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6" r:id="rId11"/>
    <p:sldId id="275" r:id="rId12"/>
    <p:sldId id="278" r:id="rId13"/>
    <p:sldId id="266" r:id="rId14"/>
    <p:sldId id="269" r:id="rId15"/>
    <p:sldId id="265" r:id="rId16"/>
    <p:sldId id="268" r:id="rId17"/>
    <p:sldId id="270" r:id="rId18"/>
    <p:sldId id="279" r:id="rId19"/>
    <p:sldId id="271" r:id="rId20"/>
    <p:sldId id="272" r:id="rId21"/>
    <p:sldId id="274"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6" d="100"/>
          <a:sy n="86" d="100"/>
        </p:scale>
        <p:origin x="-1648" y="-104"/>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png"/><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8D1C0-697E-024F-8821-65D409E7C872}" type="datetimeFigureOut">
              <a:rPr lang="en-US" smtClean="0"/>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18473-57CA-5742-B65B-2F1C4735C016}" type="slidenum">
              <a:rPr lang="en-US" smtClean="0"/>
              <a:t>‹#›</a:t>
            </a:fld>
            <a:endParaRPr lang="en-US"/>
          </a:p>
        </p:txBody>
      </p:sp>
    </p:spTree>
    <p:extLst>
      <p:ext uri="{BB962C8B-B14F-4D97-AF65-F5344CB8AC3E}">
        <p14:creationId xmlns:p14="http://schemas.microsoft.com/office/powerpoint/2010/main" val="2720652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D0E841-6B9A-B146-9DE5-7E001E80F61A}" type="slidenum">
              <a:rPr lang="en-US" sz="1200">
                <a:latin typeface="Times" charset="0"/>
              </a:rPr>
              <a:pPr/>
              <a:t>11</a:t>
            </a:fld>
            <a:endParaRPr lang="en-US" sz="1200">
              <a:latin typeface="Times"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kT = 1.38e-23*300 = 4.14e-21 = 4.14pN nm</a:t>
            </a:r>
          </a:p>
          <a:p>
            <a:pPr eaLnBrk="1" hangingPunct="1"/>
            <a:r>
              <a:rPr lang="en-US"/>
              <a:t>Sqrt(&lt;x^2&gt;) = sqrt(kT/k) = sqrt(4.14/0.1) = sqrt(41.4) ~ 6 nm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0E3734-33CD-7D44-AF96-09C1CC6D7AE0}" type="slidenum">
              <a:rPr lang="en-US" sz="1200">
                <a:latin typeface="Times" charset="0"/>
              </a:rPr>
              <a:pPr/>
              <a:t>12</a:t>
            </a:fld>
            <a:endParaRPr lang="en-US" sz="1200">
              <a:latin typeface="Times"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FDAF930-A478-1F45-BAD7-12424D4A8BA2}" type="slidenum">
              <a:rPr lang="en-US" sz="1200"/>
              <a:pPr algn="r" eaLnBrk="1" hangingPunct="1"/>
              <a:t>17</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xfrm>
            <a:off x="1144588" y="693738"/>
            <a:ext cx="4564062" cy="3424237"/>
          </a:xfrm>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4E9912CB-9193-D14C-8825-0E602DE24231}" type="slidenum">
              <a:rPr lang="en-US" smtClean="0"/>
              <a:pPr>
                <a:defRPr/>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E1E0C-1DA0-FE48-9F3E-BDCBBE921166}"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357088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E1E0C-1DA0-FE48-9F3E-BDCBBE921166}"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243775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E1E0C-1DA0-FE48-9F3E-BDCBBE921166}"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376763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E1E0C-1DA0-FE48-9F3E-BDCBBE921166}"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115201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E1E0C-1DA0-FE48-9F3E-BDCBBE921166}"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300935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E1E0C-1DA0-FE48-9F3E-BDCBBE921166}"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378231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E1E0C-1DA0-FE48-9F3E-BDCBBE921166}"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285403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E1E0C-1DA0-FE48-9F3E-BDCBBE921166}" type="datetimeFigureOut">
              <a:rPr lang="en-US" smtClean="0"/>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109642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E1E0C-1DA0-FE48-9F3E-BDCBBE921166}" type="datetimeFigureOut">
              <a:rPr lang="en-US" smtClean="0"/>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290439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E1E0C-1DA0-FE48-9F3E-BDCBBE921166}"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389782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E1E0C-1DA0-FE48-9F3E-BDCBBE921166}"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3FE39-2082-D949-9D27-48BB3D15BBFB}" type="slidenum">
              <a:rPr lang="en-US" smtClean="0"/>
              <a:t>‹#›</a:t>
            </a:fld>
            <a:endParaRPr lang="en-US"/>
          </a:p>
        </p:txBody>
      </p:sp>
    </p:spTree>
    <p:extLst>
      <p:ext uri="{BB962C8B-B14F-4D97-AF65-F5344CB8AC3E}">
        <p14:creationId xmlns:p14="http://schemas.microsoft.com/office/powerpoint/2010/main" val="20693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E1E0C-1DA0-FE48-9F3E-BDCBBE921166}" type="datetimeFigureOut">
              <a:rPr lang="en-US" smtClean="0"/>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3FE39-2082-D949-9D27-48BB3D15BBFB}" type="slidenum">
              <a:rPr lang="en-US" smtClean="0"/>
              <a:t>‹#›</a:t>
            </a:fld>
            <a:endParaRPr lang="en-US"/>
          </a:p>
        </p:txBody>
      </p:sp>
    </p:spTree>
    <p:extLst>
      <p:ext uri="{BB962C8B-B14F-4D97-AF65-F5344CB8AC3E}">
        <p14:creationId xmlns:p14="http://schemas.microsoft.com/office/powerpoint/2010/main" val="3614636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video" Target="file://localhost/Users/selvin/My%20Stuff/Talk.slides/Movies/cenp-e%20movie.avi" TargetMode="External"/><Relationship Id="rId7" Type="http://schemas.openxmlformats.org/officeDocument/2006/relationships/image" Target="../media/image13.emf"/><Relationship Id="rId2" Type="http://schemas.microsoft.com/office/2007/relationships/media" Target="file://localhost/Users/selvin/My%20Stuff/Talk.slides/Movies/cenp-e%20movie.avi" TargetMode="Externa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8.bin"/><Relationship Id="rId18" Type="http://schemas.openxmlformats.org/officeDocument/2006/relationships/image" Target="../media/image21.png"/><Relationship Id="rId3" Type="http://schemas.openxmlformats.org/officeDocument/2006/relationships/video" Target="file://localhost/Users/selvin/My%20Stuff/Talk.slides/Movies/shrimp.mpg" TargetMode="External"/><Relationship Id="rId7" Type="http://schemas.openxmlformats.org/officeDocument/2006/relationships/image" Target="../media/image20.jpeg"/><Relationship Id="rId12" Type="http://schemas.openxmlformats.org/officeDocument/2006/relationships/image" Target="../media/image16.wmf"/><Relationship Id="rId17" Type="http://schemas.openxmlformats.org/officeDocument/2006/relationships/image" Target="../media/image9.png"/><Relationship Id="rId2" Type="http://schemas.microsoft.com/office/2007/relationships/media" Target="file://localhost/Users/selvin/My%20Stuff/Talk.slides/Movies/shrimp.mpg" TargetMode="External"/><Relationship Id="rId16" Type="http://schemas.openxmlformats.org/officeDocument/2006/relationships/image" Target="../media/image18.wmf"/><Relationship Id="rId1" Type="http://schemas.openxmlformats.org/officeDocument/2006/relationships/vmlDrawing" Target="../drawings/vmlDrawing4.vml"/><Relationship Id="rId6" Type="http://schemas.openxmlformats.org/officeDocument/2006/relationships/image" Target="../media/image19.png"/><Relationship Id="rId11" Type="http://schemas.openxmlformats.org/officeDocument/2006/relationships/oleObject" Target="../embeddings/oleObject7.bin"/><Relationship Id="rId5" Type="http://schemas.openxmlformats.org/officeDocument/2006/relationships/notesSlide" Target="../notesSlides/notesSlide4.xml"/><Relationship Id="rId15" Type="http://schemas.openxmlformats.org/officeDocument/2006/relationships/oleObject" Target="../embeddings/oleObject9.bin"/><Relationship Id="rId10" Type="http://schemas.openxmlformats.org/officeDocument/2006/relationships/oleObject" Target="../embeddings/oleObject6.bin"/><Relationship Id="rId19"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15.png"/><Relationship Id="rId1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you’ve learned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683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50292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3"/>
          <p:cNvSpPr>
            <a:spLocks noChangeArrowheads="1"/>
          </p:cNvSpPr>
          <p:nvPr/>
        </p:nvSpPr>
        <p:spPr bwMode="auto">
          <a:xfrm>
            <a:off x="457200" y="38862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FFFFFF"/>
                </a:solidFill>
              </a:rPr>
              <a:t>Dielectric objects are attracted to the center of the beam, slightly above the beam waist. This depends on the difference of index of refraction between the bead and the solvent (water).</a:t>
            </a:r>
          </a:p>
        </p:txBody>
      </p:sp>
      <p:sp>
        <p:nvSpPr>
          <p:cNvPr id="15363" name="TextBox 4"/>
          <p:cNvSpPr txBox="1">
            <a:spLocks noChangeArrowheads="1"/>
          </p:cNvSpPr>
          <p:nvPr/>
        </p:nvSpPr>
        <p:spPr bwMode="auto">
          <a:xfrm>
            <a:off x="0" y="5334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rPr>
              <a:t>Can measure pN forces and (sub-) nm steps!</a:t>
            </a:r>
          </a:p>
        </p:txBody>
      </p:sp>
      <p:sp>
        <p:nvSpPr>
          <p:cNvPr id="15364" name="TextBox 5"/>
          <p:cNvSpPr txBox="1">
            <a:spLocks noChangeArrowheads="1"/>
          </p:cNvSpPr>
          <p:nvPr/>
        </p:nvSpPr>
        <p:spPr bwMode="auto">
          <a:xfrm>
            <a:off x="0" y="4876800"/>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200">
                <a:solidFill>
                  <a:srgbClr val="FFFFFF"/>
                </a:solidFill>
              </a:rPr>
              <a:t>Vary k</a:t>
            </a:r>
            <a:r>
              <a:rPr lang="en-US" sz="2200" baseline="-25000">
                <a:solidFill>
                  <a:srgbClr val="FFFFFF"/>
                </a:solidFill>
              </a:rPr>
              <a:t>trap</a:t>
            </a:r>
            <a:r>
              <a:rPr lang="en-US" sz="2200">
                <a:solidFill>
                  <a:srgbClr val="FFFFFF"/>
                </a:solidFill>
              </a:rPr>
              <a:t> with laser intensity such that k</a:t>
            </a:r>
            <a:r>
              <a:rPr lang="en-US" sz="2200" baseline="-25000">
                <a:solidFill>
                  <a:srgbClr val="FFFFFF"/>
                </a:solidFill>
              </a:rPr>
              <a:t>trap</a:t>
            </a:r>
            <a:r>
              <a:rPr lang="en-US" sz="2200">
                <a:solidFill>
                  <a:srgbClr val="FFFFFF"/>
                </a:solidFill>
              </a:rPr>
              <a:t> ≈ k</a:t>
            </a:r>
            <a:r>
              <a:rPr lang="en-US" sz="2200" baseline="-25000">
                <a:solidFill>
                  <a:srgbClr val="FFFFFF"/>
                </a:solidFill>
              </a:rPr>
              <a:t>bio </a:t>
            </a:r>
            <a:r>
              <a:rPr lang="en-US" sz="2200">
                <a:solidFill>
                  <a:srgbClr val="FFFFFF"/>
                </a:solidFill>
              </a:rPr>
              <a:t>(k ≈ 0.1pN/nm)</a:t>
            </a:r>
          </a:p>
        </p:txBody>
      </p:sp>
      <p:sp>
        <p:nvSpPr>
          <p:cNvPr id="15365" name="Rectangle 6"/>
          <p:cNvSpPr>
            <a:spLocks noChangeArrowheads="1"/>
          </p:cNvSpPr>
          <p:nvPr/>
        </p:nvSpPr>
        <p:spPr bwMode="auto">
          <a:xfrm>
            <a:off x="5791200" y="5972175"/>
            <a:ext cx="320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FFFFFF"/>
                </a:solidFill>
              </a:rPr>
              <a:t>http://en.wikipedia.org/wiki/Optical_tweezers</a:t>
            </a:r>
          </a:p>
        </p:txBody>
      </p:sp>
      <p:sp>
        <p:nvSpPr>
          <p:cNvPr id="15366" name="Text Box 5"/>
          <p:cNvSpPr txBox="1">
            <a:spLocks noChangeArrowheads="1"/>
          </p:cNvSpPr>
          <p:nvPr/>
        </p:nvSpPr>
        <p:spPr bwMode="auto">
          <a:xfrm>
            <a:off x="533400" y="2825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4000" b="1" dirty="0">
                <a:solidFill>
                  <a:srgbClr val="0000FF"/>
                </a:solidFill>
              </a:rPr>
              <a:t>Optical Traps (Tweezers</a:t>
            </a:r>
            <a:r>
              <a:rPr lang="en-US" sz="4000" b="1" dirty="0" smtClean="0">
                <a:solidFill>
                  <a:srgbClr val="0000FF"/>
                </a:solidFill>
              </a:rPr>
              <a:t>)</a:t>
            </a:r>
            <a:endParaRPr lang="en-US" sz="4000" b="1" dirty="0">
              <a:solidFill>
                <a:srgbClr val="0000FF"/>
              </a:solidFill>
            </a:endParaRPr>
          </a:p>
        </p:txBody>
      </p:sp>
    </p:spTree>
    <p:extLst>
      <p:ext uri="{BB962C8B-B14F-4D97-AF65-F5344CB8AC3E}">
        <p14:creationId xmlns:p14="http://schemas.microsoft.com/office/powerpoint/2010/main" val="3283094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914400" y="9768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n-US" sz="4000" b="1" dirty="0" smtClean="0">
                <a:solidFill>
                  <a:srgbClr val="0000FF"/>
                </a:solidFill>
              </a:rPr>
              <a:t>Optical Traps </a:t>
            </a:r>
          </a:p>
          <a:p>
            <a:pPr algn="ctr" eaLnBrk="1" hangingPunct="1"/>
            <a:r>
              <a:rPr lang="en-US" sz="3200" b="1" dirty="0" smtClean="0">
                <a:solidFill>
                  <a:srgbClr val="0000FF"/>
                </a:solidFill>
              </a:rPr>
              <a:t>Brownian </a:t>
            </a:r>
            <a:r>
              <a:rPr lang="en-US" sz="3200" b="1" dirty="0">
                <a:solidFill>
                  <a:srgbClr val="0000FF"/>
                </a:solidFill>
              </a:rPr>
              <a:t>motion as test </a:t>
            </a:r>
            <a:r>
              <a:rPr lang="en-US" sz="3200" b="1" dirty="0" smtClean="0">
                <a:solidFill>
                  <a:srgbClr val="0000FF"/>
                </a:solidFill>
              </a:rPr>
              <a:t>force: limiting BW</a:t>
            </a:r>
            <a:endParaRPr lang="en-US" sz="3200" b="1" dirty="0">
              <a:solidFill>
                <a:srgbClr val="0000FF"/>
              </a:solidFill>
            </a:endParaRPr>
          </a:p>
        </p:txBody>
      </p:sp>
      <p:grpSp>
        <p:nvGrpSpPr>
          <p:cNvPr id="30722" name="Group 6"/>
          <p:cNvGrpSpPr>
            <a:grpSpLocks/>
          </p:cNvGrpSpPr>
          <p:nvPr/>
        </p:nvGrpSpPr>
        <p:grpSpPr bwMode="auto">
          <a:xfrm>
            <a:off x="1828800" y="3505200"/>
            <a:ext cx="1608138" cy="828675"/>
            <a:chOff x="1104" y="1436"/>
            <a:chExt cx="1013" cy="522"/>
          </a:xfrm>
        </p:grpSpPr>
        <p:sp>
          <p:nvSpPr>
            <p:cNvPr id="30746" name="Text Box 7"/>
            <p:cNvSpPr txBox="1">
              <a:spLocks noChangeArrowheads="1"/>
            </p:cNvSpPr>
            <p:nvPr/>
          </p:nvSpPr>
          <p:spPr bwMode="auto">
            <a:xfrm>
              <a:off x="1104" y="1436"/>
              <a:ext cx="10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Drag force</a:t>
              </a:r>
            </a:p>
          </p:txBody>
        </p:sp>
        <p:sp>
          <p:nvSpPr>
            <p:cNvPr id="30747" name="Text Box 8"/>
            <p:cNvSpPr txBox="1">
              <a:spLocks noChangeArrowheads="1"/>
            </p:cNvSpPr>
            <p:nvPr/>
          </p:nvSpPr>
          <p:spPr bwMode="auto">
            <a:xfrm>
              <a:off x="1152" y="1628"/>
              <a:ext cx="86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l-GR">
                  <a:solidFill>
                    <a:srgbClr val="0000FF"/>
                  </a:solidFill>
                  <a:latin typeface="Times New Roman" charset="0"/>
                </a:rPr>
                <a:t>γ</a:t>
              </a:r>
              <a:r>
                <a:rPr lang="en-US" sz="2800">
                  <a:solidFill>
                    <a:srgbClr val="0000FF"/>
                  </a:solidFill>
                  <a:latin typeface="Times New Roman" charset="0"/>
                </a:rPr>
                <a:t> = 6</a:t>
              </a:r>
              <a:r>
                <a:rPr lang="el-GR" sz="2800">
                  <a:solidFill>
                    <a:srgbClr val="0000FF"/>
                  </a:solidFill>
                  <a:latin typeface="Times New Roman" charset="0"/>
                  <a:cs typeface="Times New Roman" charset="0"/>
                </a:rPr>
                <a:t>πη</a:t>
              </a:r>
              <a:r>
                <a:rPr lang="en-US" sz="2800">
                  <a:solidFill>
                    <a:srgbClr val="0000FF"/>
                  </a:solidFill>
                  <a:latin typeface="Times New Roman" charset="0"/>
                </a:rPr>
                <a:t>r</a:t>
              </a:r>
            </a:p>
          </p:txBody>
        </p:sp>
      </p:grpSp>
      <p:sp>
        <p:nvSpPr>
          <p:cNvPr id="30723" name="Text Box 10"/>
          <p:cNvSpPr txBox="1">
            <a:spLocks noChangeArrowheads="1"/>
          </p:cNvSpPr>
          <p:nvPr/>
        </p:nvSpPr>
        <p:spPr bwMode="auto">
          <a:xfrm>
            <a:off x="3802063" y="3613150"/>
            <a:ext cx="17605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66FF"/>
                </a:solidFill>
              </a:rPr>
              <a:t>Fluctuating </a:t>
            </a:r>
          </a:p>
          <a:p>
            <a:r>
              <a:rPr lang="en-US">
                <a:solidFill>
                  <a:srgbClr val="FF66FF"/>
                </a:solidFill>
              </a:rPr>
              <a:t>Brownian </a:t>
            </a:r>
          </a:p>
          <a:p>
            <a:r>
              <a:rPr lang="en-US">
                <a:solidFill>
                  <a:srgbClr val="FF66FF"/>
                </a:solidFill>
              </a:rPr>
              <a:t>force</a:t>
            </a:r>
          </a:p>
        </p:txBody>
      </p:sp>
      <p:sp>
        <p:nvSpPr>
          <p:cNvPr id="30724" name="Line 17"/>
          <p:cNvSpPr>
            <a:spLocks noChangeShapeType="1"/>
          </p:cNvSpPr>
          <p:nvPr/>
        </p:nvSpPr>
        <p:spPr bwMode="auto">
          <a:xfrm flipV="1">
            <a:off x="2125663" y="2590800"/>
            <a:ext cx="152400" cy="10668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smtClean="0">
              <a:solidFill>
                <a:srgbClr val="0000FF"/>
              </a:solidFill>
            </a:endParaRPr>
          </a:p>
          <a:p>
            <a:endParaRPr lang="en-US" dirty="0">
              <a:solidFill>
                <a:srgbClr val="0000FF"/>
              </a:solidFill>
            </a:endParaRPr>
          </a:p>
          <a:p>
            <a:endParaRPr lang="en-US" dirty="0" smtClean="0">
              <a:solidFill>
                <a:srgbClr val="0000FF"/>
              </a:solidFill>
            </a:endParaRPr>
          </a:p>
          <a:p>
            <a:endParaRPr lang="en-US" dirty="0">
              <a:solidFill>
                <a:srgbClr val="0000FF"/>
              </a:solidFill>
            </a:endParaRPr>
          </a:p>
          <a:p>
            <a:endParaRPr lang="en-US" dirty="0" smtClean="0">
              <a:solidFill>
                <a:srgbClr val="0000FF"/>
              </a:solidFill>
            </a:endParaRPr>
          </a:p>
          <a:p>
            <a:endParaRPr lang="en-US" dirty="0">
              <a:solidFill>
                <a:srgbClr val="0000FF"/>
              </a:solidFill>
            </a:endParaRPr>
          </a:p>
          <a:p>
            <a:endParaRPr lang="en-US" dirty="0" smtClean="0">
              <a:solidFill>
                <a:srgbClr val="0000FF"/>
              </a:solidFill>
            </a:endParaRPr>
          </a:p>
          <a:p>
            <a:endParaRPr lang="en-US" dirty="0">
              <a:solidFill>
                <a:srgbClr val="0000FF"/>
              </a:solidFill>
            </a:endParaRPr>
          </a:p>
        </p:txBody>
      </p:sp>
      <p:sp>
        <p:nvSpPr>
          <p:cNvPr id="30725" name="Line 18"/>
          <p:cNvSpPr>
            <a:spLocks noChangeShapeType="1"/>
          </p:cNvSpPr>
          <p:nvPr/>
        </p:nvSpPr>
        <p:spPr bwMode="auto">
          <a:xfrm flipV="1">
            <a:off x="4495800" y="2667000"/>
            <a:ext cx="0" cy="914400"/>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6" name="Line 19"/>
          <p:cNvSpPr>
            <a:spLocks noChangeShapeType="1"/>
          </p:cNvSpPr>
          <p:nvPr/>
        </p:nvSpPr>
        <p:spPr bwMode="auto">
          <a:xfrm flipV="1">
            <a:off x="3379788" y="2528888"/>
            <a:ext cx="0" cy="671512"/>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30727" name="Text Box 20"/>
          <p:cNvSpPr txBox="1">
            <a:spLocks noChangeArrowheads="1"/>
          </p:cNvSpPr>
          <p:nvPr/>
        </p:nvSpPr>
        <p:spPr bwMode="auto">
          <a:xfrm>
            <a:off x="2617788" y="3124200"/>
            <a:ext cx="157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FF"/>
                </a:solidFill>
              </a:rPr>
              <a:t>Trap force</a:t>
            </a:r>
          </a:p>
        </p:txBody>
      </p:sp>
      <p:sp>
        <p:nvSpPr>
          <p:cNvPr id="30728" name="Line 26"/>
          <p:cNvSpPr>
            <a:spLocks noChangeShapeType="1"/>
          </p:cNvSpPr>
          <p:nvPr/>
        </p:nvSpPr>
        <p:spPr bwMode="auto">
          <a:xfrm>
            <a:off x="6705600" y="4495800"/>
            <a:ext cx="1752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Line 27"/>
          <p:cNvSpPr>
            <a:spLocks noChangeShapeType="1"/>
          </p:cNvSpPr>
          <p:nvPr/>
        </p:nvSpPr>
        <p:spPr bwMode="auto">
          <a:xfrm>
            <a:off x="5943600" y="2667000"/>
            <a:ext cx="0" cy="137160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Rectangle 28"/>
          <p:cNvSpPr>
            <a:spLocks noChangeArrowheads="1"/>
          </p:cNvSpPr>
          <p:nvPr/>
        </p:nvSpPr>
        <p:spPr bwMode="auto">
          <a:xfrm>
            <a:off x="2543175" y="4692650"/>
            <a:ext cx="4010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a:solidFill>
                  <a:srgbClr val="FF66FF"/>
                </a:solidFill>
                <a:latin typeface="Times New Roman" charset="0"/>
              </a:rPr>
              <a:t>&lt;</a:t>
            </a:r>
            <a:r>
              <a:rPr lang="en-US" sz="2800" i="1">
                <a:solidFill>
                  <a:srgbClr val="FF66FF"/>
                </a:solidFill>
                <a:latin typeface="Times New Roman" charset="0"/>
              </a:rPr>
              <a:t>F</a:t>
            </a:r>
            <a:r>
              <a:rPr lang="en-US" sz="2800">
                <a:solidFill>
                  <a:srgbClr val="FF66FF"/>
                </a:solidFill>
                <a:latin typeface="Times New Roman" charset="0"/>
              </a:rPr>
              <a:t>(</a:t>
            </a:r>
            <a:r>
              <a:rPr lang="en-US" sz="2800" i="1">
                <a:solidFill>
                  <a:srgbClr val="FF66FF"/>
                </a:solidFill>
                <a:latin typeface="Times New Roman" charset="0"/>
              </a:rPr>
              <a:t>t</a:t>
            </a:r>
            <a:r>
              <a:rPr lang="en-US" sz="2800">
                <a:solidFill>
                  <a:srgbClr val="FF66FF"/>
                </a:solidFill>
                <a:latin typeface="Times New Roman" charset="0"/>
              </a:rPr>
              <a:t>)&gt; = 0</a:t>
            </a:r>
          </a:p>
          <a:p>
            <a:pPr algn="ctr"/>
            <a:r>
              <a:rPr lang="en-US" sz="2800">
                <a:solidFill>
                  <a:srgbClr val="FF66FF"/>
                </a:solidFill>
                <a:latin typeface="Times New Roman" charset="0"/>
              </a:rPr>
              <a:t>&lt;</a:t>
            </a:r>
            <a:r>
              <a:rPr lang="en-US" sz="2800" i="1">
                <a:solidFill>
                  <a:srgbClr val="FF66FF"/>
                </a:solidFill>
                <a:latin typeface="Times New Roman" charset="0"/>
              </a:rPr>
              <a:t>F</a:t>
            </a:r>
            <a:r>
              <a:rPr lang="en-US" sz="2800">
                <a:solidFill>
                  <a:srgbClr val="FF66FF"/>
                </a:solidFill>
                <a:latin typeface="Times New Roman" charset="0"/>
              </a:rPr>
              <a:t>(</a:t>
            </a:r>
            <a:r>
              <a:rPr lang="en-US" sz="2800" i="1">
                <a:solidFill>
                  <a:srgbClr val="FF66FF"/>
                </a:solidFill>
                <a:latin typeface="Times New Roman" charset="0"/>
              </a:rPr>
              <a:t>t</a:t>
            </a:r>
            <a:r>
              <a:rPr lang="en-US" sz="2800">
                <a:solidFill>
                  <a:srgbClr val="FF66FF"/>
                </a:solidFill>
                <a:latin typeface="Times New Roman" charset="0"/>
              </a:rPr>
              <a:t>)</a:t>
            </a:r>
            <a:r>
              <a:rPr lang="en-US" sz="2800" i="1">
                <a:solidFill>
                  <a:srgbClr val="FF66FF"/>
                </a:solidFill>
                <a:latin typeface="Times New Roman" charset="0"/>
              </a:rPr>
              <a:t>F</a:t>
            </a:r>
            <a:r>
              <a:rPr lang="en-US" sz="2800">
                <a:solidFill>
                  <a:srgbClr val="FF66FF"/>
                </a:solidFill>
                <a:latin typeface="Times New Roman" charset="0"/>
              </a:rPr>
              <a:t>(</a:t>
            </a:r>
            <a:r>
              <a:rPr lang="en-US" sz="2800" i="1">
                <a:solidFill>
                  <a:srgbClr val="FF66FF"/>
                </a:solidFill>
                <a:latin typeface="Times New Roman" charset="0"/>
              </a:rPr>
              <a:t>t</a:t>
            </a:r>
            <a:r>
              <a:rPr lang="ja-JP" altLang="en-US" sz="2800">
                <a:solidFill>
                  <a:srgbClr val="FF66FF"/>
                </a:solidFill>
                <a:latin typeface="Times New Roman" charset="0"/>
              </a:rPr>
              <a:t>’</a:t>
            </a:r>
            <a:r>
              <a:rPr lang="en-US" altLang="ja-JP" sz="2800">
                <a:solidFill>
                  <a:srgbClr val="FF66FF"/>
                </a:solidFill>
                <a:latin typeface="Times New Roman" charset="0"/>
              </a:rPr>
              <a:t>)&gt; = 2k</a:t>
            </a:r>
            <a:r>
              <a:rPr lang="en-US" altLang="ja-JP" sz="2800" baseline="-25000">
                <a:solidFill>
                  <a:srgbClr val="FF66FF"/>
                </a:solidFill>
                <a:latin typeface="Times New Roman" charset="0"/>
              </a:rPr>
              <a:t>B</a:t>
            </a:r>
            <a:r>
              <a:rPr lang="en-US" altLang="ja-JP" sz="2800">
                <a:solidFill>
                  <a:srgbClr val="FF66FF"/>
                </a:solidFill>
                <a:latin typeface="Times New Roman" charset="0"/>
              </a:rPr>
              <a:t>T</a:t>
            </a:r>
            <a:r>
              <a:rPr lang="el-GR" altLang="ja-JP" sz="2800">
                <a:solidFill>
                  <a:srgbClr val="FF66FF"/>
                </a:solidFill>
                <a:latin typeface="Times New Roman" charset="0"/>
                <a:cs typeface="Times New Roman" charset="0"/>
              </a:rPr>
              <a:t>γδ</a:t>
            </a:r>
            <a:r>
              <a:rPr lang="en-US" altLang="ja-JP" sz="2800">
                <a:solidFill>
                  <a:srgbClr val="FF66FF"/>
                </a:solidFill>
                <a:latin typeface="Times New Roman" charset="0"/>
              </a:rPr>
              <a:t> (</a:t>
            </a:r>
            <a:r>
              <a:rPr lang="en-US" altLang="ja-JP" sz="2800" i="1">
                <a:solidFill>
                  <a:srgbClr val="FF66FF"/>
                </a:solidFill>
                <a:latin typeface="Times New Roman" charset="0"/>
              </a:rPr>
              <a:t>t</a:t>
            </a:r>
            <a:r>
              <a:rPr lang="en-US" altLang="ja-JP" sz="2800">
                <a:solidFill>
                  <a:srgbClr val="FF66FF"/>
                </a:solidFill>
                <a:latin typeface="Times New Roman" charset="0"/>
              </a:rPr>
              <a:t>-</a:t>
            </a:r>
            <a:r>
              <a:rPr lang="en-US" altLang="ja-JP" sz="2800" i="1">
                <a:solidFill>
                  <a:srgbClr val="FF66FF"/>
                </a:solidFill>
                <a:latin typeface="Times New Roman" charset="0"/>
              </a:rPr>
              <a:t>t</a:t>
            </a:r>
            <a:r>
              <a:rPr lang="ja-JP" altLang="en-US" sz="2800">
                <a:solidFill>
                  <a:srgbClr val="FF66FF"/>
                </a:solidFill>
                <a:latin typeface="Times New Roman" charset="0"/>
              </a:rPr>
              <a:t>’</a:t>
            </a:r>
            <a:r>
              <a:rPr lang="en-US" altLang="ja-JP" sz="2800">
                <a:solidFill>
                  <a:srgbClr val="FF66FF"/>
                </a:solidFill>
                <a:latin typeface="Times New Roman" charset="0"/>
              </a:rPr>
              <a:t>)</a:t>
            </a:r>
            <a:endParaRPr lang="en-US" sz="2800">
              <a:solidFill>
                <a:srgbClr val="FF66FF"/>
              </a:solidFill>
              <a:latin typeface="Times New Roman" charset="0"/>
            </a:endParaRPr>
          </a:p>
        </p:txBody>
      </p:sp>
      <p:sp>
        <p:nvSpPr>
          <p:cNvPr id="30731" name="Rectangle 29"/>
          <p:cNvSpPr>
            <a:spLocks noChangeArrowheads="1"/>
          </p:cNvSpPr>
          <p:nvPr/>
        </p:nvSpPr>
        <p:spPr bwMode="auto">
          <a:xfrm>
            <a:off x="7239000" y="1600200"/>
            <a:ext cx="739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6600"/>
                </a:solidFill>
                <a:latin typeface="Times New Roman" charset="0"/>
              </a:rPr>
              <a:t>k</a:t>
            </a:r>
            <a:r>
              <a:rPr lang="en-US" sz="2800" baseline="-25000">
                <a:solidFill>
                  <a:srgbClr val="FF6600"/>
                </a:solidFill>
                <a:latin typeface="Times New Roman" charset="0"/>
              </a:rPr>
              <a:t>B</a:t>
            </a:r>
            <a:r>
              <a:rPr lang="en-US" sz="2800">
                <a:solidFill>
                  <a:srgbClr val="FF6600"/>
                </a:solidFill>
                <a:latin typeface="Times New Roman" charset="0"/>
              </a:rPr>
              <a:t>T</a:t>
            </a:r>
          </a:p>
        </p:txBody>
      </p:sp>
      <p:sp>
        <p:nvSpPr>
          <p:cNvPr id="30732" name="TextBox 20"/>
          <p:cNvSpPr txBox="1">
            <a:spLocks noChangeArrowheads="1"/>
          </p:cNvSpPr>
          <p:nvPr/>
        </p:nvSpPr>
        <p:spPr bwMode="auto">
          <a:xfrm>
            <a:off x="6400800" y="56340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k</a:t>
            </a:r>
            <a:r>
              <a:rPr lang="en-US" baseline="-25000"/>
              <a:t>B</a:t>
            </a:r>
            <a:r>
              <a:rPr lang="en-US"/>
              <a:t>T= 4.14pN-nm</a:t>
            </a:r>
          </a:p>
        </p:txBody>
      </p:sp>
      <p:grpSp>
        <p:nvGrpSpPr>
          <p:cNvPr id="30733" name="Group 20"/>
          <p:cNvGrpSpPr>
            <a:grpSpLocks/>
          </p:cNvGrpSpPr>
          <p:nvPr/>
        </p:nvGrpSpPr>
        <p:grpSpPr bwMode="auto">
          <a:xfrm>
            <a:off x="533400" y="1295400"/>
            <a:ext cx="5029200" cy="1219200"/>
            <a:chOff x="2057400" y="1219200"/>
            <a:chExt cx="5029200" cy="1219200"/>
          </a:xfrm>
        </p:grpSpPr>
        <p:sp>
          <p:nvSpPr>
            <p:cNvPr id="30741" name="Rectangle 2"/>
            <p:cNvSpPr>
              <a:spLocks noChangeArrowheads="1"/>
            </p:cNvSpPr>
            <p:nvPr/>
          </p:nvSpPr>
          <p:spPr bwMode="auto">
            <a:xfrm>
              <a:off x="2057400" y="1219200"/>
              <a:ext cx="5029200" cy="12192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0742" name="Text Box 5"/>
            <p:cNvSpPr txBox="1">
              <a:spLocks noChangeArrowheads="1"/>
            </p:cNvSpPr>
            <p:nvPr/>
          </p:nvSpPr>
          <p:spPr bwMode="auto">
            <a:xfrm>
              <a:off x="3179763" y="1219200"/>
              <a:ext cx="2763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Langevin equation:</a:t>
              </a:r>
            </a:p>
          </p:txBody>
        </p:sp>
        <p:grpSp>
          <p:nvGrpSpPr>
            <p:cNvPr id="30743" name="Group 23"/>
            <p:cNvGrpSpPr>
              <a:grpSpLocks/>
            </p:cNvGrpSpPr>
            <p:nvPr/>
          </p:nvGrpSpPr>
          <p:grpSpPr bwMode="auto">
            <a:xfrm>
              <a:off x="2286000" y="1600200"/>
              <a:ext cx="4667250" cy="812800"/>
              <a:chOff x="4114800" y="1676400"/>
              <a:chExt cx="4667250" cy="812800"/>
            </a:xfrm>
          </p:grpSpPr>
          <p:graphicFrame>
            <p:nvGraphicFramePr>
              <p:cNvPr id="30744" name="Object 3"/>
              <p:cNvGraphicFramePr>
                <a:graphicFrameLocks noChangeAspect="1"/>
              </p:cNvGraphicFramePr>
              <p:nvPr/>
            </p:nvGraphicFramePr>
            <p:xfrm>
              <a:off x="4114800" y="1676400"/>
              <a:ext cx="4667250" cy="812800"/>
            </p:xfrm>
            <a:graphic>
              <a:graphicData uri="http://schemas.openxmlformats.org/presentationml/2006/ole">
                <mc:AlternateContent xmlns:mc="http://schemas.openxmlformats.org/markup-compatibility/2006">
                  <mc:Choice xmlns:v="urn:schemas-microsoft-com:vml" Requires="v">
                    <p:oleObj spid="_x0000_s9248" name="Equation" r:id="rId4" imgW="1168400" imgH="203200" progId="Equation.3">
                      <p:embed/>
                    </p:oleObj>
                  </mc:Choice>
                  <mc:Fallback>
                    <p:oleObj name="Equation" r:id="rId4" imgW="11684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76400"/>
                            <a:ext cx="466725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0745" name="Object 3"/>
              <p:cNvGraphicFramePr>
                <a:graphicFrameLocks noChangeAspect="1"/>
              </p:cNvGraphicFramePr>
              <p:nvPr/>
            </p:nvGraphicFramePr>
            <p:xfrm>
              <a:off x="4592638" y="1676400"/>
              <a:ext cx="457200" cy="355600"/>
            </p:xfrm>
            <a:graphic>
              <a:graphicData uri="http://schemas.openxmlformats.org/presentationml/2006/ole">
                <mc:AlternateContent xmlns:mc="http://schemas.openxmlformats.org/markup-compatibility/2006">
                  <mc:Choice xmlns:v="urn:schemas-microsoft-com:vml" Requires="v">
                    <p:oleObj spid="_x0000_s9249" name="Equation" r:id="rId6" imgW="114300" imgH="88900" progId="Equation.3">
                      <p:embed/>
                    </p:oleObj>
                  </mc:Choice>
                  <mc:Fallback>
                    <p:oleObj name="Equation" r:id="rId6" imgW="114300" imgH="88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2638" y="1676400"/>
                            <a:ext cx="457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30734" name="Line 17"/>
          <p:cNvSpPr>
            <a:spLocks noChangeShapeType="1"/>
          </p:cNvSpPr>
          <p:nvPr/>
        </p:nvSpPr>
        <p:spPr bwMode="auto">
          <a:xfrm flipV="1">
            <a:off x="1066800" y="2590800"/>
            <a:ext cx="152400" cy="10668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FF"/>
              </a:solidFill>
            </a:endParaRPr>
          </a:p>
        </p:txBody>
      </p:sp>
      <p:sp>
        <p:nvSpPr>
          <p:cNvPr id="30735" name="Text Box 7"/>
          <p:cNvSpPr txBox="1">
            <a:spLocks noChangeArrowheads="1"/>
          </p:cNvSpPr>
          <p:nvPr/>
        </p:nvSpPr>
        <p:spPr bwMode="auto">
          <a:xfrm>
            <a:off x="560388" y="3581400"/>
            <a:ext cx="1039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FF"/>
                </a:solidFill>
              </a:rPr>
              <a:t>Inertia </a:t>
            </a:r>
          </a:p>
          <a:p>
            <a:r>
              <a:rPr lang="en-US">
                <a:solidFill>
                  <a:srgbClr val="0000FF"/>
                </a:solidFill>
              </a:rPr>
              <a:t>term</a:t>
            </a:r>
          </a:p>
          <a:p>
            <a:r>
              <a:rPr lang="en-US">
                <a:solidFill>
                  <a:srgbClr val="0000FF"/>
                </a:solidFill>
              </a:rPr>
              <a:t>(ma)</a:t>
            </a:r>
          </a:p>
        </p:txBody>
      </p:sp>
      <p:grpSp>
        <p:nvGrpSpPr>
          <p:cNvPr id="29" name="Group 28"/>
          <p:cNvGrpSpPr>
            <a:grpSpLocks/>
          </p:cNvGrpSpPr>
          <p:nvPr/>
        </p:nvGrpSpPr>
        <p:grpSpPr bwMode="auto">
          <a:xfrm>
            <a:off x="381000" y="1447800"/>
            <a:ext cx="1371600" cy="990600"/>
            <a:chOff x="1752600" y="1295400"/>
            <a:chExt cx="1371600" cy="990600"/>
          </a:xfrm>
        </p:grpSpPr>
        <p:cxnSp>
          <p:nvCxnSpPr>
            <p:cNvPr id="30739" name="Straight Arrow Connector 29"/>
            <p:cNvCxnSpPr>
              <a:cxnSpLocks noChangeShapeType="1"/>
            </p:cNvCxnSpPr>
            <p:nvPr/>
          </p:nvCxnSpPr>
          <p:spPr bwMode="auto">
            <a:xfrm flipH="1" flipV="1">
              <a:off x="2209800" y="1600200"/>
              <a:ext cx="914400" cy="6858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30740" name="TextBox 30"/>
            <p:cNvSpPr txBox="1">
              <a:spLocks noChangeArrowheads="1"/>
            </p:cNvSpPr>
            <p:nvPr/>
          </p:nvSpPr>
          <p:spPr bwMode="auto">
            <a:xfrm>
              <a:off x="1752600" y="1295400"/>
              <a:ext cx="524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≈0</a:t>
              </a:r>
            </a:p>
          </p:txBody>
        </p:sp>
      </p:grpSp>
      <p:sp>
        <p:nvSpPr>
          <p:cNvPr id="32" name="TextBox 31"/>
          <p:cNvSpPr txBox="1">
            <a:spLocks noChangeArrowheads="1"/>
          </p:cNvSpPr>
          <p:nvPr/>
        </p:nvSpPr>
        <p:spPr bwMode="auto">
          <a:xfrm>
            <a:off x="152400" y="474345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rPr>
              <a:t>Inertia term for um-sized objects is always small</a:t>
            </a:r>
          </a:p>
          <a:p>
            <a:r>
              <a:rPr lang="en-US" sz="1800">
                <a:solidFill>
                  <a:srgbClr val="0000FF"/>
                </a:solidFill>
              </a:rPr>
              <a:t>(…for bacteria)</a:t>
            </a:r>
          </a:p>
        </p:txBody>
      </p:sp>
      <p:pic>
        <p:nvPicPr>
          <p:cNvPr id="30" name="Content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479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144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1"/>
          <p:cNvSpPr>
            <a:spLocks noChangeArrowheads="1"/>
          </p:cNvSpPr>
          <p:nvPr/>
        </p:nvSpPr>
        <p:spPr bwMode="auto">
          <a:xfrm>
            <a:off x="381000" y="2590800"/>
            <a:ext cx="8534400" cy="4267200"/>
          </a:xfrm>
          <a:prstGeom prst="rect">
            <a:avLst/>
          </a:prstGeom>
          <a:solidFill>
            <a:schemeClr val="bg1"/>
          </a:solidFill>
          <a:ln w="9525">
            <a:solidFill>
              <a:schemeClr val="tx1"/>
            </a:solidFill>
            <a:round/>
            <a:headEnd/>
            <a:tailEnd/>
          </a:ln>
        </p:spPr>
        <p:txBody>
          <a:bodyPr/>
          <a:lstStyle/>
          <a:p>
            <a:endParaRPr lang="en-US"/>
          </a:p>
        </p:txBody>
      </p:sp>
      <p:pic>
        <p:nvPicPr>
          <p:cNvPr id="32770" name="Picture 3" descr="Step_1bp_PWD"/>
          <p:cNvPicPr>
            <a:picLocks noChangeAspect="1" noChangeArrowheads="1"/>
          </p:cNvPicPr>
          <p:nvPr/>
        </p:nvPicPr>
        <p:blipFill>
          <a:blip r:embed="rId3">
            <a:extLst>
              <a:ext uri="{28A0092B-C50C-407E-A947-70E740481C1C}">
                <a14:useLocalDpi xmlns:a14="http://schemas.microsoft.com/office/drawing/2010/main" val="0"/>
              </a:ext>
            </a:extLst>
          </a:blip>
          <a:srcRect l="6253" t="9920" r="6209" b="4826"/>
          <a:stretch>
            <a:fillRect/>
          </a:stretch>
        </p:blipFill>
        <p:spPr bwMode="auto">
          <a:xfrm>
            <a:off x="4495800" y="2667000"/>
            <a:ext cx="320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Step_1bp_trace"/>
          <p:cNvPicPr>
            <a:picLocks noChangeAspect="1" noChangeArrowheads="1"/>
          </p:cNvPicPr>
          <p:nvPr/>
        </p:nvPicPr>
        <p:blipFill>
          <a:blip r:embed="rId4">
            <a:extLst>
              <a:ext uri="{28A0092B-C50C-407E-A947-70E740481C1C}">
                <a14:useLocalDpi xmlns:a14="http://schemas.microsoft.com/office/drawing/2010/main" val="0"/>
              </a:ext>
            </a:extLst>
          </a:blip>
          <a:srcRect l="5232" t="8067" r="11046" b="4807"/>
          <a:stretch>
            <a:fillRect/>
          </a:stretch>
        </p:blipFill>
        <p:spPr bwMode="auto">
          <a:xfrm>
            <a:off x="838200" y="25908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8"/>
          <p:cNvSpPr>
            <a:spLocks noChangeArrowheads="1"/>
          </p:cNvSpPr>
          <p:nvPr/>
        </p:nvSpPr>
        <p:spPr bwMode="auto">
          <a:xfrm>
            <a:off x="7543800" y="5826125"/>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3.4 kb DNA</a:t>
            </a:r>
          </a:p>
        </p:txBody>
      </p:sp>
      <p:sp>
        <p:nvSpPr>
          <p:cNvPr id="32773" name="Rectangle 9"/>
          <p:cNvSpPr>
            <a:spLocks noChangeArrowheads="1"/>
          </p:cNvSpPr>
          <p:nvPr/>
        </p:nvSpPr>
        <p:spPr bwMode="auto">
          <a:xfrm>
            <a:off x="7543800" y="6113463"/>
            <a:ext cx="966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F ~ 20 pN</a:t>
            </a:r>
          </a:p>
        </p:txBody>
      </p:sp>
      <p:sp>
        <p:nvSpPr>
          <p:cNvPr id="32774" name="Rectangle 10"/>
          <p:cNvSpPr>
            <a:spLocks noChangeArrowheads="1"/>
          </p:cNvSpPr>
          <p:nvPr/>
        </p:nvSpPr>
        <p:spPr bwMode="auto">
          <a:xfrm>
            <a:off x="7543800" y="6400800"/>
            <a:ext cx="146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f = </a:t>
            </a:r>
            <a:r>
              <a:rPr lang="en-US" sz="1400">
                <a:solidFill>
                  <a:schemeClr val="bg2"/>
                </a:solidFill>
              </a:rPr>
              <a:t>100Hz</a:t>
            </a:r>
            <a:r>
              <a:rPr lang="en-US" sz="1400"/>
              <a:t>, </a:t>
            </a:r>
            <a:r>
              <a:rPr lang="en-US" sz="1400">
                <a:solidFill>
                  <a:srgbClr val="FF6600"/>
                </a:solidFill>
              </a:rPr>
              <a:t>10Hz</a:t>
            </a:r>
          </a:p>
        </p:txBody>
      </p:sp>
      <p:sp>
        <p:nvSpPr>
          <p:cNvPr id="32775" name="Text Box 11"/>
          <p:cNvSpPr txBox="1">
            <a:spLocks noChangeArrowheads="1"/>
          </p:cNvSpPr>
          <p:nvPr/>
        </p:nvSpPr>
        <p:spPr bwMode="auto">
          <a:xfrm>
            <a:off x="2667000" y="2895600"/>
            <a:ext cx="166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1bp = 3.4Å</a:t>
            </a:r>
          </a:p>
        </p:txBody>
      </p:sp>
      <p:grpSp>
        <p:nvGrpSpPr>
          <p:cNvPr id="2" name="Group 12"/>
          <p:cNvGrpSpPr>
            <a:grpSpLocks/>
          </p:cNvGrpSpPr>
          <p:nvPr/>
        </p:nvGrpSpPr>
        <p:grpSpPr bwMode="auto">
          <a:xfrm>
            <a:off x="4946650" y="2743200"/>
            <a:ext cx="2298700" cy="2957513"/>
            <a:chOff x="3836" y="1824"/>
            <a:chExt cx="1448" cy="1863"/>
          </a:xfrm>
        </p:grpSpPr>
        <p:sp>
          <p:nvSpPr>
            <p:cNvPr id="32791" name="Text Box 13"/>
            <p:cNvSpPr txBox="1">
              <a:spLocks noChangeArrowheads="1"/>
            </p:cNvSpPr>
            <p:nvPr/>
          </p:nvSpPr>
          <p:spPr bwMode="auto">
            <a:xfrm>
              <a:off x="3836"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1</a:t>
              </a:r>
            </a:p>
          </p:txBody>
        </p:sp>
        <p:sp>
          <p:nvSpPr>
            <p:cNvPr id="32792" name="Text Box 14"/>
            <p:cNvSpPr txBox="1">
              <a:spLocks noChangeArrowheads="1"/>
            </p:cNvSpPr>
            <p:nvPr/>
          </p:nvSpPr>
          <p:spPr bwMode="auto">
            <a:xfrm>
              <a:off x="4032" y="19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2</a:t>
              </a:r>
            </a:p>
          </p:txBody>
        </p:sp>
        <p:sp>
          <p:nvSpPr>
            <p:cNvPr id="32793" name="Text Box 15"/>
            <p:cNvSpPr txBox="1">
              <a:spLocks noChangeArrowheads="1"/>
            </p:cNvSpPr>
            <p:nvPr/>
          </p:nvSpPr>
          <p:spPr bwMode="auto">
            <a:xfrm>
              <a:off x="4176" y="2217"/>
              <a:ext cx="1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3</a:t>
              </a:r>
            </a:p>
          </p:txBody>
        </p:sp>
        <p:sp>
          <p:nvSpPr>
            <p:cNvPr id="32794" name="Text Box 16"/>
            <p:cNvSpPr txBox="1">
              <a:spLocks noChangeArrowheads="1"/>
            </p:cNvSpPr>
            <p:nvPr/>
          </p:nvSpPr>
          <p:spPr bwMode="auto">
            <a:xfrm>
              <a:off x="4364" y="25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4</a:t>
              </a:r>
            </a:p>
          </p:txBody>
        </p:sp>
        <p:sp>
          <p:nvSpPr>
            <p:cNvPr id="32795" name="Text Box 17"/>
            <p:cNvSpPr txBox="1">
              <a:spLocks noChangeArrowheads="1"/>
            </p:cNvSpPr>
            <p:nvPr/>
          </p:nvSpPr>
          <p:spPr bwMode="auto">
            <a:xfrm>
              <a:off x="4506" y="273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5</a:t>
              </a:r>
            </a:p>
          </p:txBody>
        </p:sp>
        <p:sp>
          <p:nvSpPr>
            <p:cNvPr id="32796" name="Text Box 18"/>
            <p:cNvSpPr txBox="1">
              <a:spLocks noChangeArrowheads="1"/>
            </p:cNvSpPr>
            <p:nvPr/>
          </p:nvSpPr>
          <p:spPr bwMode="auto">
            <a:xfrm>
              <a:off x="4656" y="293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6</a:t>
              </a:r>
            </a:p>
          </p:txBody>
        </p:sp>
        <p:sp>
          <p:nvSpPr>
            <p:cNvPr id="32797" name="Text Box 19"/>
            <p:cNvSpPr txBox="1">
              <a:spLocks noChangeArrowheads="1"/>
            </p:cNvSpPr>
            <p:nvPr/>
          </p:nvSpPr>
          <p:spPr bwMode="auto">
            <a:xfrm>
              <a:off x="4800" y="316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7</a:t>
              </a:r>
            </a:p>
          </p:txBody>
        </p:sp>
        <p:sp>
          <p:nvSpPr>
            <p:cNvPr id="32798" name="Text Box 20"/>
            <p:cNvSpPr txBox="1">
              <a:spLocks noChangeArrowheads="1"/>
            </p:cNvSpPr>
            <p:nvPr/>
          </p:nvSpPr>
          <p:spPr bwMode="auto">
            <a:xfrm>
              <a:off x="4940" y="341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8</a:t>
              </a:r>
            </a:p>
          </p:txBody>
        </p:sp>
        <p:sp>
          <p:nvSpPr>
            <p:cNvPr id="32799" name="Text Box 21"/>
            <p:cNvSpPr txBox="1">
              <a:spLocks noChangeArrowheads="1"/>
            </p:cNvSpPr>
            <p:nvPr/>
          </p:nvSpPr>
          <p:spPr bwMode="auto">
            <a:xfrm>
              <a:off x="5088" y="34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accent2"/>
                  </a:solidFill>
                </a:rPr>
                <a:t>9</a:t>
              </a:r>
            </a:p>
          </p:txBody>
        </p:sp>
      </p:grpSp>
      <p:grpSp>
        <p:nvGrpSpPr>
          <p:cNvPr id="3" name="Group 22"/>
          <p:cNvGrpSpPr>
            <a:grpSpLocks/>
          </p:cNvGrpSpPr>
          <p:nvPr/>
        </p:nvGrpSpPr>
        <p:grpSpPr bwMode="auto">
          <a:xfrm>
            <a:off x="1752600" y="3429000"/>
            <a:ext cx="2597150" cy="2424113"/>
            <a:chOff x="1824" y="2256"/>
            <a:chExt cx="1636" cy="1527"/>
          </a:xfrm>
        </p:grpSpPr>
        <p:sp>
          <p:nvSpPr>
            <p:cNvPr id="32782" name="Text Box 23"/>
            <p:cNvSpPr txBox="1">
              <a:spLocks noChangeArrowheads="1"/>
            </p:cNvSpPr>
            <p:nvPr/>
          </p:nvSpPr>
          <p:spPr bwMode="auto">
            <a:xfrm>
              <a:off x="1824" y="22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1</a:t>
              </a:r>
            </a:p>
          </p:txBody>
        </p:sp>
        <p:sp>
          <p:nvSpPr>
            <p:cNvPr id="32783" name="Text Box 24"/>
            <p:cNvSpPr txBox="1">
              <a:spLocks noChangeArrowheads="1"/>
            </p:cNvSpPr>
            <p:nvPr/>
          </p:nvSpPr>
          <p:spPr bwMode="auto">
            <a:xfrm>
              <a:off x="1968" y="2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2</a:t>
              </a:r>
            </a:p>
          </p:txBody>
        </p:sp>
        <p:sp>
          <p:nvSpPr>
            <p:cNvPr id="32784" name="Text Box 25"/>
            <p:cNvSpPr txBox="1">
              <a:spLocks noChangeArrowheads="1"/>
            </p:cNvSpPr>
            <p:nvPr/>
          </p:nvSpPr>
          <p:spPr bwMode="auto">
            <a:xfrm>
              <a:off x="2112" y="259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3</a:t>
              </a:r>
            </a:p>
          </p:txBody>
        </p:sp>
        <p:sp>
          <p:nvSpPr>
            <p:cNvPr id="32785" name="Text Box 26"/>
            <p:cNvSpPr txBox="1">
              <a:spLocks noChangeArrowheads="1"/>
            </p:cNvSpPr>
            <p:nvPr/>
          </p:nvSpPr>
          <p:spPr bwMode="auto">
            <a:xfrm>
              <a:off x="2304" y="27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4</a:t>
              </a:r>
            </a:p>
          </p:txBody>
        </p:sp>
        <p:sp>
          <p:nvSpPr>
            <p:cNvPr id="32786" name="Text Box 27"/>
            <p:cNvSpPr txBox="1">
              <a:spLocks noChangeArrowheads="1"/>
            </p:cNvSpPr>
            <p:nvPr/>
          </p:nvSpPr>
          <p:spPr bwMode="auto">
            <a:xfrm>
              <a:off x="2544" y="292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5</a:t>
              </a:r>
            </a:p>
          </p:txBody>
        </p:sp>
        <p:sp>
          <p:nvSpPr>
            <p:cNvPr id="32787" name="Text Box 28"/>
            <p:cNvSpPr txBox="1">
              <a:spLocks noChangeArrowheads="1"/>
            </p:cNvSpPr>
            <p:nvPr/>
          </p:nvSpPr>
          <p:spPr bwMode="auto">
            <a:xfrm>
              <a:off x="2732" y="31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6</a:t>
              </a:r>
            </a:p>
          </p:txBody>
        </p:sp>
        <p:sp>
          <p:nvSpPr>
            <p:cNvPr id="32788" name="Text Box 29"/>
            <p:cNvSpPr txBox="1">
              <a:spLocks noChangeArrowheads="1"/>
            </p:cNvSpPr>
            <p:nvPr/>
          </p:nvSpPr>
          <p:spPr bwMode="auto">
            <a:xfrm>
              <a:off x="2880" y="336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7</a:t>
              </a:r>
            </a:p>
          </p:txBody>
        </p:sp>
        <p:sp>
          <p:nvSpPr>
            <p:cNvPr id="32789" name="Text Box 30"/>
            <p:cNvSpPr txBox="1">
              <a:spLocks noChangeArrowheads="1"/>
            </p:cNvSpPr>
            <p:nvPr/>
          </p:nvSpPr>
          <p:spPr bwMode="auto">
            <a:xfrm>
              <a:off x="3072" y="355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8</a:t>
              </a:r>
            </a:p>
          </p:txBody>
        </p:sp>
        <p:sp>
          <p:nvSpPr>
            <p:cNvPr id="32790" name="Text Box 31"/>
            <p:cNvSpPr txBox="1">
              <a:spLocks noChangeArrowheads="1"/>
            </p:cNvSpPr>
            <p:nvPr/>
          </p:nvSpPr>
          <p:spPr bwMode="auto">
            <a:xfrm>
              <a:off x="3264" y="34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rgbClr val="FF6600"/>
                  </a:solidFill>
                </a:rPr>
                <a:t>9</a:t>
              </a:r>
            </a:p>
          </p:txBody>
        </p:sp>
      </p:grpSp>
      <p:sp>
        <p:nvSpPr>
          <p:cNvPr id="32778" name="Text Box 32"/>
          <p:cNvSpPr txBox="1">
            <a:spLocks noChangeArrowheads="1"/>
          </p:cNvSpPr>
          <p:nvPr/>
        </p:nvSpPr>
        <p:spPr bwMode="auto">
          <a:xfrm>
            <a:off x="1746250" y="56388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UIUC - 02/11/08</a:t>
            </a:r>
          </a:p>
        </p:txBody>
      </p:sp>
      <p:pic>
        <p:nvPicPr>
          <p:cNvPr id="378913"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914400"/>
            <a:ext cx="28194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Rectangle 4"/>
          <p:cNvSpPr>
            <a:spLocks noChangeArrowheads="1"/>
          </p:cNvSpPr>
          <p:nvPr/>
        </p:nvSpPr>
        <p:spPr bwMode="auto">
          <a:xfrm>
            <a:off x="0" y="354013"/>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n-US" sz="3600" b="1" dirty="0" err="1">
                <a:solidFill>
                  <a:srgbClr val="0000FF"/>
                </a:solidFill>
              </a:rPr>
              <a:t>Basepair</a:t>
            </a:r>
            <a:r>
              <a:rPr lang="en-US" sz="3600" b="1" dirty="0">
                <a:solidFill>
                  <a:srgbClr val="0000FF"/>
                </a:solidFill>
              </a:rPr>
              <a:t> Resolution—</a:t>
            </a:r>
            <a:r>
              <a:rPr lang="en-US" sz="3600" b="1" dirty="0" smtClean="0">
                <a:solidFill>
                  <a:srgbClr val="0000FF"/>
                </a:solidFill>
              </a:rPr>
              <a:t>Yann </a:t>
            </a:r>
            <a:r>
              <a:rPr lang="en-US" sz="3600" b="1" dirty="0">
                <a:solidFill>
                  <a:srgbClr val="0000FF"/>
                </a:solidFill>
              </a:rPr>
              <a:t>Chemla @ UIUC</a:t>
            </a:r>
          </a:p>
        </p:txBody>
      </p:sp>
      <p:sp>
        <p:nvSpPr>
          <p:cNvPr id="32781" name="TextBox 31"/>
          <p:cNvSpPr txBox="1">
            <a:spLocks noChangeArrowheads="1"/>
          </p:cNvSpPr>
          <p:nvPr/>
        </p:nvSpPr>
        <p:spPr bwMode="auto">
          <a:xfrm>
            <a:off x="7696200" y="26670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unpublished</a:t>
            </a:r>
          </a:p>
        </p:txBody>
      </p:sp>
    </p:spTree>
    <p:extLst>
      <p:ext uri="{BB962C8B-B14F-4D97-AF65-F5344CB8AC3E}">
        <p14:creationId xmlns:p14="http://schemas.microsoft.com/office/powerpoint/2010/main" val="2844124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2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78913"/>
                                        </p:tgtEl>
                                        <p:attrNameLst>
                                          <p:attrName>style.visibility</p:attrName>
                                        </p:attrNameLst>
                                      </p:cBhvr>
                                      <p:to>
                                        <p:strVal val="visible"/>
                                      </p:to>
                                    </p:set>
                                    <p:animEffect transition="in" filter="fade">
                                      <p:cBhvr>
                                        <p:cTn id="15" dur="500"/>
                                        <p:tgtEl>
                                          <p:spTgt spid="37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50"/>
            <a:ext cx="8229600" cy="1143000"/>
          </a:xfrm>
        </p:spPr>
        <p:txBody>
          <a:bodyPr>
            <a:normAutofit/>
          </a:bodyPr>
          <a:lstStyle/>
          <a:p>
            <a:r>
              <a:rPr lang="en-US" b="1" dirty="0" smtClean="0">
                <a:solidFill>
                  <a:srgbClr val="0000FF"/>
                </a:solidFill>
              </a:rPr>
              <a:t>Photon: the diffraction limit</a:t>
            </a:r>
            <a:endParaRPr lang="en-US" b="1" dirty="0">
              <a:solidFill>
                <a:srgbClr val="0000FF"/>
              </a:solidFill>
            </a:endParaRPr>
          </a:p>
        </p:txBody>
      </p:sp>
      <p:sp>
        <p:nvSpPr>
          <p:cNvPr id="3" name="Content Placeholder 2"/>
          <p:cNvSpPr>
            <a:spLocks noGrp="1"/>
          </p:cNvSpPr>
          <p:nvPr>
            <p:ph idx="1"/>
          </p:nvPr>
        </p:nvSpPr>
        <p:spPr>
          <a:xfrm>
            <a:off x="501624" y="4388869"/>
            <a:ext cx="8229600" cy="1786242"/>
          </a:xfrm>
        </p:spPr>
        <p:txBody>
          <a:bodyPr>
            <a:normAutofit/>
          </a:bodyPr>
          <a:lstStyle/>
          <a:p>
            <a:pPr marL="0" indent="0" algn="ctr">
              <a:buNone/>
            </a:pPr>
            <a:r>
              <a:rPr lang="en-US" dirty="0" smtClean="0"/>
              <a:t>This is the the best at which you can tell where a photon is going to land. It doesn’t matter how many photons you collect.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743" y="1645848"/>
            <a:ext cx="5754688"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84086" y="718145"/>
            <a:ext cx="8229600" cy="14795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There is an “Inherent” uncertainty</a:t>
            </a:r>
          </a:p>
          <a:p>
            <a:pPr marL="0" indent="0" algn="ctr">
              <a:buFont typeface="Arial"/>
              <a:buNone/>
            </a:pPr>
            <a:r>
              <a:rPr lang="en-US" dirty="0" smtClean="0"/>
              <a:t> – width  = </a:t>
            </a:r>
            <a:r>
              <a:rPr lang="en-US" dirty="0" smtClean="0">
                <a:latin typeface="Symbol" charset="2"/>
                <a:cs typeface="Symbol" charset="2"/>
              </a:rPr>
              <a:t>l</a:t>
            </a:r>
            <a:r>
              <a:rPr lang="en-US" dirty="0" smtClean="0"/>
              <a:t>/2N.A. or 250 nm</a:t>
            </a:r>
          </a:p>
        </p:txBody>
      </p:sp>
    </p:spTree>
    <p:extLst>
      <p:ext uri="{BB962C8B-B14F-4D97-AF65-F5344CB8AC3E}">
        <p14:creationId xmlns:p14="http://schemas.microsoft.com/office/powerpoint/2010/main" val="1371487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Diffraction Limit beat by STED</a:t>
            </a:r>
            <a:endParaRPr lang="en-US" b="1" dirty="0">
              <a:solidFill>
                <a:srgbClr val="0000FF"/>
              </a:solidFill>
            </a:endParaRPr>
          </a:p>
        </p:txBody>
      </p:sp>
      <p:sp>
        <p:nvSpPr>
          <p:cNvPr id="3" name="Content Placeholder 2"/>
          <p:cNvSpPr>
            <a:spLocks noGrp="1"/>
          </p:cNvSpPr>
          <p:nvPr>
            <p:ph idx="1"/>
          </p:nvPr>
        </p:nvSpPr>
        <p:spPr>
          <a:xfrm>
            <a:off x="750297" y="4347674"/>
            <a:ext cx="8229600" cy="1696769"/>
          </a:xfrm>
        </p:spPr>
        <p:txBody>
          <a:bodyPr/>
          <a:lstStyle/>
          <a:p>
            <a:pPr marL="0" indent="0">
              <a:buNone/>
            </a:pPr>
            <a:r>
              <a:rPr lang="en-US" dirty="0" smtClean="0"/>
              <a:t>If you’re clever with optical configuration, you can make width smaller: STED.</a:t>
            </a:r>
          </a:p>
          <a:p>
            <a:pPr marL="0" indent="0">
              <a:buNone/>
            </a:pPr>
            <a:r>
              <a:rPr lang="en-US" dirty="0" smtClean="0"/>
              <a:t>You get down to 50 nm or-so.</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r="45714"/>
          <a:stretch>
            <a:fillRect/>
          </a:stretch>
        </p:blipFill>
        <p:spPr bwMode="auto">
          <a:xfrm>
            <a:off x="1069853" y="1654047"/>
            <a:ext cx="3883147" cy="21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3"/>
          <p:cNvGrpSpPr>
            <a:grpSpLocks/>
          </p:cNvGrpSpPr>
          <p:nvPr/>
        </p:nvGrpSpPr>
        <p:grpSpPr bwMode="auto">
          <a:xfrm>
            <a:off x="4572000" y="1654047"/>
            <a:ext cx="4572000" cy="1981200"/>
            <a:chOff x="2590800" y="3276600"/>
            <a:chExt cx="4572000" cy="1981200"/>
          </a:xfrm>
        </p:grpSpPr>
        <p:grpSp>
          <p:nvGrpSpPr>
            <p:cNvPr id="6" name="Group 14"/>
            <p:cNvGrpSpPr>
              <a:grpSpLocks/>
            </p:cNvGrpSpPr>
            <p:nvPr/>
          </p:nvGrpSpPr>
          <p:grpSpPr bwMode="auto">
            <a:xfrm>
              <a:off x="2590800" y="3276600"/>
              <a:ext cx="4572000" cy="1955800"/>
              <a:chOff x="1981200" y="2286000"/>
              <a:chExt cx="4572000" cy="195580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l="67657" t="24615" r="31087" b="24615"/>
              <a:stretch>
                <a:fillRect/>
              </a:stretch>
            </p:blipFill>
            <p:spPr bwMode="auto">
              <a:xfrm>
                <a:off x="4813300" y="2298700"/>
                <a:ext cx="157156" cy="188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l="54857" t="24615" r="21944" b="24615"/>
              <a:stretch>
                <a:fillRect/>
              </a:stretch>
            </p:blipFill>
            <p:spPr bwMode="auto">
              <a:xfrm>
                <a:off x="1981200" y="2286000"/>
                <a:ext cx="2900245" cy="188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l="87772" t="30769" b="24615"/>
              <a:stretch>
                <a:fillRect/>
              </a:stretch>
            </p:blipFill>
            <p:spPr bwMode="auto">
              <a:xfrm>
                <a:off x="5024507" y="2584424"/>
                <a:ext cx="1528693" cy="16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descr="zpq0310629830001"/>
            <p:cNvPicPr>
              <a:picLocks noChangeAspect="1" noChangeArrowheads="1"/>
            </p:cNvPicPr>
            <p:nvPr/>
          </p:nvPicPr>
          <p:blipFill>
            <a:blip r:embed="rId3">
              <a:extLst>
                <a:ext uri="{28A0092B-C50C-407E-A947-70E740481C1C}">
                  <a14:useLocalDpi xmlns:a14="http://schemas.microsoft.com/office/drawing/2010/main" val="0"/>
                </a:ext>
              </a:extLst>
            </a:blip>
            <a:srcRect l="79500" t="9003" r="10500" b="72839"/>
            <a:stretch>
              <a:fillRect/>
            </a:stretch>
          </p:blipFill>
          <p:spPr bwMode="auto">
            <a:xfrm>
              <a:off x="5943600" y="3910866"/>
              <a:ext cx="809627" cy="134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2"/>
            <p:cNvGrpSpPr>
              <a:grpSpLocks/>
            </p:cNvGrpSpPr>
            <p:nvPr/>
          </p:nvGrpSpPr>
          <p:grpSpPr bwMode="auto">
            <a:xfrm>
              <a:off x="2971800" y="4799568"/>
              <a:ext cx="1092200" cy="445532"/>
              <a:chOff x="2971800" y="4648200"/>
              <a:chExt cx="1092200" cy="445532"/>
            </a:xfrm>
          </p:grpSpPr>
          <p:sp>
            <p:nvSpPr>
              <p:cNvPr id="9" name="TextBox 17"/>
              <p:cNvSpPr txBox="1">
                <a:spLocks noChangeArrowheads="1"/>
              </p:cNvSpPr>
              <p:nvPr/>
            </p:nvSpPr>
            <p:spPr bwMode="auto">
              <a:xfrm>
                <a:off x="3035300" y="4724400"/>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cs typeface="Arial" charset="0"/>
                  </a:rPr>
                  <a:t>200nm</a:t>
                </a:r>
              </a:p>
            </p:txBody>
          </p:sp>
          <p:cxnSp>
            <p:nvCxnSpPr>
              <p:cNvPr id="10" name="Straight Arrow Connector 9"/>
              <p:cNvCxnSpPr/>
              <p:nvPr/>
            </p:nvCxnSpPr>
            <p:spPr>
              <a:xfrm>
                <a:off x="2971800" y="4647645"/>
                <a:ext cx="30480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rot="10800000">
                <a:off x="3581400" y="4647645"/>
                <a:ext cx="30480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277244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Photon Statistics</a:t>
            </a:r>
            <a:endParaRPr lang="en-US" b="1" dirty="0">
              <a:solidFill>
                <a:srgbClr val="0000FF"/>
              </a:solidFill>
            </a:endParaRPr>
          </a:p>
        </p:txBody>
      </p:sp>
      <p:sp>
        <p:nvSpPr>
          <p:cNvPr id="3" name="Content Placeholder 2"/>
          <p:cNvSpPr>
            <a:spLocks noGrp="1"/>
          </p:cNvSpPr>
          <p:nvPr>
            <p:ph idx="1"/>
          </p:nvPr>
        </p:nvSpPr>
        <p:spPr>
          <a:xfrm>
            <a:off x="457200" y="1600200"/>
            <a:ext cx="8229600" cy="3589473"/>
          </a:xfrm>
        </p:spPr>
        <p:txBody>
          <a:bodyPr>
            <a:normAutofit fontScale="92500" lnSpcReduction="10000"/>
          </a:bodyPr>
          <a:lstStyle/>
          <a:p>
            <a:pPr marL="0" indent="0">
              <a:buNone/>
            </a:pPr>
            <a:r>
              <a:rPr lang="en-US" dirty="0" smtClean="0"/>
              <a:t>You measure N photons, are there is an inherent fluctuation.</a:t>
            </a:r>
          </a:p>
          <a:p>
            <a:pPr marL="0" indent="0">
              <a:buNone/>
            </a:pPr>
            <a:r>
              <a:rPr lang="en-US" dirty="0" smtClean="0"/>
              <a:t>Known as Poisson noise: </a:t>
            </a:r>
            <a:r>
              <a:rPr lang="en-US" dirty="0" smtClean="0">
                <a:solidFill>
                  <a:srgbClr val="0000FF"/>
                </a:solidFill>
              </a:rPr>
              <a:t>p(k) </a:t>
            </a:r>
            <a:r>
              <a:rPr lang="en-US" i="1" dirty="0" smtClean="0">
                <a:solidFill>
                  <a:srgbClr val="0000FF"/>
                </a:solidFill>
              </a:rPr>
              <a:t>=</a:t>
            </a:r>
            <a:r>
              <a:rPr lang="en-US" dirty="0" err="1" smtClean="0">
                <a:solidFill>
                  <a:srgbClr val="0000FF"/>
                </a:solidFill>
              </a:rPr>
              <a:t>r</a:t>
            </a:r>
            <a:r>
              <a:rPr lang="en-US" baseline="30000" dirty="0" err="1" smtClean="0">
                <a:solidFill>
                  <a:srgbClr val="0000FF"/>
                </a:solidFill>
              </a:rPr>
              <a:t>k</a:t>
            </a:r>
            <a:r>
              <a:rPr lang="en-US" dirty="0" smtClean="0">
                <a:solidFill>
                  <a:srgbClr val="0000FF"/>
                </a:solidFill>
              </a:rPr>
              <a:t>/</a:t>
            </a:r>
            <a:r>
              <a:rPr lang="en-US" dirty="0" err="1" smtClean="0">
                <a:solidFill>
                  <a:srgbClr val="0000FF"/>
                </a:solidFill>
              </a:rPr>
              <a:t>k!</a:t>
            </a:r>
            <a:r>
              <a:rPr lang="en-US" dirty="0" err="1">
                <a:solidFill>
                  <a:srgbClr val="0000FF"/>
                </a:solidFill>
              </a:rPr>
              <a:t>e</a:t>
            </a:r>
            <a:r>
              <a:rPr lang="en-US" baseline="30000" dirty="0" err="1">
                <a:solidFill>
                  <a:srgbClr val="0000FF"/>
                </a:solidFill>
              </a:rPr>
              <a:t>r</a:t>
            </a:r>
            <a:r>
              <a:rPr lang="en-US" dirty="0" smtClean="0">
                <a:solidFill>
                  <a:srgbClr val="0000FF"/>
                </a:solidFill>
                <a:effectLst/>
              </a:rPr>
              <a:t> </a:t>
            </a:r>
          </a:p>
          <a:p>
            <a:pPr marL="0" indent="0">
              <a:buNone/>
            </a:pPr>
            <a:r>
              <a:rPr lang="en-US" dirty="0" smtClean="0"/>
              <a:t>Where p(k) = probability of getting k events (k = # photons), r is the rate of photons/time.</a:t>
            </a:r>
          </a:p>
          <a:p>
            <a:pPr marL="0" indent="0" algn="ctr">
              <a:buNone/>
            </a:pPr>
            <a:r>
              <a:rPr lang="en-US" sz="2400" dirty="0"/>
              <a:t>The result depends on </a:t>
            </a:r>
            <a:r>
              <a:rPr lang="en-US" sz="2400" i="1" dirty="0"/>
              <a:t>one</a:t>
            </a:r>
            <a:r>
              <a:rPr lang="en-US" sz="2400" dirty="0"/>
              <a:t> quantity: the average rate, r, of occurrence of an event per module of observation.</a:t>
            </a:r>
          </a:p>
          <a:p>
            <a:pPr marL="0" indent="0">
              <a:buNone/>
            </a:pPr>
            <a:r>
              <a:rPr lang="en-US" dirty="0" smtClean="0"/>
              <a:t> </a:t>
            </a:r>
            <a:endParaRPr lang="en-US" dirty="0"/>
          </a:p>
        </p:txBody>
      </p:sp>
      <p:sp>
        <p:nvSpPr>
          <p:cNvPr id="4" name="TextBox 3"/>
          <p:cNvSpPr txBox="1"/>
          <p:nvPr/>
        </p:nvSpPr>
        <p:spPr>
          <a:xfrm>
            <a:off x="720529" y="5088983"/>
            <a:ext cx="6140924" cy="830997"/>
          </a:xfrm>
          <a:prstGeom prst="rect">
            <a:avLst/>
          </a:prstGeom>
          <a:noFill/>
        </p:spPr>
        <p:txBody>
          <a:bodyPr wrap="none" rtlCol="0">
            <a:spAutoFit/>
          </a:bodyPr>
          <a:lstStyle/>
          <a:p>
            <a:pPr algn="ctr"/>
            <a:r>
              <a:rPr lang="en-US" sz="2400" dirty="0" smtClean="0"/>
              <a:t>For N “reasonably big, e.g. &gt; 10 or 100 photons,</a:t>
            </a:r>
          </a:p>
          <a:p>
            <a:pPr algn="ctr"/>
            <a:r>
              <a:rPr lang="en-US" sz="2400" dirty="0" smtClean="0"/>
              <a:t>The fluctuation goes like √N. </a:t>
            </a:r>
            <a:endParaRPr lang="en-US" sz="2400" dirty="0"/>
          </a:p>
        </p:txBody>
      </p:sp>
    </p:spTree>
    <p:extLst>
      <p:ext uri="{BB962C8B-B14F-4D97-AF65-F5344CB8AC3E}">
        <p14:creationId xmlns:p14="http://schemas.microsoft.com/office/powerpoint/2010/main" val="905126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Super-Accuracy: Photon Statistic </a:t>
            </a:r>
            <a:r>
              <a:rPr lang="en-US" b="1" dirty="0" err="1" smtClean="0">
                <a:solidFill>
                  <a:srgbClr val="0000FF"/>
                </a:solidFill>
              </a:rPr>
              <a:t>con’t</a:t>
            </a:r>
            <a:endParaRPr lang="en-US" b="1" dirty="0">
              <a:solidFill>
                <a:srgbClr val="0000FF"/>
              </a:solidFill>
            </a:endParaRPr>
          </a:p>
        </p:txBody>
      </p:sp>
      <p:sp>
        <p:nvSpPr>
          <p:cNvPr id="3" name="Content Placeholder 2"/>
          <p:cNvSpPr>
            <a:spLocks noGrp="1"/>
          </p:cNvSpPr>
          <p:nvPr>
            <p:ph idx="1"/>
          </p:nvPr>
        </p:nvSpPr>
        <p:spPr>
          <a:xfrm>
            <a:off x="457201" y="1600200"/>
            <a:ext cx="4867386" cy="2415947"/>
          </a:xfrm>
        </p:spPr>
        <p:txBody>
          <a:bodyPr>
            <a:normAutofit fontScale="70000" lnSpcReduction="20000"/>
          </a:bodyPr>
          <a:lstStyle/>
          <a:p>
            <a:pPr marL="0" indent="0">
              <a:buNone/>
            </a:pPr>
            <a:r>
              <a:rPr lang="en-US" sz="2800" dirty="0" smtClean="0"/>
              <a:t>But if you’re collecting many photons, you can reduce the uncertainty of how well you know the average. You can know the center of a mountain much better than the width. </a:t>
            </a:r>
          </a:p>
          <a:p>
            <a:pPr marL="0" indent="0" algn="ctr">
              <a:buNone/>
            </a:pPr>
            <a:r>
              <a:rPr lang="en-US" sz="2800" dirty="0" smtClean="0"/>
              <a:t>Standard deviation </a:t>
            </a:r>
          </a:p>
          <a:p>
            <a:pPr marL="0" indent="0" algn="ctr">
              <a:buNone/>
            </a:pPr>
            <a:r>
              <a:rPr lang="en-US" sz="2800" dirty="0" smtClean="0"/>
              <a:t>vs. </a:t>
            </a:r>
          </a:p>
          <a:p>
            <a:pPr marL="0" indent="0" algn="ctr">
              <a:buNone/>
            </a:pPr>
            <a:r>
              <a:rPr lang="en-US" sz="2800" dirty="0" smtClean="0"/>
              <a:t>Standard Error off the Mean</a:t>
            </a:r>
          </a:p>
          <a:p>
            <a:pPr marL="0" indent="0">
              <a:buNone/>
            </a:pPr>
            <a:endParaRPr lang="en-US" sz="2800" dirty="0"/>
          </a:p>
        </p:txBody>
      </p:sp>
      <p:grpSp>
        <p:nvGrpSpPr>
          <p:cNvPr id="4" name="Group 4"/>
          <p:cNvGrpSpPr>
            <a:grpSpLocks/>
          </p:cNvGrpSpPr>
          <p:nvPr/>
        </p:nvGrpSpPr>
        <p:grpSpPr bwMode="auto">
          <a:xfrm>
            <a:off x="5083176" y="1108204"/>
            <a:ext cx="4102100" cy="3741738"/>
            <a:chOff x="3055" y="970"/>
            <a:chExt cx="2584" cy="2357"/>
          </a:xfrm>
        </p:grpSpPr>
        <p:grpSp>
          <p:nvGrpSpPr>
            <p:cNvPr id="5" name="Group 5"/>
            <p:cNvGrpSpPr>
              <a:grpSpLocks/>
            </p:cNvGrpSpPr>
            <p:nvPr/>
          </p:nvGrpSpPr>
          <p:grpSpPr bwMode="auto">
            <a:xfrm>
              <a:off x="3055" y="1127"/>
              <a:ext cx="2584" cy="2200"/>
              <a:chOff x="1466" y="2181"/>
              <a:chExt cx="4076" cy="3253"/>
            </a:xfrm>
          </p:grpSpPr>
          <p:graphicFrame>
            <p:nvGraphicFramePr>
              <p:cNvPr id="9" name="Object 6"/>
              <p:cNvGraphicFramePr>
                <a:graphicFrameLocks noChangeAspect="1"/>
              </p:cNvGraphicFramePr>
              <p:nvPr>
                <p:extLst>
                  <p:ext uri="{D42A27DB-BD31-4B8C-83A1-F6EECF244321}">
                    <p14:modId xmlns:p14="http://schemas.microsoft.com/office/powerpoint/2010/main" val="4124865194"/>
                  </p:ext>
                </p:extLst>
              </p:nvPr>
            </p:nvGraphicFramePr>
            <p:xfrm>
              <a:off x="1466" y="2181"/>
              <a:ext cx="4076" cy="3253"/>
            </p:xfrm>
            <a:graphic>
              <a:graphicData uri="http://schemas.openxmlformats.org/presentationml/2006/ole">
                <mc:AlternateContent xmlns:mc="http://schemas.openxmlformats.org/markup-compatibility/2006">
                  <mc:Choice xmlns:v="urn:schemas-microsoft-com:vml" Requires="v">
                    <p:oleObj spid="_x0000_s1052" name="SPW 4.0 Graph" r:id="rId3" imgW="6235700" imgH="6840220" progId="">
                      <p:embed/>
                    </p:oleObj>
                  </mc:Choice>
                  <mc:Fallback>
                    <p:oleObj name="SPW 4.0 Graph" r:id="rId3" imgW="6235700" imgH="68402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466" t="17375" r="1466" b="12029"/>
                          <a:stretch>
                            <a:fillRect/>
                          </a:stretch>
                        </p:blipFill>
                        <p:spPr bwMode="auto">
                          <a:xfrm>
                            <a:off x="1466" y="2181"/>
                            <a:ext cx="4076" cy="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Line 7"/>
              <p:cNvSpPr>
                <a:spLocks noChangeShapeType="1"/>
              </p:cNvSpPr>
              <p:nvPr/>
            </p:nvSpPr>
            <p:spPr bwMode="auto">
              <a:xfrm>
                <a:off x="2832" y="3702"/>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rot="10800000">
                <a:off x="3984" y="3702"/>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 name="Line 9"/>
            <p:cNvSpPr>
              <a:spLocks noChangeShapeType="1"/>
            </p:cNvSpPr>
            <p:nvPr/>
          </p:nvSpPr>
          <p:spPr bwMode="auto">
            <a:xfrm>
              <a:off x="4494" y="1165"/>
              <a:ext cx="0" cy="1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10"/>
            <p:cNvSpPr txBox="1">
              <a:spLocks noChangeArrowheads="1"/>
            </p:cNvSpPr>
            <p:nvPr/>
          </p:nvSpPr>
          <p:spPr bwMode="auto">
            <a:xfrm>
              <a:off x="4241" y="970"/>
              <a:ext cx="54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charset="0"/>
                  <a:cs typeface="Arial" charset="0"/>
                </a:rPr>
                <a:t>center</a:t>
              </a:r>
              <a:endParaRPr lang="en-US" sz="1000" dirty="0">
                <a:latin typeface="Times New Roman" charset="0"/>
                <a:cs typeface="Arial" charset="0"/>
              </a:endParaRPr>
            </a:p>
          </p:txBody>
        </p:sp>
        <p:sp>
          <p:nvSpPr>
            <p:cNvPr id="8" name="Text Box 11"/>
            <p:cNvSpPr txBox="1">
              <a:spLocks noChangeArrowheads="1"/>
            </p:cNvSpPr>
            <p:nvPr/>
          </p:nvSpPr>
          <p:spPr bwMode="auto">
            <a:xfrm>
              <a:off x="3507" y="1987"/>
              <a:ext cx="547"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Times New Roman" charset="0"/>
                  <a:cs typeface="Arial" charset="0"/>
                </a:rPr>
                <a:t>width</a:t>
              </a:r>
              <a:endParaRPr lang="en-US" sz="1000">
                <a:latin typeface="Times New Roman" charset="0"/>
                <a:cs typeface="Arial" charset="0"/>
              </a:endParaRPr>
            </a:p>
          </p:txBody>
        </p:sp>
      </p:grpSp>
    </p:spTree>
    <p:extLst>
      <p:ext uri="{BB962C8B-B14F-4D97-AF65-F5344CB8AC3E}">
        <p14:creationId xmlns:p14="http://schemas.microsoft.com/office/powerpoint/2010/main" val="974845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
          <p:cNvGrpSpPr>
            <a:grpSpLocks/>
          </p:cNvGrpSpPr>
          <p:nvPr/>
        </p:nvGrpSpPr>
        <p:grpSpPr bwMode="auto">
          <a:xfrm>
            <a:off x="2133600" y="1143000"/>
            <a:ext cx="5181600" cy="3616325"/>
            <a:chOff x="1344" y="720"/>
            <a:chExt cx="3264" cy="2278"/>
          </a:xfrm>
        </p:grpSpPr>
        <p:sp>
          <p:nvSpPr>
            <p:cNvPr id="27653" name="Text Box 3"/>
            <p:cNvSpPr txBox="1">
              <a:spLocks noChangeArrowheads="1"/>
            </p:cNvSpPr>
            <p:nvPr/>
          </p:nvSpPr>
          <p:spPr bwMode="auto">
            <a:xfrm>
              <a:off x="4320" y="2611"/>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2800">
                  <a:latin typeface="Calibri" charset="0"/>
                  <a:ea typeface="SimSun" charset="0"/>
                  <a:cs typeface="SimSun" charset="0"/>
                </a:rPr>
                <a:t>+</a:t>
              </a:r>
            </a:p>
          </p:txBody>
        </p:sp>
        <p:graphicFrame>
          <p:nvGraphicFramePr>
            <p:cNvPr id="27654" name="Object 2"/>
            <p:cNvGraphicFramePr>
              <a:graphicFrameLocks noChangeAspect="1"/>
            </p:cNvGraphicFramePr>
            <p:nvPr/>
          </p:nvGraphicFramePr>
          <p:xfrm>
            <a:off x="1584" y="2563"/>
            <a:ext cx="2677" cy="435"/>
          </p:xfrm>
          <a:graphic>
            <a:graphicData uri="http://schemas.openxmlformats.org/presentationml/2006/ole">
              <mc:AlternateContent xmlns:mc="http://schemas.openxmlformats.org/markup-compatibility/2006">
                <mc:Choice xmlns:v="urn:schemas-microsoft-com:vml" Requires="v">
                  <p:oleObj spid="_x0000_s4120" name="Visio" r:id="rId6" imgW="7556500" imgH="1739900" progId="">
                    <p:embed/>
                  </p:oleObj>
                </mc:Choice>
                <mc:Fallback>
                  <p:oleObj name="Visio" r:id="rId6" imgW="7556500" imgH="17399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2563"/>
                          <a:ext cx="2677"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7655" name="Text Box 5"/>
            <p:cNvSpPr txBox="1">
              <a:spLocks noChangeArrowheads="1"/>
            </p:cNvSpPr>
            <p:nvPr/>
          </p:nvSpPr>
          <p:spPr bwMode="auto">
            <a:xfrm>
              <a:off x="1344" y="2659"/>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2800">
                  <a:latin typeface="Calibri" charset="0"/>
                  <a:ea typeface="SimSun" charset="0"/>
                  <a:cs typeface="SimSun" charset="0"/>
                </a:rPr>
                <a:t>-</a:t>
              </a:r>
            </a:p>
          </p:txBody>
        </p:sp>
        <p:sp>
          <p:nvSpPr>
            <p:cNvPr id="27656" name="AutoShape 6"/>
            <p:cNvSpPr>
              <a:spLocks noChangeAspect="1" noChangeArrowheads="1" noTextEdit="1"/>
            </p:cNvSpPr>
            <p:nvPr/>
          </p:nvSpPr>
          <p:spPr bwMode="auto">
            <a:xfrm>
              <a:off x="1572" y="720"/>
              <a:ext cx="2349" cy="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7" name="Freeform 7"/>
            <p:cNvSpPr>
              <a:spLocks/>
            </p:cNvSpPr>
            <p:nvPr/>
          </p:nvSpPr>
          <p:spPr bwMode="auto">
            <a:xfrm>
              <a:off x="2343" y="728"/>
              <a:ext cx="46" cy="624"/>
            </a:xfrm>
            <a:custGeom>
              <a:avLst/>
              <a:gdLst>
                <a:gd name="T0" fmla="*/ 0 w 192"/>
                <a:gd name="T1" fmla="*/ 0 h 2491"/>
                <a:gd name="T2" fmla="*/ 0 w 192"/>
                <a:gd name="T3" fmla="*/ 0 h 2491"/>
                <a:gd name="T4" fmla="*/ 0 w 192"/>
                <a:gd name="T5" fmla="*/ 0 h 2491"/>
                <a:gd name="T6" fmla="*/ 0 w 192"/>
                <a:gd name="T7" fmla="*/ 0 h 2491"/>
                <a:gd name="T8" fmla="*/ 0 w 192"/>
                <a:gd name="T9" fmla="*/ 0 h 2491"/>
                <a:gd name="T10" fmla="*/ 0 w 192"/>
                <a:gd name="T11" fmla="*/ 0 h 2491"/>
                <a:gd name="T12" fmla="*/ 0 w 192"/>
                <a:gd name="T13" fmla="*/ 0 h 2491"/>
                <a:gd name="T14" fmla="*/ 0 60000 65536"/>
                <a:gd name="T15" fmla="*/ 0 60000 65536"/>
                <a:gd name="T16" fmla="*/ 0 60000 65536"/>
                <a:gd name="T17" fmla="*/ 0 60000 65536"/>
                <a:gd name="T18" fmla="*/ 0 60000 65536"/>
                <a:gd name="T19" fmla="*/ 0 60000 65536"/>
                <a:gd name="T20" fmla="*/ 0 60000 65536"/>
                <a:gd name="T21" fmla="*/ 0 w 192"/>
                <a:gd name="T22" fmla="*/ 0 h 2491"/>
                <a:gd name="T23" fmla="*/ 192 w 192"/>
                <a:gd name="T24" fmla="*/ 2491 h 24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2491">
                  <a:moveTo>
                    <a:pt x="192" y="2491"/>
                  </a:moveTo>
                  <a:cubicBezTo>
                    <a:pt x="141" y="2486"/>
                    <a:pt x="101" y="2446"/>
                    <a:pt x="96" y="2395"/>
                  </a:cubicBezTo>
                  <a:lnTo>
                    <a:pt x="96" y="1319"/>
                  </a:lnTo>
                  <a:cubicBezTo>
                    <a:pt x="90" y="1269"/>
                    <a:pt x="50" y="1229"/>
                    <a:pt x="0" y="1223"/>
                  </a:cubicBezTo>
                  <a:cubicBezTo>
                    <a:pt x="50" y="1218"/>
                    <a:pt x="90" y="1178"/>
                    <a:pt x="96" y="1127"/>
                  </a:cubicBezTo>
                  <a:lnTo>
                    <a:pt x="96" y="96"/>
                  </a:lnTo>
                  <a:cubicBezTo>
                    <a:pt x="101" y="45"/>
                    <a:pt x="141" y="5"/>
                    <a:pt x="192" y="0"/>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8" name="Rectangle 8"/>
            <p:cNvSpPr>
              <a:spLocks noChangeArrowheads="1"/>
            </p:cNvSpPr>
            <p:nvPr/>
          </p:nvSpPr>
          <p:spPr bwMode="auto">
            <a:xfrm>
              <a:off x="1381" y="912"/>
              <a:ext cx="946"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200">
                  <a:solidFill>
                    <a:srgbClr val="000000"/>
                  </a:solidFill>
                  <a:latin typeface="Calibri" charset="0"/>
                  <a:ea typeface="SimSun" charset="0"/>
                  <a:cs typeface="SimSun" charset="0"/>
                </a:rPr>
                <a:t>Quantum Dot</a:t>
              </a:r>
            </a:p>
            <a:p>
              <a:pPr algn="ctr"/>
              <a:r>
                <a:rPr lang="en-US" altLang="zh-CN" sz="1200">
                  <a:solidFill>
                    <a:srgbClr val="000000"/>
                  </a:solidFill>
                  <a:latin typeface="Calibri" charset="0"/>
                  <a:ea typeface="SimSun" charset="0"/>
                  <a:cs typeface="SimSun" charset="0"/>
                </a:rPr>
                <a:t>Streptavidin conjugate</a:t>
              </a:r>
              <a:endParaRPr lang="en-US" altLang="zh-CN" sz="1200">
                <a:latin typeface="Calibri" charset="0"/>
                <a:ea typeface="SimSun" charset="0"/>
                <a:cs typeface="SimSun" charset="0"/>
              </a:endParaRPr>
            </a:p>
            <a:p>
              <a:pPr algn="ctr"/>
              <a:r>
                <a:rPr lang="en-US" altLang="zh-CN" sz="1200">
                  <a:solidFill>
                    <a:srgbClr val="000000"/>
                  </a:solidFill>
                  <a:latin typeface="Calibri" charset="0"/>
                  <a:ea typeface="SimSun" charset="0"/>
                  <a:cs typeface="SimSun" charset="0"/>
                </a:rPr>
                <a:t> </a:t>
              </a:r>
            </a:p>
          </p:txBody>
        </p:sp>
        <p:sp>
          <p:nvSpPr>
            <p:cNvPr id="27659" name="Rectangle 9"/>
            <p:cNvSpPr>
              <a:spLocks noChangeArrowheads="1"/>
            </p:cNvSpPr>
            <p:nvPr/>
          </p:nvSpPr>
          <p:spPr bwMode="auto">
            <a:xfrm>
              <a:off x="1653" y="98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zh-CN" altLang="en-US">
                <a:latin typeface="Calibri" charset="0"/>
                <a:ea typeface="SimSun" charset="0"/>
                <a:cs typeface="SimSun" charset="0"/>
              </a:endParaRPr>
            </a:p>
          </p:txBody>
        </p:sp>
        <p:sp>
          <p:nvSpPr>
            <p:cNvPr id="27660" name="Freeform 10"/>
            <p:cNvSpPr>
              <a:spLocks/>
            </p:cNvSpPr>
            <p:nvPr/>
          </p:nvSpPr>
          <p:spPr bwMode="auto">
            <a:xfrm>
              <a:off x="2472" y="793"/>
              <a:ext cx="491" cy="507"/>
            </a:xfrm>
            <a:custGeom>
              <a:avLst/>
              <a:gdLst>
                <a:gd name="T0" fmla="*/ 0 w 2028"/>
                <a:gd name="T1" fmla="*/ 0 h 2028"/>
                <a:gd name="T2" fmla="*/ 0 w 2028"/>
                <a:gd name="T3" fmla="*/ 0 h 2028"/>
                <a:gd name="T4" fmla="*/ 0 w 2028"/>
                <a:gd name="T5" fmla="*/ 0 h 2028"/>
                <a:gd name="T6" fmla="*/ 0 w 2028"/>
                <a:gd name="T7" fmla="*/ 0 h 2028"/>
                <a:gd name="T8" fmla="*/ 0 w 2028"/>
                <a:gd name="T9" fmla="*/ 0 h 2028"/>
                <a:gd name="T10" fmla="*/ 0 w 2028"/>
                <a:gd name="T11" fmla="*/ 0 h 2028"/>
                <a:gd name="T12" fmla="*/ 0 60000 65536"/>
                <a:gd name="T13" fmla="*/ 0 60000 65536"/>
                <a:gd name="T14" fmla="*/ 0 60000 65536"/>
                <a:gd name="T15" fmla="*/ 0 60000 65536"/>
                <a:gd name="T16" fmla="*/ 0 60000 65536"/>
                <a:gd name="T17" fmla="*/ 0 60000 65536"/>
                <a:gd name="T18" fmla="*/ 0 w 2028"/>
                <a:gd name="T19" fmla="*/ 0 h 2028"/>
                <a:gd name="T20" fmla="*/ 2028 w 2028"/>
                <a:gd name="T21" fmla="*/ 2028 h 2028"/>
              </a:gdLst>
              <a:ahLst/>
              <a:cxnLst>
                <a:cxn ang="T12">
                  <a:pos x="T0" y="T1"/>
                </a:cxn>
                <a:cxn ang="T13">
                  <a:pos x="T2" y="T3"/>
                </a:cxn>
                <a:cxn ang="T14">
                  <a:pos x="T4" y="T5"/>
                </a:cxn>
                <a:cxn ang="T15">
                  <a:pos x="T6" y="T7"/>
                </a:cxn>
                <a:cxn ang="T16">
                  <a:pos x="T8" y="T9"/>
                </a:cxn>
                <a:cxn ang="T17">
                  <a:pos x="T10" y="T11"/>
                </a:cxn>
              </a:cxnLst>
              <a:rect l="T18" t="T19" r="T20" b="T21"/>
              <a:pathLst>
                <a:path w="2028" h="2028">
                  <a:moveTo>
                    <a:pt x="0" y="1014"/>
                  </a:moveTo>
                  <a:cubicBezTo>
                    <a:pt x="0" y="454"/>
                    <a:pt x="454" y="0"/>
                    <a:pt x="1014" y="0"/>
                  </a:cubicBezTo>
                  <a:cubicBezTo>
                    <a:pt x="1574" y="0"/>
                    <a:pt x="2028" y="454"/>
                    <a:pt x="2028" y="1014"/>
                  </a:cubicBezTo>
                  <a:cubicBezTo>
                    <a:pt x="2028" y="1014"/>
                    <a:pt x="2028" y="1014"/>
                    <a:pt x="2028" y="1014"/>
                  </a:cubicBezTo>
                  <a:cubicBezTo>
                    <a:pt x="2028" y="1574"/>
                    <a:pt x="1574" y="2028"/>
                    <a:pt x="1014" y="2028"/>
                  </a:cubicBezTo>
                  <a:cubicBezTo>
                    <a:pt x="454" y="2028"/>
                    <a:pt x="0" y="1574"/>
                    <a:pt x="0" y="1014"/>
                  </a:cubicBezTo>
                </a:path>
              </a:pathLst>
            </a:custGeom>
            <a:solidFill>
              <a:srgbClr val="FF4F4F"/>
            </a:solidFill>
            <a:ln w="0">
              <a:solidFill>
                <a:srgbClr val="000000"/>
              </a:solidFill>
              <a:round/>
              <a:headEnd/>
              <a:tailEnd/>
            </a:ln>
          </p:spPr>
          <p:txBody>
            <a:bodyPr/>
            <a:lstStyle/>
            <a:p>
              <a:endParaRPr lang="en-US"/>
            </a:p>
          </p:txBody>
        </p:sp>
        <p:sp>
          <p:nvSpPr>
            <p:cNvPr id="27661" name="Freeform 11"/>
            <p:cNvSpPr>
              <a:spLocks/>
            </p:cNvSpPr>
            <p:nvPr/>
          </p:nvSpPr>
          <p:spPr bwMode="auto">
            <a:xfrm>
              <a:off x="2472" y="793"/>
              <a:ext cx="491" cy="507"/>
            </a:xfrm>
            <a:custGeom>
              <a:avLst/>
              <a:gdLst>
                <a:gd name="T0" fmla="*/ 0 w 863"/>
                <a:gd name="T1" fmla="*/ 1 h 862"/>
                <a:gd name="T2" fmla="*/ 1 w 863"/>
                <a:gd name="T3" fmla="*/ 0 h 862"/>
                <a:gd name="T4" fmla="*/ 1 w 863"/>
                <a:gd name="T5" fmla="*/ 1 h 862"/>
                <a:gd name="T6" fmla="*/ 1 w 863"/>
                <a:gd name="T7" fmla="*/ 1 h 862"/>
                <a:gd name="T8" fmla="*/ 1 w 863"/>
                <a:gd name="T9" fmla="*/ 1 h 862"/>
                <a:gd name="T10" fmla="*/ 0 w 863"/>
                <a:gd name="T11" fmla="*/ 1 h 862"/>
                <a:gd name="T12" fmla="*/ 0 60000 65536"/>
                <a:gd name="T13" fmla="*/ 0 60000 65536"/>
                <a:gd name="T14" fmla="*/ 0 60000 65536"/>
                <a:gd name="T15" fmla="*/ 0 60000 65536"/>
                <a:gd name="T16" fmla="*/ 0 60000 65536"/>
                <a:gd name="T17" fmla="*/ 0 60000 65536"/>
                <a:gd name="T18" fmla="*/ 0 w 863"/>
                <a:gd name="T19" fmla="*/ 0 h 862"/>
                <a:gd name="T20" fmla="*/ 863 w 863"/>
                <a:gd name="T21" fmla="*/ 862 h 862"/>
              </a:gdLst>
              <a:ahLst/>
              <a:cxnLst>
                <a:cxn ang="T12">
                  <a:pos x="T0" y="T1"/>
                </a:cxn>
                <a:cxn ang="T13">
                  <a:pos x="T2" y="T3"/>
                </a:cxn>
                <a:cxn ang="T14">
                  <a:pos x="T4" y="T5"/>
                </a:cxn>
                <a:cxn ang="T15">
                  <a:pos x="T6" y="T7"/>
                </a:cxn>
                <a:cxn ang="T16">
                  <a:pos x="T8" y="T9"/>
                </a:cxn>
                <a:cxn ang="T17">
                  <a:pos x="T10" y="T11"/>
                </a:cxn>
              </a:cxnLst>
              <a:rect l="T18" t="T19" r="T20" b="T21"/>
              <a:pathLst>
                <a:path w="863" h="862">
                  <a:moveTo>
                    <a:pt x="0" y="431"/>
                  </a:moveTo>
                  <a:cubicBezTo>
                    <a:pt x="0" y="193"/>
                    <a:pt x="193" y="0"/>
                    <a:pt x="432" y="0"/>
                  </a:cubicBezTo>
                  <a:cubicBezTo>
                    <a:pt x="670" y="0"/>
                    <a:pt x="863" y="193"/>
                    <a:pt x="863" y="431"/>
                  </a:cubicBezTo>
                  <a:cubicBezTo>
                    <a:pt x="863" y="431"/>
                    <a:pt x="863" y="431"/>
                    <a:pt x="863" y="431"/>
                  </a:cubicBezTo>
                  <a:cubicBezTo>
                    <a:pt x="863" y="669"/>
                    <a:pt x="670" y="862"/>
                    <a:pt x="432" y="862"/>
                  </a:cubicBezTo>
                  <a:cubicBezTo>
                    <a:pt x="193" y="862"/>
                    <a:pt x="0" y="669"/>
                    <a:pt x="0" y="43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Freeform 12"/>
            <p:cNvSpPr>
              <a:spLocks/>
            </p:cNvSpPr>
            <p:nvPr/>
          </p:nvSpPr>
          <p:spPr bwMode="auto">
            <a:xfrm>
              <a:off x="2416" y="943"/>
              <a:ext cx="23" cy="51"/>
            </a:xfrm>
            <a:custGeom>
              <a:avLst/>
              <a:gdLst>
                <a:gd name="T0" fmla="*/ 1 w 40"/>
                <a:gd name="T1" fmla="*/ 1 h 86"/>
                <a:gd name="T2" fmla="*/ 1 w 40"/>
                <a:gd name="T3" fmla="*/ 1 h 86"/>
                <a:gd name="T4" fmla="*/ 1 w 40"/>
                <a:gd name="T5" fmla="*/ 1 h 86"/>
                <a:gd name="T6" fmla="*/ 1 w 40"/>
                <a:gd name="T7" fmla="*/ 1 h 86"/>
                <a:gd name="T8" fmla="*/ 1 w 40"/>
                <a:gd name="T9" fmla="*/ 1 h 86"/>
                <a:gd name="T10" fmla="*/ 1 w 40"/>
                <a:gd name="T11" fmla="*/ 1 h 86"/>
                <a:gd name="T12" fmla="*/ 1 w 40"/>
                <a:gd name="T13" fmla="*/ 1 h 86"/>
                <a:gd name="T14" fmla="*/ 1 w 40"/>
                <a:gd name="T15" fmla="*/ 1 h 86"/>
                <a:gd name="T16" fmla="*/ 1 w 40"/>
                <a:gd name="T17" fmla="*/ 1 h 86"/>
                <a:gd name="T18" fmla="*/ 1 w 40"/>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86"/>
                <a:gd name="T32" fmla="*/ 40 w 40"/>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86">
                  <a:moveTo>
                    <a:pt x="12" y="86"/>
                  </a:moveTo>
                  <a:cubicBezTo>
                    <a:pt x="5" y="84"/>
                    <a:pt x="0" y="76"/>
                    <a:pt x="3" y="68"/>
                  </a:cubicBezTo>
                  <a:cubicBezTo>
                    <a:pt x="5" y="60"/>
                    <a:pt x="12" y="56"/>
                    <a:pt x="20" y="58"/>
                  </a:cubicBezTo>
                  <a:cubicBezTo>
                    <a:pt x="20" y="58"/>
                    <a:pt x="20" y="58"/>
                    <a:pt x="20" y="58"/>
                  </a:cubicBezTo>
                  <a:cubicBezTo>
                    <a:pt x="28" y="60"/>
                    <a:pt x="36" y="55"/>
                    <a:pt x="37" y="48"/>
                  </a:cubicBezTo>
                  <a:cubicBezTo>
                    <a:pt x="40" y="40"/>
                    <a:pt x="35" y="32"/>
                    <a:pt x="28" y="30"/>
                  </a:cubicBezTo>
                  <a:cubicBezTo>
                    <a:pt x="28" y="30"/>
                    <a:pt x="28" y="30"/>
                    <a:pt x="28" y="30"/>
                  </a:cubicBezTo>
                  <a:cubicBezTo>
                    <a:pt x="20" y="28"/>
                    <a:pt x="15" y="20"/>
                    <a:pt x="17" y="12"/>
                  </a:cubicBezTo>
                  <a:cubicBezTo>
                    <a:pt x="20" y="4"/>
                    <a:pt x="27" y="0"/>
                    <a:pt x="35" y="2"/>
                  </a:cubicBezTo>
                  <a:cubicBezTo>
                    <a:pt x="35" y="2"/>
                    <a:pt x="35" y="2"/>
                    <a:pt x="35"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3" name="Freeform 13"/>
            <p:cNvSpPr>
              <a:spLocks/>
            </p:cNvSpPr>
            <p:nvPr/>
          </p:nvSpPr>
          <p:spPr bwMode="auto">
            <a:xfrm>
              <a:off x="2434" y="910"/>
              <a:ext cx="13" cy="35"/>
            </a:xfrm>
            <a:custGeom>
              <a:avLst/>
              <a:gdLst>
                <a:gd name="T0" fmla="*/ 1 w 24"/>
                <a:gd name="T1" fmla="*/ 1 h 60"/>
                <a:gd name="T2" fmla="*/ 1 w 24"/>
                <a:gd name="T3" fmla="*/ 1 h 60"/>
                <a:gd name="T4" fmla="*/ 1 w 24"/>
                <a:gd name="T5" fmla="*/ 1 h 60"/>
                <a:gd name="T6" fmla="*/ 1 w 24"/>
                <a:gd name="T7" fmla="*/ 1 h 60"/>
                <a:gd name="T8" fmla="*/ 1 w 24"/>
                <a:gd name="T9" fmla="*/ 1 h 60"/>
                <a:gd name="T10" fmla="*/ 1 w 24"/>
                <a:gd name="T11" fmla="*/ 1 h 60"/>
                <a:gd name="T12" fmla="*/ 1 w 24"/>
                <a:gd name="T13" fmla="*/ 1 h 60"/>
                <a:gd name="T14" fmla="*/ 0 60000 65536"/>
                <a:gd name="T15" fmla="*/ 0 60000 65536"/>
                <a:gd name="T16" fmla="*/ 0 60000 65536"/>
                <a:gd name="T17" fmla="*/ 0 60000 65536"/>
                <a:gd name="T18" fmla="*/ 0 60000 65536"/>
                <a:gd name="T19" fmla="*/ 0 60000 65536"/>
                <a:gd name="T20" fmla="*/ 0 60000 65536"/>
                <a:gd name="T21" fmla="*/ 0 w 24"/>
                <a:gd name="T22" fmla="*/ 0 h 60"/>
                <a:gd name="T23" fmla="*/ 24 w 2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60">
                  <a:moveTo>
                    <a:pt x="4" y="58"/>
                  </a:moveTo>
                  <a:cubicBezTo>
                    <a:pt x="12" y="60"/>
                    <a:pt x="20" y="54"/>
                    <a:pt x="22" y="46"/>
                  </a:cubicBezTo>
                  <a:cubicBezTo>
                    <a:pt x="24" y="38"/>
                    <a:pt x="20" y="30"/>
                    <a:pt x="12" y="28"/>
                  </a:cubicBezTo>
                  <a:cubicBezTo>
                    <a:pt x="12" y="28"/>
                    <a:pt x="12" y="28"/>
                    <a:pt x="12" y="28"/>
                  </a:cubicBezTo>
                  <a:cubicBezTo>
                    <a:pt x="4" y="26"/>
                    <a:pt x="0" y="19"/>
                    <a:pt x="1" y="12"/>
                  </a:cubicBezTo>
                  <a:cubicBezTo>
                    <a:pt x="3" y="4"/>
                    <a:pt x="12" y="0"/>
                    <a:pt x="19" y="2"/>
                  </a:cubicBezTo>
                  <a:cubicBezTo>
                    <a:pt x="19" y="2"/>
                    <a:pt x="19" y="2"/>
                    <a:pt x="19"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4" name="Freeform 14"/>
            <p:cNvSpPr>
              <a:spLocks/>
            </p:cNvSpPr>
            <p:nvPr/>
          </p:nvSpPr>
          <p:spPr bwMode="auto">
            <a:xfrm>
              <a:off x="2442" y="910"/>
              <a:ext cx="49" cy="15"/>
            </a:xfrm>
            <a:custGeom>
              <a:avLst/>
              <a:gdLst>
                <a:gd name="T0" fmla="*/ 0 w 86"/>
                <a:gd name="T1" fmla="*/ 1 h 25"/>
                <a:gd name="T2" fmla="*/ 1 w 86"/>
                <a:gd name="T3" fmla="*/ 1 h 25"/>
                <a:gd name="T4" fmla="*/ 1 w 86"/>
                <a:gd name="T5" fmla="*/ 1 h 25"/>
                <a:gd name="T6" fmla="*/ 1 w 86"/>
                <a:gd name="T7" fmla="*/ 1 h 25"/>
                <a:gd name="T8" fmla="*/ 0 60000 65536"/>
                <a:gd name="T9" fmla="*/ 0 60000 65536"/>
                <a:gd name="T10" fmla="*/ 0 60000 65536"/>
                <a:gd name="T11" fmla="*/ 0 60000 65536"/>
                <a:gd name="T12" fmla="*/ 0 w 86"/>
                <a:gd name="T13" fmla="*/ 0 h 25"/>
                <a:gd name="T14" fmla="*/ 86 w 86"/>
                <a:gd name="T15" fmla="*/ 25 h 25"/>
              </a:gdLst>
              <a:ahLst/>
              <a:cxnLst>
                <a:cxn ang="T8">
                  <a:pos x="T0" y="T1"/>
                </a:cxn>
                <a:cxn ang="T9">
                  <a:pos x="T2" y="T3"/>
                </a:cxn>
                <a:cxn ang="T10">
                  <a:pos x="T4" y="T5"/>
                </a:cxn>
                <a:cxn ang="T11">
                  <a:pos x="T6" y="T7"/>
                </a:cxn>
              </a:cxnLst>
              <a:rect l="T12" t="T13" r="T14" b="T15"/>
              <a:pathLst>
                <a:path w="86" h="25">
                  <a:moveTo>
                    <a:pt x="0" y="2"/>
                  </a:moveTo>
                  <a:cubicBezTo>
                    <a:pt x="1" y="0"/>
                    <a:pt x="19" y="4"/>
                    <a:pt x="42" y="10"/>
                  </a:cubicBezTo>
                  <a:cubicBezTo>
                    <a:pt x="67" y="16"/>
                    <a:pt x="86" y="23"/>
                    <a:pt x="86" y="25"/>
                  </a:cubicBezTo>
                  <a:cubicBezTo>
                    <a:pt x="86" y="25"/>
                    <a:pt x="86" y="25"/>
                    <a:pt x="86" y="25"/>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5" name="Freeform 15"/>
            <p:cNvSpPr>
              <a:spLocks/>
            </p:cNvSpPr>
            <p:nvPr/>
          </p:nvSpPr>
          <p:spPr bwMode="auto">
            <a:xfrm>
              <a:off x="2464" y="956"/>
              <a:ext cx="22" cy="51"/>
            </a:xfrm>
            <a:custGeom>
              <a:avLst/>
              <a:gdLst>
                <a:gd name="T0" fmla="*/ 1 w 39"/>
                <a:gd name="T1" fmla="*/ 1 h 87"/>
                <a:gd name="T2" fmla="*/ 1 w 39"/>
                <a:gd name="T3" fmla="*/ 1 h 87"/>
                <a:gd name="T4" fmla="*/ 1 w 39"/>
                <a:gd name="T5" fmla="*/ 1 h 87"/>
                <a:gd name="T6" fmla="*/ 1 w 39"/>
                <a:gd name="T7" fmla="*/ 1 h 87"/>
                <a:gd name="T8" fmla="*/ 1 w 39"/>
                <a:gd name="T9" fmla="*/ 1 h 87"/>
                <a:gd name="T10" fmla="*/ 1 w 39"/>
                <a:gd name="T11" fmla="*/ 1 h 87"/>
                <a:gd name="T12" fmla="*/ 1 w 39"/>
                <a:gd name="T13" fmla="*/ 1 h 87"/>
                <a:gd name="T14" fmla="*/ 1 w 39"/>
                <a:gd name="T15" fmla="*/ 1 h 87"/>
                <a:gd name="T16" fmla="*/ 1 w 39"/>
                <a:gd name="T17" fmla="*/ 0 h 87"/>
                <a:gd name="T18" fmla="*/ 1 w 3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7"/>
                <a:gd name="T32" fmla="*/ 39 w 3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7">
                  <a:moveTo>
                    <a:pt x="4" y="85"/>
                  </a:moveTo>
                  <a:cubicBezTo>
                    <a:pt x="12" y="87"/>
                    <a:pt x="20" y="83"/>
                    <a:pt x="22" y="75"/>
                  </a:cubicBezTo>
                  <a:cubicBezTo>
                    <a:pt x="24" y="67"/>
                    <a:pt x="20" y="59"/>
                    <a:pt x="12" y="57"/>
                  </a:cubicBezTo>
                  <a:cubicBezTo>
                    <a:pt x="12" y="57"/>
                    <a:pt x="12" y="57"/>
                    <a:pt x="12" y="57"/>
                  </a:cubicBezTo>
                  <a:cubicBezTo>
                    <a:pt x="4" y="55"/>
                    <a:pt x="0" y="47"/>
                    <a:pt x="2" y="39"/>
                  </a:cubicBezTo>
                  <a:cubicBezTo>
                    <a:pt x="4" y="31"/>
                    <a:pt x="12" y="26"/>
                    <a:pt x="20" y="29"/>
                  </a:cubicBezTo>
                  <a:cubicBezTo>
                    <a:pt x="20" y="29"/>
                    <a:pt x="20" y="29"/>
                    <a:pt x="20" y="29"/>
                  </a:cubicBezTo>
                  <a:cubicBezTo>
                    <a:pt x="27" y="30"/>
                    <a:pt x="35" y="26"/>
                    <a:pt x="37" y="18"/>
                  </a:cubicBezTo>
                  <a:cubicBezTo>
                    <a:pt x="39" y="10"/>
                    <a:pt x="35" y="2"/>
                    <a:pt x="27" y="0"/>
                  </a:cubicBezTo>
                  <a:cubicBezTo>
                    <a:pt x="27" y="0"/>
                    <a:pt x="27" y="0"/>
                    <a:pt x="27"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6" name="Freeform 16"/>
            <p:cNvSpPr>
              <a:spLocks/>
            </p:cNvSpPr>
            <p:nvPr/>
          </p:nvSpPr>
          <p:spPr bwMode="auto">
            <a:xfrm>
              <a:off x="2472" y="923"/>
              <a:ext cx="23" cy="33"/>
            </a:xfrm>
            <a:custGeom>
              <a:avLst/>
              <a:gdLst>
                <a:gd name="T0" fmla="*/ 1 w 39"/>
                <a:gd name="T1" fmla="*/ 1 h 56"/>
                <a:gd name="T2" fmla="*/ 1 w 39"/>
                <a:gd name="T3" fmla="*/ 1 h 56"/>
                <a:gd name="T4" fmla="*/ 1 w 39"/>
                <a:gd name="T5" fmla="*/ 1 h 56"/>
                <a:gd name="T6" fmla="*/ 1 w 39"/>
                <a:gd name="T7" fmla="*/ 1 h 56"/>
                <a:gd name="T8" fmla="*/ 1 w 39"/>
                <a:gd name="T9" fmla="*/ 1 h 56"/>
                <a:gd name="T10" fmla="*/ 1 w 39"/>
                <a:gd name="T11" fmla="*/ 0 h 56"/>
                <a:gd name="T12" fmla="*/ 1 w 39"/>
                <a:gd name="T13" fmla="*/ 0 h 56"/>
                <a:gd name="T14" fmla="*/ 0 60000 65536"/>
                <a:gd name="T15" fmla="*/ 0 60000 65536"/>
                <a:gd name="T16" fmla="*/ 0 60000 65536"/>
                <a:gd name="T17" fmla="*/ 0 60000 65536"/>
                <a:gd name="T18" fmla="*/ 0 60000 65536"/>
                <a:gd name="T19" fmla="*/ 0 60000 65536"/>
                <a:gd name="T20" fmla="*/ 0 60000 65536"/>
                <a:gd name="T21" fmla="*/ 0 w 39"/>
                <a:gd name="T22" fmla="*/ 0 h 56"/>
                <a:gd name="T23" fmla="*/ 39 w 39"/>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56">
                  <a:moveTo>
                    <a:pt x="12" y="56"/>
                  </a:moveTo>
                  <a:cubicBezTo>
                    <a:pt x="5" y="54"/>
                    <a:pt x="0" y="45"/>
                    <a:pt x="3" y="37"/>
                  </a:cubicBezTo>
                  <a:cubicBezTo>
                    <a:pt x="5" y="29"/>
                    <a:pt x="12" y="24"/>
                    <a:pt x="20" y="26"/>
                  </a:cubicBezTo>
                  <a:cubicBezTo>
                    <a:pt x="20" y="26"/>
                    <a:pt x="20" y="26"/>
                    <a:pt x="20" y="26"/>
                  </a:cubicBezTo>
                  <a:cubicBezTo>
                    <a:pt x="28" y="28"/>
                    <a:pt x="35" y="25"/>
                    <a:pt x="38" y="18"/>
                  </a:cubicBezTo>
                  <a:cubicBezTo>
                    <a:pt x="39" y="10"/>
                    <a:pt x="35" y="2"/>
                    <a:pt x="27" y="0"/>
                  </a:cubicBezTo>
                  <a:cubicBezTo>
                    <a:pt x="27" y="0"/>
                    <a:pt x="27" y="0"/>
                    <a:pt x="27"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7" name="Freeform 17"/>
            <p:cNvSpPr>
              <a:spLocks/>
            </p:cNvSpPr>
            <p:nvPr/>
          </p:nvSpPr>
          <p:spPr bwMode="auto">
            <a:xfrm>
              <a:off x="2421" y="992"/>
              <a:ext cx="49" cy="15"/>
            </a:xfrm>
            <a:custGeom>
              <a:avLst/>
              <a:gdLst>
                <a:gd name="T0" fmla="*/ 0 w 86"/>
                <a:gd name="T1" fmla="*/ 0 h 25"/>
                <a:gd name="T2" fmla="*/ 1 w 86"/>
                <a:gd name="T3" fmla="*/ 1 h 25"/>
                <a:gd name="T4" fmla="*/ 1 w 86"/>
                <a:gd name="T5" fmla="*/ 1 h 25"/>
                <a:gd name="T6" fmla="*/ 1 w 86"/>
                <a:gd name="T7" fmla="*/ 1 h 25"/>
                <a:gd name="T8" fmla="*/ 0 60000 65536"/>
                <a:gd name="T9" fmla="*/ 0 60000 65536"/>
                <a:gd name="T10" fmla="*/ 0 60000 65536"/>
                <a:gd name="T11" fmla="*/ 0 60000 65536"/>
                <a:gd name="T12" fmla="*/ 0 w 86"/>
                <a:gd name="T13" fmla="*/ 0 h 25"/>
                <a:gd name="T14" fmla="*/ 86 w 86"/>
                <a:gd name="T15" fmla="*/ 25 h 25"/>
              </a:gdLst>
              <a:ahLst/>
              <a:cxnLst>
                <a:cxn ang="T8">
                  <a:pos x="T0" y="T1"/>
                </a:cxn>
                <a:cxn ang="T9">
                  <a:pos x="T2" y="T3"/>
                </a:cxn>
                <a:cxn ang="T10">
                  <a:pos x="T4" y="T5"/>
                </a:cxn>
                <a:cxn ang="T11">
                  <a:pos x="T6" y="T7"/>
                </a:cxn>
              </a:cxnLst>
              <a:rect l="T12" t="T13" r="T14" b="T15"/>
              <a:pathLst>
                <a:path w="86" h="25">
                  <a:moveTo>
                    <a:pt x="0" y="0"/>
                  </a:moveTo>
                  <a:cubicBezTo>
                    <a:pt x="0" y="2"/>
                    <a:pt x="18" y="9"/>
                    <a:pt x="41" y="15"/>
                  </a:cubicBezTo>
                  <a:cubicBezTo>
                    <a:pt x="65" y="21"/>
                    <a:pt x="86" y="25"/>
                    <a:pt x="86" y="23"/>
                  </a:cubicBezTo>
                  <a:cubicBezTo>
                    <a:pt x="86" y="23"/>
                    <a:pt x="86" y="23"/>
                    <a:pt x="86" y="23"/>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8" name="Freeform 18"/>
            <p:cNvSpPr>
              <a:spLocks/>
            </p:cNvSpPr>
            <p:nvPr/>
          </p:nvSpPr>
          <p:spPr bwMode="auto">
            <a:xfrm>
              <a:off x="2458" y="845"/>
              <a:ext cx="36" cy="42"/>
            </a:xfrm>
            <a:custGeom>
              <a:avLst/>
              <a:gdLst>
                <a:gd name="T0" fmla="*/ 1 w 62"/>
                <a:gd name="T1" fmla="*/ 1 h 72"/>
                <a:gd name="T2" fmla="*/ 1 w 62"/>
                <a:gd name="T3" fmla="*/ 1 h 72"/>
                <a:gd name="T4" fmla="*/ 1 w 62"/>
                <a:gd name="T5" fmla="*/ 1 h 72"/>
                <a:gd name="T6" fmla="*/ 1 w 62"/>
                <a:gd name="T7" fmla="*/ 1 h 72"/>
                <a:gd name="T8" fmla="*/ 1 w 62"/>
                <a:gd name="T9" fmla="*/ 1 h 72"/>
                <a:gd name="T10" fmla="*/ 1 w 62"/>
                <a:gd name="T11" fmla="*/ 1 h 72"/>
                <a:gd name="T12" fmla="*/ 1 w 62"/>
                <a:gd name="T13" fmla="*/ 1 h 72"/>
                <a:gd name="T14" fmla="*/ 1 w 62"/>
                <a:gd name="T15" fmla="*/ 1 h 72"/>
                <a:gd name="T16" fmla="*/ 1 w 62"/>
                <a:gd name="T17" fmla="*/ 1 h 72"/>
                <a:gd name="T18" fmla="*/ 1 w 62"/>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2"/>
                <a:gd name="T32" fmla="*/ 62 w 6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2">
                  <a:moveTo>
                    <a:pt x="6" y="72"/>
                  </a:moveTo>
                  <a:cubicBezTo>
                    <a:pt x="0" y="67"/>
                    <a:pt x="0" y="58"/>
                    <a:pt x="5" y="52"/>
                  </a:cubicBezTo>
                  <a:cubicBezTo>
                    <a:pt x="10" y="46"/>
                    <a:pt x="19" y="45"/>
                    <a:pt x="25" y="50"/>
                  </a:cubicBezTo>
                  <a:cubicBezTo>
                    <a:pt x="25" y="50"/>
                    <a:pt x="25" y="50"/>
                    <a:pt x="25" y="50"/>
                  </a:cubicBezTo>
                  <a:cubicBezTo>
                    <a:pt x="31" y="55"/>
                    <a:pt x="40" y="54"/>
                    <a:pt x="45" y="48"/>
                  </a:cubicBezTo>
                  <a:cubicBezTo>
                    <a:pt x="50" y="42"/>
                    <a:pt x="49" y="33"/>
                    <a:pt x="43" y="28"/>
                  </a:cubicBezTo>
                  <a:cubicBezTo>
                    <a:pt x="43" y="28"/>
                    <a:pt x="43" y="28"/>
                    <a:pt x="43" y="28"/>
                  </a:cubicBezTo>
                  <a:cubicBezTo>
                    <a:pt x="37" y="23"/>
                    <a:pt x="37" y="13"/>
                    <a:pt x="42" y="7"/>
                  </a:cubicBezTo>
                  <a:cubicBezTo>
                    <a:pt x="47" y="1"/>
                    <a:pt x="56" y="0"/>
                    <a:pt x="62" y="5"/>
                  </a:cubicBezTo>
                  <a:cubicBezTo>
                    <a:pt x="62" y="5"/>
                    <a:pt x="62" y="5"/>
                    <a:pt x="62" y="5"/>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9" name="Freeform 19"/>
            <p:cNvSpPr>
              <a:spLocks/>
            </p:cNvSpPr>
            <p:nvPr/>
          </p:nvSpPr>
          <p:spPr bwMode="auto">
            <a:xfrm>
              <a:off x="2494" y="819"/>
              <a:ext cx="21" cy="32"/>
            </a:xfrm>
            <a:custGeom>
              <a:avLst/>
              <a:gdLst>
                <a:gd name="T0" fmla="*/ 0 w 38"/>
                <a:gd name="T1" fmla="*/ 1 h 54"/>
                <a:gd name="T2" fmla="*/ 1 w 38"/>
                <a:gd name="T3" fmla="*/ 1 h 54"/>
                <a:gd name="T4" fmla="*/ 1 w 38"/>
                <a:gd name="T5" fmla="*/ 1 h 54"/>
                <a:gd name="T6" fmla="*/ 1 w 38"/>
                <a:gd name="T7" fmla="*/ 1 h 54"/>
                <a:gd name="T8" fmla="*/ 1 w 38"/>
                <a:gd name="T9" fmla="*/ 1 h 54"/>
                <a:gd name="T10" fmla="*/ 1 w 38"/>
                <a:gd name="T11" fmla="*/ 1 h 54"/>
                <a:gd name="T12" fmla="*/ 1 w 38"/>
                <a:gd name="T13" fmla="*/ 1 h 54"/>
                <a:gd name="T14" fmla="*/ 0 60000 65536"/>
                <a:gd name="T15" fmla="*/ 0 60000 65536"/>
                <a:gd name="T16" fmla="*/ 0 60000 65536"/>
                <a:gd name="T17" fmla="*/ 0 60000 65536"/>
                <a:gd name="T18" fmla="*/ 0 60000 65536"/>
                <a:gd name="T19" fmla="*/ 0 60000 65536"/>
                <a:gd name="T20" fmla="*/ 0 60000 65536"/>
                <a:gd name="T21" fmla="*/ 0 w 38"/>
                <a:gd name="T22" fmla="*/ 0 h 54"/>
                <a:gd name="T23" fmla="*/ 38 w 3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4">
                  <a:moveTo>
                    <a:pt x="0" y="49"/>
                  </a:moveTo>
                  <a:cubicBezTo>
                    <a:pt x="6" y="54"/>
                    <a:pt x="16" y="53"/>
                    <a:pt x="22" y="46"/>
                  </a:cubicBezTo>
                  <a:cubicBezTo>
                    <a:pt x="27" y="40"/>
                    <a:pt x="26" y="31"/>
                    <a:pt x="20" y="26"/>
                  </a:cubicBezTo>
                  <a:cubicBezTo>
                    <a:pt x="20" y="26"/>
                    <a:pt x="20" y="26"/>
                    <a:pt x="20" y="26"/>
                  </a:cubicBezTo>
                  <a:cubicBezTo>
                    <a:pt x="14" y="21"/>
                    <a:pt x="12" y="12"/>
                    <a:pt x="17" y="7"/>
                  </a:cubicBezTo>
                  <a:cubicBezTo>
                    <a:pt x="22" y="1"/>
                    <a:pt x="31" y="0"/>
                    <a:pt x="38" y="5"/>
                  </a:cubicBezTo>
                  <a:cubicBezTo>
                    <a:pt x="38" y="5"/>
                    <a:pt x="38" y="5"/>
                    <a:pt x="38" y="5"/>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0" name="Freeform 20"/>
            <p:cNvSpPr>
              <a:spLocks/>
            </p:cNvSpPr>
            <p:nvPr/>
          </p:nvSpPr>
          <p:spPr bwMode="auto">
            <a:xfrm>
              <a:off x="2512" y="820"/>
              <a:ext cx="40" cy="34"/>
            </a:xfrm>
            <a:custGeom>
              <a:avLst/>
              <a:gdLst>
                <a:gd name="T0" fmla="*/ 0 w 70"/>
                <a:gd name="T1" fmla="*/ 1 h 58"/>
                <a:gd name="T2" fmla="*/ 1 w 70"/>
                <a:gd name="T3" fmla="*/ 1 h 58"/>
                <a:gd name="T4" fmla="*/ 1 w 70"/>
                <a:gd name="T5" fmla="*/ 1 h 58"/>
                <a:gd name="T6" fmla="*/ 1 w 70"/>
                <a:gd name="T7" fmla="*/ 1 h 58"/>
                <a:gd name="T8" fmla="*/ 0 60000 65536"/>
                <a:gd name="T9" fmla="*/ 0 60000 65536"/>
                <a:gd name="T10" fmla="*/ 0 60000 65536"/>
                <a:gd name="T11" fmla="*/ 0 60000 65536"/>
                <a:gd name="T12" fmla="*/ 0 w 70"/>
                <a:gd name="T13" fmla="*/ 0 h 58"/>
                <a:gd name="T14" fmla="*/ 70 w 70"/>
                <a:gd name="T15" fmla="*/ 58 h 58"/>
              </a:gdLst>
              <a:ahLst/>
              <a:cxnLst>
                <a:cxn ang="T8">
                  <a:pos x="T0" y="T1"/>
                </a:cxn>
                <a:cxn ang="T9">
                  <a:pos x="T2" y="T3"/>
                </a:cxn>
                <a:cxn ang="T10">
                  <a:pos x="T4" y="T5"/>
                </a:cxn>
                <a:cxn ang="T11">
                  <a:pos x="T6" y="T7"/>
                </a:cxn>
              </a:cxnLst>
              <a:rect l="T12" t="T13" r="T14" b="T15"/>
              <a:pathLst>
                <a:path w="70" h="58">
                  <a:moveTo>
                    <a:pt x="0" y="1"/>
                  </a:moveTo>
                  <a:cubicBezTo>
                    <a:pt x="2" y="0"/>
                    <a:pt x="17" y="11"/>
                    <a:pt x="36" y="26"/>
                  </a:cubicBezTo>
                  <a:cubicBezTo>
                    <a:pt x="55" y="42"/>
                    <a:pt x="70" y="57"/>
                    <a:pt x="69" y="58"/>
                  </a:cubicBezTo>
                  <a:cubicBezTo>
                    <a:pt x="69" y="58"/>
                    <a:pt x="69" y="58"/>
                    <a:pt x="69" y="58"/>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1" name="Freeform 21"/>
            <p:cNvSpPr>
              <a:spLocks/>
            </p:cNvSpPr>
            <p:nvPr/>
          </p:nvSpPr>
          <p:spPr bwMode="auto">
            <a:xfrm>
              <a:off x="2496" y="878"/>
              <a:ext cx="36" cy="43"/>
            </a:xfrm>
            <a:custGeom>
              <a:avLst/>
              <a:gdLst>
                <a:gd name="T0" fmla="*/ 0 w 63"/>
                <a:gd name="T1" fmla="*/ 1 h 73"/>
                <a:gd name="T2" fmla="*/ 1 w 63"/>
                <a:gd name="T3" fmla="*/ 1 h 73"/>
                <a:gd name="T4" fmla="*/ 1 w 63"/>
                <a:gd name="T5" fmla="*/ 1 h 73"/>
                <a:gd name="T6" fmla="*/ 1 w 63"/>
                <a:gd name="T7" fmla="*/ 1 h 73"/>
                <a:gd name="T8" fmla="*/ 1 w 63"/>
                <a:gd name="T9" fmla="*/ 1 h 73"/>
                <a:gd name="T10" fmla="*/ 1 w 63"/>
                <a:gd name="T11" fmla="*/ 1 h 73"/>
                <a:gd name="T12" fmla="*/ 1 w 63"/>
                <a:gd name="T13" fmla="*/ 1 h 73"/>
                <a:gd name="T14" fmla="*/ 1 w 63"/>
                <a:gd name="T15" fmla="*/ 1 h 73"/>
                <a:gd name="T16" fmla="*/ 1 w 63"/>
                <a:gd name="T17" fmla="*/ 0 h 73"/>
                <a:gd name="T18" fmla="*/ 1 w 6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3"/>
                <a:gd name="T32" fmla="*/ 63 w 6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3">
                  <a:moveTo>
                    <a:pt x="0" y="68"/>
                  </a:moveTo>
                  <a:cubicBezTo>
                    <a:pt x="6" y="73"/>
                    <a:pt x="15" y="72"/>
                    <a:pt x="20" y="65"/>
                  </a:cubicBezTo>
                  <a:cubicBezTo>
                    <a:pt x="25" y="60"/>
                    <a:pt x="25" y="50"/>
                    <a:pt x="19" y="45"/>
                  </a:cubicBezTo>
                  <a:cubicBezTo>
                    <a:pt x="19" y="45"/>
                    <a:pt x="19" y="45"/>
                    <a:pt x="19" y="45"/>
                  </a:cubicBezTo>
                  <a:cubicBezTo>
                    <a:pt x="13" y="40"/>
                    <a:pt x="12" y="31"/>
                    <a:pt x="17" y="25"/>
                  </a:cubicBezTo>
                  <a:cubicBezTo>
                    <a:pt x="22" y="19"/>
                    <a:pt x="32" y="17"/>
                    <a:pt x="38" y="23"/>
                  </a:cubicBezTo>
                  <a:cubicBezTo>
                    <a:pt x="38" y="23"/>
                    <a:pt x="38" y="23"/>
                    <a:pt x="38" y="23"/>
                  </a:cubicBezTo>
                  <a:cubicBezTo>
                    <a:pt x="44" y="28"/>
                    <a:pt x="53" y="27"/>
                    <a:pt x="58" y="21"/>
                  </a:cubicBezTo>
                  <a:cubicBezTo>
                    <a:pt x="63" y="14"/>
                    <a:pt x="62" y="5"/>
                    <a:pt x="57" y="0"/>
                  </a:cubicBezTo>
                  <a:cubicBezTo>
                    <a:pt x="57" y="0"/>
                    <a:pt x="57" y="0"/>
                    <a:pt x="57"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2" name="Freeform 22"/>
            <p:cNvSpPr>
              <a:spLocks/>
            </p:cNvSpPr>
            <p:nvPr/>
          </p:nvSpPr>
          <p:spPr bwMode="auto">
            <a:xfrm>
              <a:off x="2524" y="852"/>
              <a:ext cx="29" cy="26"/>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0 h 44"/>
                <a:gd name="T12" fmla="*/ 1 w 51"/>
                <a:gd name="T13" fmla="*/ 0 h 44"/>
                <a:gd name="T14" fmla="*/ 0 60000 65536"/>
                <a:gd name="T15" fmla="*/ 0 60000 65536"/>
                <a:gd name="T16" fmla="*/ 0 60000 65536"/>
                <a:gd name="T17" fmla="*/ 0 60000 65536"/>
                <a:gd name="T18" fmla="*/ 0 60000 65536"/>
                <a:gd name="T19" fmla="*/ 0 60000 65536"/>
                <a:gd name="T20" fmla="*/ 0 60000 65536"/>
                <a:gd name="T21" fmla="*/ 0 w 51"/>
                <a:gd name="T22" fmla="*/ 0 h 44"/>
                <a:gd name="T23" fmla="*/ 51 w 5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44">
                  <a:moveTo>
                    <a:pt x="7" y="44"/>
                  </a:moveTo>
                  <a:cubicBezTo>
                    <a:pt x="1" y="39"/>
                    <a:pt x="0" y="29"/>
                    <a:pt x="6" y="23"/>
                  </a:cubicBezTo>
                  <a:cubicBezTo>
                    <a:pt x="11" y="16"/>
                    <a:pt x="20" y="15"/>
                    <a:pt x="27" y="21"/>
                  </a:cubicBezTo>
                  <a:cubicBezTo>
                    <a:pt x="27" y="21"/>
                    <a:pt x="27" y="21"/>
                    <a:pt x="27" y="21"/>
                  </a:cubicBezTo>
                  <a:cubicBezTo>
                    <a:pt x="32" y="26"/>
                    <a:pt x="41" y="26"/>
                    <a:pt x="46" y="20"/>
                  </a:cubicBezTo>
                  <a:cubicBezTo>
                    <a:pt x="51" y="14"/>
                    <a:pt x="50" y="5"/>
                    <a:pt x="44" y="0"/>
                  </a:cubicBezTo>
                  <a:cubicBezTo>
                    <a:pt x="44" y="0"/>
                    <a:pt x="44" y="0"/>
                    <a:pt x="44"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3" name="Freeform 23"/>
            <p:cNvSpPr>
              <a:spLocks/>
            </p:cNvSpPr>
            <p:nvPr/>
          </p:nvSpPr>
          <p:spPr bwMode="auto">
            <a:xfrm>
              <a:off x="2460" y="885"/>
              <a:ext cx="39" cy="35"/>
            </a:xfrm>
            <a:custGeom>
              <a:avLst/>
              <a:gdLst>
                <a:gd name="T0" fmla="*/ 1 w 69"/>
                <a:gd name="T1" fmla="*/ 0 h 59"/>
                <a:gd name="T2" fmla="*/ 1 w 69"/>
                <a:gd name="T3" fmla="*/ 1 h 59"/>
                <a:gd name="T4" fmla="*/ 1 w 69"/>
                <a:gd name="T5" fmla="*/ 1 h 59"/>
                <a:gd name="T6" fmla="*/ 1 w 69"/>
                <a:gd name="T7" fmla="*/ 1 h 59"/>
                <a:gd name="T8" fmla="*/ 0 60000 65536"/>
                <a:gd name="T9" fmla="*/ 0 60000 65536"/>
                <a:gd name="T10" fmla="*/ 0 60000 65536"/>
                <a:gd name="T11" fmla="*/ 0 60000 65536"/>
                <a:gd name="T12" fmla="*/ 0 w 69"/>
                <a:gd name="T13" fmla="*/ 0 h 59"/>
                <a:gd name="T14" fmla="*/ 69 w 69"/>
                <a:gd name="T15" fmla="*/ 59 h 59"/>
              </a:gdLst>
              <a:ahLst/>
              <a:cxnLst>
                <a:cxn ang="T8">
                  <a:pos x="T0" y="T1"/>
                </a:cxn>
                <a:cxn ang="T9">
                  <a:pos x="T2" y="T3"/>
                </a:cxn>
                <a:cxn ang="T10">
                  <a:pos x="T4" y="T5"/>
                </a:cxn>
                <a:cxn ang="T11">
                  <a:pos x="T6" y="T7"/>
                </a:cxn>
              </a:cxnLst>
              <a:rect l="T12" t="T13" r="T14" b="T15"/>
              <a:pathLst>
                <a:path w="69" h="59">
                  <a:moveTo>
                    <a:pt x="1" y="0"/>
                  </a:moveTo>
                  <a:cubicBezTo>
                    <a:pt x="0" y="2"/>
                    <a:pt x="14" y="15"/>
                    <a:pt x="32" y="31"/>
                  </a:cubicBezTo>
                  <a:cubicBezTo>
                    <a:pt x="51" y="47"/>
                    <a:pt x="68" y="59"/>
                    <a:pt x="69" y="57"/>
                  </a:cubicBezTo>
                  <a:cubicBezTo>
                    <a:pt x="69" y="57"/>
                    <a:pt x="69" y="57"/>
                    <a:pt x="69" y="57"/>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4" name="Freeform 24"/>
            <p:cNvSpPr>
              <a:spLocks/>
            </p:cNvSpPr>
            <p:nvPr/>
          </p:nvSpPr>
          <p:spPr bwMode="auto">
            <a:xfrm>
              <a:off x="2533" y="773"/>
              <a:ext cx="44" cy="34"/>
            </a:xfrm>
            <a:custGeom>
              <a:avLst/>
              <a:gdLst>
                <a:gd name="T0" fmla="*/ 1 w 76"/>
                <a:gd name="T1" fmla="*/ 1 h 58"/>
                <a:gd name="T2" fmla="*/ 1 w 76"/>
                <a:gd name="T3" fmla="*/ 1 h 58"/>
                <a:gd name="T4" fmla="*/ 1 w 76"/>
                <a:gd name="T5" fmla="*/ 1 h 58"/>
                <a:gd name="T6" fmla="*/ 1 w 76"/>
                <a:gd name="T7" fmla="*/ 1 h 58"/>
                <a:gd name="T8" fmla="*/ 1 w 76"/>
                <a:gd name="T9" fmla="*/ 1 h 58"/>
                <a:gd name="T10" fmla="*/ 1 w 76"/>
                <a:gd name="T11" fmla="*/ 1 h 58"/>
                <a:gd name="T12" fmla="*/ 1 w 76"/>
                <a:gd name="T13" fmla="*/ 1 h 58"/>
                <a:gd name="T14" fmla="*/ 1 w 76"/>
                <a:gd name="T15" fmla="*/ 1 h 58"/>
                <a:gd name="T16" fmla="*/ 1 w 76"/>
                <a:gd name="T17" fmla="*/ 1 h 58"/>
                <a:gd name="T18" fmla="*/ 1 w 76"/>
                <a:gd name="T19" fmla="*/ 1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8"/>
                <a:gd name="T32" fmla="*/ 76 w 7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8">
                  <a:moveTo>
                    <a:pt x="5" y="58"/>
                  </a:moveTo>
                  <a:cubicBezTo>
                    <a:pt x="0" y="52"/>
                    <a:pt x="2" y="43"/>
                    <a:pt x="8" y="38"/>
                  </a:cubicBezTo>
                  <a:cubicBezTo>
                    <a:pt x="15" y="34"/>
                    <a:pt x="24" y="35"/>
                    <a:pt x="28" y="42"/>
                  </a:cubicBezTo>
                  <a:cubicBezTo>
                    <a:pt x="28" y="42"/>
                    <a:pt x="28" y="42"/>
                    <a:pt x="28" y="42"/>
                  </a:cubicBezTo>
                  <a:cubicBezTo>
                    <a:pt x="33" y="48"/>
                    <a:pt x="42" y="50"/>
                    <a:pt x="48" y="45"/>
                  </a:cubicBezTo>
                  <a:cubicBezTo>
                    <a:pt x="55" y="41"/>
                    <a:pt x="56" y="32"/>
                    <a:pt x="52" y="25"/>
                  </a:cubicBezTo>
                  <a:cubicBezTo>
                    <a:pt x="52" y="25"/>
                    <a:pt x="52" y="25"/>
                    <a:pt x="52" y="25"/>
                  </a:cubicBezTo>
                  <a:cubicBezTo>
                    <a:pt x="48" y="18"/>
                    <a:pt x="49" y="10"/>
                    <a:pt x="56" y="5"/>
                  </a:cubicBezTo>
                  <a:cubicBezTo>
                    <a:pt x="62" y="0"/>
                    <a:pt x="71" y="2"/>
                    <a:pt x="76" y="8"/>
                  </a:cubicBezTo>
                  <a:cubicBezTo>
                    <a:pt x="76" y="8"/>
                    <a:pt x="76" y="8"/>
                    <a:pt x="76" y="8"/>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5" name="Freeform 25"/>
            <p:cNvSpPr>
              <a:spLocks/>
            </p:cNvSpPr>
            <p:nvPr/>
          </p:nvSpPr>
          <p:spPr bwMode="auto">
            <a:xfrm>
              <a:off x="2577" y="754"/>
              <a:ext cx="26" cy="28"/>
            </a:xfrm>
            <a:custGeom>
              <a:avLst/>
              <a:gdLst>
                <a:gd name="T0" fmla="*/ 0 w 47"/>
                <a:gd name="T1" fmla="*/ 1 h 49"/>
                <a:gd name="T2" fmla="*/ 1 w 47"/>
                <a:gd name="T3" fmla="*/ 1 h 49"/>
                <a:gd name="T4" fmla="*/ 1 w 47"/>
                <a:gd name="T5" fmla="*/ 1 h 49"/>
                <a:gd name="T6" fmla="*/ 1 w 47"/>
                <a:gd name="T7" fmla="*/ 1 h 49"/>
                <a:gd name="T8" fmla="*/ 1 w 47"/>
                <a:gd name="T9" fmla="*/ 1 h 49"/>
                <a:gd name="T10" fmla="*/ 1 w 47"/>
                <a:gd name="T11" fmla="*/ 1 h 49"/>
                <a:gd name="T12" fmla="*/ 1 w 47"/>
                <a:gd name="T13" fmla="*/ 1 h 49"/>
                <a:gd name="T14" fmla="*/ 0 60000 65536"/>
                <a:gd name="T15" fmla="*/ 0 60000 65536"/>
                <a:gd name="T16" fmla="*/ 0 60000 65536"/>
                <a:gd name="T17" fmla="*/ 0 60000 65536"/>
                <a:gd name="T18" fmla="*/ 0 60000 65536"/>
                <a:gd name="T19" fmla="*/ 0 60000 65536"/>
                <a:gd name="T20" fmla="*/ 0 60000 65536"/>
                <a:gd name="T21" fmla="*/ 0 w 47"/>
                <a:gd name="T22" fmla="*/ 0 h 49"/>
                <a:gd name="T23" fmla="*/ 47 w 47"/>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9">
                  <a:moveTo>
                    <a:pt x="0" y="41"/>
                  </a:moveTo>
                  <a:cubicBezTo>
                    <a:pt x="4" y="48"/>
                    <a:pt x="14" y="49"/>
                    <a:pt x="21" y="44"/>
                  </a:cubicBezTo>
                  <a:cubicBezTo>
                    <a:pt x="28" y="39"/>
                    <a:pt x="29" y="30"/>
                    <a:pt x="25" y="24"/>
                  </a:cubicBezTo>
                  <a:cubicBezTo>
                    <a:pt x="25" y="24"/>
                    <a:pt x="25" y="24"/>
                    <a:pt x="25" y="24"/>
                  </a:cubicBezTo>
                  <a:cubicBezTo>
                    <a:pt x="20" y="17"/>
                    <a:pt x="21" y="9"/>
                    <a:pt x="27" y="5"/>
                  </a:cubicBezTo>
                  <a:cubicBezTo>
                    <a:pt x="34" y="0"/>
                    <a:pt x="43" y="2"/>
                    <a:pt x="47" y="8"/>
                  </a:cubicBezTo>
                  <a:cubicBezTo>
                    <a:pt x="47" y="8"/>
                    <a:pt x="47" y="8"/>
                    <a:pt x="47" y="8"/>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6" name="Freeform 26"/>
            <p:cNvSpPr>
              <a:spLocks/>
            </p:cNvSpPr>
            <p:nvPr/>
          </p:nvSpPr>
          <p:spPr bwMode="auto">
            <a:xfrm>
              <a:off x="2601" y="756"/>
              <a:ext cx="30" cy="43"/>
            </a:xfrm>
            <a:custGeom>
              <a:avLst/>
              <a:gdLst>
                <a:gd name="T0" fmla="*/ 0 w 52"/>
                <a:gd name="T1" fmla="*/ 1 h 74"/>
                <a:gd name="T2" fmla="*/ 1 w 52"/>
                <a:gd name="T3" fmla="*/ 1 h 74"/>
                <a:gd name="T4" fmla="*/ 1 w 52"/>
                <a:gd name="T5" fmla="*/ 1 h 74"/>
                <a:gd name="T6" fmla="*/ 1 w 52"/>
                <a:gd name="T7" fmla="*/ 1 h 74"/>
                <a:gd name="T8" fmla="*/ 0 60000 65536"/>
                <a:gd name="T9" fmla="*/ 0 60000 65536"/>
                <a:gd name="T10" fmla="*/ 0 60000 65536"/>
                <a:gd name="T11" fmla="*/ 0 60000 65536"/>
                <a:gd name="T12" fmla="*/ 0 w 52"/>
                <a:gd name="T13" fmla="*/ 0 h 74"/>
                <a:gd name="T14" fmla="*/ 52 w 52"/>
                <a:gd name="T15" fmla="*/ 74 h 74"/>
              </a:gdLst>
              <a:ahLst/>
              <a:cxnLst>
                <a:cxn ang="T8">
                  <a:pos x="T0" y="T1"/>
                </a:cxn>
                <a:cxn ang="T9">
                  <a:pos x="T2" y="T3"/>
                </a:cxn>
                <a:cxn ang="T10">
                  <a:pos x="T4" y="T5"/>
                </a:cxn>
                <a:cxn ang="T11">
                  <a:pos x="T6" y="T7"/>
                </a:cxn>
              </a:cxnLst>
              <a:rect l="T12" t="T13" r="T14" b="T15"/>
              <a:pathLst>
                <a:path w="52" h="74">
                  <a:moveTo>
                    <a:pt x="0" y="1"/>
                  </a:moveTo>
                  <a:cubicBezTo>
                    <a:pt x="2" y="0"/>
                    <a:pt x="14" y="15"/>
                    <a:pt x="28" y="34"/>
                  </a:cubicBezTo>
                  <a:cubicBezTo>
                    <a:pt x="42" y="55"/>
                    <a:pt x="52" y="73"/>
                    <a:pt x="51" y="74"/>
                  </a:cubicBezTo>
                  <a:cubicBezTo>
                    <a:pt x="51" y="74"/>
                    <a:pt x="51" y="74"/>
                    <a:pt x="51" y="7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7" name="Freeform 27"/>
            <p:cNvSpPr>
              <a:spLocks/>
            </p:cNvSpPr>
            <p:nvPr/>
          </p:nvSpPr>
          <p:spPr bwMode="auto">
            <a:xfrm>
              <a:off x="2561" y="816"/>
              <a:ext cx="43" cy="35"/>
            </a:xfrm>
            <a:custGeom>
              <a:avLst/>
              <a:gdLst>
                <a:gd name="T0" fmla="*/ 0 w 76"/>
                <a:gd name="T1" fmla="*/ 1 h 59"/>
                <a:gd name="T2" fmla="*/ 1 w 76"/>
                <a:gd name="T3" fmla="*/ 1 h 59"/>
                <a:gd name="T4" fmla="*/ 1 w 76"/>
                <a:gd name="T5" fmla="*/ 1 h 59"/>
                <a:gd name="T6" fmla="*/ 1 w 76"/>
                <a:gd name="T7" fmla="*/ 1 h 59"/>
                <a:gd name="T8" fmla="*/ 1 w 76"/>
                <a:gd name="T9" fmla="*/ 1 h 59"/>
                <a:gd name="T10" fmla="*/ 1 w 76"/>
                <a:gd name="T11" fmla="*/ 1 h 59"/>
                <a:gd name="T12" fmla="*/ 1 w 76"/>
                <a:gd name="T13" fmla="*/ 1 h 59"/>
                <a:gd name="T14" fmla="*/ 1 w 76"/>
                <a:gd name="T15" fmla="*/ 1 h 59"/>
                <a:gd name="T16" fmla="*/ 1 w 76"/>
                <a:gd name="T17" fmla="*/ 0 h 59"/>
                <a:gd name="T18" fmla="*/ 1 w 76"/>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9"/>
                <a:gd name="T32" fmla="*/ 76 w 76"/>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9">
                  <a:moveTo>
                    <a:pt x="0" y="51"/>
                  </a:moveTo>
                  <a:cubicBezTo>
                    <a:pt x="4" y="57"/>
                    <a:pt x="13" y="59"/>
                    <a:pt x="20" y="54"/>
                  </a:cubicBezTo>
                  <a:cubicBezTo>
                    <a:pt x="27" y="49"/>
                    <a:pt x="28" y="40"/>
                    <a:pt x="24" y="34"/>
                  </a:cubicBezTo>
                  <a:cubicBezTo>
                    <a:pt x="24" y="34"/>
                    <a:pt x="24" y="34"/>
                    <a:pt x="24" y="34"/>
                  </a:cubicBezTo>
                  <a:cubicBezTo>
                    <a:pt x="19" y="27"/>
                    <a:pt x="21" y="18"/>
                    <a:pt x="28" y="14"/>
                  </a:cubicBezTo>
                  <a:cubicBezTo>
                    <a:pt x="34" y="9"/>
                    <a:pt x="43" y="11"/>
                    <a:pt x="48" y="17"/>
                  </a:cubicBezTo>
                  <a:cubicBezTo>
                    <a:pt x="48" y="17"/>
                    <a:pt x="48" y="17"/>
                    <a:pt x="48" y="17"/>
                  </a:cubicBezTo>
                  <a:cubicBezTo>
                    <a:pt x="53" y="23"/>
                    <a:pt x="61" y="25"/>
                    <a:pt x="68" y="20"/>
                  </a:cubicBezTo>
                  <a:cubicBezTo>
                    <a:pt x="75" y="16"/>
                    <a:pt x="76" y="7"/>
                    <a:pt x="72" y="0"/>
                  </a:cubicBezTo>
                  <a:cubicBezTo>
                    <a:pt x="72" y="0"/>
                    <a:pt x="72" y="0"/>
                    <a:pt x="72"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8" name="Freeform 28"/>
            <p:cNvSpPr>
              <a:spLocks/>
            </p:cNvSpPr>
            <p:nvPr/>
          </p:nvSpPr>
          <p:spPr bwMode="auto">
            <a:xfrm>
              <a:off x="2599" y="796"/>
              <a:ext cx="33" cy="20"/>
            </a:xfrm>
            <a:custGeom>
              <a:avLst/>
              <a:gdLst>
                <a:gd name="T0" fmla="*/ 1 w 57"/>
                <a:gd name="T1" fmla="*/ 1 h 33"/>
                <a:gd name="T2" fmla="*/ 1 w 57"/>
                <a:gd name="T3" fmla="*/ 1 h 33"/>
                <a:gd name="T4" fmla="*/ 1 w 57"/>
                <a:gd name="T5" fmla="*/ 1 h 33"/>
                <a:gd name="T6" fmla="*/ 1 w 57"/>
                <a:gd name="T7" fmla="*/ 1 h 33"/>
                <a:gd name="T8" fmla="*/ 1 w 57"/>
                <a:gd name="T9" fmla="*/ 1 h 33"/>
                <a:gd name="T10" fmla="*/ 1 w 57"/>
                <a:gd name="T11" fmla="*/ 0 h 33"/>
                <a:gd name="T12" fmla="*/ 1 w 57"/>
                <a:gd name="T13" fmla="*/ 0 h 33"/>
                <a:gd name="T14" fmla="*/ 0 60000 65536"/>
                <a:gd name="T15" fmla="*/ 0 60000 65536"/>
                <a:gd name="T16" fmla="*/ 0 60000 65536"/>
                <a:gd name="T17" fmla="*/ 0 60000 65536"/>
                <a:gd name="T18" fmla="*/ 0 60000 65536"/>
                <a:gd name="T19" fmla="*/ 0 60000 65536"/>
                <a:gd name="T20" fmla="*/ 0 60000 65536"/>
                <a:gd name="T21" fmla="*/ 0 w 57"/>
                <a:gd name="T22" fmla="*/ 0 h 33"/>
                <a:gd name="T23" fmla="*/ 57 w 5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3">
                  <a:moveTo>
                    <a:pt x="5" y="33"/>
                  </a:moveTo>
                  <a:cubicBezTo>
                    <a:pt x="0" y="27"/>
                    <a:pt x="3" y="17"/>
                    <a:pt x="10" y="12"/>
                  </a:cubicBezTo>
                  <a:cubicBezTo>
                    <a:pt x="17" y="7"/>
                    <a:pt x="26" y="9"/>
                    <a:pt x="30" y="15"/>
                  </a:cubicBezTo>
                  <a:cubicBezTo>
                    <a:pt x="30" y="15"/>
                    <a:pt x="30" y="15"/>
                    <a:pt x="30" y="15"/>
                  </a:cubicBezTo>
                  <a:cubicBezTo>
                    <a:pt x="35" y="22"/>
                    <a:pt x="43" y="24"/>
                    <a:pt x="49" y="20"/>
                  </a:cubicBezTo>
                  <a:cubicBezTo>
                    <a:pt x="55" y="15"/>
                    <a:pt x="57" y="6"/>
                    <a:pt x="52" y="0"/>
                  </a:cubicBezTo>
                  <a:cubicBezTo>
                    <a:pt x="52" y="0"/>
                    <a:pt x="52" y="0"/>
                    <a:pt x="52"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9" name="Freeform 29"/>
            <p:cNvSpPr>
              <a:spLocks/>
            </p:cNvSpPr>
            <p:nvPr/>
          </p:nvSpPr>
          <p:spPr bwMode="auto">
            <a:xfrm>
              <a:off x="2534" y="805"/>
              <a:ext cx="30" cy="44"/>
            </a:xfrm>
            <a:custGeom>
              <a:avLst/>
              <a:gdLst>
                <a:gd name="T0" fmla="*/ 1 w 52"/>
                <a:gd name="T1" fmla="*/ 0 h 74"/>
                <a:gd name="T2" fmla="*/ 1 w 52"/>
                <a:gd name="T3" fmla="*/ 1 h 74"/>
                <a:gd name="T4" fmla="*/ 1 w 52"/>
                <a:gd name="T5" fmla="*/ 1 h 74"/>
                <a:gd name="T6" fmla="*/ 1 w 52"/>
                <a:gd name="T7" fmla="*/ 1 h 74"/>
                <a:gd name="T8" fmla="*/ 0 60000 65536"/>
                <a:gd name="T9" fmla="*/ 0 60000 65536"/>
                <a:gd name="T10" fmla="*/ 0 60000 65536"/>
                <a:gd name="T11" fmla="*/ 0 60000 65536"/>
                <a:gd name="T12" fmla="*/ 0 w 52"/>
                <a:gd name="T13" fmla="*/ 0 h 74"/>
                <a:gd name="T14" fmla="*/ 52 w 52"/>
                <a:gd name="T15" fmla="*/ 74 h 74"/>
              </a:gdLst>
              <a:ahLst/>
              <a:cxnLst>
                <a:cxn ang="T8">
                  <a:pos x="T0" y="T1"/>
                </a:cxn>
                <a:cxn ang="T9">
                  <a:pos x="T2" y="T3"/>
                </a:cxn>
                <a:cxn ang="T10">
                  <a:pos x="T4" y="T5"/>
                </a:cxn>
                <a:cxn ang="T11">
                  <a:pos x="T6" y="T7"/>
                </a:cxn>
              </a:cxnLst>
              <a:rect l="T12" t="T13" r="T14" b="T15"/>
              <a:pathLst>
                <a:path w="52" h="74">
                  <a:moveTo>
                    <a:pt x="1" y="0"/>
                  </a:moveTo>
                  <a:cubicBezTo>
                    <a:pt x="0" y="1"/>
                    <a:pt x="9" y="18"/>
                    <a:pt x="23" y="37"/>
                  </a:cubicBezTo>
                  <a:cubicBezTo>
                    <a:pt x="37" y="58"/>
                    <a:pt x="51" y="74"/>
                    <a:pt x="52" y="73"/>
                  </a:cubicBezTo>
                  <a:cubicBezTo>
                    <a:pt x="52" y="73"/>
                    <a:pt x="52" y="73"/>
                    <a:pt x="52" y="73"/>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0" name="Freeform 30"/>
            <p:cNvSpPr>
              <a:spLocks/>
            </p:cNvSpPr>
            <p:nvPr/>
          </p:nvSpPr>
          <p:spPr bwMode="auto">
            <a:xfrm>
              <a:off x="2628" y="737"/>
              <a:ext cx="50" cy="21"/>
            </a:xfrm>
            <a:custGeom>
              <a:avLst/>
              <a:gdLst>
                <a:gd name="T0" fmla="*/ 1 w 87"/>
                <a:gd name="T1" fmla="*/ 1 h 36"/>
                <a:gd name="T2" fmla="*/ 1 w 87"/>
                <a:gd name="T3" fmla="*/ 1 h 36"/>
                <a:gd name="T4" fmla="*/ 1 w 87"/>
                <a:gd name="T5" fmla="*/ 1 h 36"/>
                <a:gd name="T6" fmla="*/ 1 w 87"/>
                <a:gd name="T7" fmla="*/ 1 h 36"/>
                <a:gd name="T8" fmla="*/ 1 w 87"/>
                <a:gd name="T9" fmla="*/ 1 h 36"/>
                <a:gd name="T10" fmla="*/ 1 w 87"/>
                <a:gd name="T11" fmla="*/ 1 h 36"/>
                <a:gd name="T12" fmla="*/ 1 w 87"/>
                <a:gd name="T13" fmla="*/ 1 h 36"/>
                <a:gd name="T14" fmla="*/ 1 w 87"/>
                <a:gd name="T15" fmla="*/ 1 h 36"/>
                <a:gd name="T16" fmla="*/ 1 w 87"/>
                <a:gd name="T17" fmla="*/ 1 h 36"/>
                <a:gd name="T18" fmla="*/ 1 w 87"/>
                <a:gd name="T19" fmla="*/ 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6"/>
                <a:gd name="T32" fmla="*/ 87 w 87"/>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6">
                  <a:moveTo>
                    <a:pt x="2" y="28"/>
                  </a:moveTo>
                  <a:cubicBezTo>
                    <a:pt x="0" y="20"/>
                    <a:pt x="6" y="13"/>
                    <a:pt x="14" y="11"/>
                  </a:cubicBezTo>
                  <a:cubicBezTo>
                    <a:pt x="21" y="10"/>
                    <a:pt x="29" y="15"/>
                    <a:pt x="30" y="23"/>
                  </a:cubicBezTo>
                  <a:cubicBezTo>
                    <a:pt x="30" y="23"/>
                    <a:pt x="30" y="23"/>
                    <a:pt x="30" y="23"/>
                  </a:cubicBezTo>
                  <a:cubicBezTo>
                    <a:pt x="32" y="31"/>
                    <a:pt x="39" y="36"/>
                    <a:pt x="47" y="35"/>
                  </a:cubicBezTo>
                  <a:cubicBezTo>
                    <a:pt x="55" y="33"/>
                    <a:pt x="60" y="26"/>
                    <a:pt x="59" y="18"/>
                  </a:cubicBezTo>
                  <a:cubicBezTo>
                    <a:pt x="59" y="18"/>
                    <a:pt x="59" y="18"/>
                    <a:pt x="59" y="18"/>
                  </a:cubicBezTo>
                  <a:cubicBezTo>
                    <a:pt x="57" y="10"/>
                    <a:pt x="63" y="3"/>
                    <a:pt x="71" y="1"/>
                  </a:cubicBezTo>
                  <a:cubicBezTo>
                    <a:pt x="79" y="0"/>
                    <a:pt x="86" y="5"/>
                    <a:pt x="87" y="13"/>
                  </a:cubicBezTo>
                  <a:cubicBezTo>
                    <a:pt x="87" y="13"/>
                    <a:pt x="87" y="13"/>
                    <a:pt x="87" y="13"/>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1" name="Freeform 31"/>
            <p:cNvSpPr>
              <a:spLocks/>
            </p:cNvSpPr>
            <p:nvPr/>
          </p:nvSpPr>
          <p:spPr bwMode="auto">
            <a:xfrm>
              <a:off x="2678" y="731"/>
              <a:ext cx="33" cy="21"/>
            </a:xfrm>
            <a:custGeom>
              <a:avLst/>
              <a:gdLst>
                <a:gd name="T0" fmla="*/ 0 w 58"/>
                <a:gd name="T1" fmla="*/ 1 h 36"/>
                <a:gd name="T2" fmla="*/ 1 w 58"/>
                <a:gd name="T3" fmla="*/ 1 h 36"/>
                <a:gd name="T4" fmla="*/ 1 w 58"/>
                <a:gd name="T5" fmla="*/ 1 h 36"/>
                <a:gd name="T6" fmla="*/ 1 w 58"/>
                <a:gd name="T7" fmla="*/ 1 h 36"/>
                <a:gd name="T8" fmla="*/ 1 w 58"/>
                <a:gd name="T9" fmla="*/ 1 h 36"/>
                <a:gd name="T10" fmla="*/ 1 w 58"/>
                <a:gd name="T11" fmla="*/ 1 h 36"/>
                <a:gd name="T12" fmla="*/ 1 w 58"/>
                <a:gd name="T13" fmla="*/ 1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0" y="23"/>
                  </a:moveTo>
                  <a:cubicBezTo>
                    <a:pt x="2" y="31"/>
                    <a:pt x="10" y="36"/>
                    <a:pt x="19" y="34"/>
                  </a:cubicBezTo>
                  <a:cubicBezTo>
                    <a:pt x="27" y="33"/>
                    <a:pt x="32" y="26"/>
                    <a:pt x="31" y="18"/>
                  </a:cubicBezTo>
                  <a:cubicBezTo>
                    <a:pt x="31" y="18"/>
                    <a:pt x="31" y="18"/>
                    <a:pt x="31" y="18"/>
                  </a:cubicBezTo>
                  <a:cubicBezTo>
                    <a:pt x="29" y="10"/>
                    <a:pt x="34" y="3"/>
                    <a:pt x="41" y="1"/>
                  </a:cubicBezTo>
                  <a:cubicBezTo>
                    <a:pt x="49" y="0"/>
                    <a:pt x="56" y="5"/>
                    <a:pt x="58" y="13"/>
                  </a:cubicBezTo>
                  <a:cubicBezTo>
                    <a:pt x="58" y="13"/>
                    <a:pt x="58" y="13"/>
                    <a:pt x="58" y="13"/>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2" name="Freeform 32"/>
            <p:cNvSpPr>
              <a:spLocks/>
            </p:cNvSpPr>
            <p:nvPr/>
          </p:nvSpPr>
          <p:spPr bwMode="auto">
            <a:xfrm>
              <a:off x="2709" y="736"/>
              <a:ext cx="10" cy="52"/>
            </a:xfrm>
            <a:custGeom>
              <a:avLst/>
              <a:gdLst>
                <a:gd name="T0" fmla="*/ 0 w 17"/>
                <a:gd name="T1" fmla="*/ 0 h 88"/>
                <a:gd name="T2" fmla="*/ 1 w 17"/>
                <a:gd name="T3" fmla="*/ 1 h 88"/>
                <a:gd name="T4" fmla="*/ 1 w 17"/>
                <a:gd name="T5" fmla="*/ 1 h 88"/>
                <a:gd name="T6" fmla="*/ 1 w 17"/>
                <a:gd name="T7" fmla="*/ 1 h 88"/>
                <a:gd name="T8" fmla="*/ 0 60000 65536"/>
                <a:gd name="T9" fmla="*/ 0 60000 65536"/>
                <a:gd name="T10" fmla="*/ 0 60000 65536"/>
                <a:gd name="T11" fmla="*/ 0 60000 65536"/>
                <a:gd name="T12" fmla="*/ 0 w 17"/>
                <a:gd name="T13" fmla="*/ 0 h 88"/>
                <a:gd name="T14" fmla="*/ 17 w 17"/>
                <a:gd name="T15" fmla="*/ 88 h 88"/>
              </a:gdLst>
              <a:ahLst/>
              <a:cxnLst>
                <a:cxn ang="T8">
                  <a:pos x="T0" y="T1"/>
                </a:cxn>
                <a:cxn ang="T9">
                  <a:pos x="T2" y="T3"/>
                </a:cxn>
                <a:cxn ang="T10">
                  <a:pos x="T4" y="T5"/>
                </a:cxn>
                <a:cxn ang="T11">
                  <a:pos x="T6" y="T7"/>
                </a:cxn>
              </a:cxnLst>
              <a:rect l="T12" t="T13" r="T14" b="T15"/>
              <a:pathLst>
                <a:path w="17" h="88">
                  <a:moveTo>
                    <a:pt x="0" y="0"/>
                  </a:moveTo>
                  <a:cubicBezTo>
                    <a:pt x="2" y="0"/>
                    <a:pt x="7" y="19"/>
                    <a:pt x="11" y="42"/>
                  </a:cubicBezTo>
                  <a:cubicBezTo>
                    <a:pt x="15" y="67"/>
                    <a:pt x="17" y="87"/>
                    <a:pt x="15" y="88"/>
                  </a:cubicBezTo>
                  <a:cubicBezTo>
                    <a:pt x="15" y="88"/>
                    <a:pt x="15" y="88"/>
                    <a:pt x="15" y="88"/>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3" name="Freeform 33"/>
            <p:cNvSpPr>
              <a:spLocks/>
            </p:cNvSpPr>
            <p:nvPr/>
          </p:nvSpPr>
          <p:spPr bwMode="auto">
            <a:xfrm>
              <a:off x="2637" y="786"/>
              <a:ext cx="50" cy="21"/>
            </a:xfrm>
            <a:custGeom>
              <a:avLst/>
              <a:gdLst>
                <a:gd name="T0" fmla="*/ 0 w 88"/>
                <a:gd name="T1" fmla="*/ 1 h 36"/>
                <a:gd name="T2" fmla="*/ 1 w 88"/>
                <a:gd name="T3" fmla="*/ 1 h 36"/>
                <a:gd name="T4" fmla="*/ 1 w 88"/>
                <a:gd name="T5" fmla="*/ 1 h 36"/>
                <a:gd name="T6" fmla="*/ 1 w 88"/>
                <a:gd name="T7" fmla="*/ 1 h 36"/>
                <a:gd name="T8" fmla="*/ 1 w 88"/>
                <a:gd name="T9" fmla="*/ 1 h 36"/>
                <a:gd name="T10" fmla="*/ 1 w 88"/>
                <a:gd name="T11" fmla="*/ 1 h 36"/>
                <a:gd name="T12" fmla="*/ 1 w 88"/>
                <a:gd name="T13" fmla="*/ 1 h 36"/>
                <a:gd name="T14" fmla="*/ 1 w 88"/>
                <a:gd name="T15" fmla="*/ 1 h 36"/>
                <a:gd name="T16" fmla="*/ 1 w 88"/>
                <a:gd name="T17" fmla="*/ 1 h 36"/>
                <a:gd name="T18" fmla="*/ 1 w 88"/>
                <a:gd name="T19" fmla="*/ 1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6"/>
                <a:gd name="T32" fmla="*/ 88 w 8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6">
                  <a:moveTo>
                    <a:pt x="0" y="23"/>
                  </a:moveTo>
                  <a:cubicBezTo>
                    <a:pt x="1" y="31"/>
                    <a:pt x="8" y="36"/>
                    <a:pt x="17" y="35"/>
                  </a:cubicBezTo>
                  <a:cubicBezTo>
                    <a:pt x="25" y="33"/>
                    <a:pt x="30" y="26"/>
                    <a:pt x="28" y="18"/>
                  </a:cubicBezTo>
                  <a:cubicBezTo>
                    <a:pt x="28" y="18"/>
                    <a:pt x="28" y="18"/>
                    <a:pt x="28" y="18"/>
                  </a:cubicBezTo>
                  <a:cubicBezTo>
                    <a:pt x="27" y="10"/>
                    <a:pt x="32" y="2"/>
                    <a:pt x="40" y="1"/>
                  </a:cubicBezTo>
                  <a:cubicBezTo>
                    <a:pt x="48" y="0"/>
                    <a:pt x="56" y="5"/>
                    <a:pt x="57" y="13"/>
                  </a:cubicBezTo>
                  <a:cubicBezTo>
                    <a:pt x="57" y="13"/>
                    <a:pt x="57" y="13"/>
                    <a:pt x="57" y="13"/>
                  </a:cubicBezTo>
                  <a:cubicBezTo>
                    <a:pt x="59" y="21"/>
                    <a:pt x="66" y="26"/>
                    <a:pt x="74" y="25"/>
                  </a:cubicBezTo>
                  <a:cubicBezTo>
                    <a:pt x="82" y="23"/>
                    <a:pt x="88" y="16"/>
                    <a:pt x="86" y="8"/>
                  </a:cubicBezTo>
                  <a:cubicBezTo>
                    <a:pt x="86" y="8"/>
                    <a:pt x="86" y="8"/>
                    <a:pt x="86" y="8"/>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4" name="Freeform 34"/>
            <p:cNvSpPr>
              <a:spLocks/>
            </p:cNvSpPr>
            <p:nvPr/>
          </p:nvSpPr>
          <p:spPr bwMode="auto">
            <a:xfrm>
              <a:off x="2685" y="779"/>
              <a:ext cx="34" cy="16"/>
            </a:xfrm>
            <a:custGeom>
              <a:avLst/>
              <a:gdLst>
                <a:gd name="T0" fmla="*/ 1 w 60"/>
                <a:gd name="T1" fmla="*/ 1 h 27"/>
                <a:gd name="T2" fmla="*/ 1 w 60"/>
                <a:gd name="T3" fmla="*/ 1 h 27"/>
                <a:gd name="T4" fmla="*/ 1 w 60"/>
                <a:gd name="T5" fmla="*/ 1 h 27"/>
                <a:gd name="T6" fmla="*/ 1 w 60"/>
                <a:gd name="T7" fmla="*/ 1 h 27"/>
                <a:gd name="T8" fmla="*/ 1 w 60"/>
                <a:gd name="T9" fmla="*/ 1 h 27"/>
                <a:gd name="T10" fmla="*/ 1 w 60"/>
                <a:gd name="T11" fmla="*/ 1 h 27"/>
                <a:gd name="T12" fmla="*/ 1 w 60"/>
                <a:gd name="T13" fmla="*/ 1 h 27"/>
                <a:gd name="T14" fmla="*/ 0 60000 65536"/>
                <a:gd name="T15" fmla="*/ 0 60000 65536"/>
                <a:gd name="T16" fmla="*/ 0 60000 65536"/>
                <a:gd name="T17" fmla="*/ 0 60000 65536"/>
                <a:gd name="T18" fmla="*/ 0 60000 65536"/>
                <a:gd name="T19" fmla="*/ 0 60000 65536"/>
                <a:gd name="T20" fmla="*/ 0 60000 65536"/>
                <a:gd name="T21" fmla="*/ 0 w 60"/>
                <a:gd name="T22" fmla="*/ 0 h 27"/>
                <a:gd name="T23" fmla="*/ 60 w 6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7">
                  <a:moveTo>
                    <a:pt x="1" y="19"/>
                  </a:moveTo>
                  <a:cubicBezTo>
                    <a:pt x="0" y="11"/>
                    <a:pt x="6" y="3"/>
                    <a:pt x="14" y="2"/>
                  </a:cubicBezTo>
                  <a:cubicBezTo>
                    <a:pt x="23" y="0"/>
                    <a:pt x="30" y="5"/>
                    <a:pt x="31" y="13"/>
                  </a:cubicBezTo>
                  <a:cubicBezTo>
                    <a:pt x="31" y="13"/>
                    <a:pt x="31" y="13"/>
                    <a:pt x="31" y="13"/>
                  </a:cubicBezTo>
                  <a:cubicBezTo>
                    <a:pt x="33" y="21"/>
                    <a:pt x="40" y="27"/>
                    <a:pt x="46" y="25"/>
                  </a:cubicBezTo>
                  <a:cubicBezTo>
                    <a:pt x="54" y="24"/>
                    <a:pt x="60" y="16"/>
                    <a:pt x="58" y="9"/>
                  </a:cubicBezTo>
                  <a:cubicBezTo>
                    <a:pt x="58" y="9"/>
                    <a:pt x="58" y="9"/>
                    <a:pt x="58" y="9"/>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5" name="Freeform 35"/>
            <p:cNvSpPr>
              <a:spLocks/>
            </p:cNvSpPr>
            <p:nvPr/>
          </p:nvSpPr>
          <p:spPr bwMode="auto">
            <a:xfrm>
              <a:off x="2628" y="752"/>
              <a:ext cx="10" cy="51"/>
            </a:xfrm>
            <a:custGeom>
              <a:avLst/>
              <a:gdLst>
                <a:gd name="T0" fmla="*/ 1 w 17"/>
                <a:gd name="T1" fmla="*/ 0 h 87"/>
                <a:gd name="T2" fmla="*/ 1 w 17"/>
                <a:gd name="T3" fmla="*/ 1 h 87"/>
                <a:gd name="T4" fmla="*/ 1 w 17"/>
                <a:gd name="T5" fmla="*/ 1 h 87"/>
                <a:gd name="T6" fmla="*/ 1 w 17"/>
                <a:gd name="T7" fmla="*/ 1 h 87"/>
                <a:gd name="T8" fmla="*/ 0 60000 65536"/>
                <a:gd name="T9" fmla="*/ 0 60000 65536"/>
                <a:gd name="T10" fmla="*/ 0 60000 65536"/>
                <a:gd name="T11" fmla="*/ 0 60000 65536"/>
                <a:gd name="T12" fmla="*/ 0 w 17"/>
                <a:gd name="T13" fmla="*/ 0 h 87"/>
                <a:gd name="T14" fmla="*/ 17 w 17"/>
                <a:gd name="T15" fmla="*/ 87 h 87"/>
              </a:gdLst>
              <a:ahLst/>
              <a:cxnLst>
                <a:cxn ang="T8">
                  <a:pos x="T0" y="T1"/>
                </a:cxn>
                <a:cxn ang="T9">
                  <a:pos x="T2" y="T3"/>
                </a:cxn>
                <a:cxn ang="T10">
                  <a:pos x="T4" y="T5"/>
                </a:cxn>
                <a:cxn ang="T11">
                  <a:pos x="T6" y="T7"/>
                </a:cxn>
              </a:cxnLst>
              <a:rect l="T12" t="T13" r="T14" b="T15"/>
              <a:pathLst>
                <a:path w="17" h="87">
                  <a:moveTo>
                    <a:pt x="2" y="0"/>
                  </a:moveTo>
                  <a:cubicBezTo>
                    <a:pt x="0" y="0"/>
                    <a:pt x="2" y="19"/>
                    <a:pt x="6" y="43"/>
                  </a:cubicBezTo>
                  <a:cubicBezTo>
                    <a:pt x="10" y="68"/>
                    <a:pt x="15" y="87"/>
                    <a:pt x="17" y="87"/>
                  </a:cubicBezTo>
                  <a:cubicBezTo>
                    <a:pt x="17" y="87"/>
                    <a:pt x="17" y="87"/>
                    <a:pt x="17" y="87"/>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6" name="Freeform 36"/>
            <p:cNvSpPr>
              <a:spLocks/>
            </p:cNvSpPr>
            <p:nvPr/>
          </p:nvSpPr>
          <p:spPr bwMode="auto">
            <a:xfrm>
              <a:off x="2999" y="972"/>
              <a:ext cx="20" cy="52"/>
            </a:xfrm>
            <a:custGeom>
              <a:avLst/>
              <a:gdLst>
                <a:gd name="T0" fmla="*/ 1 w 35"/>
                <a:gd name="T1" fmla="*/ 1 h 87"/>
                <a:gd name="T2" fmla="*/ 1 w 35"/>
                <a:gd name="T3" fmla="*/ 1 h 87"/>
                <a:gd name="T4" fmla="*/ 1 w 35"/>
                <a:gd name="T5" fmla="*/ 1 h 87"/>
                <a:gd name="T6" fmla="*/ 1 w 35"/>
                <a:gd name="T7" fmla="*/ 1 h 87"/>
                <a:gd name="T8" fmla="*/ 1 w 35"/>
                <a:gd name="T9" fmla="*/ 1 h 87"/>
                <a:gd name="T10" fmla="*/ 1 w 35"/>
                <a:gd name="T11" fmla="*/ 1 h 87"/>
                <a:gd name="T12" fmla="*/ 1 w 35"/>
                <a:gd name="T13" fmla="*/ 1 h 87"/>
                <a:gd name="T14" fmla="*/ 1 w 35"/>
                <a:gd name="T15" fmla="*/ 1 h 87"/>
                <a:gd name="T16" fmla="*/ 1 w 35"/>
                <a:gd name="T17" fmla="*/ 1 h 87"/>
                <a:gd name="T18" fmla="*/ 1 w 35"/>
                <a:gd name="T19" fmla="*/ 1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87"/>
                <a:gd name="T32" fmla="*/ 35 w 3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87">
                  <a:moveTo>
                    <a:pt x="22" y="87"/>
                  </a:moveTo>
                  <a:cubicBezTo>
                    <a:pt x="30" y="86"/>
                    <a:pt x="35" y="78"/>
                    <a:pt x="34" y="71"/>
                  </a:cubicBezTo>
                  <a:cubicBezTo>
                    <a:pt x="33" y="63"/>
                    <a:pt x="25" y="57"/>
                    <a:pt x="18" y="58"/>
                  </a:cubicBezTo>
                  <a:cubicBezTo>
                    <a:pt x="18" y="58"/>
                    <a:pt x="18" y="58"/>
                    <a:pt x="18" y="58"/>
                  </a:cubicBezTo>
                  <a:cubicBezTo>
                    <a:pt x="10" y="59"/>
                    <a:pt x="2" y="54"/>
                    <a:pt x="2" y="46"/>
                  </a:cubicBezTo>
                  <a:cubicBezTo>
                    <a:pt x="0" y="38"/>
                    <a:pt x="6" y="31"/>
                    <a:pt x="14" y="30"/>
                  </a:cubicBezTo>
                  <a:cubicBezTo>
                    <a:pt x="14" y="30"/>
                    <a:pt x="14" y="30"/>
                    <a:pt x="14" y="30"/>
                  </a:cubicBezTo>
                  <a:cubicBezTo>
                    <a:pt x="22" y="28"/>
                    <a:pt x="27" y="21"/>
                    <a:pt x="26" y="13"/>
                  </a:cubicBezTo>
                  <a:cubicBezTo>
                    <a:pt x="25" y="5"/>
                    <a:pt x="17" y="0"/>
                    <a:pt x="10" y="1"/>
                  </a:cubicBezTo>
                  <a:cubicBezTo>
                    <a:pt x="10" y="1"/>
                    <a:pt x="10" y="1"/>
                    <a:pt x="10" y="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7" name="Freeform 37"/>
            <p:cNvSpPr>
              <a:spLocks/>
            </p:cNvSpPr>
            <p:nvPr/>
          </p:nvSpPr>
          <p:spPr bwMode="auto">
            <a:xfrm>
              <a:off x="2994" y="938"/>
              <a:ext cx="16" cy="36"/>
            </a:xfrm>
            <a:custGeom>
              <a:avLst/>
              <a:gdLst>
                <a:gd name="T0" fmla="*/ 1 w 27"/>
                <a:gd name="T1" fmla="*/ 1 h 60"/>
                <a:gd name="T2" fmla="*/ 1 w 27"/>
                <a:gd name="T3" fmla="*/ 1 h 60"/>
                <a:gd name="T4" fmla="*/ 1 w 27"/>
                <a:gd name="T5" fmla="*/ 1 h 60"/>
                <a:gd name="T6" fmla="*/ 1 w 27"/>
                <a:gd name="T7" fmla="*/ 1 h 60"/>
                <a:gd name="T8" fmla="*/ 1 w 27"/>
                <a:gd name="T9" fmla="*/ 1 h 60"/>
                <a:gd name="T10" fmla="*/ 1 w 27"/>
                <a:gd name="T11" fmla="*/ 1 h 60"/>
                <a:gd name="T12" fmla="*/ 1 w 27"/>
                <a:gd name="T13" fmla="*/ 1 h 60"/>
                <a:gd name="T14" fmla="*/ 0 60000 65536"/>
                <a:gd name="T15" fmla="*/ 0 60000 65536"/>
                <a:gd name="T16" fmla="*/ 0 60000 65536"/>
                <a:gd name="T17" fmla="*/ 0 60000 65536"/>
                <a:gd name="T18" fmla="*/ 0 60000 65536"/>
                <a:gd name="T19" fmla="*/ 0 60000 65536"/>
                <a:gd name="T20" fmla="*/ 0 60000 65536"/>
                <a:gd name="T21" fmla="*/ 0 w 27"/>
                <a:gd name="T22" fmla="*/ 0 h 60"/>
                <a:gd name="T23" fmla="*/ 27 w 2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60">
                  <a:moveTo>
                    <a:pt x="18" y="59"/>
                  </a:moveTo>
                  <a:cubicBezTo>
                    <a:pt x="10" y="60"/>
                    <a:pt x="2" y="53"/>
                    <a:pt x="1" y="45"/>
                  </a:cubicBezTo>
                  <a:cubicBezTo>
                    <a:pt x="0" y="37"/>
                    <a:pt x="6" y="29"/>
                    <a:pt x="13" y="28"/>
                  </a:cubicBezTo>
                  <a:cubicBezTo>
                    <a:pt x="13" y="28"/>
                    <a:pt x="13" y="28"/>
                    <a:pt x="13" y="28"/>
                  </a:cubicBezTo>
                  <a:cubicBezTo>
                    <a:pt x="21" y="27"/>
                    <a:pt x="27" y="21"/>
                    <a:pt x="26" y="14"/>
                  </a:cubicBezTo>
                  <a:cubicBezTo>
                    <a:pt x="25" y="6"/>
                    <a:pt x="18" y="0"/>
                    <a:pt x="10" y="2"/>
                  </a:cubicBezTo>
                  <a:cubicBezTo>
                    <a:pt x="10" y="2"/>
                    <a:pt x="10" y="2"/>
                    <a:pt x="10"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8" name="Freeform 38"/>
            <p:cNvSpPr>
              <a:spLocks/>
            </p:cNvSpPr>
            <p:nvPr/>
          </p:nvSpPr>
          <p:spPr bwMode="auto">
            <a:xfrm>
              <a:off x="2953" y="938"/>
              <a:ext cx="50" cy="9"/>
            </a:xfrm>
            <a:custGeom>
              <a:avLst/>
              <a:gdLst>
                <a:gd name="T0" fmla="*/ 1 w 88"/>
                <a:gd name="T1" fmla="*/ 1 h 15"/>
                <a:gd name="T2" fmla="*/ 1 w 88"/>
                <a:gd name="T3" fmla="*/ 1 h 15"/>
                <a:gd name="T4" fmla="*/ 0 w 88"/>
                <a:gd name="T5" fmla="*/ 1 h 15"/>
                <a:gd name="T6" fmla="*/ 0 w 88"/>
                <a:gd name="T7" fmla="*/ 1 h 15"/>
                <a:gd name="T8" fmla="*/ 0 60000 65536"/>
                <a:gd name="T9" fmla="*/ 0 60000 65536"/>
                <a:gd name="T10" fmla="*/ 0 60000 65536"/>
                <a:gd name="T11" fmla="*/ 0 60000 65536"/>
                <a:gd name="T12" fmla="*/ 0 w 88"/>
                <a:gd name="T13" fmla="*/ 0 h 15"/>
                <a:gd name="T14" fmla="*/ 88 w 88"/>
                <a:gd name="T15" fmla="*/ 15 h 15"/>
              </a:gdLst>
              <a:ahLst/>
              <a:cxnLst>
                <a:cxn ang="T8">
                  <a:pos x="T0" y="T1"/>
                </a:cxn>
                <a:cxn ang="T9">
                  <a:pos x="T2" y="T3"/>
                </a:cxn>
                <a:cxn ang="T10">
                  <a:pos x="T4" y="T5"/>
                </a:cxn>
                <a:cxn ang="T11">
                  <a:pos x="T6" y="T7"/>
                </a:cxn>
              </a:cxnLst>
              <a:rect l="T12" t="T13" r="T14" b="T15"/>
              <a:pathLst>
                <a:path w="88" h="15">
                  <a:moveTo>
                    <a:pt x="88" y="2"/>
                  </a:moveTo>
                  <a:cubicBezTo>
                    <a:pt x="87" y="0"/>
                    <a:pt x="68" y="2"/>
                    <a:pt x="45" y="5"/>
                  </a:cubicBezTo>
                  <a:cubicBezTo>
                    <a:pt x="20" y="8"/>
                    <a:pt x="0" y="13"/>
                    <a:pt x="0" y="15"/>
                  </a:cubicBezTo>
                  <a:cubicBezTo>
                    <a:pt x="0" y="15"/>
                    <a:pt x="0" y="15"/>
                    <a:pt x="0" y="15"/>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9" name="Freeform 39"/>
            <p:cNvSpPr>
              <a:spLocks/>
            </p:cNvSpPr>
            <p:nvPr/>
          </p:nvSpPr>
          <p:spPr bwMode="auto">
            <a:xfrm>
              <a:off x="2952" y="979"/>
              <a:ext cx="20" cy="52"/>
            </a:xfrm>
            <a:custGeom>
              <a:avLst/>
              <a:gdLst>
                <a:gd name="T0" fmla="*/ 1 w 35"/>
                <a:gd name="T1" fmla="*/ 1 h 88"/>
                <a:gd name="T2" fmla="*/ 1 w 35"/>
                <a:gd name="T3" fmla="*/ 1 h 88"/>
                <a:gd name="T4" fmla="*/ 1 w 35"/>
                <a:gd name="T5" fmla="*/ 1 h 88"/>
                <a:gd name="T6" fmla="*/ 1 w 35"/>
                <a:gd name="T7" fmla="*/ 1 h 88"/>
                <a:gd name="T8" fmla="*/ 1 w 35"/>
                <a:gd name="T9" fmla="*/ 1 h 88"/>
                <a:gd name="T10" fmla="*/ 1 w 35"/>
                <a:gd name="T11" fmla="*/ 1 h 88"/>
                <a:gd name="T12" fmla="*/ 1 w 35"/>
                <a:gd name="T13" fmla="*/ 1 h 88"/>
                <a:gd name="T14" fmla="*/ 1 w 35"/>
                <a:gd name="T15" fmla="*/ 1 h 88"/>
                <a:gd name="T16" fmla="*/ 1 w 35"/>
                <a:gd name="T17" fmla="*/ 0 h 88"/>
                <a:gd name="T18" fmla="*/ 1 w 35"/>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88"/>
                <a:gd name="T32" fmla="*/ 35 w 3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88">
                  <a:moveTo>
                    <a:pt x="26" y="87"/>
                  </a:moveTo>
                  <a:cubicBezTo>
                    <a:pt x="18" y="88"/>
                    <a:pt x="11" y="82"/>
                    <a:pt x="10" y="75"/>
                  </a:cubicBezTo>
                  <a:cubicBezTo>
                    <a:pt x="8" y="66"/>
                    <a:pt x="14" y="59"/>
                    <a:pt x="22" y="58"/>
                  </a:cubicBezTo>
                  <a:cubicBezTo>
                    <a:pt x="22" y="58"/>
                    <a:pt x="22" y="58"/>
                    <a:pt x="22" y="58"/>
                  </a:cubicBezTo>
                  <a:cubicBezTo>
                    <a:pt x="30" y="57"/>
                    <a:pt x="35" y="49"/>
                    <a:pt x="34" y="41"/>
                  </a:cubicBezTo>
                  <a:cubicBezTo>
                    <a:pt x="33" y="33"/>
                    <a:pt x="25" y="28"/>
                    <a:pt x="18" y="29"/>
                  </a:cubicBezTo>
                  <a:cubicBezTo>
                    <a:pt x="18" y="29"/>
                    <a:pt x="18" y="29"/>
                    <a:pt x="18" y="29"/>
                  </a:cubicBezTo>
                  <a:cubicBezTo>
                    <a:pt x="10" y="30"/>
                    <a:pt x="2" y="24"/>
                    <a:pt x="1" y="16"/>
                  </a:cubicBezTo>
                  <a:cubicBezTo>
                    <a:pt x="0" y="8"/>
                    <a:pt x="6" y="1"/>
                    <a:pt x="13" y="0"/>
                  </a:cubicBezTo>
                  <a:cubicBezTo>
                    <a:pt x="13" y="0"/>
                    <a:pt x="13" y="0"/>
                    <a:pt x="1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0" name="Freeform 40"/>
            <p:cNvSpPr>
              <a:spLocks/>
            </p:cNvSpPr>
            <p:nvPr/>
          </p:nvSpPr>
          <p:spPr bwMode="auto">
            <a:xfrm>
              <a:off x="2948" y="945"/>
              <a:ext cx="20" cy="34"/>
            </a:xfrm>
            <a:custGeom>
              <a:avLst/>
              <a:gdLst>
                <a:gd name="T0" fmla="*/ 1 w 35"/>
                <a:gd name="T1" fmla="*/ 1 h 58"/>
                <a:gd name="T2" fmla="*/ 1 w 35"/>
                <a:gd name="T3" fmla="*/ 1 h 58"/>
                <a:gd name="T4" fmla="*/ 1 w 35"/>
                <a:gd name="T5" fmla="*/ 1 h 58"/>
                <a:gd name="T6" fmla="*/ 1 w 35"/>
                <a:gd name="T7" fmla="*/ 1 h 58"/>
                <a:gd name="T8" fmla="*/ 1 w 35"/>
                <a:gd name="T9" fmla="*/ 1 h 58"/>
                <a:gd name="T10" fmla="*/ 1 w 35"/>
                <a:gd name="T11" fmla="*/ 0 h 58"/>
                <a:gd name="T12" fmla="*/ 1 w 35"/>
                <a:gd name="T13" fmla="*/ 0 h 58"/>
                <a:gd name="T14" fmla="*/ 0 60000 65536"/>
                <a:gd name="T15" fmla="*/ 0 60000 65536"/>
                <a:gd name="T16" fmla="*/ 0 60000 65536"/>
                <a:gd name="T17" fmla="*/ 0 60000 65536"/>
                <a:gd name="T18" fmla="*/ 0 60000 65536"/>
                <a:gd name="T19" fmla="*/ 0 60000 65536"/>
                <a:gd name="T20" fmla="*/ 0 60000 65536"/>
                <a:gd name="T21" fmla="*/ 0 w 35"/>
                <a:gd name="T22" fmla="*/ 0 h 58"/>
                <a:gd name="T23" fmla="*/ 35 w 35"/>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58">
                  <a:moveTo>
                    <a:pt x="21" y="58"/>
                  </a:moveTo>
                  <a:cubicBezTo>
                    <a:pt x="29" y="57"/>
                    <a:pt x="35" y="49"/>
                    <a:pt x="33" y="40"/>
                  </a:cubicBezTo>
                  <a:cubicBezTo>
                    <a:pt x="32" y="32"/>
                    <a:pt x="25" y="26"/>
                    <a:pt x="17" y="27"/>
                  </a:cubicBezTo>
                  <a:cubicBezTo>
                    <a:pt x="17" y="27"/>
                    <a:pt x="17" y="27"/>
                    <a:pt x="17" y="27"/>
                  </a:cubicBezTo>
                  <a:cubicBezTo>
                    <a:pt x="9" y="28"/>
                    <a:pt x="2" y="24"/>
                    <a:pt x="1" y="17"/>
                  </a:cubicBezTo>
                  <a:cubicBezTo>
                    <a:pt x="0" y="9"/>
                    <a:pt x="6" y="2"/>
                    <a:pt x="13" y="0"/>
                  </a:cubicBezTo>
                  <a:cubicBezTo>
                    <a:pt x="13" y="0"/>
                    <a:pt x="13" y="0"/>
                    <a:pt x="1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1" name="Freeform 41"/>
            <p:cNvSpPr>
              <a:spLocks/>
            </p:cNvSpPr>
            <p:nvPr/>
          </p:nvSpPr>
          <p:spPr bwMode="auto">
            <a:xfrm>
              <a:off x="2963" y="1023"/>
              <a:ext cx="50" cy="8"/>
            </a:xfrm>
            <a:custGeom>
              <a:avLst/>
              <a:gdLst>
                <a:gd name="T0" fmla="*/ 1 w 88"/>
                <a:gd name="T1" fmla="*/ 0 h 14"/>
                <a:gd name="T2" fmla="*/ 1 w 88"/>
                <a:gd name="T3" fmla="*/ 1 h 14"/>
                <a:gd name="T4" fmla="*/ 0 w 88"/>
                <a:gd name="T5" fmla="*/ 1 h 14"/>
                <a:gd name="T6" fmla="*/ 0 w 88"/>
                <a:gd name="T7" fmla="*/ 1 h 14"/>
                <a:gd name="T8" fmla="*/ 0 60000 65536"/>
                <a:gd name="T9" fmla="*/ 0 60000 65536"/>
                <a:gd name="T10" fmla="*/ 0 60000 65536"/>
                <a:gd name="T11" fmla="*/ 0 60000 65536"/>
                <a:gd name="T12" fmla="*/ 0 w 88"/>
                <a:gd name="T13" fmla="*/ 0 h 14"/>
                <a:gd name="T14" fmla="*/ 88 w 88"/>
                <a:gd name="T15" fmla="*/ 14 h 14"/>
              </a:gdLst>
              <a:ahLst/>
              <a:cxnLst>
                <a:cxn ang="T8">
                  <a:pos x="T0" y="T1"/>
                </a:cxn>
                <a:cxn ang="T9">
                  <a:pos x="T2" y="T3"/>
                </a:cxn>
                <a:cxn ang="T10">
                  <a:pos x="T4" y="T5"/>
                </a:cxn>
                <a:cxn ang="T11">
                  <a:pos x="T6" y="T7"/>
                </a:cxn>
              </a:cxnLst>
              <a:rect l="T12" t="T13" r="T14" b="T15"/>
              <a:pathLst>
                <a:path w="88" h="14">
                  <a:moveTo>
                    <a:pt x="88" y="0"/>
                  </a:moveTo>
                  <a:cubicBezTo>
                    <a:pt x="88" y="2"/>
                    <a:pt x="69" y="6"/>
                    <a:pt x="46" y="9"/>
                  </a:cubicBezTo>
                  <a:cubicBezTo>
                    <a:pt x="21" y="13"/>
                    <a:pt x="0" y="14"/>
                    <a:pt x="0" y="12"/>
                  </a:cubicBezTo>
                  <a:cubicBezTo>
                    <a:pt x="0" y="12"/>
                    <a:pt x="0" y="12"/>
                    <a:pt x="0" y="1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2" name="Freeform 42"/>
            <p:cNvSpPr>
              <a:spLocks/>
            </p:cNvSpPr>
            <p:nvPr/>
          </p:nvSpPr>
          <p:spPr bwMode="auto">
            <a:xfrm>
              <a:off x="2957" y="865"/>
              <a:ext cx="30" cy="47"/>
            </a:xfrm>
            <a:custGeom>
              <a:avLst/>
              <a:gdLst>
                <a:gd name="T0" fmla="*/ 1 w 52"/>
                <a:gd name="T1" fmla="*/ 1 h 79"/>
                <a:gd name="T2" fmla="*/ 1 w 52"/>
                <a:gd name="T3" fmla="*/ 1 h 79"/>
                <a:gd name="T4" fmla="*/ 1 w 52"/>
                <a:gd name="T5" fmla="*/ 1 h 79"/>
                <a:gd name="T6" fmla="*/ 1 w 52"/>
                <a:gd name="T7" fmla="*/ 1 h 79"/>
                <a:gd name="T8" fmla="*/ 1 w 52"/>
                <a:gd name="T9" fmla="*/ 1 h 79"/>
                <a:gd name="T10" fmla="*/ 1 w 52"/>
                <a:gd name="T11" fmla="*/ 1 h 79"/>
                <a:gd name="T12" fmla="*/ 1 w 52"/>
                <a:gd name="T13" fmla="*/ 1 h 79"/>
                <a:gd name="T14" fmla="*/ 1 w 52"/>
                <a:gd name="T15" fmla="*/ 1 h 79"/>
                <a:gd name="T16" fmla="*/ 0 w 52"/>
                <a:gd name="T17" fmla="*/ 1 h 79"/>
                <a:gd name="T18" fmla="*/ 0 w 52"/>
                <a:gd name="T19" fmla="*/ 1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79"/>
                <a:gd name="T32" fmla="*/ 52 w 5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79">
                  <a:moveTo>
                    <a:pt x="43" y="79"/>
                  </a:moveTo>
                  <a:cubicBezTo>
                    <a:pt x="50" y="75"/>
                    <a:pt x="52" y="66"/>
                    <a:pt x="48" y="60"/>
                  </a:cubicBezTo>
                  <a:cubicBezTo>
                    <a:pt x="44" y="52"/>
                    <a:pt x="35" y="50"/>
                    <a:pt x="29" y="54"/>
                  </a:cubicBezTo>
                  <a:cubicBezTo>
                    <a:pt x="29" y="54"/>
                    <a:pt x="29" y="54"/>
                    <a:pt x="29" y="54"/>
                  </a:cubicBezTo>
                  <a:cubicBezTo>
                    <a:pt x="22" y="58"/>
                    <a:pt x="13" y="56"/>
                    <a:pt x="9" y="49"/>
                  </a:cubicBezTo>
                  <a:cubicBezTo>
                    <a:pt x="5" y="42"/>
                    <a:pt x="7" y="33"/>
                    <a:pt x="14" y="29"/>
                  </a:cubicBezTo>
                  <a:cubicBezTo>
                    <a:pt x="14" y="29"/>
                    <a:pt x="14" y="29"/>
                    <a:pt x="14" y="29"/>
                  </a:cubicBezTo>
                  <a:cubicBezTo>
                    <a:pt x="21" y="25"/>
                    <a:pt x="23" y="16"/>
                    <a:pt x="19" y="9"/>
                  </a:cubicBezTo>
                  <a:cubicBezTo>
                    <a:pt x="15" y="2"/>
                    <a:pt x="7" y="0"/>
                    <a:pt x="0" y="4"/>
                  </a:cubicBezTo>
                  <a:cubicBezTo>
                    <a:pt x="0" y="4"/>
                    <a:pt x="0" y="4"/>
                    <a:pt x="0" y="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3" name="Freeform 43"/>
            <p:cNvSpPr>
              <a:spLocks/>
            </p:cNvSpPr>
            <p:nvPr/>
          </p:nvSpPr>
          <p:spPr bwMode="auto">
            <a:xfrm>
              <a:off x="2940" y="836"/>
              <a:ext cx="17" cy="34"/>
            </a:xfrm>
            <a:custGeom>
              <a:avLst/>
              <a:gdLst>
                <a:gd name="T0" fmla="*/ 1 w 30"/>
                <a:gd name="T1" fmla="*/ 1 h 58"/>
                <a:gd name="T2" fmla="*/ 1 w 30"/>
                <a:gd name="T3" fmla="*/ 1 h 58"/>
                <a:gd name="T4" fmla="*/ 1 w 30"/>
                <a:gd name="T5" fmla="*/ 1 h 58"/>
                <a:gd name="T6" fmla="*/ 1 w 30"/>
                <a:gd name="T7" fmla="*/ 1 h 58"/>
                <a:gd name="T8" fmla="*/ 1 w 30"/>
                <a:gd name="T9" fmla="*/ 1 h 58"/>
                <a:gd name="T10" fmla="*/ 0 w 30"/>
                <a:gd name="T11" fmla="*/ 1 h 58"/>
                <a:gd name="T12" fmla="*/ 0 w 30"/>
                <a:gd name="T13" fmla="*/ 1 h 58"/>
                <a:gd name="T14" fmla="*/ 0 60000 65536"/>
                <a:gd name="T15" fmla="*/ 0 60000 65536"/>
                <a:gd name="T16" fmla="*/ 0 60000 65536"/>
                <a:gd name="T17" fmla="*/ 0 60000 65536"/>
                <a:gd name="T18" fmla="*/ 0 60000 65536"/>
                <a:gd name="T19" fmla="*/ 0 60000 65536"/>
                <a:gd name="T20" fmla="*/ 0 60000 65536"/>
                <a:gd name="T21" fmla="*/ 0 w 30"/>
                <a:gd name="T22" fmla="*/ 0 h 58"/>
                <a:gd name="T23" fmla="*/ 30 w 30"/>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8">
                  <a:moveTo>
                    <a:pt x="30" y="54"/>
                  </a:moveTo>
                  <a:cubicBezTo>
                    <a:pt x="22" y="58"/>
                    <a:pt x="14" y="55"/>
                    <a:pt x="9" y="47"/>
                  </a:cubicBezTo>
                  <a:cubicBezTo>
                    <a:pt x="5" y="40"/>
                    <a:pt x="7" y="31"/>
                    <a:pt x="14" y="27"/>
                  </a:cubicBezTo>
                  <a:cubicBezTo>
                    <a:pt x="14" y="27"/>
                    <a:pt x="14" y="27"/>
                    <a:pt x="14" y="27"/>
                  </a:cubicBezTo>
                  <a:cubicBezTo>
                    <a:pt x="21" y="23"/>
                    <a:pt x="24" y="15"/>
                    <a:pt x="20" y="9"/>
                  </a:cubicBezTo>
                  <a:cubicBezTo>
                    <a:pt x="16" y="2"/>
                    <a:pt x="7" y="0"/>
                    <a:pt x="0" y="4"/>
                  </a:cubicBezTo>
                  <a:cubicBezTo>
                    <a:pt x="0" y="4"/>
                    <a:pt x="0" y="4"/>
                    <a:pt x="0" y="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4" name="Freeform 44"/>
            <p:cNvSpPr>
              <a:spLocks/>
            </p:cNvSpPr>
            <p:nvPr/>
          </p:nvSpPr>
          <p:spPr bwMode="auto">
            <a:xfrm>
              <a:off x="2899" y="837"/>
              <a:ext cx="44" cy="27"/>
            </a:xfrm>
            <a:custGeom>
              <a:avLst/>
              <a:gdLst>
                <a:gd name="T0" fmla="*/ 1 w 77"/>
                <a:gd name="T1" fmla="*/ 1 h 46"/>
                <a:gd name="T2" fmla="*/ 1 w 77"/>
                <a:gd name="T3" fmla="*/ 1 h 46"/>
                <a:gd name="T4" fmla="*/ 1 w 77"/>
                <a:gd name="T5" fmla="*/ 1 h 46"/>
                <a:gd name="T6" fmla="*/ 1 w 77"/>
                <a:gd name="T7" fmla="*/ 1 h 46"/>
                <a:gd name="T8" fmla="*/ 0 60000 65536"/>
                <a:gd name="T9" fmla="*/ 0 60000 65536"/>
                <a:gd name="T10" fmla="*/ 0 60000 65536"/>
                <a:gd name="T11" fmla="*/ 0 60000 65536"/>
                <a:gd name="T12" fmla="*/ 0 w 77"/>
                <a:gd name="T13" fmla="*/ 0 h 46"/>
                <a:gd name="T14" fmla="*/ 77 w 77"/>
                <a:gd name="T15" fmla="*/ 46 h 46"/>
              </a:gdLst>
              <a:ahLst/>
              <a:cxnLst>
                <a:cxn ang="T8">
                  <a:pos x="T0" y="T1"/>
                </a:cxn>
                <a:cxn ang="T9">
                  <a:pos x="T2" y="T3"/>
                </a:cxn>
                <a:cxn ang="T10">
                  <a:pos x="T4" y="T5"/>
                </a:cxn>
                <a:cxn ang="T11">
                  <a:pos x="T6" y="T7"/>
                </a:cxn>
              </a:cxnLst>
              <a:rect l="T12" t="T13" r="T14" b="T15"/>
              <a:pathLst>
                <a:path w="77" h="46">
                  <a:moveTo>
                    <a:pt x="77" y="2"/>
                  </a:moveTo>
                  <a:cubicBezTo>
                    <a:pt x="77" y="0"/>
                    <a:pt x="59" y="8"/>
                    <a:pt x="39" y="20"/>
                  </a:cubicBezTo>
                  <a:cubicBezTo>
                    <a:pt x="17" y="33"/>
                    <a:pt x="0" y="44"/>
                    <a:pt x="1" y="46"/>
                  </a:cubicBezTo>
                  <a:cubicBezTo>
                    <a:pt x="1" y="46"/>
                    <a:pt x="1" y="46"/>
                    <a:pt x="1" y="46"/>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5" name="Freeform 45"/>
            <p:cNvSpPr>
              <a:spLocks/>
            </p:cNvSpPr>
            <p:nvPr/>
          </p:nvSpPr>
          <p:spPr bwMode="auto">
            <a:xfrm>
              <a:off x="2913" y="891"/>
              <a:ext cx="30" cy="47"/>
            </a:xfrm>
            <a:custGeom>
              <a:avLst/>
              <a:gdLst>
                <a:gd name="T0" fmla="*/ 1 w 53"/>
                <a:gd name="T1" fmla="*/ 1 h 79"/>
                <a:gd name="T2" fmla="*/ 1 w 53"/>
                <a:gd name="T3" fmla="*/ 1 h 79"/>
                <a:gd name="T4" fmla="*/ 1 w 53"/>
                <a:gd name="T5" fmla="*/ 1 h 79"/>
                <a:gd name="T6" fmla="*/ 1 w 53"/>
                <a:gd name="T7" fmla="*/ 1 h 79"/>
                <a:gd name="T8" fmla="*/ 1 w 53"/>
                <a:gd name="T9" fmla="*/ 1 h 79"/>
                <a:gd name="T10" fmla="*/ 1 w 53"/>
                <a:gd name="T11" fmla="*/ 1 h 79"/>
                <a:gd name="T12" fmla="*/ 1 w 53"/>
                <a:gd name="T13" fmla="*/ 1 h 79"/>
                <a:gd name="T14" fmla="*/ 1 w 53"/>
                <a:gd name="T15" fmla="*/ 1 h 79"/>
                <a:gd name="T16" fmla="*/ 1 w 53"/>
                <a:gd name="T17" fmla="*/ 0 h 79"/>
                <a:gd name="T18" fmla="*/ 1 w 5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79"/>
                <a:gd name="T32" fmla="*/ 53 w 5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79">
                  <a:moveTo>
                    <a:pt x="53" y="75"/>
                  </a:moveTo>
                  <a:cubicBezTo>
                    <a:pt x="46" y="79"/>
                    <a:pt x="37" y="77"/>
                    <a:pt x="33" y="70"/>
                  </a:cubicBezTo>
                  <a:cubicBezTo>
                    <a:pt x="29" y="63"/>
                    <a:pt x="32" y="54"/>
                    <a:pt x="39" y="50"/>
                  </a:cubicBezTo>
                  <a:cubicBezTo>
                    <a:pt x="39" y="50"/>
                    <a:pt x="39" y="50"/>
                    <a:pt x="39" y="50"/>
                  </a:cubicBezTo>
                  <a:cubicBezTo>
                    <a:pt x="45" y="46"/>
                    <a:pt x="48" y="37"/>
                    <a:pt x="44" y="30"/>
                  </a:cubicBezTo>
                  <a:cubicBezTo>
                    <a:pt x="39" y="23"/>
                    <a:pt x="31" y="21"/>
                    <a:pt x="24" y="25"/>
                  </a:cubicBezTo>
                  <a:cubicBezTo>
                    <a:pt x="24" y="25"/>
                    <a:pt x="24" y="25"/>
                    <a:pt x="24" y="25"/>
                  </a:cubicBezTo>
                  <a:cubicBezTo>
                    <a:pt x="17" y="28"/>
                    <a:pt x="8" y="26"/>
                    <a:pt x="4" y="19"/>
                  </a:cubicBezTo>
                  <a:cubicBezTo>
                    <a:pt x="0" y="12"/>
                    <a:pt x="2" y="3"/>
                    <a:pt x="9" y="0"/>
                  </a:cubicBezTo>
                  <a:cubicBezTo>
                    <a:pt x="9" y="0"/>
                    <a:pt x="9" y="0"/>
                    <a:pt x="9"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6" name="Freeform 46"/>
            <p:cNvSpPr>
              <a:spLocks/>
            </p:cNvSpPr>
            <p:nvPr/>
          </p:nvSpPr>
          <p:spPr bwMode="auto">
            <a:xfrm>
              <a:off x="2896" y="861"/>
              <a:ext cx="27" cy="30"/>
            </a:xfrm>
            <a:custGeom>
              <a:avLst/>
              <a:gdLst>
                <a:gd name="T0" fmla="*/ 1 w 47"/>
                <a:gd name="T1" fmla="*/ 1 h 51"/>
                <a:gd name="T2" fmla="*/ 1 w 47"/>
                <a:gd name="T3" fmla="*/ 1 h 51"/>
                <a:gd name="T4" fmla="*/ 1 w 47"/>
                <a:gd name="T5" fmla="*/ 1 h 51"/>
                <a:gd name="T6" fmla="*/ 1 w 47"/>
                <a:gd name="T7" fmla="*/ 1 h 51"/>
                <a:gd name="T8" fmla="*/ 1 w 47"/>
                <a:gd name="T9" fmla="*/ 1 h 51"/>
                <a:gd name="T10" fmla="*/ 1 w 47"/>
                <a:gd name="T11" fmla="*/ 0 h 51"/>
                <a:gd name="T12" fmla="*/ 1 w 47"/>
                <a:gd name="T13" fmla="*/ 0 h 51"/>
                <a:gd name="T14" fmla="*/ 0 60000 65536"/>
                <a:gd name="T15" fmla="*/ 0 60000 65536"/>
                <a:gd name="T16" fmla="*/ 0 60000 65536"/>
                <a:gd name="T17" fmla="*/ 0 60000 65536"/>
                <a:gd name="T18" fmla="*/ 0 60000 65536"/>
                <a:gd name="T19" fmla="*/ 0 60000 65536"/>
                <a:gd name="T20" fmla="*/ 0 60000 65536"/>
                <a:gd name="T21" fmla="*/ 0 w 47"/>
                <a:gd name="T22" fmla="*/ 0 h 51"/>
                <a:gd name="T23" fmla="*/ 47 w 4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51">
                  <a:moveTo>
                    <a:pt x="38" y="51"/>
                  </a:moveTo>
                  <a:cubicBezTo>
                    <a:pt x="45" y="46"/>
                    <a:pt x="47" y="37"/>
                    <a:pt x="42" y="29"/>
                  </a:cubicBezTo>
                  <a:cubicBezTo>
                    <a:pt x="39" y="22"/>
                    <a:pt x="30" y="19"/>
                    <a:pt x="23" y="24"/>
                  </a:cubicBezTo>
                  <a:cubicBezTo>
                    <a:pt x="23" y="24"/>
                    <a:pt x="23" y="24"/>
                    <a:pt x="23" y="24"/>
                  </a:cubicBezTo>
                  <a:cubicBezTo>
                    <a:pt x="16" y="28"/>
                    <a:pt x="8" y="26"/>
                    <a:pt x="4" y="20"/>
                  </a:cubicBezTo>
                  <a:cubicBezTo>
                    <a:pt x="0" y="13"/>
                    <a:pt x="3" y="4"/>
                    <a:pt x="9" y="0"/>
                  </a:cubicBezTo>
                  <a:cubicBezTo>
                    <a:pt x="9" y="0"/>
                    <a:pt x="9" y="0"/>
                    <a:pt x="9"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7" name="Freeform 47"/>
            <p:cNvSpPr>
              <a:spLocks/>
            </p:cNvSpPr>
            <p:nvPr/>
          </p:nvSpPr>
          <p:spPr bwMode="auto">
            <a:xfrm>
              <a:off x="2940" y="911"/>
              <a:ext cx="44" cy="27"/>
            </a:xfrm>
            <a:custGeom>
              <a:avLst/>
              <a:gdLst>
                <a:gd name="T0" fmla="*/ 1 w 78"/>
                <a:gd name="T1" fmla="*/ 0 h 46"/>
                <a:gd name="T2" fmla="*/ 1 w 78"/>
                <a:gd name="T3" fmla="*/ 1 h 46"/>
                <a:gd name="T4" fmla="*/ 0 w 78"/>
                <a:gd name="T5" fmla="*/ 1 h 46"/>
                <a:gd name="T6" fmla="*/ 0 w 78"/>
                <a:gd name="T7" fmla="*/ 1 h 46"/>
                <a:gd name="T8" fmla="*/ 0 60000 65536"/>
                <a:gd name="T9" fmla="*/ 0 60000 65536"/>
                <a:gd name="T10" fmla="*/ 0 60000 65536"/>
                <a:gd name="T11" fmla="*/ 0 60000 65536"/>
                <a:gd name="T12" fmla="*/ 0 w 78"/>
                <a:gd name="T13" fmla="*/ 0 h 46"/>
                <a:gd name="T14" fmla="*/ 78 w 78"/>
                <a:gd name="T15" fmla="*/ 46 h 46"/>
              </a:gdLst>
              <a:ahLst/>
              <a:cxnLst>
                <a:cxn ang="T8">
                  <a:pos x="T0" y="T1"/>
                </a:cxn>
                <a:cxn ang="T9">
                  <a:pos x="T2" y="T3"/>
                </a:cxn>
                <a:cxn ang="T10">
                  <a:pos x="T4" y="T5"/>
                </a:cxn>
                <a:cxn ang="T11">
                  <a:pos x="T6" y="T7"/>
                </a:cxn>
              </a:cxnLst>
              <a:rect l="T12" t="T13" r="T14" b="T15"/>
              <a:pathLst>
                <a:path w="78" h="46">
                  <a:moveTo>
                    <a:pt x="77" y="0"/>
                  </a:moveTo>
                  <a:cubicBezTo>
                    <a:pt x="78" y="1"/>
                    <a:pt x="62" y="12"/>
                    <a:pt x="41" y="24"/>
                  </a:cubicBezTo>
                  <a:cubicBezTo>
                    <a:pt x="19" y="37"/>
                    <a:pt x="1" y="46"/>
                    <a:pt x="0" y="44"/>
                  </a:cubicBezTo>
                  <a:cubicBezTo>
                    <a:pt x="0" y="44"/>
                    <a:pt x="0" y="44"/>
                    <a:pt x="0" y="4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8" name="Freeform 48"/>
            <p:cNvSpPr>
              <a:spLocks/>
            </p:cNvSpPr>
            <p:nvPr/>
          </p:nvSpPr>
          <p:spPr bwMode="auto">
            <a:xfrm>
              <a:off x="2876" y="787"/>
              <a:ext cx="41" cy="37"/>
            </a:xfrm>
            <a:custGeom>
              <a:avLst/>
              <a:gdLst>
                <a:gd name="T0" fmla="*/ 1 w 72"/>
                <a:gd name="T1" fmla="*/ 1 h 63"/>
                <a:gd name="T2" fmla="*/ 1 w 72"/>
                <a:gd name="T3" fmla="*/ 1 h 63"/>
                <a:gd name="T4" fmla="*/ 1 w 72"/>
                <a:gd name="T5" fmla="*/ 1 h 63"/>
                <a:gd name="T6" fmla="*/ 1 w 72"/>
                <a:gd name="T7" fmla="*/ 1 h 63"/>
                <a:gd name="T8" fmla="*/ 1 w 72"/>
                <a:gd name="T9" fmla="*/ 1 h 63"/>
                <a:gd name="T10" fmla="*/ 1 w 72"/>
                <a:gd name="T11" fmla="*/ 1 h 63"/>
                <a:gd name="T12" fmla="*/ 1 w 72"/>
                <a:gd name="T13" fmla="*/ 1 h 63"/>
                <a:gd name="T14" fmla="*/ 1 w 72"/>
                <a:gd name="T15" fmla="*/ 1 h 63"/>
                <a:gd name="T16" fmla="*/ 0 w 72"/>
                <a:gd name="T17" fmla="*/ 1 h 63"/>
                <a:gd name="T18" fmla="*/ 0 w 72"/>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63"/>
                <a:gd name="T32" fmla="*/ 72 w 72"/>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63">
                  <a:moveTo>
                    <a:pt x="67" y="63"/>
                  </a:moveTo>
                  <a:cubicBezTo>
                    <a:pt x="72" y="57"/>
                    <a:pt x="71" y="47"/>
                    <a:pt x="65" y="42"/>
                  </a:cubicBezTo>
                  <a:cubicBezTo>
                    <a:pt x="58" y="37"/>
                    <a:pt x="50" y="38"/>
                    <a:pt x="44" y="44"/>
                  </a:cubicBezTo>
                  <a:cubicBezTo>
                    <a:pt x="44" y="44"/>
                    <a:pt x="44" y="44"/>
                    <a:pt x="44" y="44"/>
                  </a:cubicBezTo>
                  <a:cubicBezTo>
                    <a:pt x="39" y="50"/>
                    <a:pt x="30" y="51"/>
                    <a:pt x="24" y="45"/>
                  </a:cubicBezTo>
                  <a:cubicBezTo>
                    <a:pt x="18" y="40"/>
                    <a:pt x="17" y="31"/>
                    <a:pt x="22" y="25"/>
                  </a:cubicBezTo>
                  <a:cubicBezTo>
                    <a:pt x="22" y="25"/>
                    <a:pt x="22" y="25"/>
                    <a:pt x="22" y="25"/>
                  </a:cubicBezTo>
                  <a:cubicBezTo>
                    <a:pt x="27" y="19"/>
                    <a:pt x="27" y="10"/>
                    <a:pt x="20" y="5"/>
                  </a:cubicBezTo>
                  <a:cubicBezTo>
                    <a:pt x="14" y="0"/>
                    <a:pt x="5" y="0"/>
                    <a:pt x="0" y="7"/>
                  </a:cubicBezTo>
                  <a:cubicBezTo>
                    <a:pt x="0" y="7"/>
                    <a:pt x="0" y="7"/>
                    <a:pt x="0" y="7"/>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9" name="Freeform 49"/>
            <p:cNvSpPr>
              <a:spLocks/>
            </p:cNvSpPr>
            <p:nvPr/>
          </p:nvSpPr>
          <p:spPr bwMode="auto">
            <a:xfrm>
              <a:off x="2851" y="765"/>
              <a:ext cx="25" cy="30"/>
            </a:xfrm>
            <a:custGeom>
              <a:avLst/>
              <a:gdLst>
                <a:gd name="T0" fmla="*/ 1 w 44"/>
                <a:gd name="T1" fmla="*/ 1 h 50"/>
                <a:gd name="T2" fmla="*/ 1 w 44"/>
                <a:gd name="T3" fmla="*/ 1 h 50"/>
                <a:gd name="T4" fmla="*/ 1 w 44"/>
                <a:gd name="T5" fmla="*/ 1 h 50"/>
                <a:gd name="T6" fmla="*/ 1 w 44"/>
                <a:gd name="T7" fmla="*/ 1 h 50"/>
                <a:gd name="T8" fmla="*/ 1 w 44"/>
                <a:gd name="T9" fmla="*/ 1 h 50"/>
                <a:gd name="T10" fmla="*/ 0 w 44"/>
                <a:gd name="T11" fmla="*/ 1 h 50"/>
                <a:gd name="T12" fmla="*/ 0 w 44"/>
                <a:gd name="T13" fmla="*/ 1 h 50"/>
                <a:gd name="T14" fmla="*/ 0 60000 65536"/>
                <a:gd name="T15" fmla="*/ 0 60000 65536"/>
                <a:gd name="T16" fmla="*/ 0 60000 65536"/>
                <a:gd name="T17" fmla="*/ 0 60000 65536"/>
                <a:gd name="T18" fmla="*/ 0 60000 65536"/>
                <a:gd name="T19" fmla="*/ 0 60000 65536"/>
                <a:gd name="T20" fmla="*/ 0 60000 65536"/>
                <a:gd name="T21" fmla="*/ 0 w 44"/>
                <a:gd name="T22" fmla="*/ 0 h 50"/>
                <a:gd name="T23" fmla="*/ 44 w 4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50">
                  <a:moveTo>
                    <a:pt x="44" y="44"/>
                  </a:moveTo>
                  <a:cubicBezTo>
                    <a:pt x="39" y="50"/>
                    <a:pt x="29" y="50"/>
                    <a:pt x="22" y="44"/>
                  </a:cubicBezTo>
                  <a:cubicBezTo>
                    <a:pt x="16" y="39"/>
                    <a:pt x="15" y="30"/>
                    <a:pt x="20" y="24"/>
                  </a:cubicBezTo>
                  <a:cubicBezTo>
                    <a:pt x="20" y="24"/>
                    <a:pt x="20" y="24"/>
                    <a:pt x="20" y="24"/>
                  </a:cubicBezTo>
                  <a:cubicBezTo>
                    <a:pt x="26" y="18"/>
                    <a:pt x="25" y="9"/>
                    <a:pt x="20" y="5"/>
                  </a:cubicBezTo>
                  <a:cubicBezTo>
                    <a:pt x="14" y="0"/>
                    <a:pt x="5" y="0"/>
                    <a:pt x="0" y="6"/>
                  </a:cubicBezTo>
                  <a:cubicBezTo>
                    <a:pt x="0" y="6"/>
                    <a:pt x="0" y="6"/>
                    <a:pt x="0" y="6"/>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0" name="Freeform 50"/>
            <p:cNvSpPr>
              <a:spLocks/>
            </p:cNvSpPr>
            <p:nvPr/>
          </p:nvSpPr>
          <p:spPr bwMode="auto">
            <a:xfrm>
              <a:off x="2820" y="767"/>
              <a:ext cx="33" cy="41"/>
            </a:xfrm>
            <a:custGeom>
              <a:avLst/>
              <a:gdLst>
                <a:gd name="T0" fmla="*/ 1 w 58"/>
                <a:gd name="T1" fmla="*/ 1 h 69"/>
                <a:gd name="T2" fmla="*/ 1 w 58"/>
                <a:gd name="T3" fmla="*/ 1 h 69"/>
                <a:gd name="T4" fmla="*/ 1 w 58"/>
                <a:gd name="T5" fmla="*/ 1 h 69"/>
                <a:gd name="T6" fmla="*/ 1 w 58"/>
                <a:gd name="T7" fmla="*/ 1 h 69"/>
                <a:gd name="T8" fmla="*/ 0 60000 65536"/>
                <a:gd name="T9" fmla="*/ 0 60000 65536"/>
                <a:gd name="T10" fmla="*/ 0 60000 65536"/>
                <a:gd name="T11" fmla="*/ 0 60000 65536"/>
                <a:gd name="T12" fmla="*/ 0 w 58"/>
                <a:gd name="T13" fmla="*/ 0 h 69"/>
                <a:gd name="T14" fmla="*/ 58 w 58"/>
                <a:gd name="T15" fmla="*/ 69 h 69"/>
              </a:gdLst>
              <a:ahLst/>
              <a:cxnLst>
                <a:cxn ang="T8">
                  <a:pos x="T0" y="T1"/>
                </a:cxn>
                <a:cxn ang="T9">
                  <a:pos x="T2" y="T3"/>
                </a:cxn>
                <a:cxn ang="T10">
                  <a:pos x="T4" y="T5"/>
                </a:cxn>
                <a:cxn ang="T11">
                  <a:pos x="T6" y="T7"/>
                </a:cxn>
              </a:cxnLst>
              <a:rect l="T12" t="T13" r="T14" b="T15"/>
              <a:pathLst>
                <a:path w="58" h="69">
                  <a:moveTo>
                    <a:pt x="58" y="1"/>
                  </a:moveTo>
                  <a:cubicBezTo>
                    <a:pt x="57" y="0"/>
                    <a:pt x="43" y="13"/>
                    <a:pt x="28" y="31"/>
                  </a:cubicBezTo>
                  <a:cubicBezTo>
                    <a:pt x="11" y="51"/>
                    <a:pt x="0" y="68"/>
                    <a:pt x="1" y="69"/>
                  </a:cubicBezTo>
                  <a:cubicBezTo>
                    <a:pt x="1" y="69"/>
                    <a:pt x="1" y="69"/>
                    <a:pt x="1" y="69"/>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1" name="Freeform 51"/>
            <p:cNvSpPr>
              <a:spLocks/>
            </p:cNvSpPr>
            <p:nvPr/>
          </p:nvSpPr>
          <p:spPr bwMode="auto">
            <a:xfrm>
              <a:off x="2844" y="826"/>
              <a:ext cx="42" cy="38"/>
            </a:xfrm>
            <a:custGeom>
              <a:avLst/>
              <a:gdLst>
                <a:gd name="T0" fmla="*/ 1 w 73"/>
                <a:gd name="T1" fmla="*/ 1 h 63"/>
                <a:gd name="T2" fmla="*/ 1 w 73"/>
                <a:gd name="T3" fmla="*/ 1 h 63"/>
                <a:gd name="T4" fmla="*/ 1 w 73"/>
                <a:gd name="T5" fmla="*/ 1 h 63"/>
                <a:gd name="T6" fmla="*/ 1 w 73"/>
                <a:gd name="T7" fmla="*/ 1 h 63"/>
                <a:gd name="T8" fmla="*/ 1 w 73"/>
                <a:gd name="T9" fmla="*/ 1 h 63"/>
                <a:gd name="T10" fmla="*/ 1 w 73"/>
                <a:gd name="T11" fmla="*/ 1 h 63"/>
                <a:gd name="T12" fmla="*/ 1 w 73"/>
                <a:gd name="T13" fmla="*/ 1 h 63"/>
                <a:gd name="T14" fmla="*/ 1 w 73"/>
                <a:gd name="T15" fmla="*/ 1 h 63"/>
                <a:gd name="T16" fmla="*/ 1 w 73"/>
                <a:gd name="T17" fmla="*/ 0 h 63"/>
                <a:gd name="T18" fmla="*/ 1 w 73"/>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63"/>
                <a:gd name="T32" fmla="*/ 73 w 73"/>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63">
                  <a:moveTo>
                    <a:pt x="73" y="57"/>
                  </a:moveTo>
                  <a:cubicBezTo>
                    <a:pt x="68" y="63"/>
                    <a:pt x="58" y="63"/>
                    <a:pt x="52" y="58"/>
                  </a:cubicBezTo>
                  <a:cubicBezTo>
                    <a:pt x="46" y="53"/>
                    <a:pt x="45" y="44"/>
                    <a:pt x="50" y="38"/>
                  </a:cubicBezTo>
                  <a:cubicBezTo>
                    <a:pt x="50" y="38"/>
                    <a:pt x="50" y="38"/>
                    <a:pt x="50" y="38"/>
                  </a:cubicBezTo>
                  <a:cubicBezTo>
                    <a:pt x="55" y="32"/>
                    <a:pt x="55" y="23"/>
                    <a:pt x="48" y="17"/>
                  </a:cubicBezTo>
                  <a:cubicBezTo>
                    <a:pt x="42" y="12"/>
                    <a:pt x="33" y="13"/>
                    <a:pt x="28" y="19"/>
                  </a:cubicBezTo>
                  <a:cubicBezTo>
                    <a:pt x="28" y="19"/>
                    <a:pt x="28" y="19"/>
                    <a:pt x="28" y="19"/>
                  </a:cubicBezTo>
                  <a:cubicBezTo>
                    <a:pt x="23" y="25"/>
                    <a:pt x="14" y="26"/>
                    <a:pt x="7" y="21"/>
                  </a:cubicBezTo>
                  <a:cubicBezTo>
                    <a:pt x="1" y="15"/>
                    <a:pt x="0" y="6"/>
                    <a:pt x="5" y="0"/>
                  </a:cubicBezTo>
                  <a:cubicBezTo>
                    <a:pt x="5" y="0"/>
                    <a:pt x="5" y="0"/>
                    <a:pt x="5"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2" name="Freeform 52"/>
            <p:cNvSpPr>
              <a:spLocks/>
            </p:cNvSpPr>
            <p:nvPr/>
          </p:nvSpPr>
          <p:spPr bwMode="auto">
            <a:xfrm>
              <a:off x="2819" y="805"/>
              <a:ext cx="31" cy="21"/>
            </a:xfrm>
            <a:custGeom>
              <a:avLst/>
              <a:gdLst>
                <a:gd name="T0" fmla="*/ 1 w 54"/>
                <a:gd name="T1" fmla="*/ 1 h 37"/>
                <a:gd name="T2" fmla="*/ 1 w 54"/>
                <a:gd name="T3" fmla="*/ 1 h 37"/>
                <a:gd name="T4" fmla="*/ 1 w 54"/>
                <a:gd name="T5" fmla="*/ 1 h 37"/>
                <a:gd name="T6" fmla="*/ 1 w 54"/>
                <a:gd name="T7" fmla="*/ 1 h 37"/>
                <a:gd name="T8" fmla="*/ 1 w 54"/>
                <a:gd name="T9" fmla="*/ 1 h 37"/>
                <a:gd name="T10" fmla="*/ 1 w 54"/>
                <a:gd name="T11" fmla="*/ 0 h 37"/>
                <a:gd name="T12" fmla="*/ 1 w 54"/>
                <a:gd name="T13" fmla="*/ 0 h 37"/>
                <a:gd name="T14" fmla="*/ 0 60000 65536"/>
                <a:gd name="T15" fmla="*/ 0 60000 65536"/>
                <a:gd name="T16" fmla="*/ 0 60000 65536"/>
                <a:gd name="T17" fmla="*/ 0 60000 65536"/>
                <a:gd name="T18" fmla="*/ 0 60000 65536"/>
                <a:gd name="T19" fmla="*/ 0 60000 65536"/>
                <a:gd name="T20" fmla="*/ 0 60000 65536"/>
                <a:gd name="T21" fmla="*/ 0 w 54"/>
                <a:gd name="T22" fmla="*/ 0 h 37"/>
                <a:gd name="T23" fmla="*/ 54 w 5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7">
                  <a:moveTo>
                    <a:pt x="49" y="37"/>
                  </a:moveTo>
                  <a:cubicBezTo>
                    <a:pt x="54" y="31"/>
                    <a:pt x="53" y="21"/>
                    <a:pt x="46" y="15"/>
                  </a:cubicBezTo>
                  <a:cubicBezTo>
                    <a:pt x="40" y="10"/>
                    <a:pt x="31" y="11"/>
                    <a:pt x="26" y="17"/>
                  </a:cubicBezTo>
                  <a:cubicBezTo>
                    <a:pt x="26" y="17"/>
                    <a:pt x="26" y="17"/>
                    <a:pt x="26" y="17"/>
                  </a:cubicBezTo>
                  <a:cubicBezTo>
                    <a:pt x="21" y="23"/>
                    <a:pt x="12" y="24"/>
                    <a:pt x="7" y="20"/>
                  </a:cubicBezTo>
                  <a:cubicBezTo>
                    <a:pt x="1" y="15"/>
                    <a:pt x="0" y="6"/>
                    <a:pt x="5" y="0"/>
                  </a:cubicBezTo>
                  <a:cubicBezTo>
                    <a:pt x="5" y="0"/>
                    <a:pt x="5" y="0"/>
                    <a:pt x="5"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3" name="Freeform 53"/>
            <p:cNvSpPr>
              <a:spLocks/>
            </p:cNvSpPr>
            <p:nvPr/>
          </p:nvSpPr>
          <p:spPr bwMode="auto">
            <a:xfrm>
              <a:off x="2882" y="822"/>
              <a:ext cx="34" cy="41"/>
            </a:xfrm>
            <a:custGeom>
              <a:avLst/>
              <a:gdLst>
                <a:gd name="T0" fmla="*/ 1 w 59"/>
                <a:gd name="T1" fmla="*/ 0 h 69"/>
                <a:gd name="T2" fmla="*/ 1 w 59"/>
                <a:gd name="T3" fmla="*/ 1 h 69"/>
                <a:gd name="T4" fmla="*/ 0 w 59"/>
                <a:gd name="T5" fmla="*/ 1 h 69"/>
                <a:gd name="T6" fmla="*/ 0 w 59"/>
                <a:gd name="T7" fmla="*/ 1 h 69"/>
                <a:gd name="T8" fmla="*/ 0 60000 65536"/>
                <a:gd name="T9" fmla="*/ 0 60000 65536"/>
                <a:gd name="T10" fmla="*/ 0 60000 65536"/>
                <a:gd name="T11" fmla="*/ 0 60000 65536"/>
                <a:gd name="T12" fmla="*/ 0 w 59"/>
                <a:gd name="T13" fmla="*/ 0 h 69"/>
                <a:gd name="T14" fmla="*/ 59 w 59"/>
                <a:gd name="T15" fmla="*/ 69 h 69"/>
              </a:gdLst>
              <a:ahLst/>
              <a:cxnLst>
                <a:cxn ang="T8">
                  <a:pos x="T0" y="T1"/>
                </a:cxn>
                <a:cxn ang="T9">
                  <a:pos x="T2" y="T3"/>
                </a:cxn>
                <a:cxn ang="T10">
                  <a:pos x="T4" y="T5"/>
                </a:cxn>
                <a:cxn ang="T11">
                  <a:pos x="T6" y="T7"/>
                </a:cxn>
              </a:cxnLst>
              <a:rect l="T12" t="T13" r="T14" b="T15"/>
              <a:pathLst>
                <a:path w="59" h="69">
                  <a:moveTo>
                    <a:pt x="57" y="0"/>
                  </a:moveTo>
                  <a:cubicBezTo>
                    <a:pt x="59" y="1"/>
                    <a:pt x="47" y="17"/>
                    <a:pt x="32" y="35"/>
                  </a:cubicBezTo>
                  <a:cubicBezTo>
                    <a:pt x="16" y="54"/>
                    <a:pt x="2" y="69"/>
                    <a:pt x="0" y="67"/>
                  </a:cubicBezTo>
                  <a:cubicBezTo>
                    <a:pt x="0" y="67"/>
                    <a:pt x="0" y="67"/>
                    <a:pt x="0" y="67"/>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4" name="Freeform 54"/>
            <p:cNvSpPr>
              <a:spLocks/>
            </p:cNvSpPr>
            <p:nvPr/>
          </p:nvSpPr>
          <p:spPr bwMode="auto">
            <a:xfrm>
              <a:off x="2772" y="739"/>
              <a:ext cx="49" cy="23"/>
            </a:xfrm>
            <a:custGeom>
              <a:avLst/>
              <a:gdLst>
                <a:gd name="T0" fmla="*/ 1 w 86"/>
                <a:gd name="T1" fmla="*/ 1 h 39"/>
                <a:gd name="T2" fmla="*/ 1 w 86"/>
                <a:gd name="T3" fmla="*/ 1 h 39"/>
                <a:gd name="T4" fmla="*/ 1 w 86"/>
                <a:gd name="T5" fmla="*/ 1 h 39"/>
                <a:gd name="T6" fmla="*/ 1 w 86"/>
                <a:gd name="T7" fmla="*/ 1 h 39"/>
                <a:gd name="T8" fmla="*/ 1 w 86"/>
                <a:gd name="T9" fmla="*/ 1 h 39"/>
                <a:gd name="T10" fmla="*/ 1 w 86"/>
                <a:gd name="T11" fmla="*/ 1 h 39"/>
                <a:gd name="T12" fmla="*/ 1 w 86"/>
                <a:gd name="T13" fmla="*/ 1 h 39"/>
                <a:gd name="T14" fmla="*/ 1 w 86"/>
                <a:gd name="T15" fmla="*/ 1 h 39"/>
                <a:gd name="T16" fmla="*/ 0 w 86"/>
                <a:gd name="T17" fmla="*/ 1 h 39"/>
                <a:gd name="T18" fmla="*/ 0 w 86"/>
                <a:gd name="T19" fmla="*/ 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9"/>
                <a:gd name="T32" fmla="*/ 86 w 86"/>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9">
                  <a:moveTo>
                    <a:pt x="84" y="34"/>
                  </a:moveTo>
                  <a:cubicBezTo>
                    <a:pt x="86" y="27"/>
                    <a:pt x="81" y="19"/>
                    <a:pt x="74" y="17"/>
                  </a:cubicBezTo>
                  <a:cubicBezTo>
                    <a:pt x="66" y="15"/>
                    <a:pt x="58" y="19"/>
                    <a:pt x="56" y="27"/>
                  </a:cubicBezTo>
                  <a:cubicBezTo>
                    <a:pt x="56" y="27"/>
                    <a:pt x="56" y="27"/>
                    <a:pt x="56" y="27"/>
                  </a:cubicBezTo>
                  <a:cubicBezTo>
                    <a:pt x="54" y="35"/>
                    <a:pt x="46" y="39"/>
                    <a:pt x="38" y="37"/>
                  </a:cubicBezTo>
                  <a:cubicBezTo>
                    <a:pt x="31" y="35"/>
                    <a:pt x="26" y="27"/>
                    <a:pt x="28" y="19"/>
                  </a:cubicBezTo>
                  <a:cubicBezTo>
                    <a:pt x="28" y="19"/>
                    <a:pt x="28" y="19"/>
                    <a:pt x="28" y="19"/>
                  </a:cubicBezTo>
                  <a:cubicBezTo>
                    <a:pt x="30" y="12"/>
                    <a:pt x="26" y="4"/>
                    <a:pt x="18" y="2"/>
                  </a:cubicBezTo>
                  <a:cubicBezTo>
                    <a:pt x="10" y="0"/>
                    <a:pt x="2" y="4"/>
                    <a:pt x="0" y="12"/>
                  </a:cubicBezTo>
                  <a:cubicBezTo>
                    <a:pt x="0" y="12"/>
                    <a:pt x="0" y="12"/>
                    <a:pt x="0" y="1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5" name="Freeform 55"/>
            <p:cNvSpPr>
              <a:spLocks/>
            </p:cNvSpPr>
            <p:nvPr/>
          </p:nvSpPr>
          <p:spPr bwMode="auto">
            <a:xfrm>
              <a:off x="2740" y="730"/>
              <a:ext cx="32" cy="24"/>
            </a:xfrm>
            <a:custGeom>
              <a:avLst/>
              <a:gdLst>
                <a:gd name="T0" fmla="*/ 1 w 56"/>
                <a:gd name="T1" fmla="*/ 1 h 40"/>
                <a:gd name="T2" fmla="*/ 1 w 56"/>
                <a:gd name="T3" fmla="*/ 1 h 40"/>
                <a:gd name="T4" fmla="*/ 1 w 56"/>
                <a:gd name="T5" fmla="*/ 1 h 40"/>
                <a:gd name="T6" fmla="*/ 1 w 56"/>
                <a:gd name="T7" fmla="*/ 1 h 40"/>
                <a:gd name="T8" fmla="*/ 1 w 56"/>
                <a:gd name="T9" fmla="*/ 1 h 40"/>
                <a:gd name="T10" fmla="*/ 0 w 56"/>
                <a:gd name="T11" fmla="*/ 1 h 40"/>
                <a:gd name="T12" fmla="*/ 0 w 56"/>
                <a:gd name="T13" fmla="*/ 1 h 40"/>
                <a:gd name="T14" fmla="*/ 0 60000 65536"/>
                <a:gd name="T15" fmla="*/ 0 60000 65536"/>
                <a:gd name="T16" fmla="*/ 0 60000 65536"/>
                <a:gd name="T17" fmla="*/ 0 60000 65536"/>
                <a:gd name="T18" fmla="*/ 0 60000 65536"/>
                <a:gd name="T19" fmla="*/ 0 60000 65536"/>
                <a:gd name="T20" fmla="*/ 0 60000 65536"/>
                <a:gd name="T21" fmla="*/ 0 w 56"/>
                <a:gd name="T22" fmla="*/ 0 h 40"/>
                <a:gd name="T23" fmla="*/ 56 w 5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0">
                  <a:moveTo>
                    <a:pt x="56" y="28"/>
                  </a:moveTo>
                  <a:cubicBezTo>
                    <a:pt x="54" y="35"/>
                    <a:pt x="46" y="40"/>
                    <a:pt x="37" y="37"/>
                  </a:cubicBezTo>
                  <a:cubicBezTo>
                    <a:pt x="29" y="35"/>
                    <a:pt x="24" y="28"/>
                    <a:pt x="26" y="20"/>
                  </a:cubicBezTo>
                  <a:cubicBezTo>
                    <a:pt x="26" y="20"/>
                    <a:pt x="26" y="20"/>
                    <a:pt x="26" y="20"/>
                  </a:cubicBezTo>
                  <a:cubicBezTo>
                    <a:pt x="29" y="12"/>
                    <a:pt x="25" y="5"/>
                    <a:pt x="18" y="3"/>
                  </a:cubicBezTo>
                  <a:cubicBezTo>
                    <a:pt x="10" y="0"/>
                    <a:pt x="2" y="5"/>
                    <a:pt x="0" y="13"/>
                  </a:cubicBezTo>
                  <a:cubicBezTo>
                    <a:pt x="0" y="13"/>
                    <a:pt x="0" y="13"/>
                    <a:pt x="0" y="13"/>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6" name="Freeform 56"/>
            <p:cNvSpPr>
              <a:spLocks/>
            </p:cNvSpPr>
            <p:nvPr/>
          </p:nvSpPr>
          <p:spPr bwMode="auto">
            <a:xfrm>
              <a:off x="2728" y="735"/>
              <a:ext cx="14" cy="50"/>
            </a:xfrm>
            <a:custGeom>
              <a:avLst/>
              <a:gdLst>
                <a:gd name="T0" fmla="*/ 1 w 25"/>
                <a:gd name="T1" fmla="*/ 1 h 86"/>
                <a:gd name="T2" fmla="*/ 1 w 25"/>
                <a:gd name="T3" fmla="*/ 1 h 86"/>
                <a:gd name="T4" fmla="*/ 1 w 25"/>
                <a:gd name="T5" fmla="*/ 1 h 86"/>
                <a:gd name="T6" fmla="*/ 1 w 25"/>
                <a:gd name="T7" fmla="*/ 1 h 86"/>
                <a:gd name="T8" fmla="*/ 0 60000 65536"/>
                <a:gd name="T9" fmla="*/ 0 60000 65536"/>
                <a:gd name="T10" fmla="*/ 0 60000 65536"/>
                <a:gd name="T11" fmla="*/ 0 60000 65536"/>
                <a:gd name="T12" fmla="*/ 0 w 25"/>
                <a:gd name="T13" fmla="*/ 0 h 86"/>
                <a:gd name="T14" fmla="*/ 25 w 25"/>
                <a:gd name="T15" fmla="*/ 86 h 86"/>
              </a:gdLst>
              <a:ahLst/>
              <a:cxnLst>
                <a:cxn ang="T8">
                  <a:pos x="T0" y="T1"/>
                </a:cxn>
                <a:cxn ang="T9">
                  <a:pos x="T2" y="T3"/>
                </a:cxn>
                <a:cxn ang="T10">
                  <a:pos x="T4" y="T5"/>
                </a:cxn>
                <a:cxn ang="T11">
                  <a:pos x="T6" y="T7"/>
                </a:cxn>
              </a:cxnLst>
              <a:rect l="T12" t="T13" r="T14" b="T15"/>
              <a:pathLst>
                <a:path w="25" h="86">
                  <a:moveTo>
                    <a:pt x="25" y="1"/>
                  </a:moveTo>
                  <a:cubicBezTo>
                    <a:pt x="23" y="0"/>
                    <a:pt x="16" y="18"/>
                    <a:pt x="11" y="41"/>
                  </a:cubicBezTo>
                  <a:cubicBezTo>
                    <a:pt x="4" y="66"/>
                    <a:pt x="0" y="86"/>
                    <a:pt x="2" y="86"/>
                  </a:cubicBezTo>
                  <a:cubicBezTo>
                    <a:pt x="2" y="86"/>
                    <a:pt x="2" y="86"/>
                    <a:pt x="2" y="86"/>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7" name="Freeform 57"/>
            <p:cNvSpPr>
              <a:spLocks/>
            </p:cNvSpPr>
            <p:nvPr/>
          </p:nvSpPr>
          <p:spPr bwMode="auto">
            <a:xfrm>
              <a:off x="2760" y="789"/>
              <a:ext cx="49" cy="23"/>
            </a:xfrm>
            <a:custGeom>
              <a:avLst/>
              <a:gdLst>
                <a:gd name="T0" fmla="*/ 1 w 86"/>
                <a:gd name="T1" fmla="*/ 1 h 39"/>
                <a:gd name="T2" fmla="*/ 1 w 86"/>
                <a:gd name="T3" fmla="*/ 1 h 39"/>
                <a:gd name="T4" fmla="*/ 1 w 86"/>
                <a:gd name="T5" fmla="*/ 1 h 39"/>
                <a:gd name="T6" fmla="*/ 1 w 86"/>
                <a:gd name="T7" fmla="*/ 1 h 39"/>
                <a:gd name="T8" fmla="*/ 1 w 86"/>
                <a:gd name="T9" fmla="*/ 1 h 39"/>
                <a:gd name="T10" fmla="*/ 1 w 86"/>
                <a:gd name="T11" fmla="*/ 1 h 39"/>
                <a:gd name="T12" fmla="*/ 1 w 86"/>
                <a:gd name="T13" fmla="*/ 1 h 39"/>
                <a:gd name="T14" fmla="*/ 1 w 86"/>
                <a:gd name="T15" fmla="*/ 1 h 39"/>
                <a:gd name="T16" fmla="*/ 1 w 86"/>
                <a:gd name="T17" fmla="*/ 1 h 39"/>
                <a:gd name="T18" fmla="*/ 1 w 86"/>
                <a:gd name="T19" fmla="*/ 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9"/>
                <a:gd name="T32" fmla="*/ 86 w 86"/>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9">
                  <a:moveTo>
                    <a:pt x="86" y="27"/>
                  </a:moveTo>
                  <a:cubicBezTo>
                    <a:pt x="85" y="34"/>
                    <a:pt x="77" y="39"/>
                    <a:pt x="69" y="37"/>
                  </a:cubicBezTo>
                  <a:cubicBezTo>
                    <a:pt x="61" y="35"/>
                    <a:pt x="56" y="27"/>
                    <a:pt x="58" y="19"/>
                  </a:cubicBezTo>
                  <a:cubicBezTo>
                    <a:pt x="58" y="19"/>
                    <a:pt x="58" y="19"/>
                    <a:pt x="58" y="19"/>
                  </a:cubicBezTo>
                  <a:cubicBezTo>
                    <a:pt x="60" y="11"/>
                    <a:pt x="56" y="4"/>
                    <a:pt x="48" y="2"/>
                  </a:cubicBezTo>
                  <a:cubicBezTo>
                    <a:pt x="40" y="0"/>
                    <a:pt x="32" y="4"/>
                    <a:pt x="30" y="11"/>
                  </a:cubicBezTo>
                  <a:cubicBezTo>
                    <a:pt x="30" y="11"/>
                    <a:pt x="30" y="11"/>
                    <a:pt x="30" y="11"/>
                  </a:cubicBezTo>
                  <a:cubicBezTo>
                    <a:pt x="28" y="19"/>
                    <a:pt x="20" y="24"/>
                    <a:pt x="12" y="22"/>
                  </a:cubicBezTo>
                  <a:cubicBezTo>
                    <a:pt x="4" y="20"/>
                    <a:pt x="0" y="11"/>
                    <a:pt x="2" y="4"/>
                  </a:cubicBezTo>
                  <a:cubicBezTo>
                    <a:pt x="2" y="4"/>
                    <a:pt x="2" y="4"/>
                    <a:pt x="2" y="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8" name="Freeform 58"/>
            <p:cNvSpPr>
              <a:spLocks/>
            </p:cNvSpPr>
            <p:nvPr/>
          </p:nvSpPr>
          <p:spPr bwMode="auto">
            <a:xfrm>
              <a:off x="2727" y="779"/>
              <a:ext cx="35" cy="15"/>
            </a:xfrm>
            <a:custGeom>
              <a:avLst/>
              <a:gdLst>
                <a:gd name="T0" fmla="*/ 1 w 61"/>
                <a:gd name="T1" fmla="*/ 1 h 24"/>
                <a:gd name="T2" fmla="*/ 1 w 61"/>
                <a:gd name="T3" fmla="*/ 1 h 24"/>
                <a:gd name="T4" fmla="*/ 1 w 61"/>
                <a:gd name="T5" fmla="*/ 1 h 24"/>
                <a:gd name="T6" fmla="*/ 1 w 61"/>
                <a:gd name="T7" fmla="*/ 1 h 24"/>
                <a:gd name="T8" fmla="*/ 1 w 61"/>
                <a:gd name="T9" fmla="*/ 1 h 24"/>
                <a:gd name="T10" fmla="*/ 1 w 61"/>
                <a:gd name="T11" fmla="*/ 1 h 24"/>
                <a:gd name="T12" fmla="*/ 1 w 61"/>
                <a:gd name="T13" fmla="*/ 1 h 24"/>
                <a:gd name="T14" fmla="*/ 0 60000 65536"/>
                <a:gd name="T15" fmla="*/ 0 60000 65536"/>
                <a:gd name="T16" fmla="*/ 0 60000 65536"/>
                <a:gd name="T17" fmla="*/ 0 60000 65536"/>
                <a:gd name="T18" fmla="*/ 0 60000 65536"/>
                <a:gd name="T19" fmla="*/ 0 60000 65536"/>
                <a:gd name="T20" fmla="*/ 0 60000 65536"/>
                <a:gd name="T21" fmla="*/ 0 w 61"/>
                <a:gd name="T22" fmla="*/ 0 h 24"/>
                <a:gd name="T23" fmla="*/ 61 w 6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4">
                  <a:moveTo>
                    <a:pt x="59" y="20"/>
                  </a:moveTo>
                  <a:cubicBezTo>
                    <a:pt x="61" y="12"/>
                    <a:pt x="55" y="4"/>
                    <a:pt x="47" y="2"/>
                  </a:cubicBezTo>
                  <a:cubicBezTo>
                    <a:pt x="39" y="0"/>
                    <a:pt x="31" y="4"/>
                    <a:pt x="29" y="12"/>
                  </a:cubicBezTo>
                  <a:cubicBezTo>
                    <a:pt x="29" y="12"/>
                    <a:pt x="29" y="12"/>
                    <a:pt x="29" y="12"/>
                  </a:cubicBezTo>
                  <a:cubicBezTo>
                    <a:pt x="27" y="20"/>
                    <a:pt x="20" y="24"/>
                    <a:pt x="13" y="23"/>
                  </a:cubicBezTo>
                  <a:cubicBezTo>
                    <a:pt x="5" y="21"/>
                    <a:pt x="0" y="13"/>
                    <a:pt x="3" y="5"/>
                  </a:cubicBezTo>
                  <a:cubicBezTo>
                    <a:pt x="3" y="5"/>
                    <a:pt x="3" y="5"/>
                    <a:pt x="3" y="5"/>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09" name="Freeform 59"/>
            <p:cNvSpPr>
              <a:spLocks/>
            </p:cNvSpPr>
            <p:nvPr/>
          </p:nvSpPr>
          <p:spPr bwMode="auto">
            <a:xfrm>
              <a:off x="2807" y="758"/>
              <a:ext cx="14" cy="50"/>
            </a:xfrm>
            <a:custGeom>
              <a:avLst/>
              <a:gdLst>
                <a:gd name="T0" fmla="*/ 1 w 25"/>
                <a:gd name="T1" fmla="*/ 0 h 86"/>
                <a:gd name="T2" fmla="*/ 1 w 25"/>
                <a:gd name="T3" fmla="*/ 1 h 86"/>
                <a:gd name="T4" fmla="*/ 0 w 25"/>
                <a:gd name="T5" fmla="*/ 1 h 86"/>
                <a:gd name="T6" fmla="*/ 0 w 25"/>
                <a:gd name="T7" fmla="*/ 1 h 86"/>
                <a:gd name="T8" fmla="*/ 0 60000 65536"/>
                <a:gd name="T9" fmla="*/ 0 60000 65536"/>
                <a:gd name="T10" fmla="*/ 0 60000 65536"/>
                <a:gd name="T11" fmla="*/ 0 60000 65536"/>
                <a:gd name="T12" fmla="*/ 0 w 25"/>
                <a:gd name="T13" fmla="*/ 0 h 86"/>
                <a:gd name="T14" fmla="*/ 25 w 25"/>
                <a:gd name="T15" fmla="*/ 86 h 86"/>
              </a:gdLst>
              <a:ahLst/>
              <a:cxnLst>
                <a:cxn ang="T8">
                  <a:pos x="T0" y="T1"/>
                </a:cxn>
                <a:cxn ang="T9">
                  <a:pos x="T2" y="T3"/>
                </a:cxn>
                <a:cxn ang="T10">
                  <a:pos x="T4" y="T5"/>
                </a:cxn>
                <a:cxn ang="T11">
                  <a:pos x="T6" y="T7"/>
                </a:cxn>
              </a:cxnLst>
              <a:rect l="T12" t="T13" r="T14" b="T15"/>
              <a:pathLst>
                <a:path w="25" h="86">
                  <a:moveTo>
                    <a:pt x="23" y="0"/>
                  </a:moveTo>
                  <a:cubicBezTo>
                    <a:pt x="25" y="0"/>
                    <a:pt x="22" y="19"/>
                    <a:pt x="15" y="42"/>
                  </a:cubicBezTo>
                  <a:cubicBezTo>
                    <a:pt x="9" y="67"/>
                    <a:pt x="2" y="86"/>
                    <a:pt x="0" y="86"/>
                  </a:cubicBezTo>
                  <a:cubicBezTo>
                    <a:pt x="0" y="86"/>
                    <a:pt x="0" y="86"/>
                    <a:pt x="0" y="86"/>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0" name="Freeform 60"/>
            <p:cNvSpPr>
              <a:spLocks/>
            </p:cNvSpPr>
            <p:nvPr/>
          </p:nvSpPr>
          <p:spPr bwMode="auto">
            <a:xfrm>
              <a:off x="2438" y="1166"/>
              <a:ext cx="25" cy="49"/>
            </a:xfrm>
            <a:custGeom>
              <a:avLst/>
              <a:gdLst>
                <a:gd name="T0" fmla="*/ 1 w 45"/>
                <a:gd name="T1" fmla="*/ 1 h 84"/>
                <a:gd name="T2" fmla="*/ 1 w 45"/>
                <a:gd name="T3" fmla="*/ 1 h 84"/>
                <a:gd name="T4" fmla="*/ 1 w 45"/>
                <a:gd name="T5" fmla="*/ 1 h 84"/>
                <a:gd name="T6" fmla="*/ 1 w 45"/>
                <a:gd name="T7" fmla="*/ 1 h 84"/>
                <a:gd name="T8" fmla="*/ 1 w 45"/>
                <a:gd name="T9" fmla="*/ 1 h 84"/>
                <a:gd name="T10" fmla="*/ 1 w 45"/>
                <a:gd name="T11" fmla="*/ 1 h 84"/>
                <a:gd name="T12" fmla="*/ 1 w 45"/>
                <a:gd name="T13" fmla="*/ 1 h 84"/>
                <a:gd name="T14" fmla="*/ 1 w 45"/>
                <a:gd name="T15" fmla="*/ 1 h 84"/>
                <a:gd name="T16" fmla="*/ 1 w 45"/>
                <a:gd name="T17" fmla="*/ 0 h 84"/>
                <a:gd name="T18" fmla="*/ 1 w 4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84"/>
                <a:gd name="T32" fmla="*/ 45 w 4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84">
                  <a:moveTo>
                    <a:pt x="45" y="80"/>
                  </a:moveTo>
                  <a:cubicBezTo>
                    <a:pt x="38" y="84"/>
                    <a:pt x="29" y="80"/>
                    <a:pt x="26" y="73"/>
                  </a:cubicBezTo>
                  <a:cubicBezTo>
                    <a:pt x="23" y="65"/>
                    <a:pt x="26" y="57"/>
                    <a:pt x="33" y="54"/>
                  </a:cubicBezTo>
                  <a:cubicBezTo>
                    <a:pt x="33" y="54"/>
                    <a:pt x="33" y="54"/>
                    <a:pt x="33" y="54"/>
                  </a:cubicBezTo>
                  <a:cubicBezTo>
                    <a:pt x="41" y="51"/>
                    <a:pt x="45" y="42"/>
                    <a:pt x="41" y="35"/>
                  </a:cubicBezTo>
                  <a:cubicBezTo>
                    <a:pt x="38" y="28"/>
                    <a:pt x="30" y="24"/>
                    <a:pt x="22" y="27"/>
                  </a:cubicBezTo>
                  <a:cubicBezTo>
                    <a:pt x="22" y="27"/>
                    <a:pt x="22" y="27"/>
                    <a:pt x="22" y="27"/>
                  </a:cubicBezTo>
                  <a:cubicBezTo>
                    <a:pt x="15" y="30"/>
                    <a:pt x="7" y="27"/>
                    <a:pt x="3" y="20"/>
                  </a:cubicBezTo>
                  <a:cubicBezTo>
                    <a:pt x="0" y="12"/>
                    <a:pt x="4" y="4"/>
                    <a:pt x="11" y="0"/>
                  </a:cubicBezTo>
                  <a:cubicBezTo>
                    <a:pt x="11" y="0"/>
                    <a:pt x="11" y="0"/>
                    <a:pt x="11"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1" name="Freeform 61"/>
            <p:cNvSpPr>
              <a:spLocks/>
            </p:cNvSpPr>
            <p:nvPr/>
          </p:nvSpPr>
          <p:spPr bwMode="auto">
            <a:xfrm>
              <a:off x="2425" y="1135"/>
              <a:ext cx="25" cy="31"/>
            </a:xfrm>
            <a:custGeom>
              <a:avLst/>
              <a:gdLst>
                <a:gd name="T0" fmla="*/ 1 w 44"/>
                <a:gd name="T1" fmla="*/ 1 h 53"/>
                <a:gd name="T2" fmla="*/ 1 w 44"/>
                <a:gd name="T3" fmla="*/ 1 h 53"/>
                <a:gd name="T4" fmla="*/ 1 w 44"/>
                <a:gd name="T5" fmla="*/ 1 h 53"/>
                <a:gd name="T6" fmla="*/ 1 w 44"/>
                <a:gd name="T7" fmla="*/ 1 h 53"/>
                <a:gd name="T8" fmla="*/ 1 w 44"/>
                <a:gd name="T9" fmla="*/ 1 h 53"/>
                <a:gd name="T10" fmla="*/ 1 w 44"/>
                <a:gd name="T11" fmla="*/ 0 h 53"/>
                <a:gd name="T12" fmla="*/ 1 w 44"/>
                <a:gd name="T13" fmla="*/ 0 h 53"/>
                <a:gd name="T14" fmla="*/ 0 60000 65536"/>
                <a:gd name="T15" fmla="*/ 0 60000 65536"/>
                <a:gd name="T16" fmla="*/ 0 60000 65536"/>
                <a:gd name="T17" fmla="*/ 0 60000 65536"/>
                <a:gd name="T18" fmla="*/ 0 60000 65536"/>
                <a:gd name="T19" fmla="*/ 0 60000 65536"/>
                <a:gd name="T20" fmla="*/ 0 60000 65536"/>
                <a:gd name="T21" fmla="*/ 0 w 44"/>
                <a:gd name="T22" fmla="*/ 0 h 53"/>
                <a:gd name="T23" fmla="*/ 44 w 44"/>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53">
                  <a:moveTo>
                    <a:pt x="33" y="53"/>
                  </a:moveTo>
                  <a:cubicBezTo>
                    <a:pt x="40" y="50"/>
                    <a:pt x="44" y="41"/>
                    <a:pt x="40" y="33"/>
                  </a:cubicBezTo>
                  <a:cubicBezTo>
                    <a:pt x="37" y="25"/>
                    <a:pt x="28" y="22"/>
                    <a:pt x="21" y="25"/>
                  </a:cubicBezTo>
                  <a:cubicBezTo>
                    <a:pt x="21" y="25"/>
                    <a:pt x="21" y="25"/>
                    <a:pt x="21" y="25"/>
                  </a:cubicBezTo>
                  <a:cubicBezTo>
                    <a:pt x="14" y="28"/>
                    <a:pt x="6" y="25"/>
                    <a:pt x="3" y="19"/>
                  </a:cubicBezTo>
                  <a:cubicBezTo>
                    <a:pt x="0" y="12"/>
                    <a:pt x="3" y="3"/>
                    <a:pt x="10" y="0"/>
                  </a:cubicBezTo>
                  <a:cubicBezTo>
                    <a:pt x="10" y="0"/>
                    <a:pt x="10" y="0"/>
                    <a:pt x="10"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2" name="Freeform 62"/>
            <p:cNvSpPr>
              <a:spLocks/>
            </p:cNvSpPr>
            <p:nvPr/>
          </p:nvSpPr>
          <p:spPr bwMode="auto">
            <a:xfrm>
              <a:off x="2429" y="1115"/>
              <a:ext cx="46" cy="22"/>
            </a:xfrm>
            <a:custGeom>
              <a:avLst/>
              <a:gdLst>
                <a:gd name="T0" fmla="*/ 1 w 82"/>
                <a:gd name="T1" fmla="*/ 1 h 37"/>
                <a:gd name="T2" fmla="*/ 1 w 82"/>
                <a:gd name="T3" fmla="*/ 1 h 37"/>
                <a:gd name="T4" fmla="*/ 1 w 82"/>
                <a:gd name="T5" fmla="*/ 1 h 37"/>
                <a:gd name="T6" fmla="*/ 1 w 82"/>
                <a:gd name="T7" fmla="*/ 1 h 37"/>
                <a:gd name="T8" fmla="*/ 0 60000 65536"/>
                <a:gd name="T9" fmla="*/ 0 60000 65536"/>
                <a:gd name="T10" fmla="*/ 0 60000 65536"/>
                <a:gd name="T11" fmla="*/ 0 60000 65536"/>
                <a:gd name="T12" fmla="*/ 0 w 82"/>
                <a:gd name="T13" fmla="*/ 0 h 37"/>
                <a:gd name="T14" fmla="*/ 82 w 82"/>
                <a:gd name="T15" fmla="*/ 37 h 37"/>
              </a:gdLst>
              <a:ahLst/>
              <a:cxnLst>
                <a:cxn ang="T8">
                  <a:pos x="T0" y="T1"/>
                </a:cxn>
                <a:cxn ang="T9">
                  <a:pos x="T2" y="T3"/>
                </a:cxn>
                <a:cxn ang="T10">
                  <a:pos x="T4" y="T5"/>
                </a:cxn>
                <a:cxn ang="T11">
                  <a:pos x="T6" y="T7"/>
                </a:cxn>
              </a:cxnLst>
              <a:rect l="T12" t="T13" r="T14" b="T15"/>
              <a:pathLst>
                <a:path w="82" h="37">
                  <a:moveTo>
                    <a:pt x="1" y="37"/>
                  </a:moveTo>
                  <a:cubicBezTo>
                    <a:pt x="0" y="35"/>
                    <a:pt x="17" y="26"/>
                    <a:pt x="39" y="17"/>
                  </a:cubicBezTo>
                  <a:cubicBezTo>
                    <a:pt x="62" y="7"/>
                    <a:pt x="81" y="0"/>
                    <a:pt x="82" y="2"/>
                  </a:cubicBezTo>
                  <a:cubicBezTo>
                    <a:pt x="82" y="2"/>
                    <a:pt x="82" y="2"/>
                    <a:pt x="82"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3" name="Freeform 63"/>
            <p:cNvSpPr>
              <a:spLocks/>
            </p:cNvSpPr>
            <p:nvPr/>
          </p:nvSpPr>
          <p:spPr bwMode="auto">
            <a:xfrm>
              <a:off x="2486" y="1146"/>
              <a:ext cx="25" cy="50"/>
            </a:xfrm>
            <a:custGeom>
              <a:avLst/>
              <a:gdLst>
                <a:gd name="T0" fmla="*/ 1 w 45"/>
                <a:gd name="T1" fmla="*/ 1 h 85"/>
                <a:gd name="T2" fmla="*/ 1 w 45"/>
                <a:gd name="T3" fmla="*/ 1 h 85"/>
                <a:gd name="T4" fmla="*/ 1 w 45"/>
                <a:gd name="T5" fmla="*/ 1 h 85"/>
                <a:gd name="T6" fmla="*/ 1 w 45"/>
                <a:gd name="T7" fmla="*/ 1 h 85"/>
                <a:gd name="T8" fmla="*/ 1 w 45"/>
                <a:gd name="T9" fmla="*/ 1 h 85"/>
                <a:gd name="T10" fmla="*/ 1 w 45"/>
                <a:gd name="T11" fmla="*/ 1 h 85"/>
                <a:gd name="T12" fmla="*/ 1 w 45"/>
                <a:gd name="T13" fmla="*/ 1 h 85"/>
                <a:gd name="T14" fmla="*/ 1 w 45"/>
                <a:gd name="T15" fmla="*/ 1 h 85"/>
                <a:gd name="T16" fmla="*/ 0 w 45"/>
                <a:gd name="T17" fmla="*/ 1 h 85"/>
                <a:gd name="T18" fmla="*/ 0 w 45"/>
                <a:gd name="T19" fmla="*/ 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85"/>
                <a:gd name="T32" fmla="*/ 45 w 4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85">
                  <a:moveTo>
                    <a:pt x="34" y="85"/>
                  </a:moveTo>
                  <a:cubicBezTo>
                    <a:pt x="41" y="82"/>
                    <a:pt x="45" y="73"/>
                    <a:pt x="41" y="65"/>
                  </a:cubicBezTo>
                  <a:cubicBezTo>
                    <a:pt x="38" y="58"/>
                    <a:pt x="30" y="54"/>
                    <a:pt x="23" y="58"/>
                  </a:cubicBezTo>
                  <a:cubicBezTo>
                    <a:pt x="23" y="58"/>
                    <a:pt x="23" y="58"/>
                    <a:pt x="23" y="58"/>
                  </a:cubicBezTo>
                  <a:cubicBezTo>
                    <a:pt x="15" y="61"/>
                    <a:pt x="7" y="57"/>
                    <a:pt x="3" y="50"/>
                  </a:cubicBezTo>
                  <a:cubicBezTo>
                    <a:pt x="1" y="42"/>
                    <a:pt x="4" y="34"/>
                    <a:pt x="11" y="31"/>
                  </a:cubicBezTo>
                  <a:cubicBezTo>
                    <a:pt x="11" y="31"/>
                    <a:pt x="11" y="31"/>
                    <a:pt x="11" y="31"/>
                  </a:cubicBezTo>
                  <a:cubicBezTo>
                    <a:pt x="18" y="28"/>
                    <a:pt x="22" y="19"/>
                    <a:pt x="18" y="11"/>
                  </a:cubicBezTo>
                  <a:cubicBezTo>
                    <a:pt x="15" y="4"/>
                    <a:pt x="7" y="0"/>
                    <a:pt x="0" y="4"/>
                  </a:cubicBezTo>
                  <a:cubicBezTo>
                    <a:pt x="0" y="4"/>
                    <a:pt x="0" y="4"/>
                    <a:pt x="0" y="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4" name="Freeform 64"/>
            <p:cNvSpPr>
              <a:spLocks/>
            </p:cNvSpPr>
            <p:nvPr/>
          </p:nvSpPr>
          <p:spPr bwMode="auto">
            <a:xfrm>
              <a:off x="2472" y="1115"/>
              <a:ext cx="14" cy="35"/>
            </a:xfrm>
            <a:custGeom>
              <a:avLst/>
              <a:gdLst>
                <a:gd name="T0" fmla="*/ 1 w 23"/>
                <a:gd name="T1" fmla="*/ 1 h 60"/>
                <a:gd name="T2" fmla="*/ 1 w 23"/>
                <a:gd name="T3" fmla="*/ 1 h 60"/>
                <a:gd name="T4" fmla="*/ 1 w 23"/>
                <a:gd name="T5" fmla="*/ 1 h 60"/>
                <a:gd name="T6" fmla="*/ 1 w 23"/>
                <a:gd name="T7" fmla="*/ 1 h 60"/>
                <a:gd name="T8" fmla="*/ 1 w 23"/>
                <a:gd name="T9" fmla="*/ 1 h 60"/>
                <a:gd name="T10" fmla="*/ 0 w 23"/>
                <a:gd name="T11" fmla="*/ 1 h 60"/>
                <a:gd name="T12" fmla="*/ 0 w 23"/>
                <a:gd name="T13" fmla="*/ 1 h 60"/>
                <a:gd name="T14" fmla="*/ 0 60000 65536"/>
                <a:gd name="T15" fmla="*/ 0 60000 65536"/>
                <a:gd name="T16" fmla="*/ 0 60000 65536"/>
                <a:gd name="T17" fmla="*/ 0 60000 65536"/>
                <a:gd name="T18" fmla="*/ 0 60000 65536"/>
                <a:gd name="T19" fmla="*/ 0 60000 65536"/>
                <a:gd name="T20" fmla="*/ 0 60000 65536"/>
                <a:gd name="T21" fmla="*/ 0 w 23"/>
                <a:gd name="T22" fmla="*/ 0 h 60"/>
                <a:gd name="T23" fmla="*/ 23 w 23"/>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60">
                  <a:moveTo>
                    <a:pt x="23" y="57"/>
                  </a:moveTo>
                  <a:cubicBezTo>
                    <a:pt x="15" y="60"/>
                    <a:pt x="6" y="55"/>
                    <a:pt x="3" y="47"/>
                  </a:cubicBezTo>
                  <a:cubicBezTo>
                    <a:pt x="0" y="40"/>
                    <a:pt x="3" y="31"/>
                    <a:pt x="11" y="28"/>
                  </a:cubicBezTo>
                  <a:cubicBezTo>
                    <a:pt x="11" y="28"/>
                    <a:pt x="11" y="28"/>
                    <a:pt x="11" y="28"/>
                  </a:cubicBezTo>
                  <a:cubicBezTo>
                    <a:pt x="18" y="25"/>
                    <a:pt x="21" y="18"/>
                    <a:pt x="19" y="11"/>
                  </a:cubicBezTo>
                  <a:cubicBezTo>
                    <a:pt x="16" y="4"/>
                    <a:pt x="7" y="0"/>
                    <a:pt x="0" y="3"/>
                  </a:cubicBezTo>
                  <a:cubicBezTo>
                    <a:pt x="0" y="3"/>
                    <a:pt x="0" y="3"/>
                    <a:pt x="0" y="3"/>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5" name="Freeform 65"/>
            <p:cNvSpPr>
              <a:spLocks/>
            </p:cNvSpPr>
            <p:nvPr/>
          </p:nvSpPr>
          <p:spPr bwMode="auto">
            <a:xfrm>
              <a:off x="2462" y="1193"/>
              <a:ext cx="46" cy="22"/>
            </a:xfrm>
            <a:custGeom>
              <a:avLst/>
              <a:gdLst>
                <a:gd name="T0" fmla="*/ 0 w 82"/>
                <a:gd name="T1" fmla="*/ 1 h 37"/>
                <a:gd name="T2" fmla="*/ 1 w 82"/>
                <a:gd name="T3" fmla="*/ 1 h 37"/>
                <a:gd name="T4" fmla="*/ 1 w 82"/>
                <a:gd name="T5" fmla="*/ 0 h 37"/>
                <a:gd name="T6" fmla="*/ 1 w 82"/>
                <a:gd name="T7" fmla="*/ 0 h 37"/>
                <a:gd name="T8" fmla="*/ 0 60000 65536"/>
                <a:gd name="T9" fmla="*/ 0 60000 65536"/>
                <a:gd name="T10" fmla="*/ 0 60000 65536"/>
                <a:gd name="T11" fmla="*/ 0 60000 65536"/>
                <a:gd name="T12" fmla="*/ 0 w 82"/>
                <a:gd name="T13" fmla="*/ 0 h 37"/>
                <a:gd name="T14" fmla="*/ 82 w 82"/>
                <a:gd name="T15" fmla="*/ 37 h 37"/>
              </a:gdLst>
              <a:ahLst/>
              <a:cxnLst>
                <a:cxn ang="T8">
                  <a:pos x="T0" y="T1"/>
                </a:cxn>
                <a:cxn ang="T9">
                  <a:pos x="T2" y="T3"/>
                </a:cxn>
                <a:cxn ang="T10">
                  <a:pos x="T4" y="T5"/>
                </a:cxn>
                <a:cxn ang="T11">
                  <a:pos x="T6" y="T7"/>
                </a:cxn>
              </a:cxnLst>
              <a:rect l="T12" t="T13" r="T14" b="T15"/>
              <a:pathLst>
                <a:path w="82" h="37">
                  <a:moveTo>
                    <a:pt x="0" y="35"/>
                  </a:moveTo>
                  <a:cubicBezTo>
                    <a:pt x="0" y="37"/>
                    <a:pt x="19" y="31"/>
                    <a:pt x="40" y="22"/>
                  </a:cubicBezTo>
                  <a:cubicBezTo>
                    <a:pt x="64" y="12"/>
                    <a:pt x="82" y="2"/>
                    <a:pt x="81" y="0"/>
                  </a:cubicBezTo>
                  <a:cubicBezTo>
                    <a:pt x="81" y="0"/>
                    <a:pt x="81" y="0"/>
                    <a:pt x="81"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6" name="Freeform 66"/>
            <p:cNvSpPr>
              <a:spLocks/>
            </p:cNvSpPr>
            <p:nvPr/>
          </p:nvSpPr>
          <p:spPr bwMode="auto">
            <a:xfrm>
              <a:off x="2409" y="1057"/>
              <a:ext cx="18" cy="51"/>
            </a:xfrm>
            <a:custGeom>
              <a:avLst/>
              <a:gdLst>
                <a:gd name="T0" fmla="*/ 1 w 32"/>
                <a:gd name="T1" fmla="*/ 1 h 87"/>
                <a:gd name="T2" fmla="*/ 1 w 32"/>
                <a:gd name="T3" fmla="*/ 1 h 87"/>
                <a:gd name="T4" fmla="*/ 1 w 32"/>
                <a:gd name="T5" fmla="*/ 1 h 87"/>
                <a:gd name="T6" fmla="*/ 1 w 32"/>
                <a:gd name="T7" fmla="*/ 1 h 87"/>
                <a:gd name="T8" fmla="*/ 1 w 32"/>
                <a:gd name="T9" fmla="*/ 1 h 87"/>
                <a:gd name="T10" fmla="*/ 1 w 32"/>
                <a:gd name="T11" fmla="*/ 1 h 87"/>
                <a:gd name="T12" fmla="*/ 1 w 32"/>
                <a:gd name="T13" fmla="*/ 1 h 87"/>
                <a:gd name="T14" fmla="*/ 0 w 32"/>
                <a:gd name="T15" fmla="*/ 1 h 87"/>
                <a:gd name="T16" fmla="*/ 1 w 32"/>
                <a:gd name="T17" fmla="*/ 0 h 87"/>
                <a:gd name="T18" fmla="*/ 1 w 3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87"/>
                <a:gd name="T32" fmla="*/ 32 w 3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87">
                  <a:moveTo>
                    <a:pt x="21" y="87"/>
                  </a:moveTo>
                  <a:cubicBezTo>
                    <a:pt x="13" y="87"/>
                    <a:pt x="6" y="81"/>
                    <a:pt x="5" y="74"/>
                  </a:cubicBezTo>
                  <a:cubicBezTo>
                    <a:pt x="5" y="65"/>
                    <a:pt x="10" y="58"/>
                    <a:pt x="18" y="58"/>
                  </a:cubicBezTo>
                  <a:cubicBezTo>
                    <a:pt x="18" y="58"/>
                    <a:pt x="18" y="58"/>
                    <a:pt x="18" y="58"/>
                  </a:cubicBezTo>
                  <a:cubicBezTo>
                    <a:pt x="26" y="57"/>
                    <a:pt x="32" y="50"/>
                    <a:pt x="31" y="42"/>
                  </a:cubicBezTo>
                  <a:cubicBezTo>
                    <a:pt x="31" y="34"/>
                    <a:pt x="23" y="28"/>
                    <a:pt x="16" y="29"/>
                  </a:cubicBezTo>
                  <a:cubicBezTo>
                    <a:pt x="16" y="29"/>
                    <a:pt x="16" y="29"/>
                    <a:pt x="16" y="29"/>
                  </a:cubicBezTo>
                  <a:cubicBezTo>
                    <a:pt x="8" y="29"/>
                    <a:pt x="1" y="23"/>
                    <a:pt x="0" y="16"/>
                  </a:cubicBezTo>
                  <a:cubicBezTo>
                    <a:pt x="0" y="8"/>
                    <a:pt x="5" y="0"/>
                    <a:pt x="13" y="0"/>
                  </a:cubicBezTo>
                  <a:cubicBezTo>
                    <a:pt x="13" y="0"/>
                    <a:pt x="13" y="0"/>
                    <a:pt x="1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7" name="Freeform 67"/>
            <p:cNvSpPr>
              <a:spLocks/>
            </p:cNvSpPr>
            <p:nvPr/>
          </p:nvSpPr>
          <p:spPr bwMode="auto">
            <a:xfrm>
              <a:off x="2406" y="1023"/>
              <a:ext cx="19" cy="34"/>
            </a:xfrm>
            <a:custGeom>
              <a:avLst/>
              <a:gdLst>
                <a:gd name="T0" fmla="*/ 1 w 32"/>
                <a:gd name="T1" fmla="*/ 1 h 58"/>
                <a:gd name="T2" fmla="*/ 1 w 32"/>
                <a:gd name="T3" fmla="*/ 1 h 58"/>
                <a:gd name="T4" fmla="*/ 1 w 32"/>
                <a:gd name="T5" fmla="*/ 1 h 58"/>
                <a:gd name="T6" fmla="*/ 1 w 32"/>
                <a:gd name="T7" fmla="*/ 1 h 58"/>
                <a:gd name="T8" fmla="*/ 0 w 32"/>
                <a:gd name="T9" fmla="*/ 1 h 58"/>
                <a:gd name="T10" fmla="*/ 1 w 32"/>
                <a:gd name="T11" fmla="*/ 0 h 58"/>
                <a:gd name="T12" fmla="*/ 1 w 32"/>
                <a:gd name="T13" fmla="*/ 0 h 58"/>
                <a:gd name="T14" fmla="*/ 0 60000 65536"/>
                <a:gd name="T15" fmla="*/ 0 60000 65536"/>
                <a:gd name="T16" fmla="*/ 0 60000 65536"/>
                <a:gd name="T17" fmla="*/ 0 60000 65536"/>
                <a:gd name="T18" fmla="*/ 0 60000 65536"/>
                <a:gd name="T19" fmla="*/ 0 60000 65536"/>
                <a:gd name="T20" fmla="*/ 0 60000 65536"/>
                <a:gd name="T21" fmla="*/ 0 w 32"/>
                <a:gd name="T22" fmla="*/ 0 h 58"/>
                <a:gd name="T23" fmla="*/ 32 w 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8">
                  <a:moveTo>
                    <a:pt x="18" y="58"/>
                  </a:moveTo>
                  <a:cubicBezTo>
                    <a:pt x="26" y="57"/>
                    <a:pt x="32" y="49"/>
                    <a:pt x="31" y="40"/>
                  </a:cubicBezTo>
                  <a:cubicBezTo>
                    <a:pt x="30" y="32"/>
                    <a:pt x="23" y="26"/>
                    <a:pt x="16" y="27"/>
                  </a:cubicBezTo>
                  <a:cubicBezTo>
                    <a:pt x="16" y="27"/>
                    <a:pt x="16" y="27"/>
                    <a:pt x="16" y="27"/>
                  </a:cubicBezTo>
                  <a:cubicBezTo>
                    <a:pt x="8" y="28"/>
                    <a:pt x="1" y="23"/>
                    <a:pt x="0" y="16"/>
                  </a:cubicBezTo>
                  <a:cubicBezTo>
                    <a:pt x="0" y="8"/>
                    <a:pt x="5" y="1"/>
                    <a:pt x="13" y="0"/>
                  </a:cubicBezTo>
                  <a:cubicBezTo>
                    <a:pt x="13" y="0"/>
                    <a:pt x="13" y="0"/>
                    <a:pt x="1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8" name="Freeform 68"/>
            <p:cNvSpPr>
              <a:spLocks/>
            </p:cNvSpPr>
            <p:nvPr/>
          </p:nvSpPr>
          <p:spPr bwMode="auto">
            <a:xfrm>
              <a:off x="2411" y="1018"/>
              <a:ext cx="51" cy="6"/>
            </a:xfrm>
            <a:custGeom>
              <a:avLst/>
              <a:gdLst>
                <a:gd name="T0" fmla="*/ 0 w 89"/>
                <a:gd name="T1" fmla="*/ 1 h 10"/>
                <a:gd name="T2" fmla="*/ 1 w 89"/>
                <a:gd name="T3" fmla="*/ 1 h 10"/>
                <a:gd name="T4" fmla="*/ 1 w 89"/>
                <a:gd name="T5" fmla="*/ 1 h 10"/>
                <a:gd name="T6" fmla="*/ 1 w 89"/>
                <a:gd name="T7" fmla="*/ 1 h 10"/>
                <a:gd name="T8" fmla="*/ 0 60000 65536"/>
                <a:gd name="T9" fmla="*/ 0 60000 65536"/>
                <a:gd name="T10" fmla="*/ 0 60000 65536"/>
                <a:gd name="T11" fmla="*/ 0 60000 65536"/>
                <a:gd name="T12" fmla="*/ 0 w 89"/>
                <a:gd name="T13" fmla="*/ 0 h 10"/>
                <a:gd name="T14" fmla="*/ 89 w 89"/>
                <a:gd name="T15" fmla="*/ 10 h 10"/>
              </a:gdLst>
              <a:ahLst/>
              <a:cxnLst>
                <a:cxn ang="T8">
                  <a:pos x="T0" y="T1"/>
                </a:cxn>
                <a:cxn ang="T9">
                  <a:pos x="T2" y="T3"/>
                </a:cxn>
                <a:cxn ang="T10">
                  <a:pos x="T4" y="T5"/>
                </a:cxn>
                <a:cxn ang="T11">
                  <a:pos x="T6" y="T7"/>
                </a:cxn>
              </a:cxnLst>
              <a:rect l="T12" t="T13" r="T14" b="T15"/>
              <a:pathLst>
                <a:path w="89" h="10">
                  <a:moveTo>
                    <a:pt x="0" y="10"/>
                  </a:moveTo>
                  <a:cubicBezTo>
                    <a:pt x="0" y="9"/>
                    <a:pt x="19" y="5"/>
                    <a:pt x="43" y="3"/>
                  </a:cubicBezTo>
                  <a:cubicBezTo>
                    <a:pt x="68" y="1"/>
                    <a:pt x="89" y="0"/>
                    <a:pt x="89" y="3"/>
                  </a:cubicBezTo>
                  <a:cubicBezTo>
                    <a:pt x="89" y="3"/>
                    <a:pt x="89" y="3"/>
                    <a:pt x="89" y="3"/>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19" name="Freeform 69"/>
            <p:cNvSpPr>
              <a:spLocks/>
            </p:cNvSpPr>
            <p:nvPr/>
          </p:nvSpPr>
          <p:spPr bwMode="auto">
            <a:xfrm>
              <a:off x="2455" y="1052"/>
              <a:ext cx="19" cy="53"/>
            </a:xfrm>
            <a:custGeom>
              <a:avLst/>
              <a:gdLst>
                <a:gd name="T0" fmla="*/ 1 w 33"/>
                <a:gd name="T1" fmla="*/ 1 h 89"/>
                <a:gd name="T2" fmla="*/ 1 w 33"/>
                <a:gd name="T3" fmla="*/ 1 h 89"/>
                <a:gd name="T4" fmla="*/ 1 w 33"/>
                <a:gd name="T5" fmla="*/ 1 h 89"/>
                <a:gd name="T6" fmla="*/ 1 w 33"/>
                <a:gd name="T7" fmla="*/ 1 h 89"/>
                <a:gd name="T8" fmla="*/ 1 w 33"/>
                <a:gd name="T9" fmla="*/ 1 h 89"/>
                <a:gd name="T10" fmla="*/ 1 w 33"/>
                <a:gd name="T11" fmla="*/ 1 h 89"/>
                <a:gd name="T12" fmla="*/ 1 w 33"/>
                <a:gd name="T13" fmla="*/ 1 h 89"/>
                <a:gd name="T14" fmla="*/ 1 w 33"/>
                <a:gd name="T15" fmla="*/ 1 h 89"/>
                <a:gd name="T16" fmla="*/ 1 w 33"/>
                <a:gd name="T17" fmla="*/ 1 h 89"/>
                <a:gd name="T18" fmla="*/ 1 w 33"/>
                <a:gd name="T19" fmla="*/ 1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89"/>
                <a:gd name="T32" fmla="*/ 33 w 33"/>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89">
                  <a:moveTo>
                    <a:pt x="20" y="89"/>
                  </a:moveTo>
                  <a:cubicBezTo>
                    <a:pt x="27" y="88"/>
                    <a:pt x="33" y="81"/>
                    <a:pt x="32" y="73"/>
                  </a:cubicBezTo>
                  <a:cubicBezTo>
                    <a:pt x="32" y="64"/>
                    <a:pt x="25" y="59"/>
                    <a:pt x="17" y="59"/>
                  </a:cubicBezTo>
                  <a:cubicBezTo>
                    <a:pt x="17" y="59"/>
                    <a:pt x="17" y="59"/>
                    <a:pt x="17" y="59"/>
                  </a:cubicBezTo>
                  <a:cubicBezTo>
                    <a:pt x="9" y="60"/>
                    <a:pt x="2" y="54"/>
                    <a:pt x="1" y="46"/>
                  </a:cubicBezTo>
                  <a:cubicBezTo>
                    <a:pt x="0" y="38"/>
                    <a:pt x="6" y="31"/>
                    <a:pt x="15" y="30"/>
                  </a:cubicBezTo>
                  <a:cubicBezTo>
                    <a:pt x="15" y="30"/>
                    <a:pt x="15" y="30"/>
                    <a:pt x="15" y="30"/>
                  </a:cubicBezTo>
                  <a:cubicBezTo>
                    <a:pt x="22" y="30"/>
                    <a:pt x="28" y="22"/>
                    <a:pt x="27" y="14"/>
                  </a:cubicBezTo>
                  <a:cubicBezTo>
                    <a:pt x="27" y="6"/>
                    <a:pt x="20" y="0"/>
                    <a:pt x="12" y="1"/>
                  </a:cubicBezTo>
                  <a:cubicBezTo>
                    <a:pt x="12" y="1"/>
                    <a:pt x="12" y="1"/>
                    <a:pt x="12" y="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0" name="Freeform 70"/>
            <p:cNvSpPr>
              <a:spLocks/>
            </p:cNvSpPr>
            <p:nvPr/>
          </p:nvSpPr>
          <p:spPr bwMode="auto">
            <a:xfrm>
              <a:off x="2452" y="1018"/>
              <a:ext cx="16" cy="36"/>
            </a:xfrm>
            <a:custGeom>
              <a:avLst/>
              <a:gdLst>
                <a:gd name="T0" fmla="*/ 1 w 28"/>
                <a:gd name="T1" fmla="*/ 1 h 60"/>
                <a:gd name="T2" fmla="*/ 1 w 28"/>
                <a:gd name="T3" fmla="*/ 1 h 60"/>
                <a:gd name="T4" fmla="*/ 1 w 28"/>
                <a:gd name="T5" fmla="*/ 1 h 60"/>
                <a:gd name="T6" fmla="*/ 1 w 28"/>
                <a:gd name="T7" fmla="*/ 1 h 60"/>
                <a:gd name="T8" fmla="*/ 1 w 28"/>
                <a:gd name="T9" fmla="*/ 1 h 60"/>
                <a:gd name="T10" fmla="*/ 1 w 28"/>
                <a:gd name="T11" fmla="*/ 1 h 60"/>
                <a:gd name="T12" fmla="*/ 1 w 28"/>
                <a:gd name="T13" fmla="*/ 1 h 60"/>
                <a:gd name="T14" fmla="*/ 0 60000 65536"/>
                <a:gd name="T15" fmla="*/ 0 60000 65536"/>
                <a:gd name="T16" fmla="*/ 0 60000 65536"/>
                <a:gd name="T17" fmla="*/ 0 60000 65536"/>
                <a:gd name="T18" fmla="*/ 0 60000 65536"/>
                <a:gd name="T19" fmla="*/ 0 60000 65536"/>
                <a:gd name="T20" fmla="*/ 0 60000 65536"/>
                <a:gd name="T21" fmla="*/ 0 w 28"/>
                <a:gd name="T22" fmla="*/ 0 h 60"/>
                <a:gd name="T23" fmla="*/ 28 w 28"/>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60">
                  <a:moveTo>
                    <a:pt x="17" y="59"/>
                  </a:moveTo>
                  <a:cubicBezTo>
                    <a:pt x="9" y="60"/>
                    <a:pt x="2" y="53"/>
                    <a:pt x="1" y="44"/>
                  </a:cubicBezTo>
                  <a:cubicBezTo>
                    <a:pt x="0" y="36"/>
                    <a:pt x="6" y="29"/>
                    <a:pt x="14" y="28"/>
                  </a:cubicBezTo>
                  <a:cubicBezTo>
                    <a:pt x="14" y="28"/>
                    <a:pt x="14" y="28"/>
                    <a:pt x="14" y="28"/>
                  </a:cubicBezTo>
                  <a:cubicBezTo>
                    <a:pt x="22" y="28"/>
                    <a:pt x="28" y="21"/>
                    <a:pt x="27" y="14"/>
                  </a:cubicBezTo>
                  <a:cubicBezTo>
                    <a:pt x="27" y="6"/>
                    <a:pt x="20" y="0"/>
                    <a:pt x="12" y="1"/>
                  </a:cubicBezTo>
                  <a:cubicBezTo>
                    <a:pt x="12" y="1"/>
                    <a:pt x="12" y="1"/>
                    <a:pt x="12" y="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1" name="Freeform 71"/>
            <p:cNvSpPr>
              <a:spLocks/>
            </p:cNvSpPr>
            <p:nvPr/>
          </p:nvSpPr>
          <p:spPr bwMode="auto">
            <a:xfrm>
              <a:off x="2420" y="1103"/>
              <a:ext cx="50" cy="6"/>
            </a:xfrm>
            <a:custGeom>
              <a:avLst/>
              <a:gdLst>
                <a:gd name="T0" fmla="*/ 0 w 88"/>
                <a:gd name="T1" fmla="*/ 1 h 10"/>
                <a:gd name="T2" fmla="*/ 1 w 88"/>
                <a:gd name="T3" fmla="*/ 1 h 10"/>
                <a:gd name="T4" fmla="*/ 1 w 88"/>
                <a:gd name="T5" fmla="*/ 0 h 10"/>
                <a:gd name="T6" fmla="*/ 1 w 88"/>
                <a:gd name="T7" fmla="*/ 0 h 10"/>
                <a:gd name="T8" fmla="*/ 0 60000 65536"/>
                <a:gd name="T9" fmla="*/ 0 60000 65536"/>
                <a:gd name="T10" fmla="*/ 0 60000 65536"/>
                <a:gd name="T11" fmla="*/ 0 60000 65536"/>
                <a:gd name="T12" fmla="*/ 0 w 88"/>
                <a:gd name="T13" fmla="*/ 0 h 10"/>
                <a:gd name="T14" fmla="*/ 88 w 88"/>
                <a:gd name="T15" fmla="*/ 10 h 10"/>
              </a:gdLst>
              <a:ahLst/>
              <a:cxnLst>
                <a:cxn ang="T8">
                  <a:pos x="T0" y="T1"/>
                </a:cxn>
                <a:cxn ang="T9">
                  <a:pos x="T2" y="T3"/>
                </a:cxn>
                <a:cxn ang="T10">
                  <a:pos x="T4" y="T5"/>
                </a:cxn>
                <a:cxn ang="T11">
                  <a:pos x="T6" y="T7"/>
                </a:cxn>
              </a:cxnLst>
              <a:rect l="T12" t="T13" r="T14" b="T15"/>
              <a:pathLst>
                <a:path w="88" h="10">
                  <a:moveTo>
                    <a:pt x="0" y="8"/>
                  </a:moveTo>
                  <a:cubicBezTo>
                    <a:pt x="0" y="10"/>
                    <a:pt x="19" y="10"/>
                    <a:pt x="42" y="8"/>
                  </a:cubicBezTo>
                  <a:cubicBezTo>
                    <a:pt x="68" y="6"/>
                    <a:pt x="88" y="2"/>
                    <a:pt x="88" y="0"/>
                  </a:cubicBezTo>
                  <a:cubicBezTo>
                    <a:pt x="88" y="0"/>
                    <a:pt x="88" y="0"/>
                    <a:pt x="88"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2" name="Freeform 72"/>
            <p:cNvSpPr>
              <a:spLocks/>
            </p:cNvSpPr>
            <p:nvPr/>
          </p:nvSpPr>
          <p:spPr bwMode="auto">
            <a:xfrm>
              <a:off x="2588" y="1318"/>
              <a:ext cx="46" cy="28"/>
            </a:xfrm>
            <a:custGeom>
              <a:avLst/>
              <a:gdLst>
                <a:gd name="T0" fmla="*/ 1 w 81"/>
                <a:gd name="T1" fmla="*/ 1 h 48"/>
                <a:gd name="T2" fmla="*/ 1 w 81"/>
                <a:gd name="T3" fmla="*/ 1 h 48"/>
                <a:gd name="T4" fmla="*/ 1 w 81"/>
                <a:gd name="T5" fmla="*/ 1 h 48"/>
                <a:gd name="T6" fmla="*/ 1 w 81"/>
                <a:gd name="T7" fmla="*/ 1 h 48"/>
                <a:gd name="T8" fmla="*/ 1 w 81"/>
                <a:gd name="T9" fmla="*/ 1 h 48"/>
                <a:gd name="T10" fmla="*/ 1 w 81"/>
                <a:gd name="T11" fmla="*/ 1 h 48"/>
                <a:gd name="T12" fmla="*/ 1 w 81"/>
                <a:gd name="T13" fmla="*/ 1 h 48"/>
                <a:gd name="T14" fmla="*/ 1 w 81"/>
                <a:gd name="T15" fmla="*/ 1 h 48"/>
                <a:gd name="T16" fmla="*/ 1 w 81"/>
                <a:gd name="T17" fmla="*/ 0 h 48"/>
                <a:gd name="T18" fmla="*/ 1 w 81"/>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48"/>
                <a:gd name="T32" fmla="*/ 81 w 81"/>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48">
                  <a:moveTo>
                    <a:pt x="81" y="38"/>
                  </a:moveTo>
                  <a:cubicBezTo>
                    <a:pt x="78" y="45"/>
                    <a:pt x="69" y="48"/>
                    <a:pt x="62" y="44"/>
                  </a:cubicBezTo>
                  <a:cubicBezTo>
                    <a:pt x="55" y="41"/>
                    <a:pt x="52" y="32"/>
                    <a:pt x="55" y="25"/>
                  </a:cubicBezTo>
                  <a:cubicBezTo>
                    <a:pt x="55" y="25"/>
                    <a:pt x="55" y="25"/>
                    <a:pt x="55" y="25"/>
                  </a:cubicBezTo>
                  <a:cubicBezTo>
                    <a:pt x="59" y="18"/>
                    <a:pt x="56" y="9"/>
                    <a:pt x="49" y="6"/>
                  </a:cubicBezTo>
                  <a:cubicBezTo>
                    <a:pt x="41" y="2"/>
                    <a:pt x="33" y="5"/>
                    <a:pt x="29" y="12"/>
                  </a:cubicBezTo>
                  <a:cubicBezTo>
                    <a:pt x="29" y="12"/>
                    <a:pt x="29" y="12"/>
                    <a:pt x="29" y="12"/>
                  </a:cubicBezTo>
                  <a:cubicBezTo>
                    <a:pt x="26" y="19"/>
                    <a:pt x="17" y="22"/>
                    <a:pt x="10" y="19"/>
                  </a:cubicBezTo>
                  <a:cubicBezTo>
                    <a:pt x="3" y="15"/>
                    <a:pt x="0" y="7"/>
                    <a:pt x="3" y="0"/>
                  </a:cubicBezTo>
                  <a:cubicBezTo>
                    <a:pt x="3" y="0"/>
                    <a:pt x="3" y="0"/>
                    <a:pt x="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3" name="Freeform 73"/>
            <p:cNvSpPr>
              <a:spLocks/>
            </p:cNvSpPr>
            <p:nvPr/>
          </p:nvSpPr>
          <p:spPr bwMode="auto">
            <a:xfrm>
              <a:off x="2558" y="1303"/>
              <a:ext cx="34" cy="15"/>
            </a:xfrm>
            <a:custGeom>
              <a:avLst/>
              <a:gdLst>
                <a:gd name="T0" fmla="*/ 1 w 59"/>
                <a:gd name="T1" fmla="*/ 1 h 26"/>
                <a:gd name="T2" fmla="*/ 1 w 59"/>
                <a:gd name="T3" fmla="*/ 1 h 26"/>
                <a:gd name="T4" fmla="*/ 1 w 59"/>
                <a:gd name="T5" fmla="*/ 1 h 26"/>
                <a:gd name="T6" fmla="*/ 1 w 59"/>
                <a:gd name="T7" fmla="*/ 1 h 26"/>
                <a:gd name="T8" fmla="*/ 1 w 59"/>
                <a:gd name="T9" fmla="*/ 1 h 26"/>
                <a:gd name="T10" fmla="*/ 1 w 59"/>
                <a:gd name="T11" fmla="*/ 0 h 26"/>
                <a:gd name="T12" fmla="*/ 1 w 59"/>
                <a:gd name="T13" fmla="*/ 0 h 26"/>
                <a:gd name="T14" fmla="*/ 0 60000 65536"/>
                <a:gd name="T15" fmla="*/ 0 60000 65536"/>
                <a:gd name="T16" fmla="*/ 0 60000 65536"/>
                <a:gd name="T17" fmla="*/ 0 60000 65536"/>
                <a:gd name="T18" fmla="*/ 0 60000 65536"/>
                <a:gd name="T19" fmla="*/ 0 60000 65536"/>
                <a:gd name="T20" fmla="*/ 0 60000 65536"/>
                <a:gd name="T21" fmla="*/ 0 w 59"/>
                <a:gd name="T22" fmla="*/ 0 h 26"/>
                <a:gd name="T23" fmla="*/ 59 w 5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6">
                  <a:moveTo>
                    <a:pt x="55" y="26"/>
                  </a:moveTo>
                  <a:cubicBezTo>
                    <a:pt x="59" y="18"/>
                    <a:pt x="55" y="10"/>
                    <a:pt x="47" y="6"/>
                  </a:cubicBezTo>
                  <a:cubicBezTo>
                    <a:pt x="40" y="2"/>
                    <a:pt x="31" y="5"/>
                    <a:pt x="27" y="12"/>
                  </a:cubicBezTo>
                  <a:cubicBezTo>
                    <a:pt x="27" y="12"/>
                    <a:pt x="27" y="12"/>
                    <a:pt x="27" y="12"/>
                  </a:cubicBezTo>
                  <a:cubicBezTo>
                    <a:pt x="24" y="19"/>
                    <a:pt x="16" y="22"/>
                    <a:pt x="10" y="19"/>
                  </a:cubicBezTo>
                  <a:cubicBezTo>
                    <a:pt x="3" y="16"/>
                    <a:pt x="0" y="7"/>
                    <a:pt x="3" y="0"/>
                  </a:cubicBezTo>
                  <a:cubicBezTo>
                    <a:pt x="3" y="0"/>
                    <a:pt x="3" y="0"/>
                    <a:pt x="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4" name="Freeform 74"/>
            <p:cNvSpPr>
              <a:spLocks/>
            </p:cNvSpPr>
            <p:nvPr/>
          </p:nvSpPr>
          <p:spPr bwMode="auto">
            <a:xfrm>
              <a:off x="2559" y="1258"/>
              <a:ext cx="23" cy="47"/>
            </a:xfrm>
            <a:custGeom>
              <a:avLst/>
              <a:gdLst>
                <a:gd name="T0" fmla="*/ 1 w 40"/>
                <a:gd name="T1" fmla="*/ 1 h 80"/>
                <a:gd name="T2" fmla="*/ 1 w 40"/>
                <a:gd name="T3" fmla="*/ 1 h 80"/>
                <a:gd name="T4" fmla="*/ 1 w 40"/>
                <a:gd name="T5" fmla="*/ 1 h 80"/>
                <a:gd name="T6" fmla="*/ 1 w 40"/>
                <a:gd name="T7" fmla="*/ 1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2" y="80"/>
                  </a:moveTo>
                  <a:cubicBezTo>
                    <a:pt x="0" y="79"/>
                    <a:pt x="7" y="62"/>
                    <a:pt x="17" y="40"/>
                  </a:cubicBezTo>
                  <a:cubicBezTo>
                    <a:pt x="28" y="17"/>
                    <a:pt x="39" y="0"/>
                    <a:pt x="40" y="1"/>
                  </a:cubicBezTo>
                  <a:cubicBezTo>
                    <a:pt x="40" y="1"/>
                    <a:pt x="40" y="1"/>
                    <a:pt x="40" y="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5" name="Freeform 75"/>
            <p:cNvSpPr>
              <a:spLocks/>
            </p:cNvSpPr>
            <p:nvPr/>
          </p:nvSpPr>
          <p:spPr bwMode="auto">
            <a:xfrm>
              <a:off x="2610" y="1270"/>
              <a:ext cx="46" cy="28"/>
            </a:xfrm>
            <a:custGeom>
              <a:avLst/>
              <a:gdLst>
                <a:gd name="T0" fmla="*/ 1 w 82"/>
                <a:gd name="T1" fmla="*/ 1 h 48"/>
                <a:gd name="T2" fmla="*/ 1 w 82"/>
                <a:gd name="T3" fmla="*/ 1 h 48"/>
                <a:gd name="T4" fmla="*/ 1 w 82"/>
                <a:gd name="T5" fmla="*/ 1 h 48"/>
                <a:gd name="T6" fmla="*/ 1 w 82"/>
                <a:gd name="T7" fmla="*/ 1 h 48"/>
                <a:gd name="T8" fmla="*/ 1 w 82"/>
                <a:gd name="T9" fmla="*/ 1 h 48"/>
                <a:gd name="T10" fmla="*/ 1 w 82"/>
                <a:gd name="T11" fmla="*/ 1 h 48"/>
                <a:gd name="T12" fmla="*/ 1 w 82"/>
                <a:gd name="T13" fmla="*/ 1 h 48"/>
                <a:gd name="T14" fmla="*/ 1 w 82"/>
                <a:gd name="T15" fmla="*/ 1 h 48"/>
                <a:gd name="T16" fmla="*/ 0 w 82"/>
                <a:gd name="T17" fmla="*/ 1 h 48"/>
                <a:gd name="T18" fmla="*/ 0 w 82"/>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48"/>
                <a:gd name="T32" fmla="*/ 82 w 82"/>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48">
                  <a:moveTo>
                    <a:pt x="79" y="48"/>
                  </a:moveTo>
                  <a:cubicBezTo>
                    <a:pt x="82" y="41"/>
                    <a:pt x="79" y="33"/>
                    <a:pt x="72" y="29"/>
                  </a:cubicBezTo>
                  <a:cubicBezTo>
                    <a:pt x="65" y="25"/>
                    <a:pt x="56" y="28"/>
                    <a:pt x="53" y="35"/>
                  </a:cubicBezTo>
                  <a:cubicBezTo>
                    <a:pt x="53" y="35"/>
                    <a:pt x="53" y="35"/>
                    <a:pt x="53" y="35"/>
                  </a:cubicBezTo>
                  <a:cubicBezTo>
                    <a:pt x="49" y="42"/>
                    <a:pt x="40" y="45"/>
                    <a:pt x="33" y="42"/>
                  </a:cubicBezTo>
                  <a:cubicBezTo>
                    <a:pt x="26" y="38"/>
                    <a:pt x="23" y="30"/>
                    <a:pt x="26" y="22"/>
                  </a:cubicBezTo>
                  <a:cubicBezTo>
                    <a:pt x="26" y="22"/>
                    <a:pt x="26" y="22"/>
                    <a:pt x="26" y="22"/>
                  </a:cubicBezTo>
                  <a:cubicBezTo>
                    <a:pt x="30" y="16"/>
                    <a:pt x="27" y="7"/>
                    <a:pt x="19" y="3"/>
                  </a:cubicBezTo>
                  <a:cubicBezTo>
                    <a:pt x="12" y="0"/>
                    <a:pt x="3" y="2"/>
                    <a:pt x="0" y="10"/>
                  </a:cubicBezTo>
                  <a:cubicBezTo>
                    <a:pt x="0" y="10"/>
                    <a:pt x="0" y="10"/>
                    <a:pt x="0" y="1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6" name="Freeform 76"/>
            <p:cNvSpPr>
              <a:spLocks/>
            </p:cNvSpPr>
            <p:nvPr/>
          </p:nvSpPr>
          <p:spPr bwMode="auto">
            <a:xfrm>
              <a:off x="2580" y="1255"/>
              <a:ext cx="30" cy="26"/>
            </a:xfrm>
            <a:custGeom>
              <a:avLst/>
              <a:gdLst>
                <a:gd name="T0" fmla="*/ 1 w 52"/>
                <a:gd name="T1" fmla="*/ 1 h 45"/>
                <a:gd name="T2" fmla="*/ 1 w 52"/>
                <a:gd name="T3" fmla="*/ 1 h 45"/>
                <a:gd name="T4" fmla="*/ 1 w 52"/>
                <a:gd name="T5" fmla="*/ 1 h 45"/>
                <a:gd name="T6" fmla="*/ 1 w 52"/>
                <a:gd name="T7" fmla="*/ 1 h 45"/>
                <a:gd name="T8" fmla="*/ 1 w 52"/>
                <a:gd name="T9" fmla="*/ 1 h 45"/>
                <a:gd name="T10" fmla="*/ 0 w 52"/>
                <a:gd name="T11" fmla="*/ 1 h 45"/>
                <a:gd name="T12" fmla="*/ 0 w 52"/>
                <a:gd name="T13" fmla="*/ 1 h 45"/>
                <a:gd name="T14" fmla="*/ 0 60000 65536"/>
                <a:gd name="T15" fmla="*/ 0 60000 65536"/>
                <a:gd name="T16" fmla="*/ 0 60000 65536"/>
                <a:gd name="T17" fmla="*/ 0 60000 65536"/>
                <a:gd name="T18" fmla="*/ 0 60000 65536"/>
                <a:gd name="T19" fmla="*/ 0 60000 65536"/>
                <a:gd name="T20" fmla="*/ 0 60000 65536"/>
                <a:gd name="T21" fmla="*/ 0 w 52"/>
                <a:gd name="T22" fmla="*/ 0 h 45"/>
                <a:gd name="T23" fmla="*/ 52 w 5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5">
                  <a:moveTo>
                    <a:pt x="52" y="36"/>
                  </a:moveTo>
                  <a:cubicBezTo>
                    <a:pt x="48" y="43"/>
                    <a:pt x="39" y="45"/>
                    <a:pt x="31" y="42"/>
                  </a:cubicBezTo>
                  <a:cubicBezTo>
                    <a:pt x="24" y="38"/>
                    <a:pt x="20" y="29"/>
                    <a:pt x="24" y="22"/>
                  </a:cubicBezTo>
                  <a:cubicBezTo>
                    <a:pt x="24" y="22"/>
                    <a:pt x="24" y="22"/>
                    <a:pt x="24" y="22"/>
                  </a:cubicBezTo>
                  <a:cubicBezTo>
                    <a:pt x="28" y="15"/>
                    <a:pt x="25" y="7"/>
                    <a:pt x="19" y="4"/>
                  </a:cubicBezTo>
                  <a:cubicBezTo>
                    <a:pt x="12" y="0"/>
                    <a:pt x="3" y="3"/>
                    <a:pt x="0" y="10"/>
                  </a:cubicBezTo>
                  <a:cubicBezTo>
                    <a:pt x="0" y="10"/>
                    <a:pt x="0" y="10"/>
                    <a:pt x="0" y="1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7" name="Freeform 77"/>
            <p:cNvSpPr>
              <a:spLocks/>
            </p:cNvSpPr>
            <p:nvPr/>
          </p:nvSpPr>
          <p:spPr bwMode="auto">
            <a:xfrm>
              <a:off x="2633" y="1295"/>
              <a:ext cx="23" cy="47"/>
            </a:xfrm>
            <a:custGeom>
              <a:avLst/>
              <a:gdLst>
                <a:gd name="T0" fmla="*/ 0 w 41"/>
                <a:gd name="T1" fmla="*/ 1 h 80"/>
                <a:gd name="T2" fmla="*/ 1 w 41"/>
                <a:gd name="T3" fmla="*/ 1 h 80"/>
                <a:gd name="T4" fmla="*/ 1 w 41"/>
                <a:gd name="T5" fmla="*/ 0 h 80"/>
                <a:gd name="T6" fmla="*/ 1 w 41"/>
                <a:gd name="T7" fmla="*/ 0 h 80"/>
                <a:gd name="T8" fmla="*/ 0 60000 65536"/>
                <a:gd name="T9" fmla="*/ 0 60000 65536"/>
                <a:gd name="T10" fmla="*/ 0 60000 65536"/>
                <a:gd name="T11" fmla="*/ 0 60000 65536"/>
                <a:gd name="T12" fmla="*/ 0 w 41"/>
                <a:gd name="T13" fmla="*/ 0 h 80"/>
                <a:gd name="T14" fmla="*/ 41 w 41"/>
                <a:gd name="T15" fmla="*/ 80 h 80"/>
              </a:gdLst>
              <a:ahLst/>
              <a:cxnLst>
                <a:cxn ang="T8">
                  <a:pos x="T0" y="T1"/>
                </a:cxn>
                <a:cxn ang="T9">
                  <a:pos x="T2" y="T3"/>
                </a:cxn>
                <a:cxn ang="T10">
                  <a:pos x="T4" y="T5"/>
                </a:cxn>
                <a:cxn ang="T11">
                  <a:pos x="T6" y="T7"/>
                </a:cxn>
              </a:cxnLst>
              <a:rect l="T12" t="T13" r="T14" b="T15"/>
              <a:pathLst>
                <a:path w="41" h="80">
                  <a:moveTo>
                    <a:pt x="0" y="80"/>
                  </a:moveTo>
                  <a:cubicBezTo>
                    <a:pt x="2" y="80"/>
                    <a:pt x="12" y="64"/>
                    <a:pt x="22" y="42"/>
                  </a:cubicBezTo>
                  <a:cubicBezTo>
                    <a:pt x="33" y="20"/>
                    <a:pt x="41" y="0"/>
                    <a:pt x="39" y="0"/>
                  </a:cubicBezTo>
                  <a:cubicBezTo>
                    <a:pt x="39" y="0"/>
                    <a:pt x="39" y="0"/>
                    <a:pt x="39"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8" name="Freeform 78"/>
            <p:cNvSpPr>
              <a:spLocks/>
            </p:cNvSpPr>
            <p:nvPr/>
          </p:nvSpPr>
          <p:spPr bwMode="auto">
            <a:xfrm>
              <a:off x="2505" y="1261"/>
              <a:ext cx="39" cy="39"/>
            </a:xfrm>
            <a:custGeom>
              <a:avLst/>
              <a:gdLst>
                <a:gd name="T0" fmla="*/ 1 w 68"/>
                <a:gd name="T1" fmla="*/ 1 h 66"/>
                <a:gd name="T2" fmla="*/ 1 w 68"/>
                <a:gd name="T3" fmla="*/ 1 h 66"/>
                <a:gd name="T4" fmla="*/ 1 w 68"/>
                <a:gd name="T5" fmla="*/ 1 h 66"/>
                <a:gd name="T6" fmla="*/ 1 w 68"/>
                <a:gd name="T7" fmla="*/ 1 h 66"/>
                <a:gd name="T8" fmla="*/ 1 w 68"/>
                <a:gd name="T9" fmla="*/ 1 h 66"/>
                <a:gd name="T10" fmla="*/ 1 w 68"/>
                <a:gd name="T11" fmla="*/ 1 h 66"/>
                <a:gd name="T12" fmla="*/ 1 w 68"/>
                <a:gd name="T13" fmla="*/ 1 h 66"/>
                <a:gd name="T14" fmla="*/ 1 w 68"/>
                <a:gd name="T15" fmla="*/ 1 h 66"/>
                <a:gd name="T16" fmla="*/ 1 w 68"/>
                <a:gd name="T17" fmla="*/ 0 h 66"/>
                <a:gd name="T18" fmla="*/ 1 w 68"/>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6"/>
                <a:gd name="T32" fmla="*/ 68 w 6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6">
                  <a:moveTo>
                    <a:pt x="68" y="60"/>
                  </a:moveTo>
                  <a:cubicBezTo>
                    <a:pt x="63" y="66"/>
                    <a:pt x="54" y="66"/>
                    <a:pt x="48" y="60"/>
                  </a:cubicBezTo>
                  <a:cubicBezTo>
                    <a:pt x="42" y="55"/>
                    <a:pt x="42" y="46"/>
                    <a:pt x="47" y="40"/>
                  </a:cubicBezTo>
                  <a:cubicBezTo>
                    <a:pt x="47" y="40"/>
                    <a:pt x="47" y="40"/>
                    <a:pt x="47" y="40"/>
                  </a:cubicBezTo>
                  <a:cubicBezTo>
                    <a:pt x="53" y="34"/>
                    <a:pt x="53" y="26"/>
                    <a:pt x="47" y="20"/>
                  </a:cubicBezTo>
                  <a:cubicBezTo>
                    <a:pt x="41" y="14"/>
                    <a:pt x="32" y="14"/>
                    <a:pt x="26" y="20"/>
                  </a:cubicBezTo>
                  <a:cubicBezTo>
                    <a:pt x="26" y="20"/>
                    <a:pt x="26" y="20"/>
                    <a:pt x="26" y="20"/>
                  </a:cubicBezTo>
                  <a:cubicBezTo>
                    <a:pt x="21" y="26"/>
                    <a:pt x="12" y="26"/>
                    <a:pt x="6" y="20"/>
                  </a:cubicBezTo>
                  <a:cubicBezTo>
                    <a:pt x="1" y="15"/>
                    <a:pt x="0" y="6"/>
                    <a:pt x="6" y="0"/>
                  </a:cubicBezTo>
                  <a:cubicBezTo>
                    <a:pt x="6" y="0"/>
                    <a:pt x="6" y="0"/>
                    <a:pt x="6"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9" name="Freeform 79"/>
            <p:cNvSpPr>
              <a:spLocks/>
            </p:cNvSpPr>
            <p:nvPr/>
          </p:nvSpPr>
          <p:spPr bwMode="auto">
            <a:xfrm>
              <a:off x="2481" y="1238"/>
              <a:ext cx="30" cy="23"/>
            </a:xfrm>
            <a:custGeom>
              <a:avLst/>
              <a:gdLst>
                <a:gd name="T0" fmla="*/ 1 w 53"/>
                <a:gd name="T1" fmla="*/ 1 h 40"/>
                <a:gd name="T2" fmla="*/ 1 w 53"/>
                <a:gd name="T3" fmla="*/ 1 h 40"/>
                <a:gd name="T4" fmla="*/ 1 w 53"/>
                <a:gd name="T5" fmla="*/ 1 h 40"/>
                <a:gd name="T6" fmla="*/ 1 w 53"/>
                <a:gd name="T7" fmla="*/ 1 h 40"/>
                <a:gd name="T8" fmla="*/ 1 w 53"/>
                <a:gd name="T9" fmla="*/ 1 h 40"/>
                <a:gd name="T10" fmla="*/ 1 w 53"/>
                <a:gd name="T11" fmla="*/ 0 h 40"/>
                <a:gd name="T12" fmla="*/ 1 w 53"/>
                <a:gd name="T13" fmla="*/ 0 h 40"/>
                <a:gd name="T14" fmla="*/ 0 60000 65536"/>
                <a:gd name="T15" fmla="*/ 0 60000 65536"/>
                <a:gd name="T16" fmla="*/ 0 60000 65536"/>
                <a:gd name="T17" fmla="*/ 0 60000 65536"/>
                <a:gd name="T18" fmla="*/ 0 60000 65536"/>
                <a:gd name="T19" fmla="*/ 0 60000 65536"/>
                <a:gd name="T20" fmla="*/ 0 60000 65536"/>
                <a:gd name="T21" fmla="*/ 0 w 53"/>
                <a:gd name="T22" fmla="*/ 0 h 40"/>
                <a:gd name="T23" fmla="*/ 53 w 5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0">
                  <a:moveTo>
                    <a:pt x="48" y="40"/>
                  </a:moveTo>
                  <a:cubicBezTo>
                    <a:pt x="53" y="34"/>
                    <a:pt x="52" y="25"/>
                    <a:pt x="46" y="18"/>
                  </a:cubicBezTo>
                  <a:cubicBezTo>
                    <a:pt x="40" y="13"/>
                    <a:pt x="31" y="13"/>
                    <a:pt x="26" y="18"/>
                  </a:cubicBezTo>
                  <a:cubicBezTo>
                    <a:pt x="26" y="18"/>
                    <a:pt x="26" y="18"/>
                    <a:pt x="26" y="18"/>
                  </a:cubicBezTo>
                  <a:cubicBezTo>
                    <a:pt x="20" y="24"/>
                    <a:pt x="11" y="25"/>
                    <a:pt x="6" y="20"/>
                  </a:cubicBezTo>
                  <a:cubicBezTo>
                    <a:pt x="1" y="14"/>
                    <a:pt x="0" y="5"/>
                    <a:pt x="6" y="0"/>
                  </a:cubicBezTo>
                  <a:cubicBezTo>
                    <a:pt x="6" y="0"/>
                    <a:pt x="6" y="0"/>
                    <a:pt x="6"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0" name="Freeform 80"/>
            <p:cNvSpPr>
              <a:spLocks/>
            </p:cNvSpPr>
            <p:nvPr/>
          </p:nvSpPr>
          <p:spPr bwMode="auto">
            <a:xfrm>
              <a:off x="2483" y="1202"/>
              <a:ext cx="36" cy="38"/>
            </a:xfrm>
            <a:custGeom>
              <a:avLst/>
              <a:gdLst>
                <a:gd name="T0" fmla="*/ 1 w 63"/>
                <a:gd name="T1" fmla="*/ 1 h 65"/>
                <a:gd name="T2" fmla="*/ 1 w 63"/>
                <a:gd name="T3" fmla="*/ 1 h 65"/>
                <a:gd name="T4" fmla="*/ 1 w 63"/>
                <a:gd name="T5" fmla="*/ 1 h 65"/>
                <a:gd name="T6" fmla="*/ 1 w 63"/>
                <a:gd name="T7" fmla="*/ 1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1" y="65"/>
                  </a:moveTo>
                  <a:cubicBezTo>
                    <a:pt x="0" y="64"/>
                    <a:pt x="12" y="49"/>
                    <a:pt x="28" y="32"/>
                  </a:cubicBezTo>
                  <a:cubicBezTo>
                    <a:pt x="46" y="14"/>
                    <a:pt x="61" y="0"/>
                    <a:pt x="63" y="1"/>
                  </a:cubicBezTo>
                  <a:cubicBezTo>
                    <a:pt x="63" y="1"/>
                    <a:pt x="63" y="1"/>
                    <a:pt x="63" y="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1" name="Freeform 81"/>
            <p:cNvSpPr>
              <a:spLocks/>
            </p:cNvSpPr>
            <p:nvPr/>
          </p:nvSpPr>
          <p:spPr bwMode="auto">
            <a:xfrm>
              <a:off x="2540" y="1224"/>
              <a:ext cx="38" cy="40"/>
            </a:xfrm>
            <a:custGeom>
              <a:avLst/>
              <a:gdLst>
                <a:gd name="T0" fmla="*/ 1 w 68"/>
                <a:gd name="T1" fmla="*/ 1 h 67"/>
                <a:gd name="T2" fmla="*/ 1 w 68"/>
                <a:gd name="T3" fmla="*/ 1 h 67"/>
                <a:gd name="T4" fmla="*/ 1 w 68"/>
                <a:gd name="T5" fmla="*/ 1 h 67"/>
                <a:gd name="T6" fmla="*/ 1 w 68"/>
                <a:gd name="T7" fmla="*/ 1 h 67"/>
                <a:gd name="T8" fmla="*/ 1 w 68"/>
                <a:gd name="T9" fmla="*/ 1 h 67"/>
                <a:gd name="T10" fmla="*/ 1 w 68"/>
                <a:gd name="T11" fmla="*/ 1 h 67"/>
                <a:gd name="T12" fmla="*/ 1 w 68"/>
                <a:gd name="T13" fmla="*/ 1 h 67"/>
                <a:gd name="T14" fmla="*/ 1 w 68"/>
                <a:gd name="T15" fmla="*/ 1 h 67"/>
                <a:gd name="T16" fmla="*/ 0 w 68"/>
                <a:gd name="T17" fmla="*/ 1 h 67"/>
                <a:gd name="T18" fmla="*/ 0 w 68"/>
                <a:gd name="T19" fmla="*/ 1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7"/>
                <a:gd name="T32" fmla="*/ 68 w 6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7">
                  <a:moveTo>
                    <a:pt x="63" y="67"/>
                  </a:moveTo>
                  <a:cubicBezTo>
                    <a:pt x="68" y="61"/>
                    <a:pt x="68" y="52"/>
                    <a:pt x="62" y="47"/>
                  </a:cubicBezTo>
                  <a:cubicBezTo>
                    <a:pt x="57" y="41"/>
                    <a:pt x="47" y="41"/>
                    <a:pt x="42" y="47"/>
                  </a:cubicBezTo>
                  <a:cubicBezTo>
                    <a:pt x="42" y="47"/>
                    <a:pt x="42" y="47"/>
                    <a:pt x="42" y="47"/>
                  </a:cubicBezTo>
                  <a:cubicBezTo>
                    <a:pt x="36" y="52"/>
                    <a:pt x="27" y="53"/>
                    <a:pt x="21" y="47"/>
                  </a:cubicBezTo>
                  <a:cubicBezTo>
                    <a:pt x="15" y="41"/>
                    <a:pt x="15" y="32"/>
                    <a:pt x="21" y="26"/>
                  </a:cubicBezTo>
                  <a:cubicBezTo>
                    <a:pt x="21" y="26"/>
                    <a:pt x="21" y="26"/>
                    <a:pt x="21" y="26"/>
                  </a:cubicBezTo>
                  <a:cubicBezTo>
                    <a:pt x="26" y="21"/>
                    <a:pt x="26" y="12"/>
                    <a:pt x="20" y="6"/>
                  </a:cubicBezTo>
                  <a:cubicBezTo>
                    <a:pt x="14" y="0"/>
                    <a:pt x="5" y="0"/>
                    <a:pt x="0" y="6"/>
                  </a:cubicBezTo>
                  <a:cubicBezTo>
                    <a:pt x="0" y="6"/>
                    <a:pt x="0" y="6"/>
                    <a:pt x="0" y="6"/>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2" name="Freeform 82"/>
            <p:cNvSpPr>
              <a:spLocks/>
            </p:cNvSpPr>
            <p:nvPr/>
          </p:nvSpPr>
          <p:spPr bwMode="auto">
            <a:xfrm>
              <a:off x="2516" y="1201"/>
              <a:ext cx="24" cy="30"/>
            </a:xfrm>
            <a:custGeom>
              <a:avLst/>
              <a:gdLst>
                <a:gd name="T0" fmla="*/ 1 w 42"/>
                <a:gd name="T1" fmla="*/ 1 h 52"/>
                <a:gd name="T2" fmla="*/ 1 w 42"/>
                <a:gd name="T3" fmla="*/ 1 h 52"/>
                <a:gd name="T4" fmla="*/ 1 w 42"/>
                <a:gd name="T5" fmla="*/ 1 h 52"/>
                <a:gd name="T6" fmla="*/ 1 w 42"/>
                <a:gd name="T7" fmla="*/ 1 h 52"/>
                <a:gd name="T8" fmla="*/ 1 w 42"/>
                <a:gd name="T9" fmla="*/ 1 h 52"/>
                <a:gd name="T10" fmla="*/ 0 w 42"/>
                <a:gd name="T11" fmla="*/ 1 h 52"/>
                <a:gd name="T12" fmla="*/ 0 w 42"/>
                <a:gd name="T13" fmla="*/ 1 h 52"/>
                <a:gd name="T14" fmla="*/ 0 60000 65536"/>
                <a:gd name="T15" fmla="*/ 0 60000 65536"/>
                <a:gd name="T16" fmla="*/ 0 60000 65536"/>
                <a:gd name="T17" fmla="*/ 0 60000 65536"/>
                <a:gd name="T18" fmla="*/ 0 60000 65536"/>
                <a:gd name="T19" fmla="*/ 0 60000 65536"/>
                <a:gd name="T20" fmla="*/ 0 60000 65536"/>
                <a:gd name="T21" fmla="*/ 0 w 42"/>
                <a:gd name="T22" fmla="*/ 0 h 52"/>
                <a:gd name="T23" fmla="*/ 42 w 4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2">
                  <a:moveTo>
                    <a:pt x="42" y="46"/>
                  </a:moveTo>
                  <a:cubicBezTo>
                    <a:pt x="36" y="52"/>
                    <a:pt x="26" y="52"/>
                    <a:pt x="20" y="45"/>
                  </a:cubicBezTo>
                  <a:cubicBezTo>
                    <a:pt x="14" y="40"/>
                    <a:pt x="14" y="30"/>
                    <a:pt x="19" y="25"/>
                  </a:cubicBezTo>
                  <a:cubicBezTo>
                    <a:pt x="19" y="25"/>
                    <a:pt x="19" y="25"/>
                    <a:pt x="19" y="25"/>
                  </a:cubicBezTo>
                  <a:cubicBezTo>
                    <a:pt x="25" y="19"/>
                    <a:pt x="25" y="10"/>
                    <a:pt x="20" y="6"/>
                  </a:cubicBezTo>
                  <a:cubicBezTo>
                    <a:pt x="15" y="0"/>
                    <a:pt x="5" y="0"/>
                    <a:pt x="0" y="6"/>
                  </a:cubicBezTo>
                  <a:cubicBezTo>
                    <a:pt x="0" y="6"/>
                    <a:pt x="0" y="6"/>
                    <a:pt x="0" y="6"/>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3" name="Freeform 83"/>
            <p:cNvSpPr>
              <a:spLocks/>
            </p:cNvSpPr>
            <p:nvPr/>
          </p:nvSpPr>
          <p:spPr bwMode="auto">
            <a:xfrm>
              <a:off x="2542" y="1260"/>
              <a:ext cx="36" cy="38"/>
            </a:xfrm>
            <a:custGeom>
              <a:avLst/>
              <a:gdLst>
                <a:gd name="T0" fmla="*/ 0 w 64"/>
                <a:gd name="T1" fmla="*/ 1 h 65"/>
                <a:gd name="T2" fmla="*/ 1 w 64"/>
                <a:gd name="T3" fmla="*/ 1 h 65"/>
                <a:gd name="T4" fmla="*/ 1 w 64"/>
                <a:gd name="T5" fmla="*/ 0 h 65"/>
                <a:gd name="T6" fmla="*/ 1 w 64"/>
                <a:gd name="T7" fmla="*/ 0 h 65"/>
                <a:gd name="T8" fmla="*/ 0 60000 65536"/>
                <a:gd name="T9" fmla="*/ 0 60000 65536"/>
                <a:gd name="T10" fmla="*/ 0 60000 65536"/>
                <a:gd name="T11" fmla="*/ 0 60000 65536"/>
                <a:gd name="T12" fmla="*/ 0 w 64"/>
                <a:gd name="T13" fmla="*/ 0 h 65"/>
                <a:gd name="T14" fmla="*/ 64 w 64"/>
                <a:gd name="T15" fmla="*/ 65 h 65"/>
              </a:gdLst>
              <a:ahLst/>
              <a:cxnLst>
                <a:cxn ang="T8">
                  <a:pos x="T0" y="T1"/>
                </a:cxn>
                <a:cxn ang="T9">
                  <a:pos x="T2" y="T3"/>
                </a:cxn>
                <a:cxn ang="T10">
                  <a:pos x="T4" y="T5"/>
                </a:cxn>
                <a:cxn ang="T11">
                  <a:pos x="T6" y="T7"/>
                </a:cxn>
              </a:cxnLst>
              <a:rect l="T12" t="T13" r="T14" b="T15"/>
              <a:pathLst>
                <a:path w="64" h="65">
                  <a:moveTo>
                    <a:pt x="0" y="64"/>
                  </a:moveTo>
                  <a:cubicBezTo>
                    <a:pt x="2" y="65"/>
                    <a:pt x="16" y="53"/>
                    <a:pt x="33" y="36"/>
                  </a:cubicBezTo>
                  <a:cubicBezTo>
                    <a:pt x="50" y="17"/>
                    <a:pt x="64" y="2"/>
                    <a:pt x="62" y="0"/>
                  </a:cubicBezTo>
                  <a:cubicBezTo>
                    <a:pt x="62" y="0"/>
                    <a:pt x="62" y="0"/>
                    <a:pt x="62"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4" name="Freeform 84"/>
            <p:cNvSpPr>
              <a:spLocks/>
            </p:cNvSpPr>
            <p:nvPr/>
          </p:nvSpPr>
          <p:spPr bwMode="auto">
            <a:xfrm>
              <a:off x="2688" y="1337"/>
              <a:ext cx="50" cy="20"/>
            </a:xfrm>
            <a:custGeom>
              <a:avLst/>
              <a:gdLst>
                <a:gd name="T0" fmla="*/ 1 w 88"/>
                <a:gd name="T1" fmla="*/ 1 h 33"/>
                <a:gd name="T2" fmla="*/ 1 w 88"/>
                <a:gd name="T3" fmla="*/ 1 h 33"/>
                <a:gd name="T4" fmla="*/ 1 w 88"/>
                <a:gd name="T5" fmla="*/ 1 h 33"/>
                <a:gd name="T6" fmla="*/ 1 w 88"/>
                <a:gd name="T7" fmla="*/ 1 h 33"/>
                <a:gd name="T8" fmla="*/ 1 w 88"/>
                <a:gd name="T9" fmla="*/ 1 h 33"/>
                <a:gd name="T10" fmla="*/ 1 w 88"/>
                <a:gd name="T11" fmla="*/ 1 h 33"/>
                <a:gd name="T12" fmla="*/ 1 w 88"/>
                <a:gd name="T13" fmla="*/ 1 h 33"/>
                <a:gd name="T14" fmla="*/ 1 w 88"/>
                <a:gd name="T15" fmla="*/ 1 h 33"/>
                <a:gd name="T16" fmla="*/ 1 w 88"/>
                <a:gd name="T17" fmla="*/ 1 h 33"/>
                <a:gd name="T18" fmla="*/ 1 w 88"/>
                <a:gd name="T19" fmla="*/ 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3"/>
                <a:gd name="T32" fmla="*/ 88 w 8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3">
                  <a:moveTo>
                    <a:pt x="88" y="19"/>
                  </a:moveTo>
                  <a:cubicBezTo>
                    <a:pt x="87" y="27"/>
                    <a:pt x="80" y="33"/>
                    <a:pt x="72" y="32"/>
                  </a:cubicBezTo>
                  <a:cubicBezTo>
                    <a:pt x="64" y="31"/>
                    <a:pt x="58" y="24"/>
                    <a:pt x="59" y="16"/>
                  </a:cubicBezTo>
                  <a:cubicBezTo>
                    <a:pt x="59" y="16"/>
                    <a:pt x="59" y="16"/>
                    <a:pt x="59" y="16"/>
                  </a:cubicBezTo>
                  <a:cubicBezTo>
                    <a:pt x="59" y="8"/>
                    <a:pt x="54" y="2"/>
                    <a:pt x="46" y="1"/>
                  </a:cubicBezTo>
                  <a:cubicBezTo>
                    <a:pt x="38" y="0"/>
                    <a:pt x="31" y="6"/>
                    <a:pt x="30" y="14"/>
                  </a:cubicBezTo>
                  <a:cubicBezTo>
                    <a:pt x="30" y="14"/>
                    <a:pt x="30" y="14"/>
                    <a:pt x="30" y="14"/>
                  </a:cubicBezTo>
                  <a:cubicBezTo>
                    <a:pt x="29" y="22"/>
                    <a:pt x="22" y="28"/>
                    <a:pt x="14" y="27"/>
                  </a:cubicBezTo>
                  <a:cubicBezTo>
                    <a:pt x="6" y="26"/>
                    <a:pt x="0" y="19"/>
                    <a:pt x="1" y="11"/>
                  </a:cubicBezTo>
                  <a:cubicBezTo>
                    <a:pt x="1" y="11"/>
                    <a:pt x="1" y="11"/>
                    <a:pt x="1" y="1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5" name="Freeform 85"/>
            <p:cNvSpPr>
              <a:spLocks/>
            </p:cNvSpPr>
            <p:nvPr/>
          </p:nvSpPr>
          <p:spPr bwMode="auto">
            <a:xfrm>
              <a:off x="2655" y="1334"/>
              <a:ext cx="34" cy="16"/>
            </a:xfrm>
            <a:custGeom>
              <a:avLst/>
              <a:gdLst>
                <a:gd name="T0" fmla="*/ 1 w 59"/>
                <a:gd name="T1" fmla="*/ 1 h 27"/>
                <a:gd name="T2" fmla="*/ 1 w 59"/>
                <a:gd name="T3" fmla="*/ 1 h 27"/>
                <a:gd name="T4" fmla="*/ 1 w 59"/>
                <a:gd name="T5" fmla="*/ 1 h 27"/>
                <a:gd name="T6" fmla="*/ 1 w 59"/>
                <a:gd name="T7" fmla="*/ 1 h 27"/>
                <a:gd name="T8" fmla="*/ 1 w 59"/>
                <a:gd name="T9" fmla="*/ 1 h 27"/>
                <a:gd name="T10" fmla="*/ 0 w 59"/>
                <a:gd name="T11" fmla="*/ 1 h 27"/>
                <a:gd name="T12" fmla="*/ 0 w 59"/>
                <a:gd name="T13" fmla="*/ 1 h 27"/>
                <a:gd name="T14" fmla="*/ 0 60000 65536"/>
                <a:gd name="T15" fmla="*/ 0 60000 65536"/>
                <a:gd name="T16" fmla="*/ 0 60000 65536"/>
                <a:gd name="T17" fmla="*/ 0 60000 65536"/>
                <a:gd name="T18" fmla="*/ 0 60000 65536"/>
                <a:gd name="T19" fmla="*/ 0 60000 65536"/>
                <a:gd name="T20" fmla="*/ 0 60000 65536"/>
                <a:gd name="T21" fmla="*/ 0 w 59"/>
                <a:gd name="T22" fmla="*/ 0 h 27"/>
                <a:gd name="T23" fmla="*/ 59 w 5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7">
                  <a:moveTo>
                    <a:pt x="58" y="16"/>
                  </a:moveTo>
                  <a:cubicBezTo>
                    <a:pt x="59" y="8"/>
                    <a:pt x="52" y="1"/>
                    <a:pt x="43" y="1"/>
                  </a:cubicBezTo>
                  <a:cubicBezTo>
                    <a:pt x="35" y="0"/>
                    <a:pt x="28" y="6"/>
                    <a:pt x="27" y="13"/>
                  </a:cubicBezTo>
                  <a:cubicBezTo>
                    <a:pt x="27" y="13"/>
                    <a:pt x="27" y="13"/>
                    <a:pt x="27" y="13"/>
                  </a:cubicBezTo>
                  <a:cubicBezTo>
                    <a:pt x="27" y="21"/>
                    <a:pt x="21" y="27"/>
                    <a:pt x="13" y="27"/>
                  </a:cubicBezTo>
                  <a:cubicBezTo>
                    <a:pt x="5" y="26"/>
                    <a:pt x="0" y="19"/>
                    <a:pt x="0" y="11"/>
                  </a:cubicBezTo>
                  <a:cubicBezTo>
                    <a:pt x="0" y="11"/>
                    <a:pt x="0" y="11"/>
                    <a:pt x="0" y="1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6" name="Freeform 86"/>
            <p:cNvSpPr>
              <a:spLocks/>
            </p:cNvSpPr>
            <p:nvPr/>
          </p:nvSpPr>
          <p:spPr bwMode="auto">
            <a:xfrm>
              <a:off x="2655" y="1291"/>
              <a:ext cx="6" cy="53"/>
            </a:xfrm>
            <a:custGeom>
              <a:avLst/>
              <a:gdLst>
                <a:gd name="T0" fmla="*/ 1 w 10"/>
                <a:gd name="T1" fmla="*/ 1 h 89"/>
                <a:gd name="T2" fmla="*/ 1 w 10"/>
                <a:gd name="T3" fmla="*/ 1 h 89"/>
                <a:gd name="T4" fmla="*/ 1 w 10"/>
                <a:gd name="T5" fmla="*/ 1 h 89"/>
                <a:gd name="T6" fmla="*/ 1 w 10"/>
                <a:gd name="T7" fmla="*/ 1 h 89"/>
                <a:gd name="T8" fmla="*/ 0 60000 65536"/>
                <a:gd name="T9" fmla="*/ 0 60000 65536"/>
                <a:gd name="T10" fmla="*/ 0 60000 65536"/>
                <a:gd name="T11" fmla="*/ 0 60000 65536"/>
                <a:gd name="T12" fmla="*/ 0 w 10"/>
                <a:gd name="T13" fmla="*/ 0 h 89"/>
                <a:gd name="T14" fmla="*/ 10 w 10"/>
                <a:gd name="T15" fmla="*/ 89 h 89"/>
              </a:gdLst>
              <a:ahLst/>
              <a:cxnLst>
                <a:cxn ang="T8">
                  <a:pos x="T0" y="T1"/>
                </a:cxn>
                <a:cxn ang="T9">
                  <a:pos x="T2" y="T3"/>
                </a:cxn>
                <a:cxn ang="T10">
                  <a:pos x="T4" y="T5"/>
                </a:cxn>
                <a:cxn ang="T11">
                  <a:pos x="T6" y="T7"/>
                </a:cxn>
              </a:cxnLst>
              <a:rect l="T12" t="T13" r="T14" b="T15"/>
              <a:pathLst>
                <a:path w="10" h="89">
                  <a:moveTo>
                    <a:pt x="2" y="89"/>
                  </a:moveTo>
                  <a:cubicBezTo>
                    <a:pt x="0" y="89"/>
                    <a:pt x="0" y="70"/>
                    <a:pt x="2" y="46"/>
                  </a:cubicBezTo>
                  <a:cubicBezTo>
                    <a:pt x="4" y="21"/>
                    <a:pt x="8" y="0"/>
                    <a:pt x="10" y="1"/>
                  </a:cubicBezTo>
                  <a:cubicBezTo>
                    <a:pt x="10" y="1"/>
                    <a:pt x="10" y="1"/>
                    <a:pt x="10" y="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7" name="Freeform 87"/>
            <p:cNvSpPr>
              <a:spLocks/>
            </p:cNvSpPr>
            <p:nvPr/>
          </p:nvSpPr>
          <p:spPr bwMode="auto">
            <a:xfrm>
              <a:off x="2692" y="1290"/>
              <a:ext cx="50" cy="18"/>
            </a:xfrm>
            <a:custGeom>
              <a:avLst/>
              <a:gdLst>
                <a:gd name="T0" fmla="*/ 1 w 88"/>
                <a:gd name="T1" fmla="*/ 1 h 32"/>
                <a:gd name="T2" fmla="*/ 1 w 88"/>
                <a:gd name="T3" fmla="*/ 1 h 32"/>
                <a:gd name="T4" fmla="*/ 1 w 88"/>
                <a:gd name="T5" fmla="*/ 1 h 32"/>
                <a:gd name="T6" fmla="*/ 1 w 88"/>
                <a:gd name="T7" fmla="*/ 1 h 32"/>
                <a:gd name="T8" fmla="*/ 1 w 88"/>
                <a:gd name="T9" fmla="*/ 1 h 32"/>
                <a:gd name="T10" fmla="*/ 1 w 88"/>
                <a:gd name="T11" fmla="*/ 1 h 32"/>
                <a:gd name="T12" fmla="*/ 1 w 88"/>
                <a:gd name="T13" fmla="*/ 1 h 32"/>
                <a:gd name="T14" fmla="*/ 1 w 88"/>
                <a:gd name="T15" fmla="*/ 0 h 32"/>
                <a:gd name="T16" fmla="*/ 0 w 88"/>
                <a:gd name="T17" fmla="*/ 1 h 32"/>
                <a:gd name="T18" fmla="*/ 0 w 88"/>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2"/>
                <a:gd name="T32" fmla="*/ 88 w 8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2">
                  <a:moveTo>
                    <a:pt x="88" y="21"/>
                  </a:moveTo>
                  <a:cubicBezTo>
                    <a:pt x="88" y="13"/>
                    <a:pt x="82" y="6"/>
                    <a:pt x="74" y="6"/>
                  </a:cubicBezTo>
                  <a:cubicBezTo>
                    <a:pt x="66" y="5"/>
                    <a:pt x="59" y="11"/>
                    <a:pt x="58" y="19"/>
                  </a:cubicBezTo>
                  <a:cubicBezTo>
                    <a:pt x="58" y="19"/>
                    <a:pt x="58" y="19"/>
                    <a:pt x="58" y="19"/>
                  </a:cubicBezTo>
                  <a:cubicBezTo>
                    <a:pt x="58" y="26"/>
                    <a:pt x="51" y="32"/>
                    <a:pt x="42" y="32"/>
                  </a:cubicBezTo>
                  <a:cubicBezTo>
                    <a:pt x="34" y="31"/>
                    <a:pt x="28" y="24"/>
                    <a:pt x="29" y="16"/>
                  </a:cubicBezTo>
                  <a:cubicBezTo>
                    <a:pt x="29" y="16"/>
                    <a:pt x="29" y="16"/>
                    <a:pt x="29" y="16"/>
                  </a:cubicBezTo>
                  <a:cubicBezTo>
                    <a:pt x="30" y="8"/>
                    <a:pt x="24" y="1"/>
                    <a:pt x="16" y="0"/>
                  </a:cubicBezTo>
                  <a:cubicBezTo>
                    <a:pt x="8" y="0"/>
                    <a:pt x="1" y="6"/>
                    <a:pt x="0" y="14"/>
                  </a:cubicBezTo>
                  <a:cubicBezTo>
                    <a:pt x="0" y="14"/>
                    <a:pt x="0" y="14"/>
                    <a:pt x="0" y="1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8" name="Freeform 88"/>
            <p:cNvSpPr>
              <a:spLocks/>
            </p:cNvSpPr>
            <p:nvPr/>
          </p:nvSpPr>
          <p:spPr bwMode="auto">
            <a:xfrm>
              <a:off x="2659" y="1287"/>
              <a:ext cx="33" cy="18"/>
            </a:xfrm>
            <a:custGeom>
              <a:avLst/>
              <a:gdLst>
                <a:gd name="T0" fmla="*/ 1 w 58"/>
                <a:gd name="T1" fmla="*/ 1 h 32"/>
                <a:gd name="T2" fmla="*/ 1 w 58"/>
                <a:gd name="T3" fmla="*/ 1 h 32"/>
                <a:gd name="T4" fmla="*/ 1 w 58"/>
                <a:gd name="T5" fmla="*/ 1 h 32"/>
                <a:gd name="T6" fmla="*/ 1 w 58"/>
                <a:gd name="T7" fmla="*/ 1 h 32"/>
                <a:gd name="T8" fmla="*/ 1 w 58"/>
                <a:gd name="T9" fmla="*/ 0 h 32"/>
                <a:gd name="T10" fmla="*/ 0 w 58"/>
                <a:gd name="T11" fmla="*/ 1 h 32"/>
                <a:gd name="T12" fmla="*/ 0 w 58"/>
                <a:gd name="T13" fmla="*/ 1 h 32"/>
                <a:gd name="T14" fmla="*/ 0 60000 65536"/>
                <a:gd name="T15" fmla="*/ 0 60000 65536"/>
                <a:gd name="T16" fmla="*/ 0 60000 65536"/>
                <a:gd name="T17" fmla="*/ 0 60000 65536"/>
                <a:gd name="T18" fmla="*/ 0 60000 65536"/>
                <a:gd name="T19" fmla="*/ 0 60000 65536"/>
                <a:gd name="T20" fmla="*/ 0 60000 65536"/>
                <a:gd name="T21" fmla="*/ 0 w 58"/>
                <a:gd name="T22" fmla="*/ 0 h 32"/>
                <a:gd name="T23" fmla="*/ 58 w 5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2">
                  <a:moveTo>
                    <a:pt x="58" y="19"/>
                  </a:moveTo>
                  <a:cubicBezTo>
                    <a:pt x="58" y="26"/>
                    <a:pt x="49" y="32"/>
                    <a:pt x="40" y="31"/>
                  </a:cubicBezTo>
                  <a:cubicBezTo>
                    <a:pt x="32" y="31"/>
                    <a:pt x="26" y="24"/>
                    <a:pt x="27" y="16"/>
                  </a:cubicBezTo>
                  <a:cubicBezTo>
                    <a:pt x="27" y="16"/>
                    <a:pt x="27" y="16"/>
                    <a:pt x="27" y="16"/>
                  </a:cubicBezTo>
                  <a:cubicBezTo>
                    <a:pt x="28" y="8"/>
                    <a:pt x="23" y="1"/>
                    <a:pt x="16" y="0"/>
                  </a:cubicBezTo>
                  <a:cubicBezTo>
                    <a:pt x="8" y="0"/>
                    <a:pt x="1" y="5"/>
                    <a:pt x="0" y="14"/>
                  </a:cubicBezTo>
                  <a:cubicBezTo>
                    <a:pt x="0" y="14"/>
                    <a:pt x="0" y="14"/>
                    <a:pt x="0" y="1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9" name="Freeform 89"/>
            <p:cNvSpPr>
              <a:spLocks/>
            </p:cNvSpPr>
            <p:nvPr/>
          </p:nvSpPr>
          <p:spPr bwMode="auto">
            <a:xfrm>
              <a:off x="2737" y="1298"/>
              <a:ext cx="5" cy="52"/>
            </a:xfrm>
            <a:custGeom>
              <a:avLst/>
              <a:gdLst>
                <a:gd name="T0" fmla="*/ 0 w 9"/>
                <a:gd name="T1" fmla="*/ 1 h 88"/>
                <a:gd name="T2" fmla="*/ 1 w 9"/>
                <a:gd name="T3" fmla="*/ 1 h 88"/>
                <a:gd name="T4" fmla="*/ 1 w 9"/>
                <a:gd name="T5" fmla="*/ 0 h 88"/>
                <a:gd name="T6" fmla="*/ 1 w 9"/>
                <a:gd name="T7" fmla="*/ 0 h 88"/>
                <a:gd name="T8" fmla="*/ 0 60000 65536"/>
                <a:gd name="T9" fmla="*/ 0 60000 65536"/>
                <a:gd name="T10" fmla="*/ 0 60000 65536"/>
                <a:gd name="T11" fmla="*/ 0 60000 65536"/>
                <a:gd name="T12" fmla="*/ 0 w 9"/>
                <a:gd name="T13" fmla="*/ 0 h 88"/>
                <a:gd name="T14" fmla="*/ 9 w 9"/>
                <a:gd name="T15" fmla="*/ 88 h 88"/>
              </a:gdLst>
              <a:ahLst/>
              <a:cxnLst>
                <a:cxn ang="T8">
                  <a:pos x="T0" y="T1"/>
                </a:cxn>
                <a:cxn ang="T9">
                  <a:pos x="T2" y="T3"/>
                </a:cxn>
                <a:cxn ang="T10">
                  <a:pos x="T4" y="T5"/>
                </a:cxn>
                <a:cxn ang="T11">
                  <a:pos x="T6" y="T7"/>
                </a:cxn>
              </a:cxnLst>
              <a:rect l="T12" t="T13" r="T14" b="T15"/>
              <a:pathLst>
                <a:path w="9" h="88">
                  <a:moveTo>
                    <a:pt x="0" y="88"/>
                  </a:moveTo>
                  <a:cubicBezTo>
                    <a:pt x="2" y="88"/>
                    <a:pt x="5" y="69"/>
                    <a:pt x="7" y="45"/>
                  </a:cubicBezTo>
                  <a:cubicBezTo>
                    <a:pt x="9" y="20"/>
                    <a:pt x="9" y="0"/>
                    <a:pt x="7" y="0"/>
                  </a:cubicBezTo>
                  <a:cubicBezTo>
                    <a:pt x="7" y="0"/>
                    <a:pt x="7" y="0"/>
                    <a:pt x="7"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0" name="Freeform 90"/>
            <p:cNvSpPr>
              <a:spLocks/>
            </p:cNvSpPr>
            <p:nvPr/>
          </p:nvSpPr>
          <p:spPr bwMode="auto">
            <a:xfrm>
              <a:off x="2994" y="1083"/>
              <a:ext cx="21" cy="51"/>
            </a:xfrm>
            <a:custGeom>
              <a:avLst/>
              <a:gdLst>
                <a:gd name="T0" fmla="*/ 1 w 36"/>
                <a:gd name="T1" fmla="*/ 1 h 87"/>
                <a:gd name="T2" fmla="*/ 1 w 36"/>
                <a:gd name="T3" fmla="*/ 1 h 87"/>
                <a:gd name="T4" fmla="*/ 1 w 36"/>
                <a:gd name="T5" fmla="*/ 1 h 87"/>
                <a:gd name="T6" fmla="*/ 1 w 36"/>
                <a:gd name="T7" fmla="*/ 1 h 87"/>
                <a:gd name="T8" fmla="*/ 1 w 36"/>
                <a:gd name="T9" fmla="*/ 1 h 87"/>
                <a:gd name="T10" fmla="*/ 1 w 36"/>
                <a:gd name="T11" fmla="*/ 1 h 87"/>
                <a:gd name="T12" fmla="*/ 1 w 36"/>
                <a:gd name="T13" fmla="*/ 1 h 87"/>
                <a:gd name="T14" fmla="*/ 1 w 36"/>
                <a:gd name="T15" fmla="*/ 1 h 87"/>
                <a:gd name="T16" fmla="*/ 1 w 36"/>
                <a:gd name="T17" fmla="*/ 0 h 87"/>
                <a:gd name="T18" fmla="*/ 1 w 3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7"/>
                <a:gd name="T32" fmla="*/ 36 w 3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7">
                  <a:moveTo>
                    <a:pt x="8" y="86"/>
                  </a:moveTo>
                  <a:cubicBezTo>
                    <a:pt x="16" y="87"/>
                    <a:pt x="23" y="82"/>
                    <a:pt x="25" y="74"/>
                  </a:cubicBezTo>
                  <a:cubicBezTo>
                    <a:pt x="26" y="66"/>
                    <a:pt x="21" y="59"/>
                    <a:pt x="13" y="57"/>
                  </a:cubicBezTo>
                  <a:cubicBezTo>
                    <a:pt x="13" y="57"/>
                    <a:pt x="13" y="57"/>
                    <a:pt x="13" y="57"/>
                  </a:cubicBezTo>
                  <a:cubicBezTo>
                    <a:pt x="5" y="56"/>
                    <a:pt x="0" y="49"/>
                    <a:pt x="2" y="41"/>
                  </a:cubicBezTo>
                  <a:cubicBezTo>
                    <a:pt x="3" y="32"/>
                    <a:pt x="10" y="27"/>
                    <a:pt x="18" y="29"/>
                  </a:cubicBezTo>
                  <a:cubicBezTo>
                    <a:pt x="18" y="29"/>
                    <a:pt x="18" y="29"/>
                    <a:pt x="18" y="29"/>
                  </a:cubicBezTo>
                  <a:cubicBezTo>
                    <a:pt x="26" y="30"/>
                    <a:pt x="33" y="25"/>
                    <a:pt x="35" y="17"/>
                  </a:cubicBezTo>
                  <a:cubicBezTo>
                    <a:pt x="36" y="9"/>
                    <a:pt x="31" y="1"/>
                    <a:pt x="23" y="0"/>
                  </a:cubicBezTo>
                  <a:cubicBezTo>
                    <a:pt x="23" y="0"/>
                    <a:pt x="23" y="0"/>
                    <a:pt x="2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1" name="Freeform 91"/>
            <p:cNvSpPr>
              <a:spLocks/>
            </p:cNvSpPr>
            <p:nvPr/>
          </p:nvSpPr>
          <p:spPr bwMode="auto">
            <a:xfrm>
              <a:off x="3000" y="1050"/>
              <a:ext cx="20" cy="33"/>
            </a:xfrm>
            <a:custGeom>
              <a:avLst/>
              <a:gdLst>
                <a:gd name="T0" fmla="*/ 1 w 36"/>
                <a:gd name="T1" fmla="*/ 1 h 57"/>
                <a:gd name="T2" fmla="*/ 1 w 36"/>
                <a:gd name="T3" fmla="*/ 1 h 57"/>
                <a:gd name="T4" fmla="*/ 1 w 36"/>
                <a:gd name="T5" fmla="*/ 1 h 57"/>
                <a:gd name="T6" fmla="*/ 1 w 36"/>
                <a:gd name="T7" fmla="*/ 1 h 57"/>
                <a:gd name="T8" fmla="*/ 1 w 36"/>
                <a:gd name="T9" fmla="*/ 1 h 57"/>
                <a:gd name="T10" fmla="*/ 1 w 36"/>
                <a:gd name="T11" fmla="*/ 0 h 57"/>
                <a:gd name="T12" fmla="*/ 1 w 36"/>
                <a:gd name="T13" fmla="*/ 0 h 57"/>
                <a:gd name="T14" fmla="*/ 0 60000 65536"/>
                <a:gd name="T15" fmla="*/ 0 60000 65536"/>
                <a:gd name="T16" fmla="*/ 0 60000 65536"/>
                <a:gd name="T17" fmla="*/ 0 60000 65536"/>
                <a:gd name="T18" fmla="*/ 0 60000 65536"/>
                <a:gd name="T19" fmla="*/ 0 60000 65536"/>
                <a:gd name="T20" fmla="*/ 0 60000 65536"/>
                <a:gd name="T21" fmla="*/ 0 w 36"/>
                <a:gd name="T22" fmla="*/ 0 h 57"/>
                <a:gd name="T23" fmla="*/ 36 w 3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7">
                  <a:moveTo>
                    <a:pt x="13" y="57"/>
                  </a:moveTo>
                  <a:cubicBezTo>
                    <a:pt x="6" y="56"/>
                    <a:pt x="0" y="47"/>
                    <a:pt x="2" y="39"/>
                  </a:cubicBezTo>
                  <a:cubicBezTo>
                    <a:pt x="3" y="31"/>
                    <a:pt x="11" y="26"/>
                    <a:pt x="19" y="27"/>
                  </a:cubicBezTo>
                  <a:cubicBezTo>
                    <a:pt x="19" y="27"/>
                    <a:pt x="19" y="27"/>
                    <a:pt x="19" y="27"/>
                  </a:cubicBezTo>
                  <a:cubicBezTo>
                    <a:pt x="26" y="28"/>
                    <a:pt x="34" y="24"/>
                    <a:pt x="35" y="17"/>
                  </a:cubicBezTo>
                  <a:cubicBezTo>
                    <a:pt x="36" y="9"/>
                    <a:pt x="31" y="1"/>
                    <a:pt x="23" y="0"/>
                  </a:cubicBezTo>
                  <a:cubicBezTo>
                    <a:pt x="23" y="0"/>
                    <a:pt x="23" y="0"/>
                    <a:pt x="2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2" name="Freeform 92"/>
            <p:cNvSpPr>
              <a:spLocks/>
            </p:cNvSpPr>
            <p:nvPr/>
          </p:nvSpPr>
          <p:spPr bwMode="auto">
            <a:xfrm>
              <a:off x="2966" y="1041"/>
              <a:ext cx="50" cy="10"/>
            </a:xfrm>
            <a:custGeom>
              <a:avLst/>
              <a:gdLst>
                <a:gd name="T0" fmla="*/ 1 w 88"/>
                <a:gd name="T1" fmla="*/ 1 h 18"/>
                <a:gd name="T2" fmla="*/ 1 w 88"/>
                <a:gd name="T3" fmla="*/ 1 h 18"/>
                <a:gd name="T4" fmla="*/ 0 w 88"/>
                <a:gd name="T5" fmla="*/ 1 h 18"/>
                <a:gd name="T6" fmla="*/ 0 w 88"/>
                <a:gd name="T7" fmla="*/ 1 h 18"/>
                <a:gd name="T8" fmla="*/ 0 60000 65536"/>
                <a:gd name="T9" fmla="*/ 0 60000 65536"/>
                <a:gd name="T10" fmla="*/ 0 60000 65536"/>
                <a:gd name="T11" fmla="*/ 0 60000 65536"/>
                <a:gd name="T12" fmla="*/ 0 w 88"/>
                <a:gd name="T13" fmla="*/ 0 h 18"/>
                <a:gd name="T14" fmla="*/ 88 w 88"/>
                <a:gd name="T15" fmla="*/ 18 h 18"/>
              </a:gdLst>
              <a:ahLst/>
              <a:cxnLst>
                <a:cxn ang="T8">
                  <a:pos x="T0" y="T1"/>
                </a:cxn>
                <a:cxn ang="T9">
                  <a:pos x="T2" y="T3"/>
                </a:cxn>
                <a:cxn ang="T10">
                  <a:pos x="T4" y="T5"/>
                </a:cxn>
                <a:cxn ang="T11">
                  <a:pos x="T6" y="T7"/>
                </a:cxn>
              </a:cxnLst>
              <a:rect l="T12" t="T13" r="T14" b="T15"/>
              <a:pathLst>
                <a:path w="88" h="18">
                  <a:moveTo>
                    <a:pt x="88" y="18"/>
                  </a:moveTo>
                  <a:cubicBezTo>
                    <a:pt x="88" y="16"/>
                    <a:pt x="69" y="11"/>
                    <a:pt x="46" y="7"/>
                  </a:cubicBezTo>
                  <a:cubicBezTo>
                    <a:pt x="21" y="2"/>
                    <a:pt x="1" y="0"/>
                    <a:pt x="0" y="2"/>
                  </a:cubicBezTo>
                  <a:cubicBezTo>
                    <a:pt x="0" y="2"/>
                    <a:pt x="0" y="2"/>
                    <a:pt x="0"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3" name="Freeform 93"/>
            <p:cNvSpPr>
              <a:spLocks/>
            </p:cNvSpPr>
            <p:nvPr/>
          </p:nvSpPr>
          <p:spPr bwMode="auto">
            <a:xfrm>
              <a:off x="2947" y="1074"/>
              <a:ext cx="21" cy="52"/>
            </a:xfrm>
            <a:custGeom>
              <a:avLst/>
              <a:gdLst>
                <a:gd name="T0" fmla="*/ 1 w 36"/>
                <a:gd name="T1" fmla="*/ 1 h 88"/>
                <a:gd name="T2" fmla="*/ 1 w 36"/>
                <a:gd name="T3" fmla="*/ 1 h 88"/>
                <a:gd name="T4" fmla="*/ 1 w 36"/>
                <a:gd name="T5" fmla="*/ 1 h 88"/>
                <a:gd name="T6" fmla="*/ 1 w 36"/>
                <a:gd name="T7" fmla="*/ 1 h 88"/>
                <a:gd name="T8" fmla="*/ 1 w 36"/>
                <a:gd name="T9" fmla="*/ 1 h 88"/>
                <a:gd name="T10" fmla="*/ 1 w 36"/>
                <a:gd name="T11" fmla="*/ 1 h 88"/>
                <a:gd name="T12" fmla="*/ 1 w 36"/>
                <a:gd name="T13" fmla="*/ 1 h 88"/>
                <a:gd name="T14" fmla="*/ 1 w 36"/>
                <a:gd name="T15" fmla="*/ 1 h 88"/>
                <a:gd name="T16" fmla="*/ 1 w 36"/>
                <a:gd name="T17" fmla="*/ 1 h 88"/>
                <a:gd name="T18" fmla="*/ 1 w 36"/>
                <a:gd name="T19" fmla="*/ 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8"/>
                <a:gd name="T32" fmla="*/ 36 w 3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8">
                  <a:moveTo>
                    <a:pt x="13" y="88"/>
                  </a:moveTo>
                  <a:cubicBezTo>
                    <a:pt x="5" y="87"/>
                    <a:pt x="0" y="79"/>
                    <a:pt x="2" y="71"/>
                  </a:cubicBezTo>
                  <a:cubicBezTo>
                    <a:pt x="3" y="63"/>
                    <a:pt x="10" y="58"/>
                    <a:pt x="19" y="59"/>
                  </a:cubicBezTo>
                  <a:cubicBezTo>
                    <a:pt x="19" y="59"/>
                    <a:pt x="19" y="59"/>
                    <a:pt x="19" y="59"/>
                  </a:cubicBezTo>
                  <a:cubicBezTo>
                    <a:pt x="26" y="61"/>
                    <a:pt x="33" y="55"/>
                    <a:pt x="35" y="47"/>
                  </a:cubicBezTo>
                  <a:cubicBezTo>
                    <a:pt x="36" y="39"/>
                    <a:pt x="31" y="32"/>
                    <a:pt x="24" y="30"/>
                  </a:cubicBezTo>
                  <a:cubicBezTo>
                    <a:pt x="24" y="30"/>
                    <a:pt x="24" y="30"/>
                    <a:pt x="24" y="30"/>
                  </a:cubicBezTo>
                  <a:cubicBezTo>
                    <a:pt x="16" y="29"/>
                    <a:pt x="10" y="22"/>
                    <a:pt x="12" y="13"/>
                  </a:cubicBezTo>
                  <a:cubicBezTo>
                    <a:pt x="13" y="5"/>
                    <a:pt x="21" y="0"/>
                    <a:pt x="29" y="2"/>
                  </a:cubicBezTo>
                  <a:cubicBezTo>
                    <a:pt x="29" y="2"/>
                    <a:pt x="29" y="2"/>
                    <a:pt x="29"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4" name="Freeform 94"/>
            <p:cNvSpPr>
              <a:spLocks/>
            </p:cNvSpPr>
            <p:nvPr/>
          </p:nvSpPr>
          <p:spPr bwMode="auto">
            <a:xfrm>
              <a:off x="2959" y="1041"/>
              <a:ext cx="15" cy="35"/>
            </a:xfrm>
            <a:custGeom>
              <a:avLst/>
              <a:gdLst>
                <a:gd name="T0" fmla="*/ 1 w 26"/>
                <a:gd name="T1" fmla="*/ 1 h 60"/>
                <a:gd name="T2" fmla="*/ 1 w 26"/>
                <a:gd name="T3" fmla="*/ 1 h 60"/>
                <a:gd name="T4" fmla="*/ 1 w 26"/>
                <a:gd name="T5" fmla="*/ 1 h 60"/>
                <a:gd name="T6" fmla="*/ 1 w 26"/>
                <a:gd name="T7" fmla="*/ 1 h 60"/>
                <a:gd name="T8" fmla="*/ 1 w 26"/>
                <a:gd name="T9" fmla="*/ 1 h 60"/>
                <a:gd name="T10" fmla="*/ 1 w 26"/>
                <a:gd name="T11" fmla="*/ 1 h 60"/>
                <a:gd name="T12" fmla="*/ 1 w 26"/>
                <a:gd name="T13" fmla="*/ 1 h 60"/>
                <a:gd name="T14" fmla="*/ 0 60000 65536"/>
                <a:gd name="T15" fmla="*/ 0 60000 65536"/>
                <a:gd name="T16" fmla="*/ 0 60000 65536"/>
                <a:gd name="T17" fmla="*/ 0 60000 65536"/>
                <a:gd name="T18" fmla="*/ 0 60000 65536"/>
                <a:gd name="T19" fmla="*/ 0 60000 65536"/>
                <a:gd name="T20" fmla="*/ 0 60000 65536"/>
                <a:gd name="T21" fmla="*/ 0 w 26"/>
                <a:gd name="T22" fmla="*/ 0 h 60"/>
                <a:gd name="T23" fmla="*/ 26 w 2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60">
                  <a:moveTo>
                    <a:pt x="8" y="59"/>
                  </a:moveTo>
                  <a:cubicBezTo>
                    <a:pt x="15" y="60"/>
                    <a:pt x="23" y="54"/>
                    <a:pt x="24" y="45"/>
                  </a:cubicBezTo>
                  <a:cubicBezTo>
                    <a:pt x="26" y="37"/>
                    <a:pt x="21" y="30"/>
                    <a:pt x="13" y="28"/>
                  </a:cubicBezTo>
                  <a:cubicBezTo>
                    <a:pt x="13" y="28"/>
                    <a:pt x="13" y="28"/>
                    <a:pt x="13" y="28"/>
                  </a:cubicBezTo>
                  <a:cubicBezTo>
                    <a:pt x="5" y="27"/>
                    <a:pt x="0" y="20"/>
                    <a:pt x="1" y="13"/>
                  </a:cubicBezTo>
                  <a:cubicBezTo>
                    <a:pt x="2" y="5"/>
                    <a:pt x="10" y="0"/>
                    <a:pt x="18" y="2"/>
                  </a:cubicBezTo>
                  <a:cubicBezTo>
                    <a:pt x="18" y="2"/>
                    <a:pt x="18" y="2"/>
                    <a:pt x="18"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5" name="Freeform 95"/>
            <p:cNvSpPr>
              <a:spLocks/>
            </p:cNvSpPr>
            <p:nvPr/>
          </p:nvSpPr>
          <p:spPr bwMode="auto">
            <a:xfrm>
              <a:off x="2951" y="1124"/>
              <a:ext cx="50" cy="11"/>
            </a:xfrm>
            <a:custGeom>
              <a:avLst/>
              <a:gdLst>
                <a:gd name="T0" fmla="*/ 1 w 88"/>
                <a:gd name="T1" fmla="*/ 1 h 18"/>
                <a:gd name="T2" fmla="*/ 1 w 88"/>
                <a:gd name="T3" fmla="*/ 1 h 18"/>
                <a:gd name="T4" fmla="*/ 0 w 88"/>
                <a:gd name="T5" fmla="*/ 0 h 18"/>
                <a:gd name="T6" fmla="*/ 0 w 88"/>
                <a:gd name="T7" fmla="*/ 0 h 18"/>
                <a:gd name="T8" fmla="*/ 0 60000 65536"/>
                <a:gd name="T9" fmla="*/ 0 60000 65536"/>
                <a:gd name="T10" fmla="*/ 0 60000 65536"/>
                <a:gd name="T11" fmla="*/ 0 60000 65536"/>
                <a:gd name="T12" fmla="*/ 0 w 88"/>
                <a:gd name="T13" fmla="*/ 0 h 18"/>
                <a:gd name="T14" fmla="*/ 88 w 88"/>
                <a:gd name="T15" fmla="*/ 18 h 18"/>
              </a:gdLst>
              <a:ahLst/>
              <a:cxnLst>
                <a:cxn ang="T8">
                  <a:pos x="T0" y="T1"/>
                </a:cxn>
                <a:cxn ang="T9">
                  <a:pos x="T2" y="T3"/>
                </a:cxn>
                <a:cxn ang="T10">
                  <a:pos x="T4" y="T5"/>
                </a:cxn>
                <a:cxn ang="T11">
                  <a:pos x="T6" y="T7"/>
                </a:cxn>
              </a:cxnLst>
              <a:rect l="T12" t="T13" r="T14" b="T15"/>
              <a:pathLst>
                <a:path w="88" h="18">
                  <a:moveTo>
                    <a:pt x="88" y="16"/>
                  </a:moveTo>
                  <a:cubicBezTo>
                    <a:pt x="87" y="18"/>
                    <a:pt x="68" y="16"/>
                    <a:pt x="45" y="12"/>
                  </a:cubicBezTo>
                  <a:cubicBezTo>
                    <a:pt x="20" y="7"/>
                    <a:pt x="0" y="2"/>
                    <a:pt x="0" y="0"/>
                  </a:cubicBezTo>
                  <a:cubicBezTo>
                    <a:pt x="0" y="0"/>
                    <a:pt x="0" y="0"/>
                    <a:pt x="0"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6" name="Freeform 96"/>
            <p:cNvSpPr>
              <a:spLocks/>
            </p:cNvSpPr>
            <p:nvPr/>
          </p:nvSpPr>
          <p:spPr bwMode="auto">
            <a:xfrm>
              <a:off x="2861" y="1280"/>
              <a:ext cx="43" cy="35"/>
            </a:xfrm>
            <a:custGeom>
              <a:avLst/>
              <a:gdLst>
                <a:gd name="T0" fmla="*/ 0 w 75"/>
                <a:gd name="T1" fmla="*/ 1 h 59"/>
                <a:gd name="T2" fmla="*/ 1 w 75"/>
                <a:gd name="T3" fmla="*/ 1 h 59"/>
                <a:gd name="T4" fmla="*/ 1 w 75"/>
                <a:gd name="T5" fmla="*/ 1 h 59"/>
                <a:gd name="T6" fmla="*/ 1 w 75"/>
                <a:gd name="T7" fmla="*/ 1 h 59"/>
                <a:gd name="T8" fmla="*/ 1 w 75"/>
                <a:gd name="T9" fmla="*/ 1 h 59"/>
                <a:gd name="T10" fmla="*/ 1 w 75"/>
                <a:gd name="T11" fmla="*/ 1 h 59"/>
                <a:gd name="T12" fmla="*/ 1 w 75"/>
                <a:gd name="T13" fmla="*/ 1 h 59"/>
                <a:gd name="T14" fmla="*/ 1 w 75"/>
                <a:gd name="T15" fmla="*/ 1 h 59"/>
                <a:gd name="T16" fmla="*/ 1 w 75"/>
                <a:gd name="T17" fmla="*/ 0 h 59"/>
                <a:gd name="T18" fmla="*/ 1 w 75"/>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59"/>
                <a:gd name="T32" fmla="*/ 75 w 7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59">
                  <a:moveTo>
                    <a:pt x="0" y="51"/>
                  </a:moveTo>
                  <a:cubicBezTo>
                    <a:pt x="5" y="58"/>
                    <a:pt x="14" y="59"/>
                    <a:pt x="20" y="55"/>
                  </a:cubicBezTo>
                  <a:cubicBezTo>
                    <a:pt x="27" y="50"/>
                    <a:pt x="28" y="41"/>
                    <a:pt x="24" y="34"/>
                  </a:cubicBezTo>
                  <a:cubicBezTo>
                    <a:pt x="24" y="34"/>
                    <a:pt x="24" y="34"/>
                    <a:pt x="24" y="34"/>
                  </a:cubicBezTo>
                  <a:cubicBezTo>
                    <a:pt x="19" y="28"/>
                    <a:pt x="20" y="19"/>
                    <a:pt x="27" y="14"/>
                  </a:cubicBezTo>
                  <a:cubicBezTo>
                    <a:pt x="33" y="10"/>
                    <a:pt x="42" y="11"/>
                    <a:pt x="47" y="17"/>
                  </a:cubicBezTo>
                  <a:cubicBezTo>
                    <a:pt x="47" y="17"/>
                    <a:pt x="47" y="17"/>
                    <a:pt x="47" y="17"/>
                  </a:cubicBezTo>
                  <a:cubicBezTo>
                    <a:pt x="52" y="24"/>
                    <a:pt x="61" y="25"/>
                    <a:pt x="67" y="20"/>
                  </a:cubicBezTo>
                  <a:cubicBezTo>
                    <a:pt x="73" y="16"/>
                    <a:pt x="75" y="7"/>
                    <a:pt x="70" y="0"/>
                  </a:cubicBezTo>
                  <a:cubicBezTo>
                    <a:pt x="70" y="0"/>
                    <a:pt x="70" y="0"/>
                    <a:pt x="70"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7" name="Freeform 97"/>
            <p:cNvSpPr>
              <a:spLocks/>
            </p:cNvSpPr>
            <p:nvPr/>
          </p:nvSpPr>
          <p:spPr bwMode="auto">
            <a:xfrm>
              <a:off x="2899" y="1260"/>
              <a:ext cx="32" cy="20"/>
            </a:xfrm>
            <a:custGeom>
              <a:avLst/>
              <a:gdLst>
                <a:gd name="T0" fmla="*/ 1 w 56"/>
                <a:gd name="T1" fmla="*/ 1 h 34"/>
                <a:gd name="T2" fmla="*/ 1 w 56"/>
                <a:gd name="T3" fmla="*/ 1 h 34"/>
                <a:gd name="T4" fmla="*/ 1 w 56"/>
                <a:gd name="T5" fmla="*/ 1 h 34"/>
                <a:gd name="T6" fmla="*/ 1 w 56"/>
                <a:gd name="T7" fmla="*/ 1 h 34"/>
                <a:gd name="T8" fmla="*/ 1 w 56"/>
                <a:gd name="T9" fmla="*/ 1 h 34"/>
                <a:gd name="T10" fmla="*/ 1 w 56"/>
                <a:gd name="T11" fmla="*/ 0 h 34"/>
                <a:gd name="T12" fmla="*/ 1 w 56"/>
                <a:gd name="T13" fmla="*/ 0 h 34"/>
                <a:gd name="T14" fmla="*/ 0 60000 65536"/>
                <a:gd name="T15" fmla="*/ 0 60000 65536"/>
                <a:gd name="T16" fmla="*/ 0 60000 65536"/>
                <a:gd name="T17" fmla="*/ 0 60000 65536"/>
                <a:gd name="T18" fmla="*/ 0 60000 65536"/>
                <a:gd name="T19" fmla="*/ 0 60000 65536"/>
                <a:gd name="T20" fmla="*/ 0 60000 65536"/>
                <a:gd name="T21" fmla="*/ 0 w 56"/>
                <a:gd name="T22" fmla="*/ 0 h 34"/>
                <a:gd name="T23" fmla="*/ 56 w 5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4">
                  <a:moveTo>
                    <a:pt x="4" y="34"/>
                  </a:moveTo>
                  <a:cubicBezTo>
                    <a:pt x="0" y="28"/>
                    <a:pt x="2" y="19"/>
                    <a:pt x="9" y="13"/>
                  </a:cubicBezTo>
                  <a:cubicBezTo>
                    <a:pt x="16" y="8"/>
                    <a:pt x="25" y="10"/>
                    <a:pt x="30" y="16"/>
                  </a:cubicBezTo>
                  <a:cubicBezTo>
                    <a:pt x="30" y="16"/>
                    <a:pt x="30" y="16"/>
                    <a:pt x="30" y="16"/>
                  </a:cubicBezTo>
                  <a:cubicBezTo>
                    <a:pt x="34" y="23"/>
                    <a:pt x="42" y="25"/>
                    <a:pt x="48" y="20"/>
                  </a:cubicBezTo>
                  <a:cubicBezTo>
                    <a:pt x="55" y="16"/>
                    <a:pt x="56" y="7"/>
                    <a:pt x="51" y="0"/>
                  </a:cubicBezTo>
                  <a:cubicBezTo>
                    <a:pt x="51" y="0"/>
                    <a:pt x="51" y="0"/>
                    <a:pt x="51"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8" name="Freeform 98"/>
            <p:cNvSpPr>
              <a:spLocks/>
            </p:cNvSpPr>
            <p:nvPr/>
          </p:nvSpPr>
          <p:spPr bwMode="auto">
            <a:xfrm>
              <a:off x="2899" y="1220"/>
              <a:ext cx="30" cy="43"/>
            </a:xfrm>
            <a:custGeom>
              <a:avLst/>
              <a:gdLst>
                <a:gd name="T0" fmla="*/ 1 w 53"/>
                <a:gd name="T1" fmla="*/ 1 h 73"/>
                <a:gd name="T2" fmla="*/ 1 w 53"/>
                <a:gd name="T3" fmla="*/ 1 h 73"/>
                <a:gd name="T4" fmla="*/ 0 w 53"/>
                <a:gd name="T5" fmla="*/ 1 h 73"/>
                <a:gd name="T6" fmla="*/ 0 w 53"/>
                <a:gd name="T7" fmla="*/ 1 h 73"/>
                <a:gd name="T8" fmla="*/ 0 60000 65536"/>
                <a:gd name="T9" fmla="*/ 0 60000 65536"/>
                <a:gd name="T10" fmla="*/ 0 60000 65536"/>
                <a:gd name="T11" fmla="*/ 0 60000 65536"/>
                <a:gd name="T12" fmla="*/ 0 w 53"/>
                <a:gd name="T13" fmla="*/ 0 h 73"/>
                <a:gd name="T14" fmla="*/ 53 w 53"/>
                <a:gd name="T15" fmla="*/ 73 h 73"/>
              </a:gdLst>
              <a:ahLst/>
              <a:cxnLst>
                <a:cxn ang="T8">
                  <a:pos x="T0" y="T1"/>
                </a:cxn>
                <a:cxn ang="T9">
                  <a:pos x="T2" y="T3"/>
                </a:cxn>
                <a:cxn ang="T10">
                  <a:pos x="T4" y="T5"/>
                </a:cxn>
                <a:cxn ang="T11">
                  <a:pos x="T6" y="T7"/>
                </a:cxn>
              </a:cxnLst>
              <a:rect l="T12" t="T13" r="T14" b="T15"/>
              <a:pathLst>
                <a:path w="53" h="73">
                  <a:moveTo>
                    <a:pt x="52" y="73"/>
                  </a:moveTo>
                  <a:cubicBezTo>
                    <a:pt x="53" y="72"/>
                    <a:pt x="43" y="56"/>
                    <a:pt x="29" y="36"/>
                  </a:cubicBezTo>
                  <a:cubicBezTo>
                    <a:pt x="15" y="16"/>
                    <a:pt x="1" y="0"/>
                    <a:pt x="0" y="2"/>
                  </a:cubicBezTo>
                  <a:cubicBezTo>
                    <a:pt x="0" y="2"/>
                    <a:pt x="0" y="2"/>
                    <a:pt x="0"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9" name="Freeform 99"/>
            <p:cNvSpPr>
              <a:spLocks/>
            </p:cNvSpPr>
            <p:nvPr/>
          </p:nvSpPr>
          <p:spPr bwMode="auto">
            <a:xfrm>
              <a:off x="2832" y="1238"/>
              <a:ext cx="43" cy="35"/>
            </a:xfrm>
            <a:custGeom>
              <a:avLst/>
              <a:gdLst>
                <a:gd name="T0" fmla="*/ 1 w 76"/>
                <a:gd name="T1" fmla="*/ 1 h 59"/>
                <a:gd name="T2" fmla="*/ 1 w 76"/>
                <a:gd name="T3" fmla="*/ 1 h 59"/>
                <a:gd name="T4" fmla="*/ 1 w 76"/>
                <a:gd name="T5" fmla="*/ 1 h 59"/>
                <a:gd name="T6" fmla="*/ 1 w 76"/>
                <a:gd name="T7" fmla="*/ 1 h 59"/>
                <a:gd name="T8" fmla="*/ 1 w 76"/>
                <a:gd name="T9" fmla="*/ 1 h 59"/>
                <a:gd name="T10" fmla="*/ 1 w 76"/>
                <a:gd name="T11" fmla="*/ 1 h 59"/>
                <a:gd name="T12" fmla="*/ 1 w 76"/>
                <a:gd name="T13" fmla="*/ 1 h 59"/>
                <a:gd name="T14" fmla="*/ 1 w 76"/>
                <a:gd name="T15" fmla="*/ 1 h 59"/>
                <a:gd name="T16" fmla="*/ 1 w 76"/>
                <a:gd name="T17" fmla="*/ 1 h 59"/>
                <a:gd name="T18" fmla="*/ 1 w 76"/>
                <a:gd name="T19" fmla="*/ 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9"/>
                <a:gd name="T32" fmla="*/ 76 w 76"/>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9">
                  <a:moveTo>
                    <a:pt x="5" y="59"/>
                  </a:moveTo>
                  <a:cubicBezTo>
                    <a:pt x="0" y="53"/>
                    <a:pt x="2" y="44"/>
                    <a:pt x="8" y="39"/>
                  </a:cubicBezTo>
                  <a:cubicBezTo>
                    <a:pt x="15" y="34"/>
                    <a:pt x="24" y="36"/>
                    <a:pt x="29" y="42"/>
                  </a:cubicBezTo>
                  <a:cubicBezTo>
                    <a:pt x="29" y="42"/>
                    <a:pt x="29" y="42"/>
                    <a:pt x="29" y="42"/>
                  </a:cubicBezTo>
                  <a:cubicBezTo>
                    <a:pt x="33" y="48"/>
                    <a:pt x="42" y="50"/>
                    <a:pt x="49" y="45"/>
                  </a:cubicBezTo>
                  <a:cubicBezTo>
                    <a:pt x="56" y="40"/>
                    <a:pt x="57" y="31"/>
                    <a:pt x="52" y="25"/>
                  </a:cubicBezTo>
                  <a:cubicBezTo>
                    <a:pt x="52" y="25"/>
                    <a:pt x="52" y="25"/>
                    <a:pt x="52" y="25"/>
                  </a:cubicBezTo>
                  <a:cubicBezTo>
                    <a:pt x="48" y="19"/>
                    <a:pt x="49" y="9"/>
                    <a:pt x="56" y="5"/>
                  </a:cubicBezTo>
                  <a:cubicBezTo>
                    <a:pt x="62" y="0"/>
                    <a:pt x="71" y="1"/>
                    <a:pt x="76" y="8"/>
                  </a:cubicBezTo>
                  <a:cubicBezTo>
                    <a:pt x="76" y="8"/>
                    <a:pt x="76" y="8"/>
                    <a:pt x="76" y="8"/>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0" name="Freeform 100"/>
            <p:cNvSpPr>
              <a:spLocks/>
            </p:cNvSpPr>
            <p:nvPr/>
          </p:nvSpPr>
          <p:spPr bwMode="auto">
            <a:xfrm>
              <a:off x="2875" y="1218"/>
              <a:ext cx="27" cy="29"/>
            </a:xfrm>
            <a:custGeom>
              <a:avLst/>
              <a:gdLst>
                <a:gd name="T0" fmla="*/ 0 w 47"/>
                <a:gd name="T1" fmla="*/ 1 h 49"/>
                <a:gd name="T2" fmla="*/ 1 w 47"/>
                <a:gd name="T3" fmla="*/ 1 h 49"/>
                <a:gd name="T4" fmla="*/ 1 w 47"/>
                <a:gd name="T5" fmla="*/ 1 h 49"/>
                <a:gd name="T6" fmla="*/ 1 w 47"/>
                <a:gd name="T7" fmla="*/ 1 h 49"/>
                <a:gd name="T8" fmla="*/ 1 w 47"/>
                <a:gd name="T9" fmla="*/ 1 h 49"/>
                <a:gd name="T10" fmla="*/ 1 w 47"/>
                <a:gd name="T11" fmla="*/ 1 h 49"/>
                <a:gd name="T12" fmla="*/ 1 w 47"/>
                <a:gd name="T13" fmla="*/ 1 h 49"/>
                <a:gd name="T14" fmla="*/ 0 60000 65536"/>
                <a:gd name="T15" fmla="*/ 0 60000 65536"/>
                <a:gd name="T16" fmla="*/ 0 60000 65536"/>
                <a:gd name="T17" fmla="*/ 0 60000 65536"/>
                <a:gd name="T18" fmla="*/ 0 60000 65536"/>
                <a:gd name="T19" fmla="*/ 0 60000 65536"/>
                <a:gd name="T20" fmla="*/ 0 60000 65536"/>
                <a:gd name="T21" fmla="*/ 0 w 47"/>
                <a:gd name="T22" fmla="*/ 0 h 49"/>
                <a:gd name="T23" fmla="*/ 47 w 47"/>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9">
                  <a:moveTo>
                    <a:pt x="0" y="42"/>
                  </a:moveTo>
                  <a:cubicBezTo>
                    <a:pt x="5" y="48"/>
                    <a:pt x="15" y="49"/>
                    <a:pt x="22" y="44"/>
                  </a:cubicBezTo>
                  <a:cubicBezTo>
                    <a:pt x="28" y="39"/>
                    <a:pt x="30" y="30"/>
                    <a:pt x="25" y="24"/>
                  </a:cubicBezTo>
                  <a:cubicBezTo>
                    <a:pt x="25" y="24"/>
                    <a:pt x="25" y="24"/>
                    <a:pt x="25" y="24"/>
                  </a:cubicBezTo>
                  <a:cubicBezTo>
                    <a:pt x="21" y="17"/>
                    <a:pt x="21" y="8"/>
                    <a:pt x="27" y="5"/>
                  </a:cubicBezTo>
                  <a:cubicBezTo>
                    <a:pt x="33" y="0"/>
                    <a:pt x="42" y="1"/>
                    <a:pt x="47" y="7"/>
                  </a:cubicBezTo>
                  <a:cubicBezTo>
                    <a:pt x="47" y="7"/>
                    <a:pt x="47" y="7"/>
                    <a:pt x="47" y="7"/>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1" name="Freeform 101"/>
            <p:cNvSpPr>
              <a:spLocks/>
            </p:cNvSpPr>
            <p:nvPr/>
          </p:nvSpPr>
          <p:spPr bwMode="auto">
            <a:xfrm>
              <a:off x="2832" y="1270"/>
              <a:ext cx="31" cy="43"/>
            </a:xfrm>
            <a:custGeom>
              <a:avLst/>
              <a:gdLst>
                <a:gd name="T0" fmla="*/ 1 w 54"/>
                <a:gd name="T1" fmla="*/ 1 h 73"/>
                <a:gd name="T2" fmla="*/ 1 w 54"/>
                <a:gd name="T3" fmla="*/ 1 h 73"/>
                <a:gd name="T4" fmla="*/ 1 w 54"/>
                <a:gd name="T5" fmla="*/ 0 h 73"/>
                <a:gd name="T6" fmla="*/ 1 w 54"/>
                <a:gd name="T7" fmla="*/ 0 h 73"/>
                <a:gd name="T8" fmla="*/ 0 60000 65536"/>
                <a:gd name="T9" fmla="*/ 0 60000 65536"/>
                <a:gd name="T10" fmla="*/ 0 60000 65536"/>
                <a:gd name="T11" fmla="*/ 0 60000 65536"/>
                <a:gd name="T12" fmla="*/ 0 w 54"/>
                <a:gd name="T13" fmla="*/ 0 h 73"/>
                <a:gd name="T14" fmla="*/ 54 w 54"/>
                <a:gd name="T15" fmla="*/ 73 h 73"/>
              </a:gdLst>
              <a:ahLst/>
              <a:cxnLst>
                <a:cxn ang="T8">
                  <a:pos x="T0" y="T1"/>
                </a:cxn>
                <a:cxn ang="T9">
                  <a:pos x="T2" y="T3"/>
                </a:cxn>
                <a:cxn ang="T10">
                  <a:pos x="T4" y="T5"/>
                </a:cxn>
                <a:cxn ang="T11">
                  <a:pos x="T6" y="T7"/>
                </a:cxn>
              </a:cxnLst>
              <a:rect l="T12" t="T13" r="T14" b="T15"/>
              <a:pathLst>
                <a:path w="54" h="73">
                  <a:moveTo>
                    <a:pt x="54" y="71"/>
                  </a:moveTo>
                  <a:cubicBezTo>
                    <a:pt x="52" y="73"/>
                    <a:pt x="39" y="58"/>
                    <a:pt x="26" y="39"/>
                  </a:cubicBezTo>
                  <a:cubicBezTo>
                    <a:pt x="11" y="19"/>
                    <a:pt x="0" y="1"/>
                    <a:pt x="2" y="0"/>
                  </a:cubicBezTo>
                  <a:cubicBezTo>
                    <a:pt x="2" y="0"/>
                    <a:pt x="2" y="0"/>
                    <a:pt x="2"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2" name="Freeform 102"/>
            <p:cNvSpPr>
              <a:spLocks/>
            </p:cNvSpPr>
            <p:nvPr/>
          </p:nvSpPr>
          <p:spPr bwMode="auto">
            <a:xfrm>
              <a:off x="2947" y="1197"/>
              <a:ext cx="32" cy="45"/>
            </a:xfrm>
            <a:custGeom>
              <a:avLst/>
              <a:gdLst>
                <a:gd name="T0" fmla="*/ 0 w 56"/>
                <a:gd name="T1" fmla="*/ 1 h 77"/>
                <a:gd name="T2" fmla="*/ 1 w 56"/>
                <a:gd name="T3" fmla="*/ 1 h 77"/>
                <a:gd name="T4" fmla="*/ 1 w 56"/>
                <a:gd name="T5" fmla="*/ 1 h 77"/>
                <a:gd name="T6" fmla="*/ 1 w 56"/>
                <a:gd name="T7" fmla="*/ 1 h 77"/>
                <a:gd name="T8" fmla="*/ 1 w 56"/>
                <a:gd name="T9" fmla="*/ 1 h 77"/>
                <a:gd name="T10" fmla="*/ 1 w 56"/>
                <a:gd name="T11" fmla="*/ 1 h 77"/>
                <a:gd name="T12" fmla="*/ 1 w 56"/>
                <a:gd name="T13" fmla="*/ 1 h 77"/>
                <a:gd name="T14" fmla="*/ 1 w 56"/>
                <a:gd name="T15" fmla="*/ 1 h 77"/>
                <a:gd name="T16" fmla="*/ 1 w 56"/>
                <a:gd name="T17" fmla="*/ 0 h 77"/>
                <a:gd name="T18" fmla="*/ 1 w 5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7"/>
                <a:gd name="T32" fmla="*/ 56 w 56"/>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7">
                  <a:moveTo>
                    <a:pt x="0" y="73"/>
                  </a:moveTo>
                  <a:cubicBezTo>
                    <a:pt x="6" y="77"/>
                    <a:pt x="15" y="75"/>
                    <a:pt x="20" y="68"/>
                  </a:cubicBezTo>
                  <a:cubicBezTo>
                    <a:pt x="24" y="62"/>
                    <a:pt x="22" y="53"/>
                    <a:pt x="16" y="48"/>
                  </a:cubicBezTo>
                  <a:cubicBezTo>
                    <a:pt x="16" y="48"/>
                    <a:pt x="16" y="48"/>
                    <a:pt x="16" y="48"/>
                  </a:cubicBezTo>
                  <a:cubicBezTo>
                    <a:pt x="9" y="44"/>
                    <a:pt x="7" y="35"/>
                    <a:pt x="11" y="29"/>
                  </a:cubicBezTo>
                  <a:cubicBezTo>
                    <a:pt x="16" y="22"/>
                    <a:pt x="25" y="20"/>
                    <a:pt x="31" y="24"/>
                  </a:cubicBezTo>
                  <a:cubicBezTo>
                    <a:pt x="31" y="24"/>
                    <a:pt x="31" y="24"/>
                    <a:pt x="31" y="24"/>
                  </a:cubicBezTo>
                  <a:cubicBezTo>
                    <a:pt x="38" y="28"/>
                    <a:pt x="47" y="27"/>
                    <a:pt x="51" y="20"/>
                  </a:cubicBezTo>
                  <a:cubicBezTo>
                    <a:pt x="56" y="13"/>
                    <a:pt x="54" y="4"/>
                    <a:pt x="47" y="0"/>
                  </a:cubicBezTo>
                  <a:cubicBezTo>
                    <a:pt x="47" y="0"/>
                    <a:pt x="47" y="0"/>
                    <a:pt x="47"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3" name="Freeform 103"/>
            <p:cNvSpPr>
              <a:spLocks/>
            </p:cNvSpPr>
            <p:nvPr/>
          </p:nvSpPr>
          <p:spPr bwMode="auto">
            <a:xfrm>
              <a:off x="2969" y="1168"/>
              <a:ext cx="28" cy="29"/>
            </a:xfrm>
            <a:custGeom>
              <a:avLst/>
              <a:gdLst>
                <a:gd name="T0" fmla="*/ 1 w 48"/>
                <a:gd name="T1" fmla="*/ 1 h 49"/>
                <a:gd name="T2" fmla="*/ 1 w 48"/>
                <a:gd name="T3" fmla="*/ 1 h 49"/>
                <a:gd name="T4" fmla="*/ 1 w 48"/>
                <a:gd name="T5" fmla="*/ 1 h 49"/>
                <a:gd name="T6" fmla="*/ 1 w 48"/>
                <a:gd name="T7" fmla="*/ 1 h 49"/>
                <a:gd name="T8" fmla="*/ 1 w 48"/>
                <a:gd name="T9" fmla="*/ 1 h 49"/>
                <a:gd name="T10" fmla="*/ 1 w 48"/>
                <a:gd name="T11" fmla="*/ 0 h 49"/>
                <a:gd name="T12" fmla="*/ 1 w 48"/>
                <a:gd name="T13" fmla="*/ 0 h 49"/>
                <a:gd name="T14" fmla="*/ 0 60000 65536"/>
                <a:gd name="T15" fmla="*/ 0 60000 65536"/>
                <a:gd name="T16" fmla="*/ 0 60000 65536"/>
                <a:gd name="T17" fmla="*/ 0 60000 65536"/>
                <a:gd name="T18" fmla="*/ 0 60000 65536"/>
                <a:gd name="T19" fmla="*/ 0 60000 65536"/>
                <a:gd name="T20" fmla="*/ 0 60000 65536"/>
                <a:gd name="T21" fmla="*/ 0 w 48"/>
                <a:gd name="T22" fmla="*/ 0 h 49"/>
                <a:gd name="T23" fmla="*/ 48 w 4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9">
                  <a:moveTo>
                    <a:pt x="8" y="49"/>
                  </a:moveTo>
                  <a:cubicBezTo>
                    <a:pt x="1" y="45"/>
                    <a:pt x="0" y="35"/>
                    <a:pt x="5" y="28"/>
                  </a:cubicBezTo>
                  <a:cubicBezTo>
                    <a:pt x="9" y="21"/>
                    <a:pt x="18" y="19"/>
                    <a:pt x="25" y="23"/>
                  </a:cubicBezTo>
                  <a:cubicBezTo>
                    <a:pt x="25" y="23"/>
                    <a:pt x="25" y="23"/>
                    <a:pt x="25" y="23"/>
                  </a:cubicBezTo>
                  <a:cubicBezTo>
                    <a:pt x="31" y="28"/>
                    <a:pt x="40" y="26"/>
                    <a:pt x="44" y="20"/>
                  </a:cubicBezTo>
                  <a:cubicBezTo>
                    <a:pt x="48" y="14"/>
                    <a:pt x="46" y="5"/>
                    <a:pt x="40" y="0"/>
                  </a:cubicBezTo>
                  <a:cubicBezTo>
                    <a:pt x="40" y="0"/>
                    <a:pt x="40" y="0"/>
                    <a:pt x="40"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4" name="Freeform 104"/>
            <p:cNvSpPr>
              <a:spLocks/>
            </p:cNvSpPr>
            <p:nvPr/>
          </p:nvSpPr>
          <p:spPr bwMode="auto">
            <a:xfrm>
              <a:off x="2952" y="1141"/>
              <a:ext cx="42" cy="30"/>
            </a:xfrm>
            <a:custGeom>
              <a:avLst/>
              <a:gdLst>
                <a:gd name="T0" fmla="*/ 1 w 75"/>
                <a:gd name="T1" fmla="*/ 1 h 51"/>
                <a:gd name="T2" fmla="*/ 1 w 75"/>
                <a:gd name="T3" fmla="*/ 1 h 51"/>
                <a:gd name="T4" fmla="*/ 0 w 75"/>
                <a:gd name="T5" fmla="*/ 1 h 51"/>
                <a:gd name="T6" fmla="*/ 0 w 75"/>
                <a:gd name="T7" fmla="*/ 1 h 51"/>
                <a:gd name="T8" fmla="*/ 0 60000 65536"/>
                <a:gd name="T9" fmla="*/ 0 60000 65536"/>
                <a:gd name="T10" fmla="*/ 0 60000 65536"/>
                <a:gd name="T11" fmla="*/ 0 60000 65536"/>
                <a:gd name="T12" fmla="*/ 0 w 75"/>
                <a:gd name="T13" fmla="*/ 0 h 51"/>
                <a:gd name="T14" fmla="*/ 75 w 75"/>
                <a:gd name="T15" fmla="*/ 51 h 51"/>
              </a:gdLst>
              <a:ahLst/>
              <a:cxnLst>
                <a:cxn ang="T8">
                  <a:pos x="T0" y="T1"/>
                </a:cxn>
                <a:cxn ang="T9">
                  <a:pos x="T2" y="T3"/>
                </a:cxn>
                <a:cxn ang="T10">
                  <a:pos x="T4" y="T5"/>
                </a:cxn>
                <a:cxn ang="T11">
                  <a:pos x="T6" y="T7"/>
                </a:cxn>
              </a:cxnLst>
              <a:rect l="T12" t="T13" r="T14" b="T15"/>
              <a:pathLst>
                <a:path w="75" h="51">
                  <a:moveTo>
                    <a:pt x="74" y="51"/>
                  </a:moveTo>
                  <a:cubicBezTo>
                    <a:pt x="75" y="49"/>
                    <a:pt x="59" y="37"/>
                    <a:pt x="40" y="24"/>
                  </a:cubicBezTo>
                  <a:cubicBezTo>
                    <a:pt x="19" y="10"/>
                    <a:pt x="0" y="0"/>
                    <a:pt x="0" y="2"/>
                  </a:cubicBezTo>
                  <a:cubicBezTo>
                    <a:pt x="0" y="2"/>
                    <a:pt x="0" y="2"/>
                    <a:pt x="0" y="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5" name="Freeform 105"/>
            <p:cNvSpPr>
              <a:spLocks/>
            </p:cNvSpPr>
            <p:nvPr/>
          </p:nvSpPr>
          <p:spPr bwMode="auto">
            <a:xfrm>
              <a:off x="2904" y="1169"/>
              <a:ext cx="32" cy="45"/>
            </a:xfrm>
            <a:custGeom>
              <a:avLst/>
              <a:gdLst>
                <a:gd name="T0" fmla="*/ 1 w 56"/>
                <a:gd name="T1" fmla="*/ 1 h 77"/>
                <a:gd name="T2" fmla="*/ 1 w 56"/>
                <a:gd name="T3" fmla="*/ 1 h 77"/>
                <a:gd name="T4" fmla="*/ 1 w 56"/>
                <a:gd name="T5" fmla="*/ 1 h 77"/>
                <a:gd name="T6" fmla="*/ 1 w 56"/>
                <a:gd name="T7" fmla="*/ 1 h 77"/>
                <a:gd name="T8" fmla="*/ 1 w 56"/>
                <a:gd name="T9" fmla="*/ 1 h 77"/>
                <a:gd name="T10" fmla="*/ 1 w 56"/>
                <a:gd name="T11" fmla="*/ 1 h 77"/>
                <a:gd name="T12" fmla="*/ 1 w 56"/>
                <a:gd name="T13" fmla="*/ 1 h 77"/>
                <a:gd name="T14" fmla="*/ 1 w 56"/>
                <a:gd name="T15" fmla="*/ 1 h 77"/>
                <a:gd name="T16" fmla="*/ 1 w 56"/>
                <a:gd name="T17" fmla="*/ 1 h 77"/>
                <a:gd name="T18" fmla="*/ 1 w 56"/>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7"/>
                <a:gd name="T32" fmla="*/ 56 w 56"/>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7">
                  <a:moveTo>
                    <a:pt x="8" y="77"/>
                  </a:moveTo>
                  <a:cubicBezTo>
                    <a:pt x="1" y="73"/>
                    <a:pt x="0" y="64"/>
                    <a:pt x="4" y="57"/>
                  </a:cubicBezTo>
                  <a:cubicBezTo>
                    <a:pt x="8" y="51"/>
                    <a:pt x="17" y="49"/>
                    <a:pt x="24" y="53"/>
                  </a:cubicBezTo>
                  <a:cubicBezTo>
                    <a:pt x="24" y="53"/>
                    <a:pt x="24" y="53"/>
                    <a:pt x="24" y="53"/>
                  </a:cubicBezTo>
                  <a:cubicBezTo>
                    <a:pt x="31" y="57"/>
                    <a:pt x="40" y="55"/>
                    <a:pt x="44" y="49"/>
                  </a:cubicBezTo>
                  <a:cubicBezTo>
                    <a:pt x="48" y="42"/>
                    <a:pt x="47" y="33"/>
                    <a:pt x="40" y="29"/>
                  </a:cubicBezTo>
                  <a:cubicBezTo>
                    <a:pt x="40" y="29"/>
                    <a:pt x="40" y="29"/>
                    <a:pt x="40" y="29"/>
                  </a:cubicBezTo>
                  <a:cubicBezTo>
                    <a:pt x="33" y="24"/>
                    <a:pt x="31" y="15"/>
                    <a:pt x="36" y="9"/>
                  </a:cubicBezTo>
                  <a:cubicBezTo>
                    <a:pt x="40" y="2"/>
                    <a:pt x="49" y="0"/>
                    <a:pt x="56" y="4"/>
                  </a:cubicBezTo>
                  <a:cubicBezTo>
                    <a:pt x="56" y="4"/>
                    <a:pt x="56" y="4"/>
                    <a:pt x="56" y="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6" name="Freeform 106"/>
            <p:cNvSpPr>
              <a:spLocks/>
            </p:cNvSpPr>
            <p:nvPr/>
          </p:nvSpPr>
          <p:spPr bwMode="auto">
            <a:xfrm>
              <a:off x="2936" y="1140"/>
              <a:ext cx="18" cy="34"/>
            </a:xfrm>
            <a:custGeom>
              <a:avLst/>
              <a:gdLst>
                <a:gd name="T0" fmla="*/ 0 w 32"/>
                <a:gd name="T1" fmla="*/ 1 h 57"/>
                <a:gd name="T2" fmla="*/ 1 w 32"/>
                <a:gd name="T3" fmla="*/ 1 h 57"/>
                <a:gd name="T4" fmla="*/ 1 w 32"/>
                <a:gd name="T5" fmla="*/ 1 h 57"/>
                <a:gd name="T6" fmla="*/ 1 w 32"/>
                <a:gd name="T7" fmla="*/ 1 h 57"/>
                <a:gd name="T8" fmla="*/ 1 w 32"/>
                <a:gd name="T9" fmla="*/ 1 h 57"/>
                <a:gd name="T10" fmla="*/ 1 w 32"/>
                <a:gd name="T11" fmla="*/ 1 h 57"/>
                <a:gd name="T12" fmla="*/ 1 w 32"/>
                <a:gd name="T13" fmla="*/ 1 h 57"/>
                <a:gd name="T14" fmla="*/ 0 60000 65536"/>
                <a:gd name="T15" fmla="*/ 0 60000 65536"/>
                <a:gd name="T16" fmla="*/ 0 60000 65536"/>
                <a:gd name="T17" fmla="*/ 0 60000 65536"/>
                <a:gd name="T18" fmla="*/ 0 60000 65536"/>
                <a:gd name="T19" fmla="*/ 0 60000 65536"/>
                <a:gd name="T20" fmla="*/ 0 60000 65536"/>
                <a:gd name="T21" fmla="*/ 0 w 32"/>
                <a:gd name="T22" fmla="*/ 0 h 57"/>
                <a:gd name="T23" fmla="*/ 32 w 3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7">
                  <a:moveTo>
                    <a:pt x="0" y="53"/>
                  </a:moveTo>
                  <a:cubicBezTo>
                    <a:pt x="7" y="57"/>
                    <a:pt x="16" y="55"/>
                    <a:pt x="21" y="47"/>
                  </a:cubicBezTo>
                  <a:cubicBezTo>
                    <a:pt x="25" y="41"/>
                    <a:pt x="24" y="32"/>
                    <a:pt x="17" y="27"/>
                  </a:cubicBezTo>
                  <a:cubicBezTo>
                    <a:pt x="17" y="27"/>
                    <a:pt x="17" y="27"/>
                    <a:pt x="17" y="27"/>
                  </a:cubicBezTo>
                  <a:cubicBezTo>
                    <a:pt x="10" y="23"/>
                    <a:pt x="8" y="15"/>
                    <a:pt x="12" y="9"/>
                  </a:cubicBezTo>
                  <a:cubicBezTo>
                    <a:pt x="16" y="2"/>
                    <a:pt x="25" y="0"/>
                    <a:pt x="32" y="4"/>
                  </a:cubicBezTo>
                  <a:cubicBezTo>
                    <a:pt x="32" y="4"/>
                    <a:pt x="32" y="4"/>
                    <a:pt x="32" y="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7" name="Freeform 107"/>
            <p:cNvSpPr>
              <a:spLocks/>
            </p:cNvSpPr>
            <p:nvPr/>
          </p:nvSpPr>
          <p:spPr bwMode="auto">
            <a:xfrm>
              <a:off x="2906" y="1212"/>
              <a:ext cx="43" cy="29"/>
            </a:xfrm>
            <a:custGeom>
              <a:avLst/>
              <a:gdLst>
                <a:gd name="T0" fmla="*/ 1 w 75"/>
                <a:gd name="T1" fmla="*/ 1 h 50"/>
                <a:gd name="T2" fmla="*/ 1 w 75"/>
                <a:gd name="T3" fmla="*/ 1 h 50"/>
                <a:gd name="T4" fmla="*/ 1 w 75"/>
                <a:gd name="T5" fmla="*/ 0 h 50"/>
                <a:gd name="T6" fmla="*/ 1 w 75"/>
                <a:gd name="T7" fmla="*/ 0 h 50"/>
                <a:gd name="T8" fmla="*/ 0 60000 65536"/>
                <a:gd name="T9" fmla="*/ 0 60000 65536"/>
                <a:gd name="T10" fmla="*/ 0 60000 65536"/>
                <a:gd name="T11" fmla="*/ 0 60000 65536"/>
                <a:gd name="T12" fmla="*/ 0 w 75"/>
                <a:gd name="T13" fmla="*/ 0 h 50"/>
                <a:gd name="T14" fmla="*/ 75 w 75"/>
                <a:gd name="T15" fmla="*/ 50 h 50"/>
              </a:gdLst>
              <a:ahLst/>
              <a:cxnLst>
                <a:cxn ang="T8">
                  <a:pos x="T0" y="T1"/>
                </a:cxn>
                <a:cxn ang="T9">
                  <a:pos x="T2" y="T3"/>
                </a:cxn>
                <a:cxn ang="T10">
                  <a:pos x="T4" y="T5"/>
                </a:cxn>
                <a:cxn ang="T11">
                  <a:pos x="T6" y="T7"/>
                </a:cxn>
              </a:cxnLst>
              <a:rect l="T12" t="T13" r="T14" b="T15"/>
              <a:pathLst>
                <a:path w="75" h="50">
                  <a:moveTo>
                    <a:pt x="75" y="48"/>
                  </a:moveTo>
                  <a:cubicBezTo>
                    <a:pt x="74" y="50"/>
                    <a:pt x="57" y="41"/>
                    <a:pt x="37" y="27"/>
                  </a:cubicBezTo>
                  <a:cubicBezTo>
                    <a:pt x="16" y="14"/>
                    <a:pt x="0" y="1"/>
                    <a:pt x="1" y="0"/>
                  </a:cubicBezTo>
                  <a:cubicBezTo>
                    <a:pt x="1" y="0"/>
                    <a:pt x="1" y="0"/>
                    <a:pt x="1"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8" name="Freeform 108"/>
            <p:cNvSpPr>
              <a:spLocks/>
            </p:cNvSpPr>
            <p:nvPr/>
          </p:nvSpPr>
          <p:spPr bwMode="auto">
            <a:xfrm>
              <a:off x="2762" y="1331"/>
              <a:ext cx="49" cy="23"/>
            </a:xfrm>
            <a:custGeom>
              <a:avLst/>
              <a:gdLst>
                <a:gd name="T0" fmla="*/ 0 w 87"/>
                <a:gd name="T1" fmla="*/ 1 h 39"/>
                <a:gd name="T2" fmla="*/ 1 w 87"/>
                <a:gd name="T3" fmla="*/ 1 h 39"/>
                <a:gd name="T4" fmla="*/ 1 w 87"/>
                <a:gd name="T5" fmla="*/ 1 h 39"/>
                <a:gd name="T6" fmla="*/ 1 w 87"/>
                <a:gd name="T7" fmla="*/ 1 h 39"/>
                <a:gd name="T8" fmla="*/ 1 w 87"/>
                <a:gd name="T9" fmla="*/ 1 h 39"/>
                <a:gd name="T10" fmla="*/ 1 w 87"/>
                <a:gd name="T11" fmla="*/ 1 h 39"/>
                <a:gd name="T12" fmla="*/ 1 w 87"/>
                <a:gd name="T13" fmla="*/ 1 h 39"/>
                <a:gd name="T14" fmla="*/ 1 w 87"/>
                <a:gd name="T15" fmla="*/ 1 h 39"/>
                <a:gd name="T16" fmla="*/ 1 w 87"/>
                <a:gd name="T17" fmla="*/ 1 h 39"/>
                <a:gd name="T18" fmla="*/ 1 w 87"/>
                <a:gd name="T19" fmla="*/ 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9"/>
                <a:gd name="T32" fmla="*/ 87 w 87"/>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9">
                  <a:moveTo>
                    <a:pt x="0" y="27"/>
                  </a:moveTo>
                  <a:cubicBezTo>
                    <a:pt x="3" y="34"/>
                    <a:pt x="11" y="39"/>
                    <a:pt x="18" y="37"/>
                  </a:cubicBezTo>
                  <a:cubicBezTo>
                    <a:pt x="26" y="35"/>
                    <a:pt x="31" y="27"/>
                    <a:pt x="29" y="19"/>
                  </a:cubicBezTo>
                  <a:cubicBezTo>
                    <a:pt x="29" y="19"/>
                    <a:pt x="29" y="19"/>
                    <a:pt x="29" y="19"/>
                  </a:cubicBezTo>
                  <a:cubicBezTo>
                    <a:pt x="26" y="12"/>
                    <a:pt x="31" y="4"/>
                    <a:pt x="39" y="2"/>
                  </a:cubicBezTo>
                  <a:cubicBezTo>
                    <a:pt x="47" y="0"/>
                    <a:pt x="54" y="4"/>
                    <a:pt x="57" y="12"/>
                  </a:cubicBezTo>
                  <a:cubicBezTo>
                    <a:pt x="57" y="12"/>
                    <a:pt x="57" y="12"/>
                    <a:pt x="57" y="12"/>
                  </a:cubicBezTo>
                  <a:cubicBezTo>
                    <a:pt x="59" y="19"/>
                    <a:pt x="67" y="24"/>
                    <a:pt x="74" y="22"/>
                  </a:cubicBezTo>
                  <a:cubicBezTo>
                    <a:pt x="82" y="20"/>
                    <a:pt x="87" y="12"/>
                    <a:pt x="85" y="4"/>
                  </a:cubicBezTo>
                  <a:cubicBezTo>
                    <a:pt x="85" y="4"/>
                    <a:pt x="85" y="4"/>
                    <a:pt x="85" y="4"/>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59" name="Freeform 109"/>
            <p:cNvSpPr>
              <a:spLocks/>
            </p:cNvSpPr>
            <p:nvPr/>
          </p:nvSpPr>
          <p:spPr bwMode="auto">
            <a:xfrm>
              <a:off x="2809" y="1321"/>
              <a:ext cx="34" cy="15"/>
            </a:xfrm>
            <a:custGeom>
              <a:avLst/>
              <a:gdLst>
                <a:gd name="T0" fmla="*/ 1 w 60"/>
                <a:gd name="T1" fmla="*/ 1 h 25"/>
                <a:gd name="T2" fmla="*/ 1 w 60"/>
                <a:gd name="T3" fmla="*/ 1 h 25"/>
                <a:gd name="T4" fmla="*/ 1 w 60"/>
                <a:gd name="T5" fmla="*/ 1 h 25"/>
                <a:gd name="T6" fmla="*/ 1 w 60"/>
                <a:gd name="T7" fmla="*/ 1 h 25"/>
                <a:gd name="T8" fmla="*/ 1 w 60"/>
                <a:gd name="T9" fmla="*/ 1 h 25"/>
                <a:gd name="T10" fmla="*/ 1 w 60"/>
                <a:gd name="T11" fmla="*/ 1 h 25"/>
                <a:gd name="T12" fmla="*/ 1 w 60"/>
                <a:gd name="T13" fmla="*/ 1 h 25"/>
                <a:gd name="T14" fmla="*/ 0 60000 65536"/>
                <a:gd name="T15" fmla="*/ 0 60000 65536"/>
                <a:gd name="T16" fmla="*/ 0 60000 65536"/>
                <a:gd name="T17" fmla="*/ 0 60000 65536"/>
                <a:gd name="T18" fmla="*/ 0 60000 65536"/>
                <a:gd name="T19" fmla="*/ 0 60000 65536"/>
                <a:gd name="T20" fmla="*/ 0 60000 65536"/>
                <a:gd name="T21" fmla="*/ 0 w 60"/>
                <a:gd name="T22" fmla="*/ 0 h 25"/>
                <a:gd name="T23" fmla="*/ 60 w 6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5">
                  <a:moveTo>
                    <a:pt x="2" y="20"/>
                  </a:moveTo>
                  <a:cubicBezTo>
                    <a:pt x="0" y="13"/>
                    <a:pt x="5" y="5"/>
                    <a:pt x="14" y="2"/>
                  </a:cubicBezTo>
                  <a:cubicBezTo>
                    <a:pt x="21" y="0"/>
                    <a:pt x="29" y="5"/>
                    <a:pt x="31" y="12"/>
                  </a:cubicBezTo>
                  <a:cubicBezTo>
                    <a:pt x="31" y="12"/>
                    <a:pt x="31" y="12"/>
                    <a:pt x="31" y="12"/>
                  </a:cubicBezTo>
                  <a:cubicBezTo>
                    <a:pt x="34" y="20"/>
                    <a:pt x="41" y="25"/>
                    <a:pt x="47" y="23"/>
                  </a:cubicBezTo>
                  <a:cubicBezTo>
                    <a:pt x="55" y="21"/>
                    <a:pt x="60" y="13"/>
                    <a:pt x="58" y="5"/>
                  </a:cubicBezTo>
                  <a:cubicBezTo>
                    <a:pt x="58" y="5"/>
                    <a:pt x="58" y="5"/>
                    <a:pt x="58" y="5"/>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0" name="Freeform 110"/>
            <p:cNvSpPr>
              <a:spLocks/>
            </p:cNvSpPr>
            <p:nvPr/>
          </p:nvSpPr>
          <p:spPr bwMode="auto">
            <a:xfrm>
              <a:off x="2828" y="1277"/>
              <a:ext cx="14" cy="51"/>
            </a:xfrm>
            <a:custGeom>
              <a:avLst/>
              <a:gdLst>
                <a:gd name="T0" fmla="*/ 1 w 25"/>
                <a:gd name="T1" fmla="*/ 1 h 87"/>
                <a:gd name="T2" fmla="*/ 1 w 25"/>
                <a:gd name="T3" fmla="*/ 1 h 87"/>
                <a:gd name="T4" fmla="*/ 0 w 25"/>
                <a:gd name="T5" fmla="*/ 1 h 87"/>
                <a:gd name="T6" fmla="*/ 0 w 25"/>
                <a:gd name="T7" fmla="*/ 1 h 87"/>
                <a:gd name="T8" fmla="*/ 0 60000 65536"/>
                <a:gd name="T9" fmla="*/ 0 60000 65536"/>
                <a:gd name="T10" fmla="*/ 0 60000 65536"/>
                <a:gd name="T11" fmla="*/ 0 60000 65536"/>
                <a:gd name="T12" fmla="*/ 0 w 25"/>
                <a:gd name="T13" fmla="*/ 0 h 87"/>
                <a:gd name="T14" fmla="*/ 25 w 25"/>
                <a:gd name="T15" fmla="*/ 87 h 87"/>
              </a:gdLst>
              <a:ahLst/>
              <a:cxnLst>
                <a:cxn ang="T8">
                  <a:pos x="T0" y="T1"/>
                </a:cxn>
                <a:cxn ang="T9">
                  <a:pos x="T2" y="T3"/>
                </a:cxn>
                <a:cxn ang="T10">
                  <a:pos x="T4" y="T5"/>
                </a:cxn>
                <a:cxn ang="T11">
                  <a:pos x="T6" y="T7"/>
                </a:cxn>
              </a:cxnLst>
              <a:rect l="T12" t="T13" r="T14" b="T15"/>
              <a:pathLst>
                <a:path w="25" h="87">
                  <a:moveTo>
                    <a:pt x="23" y="87"/>
                  </a:moveTo>
                  <a:cubicBezTo>
                    <a:pt x="25" y="86"/>
                    <a:pt x="22" y="67"/>
                    <a:pt x="16" y="44"/>
                  </a:cubicBezTo>
                  <a:cubicBezTo>
                    <a:pt x="9" y="20"/>
                    <a:pt x="2" y="0"/>
                    <a:pt x="0" y="1"/>
                  </a:cubicBezTo>
                  <a:cubicBezTo>
                    <a:pt x="0" y="1"/>
                    <a:pt x="0" y="1"/>
                    <a:pt x="0" y="1"/>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1" name="Freeform 111"/>
            <p:cNvSpPr>
              <a:spLocks/>
            </p:cNvSpPr>
            <p:nvPr/>
          </p:nvSpPr>
          <p:spPr bwMode="auto">
            <a:xfrm>
              <a:off x="2748" y="1281"/>
              <a:ext cx="50" cy="24"/>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1 h 40"/>
                <a:gd name="T16" fmla="*/ 1 w 87"/>
                <a:gd name="T17" fmla="*/ 1 h 40"/>
                <a:gd name="T18" fmla="*/ 1 w 87"/>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40"/>
                <a:gd name="T32" fmla="*/ 87 w 87"/>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40">
                  <a:moveTo>
                    <a:pt x="2" y="35"/>
                  </a:moveTo>
                  <a:cubicBezTo>
                    <a:pt x="0" y="27"/>
                    <a:pt x="5" y="19"/>
                    <a:pt x="13" y="17"/>
                  </a:cubicBezTo>
                  <a:cubicBezTo>
                    <a:pt x="20" y="15"/>
                    <a:pt x="29" y="20"/>
                    <a:pt x="31" y="27"/>
                  </a:cubicBezTo>
                  <a:cubicBezTo>
                    <a:pt x="31" y="27"/>
                    <a:pt x="31" y="27"/>
                    <a:pt x="31" y="27"/>
                  </a:cubicBezTo>
                  <a:cubicBezTo>
                    <a:pt x="33" y="35"/>
                    <a:pt x="40" y="40"/>
                    <a:pt x="49" y="37"/>
                  </a:cubicBezTo>
                  <a:cubicBezTo>
                    <a:pt x="56" y="35"/>
                    <a:pt x="61" y="27"/>
                    <a:pt x="59" y="20"/>
                  </a:cubicBezTo>
                  <a:cubicBezTo>
                    <a:pt x="59" y="20"/>
                    <a:pt x="59" y="20"/>
                    <a:pt x="59" y="20"/>
                  </a:cubicBezTo>
                  <a:cubicBezTo>
                    <a:pt x="57" y="12"/>
                    <a:pt x="62" y="4"/>
                    <a:pt x="69" y="2"/>
                  </a:cubicBezTo>
                  <a:cubicBezTo>
                    <a:pt x="77" y="0"/>
                    <a:pt x="85" y="4"/>
                    <a:pt x="87" y="12"/>
                  </a:cubicBezTo>
                  <a:cubicBezTo>
                    <a:pt x="87" y="12"/>
                    <a:pt x="87" y="12"/>
                    <a:pt x="87" y="1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2" name="Freeform 112"/>
            <p:cNvSpPr>
              <a:spLocks/>
            </p:cNvSpPr>
            <p:nvPr/>
          </p:nvSpPr>
          <p:spPr bwMode="auto">
            <a:xfrm>
              <a:off x="2798" y="1273"/>
              <a:ext cx="32" cy="22"/>
            </a:xfrm>
            <a:custGeom>
              <a:avLst/>
              <a:gdLst>
                <a:gd name="T0" fmla="*/ 0 w 56"/>
                <a:gd name="T1" fmla="*/ 1 h 39"/>
                <a:gd name="T2" fmla="*/ 1 w 56"/>
                <a:gd name="T3" fmla="*/ 1 h 39"/>
                <a:gd name="T4" fmla="*/ 1 w 56"/>
                <a:gd name="T5" fmla="*/ 1 h 39"/>
                <a:gd name="T6" fmla="*/ 1 w 56"/>
                <a:gd name="T7" fmla="*/ 1 h 39"/>
                <a:gd name="T8" fmla="*/ 1 w 56"/>
                <a:gd name="T9" fmla="*/ 1 h 39"/>
                <a:gd name="T10" fmla="*/ 1 w 56"/>
                <a:gd name="T11" fmla="*/ 1 h 39"/>
                <a:gd name="T12" fmla="*/ 1 w 56"/>
                <a:gd name="T13" fmla="*/ 1 h 39"/>
                <a:gd name="T14" fmla="*/ 0 60000 65536"/>
                <a:gd name="T15" fmla="*/ 0 60000 65536"/>
                <a:gd name="T16" fmla="*/ 0 60000 65536"/>
                <a:gd name="T17" fmla="*/ 0 60000 65536"/>
                <a:gd name="T18" fmla="*/ 0 60000 65536"/>
                <a:gd name="T19" fmla="*/ 0 60000 65536"/>
                <a:gd name="T20" fmla="*/ 0 60000 65536"/>
                <a:gd name="T21" fmla="*/ 0 w 56"/>
                <a:gd name="T22" fmla="*/ 0 h 39"/>
                <a:gd name="T23" fmla="*/ 56 w 5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9">
                  <a:moveTo>
                    <a:pt x="0" y="27"/>
                  </a:moveTo>
                  <a:cubicBezTo>
                    <a:pt x="2" y="35"/>
                    <a:pt x="11" y="39"/>
                    <a:pt x="20" y="37"/>
                  </a:cubicBezTo>
                  <a:cubicBezTo>
                    <a:pt x="27" y="35"/>
                    <a:pt x="32" y="27"/>
                    <a:pt x="30" y="19"/>
                  </a:cubicBezTo>
                  <a:cubicBezTo>
                    <a:pt x="30" y="19"/>
                    <a:pt x="30" y="19"/>
                    <a:pt x="30" y="19"/>
                  </a:cubicBezTo>
                  <a:cubicBezTo>
                    <a:pt x="28" y="12"/>
                    <a:pt x="32" y="4"/>
                    <a:pt x="39" y="2"/>
                  </a:cubicBezTo>
                  <a:cubicBezTo>
                    <a:pt x="46" y="0"/>
                    <a:pt x="54" y="4"/>
                    <a:pt x="56" y="12"/>
                  </a:cubicBezTo>
                  <a:cubicBezTo>
                    <a:pt x="56" y="12"/>
                    <a:pt x="56" y="12"/>
                    <a:pt x="56" y="12"/>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3" name="Freeform 113"/>
            <p:cNvSpPr>
              <a:spLocks/>
            </p:cNvSpPr>
            <p:nvPr/>
          </p:nvSpPr>
          <p:spPr bwMode="auto">
            <a:xfrm>
              <a:off x="2748" y="1298"/>
              <a:ext cx="15" cy="50"/>
            </a:xfrm>
            <a:custGeom>
              <a:avLst/>
              <a:gdLst>
                <a:gd name="T0" fmla="*/ 1 w 26"/>
                <a:gd name="T1" fmla="*/ 1 h 86"/>
                <a:gd name="T2" fmla="*/ 1 w 26"/>
                <a:gd name="T3" fmla="*/ 1 h 86"/>
                <a:gd name="T4" fmla="*/ 1 w 26"/>
                <a:gd name="T5" fmla="*/ 0 h 86"/>
                <a:gd name="T6" fmla="*/ 1 w 26"/>
                <a:gd name="T7" fmla="*/ 0 h 86"/>
                <a:gd name="T8" fmla="*/ 0 60000 65536"/>
                <a:gd name="T9" fmla="*/ 0 60000 65536"/>
                <a:gd name="T10" fmla="*/ 0 60000 65536"/>
                <a:gd name="T11" fmla="*/ 0 60000 65536"/>
                <a:gd name="T12" fmla="*/ 0 w 26"/>
                <a:gd name="T13" fmla="*/ 0 h 86"/>
                <a:gd name="T14" fmla="*/ 26 w 26"/>
                <a:gd name="T15" fmla="*/ 86 h 86"/>
              </a:gdLst>
              <a:ahLst/>
              <a:cxnLst>
                <a:cxn ang="T8">
                  <a:pos x="T0" y="T1"/>
                </a:cxn>
                <a:cxn ang="T9">
                  <a:pos x="T2" y="T3"/>
                </a:cxn>
                <a:cxn ang="T10">
                  <a:pos x="T4" y="T5"/>
                </a:cxn>
                <a:cxn ang="T11">
                  <a:pos x="T6" y="T7"/>
                </a:cxn>
              </a:cxnLst>
              <a:rect l="T12" t="T13" r="T14" b="T15"/>
              <a:pathLst>
                <a:path w="26" h="86">
                  <a:moveTo>
                    <a:pt x="26" y="86"/>
                  </a:moveTo>
                  <a:cubicBezTo>
                    <a:pt x="23" y="86"/>
                    <a:pt x="17" y="68"/>
                    <a:pt x="11" y="45"/>
                  </a:cubicBezTo>
                  <a:cubicBezTo>
                    <a:pt x="4" y="21"/>
                    <a:pt x="0" y="1"/>
                    <a:pt x="3" y="0"/>
                  </a:cubicBezTo>
                  <a:cubicBezTo>
                    <a:pt x="3" y="0"/>
                    <a:pt x="3" y="0"/>
                    <a:pt x="3" y="0"/>
                  </a:cubicBezTo>
                </a:path>
              </a:pathLst>
            </a:custGeom>
            <a:noFill/>
            <a:ln w="17463"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4" name="Freeform 114"/>
            <p:cNvSpPr>
              <a:spLocks/>
            </p:cNvSpPr>
            <p:nvPr/>
          </p:nvSpPr>
          <p:spPr bwMode="auto">
            <a:xfrm>
              <a:off x="2942" y="1574"/>
              <a:ext cx="84" cy="54"/>
            </a:xfrm>
            <a:custGeom>
              <a:avLst/>
              <a:gdLst>
                <a:gd name="T0" fmla="*/ 1 w 147"/>
                <a:gd name="T1" fmla="*/ 0 h 93"/>
                <a:gd name="T2" fmla="*/ 1 w 147"/>
                <a:gd name="T3" fmla="*/ 1 h 93"/>
                <a:gd name="T4" fmla="*/ 0 w 147"/>
                <a:gd name="T5" fmla="*/ 1 h 93"/>
                <a:gd name="T6" fmla="*/ 1 w 147"/>
                <a:gd name="T7" fmla="*/ 0 h 93"/>
                <a:gd name="T8" fmla="*/ 0 60000 65536"/>
                <a:gd name="T9" fmla="*/ 0 60000 65536"/>
                <a:gd name="T10" fmla="*/ 0 60000 65536"/>
                <a:gd name="T11" fmla="*/ 0 60000 65536"/>
                <a:gd name="T12" fmla="*/ 0 w 147"/>
                <a:gd name="T13" fmla="*/ 0 h 93"/>
                <a:gd name="T14" fmla="*/ 147 w 147"/>
                <a:gd name="T15" fmla="*/ 93 h 93"/>
              </a:gdLst>
              <a:ahLst/>
              <a:cxnLst>
                <a:cxn ang="T8">
                  <a:pos x="T0" y="T1"/>
                </a:cxn>
                <a:cxn ang="T9">
                  <a:pos x="T2" y="T3"/>
                </a:cxn>
                <a:cxn ang="T10">
                  <a:pos x="T4" y="T5"/>
                </a:cxn>
                <a:cxn ang="T11">
                  <a:pos x="T6" y="T7"/>
                </a:cxn>
              </a:cxnLst>
              <a:rect l="T12" t="T13" r="T14" b="T15"/>
              <a:pathLst>
                <a:path w="147" h="93">
                  <a:moveTo>
                    <a:pt x="54" y="0"/>
                  </a:moveTo>
                  <a:lnTo>
                    <a:pt x="147" y="54"/>
                  </a:lnTo>
                  <a:lnTo>
                    <a:pt x="0" y="93"/>
                  </a:lnTo>
                  <a:lnTo>
                    <a:pt x="54"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65" name="Freeform 115"/>
            <p:cNvSpPr>
              <a:spLocks/>
            </p:cNvSpPr>
            <p:nvPr/>
          </p:nvSpPr>
          <p:spPr bwMode="auto">
            <a:xfrm>
              <a:off x="2942" y="1574"/>
              <a:ext cx="84" cy="54"/>
            </a:xfrm>
            <a:custGeom>
              <a:avLst/>
              <a:gdLst>
                <a:gd name="T0" fmla="*/ 1 w 147"/>
                <a:gd name="T1" fmla="*/ 0 h 93"/>
                <a:gd name="T2" fmla="*/ 1 w 147"/>
                <a:gd name="T3" fmla="*/ 1 h 93"/>
                <a:gd name="T4" fmla="*/ 0 w 147"/>
                <a:gd name="T5" fmla="*/ 1 h 93"/>
                <a:gd name="T6" fmla="*/ 1 w 147"/>
                <a:gd name="T7" fmla="*/ 0 h 93"/>
                <a:gd name="T8" fmla="*/ 0 60000 65536"/>
                <a:gd name="T9" fmla="*/ 0 60000 65536"/>
                <a:gd name="T10" fmla="*/ 0 60000 65536"/>
                <a:gd name="T11" fmla="*/ 0 60000 65536"/>
                <a:gd name="T12" fmla="*/ 0 w 147"/>
                <a:gd name="T13" fmla="*/ 0 h 93"/>
                <a:gd name="T14" fmla="*/ 147 w 147"/>
                <a:gd name="T15" fmla="*/ 93 h 93"/>
              </a:gdLst>
              <a:ahLst/>
              <a:cxnLst>
                <a:cxn ang="T8">
                  <a:pos x="T0" y="T1"/>
                </a:cxn>
                <a:cxn ang="T9">
                  <a:pos x="T2" y="T3"/>
                </a:cxn>
                <a:cxn ang="T10">
                  <a:pos x="T4" y="T5"/>
                </a:cxn>
                <a:cxn ang="T11">
                  <a:pos x="T6" y="T7"/>
                </a:cxn>
              </a:cxnLst>
              <a:rect l="T12" t="T13" r="T14" b="T15"/>
              <a:pathLst>
                <a:path w="147" h="93">
                  <a:moveTo>
                    <a:pt x="54" y="0"/>
                  </a:moveTo>
                  <a:lnTo>
                    <a:pt x="147" y="54"/>
                  </a:lnTo>
                  <a:lnTo>
                    <a:pt x="0" y="93"/>
                  </a:lnTo>
                  <a:lnTo>
                    <a:pt x="54" y="0"/>
                  </a:lnTo>
                  <a:close/>
                </a:path>
              </a:pathLst>
            </a:custGeom>
            <a:noFill/>
            <a:ln w="46038"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6" name="Freeform 116"/>
            <p:cNvSpPr>
              <a:spLocks/>
            </p:cNvSpPr>
            <p:nvPr/>
          </p:nvSpPr>
          <p:spPr bwMode="auto">
            <a:xfrm>
              <a:off x="2942" y="1628"/>
              <a:ext cx="258" cy="812"/>
            </a:xfrm>
            <a:custGeom>
              <a:avLst/>
              <a:gdLst>
                <a:gd name="T0" fmla="*/ 1 w 452"/>
                <a:gd name="T1" fmla="*/ 1 h 1379"/>
                <a:gd name="T2" fmla="*/ 1 w 452"/>
                <a:gd name="T3" fmla="*/ 1 h 1379"/>
                <a:gd name="T4" fmla="*/ 1 w 452"/>
                <a:gd name="T5" fmla="*/ 1 h 1379"/>
                <a:gd name="T6" fmla="*/ 1 w 452"/>
                <a:gd name="T7" fmla="*/ 1 h 1379"/>
                <a:gd name="T8" fmla="*/ 1 w 452"/>
                <a:gd name="T9" fmla="*/ 1 h 1379"/>
                <a:gd name="T10" fmla="*/ 1 w 452"/>
                <a:gd name="T11" fmla="*/ 1 h 1379"/>
                <a:gd name="T12" fmla="*/ 1 w 452"/>
                <a:gd name="T13" fmla="*/ 1 h 1379"/>
                <a:gd name="T14" fmla="*/ 1 w 452"/>
                <a:gd name="T15" fmla="*/ 1 h 1379"/>
                <a:gd name="T16" fmla="*/ 1 w 452"/>
                <a:gd name="T17" fmla="*/ 1 h 1379"/>
                <a:gd name="T18" fmla="*/ 0 w 452"/>
                <a:gd name="T19" fmla="*/ 0 h 1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2"/>
                <a:gd name="T31" fmla="*/ 0 h 1379"/>
                <a:gd name="T32" fmla="*/ 452 w 452"/>
                <a:gd name="T33" fmla="*/ 1379 h 1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2" h="1379">
                  <a:moveTo>
                    <a:pt x="399" y="1379"/>
                  </a:moveTo>
                  <a:cubicBezTo>
                    <a:pt x="400" y="1273"/>
                    <a:pt x="452" y="1153"/>
                    <a:pt x="433" y="1048"/>
                  </a:cubicBezTo>
                  <a:cubicBezTo>
                    <a:pt x="423" y="992"/>
                    <a:pt x="391" y="940"/>
                    <a:pt x="355" y="876"/>
                  </a:cubicBezTo>
                  <a:cubicBezTo>
                    <a:pt x="326" y="826"/>
                    <a:pt x="294" y="768"/>
                    <a:pt x="289" y="720"/>
                  </a:cubicBezTo>
                  <a:cubicBezTo>
                    <a:pt x="285" y="680"/>
                    <a:pt x="298" y="647"/>
                    <a:pt x="300" y="609"/>
                  </a:cubicBezTo>
                  <a:cubicBezTo>
                    <a:pt x="303" y="557"/>
                    <a:pt x="284" y="496"/>
                    <a:pt x="251" y="450"/>
                  </a:cubicBezTo>
                  <a:cubicBezTo>
                    <a:pt x="220" y="406"/>
                    <a:pt x="176" y="376"/>
                    <a:pt x="158" y="334"/>
                  </a:cubicBezTo>
                  <a:cubicBezTo>
                    <a:pt x="145" y="300"/>
                    <a:pt x="149" y="258"/>
                    <a:pt x="150" y="206"/>
                  </a:cubicBezTo>
                  <a:cubicBezTo>
                    <a:pt x="150" y="127"/>
                    <a:pt x="144" y="24"/>
                    <a:pt x="99" y="13"/>
                  </a:cubicBezTo>
                  <a:cubicBezTo>
                    <a:pt x="71" y="6"/>
                    <a:pt x="27" y="37"/>
                    <a:pt x="0" y="0"/>
                  </a:cubicBezTo>
                </a:path>
              </a:pathLst>
            </a:custGeom>
            <a:noFill/>
            <a:ln w="46038"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7" name="Freeform 117"/>
            <p:cNvSpPr>
              <a:spLocks/>
            </p:cNvSpPr>
            <p:nvPr/>
          </p:nvSpPr>
          <p:spPr bwMode="auto">
            <a:xfrm>
              <a:off x="2966" y="1606"/>
              <a:ext cx="321" cy="832"/>
            </a:xfrm>
            <a:custGeom>
              <a:avLst/>
              <a:gdLst>
                <a:gd name="T0" fmla="*/ 1 w 563"/>
                <a:gd name="T1" fmla="*/ 1 h 1414"/>
                <a:gd name="T2" fmla="*/ 1 w 563"/>
                <a:gd name="T3" fmla="*/ 1 h 1414"/>
                <a:gd name="T4" fmla="*/ 1 w 563"/>
                <a:gd name="T5" fmla="*/ 1 h 1414"/>
                <a:gd name="T6" fmla="*/ 1 w 563"/>
                <a:gd name="T7" fmla="*/ 1 h 1414"/>
                <a:gd name="T8" fmla="*/ 1 w 563"/>
                <a:gd name="T9" fmla="*/ 1 h 1414"/>
                <a:gd name="T10" fmla="*/ 1 w 563"/>
                <a:gd name="T11" fmla="*/ 1 h 1414"/>
                <a:gd name="T12" fmla="*/ 1 w 563"/>
                <a:gd name="T13" fmla="*/ 1 h 1414"/>
                <a:gd name="T14" fmla="*/ 1 w 563"/>
                <a:gd name="T15" fmla="*/ 1 h 1414"/>
                <a:gd name="T16" fmla="*/ 1 w 563"/>
                <a:gd name="T17" fmla="*/ 1 h 1414"/>
                <a:gd name="T18" fmla="*/ 1 w 563"/>
                <a:gd name="T19" fmla="*/ 0 h 1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3"/>
                <a:gd name="T31" fmla="*/ 0 h 1414"/>
                <a:gd name="T32" fmla="*/ 563 w 563"/>
                <a:gd name="T33" fmla="*/ 1414 h 1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3" h="1414">
                  <a:moveTo>
                    <a:pt x="563" y="1414"/>
                  </a:moveTo>
                  <a:cubicBezTo>
                    <a:pt x="502" y="1323"/>
                    <a:pt x="390" y="1250"/>
                    <a:pt x="346" y="1149"/>
                  </a:cubicBezTo>
                  <a:cubicBezTo>
                    <a:pt x="322" y="1094"/>
                    <a:pt x="318" y="1031"/>
                    <a:pt x="313" y="956"/>
                  </a:cubicBezTo>
                  <a:cubicBezTo>
                    <a:pt x="307" y="896"/>
                    <a:pt x="300" y="828"/>
                    <a:pt x="277" y="784"/>
                  </a:cubicBezTo>
                  <a:cubicBezTo>
                    <a:pt x="259" y="747"/>
                    <a:pt x="228" y="727"/>
                    <a:pt x="204" y="694"/>
                  </a:cubicBezTo>
                  <a:cubicBezTo>
                    <a:pt x="173" y="652"/>
                    <a:pt x="154" y="588"/>
                    <a:pt x="155" y="530"/>
                  </a:cubicBezTo>
                  <a:cubicBezTo>
                    <a:pt x="155" y="474"/>
                    <a:pt x="174" y="423"/>
                    <a:pt x="165" y="378"/>
                  </a:cubicBezTo>
                  <a:cubicBezTo>
                    <a:pt x="157" y="341"/>
                    <a:pt x="130" y="307"/>
                    <a:pt x="99" y="262"/>
                  </a:cubicBezTo>
                  <a:cubicBezTo>
                    <a:pt x="53" y="195"/>
                    <a:pt x="0" y="102"/>
                    <a:pt x="31" y="67"/>
                  </a:cubicBezTo>
                  <a:cubicBezTo>
                    <a:pt x="50" y="45"/>
                    <a:pt x="104" y="47"/>
                    <a:pt x="105" y="0"/>
                  </a:cubicBezTo>
                </a:path>
              </a:pathLst>
            </a:custGeom>
            <a:noFill/>
            <a:ln w="46038" cap="rnd">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8" name="Freeform 118"/>
            <p:cNvSpPr>
              <a:spLocks/>
            </p:cNvSpPr>
            <p:nvPr/>
          </p:nvSpPr>
          <p:spPr bwMode="auto">
            <a:xfrm>
              <a:off x="3247" y="2441"/>
              <a:ext cx="170" cy="135"/>
            </a:xfrm>
            <a:custGeom>
              <a:avLst/>
              <a:gdLst>
                <a:gd name="T0" fmla="*/ 0 w 700"/>
                <a:gd name="T1" fmla="*/ 0 h 541"/>
                <a:gd name="T2" fmla="*/ 0 w 700"/>
                <a:gd name="T3" fmla="*/ 0 h 541"/>
                <a:gd name="T4" fmla="*/ 0 w 700"/>
                <a:gd name="T5" fmla="*/ 0 h 541"/>
                <a:gd name="T6" fmla="*/ 0 w 700"/>
                <a:gd name="T7" fmla="*/ 0 h 541"/>
                <a:gd name="T8" fmla="*/ 0 w 700"/>
                <a:gd name="T9" fmla="*/ 0 h 541"/>
                <a:gd name="T10" fmla="*/ 0 60000 65536"/>
                <a:gd name="T11" fmla="*/ 0 60000 65536"/>
                <a:gd name="T12" fmla="*/ 0 60000 65536"/>
                <a:gd name="T13" fmla="*/ 0 60000 65536"/>
                <a:gd name="T14" fmla="*/ 0 60000 65536"/>
                <a:gd name="T15" fmla="*/ 0 w 700"/>
                <a:gd name="T16" fmla="*/ 0 h 541"/>
                <a:gd name="T17" fmla="*/ 700 w 700"/>
                <a:gd name="T18" fmla="*/ 541 h 541"/>
              </a:gdLst>
              <a:ahLst/>
              <a:cxnLst>
                <a:cxn ang="T10">
                  <a:pos x="T0" y="T1"/>
                </a:cxn>
                <a:cxn ang="T11">
                  <a:pos x="T2" y="T3"/>
                </a:cxn>
                <a:cxn ang="T12">
                  <a:pos x="T4" y="T5"/>
                </a:cxn>
                <a:cxn ang="T13">
                  <a:pos x="T6" y="T7"/>
                </a:cxn>
                <a:cxn ang="T14">
                  <a:pos x="T8" y="T9"/>
                </a:cxn>
              </a:cxnLst>
              <a:rect l="T15" t="T16" r="T17" b="T18"/>
              <a:pathLst>
                <a:path w="700" h="541">
                  <a:moveTo>
                    <a:pt x="9" y="294"/>
                  </a:moveTo>
                  <a:cubicBezTo>
                    <a:pt x="0" y="152"/>
                    <a:pt x="144" y="27"/>
                    <a:pt x="332" y="14"/>
                  </a:cubicBezTo>
                  <a:cubicBezTo>
                    <a:pt x="520" y="0"/>
                    <a:pt x="680" y="105"/>
                    <a:pt x="690" y="247"/>
                  </a:cubicBezTo>
                  <a:cubicBezTo>
                    <a:pt x="700" y="389"/>
                    <a:pt x="556" y="514"/>
                    <a:pt x="368" y="527"/>
                  </a:cubicBezTo>
                  <a:cubicBezTo>
                    <a:pt x="180" y="541"/>
                    <a:pt x="19" y="436"/>
                    <a:pt x="9" y="294"/>
                  </a:cubicBezTo>
                </a:path>
              </a:pathLst>
            </a:custGeom>
            <a:solidFill>
              <a:srgbClr val="E8EEF7"/>
            </a:solidFill>
            <a:ln w="0">
              <a:solidFill>
                <a:srgbClr val="000000"/>
              </a:solidFill>
              <a:round/>
              <a:headEnd/>
              <a:tailEnd/>
            </a:ln>
          </p:spPr>
          <p:txBody>
            <a:bodyPr/>
            <a:lstStyle/>
            <a:p>
              <a:endParaRPr lang="en-US"/>
            </a:p>
          </p:txBody>
        </p:sp>
        <p:sp>
          <p:nvSpPr>
            <p:cNvPr id="27769" name="Freeform 119"/>
            <p:cNvSpPr>
              <a:spLocks/>
            </p:cNvSpPr>
            <p:nvPr/>
          </p:nvSpPr>
          <p:spPr bwMode="auto">
            <a:xfrm>
              <a:off x="3247" y="2441"/>
              <a:ext cx="170" cy="135"/>
            </a:xfrm>
            <a:custGeom>
              <a:avLst/>
              <a:gdLst>
                <a:gd name="T0" fmla="*/ 1 w 298"/>
                <a:gd name="T1" fmla="*/ 1 h 230"/>
                <a:gd name="T2" fmla="*/ 1 w 298"/>
                <a:gd name="T3" fmla="*/ 1 h 230"/>
                <a:gd name="T4" fmla="*/ 1 w 298"/>
                <a:gd name="T5" fmla="*/ 1 h 230"/>
                <a:gd name="T6" fmla="*/ 1 w 298"/>
                <a:gd name="T7" fmla="*/ 1 h 230"/>
                <a:gd name="T8" fmla="*/ 1 w 298"/>
                <a:gd name="T9" fmla="*/ 1 h 230"/>
                <a:gd name="T10" fmla="*/ 0 60000 65536"/>
                <a:gd name="T11" fmla="*/ 0 60000 65536"/>
                <a:gd name="T12" fmla="*/ 0 60000 65536"/>
                <a:gd name="T13" fmla="*/ 0 60000 65536"/>
                <a:gd name="T14" fmla="*/ 0 60000 65536"/>
                <a:gd name="T15" fmla="*/ 0 w 298"/>
                <a:gd name="T16" fmla="*/ 0 h 230"/>
                <a:gd name="T17" fmla="*/ 298 w 298"/>
                <a:gd name="T18" fmla="*/ 230 h 230"/>
              </a:gdLst>
              <a:ahLst/>
              <a:cxnLst>
                <a:cxn ang="T10">
                  <a:pos x="T0" y="T1"/>
                </a:cxn>
                <a:cxn ang="T11">
                  <a:pos x="T2" y="T3"/>
                </a:cxn>
                <a:cxn ang="T12">
                  <a:pos x="T4" y="T5"/>
                </a:cxn>
                <a:cxn ang="T13">
                  <a:pos x="T6" y="T7"/>
                </a:cxn>
                <a:cxn ang="T14">
                  <a:pos x="T8" y="T9"/>
                </a:cxn>
              </a:cxnLst>
              <a:rect l="T15" t="T16" r="T17" b="T18"/>
              <a:pathLst>
                <a:path w="298" h="230">
                  <a:moveTo>
                    <a:pt x="4" y="125"/>
                  </a:moveTo>
                  <a:cubicBezTo>
                    <a:pt x="0" y="65"/>
                    <a:pt x="62" y="11"/>
                    <a:pt x="142" y="6"/>
                  </a:cubicBezTo>
                  <a:cubicBezTo>
                    <a:pt x="222" y="0"/>
                    <a:pt x="290" y="45"/>
                    <a:pt x="294" y="105"/>
                  </a:cubicBezTo>
                  <a:cubicBezTo>
                    <a:pt x="298" y="165"/>
                    <a:pt x="237" y="219"/>
                    <a:pt x="157" y="224"/>
                  </a:cubicBezTo>
                  <a:cubicBezTo>
                    <a:pt x="77" y="230"/>
                    <a:pt x="8" y="185"/>
                    <a:pt x="4" y="125"/>
                  </a:cubicBezTo>
                </a:path>
              </a:pathLst>
            </a:custGeom>
            <a:noFill/>
            <a:ln w="46038" cap="rnd">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0" name="Freeform 120"/>
            <p:cNvSpPr>
              <a:spLocks/>
            </p:cNvSpPr>
            <p:nvPr/>
          </p:nvSpPr>
          <p:spPr bwMode="auto">
            <a:xfrm>
              <a:off x="3040" y="2441"/>
              <a:ext cx="169" cy="135"/>
            </a:xfrm>
            <a:custGeom>
              <a:avLst/>
              <a:gdLst>
                <a:gd name="T0" fmla="*/ 0 w 700"/>
                <a:gd name="T1" fmla="*/ 0 h 541"/>
                <a:gd name="T2" fmla="*/ 0 w 700"/>
                <a:gd name="T3" fmla="*/ 0 h 541"/>
                <a:gd name="T4" fmla="*/ 0 w 700"/>
                <a:gd name="T5" fmla="*/ 0 h 541"/>
                <a:gd name="T6" fmla="*/ 0 w 700"/>
                <a:gd name="T7" fmla="*/ 0 h 541"/>
                <a:gd name="T8" fmla="*/ 0 w 700"/>
                <a:gd name="T9" fmla="*/ 0 h 541"/>
                <a:gd name="T10" fmla="*/ 0 60000 65536"/>
                <a:gd name="T11" fmla="*/ 0 60000 65536"/>
                <a:gd name="T12" fmla="*/ 0 60000 65536"/>
                <a:gd name="T13" fmla="*/ 0 60000 65536"/>
                <a:gd name="T14" fmla="*/ 0 60000 65536"/>
                <a:gd name="T15" fmla="*/ 0 w 700"/>
                <a:gd name="T16" fmla="*/ 0 h 541"/>
                <a:gd name="T17" fmla="*/ 700 w 700"/>
                <a:gd name="T18" fmla="*/ 541 h 541"/>
              </a:gdLst>
              <a:ahLst/>
              <a:cxnLst>
                <a:cxn ang="T10">
                  <a:pos x="T0" y="T1"/>
                </a:cxn>
                <a:cxn ang="T11">
                  <a:pos x="T2" y="T3"/>
                </a:cxn>
                <a:cxn ang="T12">
                  <a:pos x="T4" y="T5"/>
                </a:cxn>
                <a:cxn ang="T13">
                  <a:pos x="T6" y="T7"/>
                </a:cxn>
                <a:cxn ang="T14">
                  <a:pos x="T8" y="T9"/>
                </a:cxn>
              </a:cxnLst>
              <a:rect l="T15" t="T16" r="T17" b="T18"/>
              <a:pathLst>
                <a:path w="700" h="541">
                  <a:moveTo>
                    <a:pt x="10" y="247"/>
                  </a:moveTo>
                  <a:cubicBezTo>
                    <a:pt x="20" y="105"/>
                    <a:pt x="180" y="0"/>
                    <a:pt x="368" y="14"/>
                  </a:cubicBezTo>
                  <a:cubicBezTo>
                    <a:pt x="556" y="27"/>
                    <a:pt x="700" y="152"/>
                    <a:pt x="690" y="294"/>
                  </a:cubicBezTo>
                  <a:cubicBezTo>
                    <a:pt x="680" y="436"/>
                    <a:pt x="520" y="541"/>
                    <a:pt x="332" y="527"/>
                  </a:cubicBezTo>
                  <a:cubicBezTo>
                    <a:pt x="144" y="514"/>
                    <a:pt x="0" y="389"/>
                    <a:pt x="10" y="247"/>
                  </a:cubicBezTo>
                </a:path>
              </a:pathLst>
            </a:custGeom>
            <a:solidFill>
              <a:srgbClr val="E8EEF7"/>
            </a:solidFill>
            <a:ln w="0">
              <a:solidFill>
                <a:srgbClr val="000000"/>
              </a:solidFill>
              <a:round/>
              <a:headEnd/>
              <a:tailEnd/>
            </a:ln>
          </p:spPr>
          <p:txBody>
            <a:bodyPr/>
            <a:lstStyle/>
            <a:p>
              <a:endParaRPr lang="en-US"/>
            </a:p>
          </p:txBody>
        </p:sp>
        <p:sp>
          <p:nvSpPr>
            <p:cNvPr id="27771" name="Freeform 121"/>
            <p:cNvSpPr>
              <a:spLocks/>
            </p:cNvSpPr>
            <p:nvPr/>
          </p:nvSpPr>
          <p:spPr bwMode="auto">
            <a:xfrm>
              <a:off x="3040" y="2441"/>
              <a:ext cx="169" cy="135"/>
            </a:xfrm>
            <a:custGeom>
              <a:avLst/>
              <a:gdLst>
                <a:gd name="T0" fmla="*/ 1 w 298"/>
                <a:gd name="T1" fmla="*/ 1 h 230"/>
                <a:gd name="T2" fmla="*/ 1 w 298"/>
                <a:gd name="T3" fmla="*/ 1 h 230"/>
                <a:gd name="T4" fmla="*/ 1 w 298"/>
                <a:gd name="T5" fmla="*/ 1 h 230"/>
                <a:gd name="T6" fmla="*/ 1 w 298"/>
                <a:gd name="T7" fmla="*/ 1 h 230"/>
                <a:gd name="T8" fmla="*/ 1 w 298"/>
                <a:gd name="T9" fmla="*/ 1 h 230"/>
                <a:gd name="T10" fmla="*/ 0 60000 65536"/>
                <a:gd name="T11" fmla="*/ 0 60000 65536"/>
                <a:gd name="T12" fmla="*/ 0 60000 65536"/>
                <a:gd name="T13" fmla="*/ 0 60000 65536"/>
                <a:gd name="T14" fmla="*/ 0 60000 65536"/>
                <a:gd name="T15" fmla="*/ 0 w 298"/>
                <a:gd name="T16" fmla="*/ 0 h 230"/>
                <a:gd name="T17" fmla="*/ 298 w 298"/>
                <a:gd name="T18" fmla="*/ 230 h 230"/>
              </a:gdLst>
              <a:ahLst/>
              <a:cxnLst>
                <a:cxn ang="T10">
                  <a:pos x="T0" y="T1"/>
                </a:cxn>
                <a:cxn ang="T11">
                  <a:pos x="T2" y="T3"/>
                </a:cxn>
                <a:cxn ang="T12">
                  <a:pos x="T4" y="T5"/>
                </a:cxn>
                <a:cxn ang="T13">
                  <a:pos x="T6" y="T7"/>
                </a:cxn>
                <a:cxn ang="T14">
                  <a:pos x="T8" y="T9"/>
                </a:cxn>
              </a:cxnLst>
              <a:rect l="T15" t="T16" r="T17" b="T18"/>
              <a:pathLst>
                <a:path w="298" h="230">
                  <a:moveTo>
                    <a:pt x="4" y="105"/>
                  </a:moveTo>
                  <a:cubicBezTo>
                    <a:pt x="9" y="45"/>
                    <a:pt x="77" y="0"/>
                    <a:pt x="157" y="6"/>
                  </a:cubicBezTo>
                  <a:cubicBezTo>
                    <a:pt x="237" y="11"/>
                    <a:pt x="298" y="65"/>
                    <a:pt x="294" y="125"/>
                  </a:cubicBezTo>
                  <a:cubicBezTo>
                    <a:pt x="289" y="185"/>
                    <a:pt x="221" y="230"/>
                    <a:pt x="141" y="224"/>
                  </a:cubicBezTo>
                  <a:cubicBezTo>
                    <a:pt x="61" y="219"/>
                    <a:pt x="0" y="165"/>
                    <a:pt x="4" y="105"/>
                  </a:cubicBezTo>
                </a:path>
              </a:pathLst>
            </a:custGeom>
            <a:noFill/>
            <a:ln w="46038"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2" name="Rectangle 122"/>
            <p:cNvSpPr>
              <a:spLocks noChangeArrowheads="1"/>
            </p:cNvSpPr>
            <p:nvPr/>
          </p:nvSpPr>
          <p:spPr bwMode="auto">
            <a:xfrm>
              <a:off x="3109" y="736"/>
              <a:ext cx="5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a:solidFill>
                    <a:srgbClr val="000000"/>
                  </a:solidFill>
                  <a:latin typeface="Calibri" charset="0"/>
                  <a:ea typeface="SimSun" charset="0"/>
                  <a:cs typeface="SimSun" charset="0"/>
                </a:rPr>
                <a:t>Streptavidin</a:t>
              </a:r>
              <a:endParaRPr lang="en-US" altLang="zh-CN" sz="1200">
                <a:latin typeface="Calibri" charset="0"/>
                <a:ea typeface="SimSun" charset="0"/>
                <a:cs typeface="SimSun" charset="0"/>
              </a:endParaRPr>
            </a:p>
          </p:txBody>
        </p:sp>
        <p:sp>
          <p:nvSpPr>
            <p:cNvPr id="27773" name="Rectangle 123"/>
            <p:cNvSpPr>
              <a:spLocks noChangeArrowheads="1"/>
            </p:cNvSpPr>
            <p:nvPr/>
          </p:nvSpPr>
          <p:spPr bwMode="auto">
            <a:xfrm>
              <a:off x="3301" y="1200"/>
              <a:ext cx="56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a:solidFill>
                    <a:srgbClr val="000000"/>
                  </a:solidFill>
                  <a:latin typeface="Calibri" charset="0"/>
                  <a:ea typeface="SimSun" charset="0"/>
                  <a:cs typeface="SimSun" charset="0"/>
                </a:rPr>
                <a:t>Biotinylated</a:t>
              </a:r>
            </a:p>
            <a:p>
              <a:r>
                <a:rPr lang="en-US" altLang="zh-CN" sz="1200">
                  <a:solidFill>
                    <a:srgbClr val="000000"/>
                  </a:solidFill>
                  <a:latin typeface="Calibri" charset="0"/>
                  <a:ea typeface="SimSun" charset="0"/>
                  <a:cs typeface="SimSun" charset="0"/>
                </a:rPr>
                <a:t>Anti-Pentahis</a:t>
              </a:r>
            </a:p>
            <a:p>
              <a:r>
                <a:rPr lang="en-US" altLang="zh-CN" sz="1200">
                  <a:solidFill>
                    <a:srgbClr val="000000"/>
                  </a:solidFill>
                  <a:latin typeface="Calibri" charset="0"/>
                  <a:ea typeface="SimSun" charset="0"/>
                  <a:cs typeface="SimSun" charset="0"/>
                </a:rPr>
                <a:t>antibody </a:t>
              </a:r>
              <a:endParaRPr lang="en-US" altLang="zh-CN" sz="1200">
                <a:latin typeface="Calibri" charset="0"/>
                <a:ea typeface="SimSun" charset="0"/>
                <a:cs typeface="SimSun" charset="0"/>
              </a:endParaRPr>
            </a:p>
          </p:txBody>
        </p:sp>
        <p:sp>
          <p:nvSpPr>
            <p:cNvPr id="27774" name="Rectangle 124"/>
            <p:cNvSpPr>
              <a:spLocks noChangeArrowheads="1"/>
            </p:cNvSpPr>
            <p:nvPr/>
          </p:nvSpPr>
          <p:spPr bwMode="auto">
            <a:xfrm>
              <a:off x="2053" y="1536"/>
              <a:ext cx="6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a:solidFill>
                    <a:srgbClr val="000000"/>
                  </a:solidFill>
                  <a:latin typeface="Calibri" charset="0"/>
                  <a:ea typeface="SimSun" charset="0"/>
                  <a:cs typeface="SimSun" charset="0"/>
                </a:rPr>
                <a:t>Six-histidine tag</a:t>
              </a:r>
              <a:endParaRPr lang="en-US" altLang="zh-CN" sz="1200">
                <a:latin typeface="Calibri" charset="0"/>
                <a:ea typeface="SimSun" charset="0"/>
                <a:cs typeface="SimSun" charset="0"/>
              </a:endParaRPr>
            </a:p>
          </p:txBody>
        </p:sp>
        <p:sp>
          <p:nvSpPr>
            <p:cNvPr id="27775" name="Line 125"/>
            <p:cNvSpPr>
              <a:spLocks noChangeShapeType="1"/>
            </p:cNvSpPr>
            <p:nvPr/>
          </p:nvSpPr>
          <p:spPr bwMode="auto">
            <a:xfrm>
              <a:off x="2782" y="1601"/>
              <a:ext cx="83" cy="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6" name="Freeform 126"/>
            <p:cNvSpPr>
              <a:spLocks/>
            </p:cNvSpPr>
            <p:nvPr/>
          </p:nvSpPr>
          <p:spPr bwMode="auto">
            <a:xfrm>
              <a:off x="2855" y="1581"/>
              <a:ext cx="39" cy="40"/>
            </a:xfrm>
            <a:custGeom>
              <a:avLst/>
              <a:gdLst>
                <a:gd name="T0" fmla="*/ 0 w 158"/>
                <a:gd name="T1" fmla="*/ 0 h 159"/>
                <a:gd name="T2" fmla="*/ 0 w 158"/>
                <a:gd name="T3" fmla="*/ 0 h 159"/>
                <a:gd name="T4" fmla="*/ 0 w 158"/>
                <a:gd name="T5" fmla="*/ 0 h 159"/>
                <a:gd name="T6" fmla="*/ 0 w 158"/>
                <a:gd name="T7" fmla="*/ 0 h 159"/>
                <a:gd name="T8" fmla="*/ 0 w 158"/>
                <a:gd name="T9" fmla="*/ 0 h 159"/>
                <a:gd name="T10" fmla="*/ 0 60000 65536"/>
                <a:gd name="T11" fmla="*/ 0 60000 65536"/>
                <a:gd name="T12" fmla="*/ 0 60000 65536"/>
                <a:gd name="T13" fmla="*/ 0 60000 65536"/>
                <a:gd name="T14" fmla="*/ 0 60000 65536"/>
                <a:gd name="T15" fmla="*/ 0 w 158"/>
                <a:gd name="T16" fmla="*/ 0 h 159"/>
                <a:gd name="T17" fmla="*/ 158 w 158"/>
                <a:gd name="T18" fmla="*/ 159 h 159"/>
              </a:gdLst>
              <a:ahLst/>
              <a:cxnLst>
                <a:cxn ang="T10">
                  <a:pos x="T0" y="T1"/>
                </a:cxn>
                <a:cxn ang="T11">
                  <a:pos x="T2" y="T3"/>
                </a:cxn>
                <a:cxn ang="T12">
                  <a:pos x="T4" y="T5"/>
                </a:cxn>
                <a:cxn ang="T13">
                  <a:pos x="T6" y="T7"/>
                </a:cxn>
                <a:cxn ang="T14">
                  <a:pos x="T8" y="T9"/>
                </a:cxn>
              </a:cxnLst>
              <a:rect l="T15" t="T16" r="T17" b="T18"/>
              <a:pathLst>
                <a:path w="158" h="159">
                  <a:moveTo>
                    <a:pt x="158" y="80"/>
                  </a:moveTo>
                  <a:lnTo>
                    <a:pt x="0" y="0"/>
                  </a:lnTo>
                  <a:cubicBezTo>
                    <a:pt x="25" y="50"/>
                    <a:pt x="25" y="109"/>
                    <a:pt x="0" y="159"/>
                  </a:cubicBezTo>
                  <a:lnTo>
                    <a:pt x="158" y="80"/>
                  </a:lnTo>
                  <a:close/>
                </a:path>
              </a:pathLst>
            </a:custGeom>
            <a:solidFill>
              <a:srgbClr val="000000"/>
            </a:solidFill>
            <a:ln w="0">
              <a:solidFill>
                <a:srgbClr val="000000"/>
              </a:solidFill>
              <a:round/>
              <a:headEnd/>
              <a:tailEnd/>
            </a:ln>
          </p:spPr>
          <p:txBody>
            <a:bodyPr/>
            <a:lstStyle/>
            <a:p>
              <a:endParaRPr lang="en-US"/>
            </a:p>
          </p:txBody>
        </p:sp>
        <p:sp>
          <p:nvSpPr>
            <p:cNvPr id="27777" name="Line 127"/>
            <p:cNvSpPr>
              <a:spLocks noChangeShapeType="1"/>
            </p:cNvSpPr>
            <p:nvPr/>
          </p:nvSpPr>
          <p:spPr bwMode="auto">
            <a:xfrm flipH="1">
              <a:off x="3145" y="1382"/>
              <a:ext cx="101" cy="3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8" name="Freeform 128"/>
            <p:cNvSpPr>
              <a:spLocks/>
            </p:cNvSpPr>
            <p:nvPr/>
          </p:nvSpPr>
          <p:spPr bwMode="auto">
            <a:xfrm>
              <a:off x="3117" y="1390"/>
              <a:ext cx="42" cy="38"/>
            </a:xfrm>
            <a:custGeom>
              <a:avLst/>
              <a:gdLst>
                <a:gd name="T0" fmla="*/ 0 w 174"/>
                <a:gd name="T1" fmla="*/ 0 h 153"/>
                <a:gd name="T2" fmla="*/ 0 w 174"/>
                <a:gd name="T3" fmla="*/ 0 h 153"/>
                <a:gd name="T4" fmla="*/ 0 w 174"/>
                <a:gd name="T5" fmla="*/ 0 h 153"/>
                <a:gd name="T6" fmla="*/ 0 w 174"/>
                <a:gd name="T7" fmla="*/ 0 h 153"/>
                <a:gd name="T8" fmla="*/ 0 60000 65536"/>
                <a:gd name="T9" fmla="*/ 0 60000 65536"/>
                <a:gd name="T10" fmla="*/ 0 60000 65536"/>
                <a:gd name="T11" fmla="*/ 0 60000 65536"/>
                <a:gd name="T12" fmla="*/ 0 w 174"/>
                <a:gd name="T13" fmla="*/ 0 h 153"/>
                <a:gd name="T14" fmla="*/ 174 w 174"/>
                <a:gd name="T15" fmla="*/ 153 h 153"/>
              </a:gdLst>
              <a:ahLst/>
              <a:cxnLst>
                <a:cxn ang="T8">
                  <a:pos x="T0" y="T1"/>
                </a:cxn>
                <a:cxn ang="T9">
                  <a:pos x="T2" y="T3"/>
                </a:cxn>
                <a:cxn ang="T10">
                  <a:pos x="T4" y="T5"/>
                </a:cxn>
                <a:cxn ang="T11">
                  <a:pos x="T6" y="T7"/>
                </a:cxn>
              </a:cxnLst>
              <a:rect l="T12" t="T13" r="T14" b="T15"/>
              <a:pathLst>
                <a:path w="174" h="153">
                  <a:moveTo>
                    <a:pt x="0" y="120"/>
                  </a:moveTo>
                  <a:lnTo>
                    <a:pt x="174" y="153"/>
                  </a:lnTo>
                  <a:cubicBezTo>
                    <a:pt x="137" y="112"/>
                    <a:pt x="120" y="55"/>
                    <a:pt x="131" y="0"/>
                  </a:cubicBezTo>
                  <a:lnTo>
                    <a:pt x="0" y="120"/>
                  </a:lnTo>
                  <a:close/>
                </a:path>
              </a:pathLst>
            </a:custGeom>
            <a:solidFill>
              <a:srgbClr val="000000"/>
            </a:solidFill>
            <a:ln w="0">
              <a:solidFill>
                <a:srgbClr val="000000"/>
              </a:solidFill>
              <a:round/>
              <a:headEnd/>
              <a:tailEnd/>
            </a:ln>
          </p:spPr>
          <p:txBody>
            <a:bodyPr/>
            <a:lstStyle/>
            <a:p>
              <a:endParaRPr lang="en-US"/>
            </a:p>
          </p:txBody>
        </p:sp>
        <p:sp>
          <p:nvSpPr>
            <p:cNvPr id="27779" name="Line 129"/>
            <p:cNvSpPr>
              <a:spLocks noChangeShapeType="1"/>
            </p:cNvSpPr>
            <p:nvPr/>
          </p:nvSpPr>
          <p:spPr bwMode="auto">
            <a:xfrm flipH="1">
              <a:off x="3023" y="805"/>
              <a:ext cx="75" cy="3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0" name="Freeform 130"/>
            <p:cNvSpPr>
              <a:spLocks/>
            </p:cNvSpPr>
            <p:nvPr/>
          </p:nvSpPr>
          <p:spPr bwMode="auto">
            <a:xfrm>
              <a:off x="2996" y="818"/>
              <a:ext cx="43" cy="36"/>
            </a:xfrm>
            <a:custGeom>
              <a:avLst/>
              <a:gdLst>
                <a:gd name="T0" fmla="*/ 0 w 177"/>
                <a:gd name="T1" fmla="*/ 0 h 145"/>
                <a:gd name="T2" fmla="*/ 0 w 177"/>
                <a:gd name="T3" fmla="*/ 0 h 145"/>
                <a:gd name="T4" fmla="*/ 0 w 177"/>
                <a:gd name="T5" fmla="*/ 0 h 145"/>
                <a:gd name="T6" fmla="*/ 0 w 177"/>
                <a:gd name="T7" fmla="*/ 0 h 145"/>
                <a:gd name="T8" fmla="*/ 0 w 177"/>
                <a:gd name="T9" fmla="*/ 0 h 145"/>
                <a:gd name="T10" fmla="*/ 0 60000 65536"/>
                <a:gd name="T11" fmla="*/ 0 60000 65536"/>
                <a:gd name="T12" fmla="*/ 0 60000 65536"/>
                <a:gd name="T13" fmla="*/ 0 60000 65536"/>
                <a:gd name="T14" fmla="*/ 0 60000 65536"/>
                <a:gd name="T15" fmla="*/ 0 w 177"/>
                <a:gd name="T16" fmla="*/ 0 h 145"/>
                <a:gd name="T17" fmla="*/ 177 w 177"/>
                <a:gd name="T18" fmla="*/ 145 h 145"/>
              </a:gdLst>
              <a:ahLst/>
              <a:cxnLst>
                <a:cxn ang="T10">
                  <a:pos x="T0" y="T1"/>
                </a:cxn>
                <a:cxn ang="T11">
                  <a:pos x="T2" y="T3"/>
                </a:cxn>
                <a:cxn ang="T12">
                  <a:pos x="T4" y="T5"/>
                </a:cxn>
                <a:cxn ang="T13">
                  <a:pos x="T6" y="T7"/>
                </a:cxn>
                <a:cxn ang="T14">
                  <a:pos x="T8" y="T9"/>
                </a:cxn>
              </a:cxnLst>
              <a:rect l="T15" t="T16" r="T17" b="T18"/>
              <a:pathLst>
                <a:path w="177" h="145">
                  <a:moveTo>
                    <a:pt x="0" y="137"/>
                  </a:moveTo>
                  <a:lnTo>
                    <a:pt x="113" y="0"/>
                  </a:lnTo>
                  <a:cubicBezTo>
                    <a:pt x="110" y="56"/>
                    <a:pt x="134" y="109"/>
                    <a:pt x="177" y="145"/>
                  </a:cubicBezTo>
                  <a:lnTo>
                    <a:pt x="0" y="137"/>
                  </a:lnTo>
                  <a:close/>
                </a:path>
              </a:pathLst>
            </a:custGeom>
            <a:solidFill>
              <a:srgbClr val="000000"/>
            </a:solidFill>
            <a:ln w="0">
              <a:solidFill>
                <a:srgbClr val="000000"/>
              </a:solidFill>
              <a:round/>
              <a:headEnd/>
              <a:tailEnd/>
            </a:ln>
          </p:spPr>
          <p:txBody>
            <a:bodyPr/>
            <a:lstStyle/>
            <a:p>
              <a:endParaRPr lang="en-US"/>
            </a:p>
          </p:txBody>
        </p:sp>
        <p:sp>
          <p:nvSpPr>
            <p:cNvPr id="27781" name="Freeform 131"/>
            <p:cNvSpPr>
              <a:spLocks/>
            </p:cNvSpPr>
            <p:nvPr/>
          </p:nvSpPr>
          <p:spPr bwMode="auto">
            <a:xfrm>
              <a:off x="2812" y="1345"/>
              <a:ext cx="156" cy="93"/>
            </a:xfrm>
            <a:custGeom>
              <a:avLst/>
              <a:gdLst>
                <a:gd name="T0" fmla="*/ 1 w 275"/>
                <a:gd name="T1" fmla="*/ 0 h 159"/>
                <a:gd name="T2" fmla="*/ 1 w 275"/>
                <a:gd name="T3" fmla="*/ 1 h 159"/>
                <a:gd name="T4" fmla="*/ 1 w 275"/>
                <a:gd name="T5" fmla="*/ 1 h 159"/>
                <a:gd name="T6" fmla="*/ 0 w 275"/>
                <a:gd name="T7" fmla="*/ 1 h 159"/>
                <a:gd name="T8" fmla="*/ 1 w 275"/>
                <a:gd name="T9" fmla="*/ 0 h 159"/>
                <a:gd name="T10" fmla="*/ 0 60000 65536"/>
                <a:gd name="T11" fmla="*/ 0 60000 65536"/>
                <a:gd name="T12" fmla="*/ 0 60000 65536"/>
                <a:gd name="T13" fmla="*/ 0 60000 65536"/>
                <a:gd name="T14" fmla="*/ 0 60000 65536"/>
                <a:gd name="T15" fmla="*/ 0 w 275"/>
                <a:gd name="T16" fmla="*/ 0 h 159"/>
                <a:gd name="T17" fmla="*/ 275 w 275"/>
                <a:gd name="T18" fmla="*/ 159 h 159"/>
              </a:gdLst>
              <a:ahLst/>
              <a:cxnLst>
                <a:cxn ang="T10">
                  <a:pos x="T0" y="T1"/>
                </a:cxn>
                <a:cxn ang="T11">
                  <a:pos x="T2" y="T3"/>
                </a:cxn>
                <a:cxn ang="T12">
                  <a:pos x="T4" y="T5"/>
                </a:cxn>
                <a:cxn ang="T13">
                  <a:pos x="T6" y="T7"/>
                </a:cxn>
                <a:cxn ang="T14">
                  <a:pos x="T8" y="T9"/>
                </a:cxn>
              </a:cxnLst>
              <a:rect l="T15" t="T16" r="T17" b="T18"/>
              <a:pathLst>
                <a:path w="275" h="159">
                  <a:moveTo>
                    <a:pt x="13" y="0"/>
                  </a:moveTo>
                  <a:lnTo>
                    <a:pt x="275" y="134"/>
                  </a:lnTo>
                  <a:lnTo>
                    <a:pt x="263" y="159"/>
                  </a:lnTo>
                  <a:lnTo>
                    <a:pt x="0" y="25"/>
                  </a:lnTo>
                  <a:lnTo>
                    <a:pt x="13"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2" name="Freeform 132"/>
            <p:cNvSpPr>
              <a:spLocks/>
            </p:cNvSpPr>
            <p:nvPr/>
          </p:nvSpPr>
          <p:spPr bwMode="auto">
            <a:xfrm>
              <a:off x="2812" y="1345"/>
              <a:ext cx="156" cy="93"/>
            </a:xfrm>
            <a:custGeom>
              <a:avLst/>
              <a:gdLst>
                <a:gd name="T0" fmla="*/ 1 w 275"/>
                <a:gd name="T1" fmla="*/ 0 h 159"/>
                <a:gd name="T2" fmla="*/ 1 w 275"/>
                <a:gd name="T3" fmla="*/ 1 h 159"/>
                <a:gd name="T4" fmla="*/ 1 w 275"/>
                <a:gd name="T5" fmla="*/ 1 h 159"/>
                <a:gd name="T6" fmla="*/ 0 w 275"/>
                <a:gd name="T7" fmla="*/ 1 h 159"/>
                <a:gd name="T8" fmla="*/ 1 w 275"/>
                <a:gd name="T9" fmla="*/ 0 h 159"/>
                <a:gd name="T10" fmla="*/ 0 60000 65536"/>
                <a:gd name="T11" fmla="*/ 0 60000 65536"/>
                <a:gd name="T12" fmla="*/ 0 60000 65536"/>
                <a:gd name="T13" fmla="*/ 0 60000 65536"/>
                <a:gd name="T14" fmla="*/ 0 60000 65536"/>
                <a:gd name="T15" fmla="*/ 0 w 275"/>
                <a:gd name="T16" fmla="*/ 0 h 159"/>
                <a:gd name="T17" fmla="*/ 275 w 275"/>
                <a:gd name="T18" fmla="*/ 159 h 159"/>
              </a:gdLst>
              <a:ahLst/>
              <a:cxnLst>
                <a:cxn ang="T10">
                  <a:pos x="T0" y="T1"/>
                </a:cxn>
                <a:cxn ang="T11">
                  <a:pos x="T2" y="T3"/>
                </a:cxn>
                <a:cxn ang="T12">
                  <a:pos x="T4" y="T5"/>
                </a:cxn>
                <a:cxn ang="T13">
                  <a:pos x="T6" y="T7"/>
                </a:cxn>
                <a:cxn ang="T14">
                  <a:pos x="T8" y="T9"/>
                </a:cxn>
              </a:cxnLst>
              <a:rect l="T15" t="T16" r="T17" b="T18"/>
              <a:pathLst>
                <a:path w="275" h="159">
                  <a:moveTo>
                    <a:pt x="13" y="0"/>
                  </a:moveTo>
                  <a:lnTo>
                    <a:pt x="275" y="134"/>
                  </a:lnTo>
                  <a:lnTo>
                    <a:pt x="263" y="159"/>
                  </a:lnTo>
                  <a:lnTo>
                    <a:pt x="0" y="25"/>
                  </a:lnTo>
                  <a:lnTo>
                    <a:pt x="13" y="0"/>
                  </a:lnTo>
                  <a:close/>
                </a:path>
              </a:pathLst>
            </a:custGeom>
            <a:noFill/>
            <a:ln w="9525"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3" name="Freeform 133"/>
            <p:cNvSpPr>
              <a:spLocks/>
            </p:cNvSpPr>
            <p:nvPr/>
          </p:nvSpPr>
          <p:spPr bwMode="auto">
            <a:xfrm>
              <a:off x="2957" y="1387"/>
              <a:ext cx="121" cy="51"/>
            </a:xfrm>
            <a:custGeom>
              <a:avLst/>
              <a:gdLst>
                <a:gd name="T0" fmla="*/ 1 w 213"/>
                <a:gd name="T1" fmla="*/ 1 h 88"/>
                <a:gd name="T2" fmla="*/ 1 w 213"/>
                <a:gd name="T3" fmla="*/ 1 h 88"/>
                <a:gd name="T4" fmla="*/ 1 w 213"/>
                <a:gd name="T5" fmla="*/ 0 h 88"/>
                <a:gd name="T6" fmla="*/ 0 w 213"/>
                <a:gd name="T7" fmla="*/ 1 h 88"/>
                <a:gd name="T8" fmla="*/ 1 w 213"/>
                <a:gd name="T9" fmla="*/ 1 h 88"/>
                <a:gd name="T10" fmla="*/ 0 60000 65536"/>
                <a:gd name="T11" fmla="*/ 0 60000 65536"/>
                <a:gd name="T12" fmla="*/ 0 60000 65536"/>
                <a:gd name="T13" fmla="*/ 0 60000 65536"/>
                <a:gd name="T14" fmla="*/ 0 60000 65536"/>
                <a:gd name="T15" fmla="*/ 0 w 213"/>
                <a:gd name="T16" fmla="*/ 0 h 88"/>
                <a:gd name="T17" fmla="*/ 213 w 213"/>
                <a:gd name="T18" fmla="*/ 88 h 88"/>
              </a:gdLst>
              <a:ahLst/>
              <a:cxnLst>
                <a:cxn ang="T10">
                  <a:pos x="T0" y="T1"/>
                </a:cxn>
                <a:cxn ang="T11">
                  <a:pos x="T2" y="T3"/>
                </a:cxn>
                <a:cxn ang="T12">
                  <a:pos x="T4" y="T5"/>
                </a:cxn>
                <a:cxn ang="T13">
                  <a:pos x="T6" y="T7"/>
                </a:cxn>
                <a:cxn ang="T14">
                  <a:pos x="T8" y="T9"/>
                </a:cxn>
              </a:cxnLst>
              <a:rect l="T15" t="T16" r="T17" b="T18"/>
              <a:pathLst>
                <a:path w="213" h="88">
                  <a:moveTo>
                    <a:pt x="9" y="88"/>
                  </a:moveTo>
                  <a:lnTo>
                    <a:pt x="213" y="22"/>
                  </a:lnTo>
                  <a:lnTo>
                    <a:pt x="170" y="0"/>
                  </a:lnTo>
                  <a:lnTo>
                    <a:pt x="0" y="55"/>
                  </a:lnTo>
                  <a:lnTo>
                    <a:pt x="9" y="8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4" name="Freeform 134"/>
            <p:cNvSpPr>
              <a:spLocks/>
            </p:cNvSpPr>
            <p:nvPr/>
          </p:nvSpPr>
          <p:spPr bwMode="auto">
            <a:xfrm>
              <a:off x="2957" y="1387"/>
              <a:ext cx="121" cy="51"/>
            </a:xfrm>
            <a:custGeom>
              <a:avLst/>
              <a:gdLst>
                <a:gd name="T0" fmla="*/ 1 w 213"/>
                <a:gd name="T1" fmla="*/ 1 h 88"/>
                <a:gd name="T2" fmla="*/ 1 w 213"/>
                <a:gd name="T3" fmla="*/ 1 h 88"/>
                <a:gd name="T4" fmla="*/ 1 w 213"/>
                <a:gd name="T5" fmla="*/ 0 h 88"/>
                <a:gd name="T6" fmla="*/ 0 w 213"/>
                <a:gd name="T7" fmla="*/ 1 h 88"/>
                <a:gd name="T8" fmla="*/ 1 w 213"/>
                <a:gd name="T9" fmla="*/ 1 h 88"/>
                <a:gd name="T10" fmla="*/ 0 60000 65536"/>
                <a:gd name="T11" fmla="*/ 0 60000 65536"/>
                <a:gd name="T12" fmla="*/ 0 60000 65536"/>
                <a:gd name="T13" fmla="*/ 0 60000 65536"/>
                <a:gd name="T14" fmla="*/ 0 60000 65536"/>
                <a:gd name="T15" fmla="*/ 0 w 213"/>
                <a:gd name="T16" fmla="*/ 0 h 88"/>
                <a:gd name="T17" fmla="*/ 213 w 213"/>
                <a:gd name="T18" fmla="*/ 88 h 88"/>
              </a:gdLst>
              <a:ahLst/>
              <a:cxnLst>
                <a:cxn ang="T10">
                  <a:pos x="T0" y="T1"/>
                </a:cxn>
                <a:cxn ang="T11">
                  <a:pos x="T2" y="T3"/>
                </a:cxn>
                <a:cxn ang="T12">
                  <a:pos x="T4" y="T5"/>
                </a:cxn>
                <a:cxn ang="T13">
                  <a:pos x="T6" y="T7"/>
                </a:cxn>
                <a:cxn ang="T14">
                  <a:pos x="T8" y="T9"/>
                </a:cxn>
              </a:cxnLst>
              <a:rect l="T15" t="T16" r="T17" b="T18"/>
              <a:pathLst>
                <a:path w="213" h="88">
                  <a:moveTo>
                    <a:pt x="9" y="88"/>
                  </a:moveTo>
                  <a:lnTo>
                    <a:pt x="213" y="22"/>
                  </a:lnTo>
                  <a:lnTo>
                    <a:pt x="170" y="0"/>
                  </a:lnTo>
                  <a:lnTo>
                    <a:pt x="0" y="55"/>
                  </a:lnTo>
                  <a:lnTo>
                    <a:pt x="9" y="88"/>
                  </a:lnTo>
                  <a:close/>
                </a:path>
              </a:pathLst>
            </a:custGeom>
            <a:noFill/>
            <a:ln w="9525"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5" name="Freeform 135"/>
            <p:cNvSpPr>
              <a:spLocks/>
            </p:cNvSpPr>
            <p:nvPr/>
          </p:nvSpPr>
          <p:spPr bwMode="auto">
            <a:xfrm>
              <a:off x="3007" y="1352"/>
              <a:ext cx="58" cy="40"/>
            </a:xfrm>
            <a:custGeom>
              <a:avLst/>
              <a:gdLst>
                <a:gd name="T0" fmla="*/ 1 w 101"/>
                <a:gd name="T1" fmla="*/ 1 h 68"/>
                <a:gd name="T2" fmla="*/ 1 w 101"/>
                <a:gd name="T3" fmla="*/ 1 h 68"/>
                <a:gd name="T4" fmla="*/ 1 w 101"/>
                <a:gd name="T5" fmla="*/ 0 h 68"/>
                <a:gd name="T6" fmla="*/ 0 w 101"/>
                <a:gd name="T7" fmla="*/ 1 h 68"/>
                <a:gd name="T8" fmla="*/ 1 w 101"/>
                <a:gd name="T9" fmla="*/ 1 h 68"/>
                <a:gd name="T10" fmla="*/ 0 60000 65536"/>
                <a:gd name="T11" fmla="*/ 0 60000 65536"/>
                <a:gd name="T12" fmla="*/ 0 60000 65536"/>
                <a:gd name="T13" fmla="*/ 0 60000 65536"/>
                <a:gd name="T14" fmla="*/ 0 60000 65536"/>
                <a:gd name="T15" fmla="*/ 0 w 101"/>
                <a:gd name="T16" fmla="*/ 0 h 68"/>
                <a:gd name="T17" fmla="*/ 101 w 101"/>
                <a:gd name="T18" fmla="*/ 68 h 68"/>
              </a:gdLst>
              <a:ahLst/>
              <a:cxnLst>
                <a:cxn ang="T10">
                  <a:pos x="T0" y="T1"/>
                </a:cxn>
                <a:cxn ang="T11">
                  <a:pos x="T2" y="T3"/>
                </a:cxn>
                <a:cxn ang="T12">
                  <a:pos x="T4" y="T5"/>
                </a:cxn>
                <a:cxn ang="T13">
                  <a:pos x="T6" y="T7"/>
                </a:cxn>
                <a:cxn ang="T14">
                  <a:pos x="T8" y="T9"/>
                </a:cxn>
              </a:cxnLst>
              <a:rect l="T15" t="T16" r="T17" b="T18"/>
              <a:pathLst>
                <a:path w="101" h="68">
                  <a:moveTo>
                    <a:pt x="11" y="68"/>
                  </a:moveTo>
                  <a:lnTo>
                    <a:pt x="76" y="47"/>
                  </a:lnTo>
                  <a:lnTo>
                    <a:pt x="101" y="0"/>
                  </a:lnTo>
                  <a:lnTo>
                    <a:pt x="0" y="33"/>
                  </a:lnTo>
                  <a:lnTo>
                    <a:pt x="11" y="6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6" name="Freeform 136"/>
            <p:cNvSpPr>
              <a:spLocks/>
            </p:cNvSpPr>
            <p:nvPr/>
          </p:nvSpPr>
          <p:spPr bwMode="auto">
            <a:xfrm>
              <a:off x="3007" y="1352"/>
              <a:ext cx="58" cy="40"/>
            </a:xfrm>
            <a:custGeom>
              <a:avLst/>
              <a:gdLst>
                <a:gd name="T0" fmla="*/ 1 w 101"/>
                <a:gd name="T1" fmla="*/ 1 h 68"/>
                <a:gd name="T2" fmla="*/ 1 w 101"/>
                <a:gd name="T3" fmla="*/ 1 h 68"/>
                <a:gd name="T4" fmla="*/ 1 w 101"/>
                <a:gd name="T5" fmla="*/ 0 h 68"/>
                <a:gd name="T6" fmla="*/ 0 w 101"/>
                <a:gd name="T7" fmla="*/ 1 h 68"/>
                <a:gd name="T8" fmla="*/ 1 w 101"/>
                <a:gd name="T9" fmla="*/ 1 h 68"/>
                <a:gd name="T10" fmla="*/ 0 60000 65536"/>
                <a:gd name="T11" fmla="*/ 0 60000 65536"/>
                <a:gd name="T12" fmla="*/ 0 60000 65536"/>
                <a:gd name="T13" fmla="*/ 0 60000 65536"/>
                <a:gd name="T14" fmla="*/ 0 60000 65536"/>
                <a:gd name="T15" fmla="*/ 0 w 101"/>
                <a:gd name="T16" fmla="*/ 0 h 68"/>
                <a:gd name="T17" fmla="*/ 101 w 101"/>
                <a:gd name="T18" fmla="*/ 68 h 68"/>
              </a:gdLst>
              <a:ahLst/>
              <a:cxnLst>
                <a:cxn ang="T10">
                  <a:pos x="T0" y="T1"/>
                </a:cxn>
                <a:cxn ang="T11">
                  <a:pos x="T2" y="T3"/>
                </a:cxn>
                <a:cxn ang="T12">
                  <a:pos x="T4" y="T5"/>
                </a:cxn>
                <a:cxn ang="T13">
                  <a:pos x="T6" y="T7"/>
                </a:cxn>
                <a:cxn ang="T14">
                  <a:pos x="T8" y="T9"/>
                </a:cxn>
              </a:cxnLst>
              <a:rect l="T15" t="T16" r="T17" b="T18"/>
              <a:pathLst>
                <a:path w="101" h="68">
                  <a:moveTo>
                    <a:pt x="11" y="68"/>
                  </a:moveTo>
                  <a:lnTo>
                    <a:pt x="76" y="47"/>
                  </a:lnTo>
                  <a:lnTo>
                    <a:pt x="101" y="0"/>
                  </a:lnTo>
                  <a:lnTo>
                    <a:pt x="0" y="33"/>
                  </a:lnTo>
                  <a:lnTo>
                    <a:pt x="11" y="68"/>
                  </a:lnTo>
                  <a:close/>
                </a:path>
              </a:pathLst>
            </a:custGeom>
            <a:noFill/>
            <a:ln w="9525"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7" name="Freeform 137"/>
            <p:cNvSpPr>
              <a:spLocks/>
            </p:cNvSpPr>
            <p:nvPr/>
          </p:nvSpPr>
          <p:spPr bwMode="auto">
            <a:xfrm>
              <a:off x="2800" y="1370"/>
              <a:ext cx="156" cy="93"/>
            </a:xfrm>
            <a:custGeom>
              <a:avLst/>
              <a:gdLst>
                <a:gd name="T0" fmla="*/ 0 w 275"/>
                <a:gd name="T1" fmla="*/ 1 h 158"/>
                <a:gd name="T2" fmla="*/ 1 w 275"/>
                <a:gd name="T3" fmla="*/ 1 h 158"/>
                <a:gd name="T4" fmla="*/ 1 w 275"/>
                <a:gd name="T5" fmla="*/ 1 h 158"/>
                <a:gd name="T6" fmla="*/ 1 w 275"/>
                <a:gd name="T7" fmla="*/ 0 h 158"/>
                <a:gd name="T8" fmla="*/ 0 w 275"/>
                <a:gd name="T9" fmla="*/ 1 h 158"/>
                <a:gd name="T10" fmla="*/ 0 60000 65536"/>
                <a:gd name="T11" fmla="*/ 0 60000 65536"/>
                <a:gd name="T12" fmla="*/ 0 60000 65536"/>
                <a:gd name="T13" fmla="*/ 0 60000 65536"/>
                <a:gd name="T14" fmla="*/ 0 60000 65536"/>
                <a:gd name="T15" fmla="*/ 0 w 275"/>
                <a:gd name="T16" fmla="*/ 0 h 158"/>
                <a:gd name="T17" fmla="*/ 275 w 275"/>
                <a:gd name="T18" fmla="*/ 158 h 158"/>
              </a:gdLst>
              <a:ahLst/>
              <a:cxnLst>
                <a:cxn ang="T10">
                  <a:pos x="T0" y="T1"/>
                </a:cxn>
                <a:cxn ang="T11">
                  <a:pos x="T2" y="T3"/>
                </a:cxn>
                <a:cxn ang="T12">
                  <a:pos x="T4" y="T5"/>
                </a:cxn>
                <a:cxn ang="T13">
                  <a:pos x="T6" y="T7"/>
                </a:cxn>
                <a:cxn ang="T14">
                  <a:pos x="T8" y="T9"/>
                </a:cxn>
              </a:cxnLst>
              <a:rect l="T15" t="T16" r="T17" b="T18"/>
              <a:pathLst>
                <a:path w="275" h="158">
                  <a:moveTo>
                    <a:pt x="0" y="24"/>
                  </a:moveTo>
                  <a:lnTo>
                    <a:pt x="263" y="158"/>
                  </a:lnTo>
                  <a:lnTo>
                    <a:pt x="275" y="133"/>
                  </a:lnTo>
                  <a:lnTo>
                    <a:pt x="13" y="0"/>
                  </a:lnTo>
                  <a:lnTo>
                    <a:pt x="0" y="2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88" name="Freeform 138"/>
            <p:cNvSpPr>
              <a:spLocks/>
            </p:cNvSpPr>
            <p:nvPr/>
          </p:nvSpPr>
          <p:spPr bwMode="auto">
            <a:xfrm>
              <a:off x="2800" y="1370"/>
              <a:ext cx="156" cy="93"/>
            </a:xfrm>
            <a:custGeom>
              <a:avLst/>
              <a:gdLst>
                <a:gd name="T0" fmla="*/ 0 w 275"/>
                <a:gd name="T1" fmla="*/ 1 h 158"/>
                <a:gd name="T2" fmla="*/ 1 w 275"/>
                <a:gd name="T3" fmla="*/ 1 h 158"/>
                <a:gd name="T4" fmla="*/ 1 w 275"/>
                <a:gd name="T5" fmla="*/ 1 h 158"/>
                <a:gd name="T6" fmla="*/ 1 w 275"/>
                <a:gd name="T7" fmla="*/ 0 h 158"/>
                <a:gd name="T8" fmla="*/ 0 w 275"/>
                <a:gd name="T9" fmla="*/ 1 h 158"/>
                <a:gd name="T10" fmla="*/ 0 60000 65536"/>
                <a:gd name="T11" fmla="*/ 0 60000 65536"/>
                <a:gd name="T12" fmla="*/ 0 60000 65536"/>
                <a:gd name="T13" fmla="*/ 0 60000 65536"/>
                <a:gd name="T14" fmla="*/ 0 60000 65536"/>
                <a:gd name="T15" fmla="*/ 0 w 275"/>
                <a:gd name="T16" fmla="*/ 0 h 158"/>
                <a:gd name="T17" fmla="*/ 275 w 275"/>
                <a:gd name="T18" fmla="*/ 158 h 158"/>
              </a:gdLst>
              <a:ahLst/>
              <a:cxnLst>
                <a:cxn ang="T10">
                  <a:pos x="T0" y="T1"/>
                </a:cxn>
                <a:cxn ang="T11">
                  <a:pos x="T2" y="T3"/>
                </a:cxn>
                <a:cxn ang="T12">
                  <a:pos x="T4" y="T5"/>
                </a:cxn>
                <a:cxn ang="T13">
                  <a:pos x="T6" y="T7"/>
                </a:cxn>
                <a:cxn ang="T14">
                  <a:pos x="T8" y="T9"/>
                </a:cxn>
              </a:cxnLst>
              <a:rect l="T15" t="T16" r="T17" b="T18"/>
              <a:pathLst>
                <a:path w="275" h="158">
                  <a:moveTo>
                    <a:pt x="0" y="24"/>
                  </a:moveTo>
                  <a:lnTo>
                    <a:pt x="263" y="158"/>
                  </a:lnTo>
                  <a:lnTo>
                    <a:pt x="275" y="133"/>
                  </a:lnTo>
                  <a:lnTo>
                    <a:pt x="13" y="0"/>
                  </a:lnTo>
                  <a:lnTo>
                    <a:pt x="0" y="24"/>
                  </a:lnTo>
                  <a:close/>
                </a:path>
              </a:pathLst>
            </a:custGeom>
            <a:noFill/>
            <a:ln w="9525"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9" name="Freeform 139"/>
            <p:cNvSpPr>
              <a:spLocks/>
            </p:cNvSpPr>
            <p:nvPr/>
          </p:nvSpPr>
          <p:spPr bwMode="auto">
            <a:xfrm>
              <a:off x="2940" y="1449"/>
              <a:ext cx="55" cy="120"/>
            </a:xfrm>
            <a:custGeom>
              <a:avLst/>
              <a:gdLst>
                <a:gd name="T0" fmla="*/ 1 w 98"/>
                <a:gd name="T1" fmla="*/ 0 h 204"/>
                <a:gd name="T2" fmla="*/ 1 w 98"/>
                <a:gd name="T3" fmla="*/ 1 h 204"/>
                <a:gd name="T4" fmla="*/ 1 w 98"/>
                <a:gd name="T5" fmla="*/ 1 h 204"/>
                <a:gd name="T6" fmla="*/ 0 w 98"/>
                <a:gd name="T7" fmla="*/ 1 h 204"/>
                <a:gd name="T8" fmla="*/ 1 w 98"/>
                <a:gd name="T9" fmla="*/ 0 h 204"/>
                <a:gd name="T10" fmla="*/ 0 60000 65536"/>
                <a:gd name="T11" fmla="*/ 0 60000 65536"/>
                <a:gd name="T12" fmla="*/ 0 60000 65536"/>
                <a:gd name="T13" fmla="*/ 0 60000 65536"/>
                <a:gd name="T14" fmla="*/ 0 60000 65536"/>
                <a:gd name="T15" fmla="*/ 0 w 98"/>
                <a:gd name="T16" fmla="*/ 0 h 204"/>
                <a:gd name="T17" fmla="*/ 98 w 98"/>
                <a:gd name="T18" fmla="*/ 204 h 204"/>
              </a:gdLst>
              <a:ahLst/>
              <a:cxnLst>
                <a:cxn ang="T10">
                  <a:pos x="T0" y="T1"/>
                </a:cxn>
                <a:cxn ang="T11">
                  <a:pos x="T2" y="T3"/>
                </a:cxn>
                <a:cxn ang="T12">
                  <a:pos x="T4" y="T5"/>
                </a:cxn>
                <a:cxn ang="T13">
                  <a:pos x="T6" y="T7"/>
                </a:cxn>
                <a:cxn ang="T14">
                  <a:pos x="T8" y="T9"/>
                </a:cxn>
              </a:cxnLst>
              <a:rect l="T15" t="T16" r="T17" b="T18"/>
              <a:pathLst>
                <a:path w="98" h="204">
                  <a:moveTo>
                    <a:pt x="32" y="0"/>
                  </a:moveTo>
                  <a:lnTo>
                    <a:pt x="98" y="204"/>
                  </a:lnTo>
                  <a:lnTo>
                    <a:pt x="55" y="182"/>
                  </a:lnTo>
                  <a:lnTo>
                    <a:pt x="0" y="12"/>
                  </a:lnTo>
                  <a:lnTo>
                    <a:pt x="32"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0" name="Freeform 140"/>
            <p:cNvSpPr>
              <a:spLocks/>
            </p:cNvSpPr>
            <p:nvPr/>
          </p:nvSpPr>
          <p:spPr bwMode="auto">
            <a:xfrm>
              <a:off x="2940" y="1449"/>
              <a:ext cx="55" cy="120"/>
            </a:xfrm>
            <a:custGeom>
              <a:avLst/>
              <a:gdLst>
                <a:gd name="T0" fmla="*/ 1 w 98"/>
                <a:gd name="T1" fmla="*/ 0 h 204"/>
                <a:gd name="T2" fmla="*/ 1 w 98"/>
                <a:gd name="T3" fmla="*/ 1 h 204"/>
                <a:gd name="T4" fmla="*/ 1 w 98"/>
                <a:gd name="T5" fmla="*/ 1 h 204"/>
                <a:gd name="T6" fmla="*/ 0 w 98"/>
                <a:gd name="T7" fmla="*/ 1 h 204"/>
                <a:gd name="T8" fmla="*/ 1 w 98"/>
                <a:gd name="T9" fmla="*/ 0 h 204"/>
                <a:gd name="T10" fmla="*/ 0 60000 65536"/>
                <a:gd name="T11" fmla="*/ 0 60000 65536"/>
                <a:gd name="T12" fmla="*/ 0 60000 65536"/>
                <a:gd name="T13" fmla="*/ 0 60000 65536"/>
                <a:gd name="T14" fmla="*/ 0 60000 65536"/>
                <a:gd name="T15" fmla="*/ 0 w 98"/>
                <a:gd name="T16" fmla="*/ 0 h 204"/>
                <a:gd name="T17" fmla="*/ 98 w 98"/>
                <a:gd name="T18" fmla="*/ 204 h 204"/>
              </a:gdLst>
              <a:ahLst/>
              <a:cxnLst>
                <a:cxn ang="T10">
                  <a:pos x="T0" y="T1"/>
                </a:cxn>
                <a:cxn ang="T11">
                  <a:pos x="T2" y="T3"/>
                </a:cxn>
                <a:cxn ang="T12">
                  <a:pos x="T4" y="T5"/>
                </a:cxn>
                <a:cxn ang="T13">
                  <a:pos x="T6" y="T7"/>
                </a:cxn>
                <a:cxn ang="T14">
                  <a:pos x="T8" y="T9"/>
                </a:cxn>
              </a:cxnLst>
              <a:rect l="T15" t="T16" r="T17" b="T18"/>
              <a:pathLst>
                <a:path w="98" h="204">
                  <a:moveTo>
                    <a:pt x="32" y="0"/>
                  </a:moveTo>
                  <a:lnTo>
                    <a:pt x="98" y="204"/>
                  </a:lnTo>
                  <a:lnTo>
                    <a:pt x="55" y="182"/>
                  </a:lnTo>
                  <a:lnTo>
                    <a:pt x="0" y="12"/>
                  </a:lnTo>
                  <a:lnTo>
                    <a:pt x="32" y="0"/>
                  </a:lnTo>
                  <a:close/>
                </a:path>
              </a:pathLst>
            </a:custGeom>
            <a:noFill/>
            <a:ln w="9525"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1" name="Freeform 141"/>
            <p:cNvSpPr>
              <a:spLocks/>
            </p:cNvSpPr>
            <p:nvPr/>
          </p:nvSpPr>
          <p:spPr bwMode="auto">
            <a:xfrm>
              <a:off x="2932" y="1520"/>
              <a:ext cx="31" cy="66"/>
            </a:xfrm>
            <a:custGeom>
              <a:avLst/>
              <a:gdLst>
                <a:gd name="T0" fmla="*/ 1 w 55"/>
                <a:gd name="T1" fmla="*/ 0 h 112"/>
                <a:gd name="T2" fmla="*/ 1 w 55"/>
                <a:gd name="T3" fmla="*/ 1 h 112"/>
                <a:gd name="T4" fmla="*/ 1 w 55"/>
                <a:gd name="T5" fmla="*/ 1 h 112"/>
                <a:gd name="T6" fmla="*/ 0 w 55"/>
                <a:gd name="T7" fmla="*/ 1 h 112"/>
                <a:gd name="T8" fmla="*/ 1 w 55"/>
                <a:gd name="T9" fmla="*/ 0 h 112"/>
                <a:gd name="T10" fmla="*/ 0 60000 65536"/>
                <a:gd name="T11" fmla="*/ 0 60000 65536"/>
                <a:gd name="T12" fmla="*/ 0 60000 65536"/>
                <a:gd name="T13" fmla="*/ 0 60000 65536"/>
                <a:gd name="T14" fmla="*/ 0 60000 65536"/>
                <a:gd name="T15" fmla="*/ 0 w 55"/>
                <a:gd name="T16" fmla="*/ 0 h 112"/>
                <a:gd name="T17" fmla="*/ 55 w 55"/>
                <a:gd name="T18" fmla="*/ 112 h 112"/>
              </a:gdLst>
              <a:ahLst/>
              <a:cxnLst>
                <a:cxn ang="T10">
                  <a:pos x="T0" y="T1"/>
                </a:cxn>
                <a:cxn ang="T11">
                  <a:pos x="T2" y="T3"/>
                </a:cxn>
                <a:cxn ang="T12">
                  <a:pos x="T4" y="T5"/>
                </a:cxn>
                <a:cxn ang="T13">
                  <a:pos x="T6" y="T7"/>
                </a:cxn>
                <a:cxn ang="T14">
                  <a:pos x="T8" y="T9"/>
                </a:cxn>
              </a:cxnLst>
              <a:rect l="T15" t="T16" r="T17" b="T18"/>
              <a:pathLst>
                <a:path w="55" h="112">
                  <a:moveTo>
                    <a:pt x="34" y="0"/>
                  </a:moveTo>
                  <a:lnTo>
                    <a:pt x="55" y="64"/>
                  </a:lnTo>
                  <a:lnTo>
                    <a:pt x="32" y="112"/>
                  </a:lnTo>
                  <a:lnTo>
                    <a:pt x="0" y="11"/>
                  </a:lnTo>
                  <a:lnTo>
                    <a:pt x="34"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2" name="Freeform 142"/>
            <p:cNvSpPr>
              <a:spLocks/>
            </p:cNvSpPr>
            <p:nvPr/>
          </p:nvSpPr>
          <p:spPr bwMode="auto">
            <a:xfrm>
              <a:off x="2932" y="1520"/>
              <a:ext cx="31" cy="66"/>
            </a:xfrm>
            <a:custGeom>
              <a:avLst/>
              <a:gdLst>
                <a:gd name="T0" fmla="*/ 1 w 55"/>
                <a:gd name="T1" fmla="*/ 0 h 112"/>
                <a:gd name="T2" fmla="*/ 1 w 55"/>
                <a:gd name="T3" fmla="*/ 1 h 112"/>
                <a:gd name="T4" fmla="*/ 1 w 55"/>
                <a:gd name="T5" fmla="*/ 1 h 112"/>
                <a:gd name="T6" fmla="*/ 0 w 55"/>
                <a:gd name="T7" fmla="*/ 1 h 112"/>
                <a:gd name="T8" fmla="*/ 1 w 55"/>
                <a:gd name="T9" fmla="*/ 0 h 112"/>
                <a:gd name="T10" fmla="*/ 0 60000 65536"/>
                <a:gd name="T11" fmla="*/ 0 60000 65536"/>
                <a:gd name="T12" fmla="*/ 0 60000 65536"/>
                <a:gd name="T13" fmla="*/ 0 60000 65536"/>
                <a:gd name="T14" fmla="*/ 0 60000 65536"/>
                <a:gd name="T15" fmla="*/ 0 w 55"/>
                <a:gd name="T16" fmla="*/ 0 h 112"/>
                <a:gd name="T17" fmla="*/ 55 w 55"/>
                <a:gd name="T18" fmla="*/ 112 h 112"/>
              </a:gdLst>
              <a:ahLst/>
              <a:cxnLst>
                <a:cxn ang="T10">
                  <a:pos x="T0" y="T1"/>
                </a:cxn>
                <a:cxn ang="T11">
                  <a:pos x="T2" y="T3"/>
                </a:cxn>
                <a:cxn ang="T12">
                  <a:pos x="T4" y="T5"/>
                </a:cxn>
                <a:cxn ang="T13">
                  <a:pos x="T6" y="T7"/>
                </a:cxn>
                <a:cxn ang="T14">
                  <a:pos x="T8" y="T9"/>
                </a:cxn>
              </a:cxnLst>
              <a:rect l="T15" t="T16" r="T17" b="T18"/>
              <a:pathLst>
                <a:path w="55" h="112">
                  <a:moveTo>
                    <a:pt x="34" y="0"/>
                  </a:moveTo>
                  <a:lnTo>
                    <a:pt x="55" y="64"/>
                  </a:lnTo>
                  <a:lnTo>
                    <a:pt x="32" y="112"/>
                  </a:lnTo>
                  <a:lnTo>
                    <a:pt x="0" y="11"/>
                  </a:lnTo>
                  <a:lnTo>
                    <a:pt x="34" y="0"/>
                  </a:lnTo>
                  <a:close/>
                </a:path>
              </a:pathLst>
            </a:custGeom>
            <a:noFill/>
            <a:ln w="9525"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3" name="Freeform 143"/>
            <p:cNvSpPr>
              <a:spLocks/>
            </p:cNvSpPr>
            <p:nvPr/>
          </p:nvSpPr>
          <p:spPr bwMode="auto">
            <a:xfrm>
              <a:off x="2816" y="1329"/>
              <a:ext cx="24" cy="29"/>
            </a:xfrm>
            <a:custGeom>
              <a:avLst/>
              <a:gdLst>
                <a:gd name="T0" fmla="*/ 1 w 42"/>
                <a:gd name="T1" fmla="*/ 0 h 50"/>
                <a:gd name="T2" fmla="*/ 1 w 42"/>
                <a:gd name="T3" fmla="*/ 1 h 50"/>
                <a:gd name="T4" fmla="*/ 1 w 42"/>
                <a:gd name="T5" fmla="*/ 1 h 50"/>
                <a:gd name="T6" fmla="*/ 0 60000 65536"/>
                <a:gd name="T7" fmla="*/ 0 60000 65536"/>
                <a:gd name="T8" fmla="*/ 0 60000 65536"/>
                <a:gd name="T9" fmla="*/ 0 w 42"/>
                <a:gd name="T10" fmla="*/ 0 h 50"/>
                <a:gd name="T11" fmla="*/ 42 w 42"/>
                <a:gd name="T12" fmla="*/ 50 h 50"/>
              </a:gdLst>
              <a:ahLst/>
              <a:cxnLst>
                <a:cxn ang="T6">
                  <a:pos x="T0" y="T1"/>
                </a:cxn>
                <a:cxn ang="T7">
                  <a:pos x="T2" y="T3"/>
                </a:cxn>
                <a:cxn ang="T8">
                  <a:pos x="T4" y="T5"/>
                </a:cxn>
              </a:cxnLst>
              <a:rect l="T9" t="T10" r="T11" b="T12"/>
              <a:pathLst>
                <a:path w="42" h="50">
                  <a:moveTo>
                    <a:pt x="5" y="0"/>
                  </a:moveTo>
                  <a:cubicBezTo>
                    <a:pt x="0" y="17"/>
                    <a:pt x="26" y="13"/>
                    <a:pt x="27" y="24"/>
                  </a:cubicBezTo>
                  <a:cubicBezTo>
                    <a:pt x="27" y="33"/>
                    <a:pt x="11" y="50"/>
                    <a:pt x="42" y="39"/>
                  </a:cubicBezTo>
                </a:path>
              </a:pathLst>
            </a:custGeom>
            <a:noFill/>
            <a:ln w="9525"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4" name="Freeform 144"/>
            <p:cNvSpPr>
              <a:spLocks/>
            </p:cNvSpPr>
            <p:nvPr/>
          </p:nvSpPr>
          <p:spPr bwMode="auto">
            <a:xfrm>
              <a:off x="2881" y="1427"/>
              <a:ext cx="18" cy="30"/>
            </a:xfrm>
            <a:custGeom>
              <a:avLst/>
              <a:gdLst>
                <a:gd name="T0" fmla="*/ 1 w 32"/>
                <a:gd name="T1" fmla="*/ 1 h 51"/>
                <a:gd name="T2" fmla="*/ 1 w 32"/>
                <a:gd name="T3" fmla="*/ 1 h 51"/>
                <a:gd name="T4" fmla="*/ 0 w 32"/>
                <a:gd name="T5" fmla="*/ 0 h 51"/>
                <a:gd name="T6" fmla="*/ 0 60000 65536"/>
                <a:gd name="T7" fmla="*/ 0 60000 65536"/>
                <a:gd name="T8" fmla="*/ 0 60000 65536"/>
                <a:gd name="T9" fmla="*/ 0 w 32"/>
                <a:gd name="T10" fmla="*/ 0 h 51"/>
                <a:gd name="T11" fmla="*/ 32 w 32"/>
                <a:gd name="T12" fmla="*/ 51 h 51"/>
              </a:gdLst>
              <a:ahLst/>
              <a:cxnLst>
                <a:cxn ang="T6">
                  <a:pos x="T0" y="T1"/>
                </a:cxn>
                <a:cxn ang="T7">
                  <a:pos x="T2" y="T3"/>
                </a:cxn>
                <a:cxn ang="T8">
                  <a:pos x="T4" y="T5"/>
                </a:cxn>
              </a:cxnLst>
              <a:rect l="T9" t="T10" r="T11" b="T12"/>
              <a:pathLst>
                <a:path w="32" h="51">
                  <a:moveTo>
                    <a:pt x="16" y="51"/>
                  </a:moveTo>
                  <a:cubicBezTo>
                    <a:pt x="29" y="38"/>
                    <a:pt x="3" y="30"/>
                    <a:pt x="7" y="21"/>
                  </a:cubicBezTo>
                  <a:cubicBezTo>
                    <a:pt x="11" y="12"/>
                    <a:pt x="32" y="3"/>
                    <a:pt x="0" y="0"/>
                  </a:cubicBezTo>
                </a:path>
              </a:pathLst>
            </a:custGeom>
            <a:noFill/>
            <a:ln w="9525"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5" name="Freeform 145"/>
            <p:cNvSpPr>
              <a:spLocks/>
            </p:cNvSpPr>
            <p:nvPr/>
          </p:nvSpPr>
          <p:spPr bwMode="auto">
            <a:xfrm>
              <a:off x="2808" y="1402"/>
              <a:ext cx="26" cy="27"/>
            </a:xfrm>
            <a:custGeom>
              <a:avLst/>
              <a:gdLst>
                <a:gd name="T0" fmla="*/ 1 w 47"/>
                <a:gd name="T1" fmla="*/ 0 h 46"/>
                <a:gd name="T2" fmla="*/ 1 w 47"/>
                <a:gd name="T3" fmla="*/ 1 h 46"/>
                <a:gd name="T4" fmla="*/ 1 w 47"/>
                <a:gd name="T5" fmla="*/ 1 h 46"/>
                <a:gd name="T6" fmla="*/ 0 60000 65536"/>
                <a:gd name="T7" fmla="*/ 0 60000 65536"/>
                <a:gd name="T8" fmla="*/ 0 60000 65536"/>
                <a:gd name="T9" fmla="*/ 0 w 47"/>
                <a:gd name="T10" fmla="*/ 0 h 46"/>
                <a:gd name="T11" fmla="*/ 47 w 47"/>
                <a:gd name="T12" fmla="*/ 46 h 46"/>
              </a:gdLst>
              <a:ahLst/>
              <a:cxnLst>
                <a:cxn ang="T6">
                  <a:pos x="T0" y="T1"/>
                </a:cxn>
                <a:cxn ang="T7">
                  <a:pos x="T2" y="T3"/>
                </a:cxn>
                <a:cxn ang="T8">
                  <a:pos x="T4" y="T5"/>
                </a:cxn>
              </a:cxnLst>
              <a:rect l="T9" t="T10" r="T11" b="T12"/>
              <a:pathLst>
                <a:path w="47" h="46">
                  <a:moveTo>
                    <a:pt x="47" y="0"/>
                  </a:moveTo>
                  <a:cubicBezTo>
                    <a:pt x="29" y="0"/>
                    <a:pt x="40" y="24"/>
                    <a:pt x="30" y="27"/>
                  </a:cubicBezTo>
                  <a:cubicBezTo>
                    <a:pt x="21" y="30"/>
                    <a:pt x="0" y="19"/>
                    <a:pt x="19" y="46"/>
                  </a:cubicBezTo>
                </a:path>
              </a:pathLst>
            </a:custGeom>
            <a:noFill/>
            <a:ln w="9525"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6" name="Freeform 146"/>
            <p:cNvSpPr>
              <a:spLocks/>
            </p:cNvSpPr>
            <p:nvPr/>
          </p:nvSpPr>
          <p:spPr bwMode="auto">
            <a:xfrm>
              <a:off x="2878" y="1354"/>
              <a:ext cx="22" cy="30"/>
            </a:xfrm>
            <a:custGeom>
              <a:avLst/>
              <a:gdLst>
                <a:gd name="T0" fmla="*/ 1 w 39"/>
                <a:gd name="T1" fmla="*/ 0 h 52"/>
                <a:gd name="T2" fmla="*/ 1 w 39"/>
                <a:gd name="T3" fmla="*/ 1 h 52"/>
                <a:gd name="T4" fmla="*/ 1 w 39"/>
                <a:gd name="T5" fmla="*/ 1 h 52"/>
                <a:gd name="T6" fmla="*/ 0 60000 65536"/>
                <a:gd name="T7" fmla="*/ 0 60000 65536"/>
                <a:gd name="T8" fmla="*/ 0 60000 65536"/>
                <a:gd name="T9" fmla="*/ 0 w 39"/>
                <a:gd name="T10" fmla="*/ 0 h 52"/>
                <a:gd name="T11" fmla="*/ 39 w 39"/>
                <a:gd name="T12" fmla="*/ 52 h 52"/>
              </a:gdLst>
              <a:ahLst/>
              <a:cxnLst>
                <a:cxn ang="T6">
                  <a:pos x="T0" y="T1"/>
                </a:cxn>
                <a:cxn ang="T7">
                  <a:pos x="T2" y="T3"/>
                </a:cxn>
                <a:cxn ang="T8">
                  <a:pos x="T4" y="T5"/>
                </a:cxn>
              </a:cxnLst>
              <a:rect l="T9" t="T10" r="T11" b="T12"/>
              <a:pathLst>
                <a:path w="39" h="52">
                  <a:moveTo>
                    <a:pt x="38" y="0"/>
                  </a:moveTo>
                  <a:cubicBezTo>
                    <a:pt x="21" y="5"/>
                    <a:pt x="39" y="24"/>
                    <a:pt x="31" y="31"/>
                  </a:cubicBezTo>
                  <a:cubicBezTo>
                    <a:pt x="24" y="36"/>
                    <a:pt x="0" y="33"/>
                    <a:pt x="27" y="52"/>
                  </a:cubicBezTo>
                </a:path>
              </a:pathLst>
            </a:custGeom>
            <a:noFill/>
            <a:ln w="9525"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7" name="Freeform 147"/>
            <p:cNvSpPr>
              <a:spLocks/>
            </p:cNvSpPr>
            <p:nvPr/>
          </p:nvSpPr>
          <p:spPr bwMode="auto">
            <a:xfrm>
              <a:off x="2986" y="1431"/>
              <a:ext cx="19" cy="30"/>
            </a:xfrm>
            <a:custGeom>
              <a:avLst/>
              <a:gdLst>
                <a:gd name="T0" fmla="*/ 1 w 33"/>
                <a:gd name="T1" fmla="*/ 1 h 51"/>
                <a:gd name="T2" fmla="*/ 1 w 33"/>
                <a:gd name="T3" fmla="*/ 1 h 51"/>
                <a:gd name="T4" fmla="*/ 0 w 33"/>
                <a:gd name="T5" fmla="*/ 0 h 51"/>
                <a:gd name="T6" fmla="*/ 0 60000 65536"/>
                <a:gd name="T7" fmla="*/ 0 60000 65536"/>
                <a:gd name="T8" fmla="*/ 0 60000 65536"/>
                <a:gd name="T9" fmla="*/ 0 w 33"/>
                <a:gd name="T10" fmla="*/ 0 h 51"/>
                <a:gd name="T11" fmla="*/ 33 w 33"/>
                <a:gd name="T12" fmla="*/ 51 h 51"/>
              </a:gdLst>
              <a:ahLst/>
              <a:cxnLst>
                <a:cxn ang="T6">
                  <a:pos x="T0" y="T1"/>
                </a:cxn>
                <a:cxn ang="T7">
                  <a:pos x="T2" y="T3"/>
                </a:cxn>
                <a:cxn ang="T8">
                  <a:pos x="T4" y="T5"/>
                </a:cxn>
              </a:cxnLst>
              <a:rect l="T9" t="T10" r="T11" b="T12"/>
              <a:pathLst>
                <a:path w="33" h="51">
                  <a:moveTo>
                    <a:pt x="17" y="51"/>
                  </a:moveTo>
                  <a:cubicBezTo>
                    <a:pt x="29" y="38"/>
                    <a:pt x="4" y="30"/>
                    <a:pt x="8" y="20"/>
                  </a:cubicBezTo>
                  <a:cubicBezTo>
                    <a:pt x="11" y="13"/>
                    <a:pt x="33" y="3"/>
                    <a:pt x="0" y="0"/>
                  </a:cubicBezTo>
                </a:path>
              </a:pathLst>
            </a:custGeom>
            <a:noFill/>
            <a:ln w="9525" cap="rnd">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98" name="Rectangle 148"/>
            <p:cNvSpPr>
              <a:spLocks noChangeArrowheads="1"/>
            </p:cNvSpPr>
            <p:nvPr/>
          </p:nvSpPr>
          <p:spPr bwMode="auto">
            <a:xfrm>
              <a:off x="2245" y="1824"/>
              <a:ext cx="87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200">
                  <a:solidFill>
                    <a:srgbClr val="000000"/>
                  </a:solidFill>
                  <a:latin typeface="Calibri" charset="0"/>
                  <a:ea typeface="SimSun" charset="0"/>
                  <a:cs typeface="SimSun" charset="0"/>
                </a:rPr>
                <a:t>Leucine zippered</a:t>
              </a:r>
            </a:p>
            <a:p>
              <a:r>
                <a:rPr lang="en-US" altLang="zh-CN" sz="1200" b="1">
                  <a:solidFill>
                    <a:srgbClr val="000000"/>
                  </a:solidFill>
                  <a:latin typeface="Calibri" charset="0"/>
                  <a:ea typeface="SimSun" charset="0"/>
                  <a:cs typeface="SimSun" charset="0"/>
                </a:rPr>
                <a:t>CENP-E dimer</a:t>
              </a:r>
            </a:p>
            <a:p>
              <a:r>
                <a:rPr lang="en-US" altLang="zh-CN" sz="1200">
                  <a:solidFill>
                    <a:srgbClr val="000000"/>
                  </a:solidFill>
                  <a:latin typeface="Calibri" charset="0"/>
                  <a:ea typeface="SimSun" charset="0"/>
                  <a:cs typeface="SimSun" charset="0"/>
                </a:rPr>
                <a:t>w/ six histidine-tag</a:t>
              </a:r>
              <a:endParaRPr lang="en-US" altLang="zh-CN" sz="1200">
                <a:latin typeface="Calibri" charset="0"/>
                <a:ea typeface="SimSun" charset="0"/>
                <a:cs typeface="SimSun" charset="0"/>
              </a:endParaRPr>
            </a:p>
          </p:txBody>
        </p:sp>
        <p:sp>
          <p:nvSpPr>
            <p:cNvPr id="27799" name="Freeform 149"/>
            <p:cNvSpPr>
              <a:spLocks/>
            </p:cNvSpPr>
            <p:nvPr/>
          </p:nvSpPr>
          <p:spPr bwMode="auto">
            <a:xfrm>
              <a:off x="3488" y="1997"/>
              <a:ext cx="372" cy="154"/>
            </a:xfrm>
            <a:custGeom>
              <a:avLst/>
              <a:gdLst>
                <a:gd name="T0" fmla="*/ 1 w 654"/>
                <a:gd name="T1" fmla="*/ 1 h 262"/>
                <a:gd name="T2" fmla="*/ 1 w 654"/>
                <a:gd name="T3" fmla="*/ 1 h 262"/>
                <a:gd name="T4" fmla="*/ 1 w 654"/>
                <a:gd name="T5" fmla="*/ 1 h 262"/>
                <a:gd name="T6" fmla="*/ 0 w 654"/>
                <a:gd name="T7" fmla="*/ 1 h 262"/>
                <a:gd name="T8" fmla="*/ 0 w 654"/>
                <a:gd name="T9" fmla="*/ 1 h 262"/>
                <a:gd name="T10" fmla="*/ 1 w 654"/>
                <a:gd name="T11" fmla="*/ 1 h 262"/>
                <a:gd name="T12" fmla="*/ 1 w 654"/>
                <a:gd name="T13" fmla="*/ 0 h 262"/>
                <a:gd name="T14" fmla="*/ 1 w 654"/>
                <a:gd name="T15" fmla="*/ 1 h 262"/>
                <a:gd name="T16" fmla="*/ 0 60000 65536"/>
                <a:gd name="T17" fmla="*/ 0 60000 65536"/>
                <a:gd name="T18" fmla="*/ 0 60000 65536"/>
                <a:gd name="T19" fmla="*/ 0 60000 65536"/>
                <a:gd name="T20" fmla="*/ 0 60000 65536"/>
                <a:gd name="T21" fmla="*/ 0 60000 65536"/>
                <a:gd name="T22" fmla="*/ 0 60000 65536"/>
                <a:gd name="T23" fmla="*/ 0 60000 65536"/>
                <a:gd name="T24" fmla="*/ 0 w 654"/>
                <a:gd name="T25" fmla="*/ 0 h 262"/>
                <a:gd name="T26" fmla="*/ 654 w 654"/>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4" h="262">
                  <a:moveTo>
                    <a:pt x="654" y="131"/>
                  </a:moveTo>
                  <a:lnTo>
                    <a:pt x="523" y="262"/>
                  </a:lnTo>
                  <a:lnTo>
                    <a:pt x="523" y="175"/>
                  </a:lnTo>
                  <a:lnTo>
                    <a:pt x="0" y="175"/>
                  </a:lnTo>
                  <a:lnTo>
                    <a:pt x="0" y="86"/>
                  </a:lnTo>
                  <a:lnTo>
                    <a:pt x="523" y="86"/>
                  </a:lnTo>
                  <a:lnTo>
                    <a:pt x="523" y="0"/>
                  </a:lnTo>
                  <a:lnTo>
                    <a:pt x="654" y="131"/>
                  </a:lnTo>
                  <a:close/>
                </a:path>
              </a:pathLst>
            </a:custGeom>
            <a:solidFill>
              <a:srgbClr val="E8EE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0" name="Freeform 150"/>
            <p:cNvSpPr>
              <a:spLocks/>
            </p:cNvSpPr>
            <p:nvPr/>
          </p:nvSpPr>
          <p:spPr bwMode="auto">
            <a:xfrm>
              <a:off x="3488" y="1997"/>
              <a:ext cx="372" cy="154"/>
            </a:xfrm>
            <a:custGeom>
              <a:avLst/>
              <a:gdLst>
                <a:gd name="T0" fmla="*/ 1 w 654"/>
                <a:gd name="T1" fmla="*/ 1 h 262"/>
                <a:gd name="T2" fmla="*/ 1 w 654"/>
                <a:gd name="T3" fmla="*/ 1 h 262"/>
                <a:gd name="T4" fmla="*/ 1 w 654"/>
                <a:gd name="T5" fmla="*/ 1 h 262"/>
                <a:gd name="T6" fmla="*/ 0 w 654"/>
                <a:gd name="T7" fmla="*/ 1 h 262"/>
                <a:gd name="T8" fmla="*/ 0 w 654"/>
                <a:gd name="T9" fmla="*/ 1 h 262"/>
                <a:gd name="T10" fmla="*/ 1 w 654"/>
                <a:gd name="T11" fmla="*/ 1 h 262"/>
                <a:gd name="T12" fmla="*/ 1 w 654"/>
                <a:gd name="T13" fmla="*/ 0 h 262"/>
                <a:gd name="T14" fmla="*/ 1 w 654"/>
                <a:gd name="T15" fmla="*/ 1 h 262"/>
                <a:gd name="T16" fmla="*/ 0 60000 65536"/>
                <a:gd name="T17" fmla="*/ 0 60000 65536"/>
                <a:gd name="T18" fmla="*/ 0 60000 65536"/>
                <a:gd name="T19" fmla="*/ 0 60000 65536"/>
                <a:gd name="T20" fmla="*/ 0 60000 65536"/>
                <a:gd name="T21" fmla="*/ 0 60000 65536"/>
                <a:gd name="T22" fmla="*/ 0 60000 65536"/>
                <a:gd name="T23" fmla="*/ 0 60000 65536"/>
                <a:gd name="T24" fmla="*/ 0 w 654"/>
                <a:gd name="T25" fmla="*/ 0 h 262"/>
                <a:gd name="T26" fmla="*/ 654 w 654"/>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4" h="262">
                  <a:moveTo>
                    <a:pt x="654" y="131"/>
                  </a:moveTo>
                  <a:lnTo>
                    <a:pt x="523" y="262"/>
                  </a:lnTo>
                  <a:lnTo>
                    <a:pt x="523" y="175"/>
                  </a:lnTo>
                  <a:lnTo>
                    <a:pt x="0" y="175"/>
                  </a:lnTo>
                  <a:lnTo>
                    <a:pt x="0" y="86"/>
                  </a:lnTo>
                  <a:lnTo>
                    <a:pt x="523" y="86"/>
                  </a:lnTo>
                  <a:lnTo>
                    <a:pt x="523" y="0"/>
                  </a:lnTo>
                  <a:lnTo>
                    <a:pt x="654" y="131"/>
                  </a:lnTo>
                  <a:close/>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1" name="Line 151"/>
            <p:cNvSpPr>
              <a:spLocks noChangeShapeType="1"/>
            </p:cNvSpPr>
            <p:nvPr/>
          </p:nvSpPr>
          <p:spPr bwMode="auto">
            <a:xfrm>
              <a:off x="1873" y="2217"/>
              <a:ext cx="191" cy="28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7802" name="Text Box 152"/>
            <p:cNvSpPr txBox="1">
              <a:spLocks noChangeArrowheads="1"/>
            </p:cNvSpPr>
            <p:nvPr/>
          </p:nvSpPr>
          <p:spPr bwMode="auto">
            <a:xfrm>
              <a:off x="1477" y="1968"/>
              <a:ext cx="7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200">
                  <a:latin typeface="Calibri" charset="0"/>
                  <a:ea typeface="SimSun" charset="0"/>
                  <a:cs typeface="SimSun" charset="0"/>
                </a:rPr>
                <a:t>Axoneme</a:t>
              </a:r>
            </a:p>
            <a:p>
              <a:pPr eaLnBrk="1" hangingPunct="1"/>
              <a:r>
                <a:rPr lang="en-US" altLang="zh-CN" sz="1200">
                  <a:latin typeface="Calibri" charset="0"/>
                  <a:ea typeface="SimSun" charset="0"/>
                  <a:cs typeface="SimSun" charset="0"/>
                </a:rPr>
                <a:t>or microtubule</a:t>
              </a:r>
            </a:p>
          </p:txBody>
        </p:sp>
      </p:grpSp>
      <p:pic>
        <p:nvPicPr>
          <p:cNvPr id="336027" name="cenp-e movie.avi" descr="/Users/selvin/My Stuff/Talk.slides/Movies/cenp-e movie.avi">
            <a:hlinkClick r:id="" action="ppaction://media"/>
          </p:cNvPr>
          <p:cNvPicPr>
            <a:picLocks noRot="1" noChangeAspect="1" noChangeArrowheads="1"/>
          </p:cNvPicPr>
          <p:nvPr>
            <a:videoFile r:link="rId3"/>
            <p:extLst>
              <p:ext uri="{DAA4B4D4-6D71-4841-9C94-3DE7FCFB9230}">
                <p14:media xmlns:p14="http://schemas.microsoft.com/office/powerpoint/2010/main" r:link="rId2"/>
              </p:ext>
            </p:extLst>
          </p:nvPr>
        </p:nvPicPr>
        <p:blipFill>
          <a:blip r:embed="rId8">
            <a:extLst>
              <a:ext uri="{28A0092B-C50C-407E-A947-70E740481C1C}">
                <a14:useLocalDpi xmlns:a14="http://schemas.microsoft.com/office/drawing/2010/main" val="0"/>
              </a:ext>
            </a:extLst>
          </a:blip>
          <a:srcRect/>
          <a:stretch>
            <a:fillRect/>
          </a:stretch>
        </p:blipFill>
        <p:spPr bwMode="auto">
          <a:xfrm>
            <a:off x="1447800" y="990600"/>
            <a:ext cx="59436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153"/>
          <p:cNvSpPr txBox="1">
            <a:spLocks noChangeArrowheads="1"/>
          </p:cNvSpPr>
          <p:nvPr/>
        </p:nvSpPr>
        <p:spPr bwMode="auto">
          <a:xfrm>
            <a:off x="0" y="101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3200" b="1">
                <a:solidFill>
                  <a:srgbClr val="3333FF"/>
                </a:solidFill>
                <a:latin typeface="Times New Roman" charset="0"/>
                <a:ea typeface="SimSun" charset="0"/>
                <a:cs typeface="SimSun" charset="0"/>
              </a:rPr>
              <a:t>Motility of quantum-dot labeled Kinesin (CENP-E) </a:t>
            </a:r>
          </a:p>
        </p:txBody>
      </p:sp>
      <p:sp>
        <p:nvSpPr>
          <p:cNvPr id="27652" name="Rectangle 154"/>
          <p:cNvSpPr>
            <a:spLocks noChangeArrowheads="1"/>
          </p:cNvSpPr>
          <p:nvPr/>
        </p:nvSpPr>
        <p:spPr bwMode="auto">
          <a:xfrm>
            <a:off x="0" y="5848350"/>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pPr algn="ctr"/>
            <a:r>
              <a:rPr lang="en-US" sz="2900" b="1" dirty="0">
                <a:latin typeface="Times New Roman" charset="0"/>
                <a:cs typeface="Times New Roman" charset="0"/>
              </a:rPr>
              <a:t> 8.3 nm/step from optical trap </a:t>
            </a:r>
          </a:p>
        </p:txBody>
      </p:sp>
    </p:spTree>
    <p:extLst>
      <p:ext uri="{BB962C8B-B14F-4D97-AF65-F5344CB8AC3E}">
        <p14:creationId xmlns:p14="http://schemas.microsoft.com/office/powerpoint/2010/main" val="1018609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6027"/>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6666" fill="hold"/>
                                        <p:tgtEl>
                                          <p:spTgt spid="3360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3602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3" presetClass="exit" presetSubtype="10" fill="hold" nodeType="clickEffect">
                                  <p:stCondLst>
                                    <p:cond delay="0"/>
                                  </p:stCondLst>
                                  <p:childTnLst>
                                    <p:animEffect transition="out" filter="blinds(horizontal)">
                                      <p:cBhvr>
                                        <p:cTn id="13" dur="500"/>
                                        <p:tgtEl>
                                          <p:spTgt spid="336027"/>
                                        </p:tgtEl>
                                      </p:cBhvr>
                                    </p:animEffect>
                                    <p:set>
                                      <p:cBhvr>
                                        <p:cTn id="14" dur="1" fill="hold">
                                          <p:stCondLst>
                                            <p:cond delay="499"/>
                                          </p:stCondLst>
                                        </p:cTn>
                                        <p:tgtEl>
                                          <p:spTgt spid="336027"/>
                                        </p:tgtEl>
                                        <p:attrNameLst>
                                          <p:attrName>style.visibility</p:attrName>
                                        </p:attrNameLst>
                                      </p:cBhvr>
                                      <p:to>
                                        <p:strVal val="hidden"/>
                                      </p:to>
                                    </p:set>
                                    <p:cmd type="call" cmd="stop">
                                      <p:cBhvr>
                                        <p:cTn id="15" dur="1">
                                          <p:stCondLst>
                                            <p:cond delay="499"/>
                                          </p:stCondLst>
                                        </p:cTn>
                                        <p:tgtEl>
                                          <p:spTgt spid="336027"/>
                                        </p:tgtEl>
                                      </p:cBhvr>
                                    </p:cmd>
                                  </p:childTnLst>
                                </p:cTn>
                              </p:par>
                            </p:childTnLst>
                          </p:cTn>
                        </p:par>
                      </p:childTnLst>
                    </p:cTn>
                  </p:par>
                </p:childTnLst>
              </p:cTn>
              <p:nextCondLst>
                <p:cond evt="onClick" delay="0">
                  <p:tgtEl>
                    <p:spTgt spid="336027"/>
                  </p:tgtEl>
                </p:cond>
              </p:nextCondLst>
            </p:seq>
            <p:video>
              <p:cMediaNode>
                <p:cTn id="16" repeatCount="indefinite" fill="hold" display="0">
                  <p:stCondLst>
                    <p:cond delay="indefinite"/>
                  </p:stCondLst>
                  <p:endCondLst>
                    <p:cond evt="onPrev" delay="0">
                      <p:tgtEl>
                        <p:sldTgt/>
                      </p:tgtEl>
                    </p:cond>
                  </p:endCondLst>
                </p:cTn>
                <p:tgtEl>
                  <p:spTgt spid="33602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Super-accuracy Microscopy </a:t>
            </a:r>
            <a:endParaRPr lang="en-US" b="1" dirty="0">
              <a:solidFill>
                <a:srgbClr val="0000FF"/>
              </a:solidFill>
            </a:endParaRPr>
          </a:p>
        </p:txBody>
      </p:sp>
      <p:sp>
        <p:nvSpPr>
          <p:cNvPr id="3" name="Content Placeholder 2"/>
          <p:cNvSpPr>
            <a:spLocks noGrp="1"/>
          </p:cNvSpPr>
          <p:nvPr>
            <p:ph idx="1"/>
          </p:nvPr>
        </p:nvSpPr>
        <p:spPr/>
        <p:txBody>
          <a:bodyPr/>
          <a:lstStyle/>
          <a:p>
            <a:pPr marL="0" indent="0">
              <a:buNone/>
            </a:pPr>
            <a:r>
              <a:rPr lang="en-US" dirty="0" smtClean="0"/>
              <a:t>By collecting enough photons, you can determine the center by looking at the S.E.M. SD/√N.</a:t>
            </a:r>
          </a:p>
          <a:p>
            <a:pPr marL="0" indent="0">
              <a:buNone/>
            </a:pPr>
            <a:r>
              <a:rPr lang="en-US" dirty="0" smtClean="0"/>
              <a:t>Try to get fluorophores that will emit enough photons. Typically get nanometer accuracy.</a:t>
            </a:r>
            <a:endParaRPr lang="en-US" dirty="0"/>
          </a:p>
        </p:txBody>
      </p:sp>
    </p:spTree>
    <p:extLst>
      <p:ext uri="{BB962C8B-B14F-4D97-AF65-F5344CB8AC3E}">
        <p14:creationId xmlns:p14="http://schemas.microsoft.com/office/powerpoint/2010/main" val="647894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308" y="543491"/>
            <a:ext cx="8132154" cy="523220"/>
          </a:xfrm>
          <a:prstGeom prst="rect">
            <a:avLst/>
          </a:prstGeom>
          <a:noFill/>
        </p:spPr>
        <p:txBody>
          <a:bodyPr wrap="none" rtlCol="0">
            <a:spAutoFit/>
          </a:bodyPr>
          <a:lstStyle/>
          <a:p>
            <a:r>
              <a:rPr lang="en-US" sz="2800" b="1" dirty="0" smtClean="0">
                <a:solidFill>
                  <a:srgbClr val="0000FF"/>
                </a:solidFill>
              </a:rPr>
              <a:t>You can get super-resolution to a few 10’s nm as well</a:t>
            </a:r>
            <a:endParaRPr lang="en-US" sz="2800" b="1" dirty="0">
              <a:solidFill>
                <a:srgbClr val="0000FF"/>
              </a:solidFill>
            </a:endParaRPr>
          </a:p>
        </p:txBody>
      </p:sp>
      <p:sp>
        <p:nvSpPr>
          <p:cNvPr id="3" name="TextBox 2"/>
          <p:cNvSpPr txBox="1"/>
          <p:nvPr/>
        </p:nvSpPr>
        <p:spPr>
          <a:xfrm>
            <a:off x="2442471" y="1660695"/>
            <a:ext cx="4609956" cy="523220"/>
          </a:xfrm>
          <a:prstGeom prst="rect">
            <a:avLst/>
          </a:prstGeom>
          <a:noFill/>
        </p:spPr>
        <p:txBody>
          <a:bodyPr wrap="none" rtlCol="0">
            <a:spAutoFit/>
          </a:bodyPr>
          <a:lstStyle/>
          <a:p>
            <a:r>
              <a:rPr lang="en-US" sz="2800" dirty="0" smtClean="0"/>
              <a:t>Turn a fluorophore on and off.</a:t>
            </a:r>
            <a:endParaRPr lang="en-US" sz="2800" dirty="0"/>
          </a:p>
        </p:txBody>
      </p:sp>
    </p:spTree>
    <p:extLst>
      <p:ext uri="{BB962C8B-B14F-4D97-AF65-F5344CB8AC3E}">
        <p14:creationId xmlns:p14="http://schemas.microsoft.com/office/powerpoint/2010/main" val="282275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780"/>
            <a:ext cx="9144000" cy="850219"/>
          </a:xfrm>
        </p:spPr>
        <p:txBody>
          <a:bodyPr>
            <a:normAutofit fontScale="90000"/>
          </a:bodyPr>
          <a:lstStyle/>
          <a:p>
            <a:r>
              <a:rPr lang="en-US" b="1" dirty="0" smtClean="0">
                <a:solidFill>
                  <a:srgbClr val="0000FF"/>
                </a:solidFill>
              </a:rPr>
              <a:t>The cell uses packets of energy  of ≈</a:t>
            </a:r>
            <a:r>
              <a:rPr lang="en-US" b="1" dirty="0">
                <a:solidFill>
                  <a:srgbClr val="0000FF"/>
                </a:solidFill>
              </a:rPr>
              <a:t> </a:t>
            </a:r>
            <a:r>
              <a:rPr lang="en-US" b="1" dirty="0" smtClean="0">
                <a:solidFill>
                  <a:srgbClr val="0000FF"/>
                </a:solidFill>
              </a:rPr>
              <a:t>25kT</a:t>
            </a:r>
            <a:endParaRPr lang="en-US" b="1" dirty="0">
              <a:solidFill>
                <a:srgbClr val="0000FF"/>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ATP:</a:t>
            </a:r>
          </a:p>
          <a:p>
            <a:pPr marL="0" indent="0">
              <a:buNone/>
            </a:pPr>
            <a:r>
              <a:rPr lang="en-US" dirty="0" smtClean="0"/>
              <a:t>Small enough amounts that you can use it efficiently. </a:t>
            </a:r>
          </a:p>
          <a:p>
            <a:r>
              <a:rPr lang="en-US" dirty="0" smtClean="0"/>
              <a:t>Molecular motors (kinesin, F</a:t>
            </a:r>
            <a:r>
              <a:rPr lang="en-US" baseline="-25000" dirty="0" smtClean="0"/>
              <a:t>1</a:t>
            </a:r>
            <a:r>
              <a:rPr lang="en-US" dirty="0" smtClean="0"/>
              <a:t>F</a:t>
            </a:r>
            <a:r>
              <a:rPr lang="en-US" baseline="-25000" dirty="0" smtClean="0"/>
              <a:t>0</a:t>
            </a:r>
            <a:r>
              <a:rPr lang="en-US" dirty="0" smtClean="0"/>
              <a:t> ATPase: like &gt;50%-100%. Car motor- &lt; 20%.</a:t>
            </a:r>
          </a:p>
          <a:p>
            <a:r>
              <a:rPr lang="en-US" dirty="0" smtClean="0"/>
              <a:t>Evolution gone to lots of trouble to make it so: Take glucose makes 36-38 ATP in cellular respiration (which is 39% of PE in glucose bonds).</a:t>
            </a:r>
          </a:p>
          <a:p>
            <a:r>
              <a:rPr lang="en-US" dirty="0" smtClean="0"/>
              <a:t>Make special compartments to do this—like stomach (which begins with acid breakdown of large polymers: doesn’t chew up itself), intestines and mitochondria.</a:t>
            </a:r>
          </a:p>
          <a:p>
            <a:r>
              <a:rPr lang="en-US" dirty="0" smtClean="0"/>
              <a:t>Mitochondria came from an ancient bacteria that was engulfed (has it’s own DNA).</a:t>
            </a:r>
            <a:endParaRPr lang="en-US" dirty="0"/>
          </a:p>
        </p:txBody>
      </p:sp>
    </p:spTree>
    <p:extLst>
      <p:ext uri="{BB962C8B-B14F-4D97-AF65-F5344CB8AC3E}">
        <p14:creationId xmlns:p14="http://schemas.microsoft.com/office/powerpoint/2010/main" val="791891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ChangeArrowheads="1"/>
          </p:cNvSpPr>
          <p:nvPr/>
        </p:nvSpPr>
        <p:spPr bwMode="auto">
          <a:xfrm>
            <a:off x="493713" y="2223527"/>
            <a:ext cx="2173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p>
            <a:r>
              <a:rPr lang="en-US" sz="4000" b="1" dirty="0">
                <a:solidFill>
                  <a:srgbClr val="0000FF"/>
                </a:solidFill>
                <a:latin typeface="Times New Roman" charset="0"/>
              </a:rPr>
              <a:t>SHRImP</a:t>
            </a:r>
          </a:p>
        </p:txBody>
      </p:sp>
      <p:sp>
        <p:nvSpPr>
          <p:cNvPr id="35842" name="Text Box 6"/>
          <p:cNvSpPr txBox="1">
            <a:spLocks noChangeArrowheads="1"/>
          </p:cNvSpPr>
          <p:nvPr/>
        </p:nvSpPr>
        <p:spPr bwMode="auto">
          <a:xfrm>
            <a:off x="2774950" y="3658259"/>
            <a:ext cx="63595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solidFill>
                  <a:srgbClr val="0000FF"/>
                </a:solidFill>
              </a:rPr>
              <a:t>S</a:t>
            </a:r>
            <a:r>
              <a:rPr lang="en-US" sz="2100" dirty="0">
                <a:solidFill>
                  <a:srgbClr val="0000FF"/>
                </a:solidFill>
              </a:rPr>
              <a:t>uper </a:t>
            </a:r>
            <a:r>
              <a:rPr lang="en-US" sz="2100" b="1" dirty="0">
                <a:solidFill>
                  <a:srgbClr val="0000FF"/>
                </a:solidFill>
              </a:rPr>
              <a:t>H</a:t>
            </a:r>
            <a:r>
              <a:rPr lang="en-US" sz="2100" dirty="0">
                <a:solidFill>
                  <a:srgbClr val="0000FF"/>
                </a:solidFill>
              </a:rPr>
              <a:t>igh Resolution </a:t>
            </a:r>
            <a:r>
              <a:rPr lang="en-US" sz="2100" b="1" dirty="0" err="1">
                <a:solidFill>
                  <a:srgbClr val="0000FF"/>
                </a:solidFill>
              </a:rPr>
              <a:t>IM</a:t>
            </a:r>
            <a:r>
              <a:rPr lang="en-US" sz="2100" dirty="0" err="1">
                <a:solidFill>
                  <a:srgbClr val="0000FF"/>
                </a:solidFill>
              </a:rPr>
              <a:t>aging</a:t>
            </a:r>
            <a:r>
              <a:rPr lang="en-US" sz="2100" dirty="0">
                <a:solidFill>
                  <a:srgbClr val="0000FF"/>
                </a:solidFill>
              </a:rPr>
              <a:t> with </a:t>
            </a:r>
            <a:r>
              <a:rPr lang="en-US" sz="2100" b="1" dirty="0">
                <a:solidFill>
                  <a:srgbClr val="0000FF"/>
                </a:solidFill>
              </a:rPr>
              <a:t>P</a:t>
            </a:r>
            <a:r>
              <a:rPr lang="en-US" sz="2100" dirty="0">
                <a:solidFill>
                  <a:srgbClr val="0000FF"/>
                </a:solidFill>
              </a:rPr>
              <a:t>hotobleaching</a:t>
            </a:r>
          </a:p>
        </p:txBody>
      </p:sp>
      <p:grpSp>
        <p:nvGrpSpPr>
          <p:cNvPr id="7" name="Group 6"/>
          <p:cNvGrpSpPr>
            <a:grpSpLocks/>
          </p:cNvGrpSpPr>
          <p:nvPr/>
        </p:nvGrpSpPr>
        <p:grpSpPr bwMode="auto">
          <a:xfrm>
            <a:off x="563563" y="4171950"/>
            <a:ext cx="3386137" cy="2501900"/>
            <a:chOff x="620712" y="4598987"/>
            <a:chExt cx="3733800" cy="2758442"/>
          </a:xfrm>
        </p:grpSpPr>
        <p:pic>
          <p:nvPicPr>
            <p:cNvPr id="32" name="shrimp.mpg" descr="/Users/selvin/My Stuff/Talk.slides/Movies/shrimp.mpg">
              <a:hlinkClick r:id="" action="ppaction://media"/>
            </p:cNvPr>
            <p:cNvPicPr>
              <a:picLocks noRot="1" noChangeAspect="1"/>
            </p:cNvPicPr>
            <p:nvPr>
              <a:videoFile r:link="rId3"/>
              <p:extLst>
                <p:ext uri="{DAA4B4D4-6D71-4841-9C94-3DE7FCFB9230}">
                  <p14:media xmlns:p14="http://schemas.microsoft.com/office/powerpoint/2010/main" r:link="rId2"/>
                </p:ext>
              </p:extLst>
            </p:nvPr>
          </p:nvPicPr>
          <p:blipFill>
            <a:blip r:embed="rId6">
              <a:extLst>
                <a:ext uri="{28A0092B-C50C-407E-A947-70E740481C1C}">
                  <a14:useLocalDpi xmlns:a14="http://schemas.microsoft.com/office/drawing/2010/main" val="0"/>
                </a:ext>
              </a:extLst>
            </a:blip>
            <a:srcRect/>
            <a:stretch>
              <a:fillRect/>
            </a:stretch>
          </p:blipFill>
          <p:spPr bwMode="auto">
            <a:xfrm>
              <a:off x="620712" y="4598987"/>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6" name="Text Box 12"/>
            <p:cNvSpPr txBox="1">
              <a:spLocks noChangeArrowheads="1"/>
            </p:cNvSpPr>
            <p:nvPr/>
          </p:nvSpPr>
          <p:spPr bwMode="auto">
            <a:xfrm>
              <a:off x="3323572" y="6939897"/>
              <a:ext cx="1030940" cy="4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In vitro</a:t>
              </a:r>
              <a:endParaRPr lang="en-US" sz="2100"/>
            </a:p>
          </p:txBody>
        </p:sp>
        <p:grpSp>
          <p:nvGrpSpPr>
            <p:cNvPr id="35867" name="Group 3"/>
            <p:cNvGrpSpPr>
              <a:grpSpLocks/>
            </p:cNvGrpSpPr>
            <p:nvPr/>
          </p:nvGrpSpPr>
          <p:grpSpPr bwMode="auto">
            <a:xfrm>
              <a:off x="2601912" y="4618037"/>
              <a:ext cx="1668760" cy="381000"/>
              <a:chOff x="280" y="1451"/>
              <a:chExt cx="1476" cy="290"/>
            </a:xfrm>
          </p:grpSpPr>
          <p:pic>
            <p:nvPicPr>
              <p:cNvPr id="35868" name="Picture 4" descr="30mer_d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 y="1452"/>
                <a:ext cx="114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69" name="Object 5"/>
              <p:cNvGraphicFramePr>
                <a:graphicFrameLocks noChangeAspect="1"/>
              </p:cNvGraphicFramePr>
              <p:nvPr/>
            </p:nvGraphicFramePr>
            <p:xfrm>
              <a:off x="1576" y="1451"/>
              <a:ext cx="180" cy="285"/>
            </p:xfrm>
            <a:graphic>
              <a:graphicData uri="http://schemas.openxmlformats.org/presentationml/2006/ole">
                <mc:AlternateContent xmlns:mc="http://schemas.openxmlformats.org/markup-compatibility/2006">
                  <mc:Choice xmlns:v="urn:schemas-microsoft-com:vml" Requires="v">
                    <p:oleObj spid="_x0000_s6236" name="Bitmap Image" r:id="rId8" imgW="2104762" imgH="3761905" progId="PBrush">
                      <p:embed/>
                    </p:oleObj>
                  </mc:Choice>
                  <mc:Fallback>
                    <p:oleObj name="Bitmap Image" r:id="rId8" imgW="2104762" imgH="3761905"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6" y="1451"/>
                            <a:ext cx="18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5870" name="Object 6"/>
              <p:cNvGraphicFramePr>
                <a:graphicFrameLocks noChangeAspect="1"/>
              </p:cNvGraphicFramePr>
              <p:nvPr/>
            </p:nvGraphicFramePr>
            <p:xfrm>
              <a:off x="280" y="1451"/>
              <a:ext cx="180" cy="285"/>
            </p:xfrm>
            <a:graphic>
              <a:graphicData uri="http://schemas.openxmlformats.org/presentationml/2006/ole">
                <mc:AlternateContent xmlns:mc="http://schemas.openxmlformats.org/markup-compatibility/2006">
                  <mc:Choice xmlns:v="urn:schemas-microsoft-com:vml" Requires="v">
                    <p:oleObj spid="_x0000_s6237" name="Bitmap Image" r:id="rId10" imgW="2104762" imgH="3761905" progId="PBrush">
                      <p:embed/>
                    </p:oleObj>
                  </mc:Choice>
                  <mc:Fallback>
                    <p:oleObj name="Bitmap Image" r:id="rId10" imgW="2104762" imgH="3761905"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 y="1451"/>
                            <a:ext cx="18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pSp>
      </p:grpSp>
      <p:sp>
        <p:nvSpPr>
          <p:cNvPr id="35845" name="Rectangle 7"/>
          <p:cNvSpPr>
            <a:spLocks noChangeArrowheads="1"/>
          </p:cNvSpPr>
          <p:nvPr/>
        </p:nvSpPr>
        <p:spPr bwMode="auto">
          <a:xfrm>
            <a:off x="9525" y="-1708"/>
            <a:ext cx="9134475" cy="14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p>
            <a:pPr algn="ctr" eaLnBrk="0"/>
            <a:r>
              <a:rPr lang="en-US" sz="3300" b="1" dirty="0">
                <a:solidFill>
                  <a:srgbClr val="0000FF"/>
                </a:solidFill>
              </a:rPr>
              <a:t>Super-</a:t>
            </a:r>
            <a:r>
              <a:rPr lang="en-US" sz="3300" b="1" u="sng" dirty="0">
                <a:solidFill>
                  <a:srgbClr val="0000FF"/>
                </a:solidFill>
              </a:rPr>
              <a:t>Resolution</a:t>
            </a:r>
            <a:r>
              <a:rPr lang="en-US" sz="3300" b="1" dirty="0">
                <a:solidFill>
                  <a:srgbClr val="0000FF"/>
                </a:solidFill>
              </a:rPr>
              <a:t>: </a:t>
            </a:r>
          </a:p>
          <a:p>
            <a:pPr algn="ctr" eaLnBrk="0"/>
            <a:r>
              <a:rPr lang="en-US" sz="2900" b="1" dirty="0">
                <a:solidFill>
                  <a:srgbClr val="0000FF"/>
                </a:solidFill>
              </a:rPr>
              <a:t>Nanometer Distances between two (or more) </a:t>
            </a:r>
            <a:r>
              <a:rPr lang="en-US" sz="2900" b="1" dirty="0" smtClean="0">
                <a:solidFill>
                  <a:srgbClr val="0000FF"/>
                </a:solidFill>
              </a:rPr>
              <a:t>dyes</a:t>
            </a:r>
          </a:p>
          <a:p>
            <a:pPr algn="ctr" eaLnBrk="0"/>
            <a:r>
              <a:rPr lang="en-US" sz="2400" b="1" dirty="0" smtClean="0">
                <a:solidFill>
                  <a:srgbClr val="0000FF"/>
                </a:solidFill>
              </a:rPr>
              <a:t>Know about resolution of this technique </a:t>
            </a:r>
            <a:endParaRPr lang="en-US" sz="2400" b="1" dirty="0">
              <a:solidFill>
                <a:srgbClr val="0000FF"/>
              </a:solidFill>
              <a:latin typeface="Times New Roman" charset="0"/>
            </a:endParaRPr>
          </a:p>
        </p:txBody>
      </p:sp>
      <p:grpSp>
        <p:nvGrpSpPr>
          <p:cNvPr id="36" name="Group 2"/>
          <p:cNvGrpSpPr>
            <a:grpSpLocks/>
          </p:cNvGrpSpPr>
          <p:nvPr/>
        </p:nvGrpSpPr>
        <p:grpSpPr bwMode="auto">
          <a:xfrm>
            <a:off x="4710113" y="3967163"/>
            <a:ext cx="2933700" cy="2779712"/>
            <a:chOff x="24" y="984"/>
            <a:chExt cx="1848" cy="1751"/>
          </a:xfrm>
        </p:grpSpPr>
        <p:graphicFrame>
          <p:nvGraphicFramePr>
            <p:cNvPr id="35863" name="Object 3"/>
            <p:cNvGraphicFramePr>
              <a:graphicFrameLocks noChangeAspect="1"/>
            </p:cNvGraphicFramePr>
            <p:nvPr/>
          </p:nvGraphicFramePr>
          <p:xfrm>
            <a:off x="24" y="1008"/>
            <a:ext cx="1848" cy="1727"/>
          </p:xfrm>
          <a:graphic>
            <a:graphicData uri="http://schemas.openxmlformats.org/presentationml/2006/ole">
              <mc:AlternateContent xmlns:mc="http://schemas.openxmlformats.org/markup-compatibility/2006">
                <mc:Choice xmlns:v="urn:schemas-microsoft-com:vml" Requires="v">
                  <p:oleObj spid="_x0000_s6238" name="SPW 8.0 Graph" r:id="rId11" imgW="4930140" imgH="4607560" progId="">
                    <p:embed/>
                  </p:oleObj>
                </mc:Choice>
                <mc:Fallback>
                  <p:oleObj name="SPW 8.0 Graph" r:id="rId11" imgW="4930140" imgH="46075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 y="1008"/>
                          <a:ext cx="1848" cy="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38" name="Text Box 4"/>
            <p:cNvSpPr txBox="1">
              <a:spLocks noChangeArrowheads="1"/>
            </p:cNvSpPr>
            <p:nvPr/>
          </p:nvSpPr>
          <p:spPr bwMode="auto">
            <a:xfrm>
              <a:off x="268" y="984"/>
              <a:ext cx="139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latin typeface="Times New Roman" charset="0"/>
                </a:rPr>
                <a:t>132.9 ± 0.93 nm</a:t>
              </a:r>
            </a:p>
          </p:txBody>
        </p:sp>
      </p:grpSp>
      <p:grpSp>
        <p:nvGrpSpPr>
          <p:cNvPr id="39" name="Group 5"/>
          <p:cNvGrpSpPr>
            <a:grpSpLocks/>
          </p:cNvGrpSpPr>
          <p:nvPr/>
        </p:nvGrpSpPr>
        <p:grpSpPr bwMode="auto">
          <a:xfrm>
            <a:off x="4779963" y="4051300"/>
            <a:ext cx="2943225" cy="2751138"/>
            <a:chOff x="2931" y="2515"/>
            <a:chExt cx="1854" cy="1733"/>
          </a:xfrm>
        </p:grpSpPr>
        <p:graphicFrame>
          <p:nvGraphicFramePr>
            <p:cNvPr id="35861" name="Object 6"/>
            <p:cNvGraphicFramePr>
              <a:graphicFrameLocks noChangeAspect="1"/>
            </p:cNvGraphicFramePr>
            <p:nvPr/>
          </p:nvGraphicFramePr>
          <p:xfrm>
            <a:off x="2931" y="2515"/>
            <a:ext cx="1854" cy="1733"/>
          </p:xfrm>
          <a:graphic>
            <a:graphicData uri="http://schemas.openxmlformats.org/presentationml/2006/ole">
              <mc:AlternateContent xmlns:mc="http://schemas.openxmlformats.org/markup-compatibility/2006">
                <mc:Choice xmlns:v="urn:schemas-microsoft-com:vml" Requires="v">
                  <p:oleObj spid="_x0000_s6239" name="SPW 8.0 Graph" r:id="rId13" imgW="4930140" imgH="4607560" progId="">
                    <p:embed/>
                  </p:oleObj>
                </mc:Choice>
                <mc:Fallback>
                  <p:oleObj name="SPW 8.0 Graph" r:id="rId13" imgW="4930140" imgH="46075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31" y="2515"/>
                          <a:ext cx="1854" cy="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41" name="Text Box 7"/>
            <p:cNvSpPr txBox="1">
              <a:spLocks noChangeArrowheads="1"/>
            </p:cNvSpPr>
            <p:nvPr/>
          </p:nvSpPr>
          <p:spPr bwMode="auto">
            <a:xfrm>
              <a:off x="3236" y="2545"/>
              <a:ext cx="11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solidFill>
                    <a:srgbClr val="000000"/>
                  </a:solidFill>
                  <a:latin typeface="Times New Roman" charset="0"/>
                </a:rPr>
                <a:t>72.1 ± 3.5 nm</a:t>
              </a:r>
            </a:p>
          </p:txBody>
        </p:sp>
      </p:grpSp>
      <p:grpSp>
        <p:nvGrpSpPr>
          <p:cNvPr id="42" name="Group 8"/>
          <p:cNvGrpSpPr>
            <a:grpSpLocks/>
          </p:cNvGrpSpPr>
          <p:nvPr/>
        </p:nvGrpSpPr>
        <p:grpSpPr bwMode="auto">
          <a:xfrm>
            <a:off x="4808538" y="3970338"/>
            <a:ext cx="2943225" cy="2894012"/>
            <a:chOff x="3987" y="2712"/>
            <a:chExt cx="1854" cy="1823"/>
          </a:xfrm>
        </p:grpSpPr>
        <p:graphicFrame>
          <p:nvGraphicFramePr>
            <p:cNvPr id="35859" name="Object 9"/>
            <p:cNvGraphicFramePr>
              <a:graphicFrameLocks noChangeAspect="1"/>
            </p:cNvGraphicFramePr>
            <p:nvPr/>
          </p:nvGraphicFramePr>
          <p:xfrm>
            <a:off x="3987" y="2813"/>
            <a:ext cx="1854" cy="1722"/>
          </p:xfrm>
          <a:graphic>
            <a:graphicData uri="http://schemas.openxmlformats.org/presentationml/2006/ole">
              <mc:AlternateContent xmlns:mc="http://schemas.openxmlformats.org/markup-compatibility/2006">
                <mc:Choice xmlns:v="urn:schemas-microsoft-com:vml" Requires="v">
                  <p:oleObj spid="_x0000_s6240" name="SPW 8.0 Graph" r:id="rId15" imgW="4959350" imgH="4607560" progId="">
                    <p:embed/>
                  </p:oleObj>
                </mc:Choice>
                <mc:Fallback>
                  <p:oleObj name="SPW 8.0 Graph" r:id="rId15" imgW="4959350" imgH="46075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7" y="2813"/>
                          <a:ext cx="1854" cy="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44" name="Text Box 10"/>
            <p:cNvSpPr txBox="1">
              <a:spLocks noChangeArrowheads="1"/>
            </p:cNvSpPr>
            <p:nvPr/>
          </p:nvSpPr>
          <p:spPr bwMode="auto">
            <a:xfrm>
              <a:off x="4217" y="2712"/>
              <a:ext cx="110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solidFill>
                    <a:srgbClr val="000000"/>
                  </a:solidFill>
                  <a:latin typeface="Times New Roman" charset="0"/>
                </a:rPr>
                <a:t>8.7 ± 1.4 nm</a:t>
              </a:r>
            </a:p>
          </p:txBody>
        </p:sp>
      </p:grpSp>
      <p:pic>
        <p:nvPicPr>
          <p:cNvPr id="35849"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51175" y="1316697"/>
            <a:ext cx="5754688"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7112000" y="1257662"/>
            <a:ext cx="1054100" cy="2284412"/>
            <a:chOff x="7916862" y="1493837"/>
            <a:chExt cx="1162050" cy="2365484"/>
          </a:xfrm>
        </p:grpSpPr>
        <p:pic>
          <p:nvPicPr>
            <p:cNvPr id="35857" name="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16862" y="2103437"/>
              <a:ext cx="1162050" cy="175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Rectangle 1"/>
            <p:cNvSpPr>
              <a:spLocks noChangeArrowheads="1"/>
            </p:cNvSpPr>
            <p:nvPr/>
          </p:nvSpPr>
          <p:spPr bwMode="auto">
            <a:xfrm>
              <a:off x="8240712" y="1493837"/>
              <a:ext cx="838200" cy="609600"/>
            </a:xfrm>
            <a:prstGeom prst="rect">
              <a:avLst/>
            </a:prstGeom>
            <a:solidFill>
              <a:schemeClr val="bg1"/>
            </a:solidFill>
            <a:ln w="9525">
              <a:solidFill>
                <a:schemeClr val="bg1"/>
              </a:solidFill>
              <a:round/>
              <a:headEnd/>
              <a:tailEnd/>
            </a:ln>
          </p:spPr>
          <p:txBody>
            <a:bodyPr/>
            <a:lstStyle/>
            <a:p>
              <a:pPr defTabSz="414338" hangingPunct="0">
                <a:lnSpc>
                  <a:spcPct val="93000"/>
                </a:lnSpc>
                <a:buClr>
                  <a:srgbClr val="000000"/>
                </a:buClr>
                <a:buSzPct val="100000"/>
              </a:pPr>
              <a:endParaRPr lang="en-US"/>
            </a:p>
          </p:txBody>
        </p:sp>
      </p:grpSp>
      <p:grpSp>
        <p:nvGrpSpPr>
          <p:cNvPr id="4" name="Group 3"/>
          <p:cNvGrpSpPr>
            <a:grpSpLocks/>
          </p:cNvGrpSpPr>
          <p:nvPr/>
        </p:nvGrpSpPr>
        <p:grpSpPr bwMode="auto">
          <a:xfrm>
            <a:off x="7388225" y="1208818"/>
            <a:ext cx="985838" cy="2338387"/>
            <a:chOff x="8145462" y="1493837"/>
            <a:chExt cx="1085850" cy="2349718"/>
          </a:xfrm>
        </p:grpSpPr>
        <p:pic>
          <p:nvPicPr>
            <p:cNvPr id="35855"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45462" y="2103437"/>
              <a:ext cx="1085850" cy="174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Rectangle 16"/>
            <p:cNvSpPr>
              <a:spLocks noChangeArrowheads="1"/>
            </p:cNvSpPr>
            <p:nvPr/>
          </p:nvSpPr>
          <p:spPr bwMode="auto">
            <a:xfrm>
              <a:off x="8316912" y="1493837"/>
              <a:ext cx="838200" cy="609600"/>
            </a:xfrm>
            <a:prstGeom prst="rect">
              <a:avLst/>
            </a:prstGeom>
            <a:solidFill>
              <a:schemeClr val="bg1"/>
            </a:solidFill>
            <a:ln w="9525">
              <a:solidFill>
                <a:schemeClr val="bg1"/>
              </a:solidFill>
              <a:round/>
              <a:headEnd/>
              <a:tailEnd/>
            </a:ln>
          </p:spPr>
          <p:txBody>
            <a:bodyPr/>
            <a:lstStyle/>
            <a:p>
              <a:pPr defTabSz="414338" hangingPunct="0">
                <a:lnSpc>
                  <a:spcPct val="93000"/>
                </a:lnSpc>
                <a:buClr>
                  <a:srgbClr val="000000"/>
                </a:buClr>
                <a:buSzPct val="100000"/>
              </a:pPr>
              <a:endParaRPr lang="en-US"/>
            </a:p>
          </p:txBody>
        </p:sp>
      </p:grpSp>
    </p:spTree>
    <p:extLst>
      <p:ext uri="{BB962C8B-B14F-4D97-AF65-F5344CB8AC3E}">
        <p14:creationId xmlns:p14="http://schemas.microsoft.com/office/powerpoint/2010/main" val="2047292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3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sz="3600" b="1" dirty="0" smtClean="0">
                <a:solidFill>
                  <a:srgbClr val="000090"/>
                </a:solidFill>
                <a:latin typeface="Arial" pitchFamily="34" charset="0"/>
                <a:ea typeface="+mj-ea"/>
                <a:cs typeface="Arial" pitchFamily="34" charset="0"/>
              </a:rPr>
              <a:t>Super-Resolution Microscopy</a:t>
            </a:r>
            <a:br>
              <a:rPr lang="en-US" sz="3600" b="1" dirty="0" smtClean="0">
                <a:solidFill>
                  <a:srgbClr val="000090"/>
                </a:solidFill>
                <a:latin typeface="Arial" pitchFamily="34" charset="0"/>
                <a:ea typeface="+mj-ea"/>
                <a:cs typeface="Arial" pitchFamily="34" charset="0"/>
              </a:rPr>
            </a:br>
            <a:r>
              <a:rPr lang="en-US" sz="3600" b="1" dirty="0" smtClean="0">
                <a:solidFill>
                  <a:srgbClr val="000090"/>
                </a:solidFill>
                <a:latin typeface="Arial" pitchFamily="34" charset="0"/>
                <a:ea typeface="+mj-ea"/>
                <a:cs typeface="Arial" pitchFamily="34" charset="0"/>
              </a:rPr>
              <a:t>Inherently a single-molecule technique</a:t>
            </a:r>
            <a:endParaRPr lang="en-US" sz="3600" b="1" dirty="0">
              <a:solidFill>
                <a:srgbClr val="000090"/>
              </a:solidFill>
              <a:latin typeface="Arial" pitchFamily="34" charset="0"/>
              <a:ea typeface="+mj-ea"/>
              <a:cs typeface="Arial" pitchFamily="34"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a:off x="6477000" y="3276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Calibri" charset="0"/>
              </a:rPr>
              <a:t>Huang, Annu. Rev. Biochem, 2009</a:t>
            </a: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6163"/>
            <a:ext cx="608965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6858000" y="6411913"/>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Bates, 2007 Science</a:t>
            </a:r>
          </a:p>
        </p:txBody>
      </p:sp>
      <p:sp>
        <p:nvSpPr>
          <p:cNvPr id="37894" name="TextBox 7"/>
          <p:cNvSpPr txBox="1">
            <a:spLocks noChangeArrowheads="1"/>
          </p:cNvSpPr>
          <p:nvPr/>
        </p:nvSpPr>
        <p:spPr bwMode="auto">
          <a:xfrm>
            <a:off x="6096000" y="3657600"/>
            <a:ext cx="3048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charset="0"/>
              </a:rPr>
              <a:t>STORM</a:t>
            </a:r>
            <a:r>
              <a:rPr lang="en-US" sz="2000">
                <a:latin typeface="Calibri" charset="0"/>
              </a:rPr>
              <a:t> </a:t>
            </a:r>
          </a:p>
          <a:p>
            <a:pPr algn="ctr" eaLnBrk="1" hangingPunct="1"/>
            <a:r>
              <a:rPr lang="en-US" sz="2000">
                <a:latin typeface="Calibri" charset="0"/>
              </a:rPr>
              <a:t> STochastic Optical Reconstruction Microscopy </a:t>
            </a:r>
          </a:p>
        </p:txBody>
      </p:sp>
      <p:sp>
        <p:nvSpPr>
          <p:cNvPr id="37895" name="Rectangle 2"/>
          <p:cNvSpPr>
            <a:spLocks noChangeArrowheads="1"/>
          </p:cNvSpPr>
          <p:nvPr/>
        </p:nvSpPr>
        <p:spPr bwMode="auto">
          <a:xfrm>
            <a:off x="6096000" y="5172075"/>
            <a:ext cx="31242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t>PALM</a:t>
            </a:r>
          </a:p>
          <a:p>
            <a:pPr algn="ctr" eaLnBrk="0" hangingPunct="0"/>
            <a:r>
              <a:rPr lang="en-US"/>
              <a:t>PhotoActivation Localization Microscopy (Photoactivatable GFP) </a:t>
            </a:r>
          </a:p>
        </p:txBody>
      </p:sp>
    </p:spTree>
    <p:extLst>
      <p:ext uri="{BB962C8B-B14F-4D97-AF65-F5344CB8AC3E}">
        <p14:creationId xmlns:p14="http://schemas.microsoft.com/office/powerpoint/2010/main" val="1843641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Don’t forget about nerves!</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2672830" y="1700835"/>
            <a:ext cx="3445559" cy="3445559"/>
          </a:xfrm>
          <a:prstGeom prst="rect">
            <a:avLst/>
          </a:prstGeom>
        </p:spPr>
      </p:pic>
    </p:spTree>
    <p:extLst>
      <p:ext uri="{BB962C8B-B14F-4D97-AF65-F5344CB8AC3E}">
        <p14:creationId xmlns:p14="http://schemas.microsoft.com/office/powerpoint/2010/main" val="41146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52388"/>
            <a:ext cx="91440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nchor="ctr"/>
          <a:lstStyle/>
          <a:p>
            <a:pPr algn="ctr" eaLnBrk="0" hangingPunct="0"/>
            <a:r>
              <a:rPr lang="en-US" sz="4400" b="1" dirty="0">
                <a:solidFill>
                  <a:srgbClr val="0000FF"/>
                </a:solidFill>
                <a:cs typeface="Arial" charset="0"/>
              </a:rPr>
              <a:t>Class evaluation</a:t>
            </a:r>
          </a:p>
        </p:txBody>
      </p:sp>
      <p:sp>
        <p:nvSpPr>
          <p:cNvPr id="41986" name="Rectangle 3"/>
          <p:cNvSpPr>
            <a:spLocks noChangeArrowheads="1"/>
          </p:cNvSpPr>
          <p:nvPr/>
        </p:nvSpPr>
        <p:spPr bwMode="auto">
          <a:xfrm>
            <a:off x="561768" y="1201405"/>
            <a:ext cx="7955170" cy="248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nchor="ctr">
            <a:spAutoFit/>
          </a:bodyPr>
          <a:lstStyle/>
          <a:p>
            <a:pPr marL="457200" indent="-457200" defTabSz="820738"/>
            <a:r>
              <a:rPr kumimoji="1" lang="en-US" sz="2200" dirty="0">
                <a:latin typeface="Times New Roman" charset="0"/>
                <a:ea typeface="New MingLiu" charset="0"/>
                <a:cs typeface="New MingLiu" charset="0"/>
              </a:rPr>
              <a:t>1. What was the most interesting thing you learned in </a:t>
            </a:r>
            <a:r>
              <a:rPr kumimoji="1" lang="en-US" sz="2200" b="1" dirty="0" smtClean="0">
                <a:solidFill>
                  <a:srgbClr val="0000FF"/>
                </a:solidFill>
                <a:latin typeface="Times New Roman" charset="0"/>
                <a:ea typeface="New MingLiu" charset="0"/>
                <a:cs typeface="New MingLiu" charset="0"/>
              </a:rPr>
              <a:t>the course</a:t>
            </a:r>
            <a:r>
              <a:rPr kumimoji="1" lang="en-US" sz="2200" dirty="0" smtClean="0">
                <a:latin typeface="Times New Roman" charset="0"/>
                <a:ea typeface="New MingLiu" charset="0"/>
                <a:cs typeface="New MingLiu" charset="0"/>
              </a:rPr>
              <a:t>?</a:t>
            </a:r>
            <a:endParaRPr kumimoji="1" lang="en-US" sz="2200" dirty="0">
              <a:latin typeface="Times New Roman" charset="0"/>
              <a:ea typeface="New MingLiu" charset="0"/>
              <a:cs typeface="New MingLiu" charset="0"/>
            </a:endParaRPr>
          </a:p>
          <a:p>
            <a:pPr marL="457200" indent="-457200" defTabSz="820738"/>
            <a:endParaRPr kumimoji="1" lang="en-US" altLang="ja-JP" sz="2200" dirty="0">
              <a:latin typeface="Times New Roman" charset="0"/>
              <a:ea typeface="New MingLiu" charset="0"/>
              <a:cs typeface="New MingLiu" charset="0"/>
            </a:endParaRPr>
          </a:p>
          <a:p>
            <a:pPr marL="457200" indent="-457200" defTabSz="820738"/>
            <a:r>
              <a:rPr kumimoji="1" lang="en-US" altLang="ja-JP" sz="2200" dirty="0">
                <a:latin typeface="Times New Roman" charset="0"/>
                <a:ea typeface="New MingLiu" charset="0"/>
                <a:cs typeface="New MingLiu" charset="0"/>
              </a:rPr>
              <a:t>2. What are you confused about?</a:t>
            </a:r>
          </a:p>
          <a:p>
            <a:pPr marL="457200" indent="-457200" defTabSz="820738"/>
            <a:endParaRPr kumimoji="1" lang="en-US" altLang="ja-JP" sz="2200" dirty="0">
              <a:latin typeface="Times New Roman" charset="0"/>
              <a:ea typeface="New MingLiu" charset="0"/>
              <a:cs typeface="New MingLiu" charset="0"/>
            </a:endParaRPr>
          </a:p>
          <a:p>
            <a:pPr marL="457200" indent="-457200" defTabSz="820738"/>
            <a:r>
              <a:rPr kumimoji="1" lang="en-US" altLang="ja-JP" sz="2200" dirty="0">
                <a:latin typeface="Times New Roman" charset="0"/>
                <a:ea typeface="New MingLiu" charset="0"/>
                <a:cs typeface="New MingLiu" charset="0"/>
              </a:rPr>
              <a:t>3. Related to </a:t>
            </a:r>
            <a:r>
              <a:rPr kumimoji="1" lang="en-US" altLang="ja-JP" sz="2400" b="1" dirty="0" smtClean="0">
                <a:solidFill>
                  <a:srgbClr val="0000FF"/>
                </a:solidFill>
                <a:latin typeface="Times New Roman" charset="0"/>
                <a:ea typeface="New MingLiu" charset="0"/>
                <a:cs typeface="New MingLiu" charset="0"/>
              </a:rPr>
              <a:t>the course</a:t>
            </a:r>
            <a:r>
              <a:rPr kumimoji="1" lang="en-US" altLang="ja-JP" sz="2200" dirty="0" smtClean="0">
                <a:latin typeface="Times New Roman" charset="0"/>
                <a:ea typeface="New MingLiu" charset="0"/>
                <a:cs typeface="New MingLiu" charset="0"/>
              </a:rPr>
              <a:t>, </a:t>
            </a:r>
            <a:r>
              <a:rPr kumimoji="1" lang="en-US" altLang="ja-JP" sz="2200" dirty="0">
                <a:latin typeface="Times New Roman" charset="0"/>
                <a:ea typeface="New MingLiu" charset="0"/>
                <a:cs typeface="New MingLiu" charset="0"/>
              </a:rPr>
              <a:t>what would you like to know more about?</a:t>
            </a:r>
          </a:p>
          <a:p>
            <a:pPr marL="457200" indent="-457200" defTabSz="820738"/>
            <a:endParaRPr kumimoji="1" lang="en-US" altLang="ja-JP" sz="2200" dirty="0">
              <a:latin typeface="Times New Roman" charset="0"/>
              <a:ea typeface="New MingLiu" charset="0"/>
              <a:cs typeface="New MingLiu" charset="0"/>
            </a:endParaRPr>
          </a:p>
          <a:p>
            <a:pPr marL="457200" indent="-457200" defTabSz="820738"/>
            <a:r>
              <a:rPr kumimoji="1" lang="en-US" altLang="ja-JP" sz="2200" dirty="0">
                <a:latin typeface="Times New Roman" charset="0"/>
                <a:ea typeface="New MingLiu" charset="0"/>
                <a:cs typeface="New MingLiu" charset="0"/>
              </a:rPr>
              <a:t>4. Any helpful comments.</a:t>
            </a:r>
          </a:p>
        </p:txBody>
      </p:sp>
      <p:sp>
        <p:nvSpPr>
          <p:cNvPr id="41987" name="Text Box 4"/>
          <p:cNvSpPr txBox="1">
            <a:spLocks noChangeArrowheads="1"/>
          </p:cNvSpPr>
          <p:nvPr/>
        </p:nvSpPr>
        <p:spPr bwMode="auto">
          <a:xfrm>
            <a:off x="1016000" y="405765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eaLnBrk="0" hangingPunct="0">
              <a:defRPr sz="2400">
                <a:solidFill>
                  <a:schemeClr val="tx1"/>
                </a:solidFill>
                <a:latin typeface="Arial" charset="0"/>
                <a:ea typeface="ＭＳ Ｐゴシック" charset="0"/>
                <a:cs typeface="ＭＳ Ｐゴシック" charset="0"/>
              </a:defRPr>
            </a:lvl1pPr>
            <a:lvl2pPr marL="742950" indent="-285750" defTabSz="820738" eaLnBrk="0" hangingPunct="0">
              <a:defRPr sz="2400">
                <a:solidFill>
                  <a:schemeClr val="tx1"/>
                </a:solidFill>
                <a:latin typeface="Arial" charset="0"/>
                <a:ea typeface="ＭＳ Ｐゴシック" charset="0"/>
              </a:defRPr>
            </a:lvl2pPr>
            <a:lvl3pPr marL="1143000" indent="-228600" defTabSz="820738" eaLnBrk="0" hangingPunct="0">
              <a:defRPr sz="2400">
                <a:solidFill>
                  <a:schemeClr val="tx1"/>
                </a:solidFill>
                <a:latin typeface="Arial" charset="0"/>
                <a:ea typeface="ＭＳ Ｐゴシック" charset="0"/>
              </a:defRPr>
            </a:lvl3pPr>
            <a:lvl4pPr marL="1600200" indent="-228600" defTabSz="820738" eaLnBrk="0" hangingPunct="0">
              <a:defRPr sz="2400">
                <a:solidFill>
                  <a:schemeClr val="tx1"/>
                </a:solidFill>
                <a:latin typeface="Arial" charset="0"/>
                <a:ea typeface="ＭＳ Ｐゴシック" charset="0"/>
              </a:defRPr>
            </a:lvl4pPr>
            <a:lvl5pPr marL="2057400" indent="-228600" defTabSz="820738" eaLnBrk="0" hangingPunct="0">
              <a:defRPr sz="2400">
                <a:solidFill>
                  <a:schemeClr val="tx1"/>
                </a:solidFill>
                <a:latin typeface="Arial" charset="0"/>
                <a:ea typeface="ＭＳ Ｐゴシック" charset="0"/>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kumimoji="1" lang="en-US">
                <a:latin typeface="Times New Roman" charset="0"/>
                <a:ea typeface="New MingLiu" charset="0"/>
                <a:cs typeface="New MingLiu" charset="0"/>
              </a:rPr>
              <a:t>Answer, and turn in at the end of class.</a:t>
            </a:r>
          </a:p>
        </p:txBody>
      </p:sp>
    </p:spTree>
    <p:extLst>
      <p:ext uri="{BB962C8B-B14F-4D97-AF65-F5344CB8AC3E}">
        <p14:creationId xmlns:p14="http://schemas.microsoft.com/office/powerpoint/2010/main" val="1241606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5572"/>
          </a:xfrm>
        </p:spPr>
        <p:txBody>
          <a:bodyPr>
            <a:normAutofit/>
          </a:bodyPr>
          <a:lstStyle/>
          <a:p>
            <a:r>
              <a:rPr lang="en-US" b="1" dirty="0" smtClean="0">
                <a:solidFill>
                  <a:srgbClr val="0000FF"/>
                </a:solidFill>
              </a:rPr>
              <a:t>Thermal energy matters a lot!</a:t>
            </a:r>
            <a:endParaRPr lang="en-US" b="1" dirty="0">
              <a:solidFill>
                <a:srgbClr val="0000FF"/>
              </a:solidFill>
            </a:endParaRPr>
          </a:p>
        </p:txBody>
      </p:sp>
      <p:sp>
        <p:nvSpPr>
          <p:cNvPr id="3" name="Content Placeholder 2"/>
          <p:cNvSpPr>
            <a:spLocks noGrp="1"/>
          </p:cNvSpPr>
          <p:nvPr>
            <p:ph idx="1"/>
          </p:nvPr>
        </p:nvSpPr>
        <p:spPr>
          <a:xfrm>
            <a:off x="457200" y="1204084"/>
            <a:ext cx="8229600" cy="4525963"/>
          </a:xfrm>
        </p:spPr>
        <p:txBody>
          <a:bodyPr>
            <a:normAutofit/>
          </a:bodyPr>
          <a:lstStyle/>
          <a:p>
            <a:pPr marL="0" indent="0">
              <a:buNone/>
            </a:pPr>
            <a:r>
              <a:rPr lang="en-US" sz="2800" dirty="0" smtClean="0"/>
              <a:t>Everything (which goes like x</a:t>
            </a:r>
            <a:r>
              <a:rPr lang="en-US" sz="2800" baseline="30000" dirty="0" smtClean="0"/>
              <a:t>2</a:t>
            </a:r>
            <a:r>
              <a:rPr lang="en-US" sz="2800" dirty="0" smtClean="0"/>
              <a:t> or v</a:t>
            </a:r>
            <a:r>
              <a:rPr lang="en-US" sz="2800" baseline="30000" dirty="0" smtClean="0"/>
              <a:t>2</a:t>
            </a:r>
            <a:r>
              <a:rPr lang="en-US" sz="2800" dirty="0" smtClean="0"/>
              <a:t> in PE or KE) has ½ kT of energy.</a:t>
            </a:r>
          </a:p>
          <a:p>
            <a:pPr marL="0" indent="0">
              <a:buNone/>
            </a:pPr>
            <a:r>
              <a:rPr lang="en-US" sz="2800" dirty="0" smtClean="0"/>
              <a:t>If a barrier has on this order, you can jump over it and you will be a mixture of two states.</a:t>
            </a:r>
          </a:p>
          <a:p>
            <a:pPr marL="0" indent="0">
              <a:buNone/>
            </a:pPr>
            <a:r>
              <a:rPr lang="en-US" sz="2800" dirty="0" err="1" smtClean="0"/>
              <a:t>Boltzman</a:t>
            </a:r>
            <a:r>
              <a:rPr lang="en-US" sz="2800" dirty="0" smtClean="0"/>
              <a:t> distribution = Z</a:t>
            </a:r>
            <a:r>
              <a:rPr lang="en-US" sz="2800" baseline="30000" dirty="0" smtClean="0"/>
              <a:t>-1</a:t>
            </a:r>
            <a:r>
              <a:rPr lang="en-US" sz="2800" dirty="0" smtClean="0"/>
              <a:t> </a:t>
            </a:r>
            <a:r>
              <a:rPr lang="en-US" sz="2800" dirty="0" err="1" smtClean="0"/>
              <a:t>exp</a:t>
            </a:r>
            <a:r>
              <a:rPr lang="en-US" sz="2800" dirty="0" smtClean="0"/>
              <a:t> (-</a:t>
            </a:r>
            <a:r>
              <a:rPr lang="en-US" sz="2800" dirty="0" smtClean="0">
                <a:latin typeface="Symbol" charset="2"/>
                <a:cs typeface="Symbol" charset="2"/>
              </a:rPr>
              <a:t>D</a:t>
            </a:r>
            <a:r>
              <a:rPr lang="en-US" sz="2800" dirty="0" smtClean="0"/>
              <a:t>E/k</a:t>
            </a:r>
            <a:r>
              <a:rPr lang="en-US" sz="2800" baseline="-25000" dirty="0" smtClean="0"/>
              <a:t>B</a:t>
            </a:r>
            <a:r>
              <a:rPr lang="en-US" sz="2800" dirty="0" smtClean="0"/>
              <a:t>T)</a:t>
            </a:r>
          </a:p>
        </p:txBody>
      </p:sp>
      <p:pic>
        <p:nvPicPr>
          <p:cNvPr id="4" name="Picture 3"/>
          <p:cNvPicPr>
            <a:picLocks noChangeAspect="1"/>
          </p:cNvPicPr>
          <p:nvPr/>
        </p:nvPicPr>
        <p:blipFill>
          <a:blip r:embed="rId2"/>
          <a:stretch>
            <a:fillRect/>
          </a:stretch>
        </p:blipFill>
        <p:spPr>
          <a:xfrm>
            <a:off x="1957611" y="4235189"/>
            <a:ext cx="1670957" cy="2477667"/>
          </a:xfrm>
          <a:prstGeom prst="rect">
            <a:avLst/>
          </a:prstGeom>
        </p:spPr>
      </p:pic>
      <p:pic>
        <p:nvPicPr>
          <p:cNvPr id="5" name="Picture 4"/>
          <p:cNvPicPr>
            <a:picLocks noChangeAspect="1"/>
          </p:cNvPicPr>
          <p:nvPr/>
        </p:nvPicPr>
        <p:blipFill>
          <a:blip r:embed="rId2"/>
          <a:stretch>
            <a:fillRect/>
          </a:stretch>
        </p:blipFill>
        <p:spPr>
          <a:xfrm>
            <a:off x="5049158" y="3587945"/>
            <a:ext cx="1670957" cy="2477667"/>
          </a:xfrm>
          <a:prstGeom prst="rect">
            <a:avLst/>
          </a:prstGeom>
        </p:spPr>
      </p:pic>
      <p:cxnSp>
        <p:nvCxnSpPr>
          <p:cNvPr id="7" name="Straight Arrow Connector 6"/>
          <p:cNvCxnSpPr/>
          <p:nvPr/>
        </p:nvCxnSpPr>
        <p:spPr>
          <a:xfrm flipV="1">
            <a:off x="3882570" y="4245429"/>
            <a:ext cx="967015" cy="29028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842000" y="6095999"/>
            <a:ext cx="0" cy="61685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87140" y="6114141"/>
            <a:ext cx="530915" cy="461665"/>
          </a:xfrm>
          <a:prstGeom prst="rect">
            <a:avLst/>
          </a:prstGeom>
          <a:noFill/>
        </p:spPr>
        <p:txBody>
          <a:bodyPr wrap="none" rtlCol="0">
            <a:spAutoFit/>
          </a:bodyPr>
          <a:lstStyle/>
          <a:p>
            <a:r>
              <a:rPr lang="en-US" sz="2400" b="1" dirty="0" smtClean="0">
                <a:latin typeface="Symbol" charset="2"/>
                <a:cs typeface="Symbol" charset="2"/>
              </a:rPr>
              <a:t>D</a:t>
            </a:r>
            <a:r>
              <a:rPr lang="en-US" sz="2400" b="1" dirty="0" smtClean="0"/>
              <a:t>E</a:t>
            </a:r>
            <a:endParaRPr lang="en-US" sz="2400" b="1" dirty="0"/>
          </a:p>
        </p:txBody>
      </p:sp>
      <p:sp>
        <p:nvSpPr>
          <p:cNvPr id="15" name="TextBox 14"/>
          <p:cNvSpPr txBox="1"/>
          <p:nvPr/>
        </p:nvSpPr>
        <p:spPr>
          <a:xfrm>
            <a:off x="4082141" y="3828142"/>
            <a:ext cx="441146" cy="523220"/>
          </a:xfrm>
          <a:prstGeom prst="rect">
            <a:avLst/>
          </a:prstGeom>
          <a:noFill/>
        </p:spPr>
        <p:txBody>
          <a:bodyPr wrap="none" rtlCol="0">
            <a:spAutoFit/>
          </a:bodyPr>
          <a:lstStyle/>
          <a:p>
            <a:r>
              <a:rPr lang="en-US" sz="2800" dirty="0" err="1" smtClean="0"/>
              <a:t>k</a:t>
            </a:r>
            <a:r>
              <a:rPr lang="en-US" sz="2800" baseline="-25000" dirty="0" err="1" smtClean="0"/>
              <a:t>f</a:t>
            </a:r>
            <a:endParaRPr lang="en-US" sz="2800" baseline="-25000" dirty="0"/>
          </a:p>
        </p:txBody>
      </p:sp>
      <p:sp>
        <p:nvSpPr>
          <p:cNvPr id="16" name="TextBox 15"/>
          <p:cNvSpPr txBox="1"/>
          <p:nvPr/>
        </p:nvSpPr>
        <p:spPr>
          <a:xfrm>
            <a:off x="4216398" y="4343402"/>
            <a:ext cx="473666" cy="523220"/>
          </a:xfrm>
          <a:prstGeom prst="rect">
            <a:avLst/>
          </a:prstGeom>
          <a:noFill/>
        </p:spPr>
        <p:txBody>
          <a:bodyPr wrap="none" rtlCol="0">
            <a:spAutoFit/>
          </a:bodyPr>
          <a:lstStyle/>
          <a:p>
            <a:r>
              <a:rPr lang="en-US" sz="2800" dirty="0" smtClean="0"/>
              <a:t>k</a:t>
            </a:r>
            <a:r>
              <a:rPr lang="en-US" sz="2800" baseline="-25000" dirty="0"/>
              <a:t>b</a:t>
            </a:r>
          </a:p>
        </p:txBody>
      </p:sp>
      <p:sp>
        <p:nvSpPr>
          <p:cNvPr id="17" name="TextBox 16"/>
          <p:cNvSpPr txBox="1"/>
          <p:nvPr/>
        </p:nvSpPr>
        <p:spPr>
          <a:xfrm>
            <a:off x="3701142" y="5388257"/>
            <a:ext cx="1796143" cy="523220"/>
          </a:xfrm>
          <a:prstGeom prst="rect">
            <a:avLst/>
          </a:prstGeom>
          <a:noFill/>
        </p:spPr>
        <p:txBody>
          <a:bodyPr wrap="square" rtlCol="0">
            <a:spAutoFit/>
          </a:bodyPr>
          <a:lstStyle/>
          <a:p>
            <a:r>
              <a:rPr lang="en-US" sz="2800" dirty="0" smtClean="0"/>
              <a:t>K</a:t>
            </a:r>
            <a:r>
              <a:rPr lang="en-US" sz="2800" baseline="-25000" dirty="0" smtClean="0"/>
              <a:t>eq</a:t>
            </a:r>
            <a:r>
              <a:rPr lang="en-US" sz="2800" dirty="0" smtClean="0"/>
              <a:t> = </a:t>
            </a:r>
            <a:r>
              <a:rPr lang="en-US" sz="2800" dirty="0" err="1" smtClean="0"/>
              <a:t>k</a:t>
            </a:r>
            <a:r>
              <a:rPr lang="en-US" sz="2800" baseline="-25000" dirty="0" err="1" smtClean="0"/>
              <a:t>f</a:t>
            </a:r>
            <a:r>
              <a:rPr lang="en-US" sz="2800" dirty="0" smtClean="0"/>
              <a:t>/k</a:t>
            </a:r>
            <a:r>
              <a:rPr lang="en-US" sz="2800" baseline="-25000" dirty="0" smtClean="0"/>
              <a:t>b</a:t>
            </a:r>
            <a:r>
              <a:rPr lang="en-US" sz="2800" dirty="0" smtClean="0"/>
              <a:t>  </a:t>
            </a:r>
            <a:endParaRPr lang="en-US" sz="2800" baseline="-25000" dirty="0"/>
          </a:p>
        </p:txBody>
      </p:sp>
    </p:spTree>
    <p:extLst>
      <p:ext uri="{BB962C8B-B14F-4D97-AF65-F5344CB8AC3E}">
        <p14:creationId xmlns:p14="http://schemas.microsoft.com/office/powerpoint/2010/main" val="279655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3" y="274637"/>
            <a:ext cx="8690429" cy="1648505"/>
          </a:xfrm>
        </p:spPr>
        <p:txBody>
          <a:bodyPr>
            <a:normAutofit fontScale="90000"/>
          </a:bodyPr>
          <a:lstStyle/>
          <a:p>
            <a:r>
              <a:rPr lang="en-US" b="1" dirty="0" smtClean="0">
                <a:solidFill>
                  <a:srgbClr val="0000FF"/>
                </a:solidFill>
              </a:rPr>
              <a:t>Entropy also matters</a:t>
            </a:r>
            <a:r>
              <a:rPr lang="en-US" dirty="0" smtClean="0"/>
              <a:t/>
            </a:r>
            <a:br>
              <a:rPr lang="en-US" dirty="0" smtClean="0"/>
            </a:br>
            <a:r>
              <a:rPr lang="en-US" sz="3600" dirty="0" smtClean="0"/>
              <a:t>(if lots of states can go into due to thermal motion)</a:t>
            </a:r>
            <a:br>
              <a:rPr lang="en-US" sz="3600" dirty="0" smtClean="0"/>
            </a:br>
            <a:r>
              <a:rPr lang="en-US" sz="2700" dirty="0" smtClean="0"/>
              <a:t>Probability of going into each state increases as # of states increases</a:t>
            </a:r>
            <a:endParaRPr lang="en-US" sz="3600" dirty="0"/>
          </a:p>
        </p:txBody>
      </p:sp>
      <p:pic>
        <p:nvPicPr>
          <p:cNvPr id="5" name="Picture 4"/>
          <p:cNvPicPr>
            <a:picLocks noChangeAspect="1"/>
          </p:cNvPicPr>
          <p:nvPr/>
        </p:nvPicPr>
        <p:blipFill>
          <a:blip r:embed="rId2"/>
          <a:stretch>
            <a:fillRect/>
          </a:stretch>
        </p:blipFill>
        <p:spPr>
          <a:xfrm>
            <a:off x="4136368" y="2771511"/>
            <a:ext cx="1161343" cy="1722020"/>
          </a:xfrm>
          <a:prstGeom prst="rect">
            <a:avLst/>
          </a:prstGeom>
        </p:spPr>
      </p:pic>
      <p:pic>
        <p:nvPicPr>
          <p:cNvPr id="6" name="Picture 5"/>
          <p:cNvPicPr>
            <a:picLocks noChangeAspect="1"/>
          </p:cNvPicPr>
          <p:nvPr/>
        </p:nvPicPr>
        <p:blipFill>
          <a:blip r:embed="rId2"/>
          <a:stretch>
            <a:fillRect/>
          </a:stretch>
        </p:blipFill>
        <p:spPr>
          <a:xfrm>
            <a:off x="5740201" y="2288910"/>
            <a:ext cx="1161343" cy="1722020"/>
          </a:xfrm>
          <a:prstGeom prst="rect">
            <a:avLst/>
          </a:prstGeom>
        </p:spPr>
      </p:pic>
      <p:pic>
        <p:nvPicPr>
          <p:cNvPr id="7" name="Picture 6"/>
          <p:cNvPicPr>
            <a:picLocks noChangeAspect="1"/>
          </p:cNvPicPr>
          <p:nvPr/>
        </p:nvPicPr>
        <p:blipFill>
          <a:blip r:embed="rId2"/>
          <a:stretch>
            <a:fillRect/>
          </a:stretch>
        </p:blipFill>
        <p:spPr>
          <a:xfrm>
            <a:off x="2274911" y="2288910"/>
            <a:ext cx="1161343" cy="1722020"/>
          </a:xfrm>
          <a:prstGeom prst="rect">
            <a:avLst/>
          </a:prstGeom>
        </p:spPr>
      </p:pic>
      <p:pic>
        <p:nvPicPr>
          <p:cNvPr id="8" name="Picture 7"/>
          <p:cNvPicPr>
            <a:picLocks noChangeAspect="1"/>
          </p:cNvPicPr>
          <p:nvPr/>
        </p:nvPicPr>
        <p:blipFill>
          <a:blip r:embed="rId2"/>
          <a:stretch>
            <a:fillRect/>
          </a:stretch>
        </p:blipFill>
        <p:spPr>
          <a:xfrm>
            <a:off x="7108168" y="2288910"/>
            <a:ext cx="1161343" cy="1722020"/>
          </a:xfrm>
          <a:prstGeom prst="rect">
            <a:avLst/>
          </a:prstGeom>
        </p:spPr>
      </p:pic>
      <p:grpSp>
        <p:nvGrpSpPr>
          <p:cNvPr id="11" name="Group 10"/>
          <p:cNvGrpSpPr/>
          <p:nvPr/>
        </p:nvGrpSpPr>
        <p:grpSpPr>
          <a:xfrm>
            <a:off x="5987140" y="4010930"/>
            <a:ext cx="676055" cy="482601"/>
            <a:chOff x="5842000" y="6095999"/>
            <a:chExt cx="676055" cy="482601"/>
          </a:xfrm>
        </p:grpSpPr>
        <p:cxnSp>
          <p:nvCxnSpPr>
            <p:cNvPr id="9" name="Straight Arrow Connector 8"/>
            <p:cNvCxnSpPr/>
            <p:nvPr/>
          </p:nvCxnSpPr>
          <p:spPr>
            <a:xfrm>
              <a:off x="5842000" y="6095999"/>
              <a:ext cx="0" cy="4826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987140" y="6114141"/>
              <a:ext cx="530915" cy="461665"/>
            </a:xfrm>
            <a:prstGeom prst="rect">
              <a:avLst/>
            </a:prstGeom>
            <a:noFill/>
          </p:spPr>
          <p:txBody>
            <a:bodyPr wrap="none" rtlCol="0">
              <a:spAutoFit/>
            </a:bodyPr>
            <a:lstStyle/>
            <a:p>
              <a:r>
                <a:rPr lang="en-US" sz="2400" b="1" dirty="0" smtClean="0">
                  <a:latin typeface="Symbol" charset="2"/>
                  <a:cs typeface="Symbol" charset="2"/>
                </a:rPr>
                <a:t>D</a:t>
              </a:r>
              <a:r>
                <a:rPr lang="en-US" sz="2400" b="1" dirty="0" smtClean="0"/>
                <a:t>E</a:t>
              </a:r>
              <a:endParaRPr lang="en-US" sz="2400" b="1" dirty="0"/>
            </a:p>
          </p:txBody>
        </p:sp>
      </p:grpSp>
      <p:grpSp>
        <p:nvGrpSpPr>
          <p:cNvPr id="13" name="Group 12"/>
          <p:cNvGrpSpPr/>
          <p:nvPr/>
        </p:nvGrpSpPr>
        <p:grpSpPr>
          <a:xfrm>
            <a:off x="7628195" y="4012287"/>
            <a:ext cx="676055" cy="482601"/>
            <a:chOff x="5842000" y="6095999"/>
            <a:chExt cx="676055" cy="482601"/>
          </a:xfrm>
        </p:grpSpPr>
        <p:cxnSp>
          <p:nvCxnSpPr>
            <p:cNvPr id="14" name="Straight Arrow Connector 13"/>
            <p:cNvCxnSpPr/>
            <p:nvPr/>
          </p:nvCxnSpPr>
          <p:spPr>
            <a:xfrm>
              <a:off x="5842000" y="6095999"/>
              <a:ext cx="0" cy="4826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987140" y="6114141"/>
              <a:ext cx="530915" cy="461665"/>
            </a:xfrm>
            <a:prstGeom prst="rect">
              <a:avLst/>
            </a:prstGeom>
            <a:noFill/>
          </p:spPr>
          <p:txBody>
            <a:bodyPr wrap="none" rtlCol="0">
              <a:spAutoFit/>
            </a:bodyPr>
            <a:lstStyle/>
            <a:p>
              <a:r>
                <a:rPr lang="en-US" sz="2400" b="1" dirty="0" smtClean="0">
                  <a:latin typeface="Symbol" charset="2"/>
                  <a:cs typeface="Symbol" charset="2"/>
                </a:rPr>
                <a:t>D</a:t>
              </a:r>
              <a:r>
                <a:rPr lang="en-US" sz="2400" b="1" dirty="0" smtClean="0"/>
                <a:t>E</a:t>
              </a:r>
              <a:endParaRPr lang="en-US" sz="2400" b="1" dirty="0"/>
            </a:p>
          </p:txBody>
        </p:sp>
      </p:grpSp>
      <p:grpSp>
        <p:nvGrpSpPr>
          <p:cNvPr id="16" name="Group 15"/>
          <p:cNvGrpSpPr/>
          <p:nvPr/>
        </p:nvGrpSpPr>
        <p:grpSpPr>
          <a:xfrm>
            <a:off x="2760199" y="4012287"/>
            <a:ext cx="676055" cy="482601"/>
            <a:chOff x="5842000" y="6095999"/>
            <a:chExt cx="676055" cy="482601"/>
          </a:xfrm>
        </p:grpSpPr>
        <p:cxnSp>
          <p:nvCxnSpPr>
            <p:cNvPr id="17" name="Straight Arrow Connector 16"/>
            <p:cNvCxnSpPr/>
            <p:nvPr/>
          </p:nvCxnSpPr>
          <p:spPr>
            <a:xfrm>
              <a:off x="5842000" y="6095999"/>
              <a:ext cx="0" cy="4826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987140" y="6114141"/>
              <a:ext cx="530915" cy="461665"/>
            </a:xfrm>
            <a:prstGeom prst="rect">
              <a:avLst/>
            </a:prstGeom>
            <a:noFill/>
          </p:spPr>
          <p:txBody>
            <a:bodyPr wrap="none" rtlCol="0">
              <a:spAutoFit/>
            </a:bodyPr>
            <a:lstStyle/>
            <a:p>
              <a:r>
                <a:rPr lang="en-US" sz="2400" b="1" dirty="0" smtClean="0">
                  <a:latin typeface="Symbol" charset="2"/>
                  <a:cs typeface="Symbol" charset="2"/>
                </a:rPr>
                <a:t>D</a:t>
              </a:r>
              <a:r>
                <a:rPr lang="en-US" sz="2400" b="1" dirty="0" smtClean="0"/>
                <a:t>E</a:t>
              </a:r>
              <a:endParaRPr lang="en-US" sz="2400" b="1" dirty="0"/>
            </a:p>
          </p:txBody>
        </p:sp>
      </p:grpSp>
      <p:sp>
        <p:nvSpPr>
          <p:cNvPr id="19" name="TextBox 18"/>
          <p:cNvSpPr txBox="1"/>
          <p:nvPr/>
        </p:nvSpPr>
        <p:spPr>
          <a:xfrm>
            <a:off x="743857" y="4740310"/>
            <a:ext cx="8032968" cy="461665"/>
          </a:xfrm>
          <a:prstGeom prst="rect">
            <a:avLst/>
          </a:prstGeom>
          <a:noFill/>
        </p:spPr>
        <p:txBody>
          <a:bodyPr wrap="none" rtlCol="0">
            <a:spAutoFit/>
          </a:bodyPr>
          <a:lstStyle/>
          <a:p>
            <a:r>
              <a:rPr lang="en-US" sz="2400" b="1" dirty="0" smtClean="0"/>
              <a:t>Add up the # of states, and take logarithm: </a:t>
            </a:r>
            <a:r>
              <a:rPr lang="en-US" sz="2400" b="1" dirty="0" err="1" smtClean="0"/>
              <a:t>ln</a:t>
            </a:r>
            <a:r>
              <a:rPr lang="en-US" sz="2400" b="1" dirty="0" smtClean="0"/>
              <a:t> </a:t>
            </a:r>
            <a:r>
              <a:rPr lang="en-US" sz="2400" b="1" dirty="0" smtClean="0">
                <a:latin typeface="Symbol" charset="2"/>
                <a:cs typeface="Symbol" charset="2"/>
              </a:rPr>
              <a:t>s </a:t>
            </a:r>
            <a:r>
              <a:rPr lang="en-US" sz="2400" b="1" dirty="0" smtClean="0"/>
              <a:t>= S = Entropy</a:t>
            </a:r>
            <a:r>
              <a:rPr lang="en-US" sz="2400" b="1" dirty="0" smtClean="0">
                <a:latin typeface="Symbol" charset="2"/>
                <a:cs typeface="Symbol" charset="2"/>
              </a:rPr>
              <a:t> </a:t>
            </a:r>
            <a:r>
              <a:rPr lang="en-US" sz="2400" b="1" dirty="0" smtClean="0"/>
              <a:t> </a:t>
            </a:r>
            <a:endParaRPr lang="en-US" sz="2400" b="1" dirty="0"/>
          </a:p>
        </p:txBody>
      </p:sp>
    </p:spTree>
    <p:extLst>
      <p:ext uri="{BB962C8B-B14F-4D97-AF65-F5344CB8AC3E}">
        <p14:creationId xmlns:p14="http://schemas.microsoft.com/office/powerpoint/2010/main" val="170868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8" y="437924"/>
            <a:ext cx="8229600" cy="3118076"/>
          </a:xfrm>
        </p:spPr>
        <p:txBody>
          <a:bodyPr>
            <a:normAutofit fontScale="90000"/>
          </a:bodyPr>
          <a:lstStyle/>
          <a:p>
            <a:r>
              <a:rPr lang="en-US" sz="4900" b="1" dirty="0">
                <a:solidFill>
                  <a:srgbClr val="0000FF"/>
                </a:solidFill>
              </a:rPr>
              <a:t>F</a:t>
            </a:r>
            <a:r>
              <a:rPr lang="en-US" sz="4900" b="1" dirty="0" smtClean="0">
                <a:solidFill>
                  <a:srgbClr val="0000FF"/>
                </a:solidFill>
              </a:rPr>
              <a:t>ree energy </a:t>
            </a:r>
            <a:r>
              <a:rPr lang="en-US" dirty="0" smtClean="0"/>
              <a:t/>
            </a:r>
            <a:br>
              <a:rPr lang="en-US" dirty="0" smtClean="0"/>
            </a:br>
            <a:r>
              <a:rPr lang="en-US" dirty="0"/>
              <a:t/>
            </a:r>
            <a:br>
              <a:rPr lang="en-US" dirty="0"/>
            </a:br>
            <a:r>
              <a:rPr lang="en-US" dirty="0" smtClean="0">
                <a:latin typeface="Symbol" charset="2"/>
                <a:cs typeface="Symbol" charset="2"/>
              </a:rPr>
              <a:t>D</a:t>
            </a:r>
            <a:r>
              <a:rPr lang="en-US" dirty="0" smtClean="0"/>
              <a:t>G= free energy = </a:t>
            </a:r>
            <a:r>
              <a:rPr lang="en-US" dirty="0" smtClean="0">
                <a:latin typeface="Symbol" charset="2"/>
                <a:cs typeface="Symbol" charset="2"/>
              </a:rPr>
              <a:t>D</a:t>
            </a:r>
            <a:r>
              <a:rPr lang="en-US" dirty="0" smtClean="0"/>
              <a:t>E - T</a:t>
            </a:r>
            <a:r>
              <a:rPr lang="en-US" dirty="0" smtClean="0">
                <a:latin typeface="Symbol" charset="2"/>
                <a:cs typeface="Symbol" charset="2"/>
              </a:rPr>
              <a:t>D</a:t>
            </a:r>
            <a:r>
              <a:rPr lang="en-US" dirty="0" smtClean="0"/>
              <a:t>S</a:t>
            </a:r>
            <a:br>
              <a:rPr lang="en-US" dirty="0" smtClean="0"/>
            </a:br>
            <a:r>
              <a:rPr lang="en-US" sz="3600" dirty="0" smtClean="0"/>
              <a:t>(Technically </a:t>
            </a:r>
            <a:r>
              <a:rPr lang="en-US" sz="3600" dirty="0" smtClean="0">
                <a:latin typeface="Symbol" charset="2"/>
                <a:cs typeface="Symbol" charset="2"/>
              </a:rPr>
              <a:t>D</a:t>
            </a:r>
            <a:r>
              <a:rPr lang="en-US" sz="3600" dirty="0" smtClean="0"/>
              <a:t>G = </a:t>
            </a:r>
            <a:r>
              <a:rPr lang="en-US" sz="3600" dirty="0" smtClean="0">
                <a:latin typeface="Symbol" charset="2"/>
                <a:cs typeface="Symbol" charset="2"/>
              </a:rPr>
              <a:t>D</a:t>
            </a:r>
            <a:r>
              <a:rPr lang="en-US" sz="3600" dirty="0" smtClean="0"/>
              <a:t>H - T</a:t>
            </a:r>
            <a:r>
              <a:rPr lang="en-US" sz="3600" dirty="0" smtClean="0">
                <a:latin typeface="Symbol" charset="2"/>
                <a:cs typeface="Symbol" charset="2"/>
              </a:rPr>
              <a:t>D</a:t>
            </a:r>
            <a:r>
              <a:rPr lang="en-US" sz="3600" dirty="0" smtClean="0"/>
              <a:t>S: </a:t>
            </a:r>
            <a:r>
              <a:rPr lang="en-US" sz="3600" dirty="0" smtClean="0">
                <a:latin typeface="Symbol" charset="2"/>
                <a:cs typeface="Symbol" charset="2"/>
              </a:rPr>
              <a:t>D</a:t>
            </a:r>
            <a:r>
              <a:rPr lang="en-US" sz="3600" dirty="0" smtClean="0"/>
              <a:t>H = enthalpy </a:t>
            </a:r>
            <a:br>
              <a:rPr lang="en-US" sz="3600" dirty="0" smtClean="0"/>
            </a:br>
            <a:r>
              <a:rPr lang="en-US" sz="2700" dirty="0" smtClean="0"/>
              <a:t>but doesn’t make a difference when dealing with a solution) </a:t>
            </a:r>
            <a:br>
              <a:rPr lang="en-US" sz="2700" dirty="0" smtClean="0"/>
            </a:br>
            <a:r>
              <a:rPr lang="en-US" dirty="0" smtClean="0"/>
              <a:t> </a:t>
            </a:r>
            <a:endParaRPr lang="en-US" dirty="0"/>
          </a:p>
        </p:txBody>
      </p:sp>
      <p:sp>
        <p:nvSpPr>
          <p:cNvPr id="3" name="Content Placeholder 2"/>
          <p:cNvSpPr>
            <a:spLocks noGrp="1"/>
          </p:cNvSpPr>
          <p:nvPr>
            <p:ph idx="1"/>
          </p:nvPr>
        </p:nvSpPr>
        <p:spPr>
          <a:xfrm>
            <a:off x="638628" y="3973286"/>
            <a:ext cx="8229600" cy="1505857"/>
          </a:xfrm>
        </p:spPr>
        <p:txBody>
          <a:bodyPr/>
          <a:lstStyle/>
          <a:p>
            <a:pPr marL="0" indent="0" algn="ctr">
              <a:buNone/>
            </a:pPr>
            <a:r>
              <a:rPr lang="en-US" dirty="0" smtClean="0"/>
              <a:t>Just substitute in </a:t>
            </a:r>
            <a:r>
              <a:rPr lang="en-US" dirty="0" smtClean="0">
                <a:latin typeface="Symbol" charset="2"/>
                <a:cs typeface="Symbol" charset="2"/>
              </a:rPr>
              <a:t>D</a:t>
            </a:r>
            <a:r>
              <a:rPr lang="en-US" dirty="0" smtClean="0"/>
              <a:t>G for </a:t>
            </a:r>
            <a:r>
              <a:rPr lang="en-US" dirty="0" smtClean="0">
                <a:latin typeface="Symbol" charset="2"/>
                <a:cs typeface="Symbol" charset="2"/>
              </a:rPr>
              <a:t>D</a:t>
            </a:r>
            <a:r>
              <a:rPr lang="en-US" dirty="0" smtClean="0"/>
              <a:t>E </a:t>
            </a:r>
          </a:p>
          <a:p>
            <a:pPr marL="0" indent="0" algn="ctr">
              <a:buNone/>
            </a:pPr>
            <a:r>
              <a:rPr lang="en-US" dirty="0" smtClean="0"/>
              <a:t>and equations are  fine. </a:t>
            </a:r>
            <a:endParaRPr lang="en-US" dirty="0"/>
          </a:p>
        </p:txBody>
      </p:sp>
    </p:spTree>
    <p:extLst>
      <p:ext uri="{BB962C8B-B14F-4D97-AF65-F5344CB8AC3E}">
        <p14:creationId xmlns:p14="http://schemas.microsoft.com/office/powerpoint/2010/main" val="45091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Diffusion</a:t>
            </a:r>
            <a:endParaRPr lang="en-US" b="1"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dirty="0" smtClean="0"/>
              <a:t>Kinetic thermal energy: ½ mv</a:t>
            </a:r>
            <a:r>
              <a:rPr lang="en-US" baseline="30000" dirty="0" smtClean="0"/>
              <a:t>2</a:t>
            </a:r>
            <a:r>
              <a:rPr lang="en-US" dirty="0" smtClean="0"/>
              <a:t> = ½ k</a:t>
            </a:r>
            <a:r>
              <a:rPr lang="en-US" baseline="-25000" dirty="0" smtClean="0"/>
              <a:t>B</a:t>
            </a:r>
            <a:r>
              <a:rPr lang="en-US" dirty="0" smtClean="0"/>
              <a:t>T </a:t>
            </a:r>
            <a:r>
              <a:rPr lang="en-US" sz="2400" dirty="0" smtClean="0"/>
              <a:t>(in one D; 3/2 in 3D).</a:t>
            </a:r>
          </a:p>
          <a:p>
            <a:pPr marL="0" indent="0">
              <a:buNone/>
            </a:pPr>
            <a:r>
              <a:rPr lang="en-US" sz="2400" dirty="0" smtClean="0"/>
              <a:t>Things move randomly.</a:t>
            </a:r>
          </a:p>
          <a:p>
            <a:pPr marL="0" indent="0">
              <a:buNone/>
            </a:pPr>
            <a:r>
              <a:rPr lang="en-US" sz="2400" dirty="0" smtClean="0"/>
              <a:t>Simple derivation x</a:t>
            </a:r>
            <a:r>
              <a:rPr lang="en-US" sz="2400" baseline="30000" dirty="0" smtClean="0"/>
              <a:t>2</a:t>
            </a:r>
            <a:r>
              <a:rPr lang="en-US" sz="2400" dirty="0" smtClean="0"/>
              <a:t> = 2</a:t>
            </a:r>
            <a:r>
              <a:rPr lang="en-US" sz="2400" baseline="30000" dirty="0" smtClean="0"/>
              <a:t>n</a:t>
            </a:r>
            <a:r>
              <a:rPr lang="en-US" sz="2400" dirty="0" smtClean="0"/>
              <a:t>Dt (where n = # dimensions; t = time).</a:t>
            </a:r>
          </a:p>
          <a:p>
            <a:pPr marL="0" indent="0">
              <a:buNone/>
            </a:pPr>
            <a:r>
              <a:rPr lang="en-US" sz="2400" dirty="0" smtClean="0"/>
              <a:t>Where D = kT/f  is the diffusion constant</a:t>
            </a:r>
          </a:p>
          <a:p>
            <a:pPr marL="0" indent="0">
              <a:buNone/>
            </a:pPr>
            <a:r>
              <a:rPr lang="en-US" sz="2400" dirty="0" smtClean="0"/>
              <a:t>f = friction force = 6</a:t>
            </a:r>
            <a:r>
              <a:rPr lang="en-US" sz="2400" dirty="0" smtClean="0">
                <a:latin typeface="Symbol" charset="2"/>
                <a:cs typeface="Symbol" charset="2"/>
              </a:rPr>
              <a:t>ph</a:t>
            </a:r>
            <a:r>
              <a:rPr lang="en-US" sz="2400" dirty="0" smtClean="0"/>
              <a:t>r. (</a:t>
            </a:r>
            <a:r>
              <a:rPr lang="en-US" sz="2400" dirty="0" smtClean="0">
                <a:latin typeface="Symbol" charset="2"/>
                <a:cs typeface="Symbol" charset="2"/>
              </a:rPr>
              <a:t>h = </a:t>
            </a:r>
            <a:r>
              <a:rPr lang="en-US" sz="2400" dirty="0" smtClean="0"/>
              <a:t>viscosity, r = radius)</a:t>
            </a:r>
          </a:p>
          <a:p>
            <a:pPr marL="0" indent="0">
              <a:buNone/>
            </a:pPr>
            <a:endParaRPr lang="en-US" dirty="0" smtClean="0"/>
          </a:p>
          <a:p>
            <a:pPr marL="0" indent="0">
              <a:buNone/>
            </a:pPr>
            <a:r>
              <a:rPr lang="en-US" dirty="0" smtClean="0"/>
              <a:t>[Note: when trying to remember formulas, take limit </a:t>
            </a:r>
            <a:r>
              <a:rPr lang="en-US" dirty="0" smtClean="0">
                <a:sym typeface="Wingdings"/>
              </a:rPr>
              <a:t> 0 or </a:t>
            </a:r>
            <a:r>
              <a:rPr lang="en-US" dirty="0" smtClean="0"/>
              <a:t>infinity.]</a:t>
            </a:r>
            <a:endParaRPr lang="en-US" dirty="0"/>
          </a:p>
        </p:txBody>
      </p:sp>
    </p:spTree>
    <p:extLst>
      <p:ext uri="{BB962C8B-B14F-4D97-AF65-F5344CB8AC3E}">
        <p14:creationId xmlns:p14="http://schemas.microsoft.com/office/powerpoint/2010/main" val="3580872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22"/>
            <a:ext cx="8229600" cy="1143000"/>
          </a:xfrm>
        </p:spPr>
        <p:txBody>
          <a:bodyPr/>
          <a:lstStyle/>
          <a:p>
            <a:r>
              <a:rPr lang="en-US" b="1" dirty="0" smtClean="0">
                <a:solidFill>
                  <a:srgbClr val="0000FF"/>
                </a:solidFill>
              </a:rPr>
              <a:t>Diffusion</a:t>
            </a:r>
            <a:endParaRPr lang="en-US" b="1" dirty="0">
              <a:solidFill>
                <a:srgbClr val="0000FF"/>
              </a:solidFill>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Efficient at short distances, </a:t>
            </a:r>
          </a:p>
          <a:p>
            <a:pPr marL="0" indent="0" algn="ctr">
              <a:buNone/>
            </a:pPr>
            <a:r>
              <a:rPr lang="en-US" dirty="0" smtClean="0"/>
              <a:t>not-so at long distance</a:t>
            </a:r>
          </a:p>
          <a:p>
            <a:pPr marL="0" indent="0">
              <a:buNone/>
            </a:pPr>
            <a:endParaRPr lang="en-US" dirty="0"/>
          </a:p>
          <a:p>
            <a:pPr marL="0" indent="0">
              <a:buNone/>
            </a:pPr>
            <a:r>
              <a:rPr lang="en-US" dirty="0" smtClean="0"/>
              <a:t>Distances across nerve synapses is short (30-50 nm) and neurotransmitters are small (like an amino acid). Diffusion is fast enough for nerve transmission.</a:t>
            </a:r>
          </a:p>
          <a:p>
            <a:pPr marL="0" indent="0">
              <a:buNone/>
            </a:pPr>
            <a:r>
              <a:rPr lang="en-US" dirty="0" smtClean="0"/>
              <a:t>In bacteria, typically ≈1 um. Fast enough.</a:t>
            </a:r>
          </a:p>
          <a:p>
            <a:pPr marL="0" indent="0">
              <a:buNone/>
            </a:pPr>
            <a:r>
              <a:rPr lang="en-US" dirty="0" smtClean="0"/>
              <a:t>In eukaryotes, typically ≈10-100 um, too slow. </a:t>
            </a:r>
            <a:endParaRPr lang="en-US" dirty="0"/>
          </a:p>
        </p:txBody>
      </p:sp>
    </p:spTree>
    <p:extLst>
      <p:ext uri="{BB962C8B-B14F-4D97-AF65-F5344CB8AC3E}">
        <p14:creationId xmlns:p14="http://schemas.microsoft.com/office/powerpoint/2010/main" val="2907729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Molecular Motors</a:t>
            </a:r>
            <a:endParaRPr lang="en-US" b="1"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Instead of relying on diffusion, where x</a:t>
            </a:r>
            <a:r>
              <a:rPr lang="en-US" sz="2800" baseline="30000" dirty="0" smtClean="0"/>
              <a:t>2</a:t>
            </a:r>
            <a:r>
              <a:rPr lang="en-US" sz="2800" dirty="0" smtClean="0"/>
              <a:t> </a:t>
            </a:r>
            <a:r>
              <a:rPr lang="en-US" sz="2800" dirty="0" smtClean="0">
                <a:latin typeface="Symbol" charset="2"/>
                <a:cs typeface="Symbol" charset="2"/>
              </a:rPr>
              <a:t>a </a:t>
            </a:r>
            <a:r>
              <a:rPr lang="en-US" sz="2800" dirty="0"/>
              <a:t>(</a:t>
            </a:r>
            <a:r>
              <a:rPr lang="en-US" sz="2800" dirty="0" smtClean="0"/>
              <a:t>D)(time), and therefore </a:t>
            </a:r>
            <a:r>
              <a:rPr lang="en-US" sz="2800" dirty="0" smtClean="0">
                <a:solidFill>
                  <a:srgbClr val="0000FF"/>
                </a:solidFill>
              </a:rPr>
              <a:t>x</a:t>
            </a:r>
            <a:r>
              <a:rPr lang="en-US" sz="2800" dirty="0" smtClean="0"/>
              <a:t> </a:t>
            </a:r>
            <a:r>
              <a:rPr lang="en-US" sz="2800" dirty="0" smtClean="0">
                <a:latin typeface="Symbol" charset="2"/>
                <a:cs typeface="Symbol" charset="2"/>
              </a:rPr>
              <a:t>a [</a:t>
            </a:r>
            <a:r>
              <a:rPr lang="en-US" sz="2800" dirty="0" err="1" smtClean="0"/>
              <a:t>D</a:t>
            </a:r>
            <a:r>
              <a:rPr lang="en-US" sz="2800" dirty="0" err="1" smtClean="0">
                <a:solidFill>
                  <a:srgbClr val="0000FF"/>
                </a:solidFill>
              </a:rPr>
              <a:t>t</a:t>
            </a:r>
            <a:r>
              <a:rPr lang="en-US" sz="2800" dirty="0" smtClean="0"/>
              <a:t>]</a:t>
            </a:r>
            <a:r>
              <a:rPr lang="en-US" sz="2800" baseline="30000" dirty="0" smtClean="0">
                <a:solidFill>
                  <a:srgbClr val="0000FF"/>
                </a:solidFill>
              </a:rPr>
              <a:t>1/2</a:t>
            </a:r>
            <a:r>
              <a:rPr lang="en-US" sz="2800" dirty="0" smtClean="0"/>
              <a:t> , you have </a:t>
            </a:r>
            <a:r>
              <a:rPr lang="en-US" sz="2800" dirty="0" smtClean="0">
                <a:solidFill>
                  <a:srgbClr val="0000FF"/>
                </a:solidFill>
              </a:rPr>
              <a:t>x</a:t>
            </a:r>
            <a:r>
              <a:rPr lang="en-US" sz="2800" dirty="0" smtClean="0"/>
              <a:t> </a:t>
            </a:r>
            <a:r>
              <a:rPr lang="en-US" sz="2800" dirty="0" smtClean="0">
                <a:latin typeface="Symbol" charset="2"/>
                <a:cs typeface="Symbol" charset="2"/>
              </a:rPr>
              <a:t>a</a:t>
            </a:r>
            <a:r>
              <a:rPr lang="en-US" sz="2800" dirty="0" smtClean="0"/>
              <a:t> (velocity)(</a:t>
            </a:r>
            <a:r>
              <a:rPr lang="en-US" sz="2800" dirty="0" smtClean="0">
                <a:solidFill>
                  <a:srgbClr val="0000FF"/>
                </a:solidFill>
              </a:rPr>
              <a:t>t</a:t>
            </a:r>
            <a:r>
              <a:rPr lang="en-US" sz="2800" dirty="0" smtClean="0"/>
              <a:t>ime).</a:t>
            </a:r>
          </a:p>
          <a:p>
            <a:pPr marL="0" indent="0">
              <a:buNone/>
            </a:pPr>
            <a:r>
              <a:rPr lang="en-US" sz="2800" dirty="0" smtClean="0"/>
              <a:t>Translating motors (myosin, kinesin, dynein)</a:t>
            </a:r>
          </a:p>
          <a:p>
            <a:pPr marL="0" indent="0">
              <a:buNone/>
            </a:pPr>
            <a:r>
              <a:rPr lang="en-US" sz="2800" dirty="0" smtClean="0"/>
              <a:t>Rotating motors (F</a:t>
            </a:r>
            <a:r>
              <a:rPr lang="en-US" sz="2800" baseline="-25000" dirty="0" smtClean="0"/>
              <a:t>1</a:t>
            </a:r>
            <a:r>
              <a:rPr lang="en-US" sz="2800" dirty="0" smtClean="0"/>
              <a:t>F</a:t>
            </a:r>
            <a:r>
              <a:rPr lang="en-US" sz="2800" baseline="-25000" dirty="0" smtClean="0"/>
              <a:t>0</a:t>
            </a:r>
            <a:r>
              <a:rPr lang="en-US" sz="2800" dirty="0" smtClean="0"/>
              <a:t>ATPase) </a:t>
            </a:r>
          </a:p>
          <a:p>
            <a:pPr marL="0" indent="0">
              <a:buNone/>
            </a:pPr>
            <a:r>
              <a:rPr lang="en-US" sz="2800" dirty="0" smtClean="0"/>
              <a:t>Combination (DNA or RNA polymerase, Ribosomes)</a:t>
            </a:r>
            <a:endParaRPr lang="en-US" sz="2800" dirty="0"/>
          </a:p>
        </p:txBody>
      </p:sp>
    </p:spTree>
    <p:extLst>
      <p:ext uri="{BB962C8B-B14F-4D97-AF65-F5344CB8AC3E}">
        <p14:creationId xmlns:p14="http://schemas.microsoft.com/office/powerpoint/2010/main" val="1803444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How to measure? </a:t>
            </a:r>
            <a:endParaRPr lang="en-US" b="1" dirty="0">
              <a:solidFill>
                <a:srgbClr val="0000FF"/>
              </a:solidFill>
            </a:endParaRPr>
          </a:p>
        </p:txBody>
      </p:sp>
      <p:sp>
        <p:nvSpPr>
          <p:cNvPr id="3" name="Content Placeholder 2"/>
          <p:cNvSpPr>
            <a:spLocks noGrp="1"/>
          </p:cNvSpPr>
          <p:nvPr>
            <p:ph idx="1"/>
          </p:nvPr>
        </p:nvSpPr>
        <p:spPr>
          <a:xfrm>
            <a:off x="457200" y="1600200"/>
            <a:ext cx="8229600" cy="2783547"/>
          </a:xfrm>
        </p:spPr>
        <p:txBody>
          <a:bodyPr>
            <a:noAutofit/>
          </a:bodyPr>
          <a:lstStyle/>
          <a:p>
            <a:pPr marL="0" indent="0">
              <a:spcBef>
                <a:spcPts val="0"/>
              </a:spcBef>
              <a:buNone/>
            </a:pPr>
            <a:r>
              <a:rPr lang="en-US" sz="2800" dirty="0" smtClean="0"/>
              <a:t>Lots of ways.</a:t>
            </a:r>
          </a:p>
          <a:p>
            <a:pPr marL="0" indent="0">
              <a:spcBef>
                <a:spcPts val="0"/>
              </a:spcBef>
              <a:buNone/>
            </a:pPr>
            <a:r>
              <a:rPr lang="en-US" sz="2800" dirty="0" smtClean="0"/>
              <a:t>Cantilevers—AFM</a:t>
            </a:r>
          </a:p>
          <a:p>
            <a:pPr marL="0" indent="0">
              <a:spcBef>
                <a:spcPts val="0"/>
              </a:spcBef>
              <a:buNone/>
            </a:pPr>
            <a:r>
              <a:rPr lang="en-US" sz="2800" dirty="0" smtClean="0"/>
              <a:t>Magnetic Tweezers</a:t>
            </a:r>
          </a:p>
          <a:p>
            <a:pPr marL="0" indent="0">
              <a:spcBef>
                <a:spcPts val="0"/>
              </a:spcBef>
              <a:buNone/>
            </a:pPr>
            <a:r>
              <a:rPr lang="en-US" sz="2800" dirty="0" smtClean="0"/>
              <a:t>Optical Traps</a:t>
            </a:r>
          </a:p>
          <a:p>
            <a:pPr marL="0" indent="0">
              <a:spcBef>
                <a:spcPts val="0"/>
              </a:spcBef>
              <a:buNone/>
            </a:pPr>
            <a:r>
              <a:rPr lang="en-US" sz="2800" dirty="0" smtClean="0"/>
              <a:t>Fluorescence</a:t>
            </a:r>
          </a:p>
          <a:p>
            <a:pPr marL="0" indent="0">
              <a:spcBef>
                <a:spcPts val="0"/>
              </a:spcBef>
              <a:buNone/>
            </a:pPr>
            <a:r>
              <a:rPr lang="en-US" sz="2800" dirty="0" smtClean="0"/>
              <a:t>Patch-clamping</a:t>
            </a:r>
          </a:p>
        </p:txBody>
      </p:sp>
      <p:sp>
        <p:nvSpPr>
          <p:cNvPr id="4" name="TextBox 3"/>
          <p:cNvSpPr txBox="1"/>
          <p:nvPr/>
        </p:nvSpPr>
        <p:spPr>
          <a:xfrm>
            <a:off x="3431662" y="2003163"/>
            <a:ext cx="5768047" cy="2246769"/>
          </a:xfrm>
          <a:prstGeom prst="rect">
            <a:avLst/>
          </a:prstGeom>
          <a:noFill/>
        </p:spPr>
        <p:txBody>
          <a:bodyPr wrap="square" rtlCol="0">
            <a:spAutoFit/>
          </a:bodyPr>
          <a:lstStyle/>
          <a:p>
            <a:r>
              <a:rPr lang="en-US" sz="2800" dirty="0" smtClean="0"/>
              <a:t>“Diving board” Wobbles</a:t>
            </a:r>
          </a:p>
          <a:p>
            <a:r>
              <a:rPr lang="en-US" sz="2800" dirty="0" smtClean="0"/>
              <a:t>Bead fluctuating</a:t>
            </a:r>
          </a:p>
          <a:p>
            <a:r>
              <a:rPr lang="en-US" sz="2800" dirty="0" smtClean="0"/>
              <a:t>Limit your bandwidth </a:t>
            </a:r>
            <a:r>
              <a:rPr lang="en-US" sz="2000" dirty="0" smtClean="0"/>
              <a:t>(Fourier Transform)</a:t>
            </a:r>
            <a:endParaRPr lang="en-US" sz="2800" dirty="0" smtClean="0"/>
          </a:p>
          <a:p>
            <a:r>
              <a:rPr lang="en-US" sz="2800" dirty="0" smtClean="0"/>
              <a:t>Inherent photon noise, Poisson – √N</a:t>
            </a:r>
          </a:p>
          <a:p>
            <a:r>
              <a:rPr lang="en-US" sz="2800" dirty="0" smtClean="0"/>
              <a:t>Inherent open/closing of channels </a:t>
            </a:r>
            <a:endParaRPr lang="en-US" sz="2800" dirty="0"/>
          </a:p>
        </p:txBody>
      </p:sp>
      <p:sp>
        <p:nvSpPr>
          <p:cNvPr id="5" name="Rectangle 4"/>
          <p:cNvSpPr/>
          <p:nvPr/>
        </p:nvSpPr>
        <p:spPr>
          <a:xfrm>
            <a:off x="457200" y="4676874"/>
            <a:ext cx="8229600" cy="1384995"/>
          </a:xfrm>
          <a:prstGeom prst="rect">
            <a:avLst/>
          </a:prstGeom>
        </p:spPr>
        <p:txBody>
          <a:bodyPr wrap="square">
            <a:spAutoFit/>
          </a:bodyPr>
          <a:lstStyle/>
          <a:p>
            <a:pPr algn="ctr"/>
            <a:r>
              <a:rPr lang="en-US" sz="2800" b="1" dirty="0" smtClean="0">
                <a:solidFill>
                  <a:srgbClr val="0000FF"/>
                </a:solidFill>
              </a:rPr>
              <a:t>You have to worry about getting reasonable </a:t>
            </a:r>
          </a:p>
          <a:p>
            <a:pPr algn="ctr"/>
            <a:r>
              <a:rPr lang="en-US" sz="2800" b="1" dirty="0" smtClean="0">
                <a:solidFill>
                  <a:srgbClr val="0000FF"/>
                </a:solidFill>
              </a:rPr>
              <a:t>signal/noise.</a:t>
            </a:r>
          </a:p>
          <a:p>
            <a:pPr algn="ctr"/>
            <a:r>
              <a:rPr lang="en-US" sz="2800" b="1" dirty="0" smtClean="0">
                <a:solidFill>
                  <a:srgbClr val="0000FF"/>
                </a:solidFill>
              </a:rPr>
              <a:t>Noise– motion do to diffusion, photon noise</a:t>
            </a:r>
            <a:endParaRPr lang="en-US" sz="2800" b="1" dirty="0">
              <a:solidFill>
                <a:srgbClr val="0000FF"/>
              </a:solidFill>
            </a:endParaRPr>
          </a:p>
        </p:txBody>
      </p:sp>
    </p:spTree>
    <p:extLst>
      <p:ext uri="{BB962C8B-B14F-4D97-AF65-F5344CB8AC3E}">
        <p14:creationId xmlns:p14="http://schemas.microsoft.com/office/powerpoint/2010/main" val="14640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TotalTime>
  <Words>1109</Words>
  <Application>Microsoft Office PowerPoint</Application>
  <PresentationFormat>On-screen Show (4:3)</PresentationFormat>
  <Paragraphs>191</Paragraphs>
  <Slides>23</Slides>
  <Notes>5</Notes>
  <HiddenSlides>0</HiddenSlides>
  <MMClips>2</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23</vt:i4>
      </vt:variant>
    </vt:vector>
  </HeadingPairs>
  <TitlesOfParts>
    <vt:vector size="29" baseType="lpstr">
      <vt:lpstr>Office Theme</vt:lpstr>
      <vt:lpstr>Equation</vt:lpstr>
      <vt:lpstr>SPW 4.0 Graph</vt:lpstr>
      <vt:lpstr>Visio</vt:lpstr>
      <vt:lpstr>Bitmap Image</vt:lpstr>
      <vt:lpstr>SPW 8.0 Graph</vt:lpstr>
      <vt:lpstr>What you’ve learned</vt:lpstr>
      <vt:lpstr>The cell uses packets of energy  of ≈ 25kT</vt:lpstr>
      <vt:lpstr>Thermal energy matters a lot!</vt:lpstr>
      <vt:lpstr>Entropy also matters (if lots of states can go into due to thermal motion) Probability of going into each state increases as # of states increases</vt:lpstr>
      <vt:lpstr>Free energy   DG= free energy = DE - TDS (Technically DG = DH - TDS: DH = enthalpy  but doesn’t make a difference when dealing with a solution)   </vt:lpstr>
      <vt:lpstr>Diffusion</vt:lpstr>
      <vt:lpstr>Diffusion</vt:lpstr>
      <vt:lpstr>Molecular Motors</vt:lpstr>
      <vt:lpstr>How to measure? </vt:lpstr>
      <vt:lpstr>PowerPoint Presentation</vt:lpstr>
      <vt:lpstr>PowerPoint Presentation</vt:lpstr>
      <vt:lpstr>PowerPoint Presentation</vt:lpstr>
      <vt:lpstr>Photon: the diffraction limit</vt:lpstr>
      <vt:lpstr>Diffraction Limit beat by STED</vt:lpstr>
      <vt:lpstr>Photon Statistics</vt:lpstr>
      <vt:lpstr>Super-Accuracy: Photon Statistic con’t</vt:lpstr>
      <vt:lpstr>PowerPoint Presentation</vt:lpstr>
      <vt:lpstr>Super-accuracy Microscopy </vt:lpstr>
      <vt:lpstr>PowerPoint Presentation</vt:lpstr>
      <vt:lpstr>PowerPoint Presentation</vt:lpstr>
      <vt:lpstr>Super-Resolution Microscopy Inherently a single-molecule technique</vt:lpstr>
      <vt:lpstr>Don’t forget about nerves!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you’ve learned and what you don’t know</dc:title>
  <dc:creator>Paul Selvin</dc:creator>
  <cp:lastModifiedBy>Tjioe, Marco</cp:lastModifiedBy>
  <cp:revision>64</cp:revision>
  <dcterms:created xsi:type="dcterms:W3CDTF">2013-05-01T13:36:44Z</dcterms:created>
  <dcterms:modified xsi:type="dcterms:W3CDTF">2013-05-01T19:54:10Z</dcterms:modified>
</cp:coreProperties>
</file>