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1" r:id="rId2"/>
    <p:sldId id="372" r:id="rId3"/>
    <p:sldId id="367" r:id="rId4"/>
    <p:sldId id="265" r:id="rId5"/>
    <p:sldId id="341" r:id="rId6"/>
    <p:sldId id="266" r:id="rId7"/>
    <p:sldId id="300" r:id="rId8"/>
    <p:sldId id="263" r:id="rId9"/>
    <p:sldId id="323" r:id="rId10"/>
    <p:sldId id="264" r:id="rId11"/>
    <p:sldId id="272" r:id="rId12"/>
    <p:sldId id="273" r:id="rId13"/>
    <p:sldId id="309" r:id="rId14"/>
    <p:sldId id="276" r:id="rId15"/>
    <p:sldId id="365" r:id="rId16"/>
    <p:sldId id="358" r:id="rId17"/>
    <p:sldId id="366" r:id="rId18"/>
    <p:sldId id="325" r:id="rId19"/>
    <p:sldId id="326" r:id="rId20"/>
    <p:sldId id="360" r:id="rId21"/>
    <p:sldId id="357" r:id="rId22"/>
    <p:sldId id="359" r:id="rId23"/>
    <p:sldId id="361" r:id="rId24"/>
    <p:sldId id="368" r:id="rId25"/>
    <p:sldId id="369" r:id="rId26"/>
    <p:sldId id="370" r:id="rId27"/>
    <p:sldId id="362" r:id="rId28"/>
    <p:sldId id="363" r:id="rId29"/>
    <p:sldId id="355" r:id="rId30"/>
    <p:sldId id="311" r:id="rId31"/>
    <p:sldId id="364" r:id="rId32"/>
    <p:sldId id="316" r:id="rId33"/>
    <p:sldId id="317" r:id="rId34"/>
    <p:sldId id="371" r:id="rId35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288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9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F367230-49B2-5345-BAE6-76950204AE4B}" type="datetimeFigureOut">
              <a:rPr lang="en-US"/>
              <a:pPr>
                <a:defRPr/>
              </a:pPr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664A1D3-8E04-254D-87D7-248B35D4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1538" y="693738"/>
            <a:ext cx="25701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2ADC37-C103-A549-9EBA-BF5A3C90849C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1538" y="693738"/>
            <a:ext cx="25701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85CDFA-A14E-7C41-874B-3349918548C2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B917D-D9DD-C64B-9A76-7DC53F185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CA8C-CCE2-AF49-90D7-D26D1A3D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599A-DFF1-E84A-A15D-2D4C39BF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9856-B6DF-0B40-AB71-1B9EFAE1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F511-AA7F-5E4C-8951-CB752622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416C-53AE-ED40-8382-6ABF9705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24E1-20B6-854E-9AF8-6E979CC3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B19C-CBE6-364B-9EFF-6281BC0F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4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DD19-1DF4-8743-81CA-3357350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2A79-7000-484D-9E52-EE0E8164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268E-5826-B54B-BA1E-EC00046DF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3F96C765-3E98-DA4E-813A-DD781DC7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7.jpeg"/><Relationship Id="rId1" Type="http://schemas.microsoft.com/office/2007/relationships/media" Target="file://localhost/Users/selvin/My%20Stuff/Talk.slides/Movies/Woman%20Imbalanced.Episodic.wmv" TargetMode="External"/><Relationship Id="rId2" Type="http://schemas.openxmlformats.org/officeDocument/2006/relationships/video" Target="file://localhost/Users/selvin/My%20Stuff/Talk.slides/Movies/Woman%20Imbalanced.Episodic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5829300" cy="1122363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Arial" charset="0"/>
              </a:rPr>
              <a:t>Announcements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438400"/>
            <a:ext cx="58674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Paper – due on final at 7pm Monday May 6th</a:t>
            </a:r>
            <a:endParaRPr lang="en-US" sz="1800" dirty="0"/>
          </a:p>
          <a:p>
            <a:r>
              <a:rPr lang="en-US" sz="1800" dirty="0"/>
              <a:t> </a:t>
            </a:r>
            <a:endParaRPr lang="en-US" sz="1400" dirty="0"/>
          </a:p>
          <a:p>
            <a:r>
              <a:rPr lang="en-US" sz="1800" dirty="0"/>
              <a:t>8-10 pages double-spaced, NOT including pictures. 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You must have an introduction which clearly motivates the reader why you’ve chosen this paper, what is so important about it, in general terms (for a non-scientist), and for a scientist.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You must discuss how they did this (a discussion of their methods).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You must discuss what they concluded.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You must discuss what questions are left or new questions.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516" y="914400"/>
            <a:ext cx="6386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Homework due on Wednesday. Turn in at beginning of class.</a:t>
            </a:r>
          </a:p>
          <a:p>
            <a:endParaRPr lang="en-US" dirty="0"/>
          </a:p>
          <a:p>
            <a:r>
              <a:rPr lang="en-US" dirty="0" smtClean="0"/>
              <a:t>There will be another homework assigned on Wednesday</a:t>
            </a:r>
          </a:p>
          <a:p>
            <a:endParaRPr lang="en-US" dirty="0" smtClean="0"/>
          </a:p>
          <a:p>
            <a:r>
              <a:rPr lang="en-US" dirty="0" smtClean="0"/>
              <a:t>Special lecture by Tom Kuhlman this Wednesday.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lec22p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0" y="490538"/>
            <a:ext cx="6792913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33400" y="5638800"/>
            <a:ext cx="55626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To close ion channels, to stop wave: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4. Na</a:t>
            </a:r>
            <a:r>
              <a:rPr lang="en-US" sz="2000" baseline="30000" dirty="0"/>
              <a:t>+</a:t>
            </a:r>
            <a:r>
              <a:rPr lang="en-US" sz="2000" dirty="0"/>
              <a:t> spontaneously close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5. K</a:t>
            </a:r>
            <a:r>
              <a:rPr lang="en-US" sz="2000" baseline="30000" dirty="0"/>
              <a:t>+</a:t>
            </a:r>
            <a:r>
              <a:rPr lang="en-US" sz="2000" dirty="0"/>
              <a:t> open </a:t>
            </a:r>
            <a:r>
              <a:rPr lang="en-US" sz="2000" dirty="0">
                <a:sym typeface="Wingdings" charset="0"/>
              </a:rPr>
              <a:t> brings membrane potential back down negative</a:t>
            </a:r>
            <a:r>
              <a:rPr lang="en-US" sz="1800" dirty="0">
                <a:sym typeface="Wingdings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lec23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5818" r="6018" b="59346"/>
          <a:stretch>
            <a:fillRect/>
          </a:stretch>
        </p:blipFill>
        <p:spPr bwMode="auto">
          <a:xfrm>
            <a:off x="76200" y="338138"/>
            <a:ext cx="663733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85800" y="3673475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Gradient set-up by Na/K Transporters </a:t>
            </a:r>
            <a:r>
              <a:rPr lang="en-US" sz="2000"/>
              <a:t>[will go over]</a:t>
            </a:r>
          </a:p>
        </p:txBody>
      </p:sp>
      <p:pic>
        <p:nvPicPr>
          <p:cNvPr id="23555" name="Picture 7" descr="lec23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44218" r="48151" b="11636"/>
          <a:stretch>
            <a:fillRect/>
          </a:stretch>
        </p:blipFill>
        <p:spPr bwMode="auto">
          <a:xfrm>
            <a:off x="533400" y="4648200"/>
            <a:ext cx="28416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lec22p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38400" r="21066" b="22108"/>
          <a:stretch>
            <a:fillRect/>
          </a:stretch>
        </p:blipFill>
        <p:spPr bwMode="auto">
          <a:xfrm>
            <a:off x="3505200" y="5257800"/>
            <a:ext cx="31924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lec23p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0"/>
          <a:stretch>
            <a:fillRect/>
          </a:stretch>
        </p:blipFill>
        <p:spPr bwMode="auto">
          <a:xfrm>
            <a:off x="46038" y="2074863"/>
            <a:ext cx="6792912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V&gt;0 or &lt;0?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1892300"/>
            <a:ext cx="1447800" cy="900113"/>
            <a:chOff x="768" y="1192"/>
            <a:chExt cx="912" cy="567"/>
          </a:xfrm>
        </p:grpSpPr>
        <p:pic>
          <p:nvPicPr>
            <p:cNvPr id="2459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92"/>
              <a:ext cx="71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1440" y="124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127500" y="2020888"/>
            <a:ext cx="1447800" cy="900112"/>
            <a:chOff x="768" y="1192"/>
            <a:chExt cx="912" cy="567"/>
          </a:xfrm>
        </p:grpSpPr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92"/>
              <a:ext cx="71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1440" y="124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81000" y="6827838"/>
            <a:ext cx="609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What causes charge to stop flowing?</a:t>
            </a:r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Membrane permeant to Na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3810000" y="1524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Membrane permeant to K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0" y="152400"/>
            <a:ext cx="685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</a:rPr>
              <a:t>Membrane permeant to only one ion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76200" y="6096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FF00"/>
                </a:solidFill>
              </a:rPr>
              <a:t>What is voltage (electrical potential) </a:t>
            </a:r>
          </a:p>
          <a:p>
            <a:pPr algn="ctr" eaLnBrk="1" hangingPunct="1"/>
            <a:r>
              <a:rPr lang="en-US" sz="2800" b="1">
                <a:solidFill>
                  <a:srgbClr val="00FF00"/>
                </a:solidFill>
              </a:rPr>
              <a:t>in each case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6200" y="800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</a:rPr>
              <a:t>Given that V ~ -60mV and Na/K are two major ions, which is your membranes permeant to?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181600" y="8305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K</a:t>
            </a:r>
            <a:r>
              <a:rPr lang="en-US" b="1" baseline="30000">
                <a:solidFill>
                  <a:srgbClr val="FF3300"/>
                </a:solidFill>
              </a:rPr>
              <a:t>+</a:t>
            </a: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124200" y="60198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Just a tiny amount of charge causes </a:t>
            </a:r>
            <a:r>
              <a:rPr lang="en-US" sz="1800" dirty="0" smtClean="0"/>
              <a:t>potential: </a:t>
            </a:r>
            <a:r>
              <a:rPr lang="en-US" sz="1800" u="sng" dirty="0"/>
              <a:t>much</a:t>
            </a:r>
            <a:r>
              <a:rPr lang="en-US" sz="1800" dirty="0"/>
              <a:t> less than 15 mM or 150 mM.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90525" y="7137400"/>
            <a:ext cx="6162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/>
              <a:t>A sufficiently large force (electrical potential) preventing more ions from going.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96000"/>
            <a:ext cx="1600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72" grpId="0"/>
      <p:bldP spid="19478" grpId="0"/>
      <p:bldP spid="19479" grpId="0"/>
      <p:bldP spid="194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91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What is Boltzmann</a:t>
            </a:r>
            <a:r>
              <a:rPr lang="ja-JP" altLang="en-US" sz="1800" dirty="0"/>
              <a:t>’</a:t>
            </a:r>
            <a:r>
              <a:rPr lang="en-US" altLang="ja-JP" sz="1800" dirty="0"/>
              <a:t>s Factor?:</a:t>
            </a:r>
            <a:endParaRPr lang="en-US" sz="1800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343400" y="248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exp(E</a:t>
            </a:r>
            <a:r>
              <a:rPr lang="en-US" sz="1800" baseline="-25000"/>
              <a:t>out</a:t>
            </a:r>
            <a:r>
              <a:rPr lang="en-US" sz="1800"/>
              <a:t>-E</a:t>
            </a:r>
            <a:r>
              <a:rPr lang="en-US" sz="1800" baseline="-25000"/>
              <a:t>in</a:t>
            </a:r>
            <a:r>
              <a:rPr lang="en-US" sz="1800"/>
              <a:t>/kT)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168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Let </a:t>
            </a:r>
            <a:r>
              <a:rPr lang="en-US" sz="1800">
                <a:latin typeface="Symbol" charset="0"/>
              </a:rPr>
              <a:t>f</a:t>
            </a:r>
            <a:r>
              <a:rPr lang="en-US" sz="1800"/>
              <a:t> = voltage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85800" y="5257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Energy outside?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67000" y="5257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= q </a:t>
            </a:r>
            <a:r>
              <a:rPr lang="en-US" sz="1800">
                <a:latin typeface="Symbol" charset="0"/>
              </a:rPr>
              <a:t>f</a:t>
            </a:r>
            <a:r>
              <a:rPr lang="en-US" sz="1800" baseline="-25000"/>
              <a:t>out</a:t>
            </a:r>
            <a:endParaRPr lang="en-US" sz="1800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886200" y="1828800"/>
            <a:ext cx="1573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Z</a:t>
            </a:r>
            <a:r>
              <a:rPr lang="en-US" baseline="30000" dirty="0" smtClean="0"/>
              <a:t>-1</a:t>
            </a:r>
            <a:r>
              <a:rPr lang="en-US" dirty="0" smtClean="0"/>
              <a:t>exp</a:t>
            </a:r>
            <a:r>
              <a:rPr lang="en-US" dirty="0"/>
              <a:t>(-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/kT)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685800" y="2514600"/>
            <a:ext cx="371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Probability of being inside/outside?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3543300" y="5257800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= 0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85800" y="57292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Energy inside? 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667000" y="56530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= q </a:t>
            </a:r>
            <a:r>
              <a:rPr lang="en-US" sz="1800">
                <a:latin typeface="Symbol" charset="0"/>
              </a:rPr>
              <a:t>f</a:t>
            </a:r>
            <a:r>
              <a:rPr lang="en-US" sz="1800" baseline="-25000"/>
              <a:t>in</a:t>
            </a:r>
            <a:endParaRPr lang="en-US" sz="18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3213100"/>
            <a:ext cx="4106863" cy="960438"/>
            <a:chOff x="672" y="2024"/>
            <a:chExt cx="2587" cy="605"/>
          </a:xfrm>
        </p:grpSpPr>
        <p:pic>
          <p:nvPicPr>
            <p:cNvPr id="256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43" b="40005"/>
            <a:stretch>
              <a:fillRect/>
            </a:stretch>
          </p:blipFill>
          <p:spPr bwMode="auto">
            <a:xfrm>
              <a:off x="672" y="2024"/>
              <a:ext cx="2587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Text Box 20"/>
            <p:cNvSpPr txBox="1">
              <a:spLocks noChangeArrowheads="1"/>
            </p:cNvSpPr>
            <p:nvPr/>
          </p:nvSpPr>
          <p:spPr bwMode="auto">
            <a:xfrm>
              <a:off x="1824" y="2160"/>
              <a:ext cx="33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  e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66800" y="6607175"/>
            <a:ext cx="4357688" cy="1731963"/>
            <a:chOff x="672" y="4162"/>
            <a:chExt cx="2745" cy="1091"/>
          </a:xfrm>
        </p:grpSpPr>
        <p:grpSp>
          <p:nvGrpSpPr>
            <p:cNvPr id="25614" name="Group 24"/>
            <p:cNvGrpSpPr>
              <a:grpSpLocks/>
            </p:cNvGrpSpPr>
            <p:nvPr/>
          </p:nvGrpSpPr>
          <p:grpSpPr bwMode="auto">
            <a:xfrm>
              <a:off x="672" y="4162"/>
              <a:ext cx="2745" cy="1091"/>
              <a:chOff x="672" y="4162"/>
              <a:chExt cx="2745" cy="1091"/>
            </a:xfrm>
          </p:grpSpPr>
          <p:pic>
            <p:nvPicPr>
              <p:cNvPr id="2561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58"/>
              <a:stretch>
                <a:fillRect/>
              </a:stretch>
            </p:blipFill>
            <p:spPr bwMode="auto">
              <a:xfrm>
                <a:off x="672" y="4162"/>
                <a:ext cx="2745" cy="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7" name="Text Box 21"/>
              <p:cNvSpPr txBox="1">
                <a:spLocks noChangeArrowheads="1"/>
              </p:cNvSpPr>
              <p:nvPr/>
            </p:nvSpPr>
            <p:spPr bwMode="auto">
              <a:xfrm>
                <a:off x="1968" y="4272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  e</a:t>
                </a:r>
              </a:p>
            </p:txBody>
          </p:sp>
        </p:grpSp>
        <p:sp>
          <p:nvSpPr>
            <p:cNvPr id="25615" name="Text Box 22"/>
            <p:cNvSpPr txBox="1">
              <a:spLocks noChangeArrowheads="1"/>
            </p:cNvSpPr>
            <p:nvPr/>
          </p:nvSpPr>
          <p:spPr bwMode="auto">
            <a:xfrm>
              <a:off x="1864" y="4800"/>
              <a:ext cx="43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    -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78" grpId="0"/>
      <p:bldP spid="58379" grpId="0"/>
      <p:bldP spid="58381" grpId="0"/>
      <p:bldP spid="58382" grpId="0"/>
      <p:bldP spid="58383" grpId="0"/>
      <p:bldP spid="583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lec23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26764"/>
          <a:stretch>
            <a:fillRect/>
          </a:stretch>
        </p:blipFill>
        <p:spPr bwMode="auto">
          <a:xfrm>
            <a:off x="152400" y="871538"/>
            <a:ext cx="660558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673100" y="21209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q = ?  </a:t>
            </a:r>
            <a:r>
              <a:rPr lang="en-US" sz="1800" dirty="0" smtClean="0"/>
              <a:t>for Na.</a:t>
            </a:r>
            <a:endParaRPr lang="en-US" sz="1800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0" y="2057400"/>
            <a:ext cx="187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057400" y="2743200"/>
            <a:ext cx="312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447800" y="34290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133600" y="41910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1905000" y="48387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371600" y="5562600"/>
            <a:ext cx="4648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40200" y="72263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-59 mV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409700" y="6723063"/>
            <a:ext cx="4343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If permeant to only K</a:t>
            </a:r>
            <a:r>
              <a:rPr lang="en-US" baseline="30000" dirty="0"/>
              <a:t>+</a:t>
            </a:r>
            <a:r>
              <a:rPr lang="en-US" dirty="0"/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resting potential =</a:t>
            </a:r>
            <a:r>
              <a:rPr lang="en-US" sz="1800" dirty="0"/>
              <a:t> 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905000" y="48006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+59 mV if permeable only to Na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777272" y="8321775"/>
            <a:ext cx="482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Resting potential = -60</a:t>
            </a:r>
            <a:r>
              <a:rPr lang="en-US" sz="2400" dirty="0" smtClean="0">
                <a:sym typeface="Wingdings"/>
              </a:rPr>
              <a:t> -100 mV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2535" grpId="0" animBg="1"/>
      <p:bldP spid="22536" grpId="0" animBg="1"/>
      <p:bldP spid="22537" grpId="0" animBg="1"/>
      <p:bldP spid="22538" grpId="0" animBg="1"/>
      <p:bldP spid="22540" grpId="0" animBg="1"/>
      <p:bldP spid="22545" grpId="0"/>
      <p:bldP spid="22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lec22p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-23813" y="490538"/>
            <a:ext cx="6791326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6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705600" cy="7620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Arial" charset="0"/>
              </a:rPr>
              <a:t>How does gate turn on/shut off?</a:t>
            </a:r>
          </a:p>
        </p:txBody>
      </p:sp>
      <p:grpSp>
        <p:nvGrpSpPr>
          <p:cNvPr id="17410" name="Group 30"/>
          <p:cNvGrpSpPr>
            <a:grpSpLocks/>
          </p:cNvGrpSpPr>
          <p:nvPr/>
        </p:nvGrpSpPr>
        <p:grpSpPr bwMode="auto">
          <a:xfrm>
            <a:off x="381000" y="5181600"/>
            <a:ext cx="5859463" cy="2819400"/>
            <a:chOff x="1219200" y="2763604"/>
            <a:chExt cx="6975560" cy="3345377"/>
          </a:xfrm>
        </p:grpSpPr>
        <p:grpSp>
          <p:nvGrpSpPr>
            <p:cNvPr id="17428" name="Group 33"/>
            <p:cNvGrpSpPr>
              <a:grpSpLocks/>
            </p:cNvGrpSpPr>
            <p:nvPr/>
          </p:nvGrpSpPr>
          <p:grpSpPr bwMode="auto">
            <a:xfrm>
              <a:off x="2620172" y="2763604"/>
              <a:ext cx="5457042" cy="3345377"/>
              <a:chOff x="1637" y="2107"/>
              <a:chExt cx="2683" cy="1613"/>
            </a:xfrm>
          </p:grpSpPr>
          <p:pic>
            <p:nvPicPr>
              <p:cNvPr id="17433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r="84004"/>
              <a:stretch>
                <a:fillRect/>
              </a:stretch>
            </p:blipFill>
            <p:spPr bwMode="auto">
              <a:xfrm>
                <a:off x="4171" y="2238"/>
                <a:ext cx="149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r="26944"/>
              <a:stretch>
                <a:fillRect/>
              </a:stretch>
            </p:blipFill>
            <p:spPr bwMode="auto">
              <a:xfrm>
                <a:off x="2962" y="2238"/>
                <a:ext cx="1201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5" name="Text Box 12"/>
              <p:cNvSpPr txBox="1">
                <a:spLocks noChangeArrowheads="1"/>
              </p:cNvSpPr>
              <p:nvPr/>
            </p:nvSpPr>
            <p:spPr bwMode="auto">
              <a:xfrm>
                <a:off x="3741" y="3158"/>
                <a:ext cx="21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200">
                    <a:cs typeface="Arial" charset="0"/>
                  </a:rPr>
                  <a:t>K</a:t>
                </a:r>
                <a:r>
                  <a:rPr lang="en-US" sz="2200" baseline="30000">
                    <a:cs typeface="Arial" charset="0"/>
                  </a:rPr>
                  <a:t>+</a:t>
                </a:r>
                <a:endParaRPr lang="en-US" sz="2600">
                  <a:cs typeface="Arial" charset="0"/>
                </a:endParaRPr>
              </a:p>
            </p:txBody>
          </p:sp>
          <p:grpSp>
            <p:nvGrpSpPr>
              <p:cNvPr id="17436" name="Group 13"/>
              <p:cNvGrpSpPr>
                <a:grpSpLocks/>
              </p:cNvGrpSpPr>
              <p:nvPr/>
            </p:nvGrpSpPr>
            <p:grpSpPr bwMode="auto">
              <a:xfrm flipV="1">
                <a:off x="3611" y="2908"/>
                <a:ext cx="48" cy="248"/>
                <a:chOff x="2088" y="3304"/>
                <a:chExt cx="48" cy="248"/>
              </a:xfrm>
            </p:grpSpPr>
            <p:sp>
              <p:nvSpPr>
                <p:cNvPr id="17449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1993" y="3423"/>
                  <a:ext cx="240" cy="1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0" name="Oval 15"/>
                <p:cNvSpPr>
                  <a:spLocks noChangeArrowheads="1"/>
                </p:cNvSpPr>
                <p:nvPr/>
              </p:nvSpPr>
              <p:spPr bwMode="auto">
                <a:xfrm>
                  <a:off x="2088" y="35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37" name="Text Box 16"/>
              <p:cNvSpPr txBox="1">
                <a:spLocks noChangeArrowheads="1"/>
              </p:cNvSpPr>
              <p:nvPr/>
            </p:nvSpPr>
            <p:spPr bwMode="auto">
              <a:xfrm>
                <a:off x="3741" y="2678"/>
                <a:ext cx="21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200">
                    <a:cs typeface="Arial" charset="0"/>
                  </a:rPr>
                  <a:t>K</a:t>
                </a:r>
                <a:r>
                  <a:rPr lang="en-US" sz="2200" baseline="30000">
                    <a:cs typeface="Arial" charset="0"/>
                  </a:rPr>
                  <a:t>+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17438" name="Line 17"/>
              <p:cNvSpPr>
                <a:spLocks noChangeShapeType="1"/>
              </p:cNvSpPr>
              <p:nvPr/>
            </p:nvSpPr>
            <p:spPr bwMode="auto">
              <a:xfrm flipV="1">
                <a:off x="3749" y="2640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Text Box 19"/>
              <p:cNvSpPr txBox="1">
                <a:spLocks noChangeArrowheads="1"/>
              </p:cNvSpPr>
              <p:nvPr/>
            </p:nvSpPr>
            <p:spPr bwMode="auto">
              <a:xfrm>
                <a:off x="3485" y="3456"/>
                <a:ext cx="67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Open</a:t>
                </a:r>
                <a:endParaRPr lang="en-US">
                  <a:cs typeface="Arial" charset="0"/>
                </a:endParaRPr>
              </a:p>
            </p:txBody>
          </p:sp>
          <p:pic>
            <p:nvPicPr>
              <p:cNvPr id="17440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944"/>
              <a:stretch>
                <a:fillRect/>
              </a:stretch>
            </p:blipFill>
            <p:spPr bwMode="auto">
              <a:xfrm>
                <a:off x="1637" y="2238"/>
                <a:ext cx="1347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1" name="Line 22"/>
              <p:cNvSpPr>
                <a:spLocks noChangeShapeType="1"/>
              </p:cNvSpPr>
              <p:nvPr/>
            </p:nvSpPr>
            <p:spPr bwMode="auto">
              <a:xfrm flipH="1" flipV="1">
                <a:off x="2567" y="2964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Text Box 23"/>
              <p:cNvSpPr txBox="1">
                <a:spLocks noChangeArrowheads="1"/>
              </p:cNvSpPr>
              <p:nvPr/>
            </p:nvSpPr>
            <p:spPr bwMode="auto">
              <a:xfrm>
                <a:off x="2567" y="3158"/>
                <a:ext cx="21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200">
                    <a:cs typeface="Arial" charset="0"/>
                  </a:rPr>
                  <a:t>K</a:t>
                </a:r>
                <a:r>
                  <a:rPr lang="en-US" sz="2200" baseline="30000">
                    <a:cs typeface="Arial" charset="0"/>
                  </a:rPr>
                  <a:t>+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17443" name="Text Box 24"/>
              <p:cNvSpPr txBox="1">
                <a:spLocks noChangeArrowheads="1"/>
              </p:cNvSpPr>
              <p:nvPr/>
            </p:nvSpPr>
            <p:spPr bwMode="auto">
              <a:xfrm>
                <a:off x="1637" y="3294"/>
                <a:ext cx="62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>
                    <a:cs typeface="Arial" charset="0"/>
                  </a:rPr>
                  <a:t>-0.1 V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17444" name="Text Box 25"/>
              <p:cNvSpPr txBox="1">
                <a:spLocks noChangeArrowheads="1"/>
              </p:cNvSpPr>
              <p:nvPr/>
            </p:nvSpPr>
            <p:spPr bwMode="auto">
              <a:xfrm>
                <a:off x="2598" y="2107"/>
                <a:ext cx="74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>
                    <a:cs typeface="Arial" charset="0"/>
                  </a:rPr>
                  <a:t>Outside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17445" name="Text Box 26"/>
              <p:cNvSpPr txBox="1">
                <a:spLocks noChangeArrowheads="1"/>
              </p:cNvSpPr>
              <p:nvPr/>
            </p:nvSpPr>
            <p:spPr bwMode="auto">
              <a:xfrm>
                <a:off x="2237" y="3456"/>
                <a:ext cx="67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Closed</a:t>
                </a:r>
                <a:endParaRPr lang="en-US">
                  <a:cs typeface="Arial" charset="0"/>
                </a:endParaRPr>
              </a:p>
            </p:txBody>
          </p:sp>
          <p:grpSp>
            <p:nvGrpSpPr>
              <p:cNvPr id="17446" name="Group 27"/>
              <p:cNvGrpSpPr>
                <a:grpSpLocks/>
              </p:cNvGrpSpPr>
              <p:nvPr/>
            </p:nvGrpSpPr>
            <p:grpSpPr bwMode="auto">
              <a:xfrm rot="5400000">
                <a:off x="2527" y="2816"/>
                <a:ext cx="48" cy="248"/>
                <a:chOff x="2088" y="3304"/>
                <a:chExt cx="48" cy="248"/>
              </a:xfrm>
            </p:grpSpPr>
            <p:sp>
              <p:nvSpPr>
                <p:cNvPr id="17447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1993" y="3423"/>
                  <a:ext cx="240" cy="1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8" name="Oval 29"/>
                <p:cNvSpPr>
                  <a:spLocks noChangeArrowheads="1"/>
                </p:cNvSpPr>
                <p:nvPr/>
              </p:nvSpPr>
              <p:spPr bwMode="auto">
                <a:xfrm>
                  <a:off x="2088" y="35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29" name="Text Box 31"/>
            <p:cNvSpPr txBox="1">
              <a:spLocks noChangeArrowheads="1"/>
            </p:cNvSpPr>
            <p:nvPr/>
          </p:nvSpPr>
          <p:spPr bwMode="auto">
            <a:xfrm>
              <a:off x="1219200" y="5105399"/>
              <a:ext cx="1524000" cy="8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High K+</a:t>
              </a:r>
            </a:p>
            <a:p>
              <a:r>
                <a:rPr lang="en-US" sz="1800">
                  <a:cs typeface="Arial" charset="0"/>
                </a:rPr>
                <a:t>(Low Na+)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7430" name="Text Box 32"/>
            <p:cNvSpPr txBox="1">
              <a:spLocks noChangeArrowheads="1"/>
            </p:cNvSpPr>
            <p:nvPr/>
          </p:nvSpPr>
          <p:spPr bwMode="auto">
            <a:xfrm>
              <a:off x="1219200" y="3487261"/>
              <a:ext cx="1814347" cy="8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Low K+</a:t>
              </a:r>
            </a:p>
            <a:p>
              <a:r>
                <a:rPr lang="en-US" sz="1800">
                  <a:cs typeface="Arial" charset="0"/>
                </a:rPr>
                <a:t>(High Na+)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7431" name="Rectangle 34"/>
            <p:cNvSpPr>
              <a:spLocks noChangeArrowheads="1"/>
            </p:cNvSpPr>
            <p:nvPr/>
          </p:nvSpPr>
          <p:spPr bwMode="auto">
            <a:xfrm>
              <a:off x="7643379" y="5246831"/>
              <a:ext cx="551381" cy="36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/>
                <a:t>0 V</a:t>
              </a:r>
            </a:p>
          </p:txBody>
        </p:sp>
        <p:sp>
          <p:nvSpPr>
            <p:cNvPr id="17432" name="Text Box 6"/>
            <p:cNvSpPr txBox="1">
              <a:spLocks noChangeArrowheads="1"/>
            </p:cNvSpPr>
            <p:nvPr/>
          </p:nvSpPr>
          <p:spPr bwMode="auto">
            <a:xfrm>
              <a:off x="5029328" y="3216084"/>
              <a:ext cx="1015626" cy="43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0 mV </a:t>
              </a:r>
            </a:p>
          </p:txBody>
        </p:sp>
      </p:grpSp>
      <p:sp>
        <p:nvSpPr>
          <p:cNvPr id="17411" name="TextBox 32"/>
          <p:cNvSpPr txBox="1">
            <a:spLocks noChangeArrowheads="1"/>
          </p:cNvSpPr>
          <p:nvPr/>
        </p:nvSpPr>
        <p:spPr bwMode="auto">
          <a:xfrm>
            <a:off x="2763838" y="6675438"/>
            <a:ext cx="762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+ + +</a:t>
            </a:r>
          </a:p>
        </p:txBody>
      </p:sp>
      <p:sp>
        <p:nvSpPr>
          <p:cNvPr id="17412" name="TextBox 33"/>
          <p:cNvSpPr txBox="1">
            <a:spLocks noChangeArrowheads="1"/>
          </p:cNvSpPr>
          <p:nvPr/>
        </p:nvSpPr>
        <p:spPr bwMode="auto">
          <a:xfrm rot="5400000">
            <a:off x="4543425" y="6916738"/>
            <a:ext cx="8731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+ + +</a:t>
            </a:r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457200" y="990600"/>
            <a:ext cx="1371600" cy="1355725"/>
            <a:chOff x="144" y="720"/>
            <a:chExt cx="1152" cy="1056"/>
          </a:xfrm>
        </p:grpSpPr>
        <p:sp>
          <p:nvSpPr>
            <p:cNvPr id="17417" name="Oval 4"/>
            <p:cNvSpPr>
              <a:spLocks noChangeArrowheads="1"/>
            </p:cNvSpPr>
            <p:nvPr/>
          </p:nvSpPr>
          <p:spPr bwMode="auto">
            <a:xfrm>
              <a:off x="624" y="1152"/>
              <a:ext cx="192" cy="192"/>
            </a:xfrm>
            <a:prstGeom prst="ellipse">
              <a:avLst/>
            </a:prstGeom>
            <a:solidFill>
              <a:srgbClr val="F72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K+</a:t>
              </a:r>
            </a:p>
          </p:txBody>
        </p:sp>
        <p:sp>
          <p:nvSpPr>
            <p:cNvPr id="17418" name="Oval 5"/>
            <p:cNvSpPr>
              <a:spLocks noChangeArrowheads="1"/>
            </p:cNvSpPr>
            <p:nvPr/>
          </p:nvSpPr>
          <p:spPr bwMode="auto">
            <a:xfrm>
              <a:off x="144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6"/>
            <p:cNvSpPr>
              <a:spLocks noChangeArrowheads="1"/>
            </p:cNvSpPr>
            <p:nvPr/>
          </p:nvSpPr>
          <p:spPr bwMode="auto">
            <a:xfrm>
              <a:off x="720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7"/>
            <p:cNvSpPr>
              <a:spLocks noChangeArrowheads="1"/>
            </p:cNvSpPr>
            <p:nvPr/>
          </p:nvSpPr>
          <p:spPr bwMode="auto">
            <a:xfrm>
              <a:off x="144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8"/>
            <p:cNvSpPr>
              <a:spLocks noChangeArrowheads="1"/>
            </p:cNvSpPr>
            <p:nvPr/>
          </p:nvSpPr>
          <p:spPr bwMode="auto">
            <a:xfrm>
              <a:off x="720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9"/>
            <p:cNvSpPr>
              <a:spLocks noChangeArrowheads="1"/>
            </p:cNvSpPr>
            <p:nvPr/>
          </p:nvSpPr>
          <p:spPr bwMode="auto">
            <a:xfrm>
              <a:off x="384" y="124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S5</a:t>
              </a:r>
            </a:p>
          </p:txBody>
        </p:sp>
        <p:sp>
          <p:nvSpPr>
            <p:cNvPr id="17423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S6</a:t>
              </a:r>
            </a:p>
          </p:txBody>
        </p:sp>
        <p:sp>
          <p:nvSpPr>
            <p:cNvPr id="17424" name="Oval 11"/>
            <p:cNvSpPr>
              <a:spLocks noChangeArrowheads="1"/>
            </p:cNvSpPr>
            <p:nvPr/>
          </p:nvSpPr>
          <p:spPr bwMode="auto">
            <a:xfrm>
              <a:off x="336" y="1440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S4</a:t>
              </a:r>
            </a:p>
          </p:txBody>
        </p:sp>
        <p:sp>
          <p:nvSpPr>
            <p:cNvPr id="17425" name="Oval 12"/>
            <p:cNvSpPr>
              <a:spLocks noChangeArrowheads="1"/>
            </p:cNvSpPr>
            <p:nvPr/>
          </p:nvSpPr>
          <p:spPr bwMode="auto">
            <a:xfrm>
              <a:off x="192" y="1296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S3</a:t>
              </a:r>
            </a:p>
          </p:txBody>
        </p:sp>
        <p:sp>
          <p:nvSpPr>
            <p:cNvPr id="17426" name="Oval 13"/>
            <p:cNvSpPr>
              <a:spLocks noChangeArrowheads="1"/>
            </p:cNvSpPr>
            <p:nvPr/>
          </p:nvSpPr>
          <p:spPr bwMode="auto">
            <a:xfrm>
              <a:off x="144" y="148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S2</a:t>
              </a:r>
            </a:p>
          </p:txBody>
        </p:sp>
        <p:sp>
          <p:nvSpPr>
            <p:cNvPr id="17427" name="Oval 14"/>
            <p:cNvSpPr>
              <a:spLocks noChangeArrowheads="1"/>
            </p:cNvSpPr>
            <p:nvPr/>
          </p:nvSpPr>
          <p:spPr bwMode="auto">
            <a:xfrm>
              <a:off x="480" y="158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S1</a:t>
              </a:r>
            </a:p>
          </p:txBody>
        </p:sp>
      </p:grpSp>
      <p:pic>
        <p:nvPicPr>
          <p:cNvPr id="17414" name="Picture 3" descr="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762000"/>
            <a:ext cx="1400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3200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457200" y="80772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There is some charged amino acids, which feels the force of voltage.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495800"/>
            <a:ext cx="1929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S4—gate</a:t>
            </a:r>
          </a:p>
          <a:p>
            <a:r>
              <a:rPr lang="en-US" dirty="0" smtClean="0"/>
              <a:t>S1-S4: switch</a:t>
            </a:r>
          </a:p>
          <a:p>
            <a:r>
              <a:rPr lang="en-US" dirty="0"/>
              <a:t>t</a:t>
            </a:r>
            <a:r>
              <a:rPr lang="en-US" dirty="0" smtClean="0"/>
              <a:t>hat feels voltage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914400"/>
            <a:ext cx="3942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S4 has lots of charge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eels effect of external 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28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Fruit Flies (Drosophila)</a:t>
            </a:r>
            <a:endParaRPr lang="en-US" dirty="0"/>
          </a:p>
        </p:txBody>
      </p:sp>
      <p:pic>
        <p:nvPicPr>
          <p:cNvPr id="4" name="flies_fast_shor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581400"/>
            <a:ext cx="685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044" y="1905000"/>
            <a:ext cx="86785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Mutant: Shaker Gene: Potassium ion channels</a:t>
            </a:r>
          </a:p>
          <a:p>
            <a:r>
              <a:rPr lang="en-US" dirty="0" smtClean="0"/>
              <a:t>Mutation causes change in conductance </a:t>
            </a:r>
          </a:p>
          <a:p>
            <a:r>
              <a:rPr lang="en-US" dirty="0" smtClean="0"/>
              <a:t>when given ether, legs shake (hence the name)</a:t>
            </a:r>
          </a:p>
          <a:p>
            <a:r>
              <a:rPr lang="en-US" dirty="0" smtClean="0"/>
              <a:t>Even </a:t>
            </a:r>
            <a:r>
              <a:rPr lang="en-US" dirty="0" err="1" smtClean="0"/>
              <a:t>unanaesthesized</a:t>
            </a:r>
            <a:r>
              <a:rPr lang="en-US" dirty="0" smtClean="0"/>
              <a:t>, weird movement., repetitive firing due to neurotransmitters </a:t>
            </a:r>
          </a:p>
          <a:p>
            <a:r>
              <a:rPr lang="en-US" dirty="0" smtClean="0"/>
              <a:t>Requires less sleep.</a:t>
            </a:r>
          </a:p>
          <a:p>
            <a:r>
              <a:rPr lang="en-US" dirty="0" smtClean="0"/>
              <a:t>In </a:t>
            </a:r>
            <a:r>
              <a:rPr lang="en-US" i="1" dirty="0"/>
              <a:t>Drosophila</a:t>
            </a:r>
            <a:r>
              <a:rPr lang="en-US" dirty="0"/>
              <a:t>, the shaker gene is located on the X chromosome.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closest human homolog is </a:t>
            </a:r>
            <a:r>
              <a:rPr lang="en-US" dirty="0" smtClean="0"/>
              <a:t>KCNA3.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lec24p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25400" y="642938"/>
            <a:ext cx="6792913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304800"/>
            <a:ext cx="6858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/>
              <a:t>Is  the Ion Channel Digital or Analog?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lec24p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-12700" y="566738"/>
            <a:ext cx="6792913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6400800"/>
            <a:ext cx="58674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601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Ion </a:t>
            </a:r>
            <a:r>
              <a:rPr lang="en-US" sz="2000" dirty="0"/>
              <a:t>Channels are membrane-bound proteins</a:t>
            </a:r>
          </a:p>
          <a:p>
            <a:pPr eaLnBrk="1" hangingPunct="1"/>
            <a:r>
              <a:rPr lang="en-US" sz="2000" dirty="0"/>
              <a:t>Involved in communication</a:t>
            </a:r>
          </a:p>
          <a:p>
            <a:pPr eaLnBrk="1" hangingPunct="1"/>
            <a:r>
              <a:rPr lang="en-US" sz="2000" dirty="0"/>
              <a:t>3 types, voltage, ligand and mechanically-sensitive</a:t>
            </a:r>
          </a:p>
          <a:p>
            <a:pPr eaLnBrk="1" hangingPunct="1"/>
            <a:r>
              <a:rPr lang="en-US" sz="2000" dirty="0" smtClean="0"/>
              <a:t>Nerves:</a:t>
            </a:r>
            <a:endParaRPr lang="en-US" sz="2000" dirty="0"/>
          </a:p>
          <a:p>
            <a:pPr eaLnBrk="1" hangingPunct="1"/>
            <a:r>
              <a:rPr lang="en-US" sz="2000" dirty="0"/>
              <a:t>They rely on “batteries”—constant source of voltage</a:t>
            </a:r>
          </a:p>
          <a:p>
            <a:pPr eaLnBrk="1" hangingPunct="1"/>
            <a:r>
              <a:rPr lang="en-US" sz="2000" dirty="0"/>
              <a:t>Voltage generated through K</a:t>
            </a:r>
            <a:r>
              <a:rPr lang="en-US" sz="2000" baseline="30000" dirty="0"/>
              <a:t>+</a:t>
            </a:r>
            <a:r>
              <a:rPr lang="en-US" sz="2000" dirty="0"/>
              <a:t>/Na</a:t>
            </a:r>
            <a:r>
              <a:rPr lang="en-US" sz="2000" baseline="30000" dirty="0"/>
              <a:t>+</a:t>
            </a:r>
            <a:r>
              <a:rPr lang="en-US" sz="2000" dirty="0"/>
              <a:t> exchange.</a:t>
            </a:r>
          </a:p>
          <a:p>
            <a:pPr eaLnBrk="1" hangingPunct="1"/>
            <a:r>
              <a:rPr lang="en-US" sz="2000" dirty="0"/>
              <a:t>On/Off is digital, not analog–have transistors in you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smtClean="0"/>
              <a:t>Analogs in Fruit flies have relevance for humans.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47800"/>
            <a:ext cx="685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Today: Ion </a:t>
            </a:r>
            <a:r>
              <a:rPr lang="en-US" sz="3200" b="1" dirty="0" smtClean="0">
                <a:solidFill>
                  <a:srgbClr val="0000FF"/>
                </a:solidFill>
              </a:rPr>
              <a:t>Channels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0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lec24p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2327"/>
          <a:stretch>
            <a:fillRect/>
          </a:stretch>
        </p:blipFill>
        <p:spPr bwMode="auto">
          <a:xfrm>
            <a:off x="25400" y="1100138"/>
            <a:ext cx="6792913" cy="80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6858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cs typeface="Arial" charset="0"/>
              </a:rPr>
              <a:t>Nerve Impulse propagate, not spread, because Na</a:t>
            </a:r>
            <a:r>
              <a:rPr lang="en-US" sz="2600" b="1" baseline="3000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b="1">
                <a:solidFill>
                  <a:schemeClr val="accent2"/>
                </a:solidFill>
                <a:cs typeface="Arial" charset="0"/>
              </a:rPr>
              <a:t> spontaneously shut-off.</a:t>
            </a:r>
          </a:p>
        </p:txBody>
      </p:sp>
    </p:spTree>
    <p:extLst>
      <p:ext uri="{BB962C8B-B14F-4D97-AF65-F5344CB8AC3E}">
        <p14:creationId xmlns:p14="http://schemas.microsoft.com/office/powerpoint/2010/main" val="117347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lec24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/>
          <a:stretch>
            <a:fillRect/>
          </a:stretch>
        </p:blipFill>
        <p:spPr bwMode="auto">
          <a:xfrm>
            <a:off x="1588" y="457200"/>
            <a:ext cx="6713537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24200" y="7772400"/>
            <a:ext cx="35814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Charged amino acids (largely in the voltage sensor) move.</a:t>
            </a:r>
          </a:p>
          <a:p>
            <a:pPr eaLnBrk="1" hangingPunct="1"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3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8435" name="Picture 4" descr="lec24p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17874"/>
          <a:stretch/>
        </p:blipFill>
        <p:spPr bwMode="auto">
          <a:xfrm>
            <a:off x="0" y="152400"/>
            <a:ext cx="6854825" cy="67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908" y="7162800"/>
            <a:ext cx="6858000" cy="1661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cs typeface="Arial" charset="0"/>
              </a:rPr>
              <a:t>Midpoint Potential: -80 mV; Steepness of curve: </a:t>
            </a:r>
            <a:r>
              <a:rPr lang="en-US" sz="1800" dirty="0" err="1" smtClean="0">
                <a:cs typeface="Arial" charset="0"/>
              </a:rPr>
              <a:t>qV</a:t>
            </a:r>
            <a:endParaRPr lang="en-US" sz="1800" dirty="0" smtClean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cs typeface="Arial" charset="0"/>
              </a:rPr>
              <a:t>Suggests </a:t>
            </a:r>
            <a:r>
              <a:rPr lang="en-US" sz="1800" dirty="0">
                <a:cs typeface="Arial" charset="0"/>
              </a:rPr>
              <a:t>model where 2 states that differ in energy by </a:t>
            </a:r>
            <a:r>
              <a:rPr lang="en-US" sz="1800" dirty="0" err="1">
                <a:cs typeface="Arial" charset="0"/>
              </a:rPr>
              <a:t>qV</a:t>
            </a:r>
            <a:endParaRPr lang="en-US" sz="1800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cs typeface="Arial" charset="0"/>
              </a:rPr>
              <a:t>Where q is about 13e, or 13e/4 per S1-S4 sub-unit; V= -80mV.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q is part of channel—gating current, not ionic current!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1544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Ion </a:t>
            </a:r>
          </a:p>
          <a:p>
            <a:r>
              <a:rPr lang="en-US" dirty="0" smtClean="0"/>
              <a:t>Channel </a:t>
            </a:r>
          </a:p>
          <a:p>
            <a:r>
              <a:rPr lang="en-US" dirty="0" smtClean="0"/>
              <a:t>Conductance</a:t>
            </a:r>
            <a:endParaRPr lang="en-US" dirty="0"/>
          </a:p>
        </p:txBody>
      </p:sp>
      <p:pic>
        <p:nvPicPr>
          <p:cNvPr id="10" name="Picture 9" descr="lec24p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b="63492"/>
          <a:stretch/>
        </p:blipFill>
        <p:spPr bwMode="auto">
          <a:xfrm>
            <a:off x="533400" y="6019801"/>
            <a:ext cx="5411788" cy="117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5629777"/>
            <a:ext cx="2667000" cy="4466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6002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66FF"/>
                </a:solidFill>
                <a:latin typeface="Times New Roman" charset="0"/>
              </a:rPr>
              <a:t>Structure of Pore-Domain</a:t>
            </a:r>
            <a:r>
              <a:rPr lang="en-US" sz="3200">
                <a:solidFill>
                  <a:srgbClr val="0066FF"/>
                </a:solidFill>
                <a:latin typeface="Times New Roman" charset="0"/>
              </a:rPr>
              <a:t/>
            </a:r>
            <a:br>
              <a:rPr lang="en-US" sz="3200">
                <a:solidFill>
                  <a:srgbClr val="0066FF"/>
                </a:solidFill>
                <a:latin typeface="Times New Roman" charset="0"/>
              </a:rPr>
            </a:br>
            <a:r>
              <a:rPr lang="en-US" sz="3200">
                <a:solidFill>
                  <a:srgbClr val="0066FF"/>
                </a:solidFill>
                <a:latin typeface="Times New Roman" charset="0"/>
              </a:rPr>
              <a:t>(S5-S6) is known</a:t>
            </a:r>
            <a:br>
              <a:rPr lang="en-US" sz="3200">
                <a:solidFill>
                  <a:srgbClr val="0066FF"/>
                </a:solidFill>
                <a:latin typeface="Times New Roman" charset="0"/>
              </a:rPr>
            </a:br>
            <a:r>
              <a:rPr lang="en-US" sz="2800">
                <a:solidFill>
                  <a:srgbClr val="0066FF"/>
                </a:solidFill>
                <a:latin typeface="Times New Roman" charset="0"/>
              </a:rPr>
              <a:t>(KvAP, Kv1.2… all yield the same structure)</a:t>
            </a:r>
          </a:p>
        </p:txBody>
      </p:sp>
      <p:pic>
        <p:nvPicPr>
          <p:cNvPr id="23554" name="Picture 3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3"/>
          <a:stretch>
            <a:fillRect/>
          </a:stretch>
        </p:blipFill>
        <p:spPr bwMode="auto">
          <a:xfrm>
            <a:off x="304800" y="1905000"/>
            <a:ext cx="609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7010400"/>
            <a:ext cx="6858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charset="0"/>
              </a:rPr>
              <a:t>But how S4 (and S1-S3) move, remain controversial.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5181600"/>
            <a:ext cx="685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Explains ion selectivity (K</a:t>
            </a:r>
            <a:r>
              <a:rPr lang="en-US" sz="3000" baseline="30000" dirty="0">
                <a:solidFill>
                  <a:srgbClr val="FF0000"/>
                </a:solidFill>
                <a:latin typeface="Times New Roman" charset="0"/>
              </a:rPr>
              <a:t>+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 &gt; Na</a:t>
            </a:r>
            <a:r>
              <a:rPr lang="en-US" sz="3000" baseline="30000" dirty="0">
                <a:solidFill>
                  <a:srgbClr val="FF0000"/>
                </a:solidFill>
                <a:latin typeface="Times New Roman" charset="0"/>
              </a:rPr>
              <a:t>+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) and rapid ion flux.</a:t>
            </a:r>
            <a:br>
              <a:rPr lang="en-US" sz="3000" dirty="0">
                <a:solidFill>
                  <a:srgbClr val="FF0000"/>
                </a:solidFill>
                <a:latin typeface="Times New Roman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Excellent agreement between 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</a:rPr>
              <a:t>FRET 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and Crystallography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81000" y="83058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Rod MacKinnon won Nobel Prize </a:t>
            </a:r>
          </a:p>
        </p:txBody>
      </p:sp>
    </p:spTree>
    <p:extLst>
      <p:ext uri="{BB962C8B-B14F-4D97-AF65-F5344CB8AC3E}">
        <p14:creationId xmlns:p14="http://schemas.microsoft.com/office/powerpoint/2010/main" val="161908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lec25p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3009"/>
          <a:stretch>
            <a:fillRect/>
          </a:stretch>
        </p:blipFill>
        <p:spPr bwMode="auto">
          <a:xfrm>
            <a:off x="136525" y="228600"/>
            <a:ext cx="6592888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514600" y="35052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Notice Selectivity Filter (GYG)</a:t>
            </a:r>
          </a:p>
        </p:txBody>
      </p:sp>
    </p:spTree>
    <p:extLst>
      <p:ext uri="{BB962C8B-B14F-4D97-AF65-F5344CB8AC3E}">
        <p14:creationId xmlns:p14="http://schemas.microsoft.com/office/powerpoint/2010/main" val="78694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lec25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5818"/>
          <a:stretch>
            <a:fillRect/>
          </a:stretch>
        </p:blipFill>
        <p:spPr bwMode="auto">
          <a:xfrm>
            <a:off x="128588" y="152400"/>
            <a:ext cx="6621462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2400" y="4191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Inside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638800" y="4267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36218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lec25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/>
          <a:stretch>
            <a:fillRect/>
          </a:stretch>
        </p:blipFill>
        <p:spPr bwMode="auto">
          <a:xfrm>
            <a:off x="4763" y="228600"/>
            <a:ext cx="6829425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6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lec25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381000" y="762000"/>
            <a:ext cx="6076950" cy="74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09600" y="7620000"/>
            <a:ext cx="5791200" cy="85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If 10,000 fold selectivity, what is E</a:t>
            </a:r>
            <a:r>
              <a:rPr lang="en-US" sz="2000" b="1" baseline="-25000">
                <a:cs typeface="Arial" charset="0"/>
              </a:rPr>
              <a:t>Na</a:t>
            </a:r>
            <a:r>
              <a:rPr lang="en-US" sz="2000" b="1" baseline="30000">
                <a:cs typeface="Arial" charset="0"/>
              </a:rPr>
              <a:t> </a:t>
            </a:r>
            <a:r>
              <a:rPr lang="en-US" sz="2000" b="1">
                <a:cs typeface="Arial" charset="0"/>
              </a:rPr>
              <a:t>vs. E</a:t>
            </a:r>
            <a:r>
              <a:rPr lang="en-US" sz="2000" b="1" baseline="-25000">
                <a:cs typeface="Arial" charset="0"/>
              </a:rPr>
              <a:t>K </a:t>
            </a:r>
            <a:r>
              <a:rPr lang="en-US" sz="2000" b="1"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000" b="1">
              <a:cs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648200" y="8077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Ans: 9.2kT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Arial" charset="0"/>
              </a:rPr>
              <a:t>Hydration Energy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0" y="8458200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cs typeface="Arial" charset="0"/>
              </a:rPr>
              <a:t>Sodium channel been crystallized. C=O just right for Na</a:t>
            </a:r>
            <a:r>
              <a:rPr lang="en-US" sz="2000" baseline="30000">
                <a:cs typeface="Arial" charset="0"/>
              </a:rPr>
              <a:t>+</a:t>
            </a:r>
            <a:r>
              <a:rPr lang="en-US" sz="200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4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nrm2376-f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6"/>
          <a:stretch>
            <a:fillRect/>
          </a:stretch>
        </p:blipFill>
        <p:spPr>
          <a:xfrm>
            <a:off x="685800" y="3886200"/>
            <a:ext cx="5878513" cy="4238625"/>
          </a:xfrm>
          <a:noFill/>
        </p:spPr>
      </p:pic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276600" y="6858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Bezanilla, 2008, Nature Reviews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68520"/>
            <a:ext cx="6858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Potassium &amp; Sodium Channel Similar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>
                <a:cs typeface="Arial" charset="0"/>
              </a:rPr>
              <a:t>K</a:t>
            </a:r>
            <a:r>
              <a:rPr lang="en-US" sz="2000" b="1" baseline="30000" dirty="0">
                <a:cs typeface="Arial" charset="0"/>
              </a:rPr>
              <a:t>+ </a:t>
            </a:r>
            <a:r>
              <a:rPr lang="en-US" sz="2000" b="1" dirty="0">
                <a:cs typeface="Arial" charset="0"/>
              </a:rPr>
              <a:t>Channel: homotetramer S1-S6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>
                <a:cs typeface="Arial" charset="0"/>
              </a:rPr>
              <a:t>Na</a:t>
            </a:r>
            <a:r>
              <a:rPr lang="en-US" sz="2000" b="1" baseline="30000" dirty="0">
                <a:cs typeface="Arial" charset="0"/>
              </a:rPr>
              <a:t>+</a:t>
            </a:r>
            <a:r>
              <a:rPr lang="en-US" sz="2000" b="1" dirty="0">
                <a:cs typeface="Arial" charset="0"/>
              </a:rPr>
              <a:t> Channel heterotetramer S1-S6: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>
                <a:cs typeface="Arial" charset="0"/>
              </a:rPr>
              <a:t>with each sub-unit </a:t>
            </a:r>
            <a:r>
              <a:rPr lang="en-US" sz="2000" b="1" dirty="0" smtClean="0">
                <a:cs typeface="Arial" charset="0"/>
              </a:rPr>
              <a:t>having slight variations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>
                <a:cs typeface="Arial" charset="0"/>
              </a:rPr>
              <a:t>--accounts for differences between dehydration of K</a:t>
            </a:r>
            <a:r>
              <a:rPr lang="en-US" sz="2000" b="1" baseline="30000" dirty="0" smtClean="0">
                <a:cs typeface="Arial" charset="0"/>
              </a:rPr>
              <a:t>+</a:t>
            </a:r>
            <a:r>
              <a:rPr lang="en-US" sz="2000" b="1" dirty="0" smtClean="0">
                <a:cs typeface="Arial" charset="0"/>
              </a:rPr>
              <a:t> and Na</a:t>
            </a:r>
            <a:r>
              <a:rPr lang="en-US" sz="2000" b="1" baseline="30000" dirty="0" smtClean="0">
                <a:cs typeface="Arial" charset="0"/>
              </a:rPr>
              <a:t>+</a:t>
            </a:r>
            <a:r>
              <a:rPr lang="en-US" sz="2000" b="1" dirty="0" smtClean="0">
                <a:cs typeface="Arial" charset="0"/>
              </a:rPr>
              <a:t> ions.</a:t>
            </a:r>
            <a:endParaRPr lang="en-US" sz="2000" b="1" dirty="0">
              <a:cs typeface="Arial" charset="0"/>
            </a:endParaRP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2819400" y="2606675"/>
            <a:ext cx="1371600" cy="1355725"/>
            <a:chOff x="144" y="720"/>
            <a:chExt cx="1152" cy="1056"/>
          </a:xfrm>
        </p:grpSpPr>
        <p:sp>
          <p:nvSpPr>
            <p:cNvPr id="28677" name="Oval 4"/>
            <p:cNvSpPr>
              <a:spLocks noChangeArrowheads="1"/>
            </p:cNvSpPr>
            <p:nvPr/>
          </p:nvSpPr>
          <p:spPr bwMode="auto">
            <a:xfrm>
              <a:off x="624" y="1152"/>
              <a:ext cx="192" cy="192"/>
            </a:xfrm>
            <a:prstGeom prst="ellipse">
              <a:avLst/>
            </a:prstGeom>
            <a:solidFill>
              <a:srgbClr val="F72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K+</a:t>
              </a:r>
            </a:p>
          </p:txBody>
        </p:sp>
        <p:sp>
          <p:nvSpPr>
            <p:cNvPr id="28678" name="Oval 5"/>
            <p:cNvSpPr>
              <a:spLocks noChangeArrowheads="1"/>
            </p:cNvSpPr>
            <p:nvPr/>
          </p:nvSpPr>
          <p:spPr bwMode="auto">
            <a:xfrm>
              <a:off x="144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Oval 6"/>
            <p:cNvSpPr>
              <a:spLocks noChangeArrowheads="1"/>
            </p:cNvSpPr>
            <p:nvPr/>
          </p:nvSpPr>
          <p:spPr bwMode="auto">
            <a:xfrm>
              <a:off x="720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7"/>
            <p:cNvSpPr>
              <a:spLocks noChangeArrowheads="1"/>
            </p:cNvSpPr>
            <p:nvPr/>
          </p:nvSpPr>
          <p:spPr bwMode="auto">
            <a:xfrm>
              <a:off x="144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8"/>
            <p:cNvSpPr>
              <a:spLocks noChangeArrowheads="1"/>
            </p:cNvSpPr>
            <p:nvPr/>
          </p:nvSpPr>
          <p:spPr bwMode="auto">
            <a:xfrm>
              <a:off x="720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9"/>
            <p:cNvSpPr>
              <a:spLocks noChangeArrowheads="1"/>
            </p:cNvSpPr>
            <p:nvPr/>
          </p:nvSpPr>
          <p:spPr bwMode="auto">
            <a:xfrm>
              <a:off x="384" y="124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S5</a:t>
              </a:r>
            </a:p>
          </p:txBody>
        </p:sp>
        <p:sp>
          <p:nvSpPr>
            <p:cNvPr id="28683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S6</a:t>
              </a:r>
            </a:p>
          </p:txBody>
        </p:sp>
        <p:sp>
          <p:nvSpPr>
            <p:cNvPr id="28684" name="Oval 11"/>
            <p:cNvSpPr>
              <a:spLocks noChangeArrowheads="1"/>
            </p:cNvSpPr>
            <p:nvPr/>
          </p:nvSpPr>
          <p:spPr bwMode="auto">
            <a:xfrm>
              <a:off x="336" y="1440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S4</a:t>
              </a:r>
            </a:p>
          </p:txBody>
        </p:sp>
        <p:sp>
          <p:nvSpPr>
            <p:cNvPr id="28685" name="Oval 12"/>
            <p:cNvSpPr>
              <a:spLocks noChangeArrowheads="1"/>
            </p:cNvSpPr>
            <p:nvPr/>
          </p:nvSpPr>
          <p:spPr bwMode="auto">
            <a:xfrm>
              <a:off x="192" y="1296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 dirty="0"/>
                <a:t>S3</a:t>
              </a:r>
            </a:p>
          </p:txBody>
        </p:sp>
        <p:sp>
          <p:nvSpPr>
            <p:cNvPr id="28686" name="Oval 13"/>
            <p:cNvSpPr>
              <a:spLocks noChangeArrowheads="1"/>
            </p:cNvSpPr>
            <p:nvPr/>
          </p:nvSpPr>
          <p:spPr bwMode="auto">
            <a:xfrm>
              <a:off x="144" y="148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S2</a:t>
              </a:r>
            </a:p>
          </p:txBody>
        </p:sp>
        <p:sp>
          <p:nvSpPr>
            <p:cNvPr id="28687" name="Oval 14"/>
            <p:cNvSpPr>
              <a:spLocks noChangeArrowheads="1"/>
            </p:cNvSpPr>
            <p:nvPr/>
          </p:nvSpPr>
          <p:spPr bwMode="auto">
            <a:xfrm>
              <a:off x="480" y="158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58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Arial" charset="0"/>
              </a:rPr>
              <a:t>Point mutation in Potassium Gene that affects Potassium Channel</a:t>
            </a:r>
          </a:p>
        </p:txBody>
      </p:sp>
      <p:pic>
        <p:nvPicPr>
          <p:cNvPr id="47112" name="Woman Imbalanced.Episodic.wmv" descr="/Users/selvin/My Stuff/Talk.slides/Movies/Woman Imbalanced.Episodi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581400"/>
            <a:ext cx="4648200" cy="3505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690688"/>
          </a:xfrm>
        </p:spPr>
        <p:txBody>
          <a:bodyPr/>
          <a:lstStyle/>
          <a:p>
            <a:r>
              <a:rPr lang="en-US" sz="4000" dirty="0" smtClean="0"/>
              <a:t>Nerve Mutation i</a:t>
            </a:r>
            <a:r>
              <a:rPr lang="en-US" dirty="0" smtClean="0"/>
              <a:t>n Potassium Ion Gene</a:t>
            </a:r>
            <a:endParaRPr lang="en-US" dirty="0"/>
          </a:p>
        </p:txBody>
      </p:sp>
      <p:pic>
        <p:nvPicPr>
          <p:cNvPr id="4" name="Woman Imbalanced.episodic_fast_small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3092450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9727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69850"/>
            <a:ext cx="6858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/>
          <a:lstStyle/>
          <a:p>
            <a:pPr algn="ctr"/>
            <a:r>
              <a:rPr lang="en-US" sz="3700" b="1">
                <a:solidFill>
                  <a:schemeClr val="accent2"/>
                </a:solidFill>
                <a:latin typeface="Times New Roman" charset="0"/>
              </a:rPr>
              <a:t>Class evaluation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8163" y="1708150"/>
            <a:ext cx="58499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>
            <a:spAutoFit/>
          </a:bodyPr>
          <a:lstStyle/>
          <a:p>
            <a:pPr marL="457200" indent="-457200" defTabSz="820738">
              <a:buFontTx/>
              <a:buAutoNum type="arabicPeriod"/>
            </a:pPr>
            <a:r>
              <a:rPr kumimoji="1" lang="en-US" sz="2200">
                <a:latin typeface="Times New Roman" charset="0"/>
                <a:ea typeface="New MingLiu" charset="0"/>
                <a:cs typeface="New MingLiu" charset="0"/>
              </a:rPr>
              <a:t>What was the most interesting thing you learned in class today?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2. What are you confused about?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3. Related to today’s subject, what would you like to know more about?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4. Any helpful comments.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>
                <a:latin typeface="Times New Roman" charset="0"/>
                <a:ea typeface="New MingLiu" charset="0"/>
                <a:cs typeface="New MingLiu" charset="0"/>
              </a:rPr>
              <a:t>Answer, and turn in at the end of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uro4e-fig-05-01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5601"/>
            <a:ext cx="6172200" cy="485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0050" y="406400"/>
            <a:ext cx="5999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Summary Comparison of the 2 </a:t>
            </a:r>
            <a:r>
              <a:rPr lang="en-US" b="1" dirty="0"/>
              <a:t>P</a:t>
            </a:r>
            <a:r>
              <a:rPr lang="en-US" b="1" dirty="0" smtClean="0"/>
              <a:t>rincipal </a:t>
            </a:r>
            <a:r>
              <a:rPr lang="en-US" b="1" dirty="0"/>
              <a:t>kinds of</a:t>
            </a:r>
            <a:r>
              <a:rPr lang="en-US" b="1" dirty="0" smtClean="0"/>
              <a:t> Synapses</a:t>
            </a:r>
            <a:r>
              <a:rPr lang="en-US" b="1" dirty="0"/>
              <a:t>:</a:t>
            </a:r>
            <a:r>
              <a:rPr lang="en-US" b="1" dirty="0" smtClean="0"/>
              <a:t> Electrical </a:t>
            </a:r>
            <a:r>
              <a:rPr lang="en-US" b="1" dirty="0"/>
              <a:t>and</a:t>
            </a:r>
            <a:r>
              <a:rPr lang="en-US" b="1" dirty="0" smtClean="0"/>
              <a:t> Chemical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72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lec24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5818" r="1505"/>
          <a:stretch>
            <a:fillRect/>
          </a:stretch>
        </p:blipFill>
        <p:spPr bwMode="auto">
          <a:xfrm>
            <a:off x="34925" y="490538"/>
            <a:ext cx="6770688" cy="85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nakatp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75413"/>
            <a:ext cx="54102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47800" y="8545513"/>
            <a:ext cx="4476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http://www.biologymad.com/NervousSystem/nerveimpulses.htm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lec24p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5818"/>
          <a:stretch>
            <a:fillRect/>
          </a:stretch>
        </p:blipFill>
        <p:spPr bwMode="auto">
          <a:xfrm>
            <a:off x="15875" y="533400"/>
            <a:ext cx="6840538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791" y="8229600"/>
            <a:ext cx="4990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Can account for as much as 60% </a:t>
            </a:r>
          </a:p>
          <a:p>
            <a:pPr algn="ctr"/>
            <a:r>
              <a:rPr lang="en-US" sz="2400" b="1" dirty="0" smtClean="0"/>
              <a:t>of total ATP consumption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ec24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b="18619"/>
          <a:stretch>
            <a:fillRect/>
          </a:stretch>
        </p:blipFill>
        <p:spPr bwMode="auto">
          <a:xfrm>
            <a:off x="762000" y="2667000"/>
            <a:ext cx="541178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6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lec22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8"/>
          <a:stretch>
            <a:fillRect/>
          </a:stretch>
        </p:blipFill>
        <p:spPr bwMode="auto">
          <a:xfrm>
            <a:off x="-11113" y="919163"/>
            <a:ext cx="6792913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540000" y="7645400"/>
            <a:ext cx="3733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how many different ion channels?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" y="81534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Ans: 25,000 genes: 5000 genes. One or more polypeptide/ion channel– could get less, or more, ion channels.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3479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lec22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36514" r="54610" b="39758"/>
          <a:stretch>
            <a:fillRect/>
          </a:stretch>
        </p:blipFill>
        <p:spPr bwMode="auto">
          <a:xfrm>
            <a:off x="2873375" y="2895600"/>
            <a:ext cx="21018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lec22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37440" r="9810" b="43652"/>
          <a:stretch>
            <a:fillRect/>
          </a:stretch>
        </p:blipFill>
        <p:spPr bwMode="auto">
          <a:xfrm>
            <a:off x="4957763" y="3140075"/>
            <a:ext cx="18240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5029200" y="28956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Times New Roman" charset="0"/>
                <a:cs typeface="Times New Roman" charset="0"/>
              </a:rPr>
              <a:t>Photons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1447800" y="2971800"/>
            <a:ext cx="944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Times New Roman" charset="0"/>
                <a:cs typeface="Times New Roman" charset="0"/>
              </a:rPr>
              <a:t>C.N.S.</a:t>
            </a:r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2454275" y="3043238"/>
            <a:ext cx="533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sp>
        <p:nvSpPr>
          <p:cNvPr id="15370" name="TextBox 1"/>
          <p:cNvSpPr txBox="1">
            <a:spLocks noChangeArrowheads="1"/>
          </p:cNvSpPr>
          <p:nvPr/>
        </p:nvSpPr>
        <p:spPr bwMode="auto">
          <a:xfrm>
            <a:off x="152400" y="1219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1.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52400" y="2743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2.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152400" y="5181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3.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0" y="12700"/>
            <a:ext cx="6858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Ion channels are used to communicate to a cell. Are turned on/off by 3 types of signals.</a:t>
            </a:r>
          </a:p>
          <a:p>
            <a:pPr algn="ctr" eaLnBrk="1" hangingPunct="1"/>
            <a:r>
              <a:rPr lang="en-US"/>
              <a:t>Every cell in every organism has ion channels.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858000" cy="80327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(Focus on Chemical Synapse) 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Ion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Channels</a:t>
            </a:r>
            <a:endParaRPr lang="en-US" sz="3600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76200" y="4111625"/>
            <a:ext cx="5751513" cy="4803775"/>
            <a:chOff x="3827193" y="2726045"/>
            <a:chExt cx="5234190" cy="4608571"/>
          </a:xfrm>
        </p:grpSpPr>
        <p:pic>
          <p:nvPicPr>
            <p:cNvPr id="16390" name="Picture 5" descr="channe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8000" r="9000"/>
            <a:stretch>
              <a:fillRect/>
            </a:stretch>
          </p:blipFill>
          <p:spPr bwMode="auto">
            <a:xfrm>
              <a:off x="4435435" y="2726045"/>
              <a:ext cx="4440677" cy="387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3965885" y="3822529"/>
              <a:ext cx="1676397" cy="52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0 mV (Outside)</a:t>
              </a: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6531397" y="6454090"/>
              <a:ext cx="2529986" cy="75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-60 to -100 mV (Inside)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closed (polarized)</a:t>
              </a:r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3827193" y="6015496"/>
              <a:ext cx="1762770" cy="131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/>
                <a:t>0 mV (Inside)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800" dirty="0"/>
                <a:t>open (depolarized)</a:t>
              </a:r>
            </a:p>
          </p:txBody>
        </p:sp>
      </p:grpSp>
      <p:pic>
        <p:nvPicPr>
          <p:cNvPr id="163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04800" y="609600"/>
            <a:ext cx="3276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 err="1"/>
              <a:t>www.nikonsmallworld.com</a:t>
            </a:r>
            <a:r>
              <a:rPr lang="en-US" sz="1100" dirty="0"/>
              <a:t>/gallery/year/2005/36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8605837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In general, every cell is like battery</a:t>
            </a:r>
            <a:r>
              <a:rPr lang="en-US" sz="1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004"/>
          <a:stretch/>
        </p:blipFill>
        <p:spPr>
          <a:xfrm>
            <a:off x="3505200" y="872241"/>
            <a:ext cx="3352800" cy="2404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276601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Chemical</a:t>
            </a:r>
          </a:p>
          <a:p>
            <a:r>
              <a:rPr lang="en-US" sz="2000" dirty="0" smtClean="0"/>
              <a:t>20-40 nm synapses</a:t>
            </a:r>
          </a:p>
          <a:p>
            <a:r>
              <a:rPr lang="en-US" sz="2000" dirty="0" smtClean="0"/>
              <a:t>Unidirectional (gain).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2971800"/>
            <a:ext cx="251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 </a:t>
            </a:r>
          </a:p>
          <a:p>
            <a:r>
              <a:rPr lang="en-US" dirty="0" smtClean="0"/>
              <a:t>3.5 nm synapses</a:t>
            </a:r>
          </a:p>
          <a:p>
            <a:r>
              <a:rPr lang="en-US" dirty="0" smtClean="0"/>
              <a:t>Fastest. Bidirectional, no gain (post&lt; pre).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3429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en.wikipedia.org</a:t>
            </a:r>
            <a:r>
              <a:rPr lang="en-US" sz="1100" dirty="0" smtClean="0"/>
              <a:t>/wiki/</a:t>
            </a:r>
            <a:r>
              <a:rPr lang="en-US" sz="1100" dirty="0" err="1" smtClean="0"/>
              <a:t>Electrical_synapse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lec22p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77788" y="304800"/>
            <a:ext cx="6729412" cy="81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04800" y="6408738"/>
            <a:ext cx="655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Valium binds to serotonin (ligand) receptor called GABA receptor– relaxes nerves.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85800" y="55626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Major source of drug targets.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lec22p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7"/>
          <a:stretch>
            <a:fillRect/>
          </a:stretch>
        </p:blipFill>
        <p:spPr bwMode="auto">
          <a:xfrm>
            <a:off x="-30163" y="1009650"/>
            <a:ext cx="6891338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7620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</a:rPr>
              <a:t>Nerves</a:t>
            </a:r>
          </a:p>
          <a:p>
            <a:pPr algn="ctr" eaLnBrk="1" hangingPunct="1"/>
            <a:r>
              <a:rPr lang="en-US" sz="2200"/>
              <a:t>How (electrical) signal is transported along a nerve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lec22p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-23813" y="490538"/>
            <a:ext cx="6791326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3"/>
            <a:ext cx="63246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Action Potential– Nerves Firing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1507" name="Picture 4" descr="ap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8" b="28711"/>
          <a:stretch>
            <a:fillRect/>
          </a:stretch>
        </p:blipFill>
        <p:spPr bwMode="auto">
          <a:xfrm>
            <a:off x="461963" y="5246688"/>
            <a:ext cx="63198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904875" y="8066088"/>
            <a:ext cx="519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http://www.biologymad.com/NervousSystem/nerveimpulses.htm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1017</Words>
  <Application>Microsoft Macintosh PowerPoint</Application>
  <PresentationFormat>On-screen Show (4:3)</PresentationFormat>
  <Paragraphs>180</Paragraphs>
  <Slides>34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Announcements</vt:lpstr>
      <vt:lpstr>PowerPoint Presentation</vt:lpstr>
      <vt:lpstr>Nerve Mutation in Potassium Ion Gene</vt:lpstr>
      <vt:lpstr>PowerPoint Presentation</vt:lpstr>
      <vt:lpstr>(Focus on Chemical Synapse) Ion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gate turn on/shut off?</vt:lpstr>
      <vt:lpstr>Study of Fruit Flies (Drosophila)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Pore-Domain (S5-S6) is known (KvAP, Kv1.2… all yield the same structure)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 mutation in Potassium Gene that affects Potassium Channel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Selvin</dc:creator>
  <cp:lastModifiedBy>Paul Selvin</cp:lastModifiedBy>
  <cp:revision>182</cp:revision>
  <dcterms:created xsi:type="dcterms:W3CDTF">2007-04-02T17:15:14Z</dcterms:created>
  <dcterms:modified xsi:type="dcterms:W3CDTF">2013-04-22T17:33:39Z</dcterms:modified>
</cp:coreProperties>
</file>