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72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1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0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1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7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4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A782D-667F-CA44-AAD9-FB08876451F2}" type="datetimeFigureOut">
              <a:rPr lang="en-US" smtClean="0"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72C7-7A3F-8B4B-B1D4-71B583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5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914400" y="95250"/>
            <a:ext cx="659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Experimental Protein Folding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Atomic Force Microscopy</a:t>
            </a: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8100"/>
            <a:ext cx="56134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04800" y="54864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The precursor to AFM, called the Scanning Tunneling Microscope, won the Nobel Prize, 1986.</a:t>
            </a:r>
          </a:p>
          <a:p>
            <a:pPr eaLnBrk="1" hangingPunct="1"/>
            <a:r>
              <a:rPr lang="en-US" sz="1800"/>
              <a:t>Can see fraction of a nanometer, &gt;1000x better than (standard) optical techniques. 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19605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5791200" y="5181600"/>
            <a:ext cx="33559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/>
              <a:t>Extracellular surface of Cx26 gap junction hemichannels.</a:t>
            </a:r>
          </a:p>
          <a:p>
            <a:pPr algn="ctr"/>
            <a:r>
              <a:rPr lang="en-US" sz="1200"/>
              <a:t>In the presence of Ca</a:t>
            </a:r>
            <a:r>
              <a:rPr lang="en-US" sz="1200" baseline="30000"/>
              <a:t>2+</a:t>
            </a:r>
            <a:r>
              <a:rPr lang="en-US" sz="1200"/>
              <a:t>, the hemichannel surface structures moved radially to close the channel entrance.</a:t>
            </a:r>
          </a:p>
          <a:p>
            <a:pPr algn="ctr"/>
            <a:r>
              <a:rPr lang="en-US" sz="1200"/>
              <a:t>Bottom: The closed channels (left) switch, via an intermediate conformation (middle), to the open state (right) in the presence of 0.5 mM Ca2+ </a:t>
            </a:r>
          </a:p>
          <a:p>
            <a:pPr algn="ctr"/>
            <a:r>
              <a:rPr lang="en-US" sz="1200"/>
              <a:t> </a:t>
            </a:r>
          </a:p>
          <a:p>
            <a:pPr algn="ctr"/>
            <a:endParaRPr lang="en-US" sz="1400"/>
          </a:p>
        </p:txBody>
      </p:sp>
      <p:sp>
        <p:nvSpPr>
          <p:cNvPr id="32775" name="Rectangle 1"/>
          <p:cNvSpPr>
            <a:spLocks noChangeArrowheads="1"/>
          </p:cNvSpPr>
          <p:nvPr/>
        </p:nvSpPr>
        <p:spPr bwMode="auto">
          <a:xfrm>
            <a:off x="7715250" y="331788"/>
            <a:ext cx="13747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100"/>
              <a:t>Muller, </a:t>
            </a:r>
          </a:p>
          <a:p>
            <a:pPr algn="ctr"/>
            <a:r>
              <a:rPr lang="en-US" sz="1100"/>
              <a:t>Biochemistry, 2008</a:t>
            </a:r>
          </a:p>
        </p:txBody>
      </p:sp>
    </p:spTree>
    <p:extLst>
      <p:ext uri="{BB962C8B-B14F-4D97-AF65-F5344CB8AC3E}">
        <p14:creationId xmlns:p14="http://schemas.microsoft.com/office/powerpoint/2010/main" val="9974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838200" y="1524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0000FF"/>
                </a:solidFill>
              </a:rPr>
              <a:t>Titin: Human’s Biggest protein</a:t>
            </a:r>
          </a:p>
        </p:txBody>
      </p:sp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4970463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04800" y="6096000"/>
            <a:ext cx="8534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700"/>
              <a:t>Titin: 4.2MDa; Gene (on # 2) = 38,138 aa: Goes from Z-disk to Center; stretchy =I Band</a:t>
            </a:r>
          </a:p>
          <a:p>
            <a:pPr algn="ctr"/>
            <a:r>
              <a:rPr lang="en-US" sz="1700"/>
              <a:t>Cardiac (N2B &amp;N2BA), Skeletal (N2A), Smooth all have different regions.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6781800" y="4648200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Silicon Nitride lever: 10’s pN – several nN’s measureable 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381000" y="4724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Each domain IgG</a:t>
            </a:r>
          </a:p>
        </p:txBody>
      </p:sp>
    </p:spTree>
    <p:extLst>
      <p:ext uri="{BB962C8B-B14F-4D97-AF65-F5344CB8AC3E}">
        <p14:creationId xmlns:p14="http://schemas.microsoft.com/office/powerpoint/2010/main" val="14293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304800" y="762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00FF"/>
                </a:solidFill>
              </a:rPr>
              <a:t>Picking up a single protein</a:t>
            </a:r>
          </a:p>
          <a:p>
            <a:pPr algn="ctr" eaLnBrk="1" hangingPunct="1"/>
            <a:r>
              <a:rPr lang="en-US"/>
              <a:t>“needle in a haystack”: usually pick up &gt; 1 protein</a:t>
            </a: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066800" y="10668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“Fingerprint” of e.g. (I91)</a:t>
            </a:r>
            <a:r>
              <a:rPr lang="en-US" sz="1800" baseline="-25000"/>
              <a:t>8</a:t>
            </a:r>
            <a:r>
              <a:rPr lang="en-US" sz="1800"/>
              <a:t>: by using identical repeats, unfolding forces are nearly identical with peaks equally spaced. (see Fig d)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6934200" y="3267075"/>
            <a:ext cx="213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Protein stretched at constant velocity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6934200" y="41910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Titin: ≈ 1 um/sec</a:t>
            </a:r>
          </a:p>
          <a:p>
            <a:pPr eaLnBrk="1" hangingPunct="1"/>
            <a:r>
              <a:rPr lang="en-US" sz="1800"/>
              <a:t>Physiological range</a:t>
            </a: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52400" y="59436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Worm-like Chain (WLC) is very good approximation to </a:t>
            </a:r>
          </a:p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F vs. x of individual unit (protein, DNA) expansion.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894474"/>
            <a:ext cx="2141270" cy="4067175"/>
            <a:chOff x="304800" y="2176690"/>
            <a:chExt cx="2141270" cy="4067175"/>
          </a:xfrm>
        </p:grpSpPr>
        <p:pic>
          <p:nvPicPr>
            <p:cNvPr id="4198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23"/>
            <a:stretch/>
          </p:blipFill>
          <p:spPr bwMode="auto">
            <a:xfrm>
              <a:off x="304800" y="2176690"/>
              <a:ext cx="2077125" cy="406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51836" y="3263059"/>
              <a:ext cx="1394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I91 repeated 8x</a:t>
              </a:r>
            </a:p>
            <a:p>
              <a:r>
                <a:rPr lang="en-US" sz="1200" dirty="0" smtClean="0"/>
                <a:t>(short or no linker  connecting them)</a:t>
              </a:r>
              <a:endParaRPr lang="en-US" sz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718251" y="2214874"/>
            <a:ext cx="6320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Spring “breaks”, and F returns to very little until you start to stretch out next sub-unit. Since each sub-unit is the same, it repeats. </a:t>
            </a:r>
            <a:endParaRPr lang="en-US" sz="700" dirty="0"/>
          </a:p>
        </p:txBody>
      </p:sp>
      <p:sp>
        <p:nvSpPr>
          <p:cNvPr id="16" name="TextBox 15"/>
          <p:cNvSpPr txBox="1"/>
          <p:nvPr/>
        </p:nvSpPr>
        <p:spPr>
          <a:xfrm>
            <a:off x="5385418" y="1837221"/>
            <a:ext cx="63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Each time you have to apply a little bit of force to keep the whole thing stretched out.</a:t>
            </a:r>
            <a:endParaRPr lang="en-US" sz="700" dirty="0"/>
          </a:p>
        </p:txBody>
      </p:sp>
      <p:sp>
        <p:nvSpPr>
          <p:cNvPr id="8" name="TextBox 7"/>
          <p:cNvSpPr txBox="1"/>
          <p:nvPr/>
        </p:nvSpPr>
        <p:spPr>
          <a:xfrm>
            <a:off x="2758330" y="4665125"/>
            <a:ext cx="562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whole thing is stretch out. You keep pulling until it breaks/detaches.</a:t>
            </a:r>
            <a:endParaRPr lang="en-US" sz="8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/>
          <a:stretch/>
        </p:blipFill>
        <p:spPr bwMode="auto">
          <a:xfrm>
            <a:off x="3256435" y="1837221"/>
            <a:ext cx="3410512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9710" y="1945100"/>
            <a:ext cx="105612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 sub-unit unfolding</a:t>
            </a:r>
          </a:p>
          <a:p>
            <a:r>
              <a:rPr lang="en-US" sz="1050" dirty="0" smtClean="0"/>
              <a:t>Force is steadily increasing—like pulling a spring</a:t>
            </a:r>
          </a:p>
          <a:p>
            <a:r>
              <a:rPr lang="en-US" sz="1050" dirty="0" smtClean="0"/>
              <a:t>have slope = k, i.e. F=kx)</a:t>
            </a:r>
          </a:p>
          <a:p>
            <a:r>
              <a:rPr lang="en-US" sz="1050" dirty="0"/>
              <a:t>(but is actually more like WLC);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20581" y="3075930"/>
            <a:ext cx="185212" cy="337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75641" y="2929715"/>
            <a:ext cx="247657" cy="337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45310" y="2073380"/>
            <a:ext cx="105612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 sub-unit unfolding</a:t>
            </a:r>
          </a:p>
          <a:p>
            <a:r>
              <a:rPr lang="en-US" sz="1050" dirty="0"/>
              <a:t>t</a:t>
            </a:r>
            <a:r>
              <a:rPr lang="en-US" sz="1050" dirty="0" smtClean="0"/>
              <a:t>ill it “breaks. Force goes way down; then start on next sub-unit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0378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58346" y="2103740"/>
            <a:ext cx="1776117" cy="2188780"/>
            <a:chOff x="6452839" y="2013946"/>
            <a:chExt cx="1776117" cy="2188780"/>
          </a:xfrm>
        </p:grpSpPr>
        <p:pic>
          <p:nvPicPr>
            <p:cNvPr id="4301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49" t="43497" r="29611"/>
            <a:stretch>
              <a:fillRect/>
            </a:stretch>
          </p:blipFill>
          <p:spPr bwMode="auto">
            <a:xfrm>
              <a:off x="6452839" y="2013946"/>
              <a:ext cx="1776117" cy="218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658346" y="2013946"/>
              <a:ext cx="192438" cy="298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152400" y="62604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</a:rPr>
              <a:t>Analysis: The Worm-Like Chain for elasticity</a:t>
            </a: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417939" y="632296"/>
            <a:ext cx="80772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en-US" sz="1800" dirty="0"/>
              <a:t>Increase in end-to-end length (x) of polypeptide when one IgG domain unfolds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/>
              <a:t>Worm Like Chain (WLC) of entropic elasticity. </a:t>
            </a:r>
            <a:endParaRPr lang="en-US" sz="1800" dirty="0" smtClean="0"/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/>
              <a:t>Note: </a:t>
            </a:r>
            <a:r>
              <a:rPr lang="en-US" sz="1800" dirty="0"/>
              <a:t>WLC model can work for polypeptides only in "good solvent" where interaction between chains is weak and the protein behaves like a WLC polymer where elasticity is entropic in nature.</a:t>
            </a: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609600" y="2682026"/>
            <a:ext cx="701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Force related to fractional increase (x/L)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646539" y="4183548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where A = </a:t>
            </a:r>
            <a:r>
              <a:rPr lang="en-US" sz="1800" dirty="0" err="1"/>
              <a:t>L</a:t>
            </a:r>
            <a:r>
              <a:rPr lang="en-US" sz="1800" baseline="-25000" dirty="0" err="1"/>
              <a:t>p</a:t>
            </a:r>
            <a:r>
              <a:rPr lang="en-US" sz="1800" dirty="0"/>
              <a:t>: persistence length, a measure of the chains bending rigidity</a:t>
            </a:r>
          </a:p>
          <a:p>
            <a:pPr eaLnBrk="1" hangingPunct="1"/>
            <a:r>
              <a:rPr lang="en-US" sz="1800" dirty="0"/>
              <a:t>              = 2x Kuhn </a:t>
            </a:r>
            <a:r>
              <a:rPr lang="en-US" sz="1800" dirty="0" smtClean="0"/>
              <a:t>Length; L </a:t>
            </a:r>
            <a:r>
              <a:rPr lang="en-US" sz="1800" dirty="0"/>
              <a:t>= contour </a:t>
            </a:r>
            <a:r>
              <a:rPr lang="en-US" sz="1800" dirty="0" smtClean="0"/>
              <a:t>length;    x </a:t>
            </a:r>
            <a:r>
              <a:rPr lang="en-US" sz="1800" dirty="0"/>
              <a:t>= extension </a:t>
            </a: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619256" y="5934075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Each unfolding event increases the contour length of the </a:t>
            </a:r>
            <a:r>
              <a:rPr lang="en-US" sz="1800" dirty="0" err="1"/>
              <a:t>homopolymer</a:t>
            </a:r>
            <a:r>
              <a:rPr lang="en-US" sz="1800" dirty="0"/>
              <a:t> by a constant value, ∆L. For (I91)</a:t>
            </a:r>
            <a:r>
              <a:rPr lang="en-US" sz="1800" baseline="-25000" dirty="0"/>
              <a:t>8</a:t>
            </a:r>
            <a:r>
              <a:rPr lang="en-US" sz="1800" dirty="0"/>
              <a:t> = 28.1 nm.</a:t>
            </a:r>
          </a:p>
          <a:p>
            <a:pPr eaLnBrk="1" hangingPunct="1"/>
            <a:r>
              <a:rPr lang="en-US" sz="1800" dirty="0"/>
              <a:t>(For other domains, it varies, typically from 27-31 nm.)</a:t>
            </a:r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705532" y="516951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Folded </a:t>
            </a:r>
            <a:r>
              <a:rPr lang="en-US" sz="1800" dirty="0" err="1"/>
              <a:t>Ig</a:t>
            </a:r>
            <a:r>
              <a:rPr lang="en-US" sz="1800" dirty="0"/>
              <a:t> domain length = 4.5 nm; 7x increase upon unfolding,</a:t>
            </a:r>
          </a:p>
          <a:p>
            <a:pPr eaLnBrk="1" hangingPunct="1"/>
            <a:r>
              <a:rPr lang="en-US" sz="1800" dirty="0"/>
              <a:t>which explains why the force goes down dramatically after each unfolding</a:t>
            </a:r>
          </a:p>
        </p:txBody>
      </p:sp>
      <p:pic>
        <p:nvPicPr>
          <p:cNvPr id="4301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53376"/>
            <a:ext cx="4394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592" y="2312694"/>
            <a:ext cx="603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energy into unfolding a peptide is entropy, not energy. </a:t>
            </a:r>
            <a:endParaRPr lang="en-US" dirty="0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68129" y="4783134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/>
              <a:t>L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= 4 </a:t>
            </a:r>
            <a:r>
              <a:rPr lang="en-US" sz="1800" dirty="0" err="1" smtClean="0"/>
              <a:t>Å</a:t>
            </a:r>
            <a:r>
              <a:rPr lang="en-US" sz="1800" dirty="0" smtClean="0"/>
              <a:t> (really short!)</a:t>
            </a:r>
          </a:p>
        </p:txBody>
      </p:sp>
    </p:spTree>
    <p:extLst>
      <p:ext uri="{BB962C8B-B14F-4D97-AF65-F5344CB8AC3E}">
        <p14:creationId xmlns:p14="http://schemas.microsoft.com/office/powerpoint/2010/main" val="202875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</a:rPr>
              <a:t>Analysis: The Worm-Like Chain for elasticity</a:t>
            </a: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F= - kx</a:t>
            </a:r>
          </a:p>
          <a:p>
            <a:pPr eaLnBrk="1" hangingPunct="1"/>
            <a:r>
              <a:rPr lang="en-US" sz="1800"/>
              <a:t>Hooke’s Law: You apply a force on something and it increases in length linearly. Proportional constant = k. Minus sign because it’s a restoring force.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09600" y="20574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Force related to fractional increase (x/L). What if force isn’t proportional to distance?</a:t>
            </a:r>
          </a:p>
        </p:txBody>
      </p:sp>
      <p:pic>
        <p:nvPicPr>
          <p:cNvPr id="4506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7"/>
          <a:stretch>
            <a:fillRect/>
          </a:stretch>
        </p:blipFill>
        <p:spPr bwMode="auto">
          <a:xfrm>
            <a:off x="3657600" y="2590800"/>
            <a:ext cx="4572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4876800" y="6473825"/>
            <a:ext cx="426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http://biocurious.com/2006/07/04/wormlike-chains</a:t>
            </a:r>
          </a:p>
        </p:txBody>
      </p:sp>
    </p:spTree>
    <p:extLst>
      <p:ext uri="{BB962C8B-B14F-4D97-AF65-F5344CB8AC3E}">
        <p14:creationId xmlns:p14="http://schemas.microsoft.com/office/powerpoint/2010/main" val="170034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649</Words>
  <Application>Microsoft Macintosh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Selvin</dc:creator>
  <cp:lastModifiedBy>Paul Selvin</cp:lastModifiedBy>
  <cp:revision>10</cp:revision>
  <dcterms:created xsi:type="dcterms:W3CDTF">2013-02-27T16:53:30Z</dcterms:created>
  <dcterms:modified xsi:type="dcterms:W3CDTF">2013-03-01T22:35:46Z</dcterms:modified>
</cp:coreProperties>
</file>