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vml" ContentType="application/vnd.openxmlformats-officedocument.vmlDrawing"/>
  <Default Extension="avi"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embeddings/oleObject1.bin" ContentType="application/vnd.openxmlformats-officedocument.oleObject"/>
  <Override PartName="/ppt/notesSlides/notesSlide2.xml" ContentType="application/vnd.openxmlformats-officedocument.presentationml.notesSlide+xml"/>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sldIdLst>
    <p:sldId id="256" r:id="rId2"/>
    <p:sldId id="257" r:id="rId3"/>
    <p:sldId id="258" r:id="rId4"/>
    <p:sldId id="259" r:id="rId5"/>
    <p:sldId id="260" r:id="rId6"/>
    <p:sldId id="261" r:id="rId7"/>
    <p:sldId id="262" r:id="rId8"/>
    <p:sldId id="263" r:id="rId9"/>
    <p:sldId id="264" r:id="rId10"/>
    <p:sldId id="276" r:id="rId11"/>
    <p:sldId id="278" r:id="rId12"/>
    <p:sldId id="292" r:id="rId13"/>
    <p:sldId id="268" r:id="rId14"/>
    <p:sldId id="293" r:id="rId15"/>
    <p:sldId id="279" r:id="rId16"/>
    <p:sldId id="285" r:id="rId17"/>
    <p:sldId id="286" r:id="rId18"/>
    <p:sldId id="271" r:id="rId19"/>
    <p:sldId id="272" r:id="rId20"/>
    <p:sldId id="274" r:id="rId21"/>
    <p:sldId id="283" r:id="rId22"/>
    <p:sldId id="282" r:id="rId23"/>
    <p:sldId id="289" r:id="rId24"/>
    <p:sldId id="290" r:id="rId25"/>
    <p:sldId id="280" r:id="rId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snapToObjects="1">
      <p:cViewPr varScale="1">
        <p:scale>
          <a:sx n="79" d="100"/>
          <a:sy n="79" d="100"/>
        </p:scale>
        <p:origin x="-2032" y="-112"/>
      </p:cViewPr>
      <p:guideLst>
        <p:guide orient="horz" pos="2160"/>
        <p:guide pos="2880"/>
      </p:guideLst>
    </p:cSldViewPr>
  </p:slideViewPr>
  <p:notesTextViewPr>
    <p:cViewPr>
      <p:scale>
        <a:sx n="100" d="100"/>
        <a:sy n="100" d="100"/>
      </p:scale>
      <p:origin x="0" y="0"/>
    </p:cViewPr>
  </p:notesTextViewPr>
  <p:sorterViewPr>
    <p:cViewPr>
      <p:scale>
        <a:sx n="210" d="100"/>
        <a:sy n="210" d="100"/>
      </p:scale>
      <p:origin x="0" y="19272"/>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notesMaster" Target="notesMasters/notesMaster1.xml"/><Relationship Id="rId28" Type="http://schemas.openxmlformats.org/officeDocument/2006/relationships/printerSettings" Target="printerSettings/printerSettings1.bin"/><Relationship Id="rId29" Type="http://schemas.openxmlformats.org/officeDocument/2006/relationships/presProps" Target="presProps.xml"/><Relationship Id="rId30" Type="http://schemas.openxmlformats.org/officeDocument/2006/relationships/viewProps" Target="viewProps.xml"/><Relationship Id="rId31" Type="http://schemas.openxmlformats.org/officeDocument/2006/relationships/theme" Target="theme/theme1.xml"/><Relationship Id="rId3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8.png"/><Relationship Id="rId2" Type="http://schemas.openxmlformats.org/officeDocument/2006/relationships/image" Target="../media/image19.wmf"/><Relationship Id="rId3" Type="http://schemas.openxmlformats.org/officeDocument/2006/relationships/image" Target="NUL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468D1C0-697E-024F-8821-65D409E7C872}" type="datetimeFigureOut">
              <a:rPr lang="en-US" smtClean="0"/>
              <a:t>12/9/14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7E18473-57CA-5742-B65B-2F1C4735C016}" type="slidenum">
              <a:rPr lang="en-US" smtClean="0"/>
              <a:t>‹#›</a:t>
            </a:fld>
            <a:endParaRPr lang="en-US"/>
          </a:p>
        </p:txBody>
      </p:sp>
    </p:spTree>
    <p:extLst>
      <p:ext uri="{BB962C8B-B14F-4D97-AF65-F5344CB8AC3E}">
        <p14:creationId xmlns:p14="http://schemas.microsoft.com/office/powerpoint/2010/main" val="272065264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D0E3734-33CD-7D44-AF96-09C1CC6D7AE0}" type="slidenum">
              <a:rPr lang="en-US" sz="1200">
                <a:latin typeface="Times" charset="0"/>
              </a:rPr>
              <a:pPr/>
              <a:t>11</a:t>
            </a:fld>
            <a:endParaRPr lang="en-US" sz="1200">
              <a:latin typeface="Times" charset="0"/>
            </a:endParaRPr>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p:cNvSpPr>
          <p:nvPr>
            <p:ph type="sldImg"/>
          </p:nvPr>
        </p:nvSpPr>
        <p:spPr>
          <a:xfrm>
            <a:off x="1144588" y="693738"/>
            <a:ext cx="4564062" cy="3424237"/>
          </a:xfrm>
          <a:ln/>
        </p:spPr>
      </p:sp>
      <p:sp>
        <p:nvSpPr>
          <p:cNvPr id="3686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
        <p:nvSpPr>
          <p:cNvPr id="4" name="Slide Number Placeholder 3"/>
          <p:cNvSpPr>
            <a:spLocks noGrp="1"/>
          </p:cNvSpPr>
          <p:nvPr>
            <p:ph type="sldNum" sz="quarter" idx="5"/>
          </p:nvPr>
        </p:nvSpPr>
        <p:spPr/>
        <p:txBody>
          <a:bodyPr/>
          <a:lstStyle/>
          <a:p>
            <a:pPr>
              <a:defRPr/>
            </a:pPr>
            <a:fld id="{4E9912CB-9193-D14C-8825-0E602DE24231}" type="slidenum">
              <a:rPr lang="en-US" smtClean="0"/>
              <a:pPr>
                <a:defRPr/>
              </a:pPr>
              <a:t>19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00E1E0C-1DA0-FE48-9F3E-BDCBBE921166}" type="datetimeFigureOut">
              <a:rPr lang="en-US" smtClean="0"/>
              <a:t>12/9/14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33FE39-2082-D949-9D27-48BB3D15BBFB}" type="slidenum">
              <a:rPr lang="en-US" smtClean="0"/>
              <a:t>‹#›</a:t>
            </a:fld>
            <a:endParaRPr lang="en-US"/>
          </a:p>
        </p:txBody>
      </p:sp>
    </p:spTree>
    <p:extLst>
      <p:ext uri="{BB962C8B-B14F-4D97-AF65-F5344CB8AC3E}">
        <p14:creationId xmlns:p14="http://schemas.microsoft.com/office/powerpoint/2010/main" val="35708852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0E1E0C-1DA0-FE48-9F3E-BDCBBE921166}" type="datetimeFigureOut">
              <a:rPr lang="en-US" smtClean="0"/>
              <a:t>12/9/14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33FE39-2082-D949-9D27-48BB3D15BBFB}" type="slidenum">
              <a:rPr lang="en-US" smtClean="0"/>
              <a:t>‹#›</a:t>
            </a:fld>
            <a:endParaRPr lang="en-US"/>
          </a:p>
        </p:txBody>
      </p:sp>
    </p:spTree>
    <p:extLst>
      <p:ext uri="{BB962C8B-B14F-4D97-AF65-F5344CB8AC3E}">
        <p14:creationId xmlns:p14="http://schemas.microsoft.com/office/powerpoint/2010/main" val="24377510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0E1E0C-1DA0-FE48-9F3E-BDCBBE921166}" type="datetimeFigureOut">
              <a:rPr lang="en-US" smtClean="0"/>
              <a:t>12/9/14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33FE39-2082-D949-9D27-48BB3D15BBFB}" type="slidenum">
              <a:rPr lang="en-US" smtClean="0"/>
              <a:t>‹#›</a:t>
            </a:fld>
            <a:endParaRPr lang="en-US"/>
          </a:p>
        </p:txBody>
      </p:sp>
    </p:spTree>
    <p:extLst>
      <p:ext uri="{BB962C8B-B14F-4D97-AF65-F5344CB8AC3E}">
        <p14:creationId xmlns:p14="http://schemas.microsoft.com/office/powerpoint/2010/main" val="37676370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0E1E0C-1DA0-FE48-9F3E-BDCBBE921166}" type="datetimeFigureOut">
              <a:rPr lang="en-US" smtClean="0"/>
              <a:t>12/9/14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33FE39-2082-D949-9D27-48BB3D15BBFB}" type="slidenum">
              <a:rPr lang="en-US" smtClean="0"/>
              <a:t>‹#›</a:t>
            </a:fld>
            <a:endParaRPr lang="en-US"/>
          </a:p>
        </p:txBody>
      </p:sp>
    </p:spTree>
    <p:extLst>
      <p:ext uri="{BB962C8B-B14F-4D97-AF65-F5344CB8AC3E}">
        <p14:creationId xmlns:p14="http://schemas.microsoft.com/office/powerpoint/2010/main" val="11520166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00E1E0C-1DA0-FE48-9F3E-BDCBBE921166}" type="datetimeFigureOut">
              <a:rPr lang="en-US" smtClean="0"/>
              <a:t>12/9/14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33FE39-2082-D949-9D27-48BB3D15BBFB}" type="slidenum">
              <a:rPr lang="en-US" smtClean="0"/>
              <a:t>‹#›</a:t>
            </a:fld>
            <a:endParaRPr lang="en-US"/>
          </a:p>
        </p:txBody>
      </p:sp>
    </p:spTree>
    <p:extLst>
      <p:ext uri="{BB962C8B-B14F-4D97-AF65-F5344CB8AC3E}">
        <p14:creationId xmlns:p14="http://schemas.microsoft.com/office/powerpoint/2010/main" val="30093590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00E1E0C-1DA0-FE48-9F3E-BDCBBE921166}" type="datetimeFigureOut">
              <a:rPr lang="en-US" smtClean="0"/>
              <a:t>12/9/14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33FE39-2082-D949-9D27-48BB3D15BBFB}" type="slidenum">
              <a:rPr lang="en-US" smtClean="0"/>
              <a:t>‹#›</a:t>
            </a:fld>
            <a:endParaRPr lang="en-US"/>
          </a:p>
        </p:txBody>
      </p:sp>
    </p:spTree>
    <p:extLst>
      <p:ext uri="{BB962C8B-B14F-4D97-AF65-F5344CB8AC3E}">
        <p14:creationId xmlns:p14="http://schemas.microsoft.com/office/powerpoint/2010/main" val="37823158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00E1E0C-1DA0-FE48-9F3E-BDCBBE921166}" type="datetimeFigureOut">
              <a:rPr lang="en-US" smtClean="0"/>
              <a:t>12/9/14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833FE39-2082-D949-9D27-48BB3D15BBFB}" type="slidenum">
              <a:rPr lang="en-US" smtClean="0"/>
              <a:t>‹#›</a:t>
            </a:fld>
            <a:endParaRPr lang="en-US"/>
          </a:p>
        </p:txBody>
      </p:sp>
    </p:spTree>
    <p:extLst>
      <p:ext uri="{BB962C8B-B14F-4D97-AF65-F5344CB8AC3E}">
        <p14:creationId xmlns:p14="http://schemas.microsoft.com/office/powerpoint/2010/main" val="28540306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00E1E0C-1DA0-FE48-9F3E-BDCBBE921166}" type="datetimeFigureOut">
              <a:rPr lang="en-US" smtClean="0"/>
              <a:t>12/9/14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833FE39-2082-D949-9D27-48BB3D15BBFB}" type="slidenum">
              <a:rPr lang="en-US" smtClean="0"/>
              <a:t>‹#›</a:t>
            </a:fld>
            <a:endParaRPr lang="en-US"/>
          </a:p>
        </p:txBody>
      </p:sp>
    </p:spTree>
    <p:extLst>
      <p:ext uri="{BB962C8B-B14F-4D97-AF65-F5344CB8AC3E}">
        <p14:creationId xmlns:p14="http://schemas.microsoft.com/office/powerpoint/2010/main" val="10964228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0E1E0C-1DA0-FE48-9F3E-BDCBBE921166}" type="datetimeFigureOut">
              <a:rPr lang="en-US" smtClean="0"/>
              <a:t>12/9/14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833FE39-2082-D949-9D27-48BB3D15BBFB}" type="slidenum">
              <a:rPr lang="en-US" smtClean="0"/>
              <a:t>‹#›</a:t>
            </a:fld>
            <a:endParaRPr lang="en-US"/>
          </a:p>
        </p:txBody>
      </p:sp>
    </p:spTree>
    <p:extLst>
      <p:ext uri="{BB962C8B-B14F-4D97-AF65-F5344CB8AC3E}">
        <p14:creationId xmlns:p14="http://schemas.microsoft.com/office/powerpoint/2010/main" val="29043973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0E1E0C-1DA0-FE48-9F3E-BDCBBE921166}" type="datetimeFigureOut">
              <a:rPr lang="en-US" smtClean="0"/>
              <a:t>12/9/14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33FE39-2082-D949-9D27-48BB3D15BBFB}" type="slidenum">
              <a:rPr lang="en-US" smtClean="0"/>
              <a:t>‹#›</a:t>
            </a:fld>
            <a:endParaRPr lang="en-US"/>
          </a:p>
        </p:txBody>
      </p:sp>
    </p:spTree>
    <p:extLst>
      <p:ext uri="{BB962C8B-B14F-4D97-AF65-F5344CB8AC3E}">
        <p14:creationId xmlns:p14="http://schemas.microsoft.com/office/powerpoint/2010/main" val="38978228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0E1E0C-1DA0-FE48-9F3E-BDCBBE921166}" type="datetimeFigureOut">
              <a:rPr lang="en-US" smtClean="0"/>
              <a:t>12/9/14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33FE39-2082-D949-9D27-48BB3D15BBFB}" type="slidenum">
              <a:rPr lang="en-US" smtClean="0"/>
              <a:t>‹#›</a:t>
            </a:fld>
            <a:endParaRPr lang="en-US"/>
          </a:p>
        </p:txBody>
      </p:sp>
    </p:spTree>
    <p:extLst>
      <p:ext uri="{BB962C8B-B14F-4D97-AF65-F5344CB8AC3E}">
        <p14:creationId xmlns:p14="http://schemas.microsoft.com/office/powerpoint/2010/main" val="20693413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0E1E0C-1DA0-FE48-9F3E-BDCBBE921166}" type="datetimeFigureOut">
              <a:rPr lang="en-US" smtClean="0"/>
              <a:t>12/9/14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33FE39-2082-D949-9D27-48BB3D15BBFB}" type="slidenum">
              <a:rPr lang="en-US" smtClean="0"/>
              <a:t>‹#›</a:t>
            </a:fld>
            <a:endParaRPr lang="en-US"/>
          </a:p>
        </p:txBody>
      </p:sp>
    </p:spTree>
    <p:extLst>
      <p:ext uri="{BB962C8B-B14F-4D97-AF65-F5344CB8AC3E}">
        <p14:creationId xmlns:p14="http://schemas.microsoft.com/office/powerpoint/2010/main" val="36146361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3.wmf"/><Relationship Id="rId4" Type="http://schemas.openxmlformats.org/officeDocument/2006/relationships/image" Target="../media/image4.wmf"/><Relationship Id="rId5"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jpeg"/><Relationship Id="rId5" Type="http://schemas.openxmlformats.org/officeDocument/2006/relationships/image" Target="../media/image9.jpeg"/><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10.w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image" Target="../media/image11.jpeg"/><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14.png"/><Relationship Id="rId1" Type="http://schemas.microsoft.com/office/2007/relationships/media" Target="../media/media1.avi"/><Relationship Id="rId2" Type="http://schemas.openxmlformats.org/officeDocument/2006/relationships/video" Target="../media/media1.avi"/></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 Id="rId3" Type="http://schemas.openxmlformats.org/officeDocument/2006/relationships/image" Target="../media/image17.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1" Type="http://schemas.openxmlformats.org/officeDocument/2006/relationships/oleObject" Target="../embeddings/oleObject4.bin"/><Relationship Id="rId12" Type="http://schemas.openxmlformats.org/officeDocument/2006/relationships/image" Target="../media/image19.wmf"/><Relationship Id="rId13" Type="http://schemas.openxmlformats.org/officeDocument/2006/relationships/oleObject" Target="../embeddings/oleObject5.bin"/><Relationship Id="rId14" Type="http://schemas.openxmlformats.org/officeDocument/2006/relationships/oleObject" Target="../embeddings/oleObject6.bin"/><Relationship Id="rId15" Type="http://schemas.openxmlformats.org/officeDocument/2006/relationships/image" Target="../media/image15.png"/><Relationship Id="rId16" Type="http://schemas.openxmlformats.org/officeDocument/2006/relationships/image" Target="../media/image22.png"/><Relationship Id="rId17" Type="http://schemas.openxmlformats.org/officeDocument/2006/relationships/image" Target="../media/image23.png"/><Relationship Id="rId1" Type="http://schemas.openxmlformats.org/officeDocument/2006/relationships/vmlDrawing" Target="../drawings/vmlDrawing2.vml"/><Relationship Id="rId2" Type="http://schemas.microsoft.com/office/2007/relationships/media" Target="file://localhost/Users/selvin/My%20Stuff/Talk.slides/Movies/shrimp.mpg" TargetMode="External"/><Relationship Id="rId3" Type="http://schemas.openxmlformats.org/officeDocument/2006/relationships/video" Target="file://localhost/Users/selvin/My%20Stuff/Talk.slides/Movies/shrimp.mpg" TargetMode="External"/><Relationship Id="rId4" Type="http://schemas.openxmlformats.org/officeDocument/2006/relationships/slideLayout" Target="../slideLayouts/slideLayout7.xml"/><Relationship Id="rId5" Type="http://schemas.openxmlformats.org/officeDocument/2006/relationships/notesSlide" Target="../notesSlides/notesSlide2.xml"/><Relationship Id="rId6" Type="http://schemas.openxmlformats.org/officeDocument/2006/relationships/image" Target="../media/image20.png"/><Relationship Id="rId7" Type="http://schemas.openxmlformats.org/officeDocument/2006/relationships/image" Target="../media/image21.jpeg"/><Relationship Id="rId8" Type="http://schemas.openxmlformats.org/officeDocument/2006/relationships/oleObject" Target="../embeddings/oleObject2.bin"/><Relationship Id="rId9" Type="http://schemas.openxmlformats.org/officeDocument/2006/relationships/image" Target="../media/image18.png"/><Relationship Id="rId10" Type="http://schemas.openxmlformats.org/officeDocument/2006/relationships/oleObject" Target="../embeddings/oleObject3.bin"/></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 Id="rId3" Type="http://schemas.openxmlformats.org/officeDocument/2006/relationships/image" Target="../media/image2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 Id="rId3" Type="http://schemas.openxmlformats.org/officeDocument/2006/relationships/image" Target="../media/image2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0.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What you’ve learned</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7968335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914400"/>
            <a:ext cx="5029200" cy="301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2" name="Rectangle 3"/>
          <p:cNvSpPr>
            <a:spLocks noChangeArrowheads="1"/>
          </p:cNvSpPr>
          <p:nvPr/>
        </p:nvSpPr>
        <p:spPr bwMode="auto">
          <a:xfrm>
            <a:off x="457200" y="3886200"/>
            <a:ext cx="81534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000">
                <a:solidFill>
                  <a:srgbClr val="FFFFFF"/>
                </a:solidFill>
              </a:rPr>
              <a:t>Dielectric objects are attracted to the center of the beam, slightly above the beam waist. This depends on the difference of index of refraction between the bead and the solvent (water).</a:t>
            </a:r>
          </a:p>
        </p:txBody>
      </p:sp>
      <p:sp>
        <p:nvSpPr>
          <p:cNvPr id="15363" name="TextBox 4"/>
          <p:cNvSpPr txBox="1">
            <a:spLocks noChangeArrowheads="1"/>
          </p:cNvSpPr>
          <p:nvPr/>
        </p:nvSpPr>
        <p:spPr bwMode="auto">
          <a:xfrm>
            <a:off x="0" y="5334000"/>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solidFill>
                  <a:srgbClr val="FFFFFF"/>
                </a:solidFill>
              </a:rPr>
              <a:t>Can measure pN forces and (sub-) nm steps!</a:t>
            </a:r>
          </a:p>
        </p:txBody>
      </p:sp>
      <p:sp>
        <p:nvSpPr>
          <p:cNvPr id="15364" name="TextBox 5"/>
          <p:cNvSpPr txBox="1">
            <a:spLocks noChangeArrowheads="1"/>
          </p:cNvSpPr>
          <p:nvPr/>
        </p:nvSpPr>
        <p:spPr bwMode="auto">
          <a:xfrm>
            <a:off x="0" y="4876800"/>
            <a:ext cx="91440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200">
                <a:solidFill>
                  <a:srgbClr val="FFFFFF"/>
                </a:solidFill>
              </a:rPr>
              <a:t>Vary k</a:t>
            </a:r>
            <a:r>
              <a:rPr lang="en-US" sz="2200" baseline="-25000">
                <a:solidFill>
                  <a:srgbClr val="FFFFFF"/>
                </a:solidFill>
              </a:rPr>
              <a:t>trap</a:t>
            </a:r>
            <a:r>
              <a:rPr lang="en-US" sz="2200">
                <a:solidFill>
                  <a:srgbClr val="FFFFFF"/>
                </a:solidFill>
              </a:rPr>
              <a:t> with laser intensity such that k</a:t>
            </a:r>
            <a:r>
              <a:rPr lang="en-US" sz="2200" baseline="-25000">
                <a:solidFill>
                  <a:srgbClr val="FFFFFF"/>
                </a:solidFill>
              </a:rPr>
              <a:t>trap</a:t>
            </a:r>
            <a:r>
              <a:rPr lang="en-US" sz="2200">
                <a:solidFill>
                  <a:srgbClr val="FFFFFF"/>
                </a:solidFill>
              </a:rPr>
              <a:t> ≈ k</a:t>
            </a:r>
            <a:r>
              <a:rPr lang="en-US" sz="2200" baseline="-25000">
                <a:solidFill>
                  <a:srgbClr val="FFFFFF"/>
                </a:solidFill>
              </a:rPr>
              <a:t>bio </a:t>
            </a:r>
            <a:r>
              <a:rPr lang="en-US" sz="2200">
                <a:solidFill>
                  <a:srgbClr val="FFFFFF"/>
                </a:solidFill>
              </a:rPr>
              <a:t>(k ≈ 0.1pN/nm)</a:t>
            </a:r>
          </a:p>
        </p:txBody>
      </p:sp>
      <p:sp>
        <p:nvSpPr>
          <p:cNvPr id="15365" name="Rectangle 6"/>
          <p:cNvSpPr>
            <a:spLocks noChangeArrowheads="1"/>
          </p:cNvSpPr>
          <p:nvPr/>
        </p:nvSpPr>
        <p:spPr bwMode="auto">
          <a:xfrm>
            <a:off x="5791200" y="5972175"/>
            <a:ext cx="3200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a:solidFill>
                  <a:srgbClr val="FFFFFF"/>
                </a:solidFill>
              </a:rPr>
              <a:t>http://en.wikipedia.org/wiki/Optical_tweezers</a:t>
            </a:r>
          </a:p>
        </p:txBody>
      </p:sp>
      <p:sp>
        <p:nvSpPr>
          <p:cNvPr id="15366" name="Text Box 5"/>
          <p:cNvSpPr txBox="1">
            <a:spLocks noChangeArrowheads="1"/>
          </p:cNvSpPr>
          <p:nvPr/>
        </p:nvSpPr>
        <p:spPr bwMode="auto">
          <a:xfrm>
            <a:off x="533400" y="282575"/>
            <a:ext cx="8229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4000" b="1" dirty="0">
                <a:solidFill>
                  <a:srgbClr val="0000FF"/>
                </a:solidFill>
              </a:rPr>
              <a:t>Optical Traps (Tweezers</a:t>
            </a:r>
            <a:r>
              <a:rPr lang="en-US" sz="4000" b="1" dirty="0" smtClean="0">
                <a:solidFill>
                  <a:srgbClr val="0000FF"/>
                </a:solidFill>
              </a:rPr>
              <a:t>)</a:t>
            </a:r>
            <a:endParaRPr lang="en-US" sz="4000" b="1" dirty="0">
              <a:solidFill>
                <a:srgbClr val="0000FF"/>
              </a:solidFill>
            </a:endParaRPr>
          </a:p>
        </p:txBody>
      </p:sp>
    </p:spTree>
    <p:extLst>
      <p:ext uri="{BB962C8B-B14F-4D97-AF65-F5344CB8AC3E}">
        <p14:creationId xmlns:p14="http://schemas.microsoft.com/office/powerpoint/2010/main" val="328309470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31"/>
          <p:cNvSpPr>
            <a:spLocks noChangeArrowheads="1"/>
          </p:cNvSpPr>
          <p:nvPr/>
        </p:nvSpPr>
        <p:spPr bwMode="auto">
          <a:xfrm>
            <a:off x="381000" y="2590800"/>
            <a:ext cx="8534400" cy="4267200"/>
          </a:xfrm>
          <a:prstGeom prst="rect">
            <a:avLst/>
          </a:prstGeom>
          <a:solidFill>
            <a:schemeClr val="bg1"/>
          </a:solidFill>
          <a:ln w="9525">
            <a:solidFill>
              <a:schemeClr val="tx1"/>
            </a:solidFill>
            <a:round/>
            <a:headEnd/>
            <a:tailEnd/>
          </a:ln>
        </p:spPr>
        <p:txBody>
          <a:bodyPr/>
          <a:lstStyle/>
          <a:p>
            <a:endParaRPr lang="en-US"/>
          </a:p>
        </p:txBody>
      </p:sp>
      <p:pic>
        <p:nvPicPr>
          <p:cNvPr id="32770" name="Picture 3" descr="Step_1bp_PWD"/>
          <p:cNvPicPr>
            <a:picLocks noChangeAspect="1" noChangeArrowheads="1"/>
          </p:cNvPicPr>
          <p:nvPr/>
        </p:nvPicPr>
        <p:blipFill>
          <a:blip r:embed="rId3">
            <a:extLst>
              <a:ext uri="{28A0092B-C50C-407E-A947-70E740481C1C}">
                <a14:useLocalDpi xmlns:a14="http://schemas.microsoft.com/office/drawing/2010/main" val="0"/>
              </a:ext>
            </a:extLst>
          </a:blip>
          <a:srcRect l="6253" t="9920" r="6209" b="4826"/>
          <a:stretch>
            <a:fillRect/>
          </a:stretch>
        </p:blipFill>
        <p:spPr bwMode="auto">
          <a:xfrm>
            <a:off x="4495800" y="2667000"/>
            <a:ext cx="32004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Picture 4" descr="Step_1bp_trace"/>
          <p:cNvPicPr>
            <a:picLocks noChangeAspect="1" noChangeArrowheads="1"/>
          </p:cNvPicPr>
          <p:nvPr/>
        </p:nvPicPr>
        <p:blipFill>
          <a:blip r:embed="rId4">
            <a:extLst>
              <a:ext uri="{28A0092B-C50C-407E-A947-70E740481C1C}">
                <a14:useLocalDpi xmlns:a14="http://schemas.microsoft.com/office/drawing/2010/main" val="0"/>
              </a:ext>
            </a:extLst>
          </a:blip>
          <a:srcRect l="5232" t="8067" r="11046" b="4807"/>
          <a:stretch>
            <a:fillRect/>
          </a:stretch>
        </p:blipFill>
        <p:spPr bwMode="auto">
          <a:xfrm>
            <a:off x="838200" y="2590800"/>
            <a:ext cx="3657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Rectangle 8"/>
          <p:cNvSpPr>
            <a:spLocks noChangeArrowheads="1"/>
          </p:cNvSpPr>
          <p:nvPr/>
        </p:nvSpPr>
        <p:spPr bwMode="auto">
          <a:xfrm>
            <a:off x="7543800" y="5826125"/>
            <a:ext cx="1092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t>3.4 kb DNA</a:t>
            </a:r>
          </a:p>
        </p:txBody>
      </p:sp>
      <p:sp>
        <p:nvSpPr>
          <p:cNvPr id="32773" name="Rectangle 9"/>
          <p:cNvSpPr>
            <a:spLocks noChangeArrowheads="1"/>
          </p:cNvSpPr>
          <p:nvPr/>
        </p:nvSpPr>
        <p:spPr bwMode="auto">
          <a:xfrm>
            <a:off x="7543800" y="6113463"/>
            <a:ext cx="9667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t>F ~ 20 pN</a:t>
            </a:r>
          </a:p>
        </p:txBody>
      </p:sp>
      <p:sp>
        <p:nvSpPr>
          <p:cNvPr id="32774" name="Rectangle 10"/>
          <p:cNvSpPr>
            <a:spLocks noChangeArrowheads="1"/>
          </p:cNvSpPr>
          <p:nvPr/>
        </p:nvSpPr>
        <p:spPr bwMode="auto">
          <a:xfrm>
            <a:off x="7543800" y="6400800"/>
            <a:ext cx="1460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t>f = </a:t>
            </a:r>
            <a:r>
              <a:rPr lang="en-US" sz="1400">
                <a:solidFill>
                  <a:schemeClr val="bg2"/>
                </a:solidFill>
              </a:rPr>
              <a:t>100Hz</a:t>
            </a:r>
            <a:r>
              <a:rPr lang="en-US" sz="1400"/>
              <a:t>, </a:t>
            </a:r>
            <a:r>
              <a:rPr lang="en-US" sz="1400">
                <a:solidFill>
                  <a:srgbClr val="FF6600"/>
                </a:solidFill>
              </a:rPr>
              <a:t>10Hz</a:t>
            </a:r>
          </a:p>
        </p:txBody>
      </p:sp>
      <p:sp>
        <p:nvSpPr>
          <p:cNvPr id="32775" name="Text Box 11"/>
          <p:cNvSpPr txBox="1">
            <a:spLocks noChangeArrowheads="1"/>
          </p:cNvSpPr>
          <p:nvPr/>
        </p:nvSpPr>
        <p:spPr bwMode="auto">
          <a:xfrm>
            <a:off x="2667000" y="2895600"/>
            <a:ext cx="1666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1bp = 3.4Å</a:t>
            </a:r>
          </a:p>
        </p:txBody>
      </p:sp>
      <p:grpSp>
        <p:nvGrpSpPr>
          <p:cNvPr id="2" name="Group 12"/>
          <p:cNvGrpSpPr>
            <a:grpSpLocks/>
          </p:cNvGrpSpPr>
          <p:nvPr/>
        </p:nvGrpSpPr>
        <p:grpSpPr bwMode="auto">
          <a:xfrm>
            <a:off x="4946650" y="2743200"/>
            <a:ext cx="2298700" cy="2957513"/>
            <a:chOff x="3836" y="1824"/>
            <a:chExt cx="1448" cy="1863"/>
          </a:xfrm>
        </p:grpSpPr>
        <p:sp>
          <p:nvSpPr>
            <p:cNvPr id="32791" name="Text Box 13"/>
            <p:cNvSpPr txBox="1">
              <a:spLocks noChangeArrowheads="1"/>
            </p:cNvSpPr>
            <p:nvPr/>
          </p:nvSpPr>
          <p:spPr bwMode="auto">
            <a:xfrm>
              <a:off x="3836" y="1824"/>
              <a:ext cx="1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solidFill>
                    <a:schemeClr val="accent2"/>
                  </a:solidFill>
                </a:rPr>
                <a:t>1</a:t>
              </a:r>
            </a:p>
          </p:txBody>
        </p:sp>
        <p:sp>
          <p:nvSpPr>
            <p:cNvPr id="32792" name="Text Box 14"/>
            <p:cNvSpPr txBox="1">
              <a:spLocks noChangeArrowheads="1"/>
            </p:cNvSpPr>
            <p:nvPr/>
          </p:nvSpPr>
          <p:spPr bwMode="auto">
            <a:xfrm>
              <a:off x="4032" y="1929"/>
              <a:ext cx="1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solidFill>
                    <a:schemeClr val="accent2"/>
                  </a:solidFill>
                </a:rPr>
                <a:t>2</a:t>
              </a:r>
            </a:p>
          </p:txBody>
        </p:sp>
        <p:sp>
          <p:nvSpPr>
            <p:cNvPr id="32793" name="Text Box 15"/>
            <p:cNvSpPr txBox="1">
              <a:spLocks noChangeArrowheads="1"/>
            </p:cNvSpPr>
            <p:nvPr/>
          </p:nvSpPr>
          <p:spPr bwMode="auto">
            <a:xfrm>
              <a:off x="4176" y="2217"/>
              <a:ext cx="19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solidFill>
                    <a:schemeClr val="accent2"/>
                  </a:solidFill>
                </a:rPr>
                <a:t>3</a:t>
              </a:r>
            </a:p>
          </p:txBody>
        </p:sp>
        <p:sp>
          <p:nvSpPr>
            <p:cNvPr id="32794" name="Text Box 16"/>
            <p:cNvSpPr txBox="1">
              <a:spLocks noChangeArrowheads="1"/>
            </p:cNvSpPr>
            <p:nvPr/>
          </p:nvSpPr>
          <p:spPr bwMode="auto">
            <a:xfrm>
              <a:off x="4364" y="2505"/>
              <a:ext cx="1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solidFill>
                    <a:schemeClr val="accent2"/>
                  </a:solidFill>
                </a:rPr>
                <a:t>4</a:t>
              </a:r>
            </a:p>
          </p:txBody>
        </p:sp>
        <p:sp>
          <p:nvSpPr>
            <p:cNvPr id="32795" name="Text Box 17"/>
            <p:cNvSpPr txBox="1">
              <a:spLocks noChangeArrowheads="1"/>
            </p:cNvSpPr>
            <p:nvPr/>
          </p:nvSpPr>
          <p:spPr bwMode="auto">
            <a:xfrm>
              <a:off x="4506" y="2736"/>
              <a:ext cx="1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solidFill>
                    <a:schemeClr val="accent2"/>
                  </a:solidFill>
                </a:rPr>
                <a:t>5</a:t>
              </a:r>
            </a:p>
          </p:txBody>
        </p:sp>
        <p:sp>
          <p:nvSpPr>
            <p:cNvPr id="32796" name="Text Box 18"/>
            <p:cNvSpPr txBox="1">
              <a:spLocks noChangeArrowheads="1"/>
            </p:cNvSpPr>
            <p:nvPr/>
          </p:nvSpPr>
          <p:spPr bwMode="auto">
            <a:xfrm>
              <a:off x="4656" y="2937"/>
              <a:ext cx="1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solidFill>
                    <a:schemeClr val="accent2"/>
                  </a:solidFill>
                </a:rPr>
                <a:t>6</a:t>
              </a:r>
            </a:p>
          </p:txBody>
        </p:sp>
        <p:sp>
          <p:nvSpPr>
            <p:cNvPr id="32797" name="Text Box 19"/>
            <p:cNvSpPr txBox="1">
              <a:spLocks noChangeArrowheads="1"/>
            </p:cNvSpPr>
            <p:nvPr/>
          </p:nvSpPr>
          <p:spPr bwMode="auto">
            <a:xfrm>
              <a:off x="4800" y="3168"/>
              <a:ext cx="1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solidFill>
                    <a:schemeClr val="accent2"/>
                  </a:solidFill>
                </a:rPr>
                <a:t>7</a:t>
              </a:r>
            </a:p>
          </p:txBody>
        </p:sp>
        <p:sp>
          <p:nvSpPr>
            <p:cNvPr id="32798" name="Text Box 20"/>
            <p:cNvSpPr txBox="1">
              <a:spLocks noChangeArrowheads="1"/>
            </p:cNvSpPr>
            <p:nvPr/>
          </p:nvSpPr>
          <p:spPr bwMode="auto">
            <a:xfrm>
              <a:off x="4940" y="3417"/>
              <a:ext cx="1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solidFill>
                    <a:schemeClr val="accent2"/>
                  </a:solidFill>
                </a:rPr>
                <a:t>8</a:t>
              </a:r>
            </a:p>
          </p:txBody>
        </p:sp>
        <p:sp>
          <p:nvSpPr>
            <p:cNvPr id="32799" name="Text Box 21"/>
            <p:cNvSpPr txBox="1">
              <a:spLocks noChangeArrowheads="1"/>
            </p:cNvSpPr>
            <p:nvPr/>
          </p:nvSpPr>
          <p:spPr bwMode="auto">
            <a:xfrm>
              <a:off x="5088" y="3456"/>
              <a:ext cx="1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solidFill>
                    <a:schemeClr val="accent2"/>
                  </a:solidFill>
                </a:rPr>
                <a:t>9</a:t>
              </a:r>
            </a:p>
          </p:txBody>
        </p:sp>
      </p:grpSp>
      <p:grpSp>
        <p:nvGrpSpPr>
          <p:cNvPr id="3" name="Group 22"/>
          <p:cNvGrpSpPr>
            <a:grpSpLocks/>
          </p:cNvGrpSpPr>
          <p:nvPr/>
        </p:nvGrpSpPr>
        <p:grpSpPr bwMode="auto">
          <a:xfrm>
            <a:off x="1752600" y="3429000"/>
            <a:ext cx="2597150" cy="2424113"/>
            <a:chOff x="1824" y="2256"/>
            <a:chExt cx="1636" cy="1527"/>
          </a:xfrm>
        </p:grpSpPr>
        <p:sp>
          <p:nvSpPr>
            <p:cNvPr id="32782" name="Text Box 23"/>
            <p:cNvSpPr txBox="1">
              <a:spLocks noChangeArrowheads="1"/>
            </p:cNvSpPr>
            <p:nvPr/>
          </p:nvSpPr>
          <p:spPr bwMode="auto">
            <a:xfrm>
              <a:off x="1824" y="2256"/>
              <a:ext cx="1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a:solidFill>
                    <a:srgbClr val="FF6600"/>
                  </a:solidFill>
                </a:rPr>
                <a:t>1</a:t>
              </a:r>
            </a:p>
          </p:txBody>
        </p:sp>
        <p:sp>
          <p:nvSpPr>
            <p:cNvPr id="32783" name="Text Box 24"/>
            <p:cNvSpPr txBox="1">
              <a:spLocks noChangeArrowheads="1"/>
            </p:cNvSpPr>
            <p:nvPr/>
          </p:nvSpPr>
          <p:spPr bwMode="auto">
            <a:xfrm>
              <a:off x="1968" y="2400"/>
              <a:ext cx="1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a:solidFill>
                    <a:srgbClr val="FF6600"/>
                  </a:solidFill>
                </a:rPr>
                <a:t>2</a:t>
              </a:r>
            </a:p>
          </p:txBody>
        </p:sp>
        <p:sp>
          <p:nvSpPr>
            <p:cNvPr id="32784" name="Text Box 25"/>
            <p:cNvSpPr txBox="1">
              <a:spLocks noChangeArrowheads="1"/>
            </p:cNvSpPr>
            <p:nvPr/>
          </p:nvSpPr>
          <p:spPr bwMode="auto">
            <a:xfrm>
              <a:off x="2112" y="2592"/>
              <a:ext cx="1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a:solidFill>
                    <a:srgbClr val="FF6600"/>
                  </a:solidFill>
                </a:rPr>
                <a:t>3</a:t>
              </a:r>
            </a:p>
          </p:txBody>
        </p:sp>
        <p:sp>
          <p:nvSpPr>
            <p:cNvPr id="32785" name="Text Box 26"/>
            <p:cNvSpPr txBox="1">
              <a:spLocks noChangeArrowheads="1"/>
            </p:cNvSpPr>
            <p:nvPr/>
          </p:nvSpPr>
          <p:spPr bwMode="auto">
            <a:xfrm>
              <a:off x="2304" y="2745"/>
              <a:ext cx="1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a:solidFill>
                    <a:srgbClr val="FF6600"/>
                  </a:solidFill>
                </a:rPr>
                <a:t>4</a:t>
              </a:r>
            </a:p>
          </p:txBody>
        </p:sp>
        <p:sp>
          <p:nvSpPr>
            <p:cNvPr id="32786" name="Text Box 27"/>
            <p:cNvSpPr txBox="1">
              <a:spLocks noChangeArrowheads="1"/>
            </p:cNvSpPr>
            <p:nvPr/>
          </p:nvSpPr>
          <p:spPr bwMode="auto">
            <a:xfrm>
              <a:off x="2544" y="2928"/>
              <a:ext cx="1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a:solidFill>
                    <a:srgbClr val="FF6600"/>
                  </a:solidFill>
                </a:rPr>
                <a:t>5</a:t>
              </a:r>
            </a:p>
          </p:txBody>
        </p:sp>
        <p:sp>
          <p:nvSpPr>
            <p:cNvPr id="32787" name="Text Box 28"/>
            <p:cNvSpPr txBox="1">
              <a:spLocks noChangeArrowheads="1"/>
            </p:cNvSpPr>
            <p:nvPr/>
          </p:nvSpPr>
          <p:spPr bwMode="auto">
            <a:xfrm>
              <a:off x="2732" y="3129"/>
              <a:ext cx="1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a:solidFill>
                    <a:srgbClr val="FF6600"/>
                  </a:solidFill>
                </a:rPr>
                <a:t>6</a:t>
              </a:r>
            </a:p>
          </p:txBody>
        </p:sp>
        <p:sp>
          <p:nvSpPr>
            <p:cNvPr id="32788" name="Text Box 29"/>
            <p:cNvSpPr txBox="1">
              <a:spLocks noChangeArrowheads="1"/>
            </p:cNvSpPr>
            <p:nvPr/>
          </p:nvSpPr>
          <p:spPr bwMode="auto">
            <a:xfrm>
              <a:off x="2880" y="3360"/>
              <a:ext cx="1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a:solidFill>
                    <a:srgbClr val="FF6600"/>
                  </a:solidFill>
                </a:rPr>
                <a:t>7</a:t>
              </a:r>
            </a:p>
          </p:txBody>
        </p:sp>
        <p:sp>
          <p:nvSpPr>
            <p:cNvPr id="32789" name="Text Box 30"/>
            <p:cNvSpPr txBox="1">
              <a:spLocks noChangeArrowheads="1"/>
            </p:cNvSpPr>
            <p:nvPr/>
          </p:nvSpPr>
          <p:spPr bwMode="auto">
            <a:xfrm>
              <a:off x="3072" y="3552"/>
              <a:ext cx="1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a:solidFill>
                    <a:srgbClr val="FF6600"/>
                  </a:solidFill>
                </a:rPr>
                <a:t>8</a:t>
              </a:r>
            </a:p>
          </p:txBody>
        </p:sp>
        <p:sp>
          <p:nvSpPr>
            <p:cNvPr id="32790" name="Text Box 31"/>
            <p:cNvSpPr txBox="1">
              <a:spLocks noChangeArrowheads="1"/>
            </p:cNvSpPr>
            <p:nvPr/>
          </p:nvSpPr>
          <p:spPr bwMode="auto">
            <a:xfrm>
              <a:off x="3264" y="3456"/>
              <a:ext cx="1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a:solidFill>
                    <a:srgbClr val="FF6600"/>
                  </a:solidFill>
                </a:rPr>
                <a:t>9</a:t>
              </a:r>
            </a:p>
          </p:txBody>
        </p:sp>
      </p:grpSp>
      <p:sp>
        <p:nvSpPr>
          <p:cNvPr id="32778" name="Text Box 32"/>
          <p:cNvSpPr txBox="1">
            <a:spLocks noChangeArrowheads="1"/>
          </p:cNvSpPr>
          <p:nvPr/>
        </p:nvSpPr>
        <p:spPr bwMode="auto">
          <a:xfrm>
            <a:off x="1746250" y="5638800"/>
            <a:ext cx="1835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UIUC - 02/11/08</a:t>
            </a:r>
          </a:p>
        </p:txBody>
      </p:sp>
      <p:pic>
        <p:nvPicPr>
          <p:cNvPr id="378913" name="Picture 3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914400"/>
            <a:ext cx="2819400" cy="166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0" name="Rectangle 4"/>
          <p:cNvSpPr>
            <a:spLocks noChangeArrowheads="1"/>
          </p:cNvSpPr>
          <p:nvPr/>
        </p:nvSpPr>
        <p:spPr bwMode="auto">
          <a:xfrm>
            <a:off x="0" y="354013"/>
            <a:ext cx="9144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ctr" eaLnBrk="1" hangingPunct="1"/>
            <a:r>
              <a:rPr lang="en-US" sz="3600" b="1" dirty="0" err="1">
                <a:solidFill>
                  <a:srgbClr val="0000FF"/>
                </a:solidFill>
              </a:rPr>
              <a:t>Basepair</a:t>
            </a:r>
            <a:r>
              <a:rPr lang="en-US" sz="3600" b="1" dirty="0">
                <a:solidFill>
                  <a:srgbClr val="0000FF"/>
                </a:solidFill>
              </a:rPr>
              <a:t> Resolution—</a:t>
            </a:r>
            <a:r>
              <a:rPr lang="en-US" sz="3600" b="1" dirty="0" smtClean="0">
                <a:solidFill>
                  <a:srgbClr val="0000FF"/>
                </a:solidFill>
              </a:rPr>
              <a:t>Yann </a:t>
            </a:r>
            <a:r>
              <a:rPr lang="en-US" sz="3600" b="1" dirty="0">
                <a:solidFill>
                  <a:srgbClr val="0000FF"/>
                </a:solidFill>
              </a:rPr>
              <a:t>Chemla @ UIUC</a:t>
            </a:r>
          </a:p>
        </p:txBody>
      </p:sp>
      <p:sp>
        <p:nvSpPr>
          <p:cNvPr id="32781" name="TextBox 31"/>
          <p:cNvSpPr txBox="1">
            <a:spLocks noChangeArrowheads="1"/>
          </p:cNvSpPr>
          <p:nvPr/>
        </p:nvSpPr>
        <p:spPr bwMode="auto">
          <a:xfrm>
            <a:off x="7696200" y="2667000"/>
            <a:ext cx="1295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t>unpublished</a:t>
            </a:r>
          </a:p>
        </p:txBody>
      </p:sp>
    </p:spTree>
    <p:extLst>
      <p:ext uri="{BB962C8B-B14F-4D97-AF65-F5344CB8AC3E}">
        <p14:creationId xmlns:p14="http://schemas.microsoft.com/office/powerpoint/2010/main" val="28441249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2000"/>
                                        <p:tgtEl>
                                          <p:spTgt spid="3"/>
                                        </p:tgtEl>
                                      </p:cBhvr>
                                    </p:animEffect>
                                  </p:childTnLst>
                                </p:cTn>
                              </p:par>
                              <p:par>
                                <p:cTn id="8" presetID="2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2000"/>
                                        <p:tgtEl>
                                          <p:spTgt spid="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378913"/>
                                        </p:tgtEl>
                                        <p:attrNameLst>
                                          <p:attrName>style.visibility</p:attrName>
                                        </p:attrNameLst>
                                      </p:cBhvr>
                                      <p:to>
                                        <p:strVal val="visible"/>
                                      </p:to>
                                    </p:set>
                                    <p:animEffect transition="in" filter="fade">
                                      <p:cBhvr>
                                        <p:cTn id="15" dur="500"/>
                                        <p:tgtEl>
                                          <p:spTgt spid="3789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a:xfrm>
            <a:off x="457200" y="0"/>
            <a:ext cx="8229600" cy="838200"/>
          </a:xfrm>
        </p:spPr>
        <p:txBody>
          <a:bodyPr/>
          <a:lstStyle/>
          <a:p>
            <a:r>
              <a:rPr lang="en-US" sz="4000" b="1">
                <a:solidFill>
                  <a:srgbClr val="0070C0"/>
                </a:solidFill>
                <a:latin typeface="Arial" charset="0"/>
                <a:cs typeface="Arial" charset="0"/>
              </a:rPr>
              <a:t>You can get beautiful pictures</a:t>
            </a:r>
          </a:p>
        </p:txBody>
      </p:sp>
      <p:pic>
        <p:nvPicPr>
          <p:cNvPr id="22530" name="Picture 2" descr="http://tools.invitrogen.com/content/sfs/gallery/low/g00251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581400"/>
            <a:ext cx="4068763"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4" descr="http://tools.invitrogen.com/content/sfs/gallery/low/g001291.jpg"/>
          <p:cNvPicPr>
            <a:picLocks noChangeAspect="1" noChangeArrowheads="1"/>
          </p:cNvPicPr>
          <p:nvPr/>
        </p:nvPicPr>
        <p:blipFill>
          <a:blip r:embed="rId3">
            <a:extLst>
              <a:ext uri="{28A0092B-C50C-407E-A947-70E740481C1C}">
                <a14:useLocalDpi xmlns:a14="http://schemas.microsoft.com/office/drawing/2010/main" val="0"/>
              </a:ext>
            </a:extLst>
          </a:blip>
          <a:srcRect b="15401"/>
          <a:stretch>
            <a:fillRect/>
          </a:stretch>
        </p:blipFill>
        <p:spPr bwMode="auto">
          <a:xfrm>
            <a:off x="4724400" y="762000"/>
            <a:ext cx="4076700" cy="275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6" descr="http://tools.invitrogen.com/content/sfs/gallery/low/g00218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900" y="723900"/>
            <a:ext cx="3771900"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8" descr="http://www.mun.ca/biology/scarr/FISH_chromosomes_300dp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3657600"/>
            <a:ext cx="4119563"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4" name="TextBox 6"/>
          <p:cNvSpPr txBox="1">
            <a:spLocks noChangeArrowheads="1"/>
          </p:cNvSpPr>
          <p:nvPr/>
        </p:nvSpPr>
        <p:spPr bwMode="auto">
          <a:xfrm>
            <a:off x="6794500" y="6299200"/>
            <a:ext cx="2349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latin typeface="Calibri" charset="0"/>
              </a:rPr>
              <a:t>www.invitrogen.com</a:t>
            </a:r>
          </a:p>
        </p:txBody>
      </p:sp>
    </p:spTree>
    <p:extLst>
      <p:ext uri="{BB962C8B-B14F-4D97-AF65-F5344CB8AC3E}">
        <p14:creationId xmlns:p14="http://schemas.microsoft.com/office/powerpoint/2010/main" val="140288674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0000FF"/>
                </a:solidFill>
              </a:rPr>
              <a:t>Super-Accuracy: Photon Statistic </a:t>
            </a:r>
            <a:r>
              <a:rPr lang="en-US" b="1" dirty="0" err="1" smtClean="0">
                <a:solidFill>
                  <a:srgbClr val="0000FF"/>
                </a:solidFill>
              </a:rPr>
              <a:t>con’t</a:t>
            </a:r>
            <a:endParaRPr lang="en-US" b="1" dirty="0">
              <a:solidFill>
                <a:srgbClr val="0000FF"/>
              </a:solidFill>
            </a:endParaRPr>
          </a:p>
        </p:txBody>
      </p:sp>
      <p:sp>
        <p:nvSpPr>
          <p:cNvPr id="3" name="Content Placeholder 2"/>
          <p:cNvSpPr>
            <a:spLocks noGrp="1"/>
          </p:cNvSpPr>
          <p:nvPr>
            <p:ph idx="1"/>
          </p:nvPr>
        </p:nvSpPr>
        <p:spPr>
          <a:xfrm>
            <a:off x="275167" y="1600200"/>
            <a:ext cx="5049420" cy="3035300"/>
          </a:xfrm>
        </p:spPr>
        <p:txBody>
          <a:bodyPr>
            <a:normAutofit fontScale="70000" lnSpcReduction="20000"/>
          </a:bodyPr>
          <a:lstStyle/>
          <a:p>
            <a:pPr marL="0" indent="0">
              <a:buNone/>
            </a:pPr>
            <a:r>
              <a:rPr lang="en-US" sz="3100" dirty="0"/>
              <a:t>I</a:t>
            </a:r>
            <a:r>
              <a:rPr lang="en-US" sz="3100" dirty="0" smtClean="0"/>
              <a:t>f you’re collecting many photons, you can reduce the uncertainty of how well you know the average. You can know the center of a mountain much better than the width. </a:t>
            </a:r>
          </a:p>
          <a:p>
            <a:pPr marL="0" indent="0" algn="ctr">
              <a:buNone/>
            </a:pPr>
            <a:r>
              <a:rPr lang="en-US" sz="3100" dirty="0" smtClean="0"/>
              <a:t>Standard deviation (w) </a:t>
            </a:r>
          </a:p>
          <a:p>
            <a:pPr marL="0" indent="0" algn="ctr">
              <a:buNone/>
            </a:pPr>
            <a:r>
              <a:rPr lang="en-US" sz="3100" dirty="0" smtClean="0"/>
              <a:t>vs. </a:t>
            </a:r>
          </a:p>
          <a:p>
            <a:pPr marL="0" indent="0" algn="ctr">
              <a:buNone/>
            </a:pPr>
            <a:r>
              <a:rPr lang="en-US" sz="3100" dirty="0" smtClean="0"/>
              <a:t>Standard Error off the Mean (center)</a:t>
            </a:r>
          </a:p>
          <a:p>
            <a:pPr marL="0" indent="0" algn="ctr">
              <a:buNone/>
            </a:pPr>
            <a:r>
              <a:rPr lang="en-US" sz="3100" dirty="0" err="1" smtClean="0"/>
              <a:t>Sem</a:t>
            </a:r>
            <a:r>
              <a:rPr lang="en-US" sz="3100" dirty="0" smtClean="0"/>
              <a:t> = width/√N = 250/100 nm (few nm)</a:t>
            </a:r>
          </a:p>
          <a:p>
            <a:pPr marL="0" indent="0">
              <a:buNone/>
            </a:pPr>
            <a:endParaRPr lang="en-US" sz="2800" dirty="0"/>
          </a:p>
        </p:txBody>
      </p:sp>
      <p:grpSp>
        <p:nvGrpSpPr>
          <p:cNvPr id="4" name="Group 4"/>
          <p:cNvGrpSpPr>
            <a:grpSpLocks/>
          </p:cNvGrpSpPr>
          <p:nvPr/>
        </p:nvGrpSpPr>
        <p:grpSpPr bwMode="auto">
          <a:xfrm>
            <a:off x="5083176" y="1108204"/>
            <a:ext cx="4102100" cy="3741738"/>
            <a:chOff x="3055" y="970"/>
            <a:chExt cx="2584" cy="2357"/>
          </a:xfrm>
        </p:grpSpPr>
        <p:grpSp>
          <p:nvGrpSpPr>
            <p:cNvPr id="5" name="Group 5"/>
            <p:cNvGrpSpPr>
              <a:grpSpLocks/>
            </p:cNvGrpSpPr>
            <p:nvPr/>
          </p:nvGrpSpPr>
          <p:grpSpPr bwMode="auto">
            <a:xfrm>
              <a:off x="3055" y="1127"/>
              <a:ext cx="2584" cy="2200"/>
              <a:chOff x="1466" y="2181"/>
              <a:chExt cx="4076" cy="3253"/>
            </a:xfrm>
          </p:grpSpPr>
          <p:graphicFrame>
            <p:nvGraphicFramePr>
              <p:cNvPr id="9" name="Object 6"/>
              <p:cNvGraphicFramePr>
                <a:graphicFrameLocks noChangeAspect="1"/>
              </p:cNvGraphicFramePr>
              <p:nvPr>
                <p:extLst>
                  <p:ext uri="{D42A27DB-BD31-4B8C-83A1-F6EECF244321}">
                    <p14:modId xmlns:p14="http://schemas.microsoft.com/office/powerpoint/2010/main" val="4124865194"/>
                  </p:ext>
                </p:extLst>
              </p:nvPr>
            </p:nvGraphicFramePr>
            <p:xfrm>
              <a:off x="1466" y="2181"/>
              <a:ext cx="4076" cy="3253"/>
            </p:xfrm>
            <a:graphic>
              <a:graphicData uri="http://schemas.openxmlformats.org/presentationml/2006/ole">
                <mc:AlternateContent xmlns:mc="http://schemas.openxmlformats.org/markup-compatibility/2006">
                  <mc:Choice xmlns:v="urn:schemas-microsoft-com:vml" Requires="v">
                    <p:oleObj spid="_x0000_s1078" name="SPW 4.0 Graph" r:id="rId3" imgW="6235700" imgH="6840220" progId="">
                      <p:embed/>
                    </p:oleObj>
                  </mc:Choice>
                  <mc:Fallback>
                    <p:oleObj name="SPW 4.0 Graph" r:id="rId3" imgW="6235700" imgH="684022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l="1466" t="17375" r="1466" b="12029"/>
                          <a:stretch>
                            <a:fillRect/>
                          </a:stretch>
                        </p:blipFill>
                        <p:spPr bwMode="auto">
                          <a:xfrm>
                            <a:off x="1466" y="2181"/>
                            <a:ext cx="4076" cy="3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 name="Line 7"/>
              <p:cNvSpPr>
                <a:spLocks noChangeShapeType="1"/>
              </p:cNvSpPr>
              <p:nvPr/>
            </p:nvSpPr>
            <p:spPr bwMode="auto">
              <a:xfrm>
                <a:off x="2832" y="3702"/>
                <a:ext cx="576"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 name="Line 8"/>
              <p:cNvSpPr>
                <a:spLocks noChangeShapeType="1"/>
              </p:cNvSpPr>
              <p:nvPr/>
            </p:nvSpPr>
            <p:spPr bwMode="auto">
              <a:xfrm rot="10800000">
                <a:off x="3984" y="3702"/>
                <a:ext cx="576"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6" name="Line 9"/>
            <p:cNvSpPr>
              <a:spLocks noChangeShapeType="1"/>
            </p:cNvSpPr>
            <p:nvPr/>
          </p:nvSpPr>
          <p:spPr bwMode="auto">
            <a:xfrm>
              <a:off x="4494" y="1165"/>
              <a:ext cx="0" cy="19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 name="Text Box 10"/>
            <p:cNvSpPr txBox="1">
              <a:spLocks noChangeArrowheads="1"/>
            </p:cNvSpPr>
            <p:nvPr/>
          </p:nvSpPr>
          <p:spPr bwMode="auto">
            <a:xfrm>
              <a:off x="4241" y="970"/>
              <a:ext cx="547" cy="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dirty="0">
                  <a:latin typeface="Times New Roman" charset="0"/>
                  <a:cs typeface="Arial" charset="0"/>
                </a:rPr>
                <a:t>center</a:t>
              </a:r>
              <a:endParaRPr lang="en-US" sz="1000" dirty="0">
                <a:latin typeface="Times New Roman" charset="0"/>
                <a:cs typeface="Arial" charset="0"/>
              </a:endParaRPr>
            </a:p>
          </p:txBody>
        </p:sp>
        <p:sp>
          <p:nvSpPr>
            <p:cNvPr id="8" name="Text Box 11"/>
            <p:cNvSpPr txBox="1">
              <a:spLocks noChangeArrowheads="1"/>
            </p:cNvSpPr>
            <p:nvPr/>
          </p:nvSpPr>
          <p:spPr bwMode="auto">
            <a:xfrm>
              <a:off x="3507" y="1987"/>
              <a:ext cx="547" cy="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a:latin typeface="Times New Roman" charset="0"/>
                  <a:cs typeface="Arial" charset="0"/>
                </a:rPr>
                <a:t>width</a:t>
              </a:r>
              <a:endParaRPr lang="en-US" sz="1000">
                <a:latin typeface="Times New Roman" charset="0"/>
                <a:cs typeface="Arial" charset="0"/>
              </a:endParaRPr>
            </a:p>
          </p:txBody>
        </p:sp>
      </p:grpSp>
    </p:spTree>
    <p:extLst>
      <p:ext uri="{BB962C8B-B14F-4D97-AF65-F5344CB8AC3E}">
        <p14:creationId xmlns:p14="http://schemas.microsoft.com/office/powerpoint/2010/main" val="97484525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937" name="Group 2"/>
          <p:cNvGrpSpPr>
            <a:grpSpLocks/>
          </p:cNvGrpSpPr>
          <p:nvPr/>
        </p:nvGrpSpPr>
        <p:grpSpPr bwMode="auto">
          <a:xfrm>
            <a:off x="5486400" y="568325"/>
            <a:ext cx="2343150" cy="2403475"/>
            <a:chOff x="4176" y="144"/>
            <a:chExt cx="1476" cy="1514"/>
          </a:xfrm>
        </p:grpSpPr>
        <p:grpSp>
          <p:nvGrpSpPr>
            <p:cNvPr id="39956" name="Group 3"/>
            <p:cNvGrpSpPr>
              <a:grpSpLocks/>
            </p:cNvGrpSpPr>
            <p:nvPr/>
          </p:nvGrpSpPr>
          <p:grpSpPr bwMode="auto">
            <a:xfrm>
              <a:off x="4176" y="144"/>
              <a:ext cx="1476" cy="1514"/>
              <a:chOff x="4176" y="144"/>
              <a:chExt cx="1476" cy="1514"/>
            </a:xfrm>
          </p:grpSpPr>
          <p:grpSp>
            <p:nvGrpSpPr>
              <p:cNvPr id="39958" name="Group 4"/>
              <p:cNvGrpSpPr>
                <a:grpSpLocks/>
              </p:cNvGrpSpPr>
              <p:nvPr/>
            </p:nvGrpSpPr>
            <p:grpSpPr bwMode="auto">
              <a:xfrm>
                <a:off x="4176" y="144"/>
                <a:ext cx="1476" cy="1296"/>
                <a:chOff x="3360" y="144"/>
                <a:chExt cx="1476" cy="1296"/>
              </a:xfrm>
            </p:grpSpPr>
            <p:pic>
              <p:nvPicPr>
                <p:cNvPr id="39960" name="Picture 4" descr="kinesin"/>
                <p:cNvPicPr>
                  <a:picLocks noChangeAspect="1" noChangeArrowheads="1"/>
                </p:cNvPicPr>
                <p:nvPr/>
              </p:nvPicPr>
              <p:blipFill>
                <a:blip r:embed="rId4">
                  <a:extLst>
                    <a:ext uri="{28A0092B-C50C-407E-A947-70E740481C1C}">
                      <a14:useLocalDpi xmlns:a14="http://schemas.microsoft.com/office/drawing/2010/main" val="0"/>
                    </a:ext>
                  </a:extLst>
                </a:blip>
                <a:srcRect r="49036" b="63405"/>
                <a:stretch>
                  <a:fillRect/>
                </a:stretch>
              </p:blipFill>
              <p:spPr bwMode="auto">
                <a:xfrm>
                  <a:off x="3360" y="144"/>
                  <a:ext cx="1476" cy="1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61" name="AutoShape 78"/>
                <p:cNvSpPr>
                  <a:spLocks noChangeArrowheads="1"/>
                </p:cNvSpPr>
                <p:nvPr/>
              </p:nvSpPr>
              <p:spPr bwMode="auto">
                <a:xfrm>
                  <a:off x="3648" y="850"/>
                  <a:ext cx="379" cy="389"/>
                </a:xfrm>
                <a:prstGeom prst="sun">
                  <a:avLst>
                    <a:gd name="adj" fmla="val 25000"/>
                  </a:avLst>
                </a:prstGeom>
                <a:gradFill rotWithShape="1">
                  <a:gsLst>
                    <a:gs pos="0">
                      <a:srgbClr val="FF3300"/>
                    </a:gs>
                    <a:gs pos="100000">
                      <a:srgbClr val="00FF00"/>
                    </a:gs>
                  </a:gsLst>
                  <a:path path="rect">
                    <a:fillToRect l="50000" t="50000" r="50000" b="50000"/>
                  </a:path>
                </a:gradFill>
                <a:ln w="9525">
                  <a:solidFill>
                    <a:srgbClr val="00FF00"/>
                  </a:solidFill>
                  <a:miter lim="800000"/>
                  <a:headEnd/>
                  <a:tailEnd/>
                </a:ln>
              </p:spPr>
              <p:txBody>
                <a:bodyPr wrap="none" anchor="ctr"/>
                <a:lstStyle/>
                <a:p>
                  <a:endParaRPr lang="en-US"/>
                </a:p>
              </p:txBody>
            </p:sp>
          </p:grpSp>
          <p:sp>
            <p:nvSpPr>
              <p:cNvPr id="39959" name="Text Box 7"/>
              <p:cNvSpPr txBox="1">
                <a:spLocks noChangeArrowheads="1"/>
              </p:cNvSpPr>
              <p:nvPr/>
            </p:nvSpPr>
            <p:spPr bwMode="auto">
              <a:xfrm>
                <a:off x="4705" y="1446"/>
                <a:ext cx="72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600"/>
                  <a:t>16 nm</a:t>
                </a:r>
              </a:p>
            </p:txBody>
          </p:sp>
        </p:grpSp>
        <p:sp>
          <p:nvSpPr>
            <p:cNvPr id="39957" name="Rectangle 8"/>
            <p:cNvSpPr>
              <a:spLocks noChangeArrowheads="1"/>
            </p:cNvSpPr>
            <p:nvPr/>
          </p:nvSpPr>
          <p:spPr bwMode="auto">
            <a:xfrm>
              <a:off x="4368" y="959"/>
              <a:ext cx="42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t>qs655</a:t>
              </a:r>
            </a:p>
          </p:txBody>
        </p:sp>
      </p:grpSp>
      <p:sp>
        <p:nvSpPr>
          <p:cNvPr id="39938" name="Rectangle 14"/>
          <p:cNvSpPr>
            <a:spLocks noChangeArrowheads="1"/>
          </p:cNvSpPr>
          <p:nvPr/>
        </p:nvSpPr>
        <p:spPr bwMode="auto">
          <a:xfrm>
            <a:off x="914400" y="6297613"/>
            <a:ext cx="273685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a:r>
              <a:rPr lang="en-US" sz="1400"/>
              <a:t>pixel size is 160nm</a:t>
            </a:r>
          </a:p>
          <a:p>
            <a:pPr algn="ctr"/>
            <a:r>
              <a:rPr lang="en-US" sz="1400"/>
              <a:t>2 x real time</a:t>
            </a:r>
          </a:p>
        </p:txBody>
      </p:sp>
      <p:grpSp>
        <p:nvGrpSpPr>
          <p:cNvPr id="39939" name="Group 42"/>
          <p:cNvGrpSpPr>
            <a:grpSpLocks/>
          </p:cNvGrpSpPr>
          <p:nvPr/>
        </p:nvGrpSpPr>
        <p:grpSpPr bwMode="auto">
          <a:xfrm>
            <a:off x="304800" y="1066800"/>
            <a:ext cx="3886200" cy="1616075"/>
            <a:chOff x="2976" y="672"/>
            <a:chExt cx="2448" cy="1018"/>
          </a:xfrm>
        </p:grpSpPr>
        <p:pic>
          <p:nvPicPr>
            <p:cNvPr id="39952" name="Picture 11" descr="Inchworm_Carto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6" y="672"/>
              <a:ext cx="650" cy="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53" name="Picture 11" descr="Inchworm_Carto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48" y="672"/>
              <a:ext cx="1056" cy="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54" name="Picture 11" descr="Inchworm_Carto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74" y="672"/>
              <a:ext cx="650" cy="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55" name="Rectangle 46"/>
            <p:cNvSpPr>
              <a:spLocks noChangeArrowheads="1"/>
            </p:cNvSpPr>
            <p:nvPr/>
          </p:nvSpPr>
          <p:spPr bwMode="auto">
            <a:xfrm>
              <a:off x="3572" y="1440"/>
              <a:ext cx="118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a:solidFill>
                    <a:schemeClr val="tx2"/>
                  </a:solidFill>
                </a:rPr>
                <a:t>8.3 nm, 8.3 nm</a:t>
              </a:r>
            </a:p>
          </p:txBody>
        </p:sp>
      </p:grpSp>
      <p:grpSp>
        <p:nvGrpSpPr>
          <p:cNvPr id="39940" name="Group 47"/>
          <p:cNvGrpSpPr>
            <a:grpSpLocks/>
          </p:cNvGrpSpPr>
          <p:nvPr/>
        </p:nvGrpSpPr>
        <p:grpSpPr bwMode="auto">
          <a:xfrm>
            <a:off x="838200" y="3224213"/>
            <a:ext cx="2778125" cy="2338387"/>
            <a:chOff x="650" y="432"/>
            <a:chExt cx="1750" cy="1473"/>
          </a:xfrm>
        </p:grpSpPr>
        <p:pic>
          <p:nvPicPr>
            <p:cNvPr id="39943"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0" y="615"/>
              <a:ext cx="979" cy="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4" name="Text Box 49"/>
            <p:cNvSpPr txBox="1">
              <a:spLocks noChangeArrowheads="1"/>
            </p:cNvSpPr>
            <p:nvPr/>
          </p:nvSpPr>
          <p:spPr bwMode="auto">
            <a:xfrm>
              <a:off x="842" y="432"/>
              <a:ext cx="62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a:t>8.3 nm</a:t>
              </a:r>
            </a:p>
          </p:txBody>
        </p:sp>
        <p:sp>
          <p:nvSpPr>
            <p:cNvPr id="39945" name="Text Box 50"/>
            <p:cNvSpPr txBox="1">
              <a:spLocks noChangeArrowheads="1"/>
            </p:cNvSpPr>
            <p:nvPr/>
          </p:nvSpPr>
          <p:spPr bwMode="auto">
            <a:xfrm>
              <a:off x="794" y="1287"/>
              <a:ext cx="8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a:t>16.6 nm</a:t>
              </a:r>
            </a:p>
          </p:txBody>
        </p:sp>
        <p:pic>
          <p:nvPicPr>
            <p:cNvPr id="39946" name="Picture 13"/>
            <p:cNvPicPr>
              <a:picLocks noChangeAspect="1" noChangeArrowheads="1"/>
            </p:cNvPicPr>
            <p:nvPr/>
          </p:nvPicPr>
          <p:blipFill>
            <a:blip r:embed="rId6">
              <a:extLst>
                <a:ext uri="{28A0092B-C50C-407E-A947-70E740481C1C}">
                  <a14:useLocalDpi xmlns:a14="http://schemas.microsoft.com/office/drawing/2010/main" val="0"/>
                </a:ext>
              </a:extLst>
            </a:blip>
            <a:srcRect l="5615"/>
            <a:stretch>
              <a:fillRect/>
            </a:stretch>
          </p:blipFill>
          <p:spPr bwMode="auto">
            <a:xfrm>
              <a:off x="1454" y="608"/>
              <a:ext cx="924" cy="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7" name="Rectangle 52"/>
            <p:cNvSpPr>
              <a:spLocks noChangeArrowheads="1"/>
            </p:cNvSpPr>
            <p:nvPr/>
          </p:nvSpPr>
          <p:spPr bwMode="auto">
            <a:xfrm>
              <a:off x="794" y="1655"/>
              <a:ext cx="160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a:solidFill>
                    <a:schemeClr val="tx2"/>
                  </a:solidFill>
                </a:rPr>
                <a:t>16.6, 0, 16.6 nm, 0…</a:t>
              </a:r>
            </a:p>
          </p:txBody>
        </p:sp>
        <p:sp>
          <p:nvSpPr>
            <p:cNvPr id="39948" name="Rectangle 53"/>
            <p:cNvSpPr>
              <a:spLocks noChangeArrowheads="1"/>
            </p:cNvSpPr>
            <p:nvPr/>
          </p:nvSpPr>
          <p:spPr bwMode="auto">
            <a:xfrm>
              <a:off x="1359" y="1461"/>
              <a:ext cx="48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solidFill>
                    <a:schemeClr val="tx2"/>
                  </a:solidFill>
                </a:rPr>
                <a:t>0 nm</a:t>
              </a:r>
            </a:p>
          </p:txBody>
        </p:sp>
        <p:sp>
          <p:nvSpPr>
            <p:cNvPr id="39949" name="Text Box 54"/>
            <p:cNvSpPr txBox="1">
              <a:spLocks noChangeArrowheads="1"/>
            </p:cNvSpPr>
            <p:nvPr/>
          </p:nvSpPr>
          <p:spPr bwMode="auto">
            <a:xfrm>
              <a:off x="1555" y="1294"/>
              <a:ext cx="8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a:t>16.6 nm</a:t>
              </a:r>
            </a:p>
          </p:txBody>
        </p:sp>
        <p:sp>
          <p:nvSpPr>
            <p:cNvPr id="39950" name="Text Box 55"/>
            <p:cNvSpPr txBox="1">
              <a:spLocks noChangeArrowheads="1"/>
            </p:cNvSpPr>
            <p:nvPr/>
          </p:nvSpPr>
          <p:spPr bwMode="auto">
            <a:xfrm>
              <a:off x="1338" y="432"/>
              <a:ext cx="38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a:t>8.3</a:t>
              </a:r>
            </a:p>
          </p:txBody>
        </p:sp>
        <p:sp>
          <p:nvSpPr>
            <p:cNvPr id="39951" name="Text Box 56"/>
            <p:cNvSpPr txBox="1">
              <a:spLocks noChangeArrowheads="1"/>
            </p:cNvSpPr>
            <p:nvPr/>
          </p:nvSpPr>
          <p:spPr bwMode="auto">
            <a:xfrm>
              <a:off x="1632" y="432"/>
              <a:ext cx="62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a:t>8.3 nm</a:t>
              </a:r>
            </a:p>
          </p:txBody>
        </p:sp>
      </p:grpSp>
      <p:sp>
        <p:nvSpPr>
          <p:cNvPr id="39941" name="Rectangle 12"/>
          <p:cNvSpPr>
            <a:spLocks noChangeArrowheads="1"/>
          </p:cNvSpPr>
          <p:nvPr/>
        </p:nvSpPr>
        <p:spPr bwMode="auto">
          <a:xfrm>
            <a:off x="-247650" y="-144463"/>
            <a:ext cx="96774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3600" b="1">
                <a:solidFill>
                  <a:srgbClr val="0000FF"/>
                </a:solidFill>
                <a:latin typeface="Times New Roman" charset="0"/>
              </a:rPr>
              <a:t>Kinesin: Hand-over-hand or Inchworm?</a:t>
            </a:r>
            <a:r>
              <a:rPr lang="en-US" sz="4400">
                <a:solidFill>
                  <a:schemeClr val="tx2"/>
                </a:solidFill>
              </a:rPr>
              <a:t> </a:t>
            </a:r>
          </a:p>
        </p:txBody>
      </p:sp>
      <p:pic>
        <p:nvPicPr>
          <p:cNvPr id="2" name="CENP-E Qdot movie.Single kinesin Walking with 8.4nm.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253163" y="3043238"/>
            <a:ext cx="584200" cy="3098800"/>
          </a:xfrm>
          <a:prstGeom prst="rect">
            <a:avLst/>
          </a:prstGeom>
        </p:spPr>
      </p:pic>
    </p:spTree>
    <p:extLst>
      <p:ext uri="{BB962C8B-B14F-4D97-AF65-F5344CB8AC3E}">
        <p14:creationId xmlns:p14="http://schemas.microsoft.com/office/powerpoint/2010/main" val="901868728"/>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00FF"/>
                </a:solidFill>
              </a:rPr>
              <a:t>Super-accuracy Microscopy </a:t>
            </a:r>
            <a:endParaRPr lang="en-US" b="1" dirty="0">
              <a:solidFill>
                <a:srgbClr val="0000FF"/>
              </a:solidFill>
            </a:endParaRPr>
          </a:p>
        </p:txBody>
      </p:sp>
      <p:sp>
        <p:nvSpPr>
          <p:cNvPr id="3" name="Content Placeholder 2"/>
          <p:cNvSpPr>
            <a:spLocks noGrp="1"/>
          </p:cNvSpPr>
          <p:nvPr>
            <p:ph idx="1"/>
          </p:nvPr>
        </p:nvSpPr>
        <p:spPr/>
        <p:txBody>
          <a:bodyPr/>
          <a:lstStyle/>
          <a:p>
            <a:pPr marL="0" indent="0">
              <a:buNone/>
            </a:pPr>
            <a:r>
              <a:rPr lang="en-US" dirty="0" smtClean="0"/>
              <a:t>By collecting enough photons, you can determine the center by looking at the S.E.M. SD/√N.</a:t>
            </a:r>
          </a:p>
          <a:p>
            <a:pPr marL="0" indent="0">
              <a:buNone/>
            </a:pPr>
            <a:r>
              <a:rPr lang="en-US" dirty="0" smtClean="0"/>
              <a:t>Try to get fluorophores that will emit enough photons. Typically get nanometer accuracy.</a:t>
            </a:r>
            <a:endParaRPr lang="en-US" dirty="0"/>
          </a:p>
        </p:txBody>
      </p:sp>
    </p:spTree>
    <p:extLst>
      <p:ext uri="{BB962C8B-B14F-4D97-AF65-F5344CB8AC3E}">
        <p14:creationId xmlns:p14="http://schemas.microsoft.com/office/powerpoint/2010/main" val="64789406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350"/>
            <a:ext cx="8229600" cy="1143000"/>
          </a:xfrm>
        </p:spPr>
        <p:txBody>
          <a:bodyPr>
            <a:normAutofit/>
          </a:bodyPr>
          <a:lstStyle/>
          <a:p>
            <a:r>
              <a:rPr lang="en-US" b="1" dirty="0" smtClean="0">
                <a:solidFill>
                  <a:srgbClr val="0000FF"/>
                </a:solidFill>
              </a:rPr>
              <a:t>Photon: the diffraction limit</a:t>
            </a:r>
            <a:endParaRPr lang="en-US" b="1" dirty="0">
              <a:solidFill>
                <a:srgbClr val="0000FF"/>
              </a:solidFill>
            </a:endParaRPr>
          </a:p>
        </p:txBody>
      </p:sp>
      <p:sp>
        <p:nvSpPr>
          <p:cNvPr id="3" name="Content Placeholder 2"/>
          <p:cNvSpPr>
            <a:spLocks noGrp="1"/>
          </p:cNvSpPr>
          <p:nvPr>
            <p:ph idx="1"/>
          </p:nvPr>
        </p:nvSpPr>
        <p:spPr>
          <a:xfrm>
            <a:off x="501624" y="4388869"/>
            <a:ext cx="8229600" cy="1786242"/>
          </a:xfrm>
        </p:spPr>
        <p:txBody>
          <a:bodyPr>
            <a:normAutofit/>
          </a:bodyPr>
          <a:lstStyle/>
          <a:p>
            <a:pPr marL="0" indent="0" algn="ctr">
              <a:buNone/>
            </a:pPr>
            <a:r>
              <a:rPr lang="en-US" dirty="0" smtClean="0"/>
              <a:t>This is the the best at which you can tell where a photon is going to land. It doesn’t matter how many photons you collect.</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0743" y="1645848"/>
            <a:ext cx="5754688" cy="234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2"/>
          <p:cNvSpPr txBox="1">
            <a:spLocks/>
          </p:cNvSpPr>
          <p:nvPr/>
        </p:nvSpPr>
        <p:spPr>
          <a:xfrm>
            <a:off x="284086" y="718145"/>
            <a:ext cx="8229600" cy="147955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dirty="0" smtClean="0"/>
              <a:t>There is an “Inherent” uncertainty</a:t>
            </a:r>
          </a:p>
          <a:p>
            <a:pPr marL="0" indent="0" algn="ctr">
              <a:buFont typeface="Arial"/>
              <a:buNone/>
            </a:pPr>
            <a:r>
              <a:rPr lang="en-US" dirty="0" smtClean="0"/>
              <a:t> – width  = </a:t>
            </a:r>
            <a:r>
              <a:rPr lang="en-US" dirty="0" smtClean="0">
                <a:latin typeface="Symbol" charset="2"/>
                <a:cs typeface="Symbol" charset="2"/>
              </a:rPr>
              <a:t>l</a:t>
            </a:r>
            <a:r>
              <a:rPr lang="en-US" dirty="0" smtClean="0"/>
              <a:t>/2N.A. or 250 nm</a:t>
            </a:r>
          </a:p>
        </p:txBody>
      </p:sp>
    </p:spTree>
    <p:extLst>
      <p:ext uri="{BB962C8B-B14F-4D97-AF65-F5344CB8AC3E}">
        <p14:creationId xmlns:p14="http://schemas.microsoft.com/office/powerpoint/2010/main" val="100787212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00FF"/>
                </a:solidFill>
              </a:rPr>
              <a:t>Diffraction Limit beat by STED</a:t>
            </a:r>
            <a:endParaRPr lang="en-US" b="1" dirty="0">
              <a:solidFill>
                <a:srgbClr val="0000FF"/>
              </a:solidFill>
            </a:endParaRPr>
          </a:p>
        </p:txBody>
      </p:sp>
      <p:sp>
        <p:nvSpPr>
          <p:cNvPr id="3" name="Content Placeholder 2"/>
          <p:cNvSpPr>
            <a:spLocks noGrp="1"/>
          </p:cNvSpPr>
          <p:nvPr>
            <p:ph idx="1"/>
          </p:nvPr>
        </p:nvSpPr>
        <p:spPr>
          <a:xfrm>
            <a:off x="750297" y="4347674"/>
            <a:ext cx="8229600" cy="1696769"/>
          </a:xfrm>
        </p:spPr>
        <p:txBody>
          <a:bodyPr/>
          <a:lstStyle/>
          <a:p>
            <a:pPr marL="0" indent="0">
              <a:buNone/>
            </a:pPr>
            <a:r>
              <a:rPr lang="en-US" dirty="0" smtClean="0"/>
              <a:t>If you’re clever with optical configuration, you can make width smaller: STED.</a:t>
            </a:r>
          </a:p>
          <a:p>
            <a:pPr marL="0" indent="0">
              <a:buNone/>
            </a:pPr>
            <a:r>
              <a:rPr lang="en-US" dirty="0" smtClean="0"/>
              <a:t>You get down to 50 nm or-so.</a:t>
            </a:r>
          </a:p>
          <a:p>
            <a:pPr marL="0" indent="0">
              <a:buNone/>
            </a:pPr>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r="45714"/>
          <a:stretch>
            <a:fillRect/>
          </a:stretch>
        </p:blipFill>
        <p:spPr bwMode="auto">
          <a:xfrm>
            <a:off x="1069853" y="1654047"/>
            <a:ext cx="3883147" cy="212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23"/>
          <p:cNvGrpSpPr>
            <a:grpSpLocks/>
          </p:cNvGrpSpPr>
          <p:nvPr/>
        </p:nvGrpSpPr>
        <p:grpSpPr bwMode="auto">
          <a:xfrm>
            <a:off x="4572000" y="1654047"/>
            <a:ext cx="4572000" cy="1981200"/>
            <a:chOff x="2590800" y="3276600"/>
            <a:chExt cx="4572000" cy="1981200"/>
          </a:xfrm>
        </p:grpSpPr>
        <p:grpSp>
          <p:nvGrpSpPr>
            <p:cNvPr id="6" name="Group 14"/>
            <p:cNvGrpSpPr>
              <a:grpSpLocks/>
            </p:cNvGrpSpPr>
            <p:nvPr/>
          </p:nvGrpSpPr>
          <p:grpSpPr bwMode="auto">
            <a:xfrm>
              <a:off x="2590800" y="3276600"/>
              <a:ext cx="4572000" cy="1955800"/>
              <a:chOff x="1981200" y="2286000"/>
              <a:chExt cx="4572000" cy="1955800"/>
            </a:xfrm>
          </p:grpSpPr>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rcRect l="67657" t="24615" r="31087" b="24615"/>
              <a:stretch>
                <a:fillRect/>
              </a:stretch>
            </p:blipFill>
            <p:spPr bwMode="auto">
              <a:xfrm>
                <a:off x="4813300" y="2298700"/>
                <a:ext cx="157156" cy="1886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p:cNvPicPr>
                <a:picLocks noChangeAspect="1" noChangeArrowheads="1"/>
              </p:cNvPicPr>
              <p:nvPr/>
            </p:nvPicPr>
            <p:blipFill>
              <a:blip r:embed="rId2">
                <a:extLst>
                  <a:ext uri="{28A0092B-C50C-407E-A947-70E740481C1C}">
                    <a14:useLocalDpi xmlns:a14="http://schemas.microsoft.com/office/drawing/2010/main" val="0"/>
                  </a:ext>
                </a:extLst>
              </a:blip>
              <a:srcRect l="54857" t="24615" r="21944" b="24615"/>
              <a:stretch>
                <a:fillRect/>
              </a:stretch>
            </p:blipFill>
            <p:spPr bwMode="auto">
              <a:xfrm>
                <a:off x="1981200" y="2286000"/>
                <a:ext cx="2900245" cy="1886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l="87772" t="30769" b="24615"/>
              <a:stretch>
                <a:fillRect/>
              </a:stretch>
            </p:blipFill>
            <p:spPr bwMode="auto">
              <a:xfrm>
                <a:off x="5024507" y="2584424"/>
                <a:ext cx="1528693" cy="1657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6" descr="zpq0310629830001"/>
            <p:cNvPicPr>
              <a:picLocks noChangeAspect="1" noChangeArrowheads="1"/>
            </p:cNvPicPr>
            <p:nvPr/>
          </p:nvPicPr>
          <p:blipFill>
            <a:blip r:embed="rId3">
              <a:extLst>
                <a:ext uri="{28A0092B-C50C-407E-A947-70E740481C1C}">
                  <a14:useLocalDpi xmlns:a14="http://schemas.microsoft.com/office/drawing/2010/main" val="0"/>
                </a:ext>
              </a:extLst>
            </a:blip>
            <a:srcRect l="79500" t="9003" r="10500" b="72839"/>
            <a:stretch>
              <a:fillRect/>
            </a:stretch>
          </p:blipFill>
          <p:spPr bwMode="auto">
            <a:xfrm>
              <a:off x="5943600" y="3910866"/>
              <a:ext cx="809627" cy="1346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22"/>
            <p:cNvGrpSpPr>
              <a:grpSpLocks/>
            </p:cNvGrpSpPr>
            <p:nvPr/>
          </p:nvGrpSpPr>
          <p:grpSpPr bwMode="auto">
            <a:xfrm>
              <a:off x="2971800" y="4799568"/>
              <a:ext cx="1092200" cy="445532"/>
              <a:chOff x="2971800" y="4648200"/>
              <a:chExt cx="1092200" cy="445532"/>
            </a:xfrm>
          </p:grpSpPr>
          <p:sp>
            <p:nvSpPr>
              <p:cNvPr id="9" name="TextBox 17"/>
              <p:cNvSpPr txBox="1">
                <a:spLocks noChangeArrowheads="1"/>
              </p:cNvSpPr>
              <p:nvPr/>
            </p:nvSpPr>
            <p:spPr bwMode="auto">
              <a:xfrm>
                <a:off x="3035300" y="4724400"/>
                <a:ext cx="10287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cs typeface="Arial" charset="0"/>
                  </a:rPr>
                  <a:t>200nm</a:t>
                </a:r>
              </a:p>
            </p:txBody>
          </p:sp>
          <p:cxnSp>
            <p:nvCxnSpPr>
              <p:cNvPr id="10" name="Straight Arrow Connector 9"/>
              <p:cNvCxnSpPr/>
              <p:nvPr/>
            </p:nvCxnSpPr>
            <p:spPr>
              <a:xfrm>
                <a:off x="2971800" y="4647645"/>
                <a:ext cx="304800" cy="1587"/>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1" name="Straight Arrow Connector 10"/>
              <p:cNvCxnSpPr/>
              <p:nvPr/>
            </p:nvCxnSpPr>
            <p:spPr>
              <a:xfrm rot="10800000">
                <a:off x="3581400" y="4647645"/>
                <a:ext cx="304800" cy="1587"/>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29887645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5308" y="543491"/>
            <a:ext cx="8132154" cy="523220"/>
          </a:xfrm>
          <a:prstGeom prst="rect">
            <a:avLst/>
          </a:prstGeom>
          <a:noFill/>
        </p:spPr>
        <p:txBody>
          <a:bodyPr wrap="none" rtlCol="0">
            <a:spAutoFit/>
          </a:bodyPr>
          <a:lstStyle/>
          <a:p>
            <a:r>
              <a:rPr lang="en-US" sz="2800" b="1" dirty="0" smtClean="0">
                <a:solidFill>
                  <a:srgbClr val="0000FF"/>
                </a:solidFill>
              </a:rPr>
              <a:t>You can get super-resolution to a few 10’s nm as well</a:t>
            </a:r>
            <a:endParaRPr lang="en-US" sz="2800" b="1" dirty="0">
              <a:solidFill>
                <a:srgbClr val="0000FF"/>
              </a:solidFill>
            </a:endParaRPr>
          </a:p>
        </p:txBody>
      </p:sp>
      <p:sp>
        <p:nvSpPr>
          <p:cNvPr id="3" name="TextBox 2"/>
          <p:cNvSpPr txBox="1"/>
          <p:nvPr/>
        </p:nvSpPr>
        <p:spPr>
          <a:xfrm>
            <a:off x="2442471" y="1660695"/>
            <a:ext cx="4609956" cy="523220"/>
          </a:xfrm>
          <a:prstGeom prst="rect">
            <a:avLst/>
          </a:prstGeom>
          <a:noFill/>
        </p:spPr>
        <p:txBody>
          <a:bodyPr wrap="none" rtlCol="0">
            <a:spAutoFit/>
          </a:bodyPr>
          <a:lstStyle/>
          <a:p>
            <a:r>
              <a:rPr lang="en-US" sz="2800" dirty="0" smtClean="0"/>
              <a:t>Turn a fluorophore on and off.</a:t>
            </a:r>
            <a:endParaRPr lang="en-US" sz="2800" dirty="0"/>
          </a:p>
        </p:txBody>
      </p:sp>
    </p:spTree>
    <p:extLst>
      <p:ext uri="{BB962C8B-B14F-4D97-AF65-F5344CB8AC3E}">
        <p14:creationId xmlns:p14="http://schemas.microsoft.com/office/powerpoint/2010/main" val="282275142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5"/>
          <p:cNvSpPr>
            <a:spLocks noChangeArrowheads="1"/>
          </p:cNvSpPr>
          <p:nvPr/>
        </p:nvSpPr>
        <p:spPr bwMode="auto">
          <a:xfrm>
            <a:off x="493713" y="2223527"/>
            <a:ext cx="21732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0" tIns="45711" rIns="91420" bIns="45711">
            <a:spAutoFit/>
          </a:bodyPr>
          <a:lstStyle/>
          <a:p>
            <a:r>
              <a:rPr lang="en-US" sz="4000" b="1" dirty="0">
                <a:solidFill>
                  <a:srgbClr val="0000FF"/>
                </a:solidFill>
                <a:latin typeface="Times New Roman" charset="0"/>
              </a:rPr>
              <a:t>SHRImP</a:t>
            </a:r>
          </a:p>
        </p:txBody>
      </p:sp>
      <p:sp>
        <p:nvSpPr>
          <p:cNvPr id="35842" name="Text Box 6"/>
          <p:cNvSpPr txBox="1">
            <a:spLocks noChangeArrowheads="1"/>
          </p:cNvSpPr>
          <p:nvPr/>
        </p:nvSpPr>
        <p:spPr bwMode="auto">
          <a:xfrm>
            <a:off x="2774950" y="3658259"/>
            <a:ext cx="6359525"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0" tIns="45711" rIns="91420" bIns="4571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100" b="1" dirty="0">
                <a:solidFill>
                  <a:srgbClr val="0000FF"/>
                </a:solidFill>
              </a:rPr>
              <a:t>S</a:t>
            </a:r>
            <a:r>
              <a:rPr lang="en-US" sz="2100" dirty="0">
                <a:solidFill>
                  <a:srgbClr val="0000FF"/>
                </a:solidFill>
              </a:rPr>
              <a:t>uper </a:t>
            </a:r>
            <a:r>
              <a:rPr lang="en-US" sz="2100" b="1" dirty="0">
                <a:solidFill>
                  <a:srgbClr val="0000FF"/>
                </a:solidFill>
              </a:rPr>
              <a:t>H</a:t>
            </a:r>
            <a:r>
              <a:rPr lang="en-US" sz="2100" dirty="0">
                <a:solidFill>
                  <a:srgbClr val="0000FF"/>
                </a:solidFill>
              </a:rPr>
              <a:t>igh Resolution </a:t>
            </a:r>
            <a:r>
              <a:rPr lang="en-US" sz="2100" b="1" dirty="0" err="1">
                <a:solidFill>
                  <a:srgbClr val="0000FF"/>
                </a:solidFill>
              </a:rPr>
              <a:t>IM</a:t>
            </a:r>
            <a:r>
              <a:rPr lang="en-US" sz="2100" dirty="0" err="1">
                <a:solidFill>
                  <a:srgbClr val="0000FF"/>
                </a:solidFill>
              </a:rPr>
              <a:t>aging</a:t>
            </a:r>
            <a:r>
              <a:rPr lang="en-US" sz="2100" dirty="0">
                <a:solidFill>
                  <a:srgbClr val="0000FF"/>
                </a:solidFill>
              </a:rPr>
              <a:t> with </a:t>
            </a:r>
            <a:r>
              <a:rPr lang="en-US" sz="2100" b="1" dirty="0">
                <a:solidFill>
                  <a:srgbClr val="0000FF"/>
                </a:solidFill>
              </a:rPr>
              <a:t>P</a:t>
            </a:r>
            <a:r>
              <a:rPr lang="en-US" sz="2100" dirty="0">
                <a:solidFill>
                  <a:srgbClr val="0000FF"/>
                </a:solidFill>
              </a:rPr>
              <a:t>hotobleaching</a:t>
            </a:r>
          </a:p>
        </p:txBody>
      </p:sp>
      <p:grpSp>
        <p:nvGrpSpPr>
          <p:cNvPr id="7" name="Group 6"/>
          <p:cNvGrpSpPr>
            <a:grpSpLocks/>
          </p:cNvGrpSpPr>
          <p:nvPr/>
        </p:nvGrpSpPr>
        <p:grpSpPr bwMode="auto">
          <a:xfrm>
            <a:off x="563563" y="4171950"/>
            <a:ext cx="3386137" cy="2501900"/>
            <a:chOff x="620712" y="4598987"/>
            <a:chExt cx="3733800" cy="2758442"/>
          </a:xfrm>
        </p:grpSpPr>
        <p:pic>
          <p:nvPicPr>
            <p:cNvPr id="32" name="shrimp.mpg" descr="/Users/selvin/My Stuff/Talk.slides/Movies/shrimp.mpg">
              <a:hlinkClick r:id="" action="ppaction://media"/>
            </p:cNvPr>
            <p:cNvPicPr>
              <a:picLocks noRot="1" noChangeAspect="1"/>
            </p:cNvPicPr>
            <p:nvPr>
              <a:videoFile r:link="rId3"/>
              <p:extLst>
                <p:ext uri="{DAA4B4D4-6D71-4841-9C94-3DE7FCFB9230}">
                  <p14:media xmlns:p14="http://schemas.microsoft.com/office/powerpoint/2010/main" r:link="rId2"/>
                </p:ext>
              </p:extLst>
            </p:nvPr>
          </p:nvPicPr>
          <p:blipFill>
            <a:blip r:embed="rId6">
              <a:extLst>
                <a:ext uri="{28A0092B-C50C-407E-A947-70E740481C1C}">
                  <a14:useLocalDpi xmlns:a14="http://schemas.microsoft.com/office/drawing/2010/main" val="0"/>
                </a:ext>
              </a:extLst>
            </a:blip>
            <a:srcRect/>
            <a:stretch>
              <a:fillRect/>
            </a:stretch>
          </p:blipFill>
          <p:spPr bwMode="auto">
            <a:xfrm>
              <a:off x="620712" y="4598987"/>
              <a:ext cx="3657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66" name="Text Box 12"/>
            <p:cNvSpPr txBox="1">
              <a:spLocks noChangeArrowheads="1"/>
            </p:cNvSpPr>
            <p:nvPr/>
          </p:nvSpPr>
          <p:spPr bwMode="auto">
            <a:xfrm>
              <a:off x="3323572" y="6939897"/>
              <a:ext cx="1030940" cy="417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a:t>In vitro</a:t>
              </a:r>
              <a:endParaRPr lang="en-US" sz="2100"/>
            </a:p>
          </p:txBody>
        </p:sp>
        <p:grpSp>
          <p:nvGrpSpPr>
            <p:cNvPr id="35867" name="Group 3"/>
            <p:cNvGrpSpPr>
              <a:grpSpLocks/>
            </p:cNvGrpSpPr>
            <p:nvPr/>
          </p:nvGrpSpPr>
          <p:grpSpPr bwMode="auto">
            <a:xfrm>
              <a:off x="2601912" y="4618037"/>
              <a:ext cx="1668760" cy="381000"/>
              <a:chOff x="280" y="1451"/>
              <a:chExt cx="1476" cy="290"/>
            </a:xfrm>
          </p:grpSpPr>
          <p:pic>
            <p:nvPicPr>
              <p:cNvPr id="35868" name="Picture 4" descr="30mer_dn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5" y="1452"/>
                <a:ext cx="1140"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5869" name="Object 5"/>
              <p:cNvGraphicFramePr>
                <a:graphicFrameLocks noChangeAspect="1"/>
              </p:cNvGraphicFramePr>
              <p:nvPr/>
            </p:nvGraphicFramePr>
            <p:xfrm>
              <a:off x="1576" y="1451"/>
              <a:ext cx="180" cy="285"/>
            </p:xfrm>
            <a:graphic>
              <a:graphicData uri="http://schemas.openxmlformats.org/presentationml/2006/ole">
                <mc:AlternateContent xmlns:mc="http://schemas.openxmlformats.org/markup-compatibility/2006">
                  <mc:Choice xmlns:v="urn:schemas-microsoft-com:vml" Requires="v">
                    <p:oleObj spid="_x0000_s6354" name="Bitmap Image" r:id="rId8" imgW="2104762" imgH="3761905" progId="PBrush">
                      <p:embed/>
                    </p:oleObj>
                  </mc:Choice>
                  <mc:Fallback>
                    <p:oleObj name="Bitmap Image" r:id="rId8" imgW="2104762" imgH="3761905" progId="PBrush">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76" y="1451"/>
                            <a:ext cx="180" cy="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graphicFrame>
            <p:nvGraphicFramePr>
              <p:cNvPr id="35870" name="Object 6"/>
              <p:cNvGraphicFramePr>
                <a:graphicFrameLocks noChangeAspect="1"/>
              </p:cNvGraphicFramePr>
              <p:nvPr/>
            </p:nvGraphicFramePr>
            <p:xfrm>
              <a:off x="280" y="1451"/>
              <a:ext cx="180" cy="285"/>
            </p:xfrm>
            <a:graphic>
              <a:graphicData uri="http://schemas.openxmlformats.org/presentationml/2006/ole">
                <mc:AlternateContent xmlns:mc="http://schemas.openxmlformats.org/markup-compatibility/2006">
                  <mc:Choice xmlns:v="urn:schemas-microsoft-com:vml" Requires="v">
                    <p:oleObj spid="_x0000_s6355" name="Bitmap Image" r:id="rId10" imgW="2104762" imgH="3761905" progId="PBrush">
                      <p:embed/>
                    </p:oleObj>
                  </mc:Choice>
                  <mc:Fallback>
                    <p:oleObj name="Bitmap Image" r:id="rId10" imgW="2104762" imgH="3761905" progId="PBrush">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0" y="1451"/>
                            <a:ext cx="180" cy="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grpSp>
      </p:grpSp>
      <p:sp>
        <p:nvSpPr>
          <p:cNvPr id="35845" name="Rectangle 7"/>
          <p:cNvSpPr>
            <a:spLocks noChangeArrowheads="1"/>
          </p:cNvSpPr>
          <p:nvPr/>
        </p:nvSpPr>
        <p:spPr bwMode="auto">
          <a:xfrm>
            <a:off x="9525" y="-1708"/>
            <a:ext cx="9134475" cy="1415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0" tIns="45711" rIns="91420" bIns="45711">
            <a:spAutoFit/>
          </a:bodyPr>
          <a:lstStyle/>
          <a:p>
            <a:pPr algn="ctr" eaLnBrk="0"/>
            <a:r>
              <a:rPr lang="en-US" sz="3300" b="1" dirty="0">
                <a:solidFill>
                  <a:srgbClr val="0000FF"/>
                </a:solidFill>
              </a:rPr>
              <a:t>Super-</a:t>
            </a:r>
            <a:r>
              <a:rPr lang="en-US" sz="3300" b="1" u="sng" dirty="0">
                <a:solidFill>
                  <a:srgbClr val="0000FF"/>
                </a:solidFill>
              </a:rPr>
              <a:t>Resolution</a:t>
            </a:r>
            <a:r>
              <a:rPr lang="en-US" sz="3300" b="1" dirty="0">
                <a:solidFill>
                  <a:srgbClr val="0000FF"/>
                </a:solidFill>
              </a:rPr>
              <a:t>: </a:t>
            </a:r>
          </a:p>
          <a:p>
            <a:pPr algn="ctr" eaLnBrk="0"/>
            <a:r>
              <a:rPr lang="en-US" sz="2900" b="1" dirty="0">
                <a:solidFill>
                  <a:srgbClr val="0000FF"/>
                </a:solidFill>
              </a:rPr>
              <a:t>Nanometer Distances between two (or more) </a:t>
            </a:r>
            <a:r>
              <a:rPr lang="en-US" sz="2900" b="1" dirty="0" smtClean="0">
                <a:solidFill>
                  <a:srgbClr val="0000FF"/>
                </a:solidFill>
              </a:rPr>
              <a:t>dyes</a:t>
            </a:r>
          </a:p>
          <a:p>
            <a:pPr algn="ctr" eaLnBrk="0"/>
            <a:r>
              <a:rPr lang="en-US" sz="2400" b="1" dirty="0" smtClean="0">
                <a:solidFill>
                  <a:srgbClr val="0000FF"/>
                </a:solidFill>
              </a:rPr>
              <a:t>Know about resolution of this technique </a:t>
            </a:r>
            <a:endParaRPr lang="en-US" sz="2400" b="1" dirty="0">
              <a:solidFill>
                <a:srgbClr val="0000FF"/>
              </a:solidFill>
              <a:latin typeface="Times New Roman" charset="0"/>
            </a:endParaRPr>
          </a:p>
        </p:txBody>
      </p:sp>
      <p:grpSp>
        <p:nvGrpSpPr>
          <p:cNvPr id="36" name="Group 2"/>
          <p:cNvGrpSpPr>
            <a:grpSpLocks/>
          </p:cNvGrpSpPr>
          <p:nvPr/>
        </p:nvGrpSpPr>
        <p:grpSpPr bwMode="auto">
          <a:xfrm>
            <a:off x="4710113" y="3967163"/>
            <a:ext cx="2933700" cy="2779712"/>
            <a:chOff x="24" y="984"/>
            <a:chExt cx="1848" cy="1751"/>
          </a:xfrm>
        </p:grpSpPr>
        <p:graphicFrame>
          <p:nvGraphicFramePr>
            <p:cNvPr id="35863" name="Object 3"/>
            <p:cNvGraphicFramePr>
              <a:graphicFrameLocks noChangeAspect="1"/>
            </p:cNvGraphicFramePr>
            <p:nvPr/>
          </p:nvGraphicFramePr>
          <p:xfrm>
            <a:off x="24" y="1008"/>
            <a:ext cx="1848" cy="1727"/>
          </p:xfrm>
          <a:graphic>
            <a:graphicData uri="http://schemas.openxmlformats.org/presentationml/2006/ole">
              <mc:AlternateContent xmlns:mc="http://schemas.openxmlformats.org/markup-compatibility/2006">
                <mc:Choice xmlns:v="urn:schemas-microsoft-com:vml" Requires="v">
                  <p:oleObj spid="_x0000_s6356" name="SPW 8.0 Graph" r:id="rId11" imgW="4930140" imgH="4607560" progId="">
                    <p:embed/>
                  </p:oleObj>
                </mc:Choice>
                <mc:Fallback>
                  <p:oleObj name="SPW 8.0 Graph" r:id="rId11" imgW="4930140" imgH="4607560" progId="">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 y="1008"/>
                          <a:ext cx="1848" cy="1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sp>
          <p:nvSpPr>
            <p:cNvPr id="38" name="Text Box 4"/>
            <p:cNvSpPr txBox="1">
              <a:spLocks noChangeArrowheads="1"/>
            </p:cNvSpPr>
            <p:nvPr/>
          </p:nvSpPr>
          <p:spPr bwMode="auto">
            <a:xfrm>
              <a:off x="268" y="984"/>
              <a:ext cx="1391"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US" sz="2400" dirty="0">
                  <a:latin typeface="Times New Roman" charset="0"/>
                </a:rPr>
                <a:t>132.9 ± 0.93 nm</a:t>
              </a:r>
            </a:p>
          </p:txBody>
        </p:sp>
      </p:grpSp>
      <p:grpSp>
        <p:nvGrpSpPr>
          <p:cNvPr id="39" name="Group 5"/>
          <p:cNvGrpSpPr>
            <a:grpSpLocks/>
          </p:cNvGrpSpPr>
          <p:nvPr/>
        </p:nvGrpSpPr>
        <p:grpSpPr bwMode="auto">
          <a:xfrm>
            <a:off x="4779963" y="4051300"/>
            <a:ext cx="2943225" cy="2751138"/>
            <a:chOff x="2931" y="2515"/>
            <a:chExt cx="1854" cy="1733"/>
          </a:xfrm>
        </p:grpSpPr>
        <p:graphicFrame>
          <p:nvGraphicFramePr>
            <p:cNvPr id="35861" name="Object 6"/>
            <p:cNvGraphicFramePr>
              <a:graphicFrameLocks noChangeAspect="1"/>
            </p:cNvGraphicFramePr>
            <p:nvPr/>
          </p:nvGraphicFramePr>
          <p:xfrm>
            <a:off x="2931" y="2515"/>
            <a:ext cx="1854" cy="1733"/>
          </p:xfrm>
          <a:graphic>
            <a:graphicData uri="http://schemas.openxmlformats.org/presentationml/2006/ole">
              <mc:AlternateContent xmlns:mc="http://schemas.openxmlformats.org/markup-compatibility/2006">
                <mc:Choice xmlns:v="urn:schemas-microsoft-com:vml" Requires="v">
                  <p:oleObj spid="_x0000_s6357" name="SPW 8.0 Graph" r:id="rId13" imgW="4930140" imgH="4607560" progId="">
                    <p:embed/>
                  </p:oleObj>
                </mc:Choice>
                <mc:Fallback>
                  <p:oleObj name="SPW 8.0 Graph" r:id="rId13" imgW="4930140" imgH="4607560" progId="">
                    <p:embed/>
                    <p:pic>
                      <p:nvPicPr>
                        <p:cNvPr id="0" name=""/>
                        <p:cNvPicPr>
                          <a:picLocks noChangeAspect="1" noChangeArrowheads="1"/>
                        </p:cNvPicPr>
                        <p:nvPr/>
                      </p:nvPicPr>
                      <p:blipFill>
                        <a:blip>
                          <a:extLst>
                            <a:ext uri="{28A0092B-C50C-407E-A947-70E740481C1C}">
                              <a14:useLocalDpi xmlns:a14="http://schemas.microsoft.com/office/drawing/2010/main" val="0"/>
                            </a:ext>
                          </a:extLst>
                        </a:blip>
                        <a:srcRect/>
                        <a:stretch>
                          <a:fillRect/>
                        </a:stretch>
                      </p:blipFill>
                      <p:spPr bwMode="auto">
                        <a:xfrm>
                          <a:off x="2931" y="2515"/>
                          <a:ext cx="1854" cy="1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sp>
          <p:nvSpPr>
            <p:cNvPr id="41" name="Text Box 7"/>
            <p:cNvSpPr txBox="1">
              <a:spLocks noChangeArrowheads="1"/>
            </p:cNvSpPr>
            <p:nvPr/>
          </p:nvSpPr>
          <p:spPr bwMode="auto">
            <a:xfrm>
              <a:off x="3236" y="2545"/>
              <a:ext cx="1198"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US" sz="2400" dirty="0">
                  <a:solidFill>
                    <a:srgbClr val="000000"/>
                  </a:solidFill>
                  <a:latin typeface="Times New Roman" charset="0"/>
                </a:rPr>
                <a:t>72.1 ± 3.5 nm</a:t>
              </a:r>
            </a:p>
          </p:txBody>
        </p:sp>
      </p:grpSp>
      <p:grpSp>
        <p:nvGrpSpPr>
          <p:cNvPr id="42" name="Group 8"/>
          <p:cNvGrpSpPr>
            <a:grpSpLocks/>
          </p:cNvGrpSpPr>
          <p:nvPr/>
        </p:nvGrpSpPr>
        <p:grpSpPr bwMode="auto">
          <a:xfrm>
            <a:off x="4808538" y="3970338"/>
            <a:ext cx="2943225" cy="2894012"/>
            <a:chOff x="3987" y="2712"/>
            <a:chExt cx="1854" cy="1823"/>
          </a:xfrm>
        </p:grpSpPr>
        <p:graphicFrame>
          <p:nvGraphicFramePr>
            <p:cNvPr id="35859" name="Object 9"/>
            <p:cNvGraphicFramePr>
              <a:graphicFrameLocks noChangeAspect="1"/>
            </p:cNvGraphicFramePr>
            <p:nvPr/>
          </p:nvGraphicFramePr>
          <p:xfrm>
            <a:off x="3987" y="2813"/>
            <a:ext cx="1854" cy="1722"/>
          </p:xfrm>
          <a:graphic>
            <a:graphicData uri="http://schemas.openxmlformats.org/presentationml/2006/ole">
              <mc:AlternateContent xmlns:mc="http://schemas.openxmlformats.org/markup-compatibility/2006">
                <mc:Choice xmlns:v="urn:schemas-microsoft-com:vml" Requires="v">
                  <p:oleObj spid="_x0000_s6358" name="SPW 8.0 Graph" r:id="rId14" imgW="4959350" imgH="4607560" progId="">
                    <p:embed/>
                  </p:oleObj>
                </mc:Choice>
                <mc:Fallback>
                  <p:oleObj name="SPW 8.0 Graph" r:id="rId14" imgW="4959350" imgH="4607560" progId="">
                    <p:embed/>
                    <p:pic>
                      <p:nvPicPr>
                        <p:cNvPr id="0" name=""/>
                        <p:cNvPicPr>
                          <a:picLocks noChangeAspect="1" noChangeArrowheads="1"/>
                        </p:cNvPicPr>
                        <p:nvPr/>
                      </p:nvPicPr>
                      <p:blipFill>
                        <a:blip>
                          <a:extLst>
                            <a:ext uri="{28A0092B-C50C-407E-A947-70E740481C1C}">
                              <a14:useLocalDpi xmlns:a14="http://schemas.microsoft.com/office/drawing/2010/main" val="0"/>
                            </a:ext>
                          </a:extLst>
                        </a:blip>
                        <a:srcRect/>
                        <a:stretch>
                          <a:fillRect/>
                        </a:stretch>
                      </p:blipFill>
                      <p:spPr bwMode="auto">
                        <a:xfrm>
                          <a:off x="3987" y="2813"/>
                          <a:ext cx="1854" cy="1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sp>
          <p:nvSpPr>
            <p:cNvPr id="44" name="Text Box 10"/>
            <p:cNvSpPr txBox="1">
              <a:spLocks noChangeArrowheads="1"/>
            </p:cNvSpPr>
            <p:nvPr/>
          </p:nvSpPr>
          <p:spPr bwMode="auto">
            <a:xfrm>
              <a:off x="4217" y="2712"/>
              <a:ext cx="1101"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US" sz="2400" dirty="0">
                  <a:solidFill>
                    <a:srgbClr val="000000"/>
                  </a:solidFill>
                  <a:latin typeface="Times New Roman" charset="0"/>
                </a:rPr>
                <a:t>8.7 ± 1.4 nm</a:t>
              </a:r>
            </a:p>
          </p:txBody>
        </p:sp>
      </p:grpSp>
      <p:pic>
        <p:nvPicPr>
          <p:cNvPr id="35849"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051175" y="1316697"/>
            <a:ext cx="5754688" cy="234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p:cNvGrpSpPr>
            <a:grpSpLocks/>
          </p:cNvGrpSpPr>
          <p:nvPr/>
        </p:nvGrpSpPr>
        <p:grpSpPr bwMode="auto">
          <a:xfrm>
            <a:off x="7112000" y="1257662"/>
            <a:ext cx="1054100" cy="2284412"/>
            <a:chOff x="7916862" y="1493837"/>
            <a:chExt cx="1162050" cy="2365484"/>
          </a:xfrm>
        </p:grpSpPr>
        <p:pic>
          <p:nvPicPr>
            <p:cNvPr id="35857" name="Picture 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916862" y="2103437"/>
              <a:ext cx="1162050" cy="1755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58" name="Rectangle 1"/>
            <p:cNvSpPr>
              <a:spLocks noChangeArrowheads="1"/>
            </p:cNvSpPr>
            <p:nvPr/>
          </p:nvSpPr>
          <p:spPr bwMode="auto">
            <a:xfrm>
              <a:off x="8240712" y="1493837"/>
              <a:ext cx="838200" cy="609600"/>
            </a:xfrm>
            <a:prstGeom prst="rect">
              <a:avLst/>
            </a:prstGeom>
            <a:solidFill>
              <a:schemeClr val="bg1"/>
            </a:solidFill>
            <a:ln w="9525">
              <a:solidFill>
                <a:schemeClr val="bg1"/>
              </a:solidFill>
              <a:round/>
              <a:headEnd/>
              <a:tailEnd/>
            </a:ln>
          </p:spPr>
          <p:txBody>
            <a:bodyPr/>
            <a:lstStyle/>
            <a:p>
              <a:pPr defTabSz="414338" hangingPunct="0">
                <a:lnSpc>
                  <a:spcPct val="93000"/>
                </a:lnSpc>
                <a:buClr>
                  <a:srgbClr val="000000"/>
                </a:buClr>
                <a:buSzPct val="100000"/>
              </a:pPr>
              <a:endParaRPr lang="en-US"/>
            </a:p>
          </p:txBody>
        </p:sp>
      </p:grpSp>
      <p:grpSp>
        <p:nvGrpSpPr>
          <p:cNvPr id="4" name="Group 3"/>
          <p:cNvGrpSpPr>
            <a:grpSpLocks/>
          </p:cNvGrpSpPr>
          <p:nvPr/>
        </p:nvGrpSpPr>
        <p:grpSpPr bwMode="auto">
          <a:xfrm>
            <a:off x="7388225" y="1208818"/>
            <a:ext cx="985838" cy="2338387"/>
            <a:chOff x="8145462" y="1493837"/>
            <a:chExt cx="1085850" cy="2349718"/>
          </a:xfrm>
        </p:grpSpPr>
        <p:pic>
          <p:nvPicPr>
            <p:cNvPr id="35855" name="Picture 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145462" y="2103437"/>
              <a:ext cx="1085850" cy="1740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56" name="Rectangle 16"/>
            <p:cNvSpPr>
              <a:spLocks noChangeArrowheads="1"/>
            </p:cNvSpPr>
            <p:nvPr/>
          </p:nvSpPr>
          <p:spPr bwMode="auto">
            <a:xfrm>
              <a:off x="8316912" y="1493837"/>
              <a:ext cx="838200" cy="609600"/>
            </a:xfrm>
            <a:prstGeom prst="rect">
              <a:avLst/>
            </a:prstGeom>
            <a:solidFill>
              <a:schemeClr val="bg1"/>
            </a:solidFill>
            <a:ln w="9525">
              <a:solidFill>
                <a:schemeClr val="bg1"/>
              </a:solidFill>
              <a:round/>
              <a:headEnd/>
              <a:tailEnd/>
            </a:ln>
          </p:spPr>
          <p:txBody>
            <a:bodyPr/>
            <a:lstStyle/>
            <a:p>
              <a:pPr defTabSz="414338" hangingPunct="0">
                <a:lnSpc>
                  <a:spcPct val="93000"/>
                </a:lnSpc>
                <a:buClr>
                  <a:srgbClr val="000000"/>
                </a:buClr>
                <a:buSzPct val="100000"/>
              </a:pPr>
              <a:endParaRPr lang="en-US"/>
            </a:p>
          </p:txBody>
        </p:sp>
      </p:grpSp>
    </p:spTree>
    <p:extLst>
      <p:ext uri="{BB962C8B-B14F-4D97-AF65-F5344CB8AC3E}">
        <p14:creationId xmlns:p14="http://schemas.microsoft.com/office/powerpoint/2010/main" val="20472927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p:cTn id="27" fill="hold" display="0">
                  <p:stCondLst>
                    <p:cond delay="indefinite"/>
                  </p:stCondLst>
                  <p:endCondLst>
                    <p:cond evt="onNext" delay="0">
                      <p:tgtEl>
                        <p:sldTgt/>
                      </p:tgtEl>
                    </p:cond>
                    <p:cond evt="onPrev" delay="0">
                      <p:tgtEl>
                        <p:sldTgt/>
                      </p:tgtEl>
                    </p:cond>
                  </p:endCondLst>
                </p:cTn>
                <p:tgtEl>
                  <p:spTgt spid="32"/>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5780"/>
            <a:ext cx="9144000" cy="850219"/>
          </a:xfrm>
        </p:spPr>
        <p:txBody>
          <a:bodyPr>
            <a:normAutofit fontScale="90000"/>
          </a:bodyPr>
          <a:lstStyle/>
          <a:p>
            <a:r>
              <a:rPr lang="en-US" b="1" dirty="0" smtClean="0">
                <a:solidFill>
                  <a:srgbClr val="0000FF"/>
                </a:solidFill>
              </a:rPr>
              <a:t>The cell uses packets of energy  of ≈</a:t>
            </a:r>
            <a:r>
              <a:rPr lang="en-US" b="1" dirty="0">
                <a:solidFill>
                  <a:srgbClr val="0000FF"/>
                </a:solidFill>
              </a:rPr>
              <a:t> </a:t>
            </a:r>
            <a:r>
              <a:rPr lang="en-US" b="1" dirty="0" smtClean="0">
                <a:solidFill>
                  <a:srgbClr val="0000FF"/>
                </a:solidFill>
              </a:rPr>
              <a:t>25kT</a:t>
            </a:r>
            <a:endParaRPr lang="en-US" b="1" dirty="0">
              <a:solidFill>
                <a:srgbClr val="0000FF"/>
              </a:solidFill>
            </a:endParaRPr>
          </a:p>
        </p:txBody>
      </p:sp>
      <p:sp>
        <p:nvSpPr>
          <p:cNvPr id="3" name="Content Placeholder 2"/>
          <p:cNvSpPr>
            <a:spLocks noGrp="1"/>
          </p:cNvSpPr>
          <p:nvPr>
            <p:ph idx="1"/>
          </p:nvPr>
        </p:nvSpPr>
        <p:spPr>
          <a:xfrm>
            <a:off x="457200" y="1270110"/>
            <a:ext cx="8229600" cy="4856053"/>
          </a:xfrm>
        </p:spPr>
        <p:txBody>
          <a:bodyPr>
            <a:normAutofit/>
          </a:bodyPr>
          <a:lstStyle/>
          <a:p>
            <a:pPr marL="0" indent="0">
              <a:buNone/>
            </a:pPr>
            <a:r>
              <a:rPr lang="en-US" sz="5200" b="1" dirty="0" smtClean="0">
                <a:solidFill>
                  <a:srgbClr val="FF0000"/>
                </a:solidFill>
              </a:rPr>
              <a:t>ATP:</a:t>
            </a:r>
          </a:p>
          <a:p>
            <a:pPr marL="0" indent="0">
              <a:buNone/>
            </a:pPr>
            <a:r>
              <a:rPr lang="en-US" dirty="0" smtClean="0"/>
              <a:t>Small enough amounts that you can use it efficiently. </a:t>
            </a:r>
          </a:p>
          <a:p>
            <a:r>
              <a:rPr lang="en-US" dirty="0" smtClean="0"/>
              <a:t>Molecular motors (kinesin, F</a:t>
            </a:r>
            <a:r>
              <a:rPr lang="en-US" baseline="-25000" dirty="0" smtClean="0"/>
              <a:t>1</a:t>
            </a:r>
            <a:r>
              <a:rPr lang="en-US" dirty="0" smtClean="0"/>
              <a:t>F</a:t>
            </a:r>
            <a:r>
              <a:rPr lang="en-US" baseline="-25000" dirty="0" smtClean="0"/>
              <a:t>0</a:t>
            </a:r>
            <a:r>
              <a:rPr lang="en-US" dirty="0" smtClean="0"/>
              <a:t> ATPase: like &gt;50%-100%. Car motor- &lt; 20%.</a:t>
            </a:r>
          </a:p>
          <a:p>
            <a:r>
              <a:rPr lang="en-US" dirty="0" smtClean="0"/>
              <a:t>Mitochondria came from an ancient bacteria that was engulfed (has it’s own DNA).</a:t>
            </a:r>
            <a:endParaRPr lang="en-US" dirty="0"/>
          </a:p>
        </p:txBody>
      </p:sp>
    </p:spTree>
    <p:extLst>
      <p:ext uri="{BB962C8B-B14F-4D97-AF65-F5344CB8AC3E}">
        <p14:creationId xmlns:p14="http://schemas.microsoft.com/office/powerpoint/2010/main" val="79189129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rtlCol="0">
            <a:normAutofit fontScale="90000"/>
          </a:bodyPr>
          <a:lstStyle/>
          <a:p>
            <a:pPr fontAlgn="auto">
              <a:spcAft>
                <a:spcPts val="0"/>
              </a:spcAft>
              <a:defRPr/>
            </a:pPr>
            <a:r>
              <a:rPr lang="en-US" sz="3600" b="1" dirty="0" smtClean="0">
                <a:solidFill>
                  <a:srgbClr val="000090"/>
                </a:solidFill>
                <a:latin typeface="Arial" pitchFamily="34" charset="0"/>
                <a:ea typeface="+mj-ea"/>
                <a:cs typeface="Arial" pitchFamily="34" charset="0"/>
              </a:rPr>
              <a:t>Super-Resolution Microscopy</a:t>
            </a:r>
            <a:br>
              <a:rPr lang="en-US" sz="3600" b="1" dirty="0" smtClean="0">
                <a:solidFill>
                  <a:srgbClr val="000090"/>
                </a:solidFill>
                <a:latin typeface="Arial" pitchFamily="34" charset="0"/>
                <a:ea typeface="+mj-ea"/>
                <a:cs typeface="Arial" pitchFamily="34" charset="0"/>
              </a:rPr>
            </a:br>
            <a:r>
              <a:rPr lang="en-US" sz="3600" b="1" dirty="0" smtClean="0">
                <a:solidFill>
                  <a:srgbClr val="000090"/>
                </a:solidFill>
                <a:latin typeface="Arial" pitchFamily="34" charset="0"/>
                <a:ea typeface="+mj-ea"/>
                <a:cs typeface="Arial" pitchFamily="34" charset="0"/>
              </a:rPr>
              <a:t>Inherently a single-molecule technique</a:t>
            </a:r>
            <a:endParaRPr lang="en-US" sz="3600" b="1" dirty="0">
              <a:solidFill>
                <a:srgbClr val="000090"/>
              </a:solidFill>
              <a:latin typeface="Arial" pitchFamily="34" charset="0"/>
              <a:ea typeface="+mj-ea"/>
              <a:cs typeface="Arial" pitchFamily="34" charset="0"/>
            </a:endParaRPr>
          </a:p>
        </p:txBody>
      </p:sp>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9144000" cy="224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TextBox 4"/>
          <p:cNvSpPr txBox="1">
            <a:spLocks noChangeArrowheads="1"/>
          </p:cNvSpPr>
          <p:nvPr/>
        </p:nvSpPr>
        <p:spPr bwMode="auto">
          <a:xfrm>
            <a:off x="6477000" y="3276600"/>
            <a:ext cx="2667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latin typeface="Calibri" charset="0"/>
              </a:rPr>
              <a:t>Huang, Annu. Rev. Biochem, 2009</a:t>
            </a:r>
          </a:p>
        </p:txBody>
      </p:sp>
      <p:pic>
        <p:nvPicPr>
          <p:cNvPr id="3789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3586163"/>
            <a:ext cx="6089650" cy="296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TextBox 6"/>
          <p:cNvSpPr txBox="1">
            <a:spLocks noChangeArrowheads="1"/>
          </p:cNvSpPr>
          <p:nvPr/>
        </p:nvSpPr>
        <p:spPr bwMode="auto">
          <a:xfrm>
            <a:off x="6858000" y="6411913"/>
            <a:ext cx="2209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latin typeface="Calibri" charset="0"/>
              </a:rPr>
              <a:t>Bates, 2007 Science</a:t>
            </a:r>
          </a:p>
        </p:txBody>
      </p:sp>
      <p:sp>
        <p:nvSpPr>
          <p:cNvPr id="37894" name="TextBox 7"/>
          <p:cNvSpPr txBox="1">
            <a:spLocks noChangeArrowheads="1"/>
          </p:cNvSpPr>
          <p:nvPr/>
        </p:nvSpPr>
        <p:spPr bwMode="auto">
          <a:xfrm>
            <a:off x="6096000" y="3657600"/>
            <a:ext cx="3048000"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b="1">
                <a:latin typeface="Calibri" charset="0"/>
              </a:rPr>
              <a:t>STORM</a:t>
            </a:r>
            <a:r>
              <a:rPr lang="en-US" sz="2000">
                <a:latin typeface="Calibri" charset="0"/>
              </a:rPr>
              <a:t> </a:t>
            </a:r>
          </a:p>
          <a:p>
            <a:pPr algn="ctr" eaLnBrk="1" hangingPunct="1"/>
            <a:r>
              <a:rPr lang="en-US" sz="2000">
                <a:latin typeface="Calibri" charset="0"/>
              </a:rPr>
              <a:t> STochastic Optical Reconstruction Microscopy </a:t>
            </a:r>
          </a:p>
        </p:txBody>
      </p:sp>
      <p:sp>
        <p:nvSpPr>
          <p:cNvPr id="37895" name="Rectangle 2"/>
          <p:cNvSpPr>
            <a:spLocks noChangeArrowheads="1"/>
          </p:cNvSpPr>
          <p:nvPr/>
        </p:nvSpPr>
        <p:spPr bwMode="auto">
          <a:xfrm>
            <a:off x="6096000" y="5172075"/>
            <a:ext cx="3124200" cy="129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b="1"/>
              <a:t>PALM</a:t>
            </a:r>
          </a:p>
          <a:p>
            <a:pPr algn="ctr" eaLnBrk="0" hangingPunct="0"/>
            <a:r>
              <a:rPr lang="en-US"/>
              <a:t>PhotoActivation Localization Microscopy (Photoactivatable GFP) </a:t>
            </a:r>
          </a:p>
        </p:txBody>
      </p:sp>
    </p:spTree>
    <p:extLst>
      <p:ext uri="{BB962C8B-B14F-4D97-AF65-F5344CB8AC3E}">
        <p14:creationId xmlns:p14="http://schemas.microsoft.com/office/powerpoint/2010/main" val="184364189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331" y="0"/>
            <a:ext cx="8229600" cy="689270"/>
          </a:xfrm>
        </p:spPr>
        <p:txBody>
          <a:bodyPr>
            <a:normAutofit/>
          </a:bodyPr>
          <a:lstStyle/>
          <a:p>
            <a:r>
              <a:rPr lang="en-US" sz="3600" dirty="0" smtClean="0"/>
              <a:t>Nerves &amp; Action Potentials</a:t>
            </a:r>
            <a:endParaRPr lang="en-US" sz="3600" dirty="0"/>
          </a:p>
        </p:txBody>
      </p:sp>
      <p:pic>
        <p:nvPicPr>
          <p:cNvPr id="4" name="Picture 5" descr="lec22p19"/>
          <p:cNvPicPr>
            <a:picLocks noChangeAspect="1" noChangeArrowheads="1"/>
          </p:cNvPicPr>
          <p:nvPr/>
        </p:nvPicPr>
        <p:blipFill rotWithShape="1">
          <a:blip r:embed="rId2">
            <a:extLst>
              <a:ext uri="{28A0092B-C50C-407E-A947-70E740481C1C}">
                <a14:useLocalDpi xmlns:a14="http://schemas.microsoft.com/office/drawing/2010/main" val="0"/>
              </a:ext>
            </a:extLst>
          </a:blip>
          <a:srcRect t="10956" b="10823"/>
          <a:stretch/>
        </p:blipFill>
        <p:spPr bwMode="auto">
          <a:xfrm>
            <a:off x="1433390" y="603815"/>
            <a:ext cx="6206552" cy="6278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733508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2" descr="lec25p09"/>
          <p:cNvPicPr>
            <a:picLocks noChangeAspect="1" noChangeArrowheads="1"/>
          </p:cNvPicPr>
          <p:nvPr/>
        </p:nvPicPr>
        <p:blipFill rotWithShape="1">
          <a:blip r:embed="rId2">
            <a:extLst>
              <a:ext uri="{28A0092B-C50C-407E-A947-70E740481C1C}">
                <a14:useLocalDpi xmlns:a14="http://schemas.microsoft.com/office/drawing/2010/main" val="0"/>
              </a:ext>
            </a:extLst>
          </a:blip>
          <a:srcRect l="34985" t="62988" r="8984"/>
          <a:stretch/>
        </p:blipFill>
        <p:spPr bwMode="auto">
          <a:xfrm>
            <a:off x="4874485" y="3544114"/>
            <a:ext cx="3163016" cy="2437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8" name="TextBox 2"/>
          <p:cNvSpPr txBox="1">
            <a:spLocks noChangeArrowheads="1"/>
          </p:cNvSpPr>
          <p:nvPr/>
        </p:nvSpPr>
        <p:spPr bwMode="auto">
          <a:xfrm>
            <a:off x="353894" y="2827139"/>
            <a:ext cx="362221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smtClean="0">
                <a:cs typeface="Arial" charset="0"/>
              </a:rPr>
              <a:t>S5, S6:  Notice </a:t>
            </a:r>
            <a:r>
              <a:rPr lang="en-US" dirty="0">
                <a:cs typeface="Arial" charset="0"/>
              </a:rPr>
              <a:t>Selectivity </a:t>
            </a:r>
            <a:r>
              <a:rPr lang="en-US" dirty="0" smtClean="0">
                <a:cs typeface="Arial" charset="0"/>
              </a:rPr>
              <a:t>Filter (</a:t>
            </a:r>
            <a:r>
              <a:rPr lang="en-US" dirty="0">
                <a:cs typeface="Arial" charset="0"/>
              </a:rPr>
              <a:t>GYG)</a:t>
            </a:r>
          </a:p>
        </p:txBody>
      </p:sp>
      <p:pic>
        <p:nvPicPr>
          <p:cNvPr id="4" name="Picture 2" descr="lec25p09"/>
          <p:cNvPicPr>
            <a:picLocks noChangeAspect="1" noChangeArrowheads="1"/>
          </p:cNvPicPr>
          <p:nvPr/>
        </p:nvPicPr>
        <p:blipFill rotWithShape="1">
          <a:blip r:embed="rId2">
            <a:extLst>
              <a:ext uri="{28A0092B-C50C-407E-A947-70E740481C1C}">
                <a14:useLocalDpi xmlns:a14="http://schemas.microsoft.com/office/drawing/2010/main" val="0"/>
              </a:ext>
            </a:extLst>
          </a:blip>
          <a:srcRect l="33823" t="14844" r="37083" b="58295"/>
          <a:stretch/>
        </p:blipFill>
        <p:spPr bwMode="auto">
          <a:xfrm>
            <a:off x="1207403" y="3622898"/>
            <a:ext cx="1977645" cy="2358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3"/>
          <p:cNvGrpSpPr>
            <a:grpSpLocks/>
          </p:cNvGrpSpPr>
          <p:nvPr/>
        </p:nvGrpSpPr>
        <p:grpSpPr bwMode="auto">
          <a:xfrm>
            <a:off x="852723" y="636643"/>
            <a:ext cx="1371600" cy="1355725"/>
            <a:chOff x="144" y="720"/>
            <a:chExt cx="1152" cy="1056"/>
          </a:xfrm>
        </p:grpSpPr>
        <p:sp>
          <p:nvSpPr>
            <p:cNvPr id="6" name="Oval 4"/>
            <p:cNvSpPr>
              <a:spLocks noChangeArrowheads="1"/>
            </p:cNvSpPr>
            <p:nvPr/>
          </p:nvSpPr>
          <p:spPr bwMode="auto">
            <a:xfrm>
              <a:off x="624" y="1152"/>
              <a:ext cx="192" cy="192"/>
            </a:xfrm>
            <a:prstGeom prst="ellipse">
              <a:avLst/>
            </a:prstGeom>
            <a:solidFill>
              <a:srgbClr val="F72907"/>
            </a:solidFill>
            <a:ln w="9525">
              <a:solidFill>
                <a:schemeClr val="tx1"/>
              </a:solidFill>
              <a:round/>
              <a:headEnd/>
              <a:tailEnd/>
            </a:ln>
          </p:spPr>
          <p:txBody>
            <a:bodyPr wrap="none" anchor="ctr"/>
            <a:lstStyle/>
            <a:p>
              <a:pPr algn="ctr" defTabSz="574675"/>
              <a:r>
                <a:rPr lang="en-US" sz="1300" b="1"/>
                <a:t>K+</a:t>
              </a:r>
            </a:p>
          </p:txBody>
        </p:sp>
        <p:sp>
          <p:nvSpPr>
            <p:cNvPr id="7" name="Oval 5"/>
            <p:cNvSpPr>
              <a:spLocks noChangeArrowheads="1"/>
            </p:cNvSpPr>
            <p:nvPr/>
          </p:nvSpPr>
          <p:spPr bwMode="auto">
            <a:xfrm>
              <a:off x="144" y="720"/>
              <a:ext cx="576" cy="52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8" name="Oval 6"/>
            <p:cNvSpPr>
              <a:spLocks noChangeArrowheads="1"/>
            </p:cNvSpPr>
            <p:nvPr/>
          </p:nvSpPr>
          <p:spPr bwMode="auto">
            <a:xfrm>
              <a:off x="720" y="720"/>
              <a:ext cx="576" cy="52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9" name="Oval 7"/>
            <p:cNvSpPr>
              <a:spLocks noChangeArrowheads="1"/>
            </p:cNvSpPr>
            <p:nvPr/>
          </p:nvSpPr>
          <p:spPr bwMode="auto">
            <a:xfrm>
              <a:off x="144" y="1248"/>
              <a:ext cx="576" cy="52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0" name="Oval 8"/>
            <p:cNvSpPr>
              <a:spLocks noChangeArrowheads="1"/>
            </p:cNvSpPr>
            <p:nvPr/>
          </p:nvSpPr>
          <p:spPr bwMode="auto">
            <a:xfrm>
              <a:off x="720" y="1248"/>
              <a:ext cx="576" cy="52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1" name="Oval 9"/>
            <p:cNvSpPr>
              <a:spLocks noChangeArrowheads="1"/>
            </p:cNvSpPr>
            <p:nvPr/>
          </p:nvSpPr>
          <p:spPr bwMode="auto">
            <a:xfrm>
              <a:off x="384" y="1248"/>
              <a:ext cx="192" cy="192"/>
            </a:xfrm>
            <a:prstGeom prst="ellipse">
              <a:avLst/>
            </a:prstGeom>
            <a:solidFill>
              <a:srgbClr val="39B4C5"/>
            </a:solidFill>
            <a:ln w="9525">
              <a:solidFill>
                <a:schemeClr val="tx1"/>
              </a:solidFill>
              <a:round/>
              <a:headEnd/>
              <a:tailEnd/>
            </a:ln>
          </p:spPr>
          <p:txBody>
            <a:bodyPr wrap="none" anchor="ctr"/>
            <a:lstStyle/>
            <a:p>
              <a:pPr algn="ctr" defTabSz="574675"/>
              <a:r>
                <a:rPr lang="en-US" sz="1300" b="1"/>
                <a:t>S5</a:t>
              </a:r>
            </a:p>
          </p:txBody>
        </p:sp>
        <p:sp>
          <p:nvSpPr>
            <p:cNvPr id="12" name="Oval 10"/>
            <p:cNvSpPr>
              <a:spLocks noChangeArrowheads="1"/>
            </p:cNvSpPr>
            <p:nvPr/>
          </p:nvSpPr>
          <p:spPr bwMode="auto">
            <a:xfrm>
              <a:off x="528" y="1344"/>
              <a:ext cx="192" cy="192"/>
            </a:xfrm>
            <a:prstGeom prst="ellipse">
              <a:avLst/>
            </a:prstGeom>
            <a:solidFill>
              <a:srgbClr val="39B4C5"/>
            </a:solidFill>
            <a:ln w="9525">
              <a:solidFill>
                <a:schemeClr val="tx1"/>
              </a:solidFill>
              <a:round/>
              <a:headEnd/>
              <a:tailEnd/>
            </a:ln>
          </p:spPr>
          <p:txBody>
            <a:bodyPr wrap="none" anchor="ctr"/>
            <a:lstStyle/>
            <a:p>
              <a:pPr algn="ctr" defTabSz="574675"/>
              <a:r>
                <a:rPr lang="en-US" sz="1300" b="1"/>
                <a:t>S6</a:t>
              </a:r>
            </a:p>
          </p:txBody>
        </p:sp>
        <p:sp>
          <p:nvSpPr>
            <p:cNvPr id="13" name="Oval 11"/>
            <p:cNvSpPr>
              <a:spLocks noChangeArrowheads="1"/>
            </p:cNvSpPr>
            <p:nvPr/>
          </p:nvSpPr>
          <p:spPr bwMode="auto">
            <a:xfrm>
              <a:off x="336" y="1440"/>
              <a:ext cx="192" cy="192"/>
            </a:xfrm>
            <a:prstGeom prst="ellipse">
              <a:avLst/>
            </a:prstGeom>
            <a:solidFill>
              <a:srgbClr val="39B4C5"/>
            </a:solidFill>
            <a:ln w="9525">
              <a:solidFill>
                <a:schemeClr val="tx1"/>
              </a:solidFill>
              <a:round/>
              <a:headEnd/>
              <a:tailEnd/>
            </a:ln>
          </p:spPr>
          <p:txBody>
            <a:bodyPr wrap="none" anchor="ctr"/>
            <a:lstStyle/>
            <a:p>
              <a:pPr algn="ctr" defTabSz="574675"/>
              <a:r>
                <a:rPr lang="en-US" sz="1300" b="1"/>
                <a:t>S4</a:t>
              </a:r>
            </a:p>
          </p:txBody>
        </p:sp>
        <p:sp>
          <p:nvSpPr>
            <p:cNvPr id="14" name="Oval 12"/>
            <p:cNvSpPr>
              <a:spLocks noChangeArrowheads="1"/>
            </p:cNvSpPr>
            <p:nvPr/>
          </p:nvSpPr>
          <p:spPr bwMode="auto">
            <a:xfrm>
              <a:off x="192" y="1296"/>
              <a:ext cx="192" cy="192"/>
            </a:xfrm>
            <a:prstGeom prst="ellipse">
              <a:avLst/>
            </a:prstGeom>
            <a:solidFill>
              <a:srgbClr val="39B4C5"/>
            </a:solidFill>
            <a:ln w="9525">
              <a:solidFill>
                <a:schemeClr val="tx1"/>
              </a:solidFill>
              <a:round/>
              <a:headEnd/>
              <a:tailEnd/>
            </a:ln>
          </p:spPr>
          <p:txBody>
            <a:bodyPr wrap="none" anchor="ctr"/>
            <a:lstStyle/>
            <a:p>
              <a:pPr algn="ctr" defTabSz="574675"/>
              <a:r>
                <a:rPr lang="en-US" sz="1300" b="1"/>
                <a:t>S3</a:t>
              </a:r>
            </a:p>
          </p:txBody>
        </p:sp>
        <p:sp>
          <p:nvSpPr>
            <p:cNvPr id="15" name="Oval 13"/>
            <p:cNvSpPr>
              <a:spLocks noChangeArrowheads="1"/>
            </p:cNvSpPr>
            <p:nvPr/>
          </p:nvSpPr>
          <p:spPr bwMode="auto">
            <a:xfrm>
              <a:off x="144" y="1488"/>
              <a:ext cx="192" cy="192"/>
            </a:xfrm>
            <a:prstGeom prst="ellipse">
              <a:avLst/>
            </a:prstGeom>
            <a:solidFill>
              <a:srgbClr val="39B4C5"/>
            </a:solidFill>
            <a:ln w="9525">
              <a:solidFill>
                <a:schemeClr val="tx1"/>
              </a:solidFill>
              <a:round/>
              <a:headEnd/>
              <a:tailEnd/>
            </a:ln>
          </p:spPr>
          <p:txBody>
            <a:bodyPr wrap="none" anchor="ctr"/>
            <a:lstStyle/>
            <a:p>
              <a:pPr algn="ctr" defTabSz="574675"/>
              <a:r>
                <a:rPr lang="en-US" sz="1300" b="1"/>
                <a:t>S2</a:t>
              </a:r>
            </a:p>
          </p:txBody>
        </p:sp>
        <p:sp>
          <p:nvSpPr>
            <p:cNvPr id="16" name="Oval 14"/>
            <p:cNvSpPr>
              <a:spLocks noChangeArrowheads="1"/>
            </p:cNvSpPr>
            <p:nvPr/>
          </p:nvSpPr>
          <p:spPr bwMode="auto">
            <a:xfrm>
              <a:off x="480" y="1584"/>
              <a:ext cx="192" cy="192"/>
            </a:xfrm>
            <a:prstGeom prst="ellipse">
              <a:avLst/>
            </a:prstGeom>
            <a:solidFill>
              <a:srgbClr val="39B4C5"/>
            </a:solidFill>
            <a:ln w="9525">
              <a:solidFill>
                <a:schemeClr val="tx1"/>
              </a:solidFill>
              <a:round/>
              <a:headEnd/>
              <a:tailEnd/>
            </a:ln>
          </p:spPr>
          <p:txBody>
            <a:bodyPr wrap="none" anchor="ctr"/>
            <a:lstStyle/>
            <a:p>
              <a:pPr algn="ctr" defTabSz="574675"/>
              <a:r>
                <a:rPr lang="en-US" sz="1300" b="1"/>
                <a:t>S1</a:t>
              </a:r>
            </a:p>
          </p:txBody>
        </p:sp>
      </p:grpSp>
      <p:pic>
        <p:nvPicPr>
          <p:cNvPr id="17" name="Picture 3" descr="fl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4287" y="345580"/>
            <a:ext cx="1400175"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p:nvPr/>
        </p:nvSpPr>
        <p:spPr>
          <a:xfrm>
            <a:off x="2716863" y="768653"/>
            <a:ext cx="4184108" cy="830997"/>
          </a:xfrm>
          <a:prstGeom prst="rect">
            <a:avLst/>
          </a:prstGeom>
          <a:noFill/>
        </p:spPr>
        <p:txBody>
          <a:bodyPr wrap="none" rtlCol="0">
            <a:spAutoFit/>
          </a:bodyPr>
          <a:lstStyle/>
          <a:p>
            <a:r>
              <a:rPr lang="en-US" sz="2400" dirty="0" smtClean="0"/>
              <a:t>S4 has lots of amino acid charge</a:t>
            </a:r>
          </a:p>
          <a:p>
            <a:r>
              <a:rPr lang="en-US" sz="2400" dirty="0"/>
              <a:t>F</a:t>
            </a:r>
            <a:r>
              <a:rPr lang="en-US" sz="2400" dirty="0" smtClean="0"/>
              <a:t>eels effect of external voltage</a:t>
            </a:r>
            <a:endParaRPr lang="en-US" sz="2400" dirty="0"/>
          </a:p>
        </p:txBody>
      </p:sp>
      <p:sp>
        <p:nvSpPr>
          <p:cNvPr id="2" name="TextBox 1"/>
          <p:cNvSpPr txBox="1"/>
          <p:nvPr/>
        </p:nvSpPr>
        <p:spPr>
          <a:xfrm>
            <a:off x="4350814" y="3019085"/>
            <a:ext cx="4575491" cy="461665"/>
          </a:xfrm>
          <a:prstGeom prst="rect">
            <a:avLst/>
          </a:prstGeom>
          <a:noFill/>
        </p:spPr>
        <p:txBody>
          <a:bodyPr wrap="none" rtlCol="0">
            <a:spAutoFit/>
          </a:bodyPr>
          <a:lstStyle/>
          <a:p>
            <a:r>
              <a:rPr lang="en-US" sz="2400" dirty="0" smtClean="0">
                <a:latin typeface="Arial"/>
                <a:cs typeface="Arial"/>
              </a:rPr>
              <a:t>C=O binds to K+, displaces OH</a:t>
            </a:r>
            <a:r>
              <a:rPr lang="en-US" sz="2400" baseline="-25000" dirty="0" smtClean="0">
                <a:latin typeface="Arial"/>
                <a:cs typeface="Arial"/>
              </a:rPr>
              <a:t>2</a:t>
            </a:r>
            <a:endParaRPr lang="en-US" sz="2400" baseline="-25000" dirty="0">
              <a:latin typeface="Arial"/>
              <a:cs typeface="Arial"/>
            </a:endParaRPr>
          </a:p>
        </p:txBody>
      </p:sp>
      <p:sp>
        <p:nvSpPr>
          <p:cNvPr id="3" name="TextBox 2"/>
          <p:cNvSpPr txBox="1"/>
          <p:nvPr/>
        </p:nvSpPr>
        <p:spPr>
          <a:xfrm>
            <a:off x="-62441" y="6121451"/>
            <a:ext cx="8988745" cy="830997"/>
          </a:xfrm>
          <a:prstGeom prst="rect">
            <a:avLst/>
          </a:prstGeom>
          <a:noFill/>
        </p:spPr>
        <p:txBody>
          <a:bodyPr wrap="square" rtlCol="0">
            <a:spAutoFit/>
          </a:bodyPr>
          <a:lstStyle/>
          <a:p>
            <a:r>
              <a:rPr lang="en-US" sz="2400" dirty="0" smtClean="0"/>
              <a:t>For K channels: Energy for K</a:t>
            </a:r>
            <a:r>
              <a:rPr lang="en-US" sz="2400" baseline="30000" dirty="0" smtClean="0"/>
              <a:t>+</a:t>
            </a:r>
            <a:r>
              <a:rPr lang="en-US" sz="2400" dirty="0" smtClean="0"/>
              <a:t> dehydration is close to zero, but very high for Na</a:t>
            </a:r>
            <a:r>
              <a:rPr lang="en-US" sz="2400" baseline="30000" dirty="0"/>
              <a:t>+</a:t>
            </a:r>
            <a:r>
              <a:rPr lang="en-US" sz="2400" dirty="0" smtClean="0"/>
              <a:t> (or any other ion). Same for Na</a:t>
            </a:r>
            <a:r>
              <a:rPr lang="en-US" sz="2400" baseline="30000" dirty="0"/>
              <a:t>+</a:t>
            </a:r>
            <a:r>
              <a:rPr lang="en-US" sz="2400" dirty="0" smtClean="0"/>
              <a:t> channels (see calculation).  </a:t>
            </a:r>
            <a:endParaRPr lang="en-US" sz="2400" dirty="0"/>
          </a:p>
        </p:txBody>
      </p:sp>
    </p:spTree>
    <p:extLst>
      <p:ext uri="{BB962C8B-B14F-4D97-AF65-F5344CB8AC3E}">
        <p14:creationId xmlns:p14="http://schemas.microsoft.com/office/powerpoint/2010/main" val="287328042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3" descr="dnaxr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4400"/>
            <a:ext cx="51816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5"/>
          <p:cNvSpPr txBox="1">
            <a:spLocks noChangeArrowheads="1"/>
          </p:cNvSpPr>
          <p:nvPr/>
        </p:nvSpPr>
        <p:spPr bwMode="auto">
          <a:xfrm>
            <a:off x="5105400" y="1908175"/>
            <a:ext cx="4038600" cy="289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600">
                <a:latin typeface="Calibri" charset="0"/>
              </a:rPr>
              <a:t>X pattern</a:t>
            </a:r>
          </a:p>
          <a:p>
            <a:pPr eaLnBrk="1" hangingPunct="1"/>
            <a:endParaRPr lang="en-US" sz="2600">
              <a:latin typeface="Calibri" charset="0"/>
            </a:endParaRPr>
          </a:p>
          <a:p>
            <a:pPr eaLnBrk="1" hangingPunct="1"/>
            <a:r>
              <a:rPr lang="en-US" sz="2600">
                <a:latin typeface="Calibri" charset="0"/>
              </a:rPr>
              <a:t>Layer Lines</a:t>
            </a:r>
          </a:p>
          <a:p>
            <a:pPr eaLnBrk="1" hangingPunct="1"/>
            <a:endParaRPr lang="en-US" sz="2600">
              <a:latin typeface="Calibri" charset="0"/>
            </a:endParaRPr>
          </a:p>
          <a:p>
            <a:pPr eaLnBrk="1" hangingPunct="1"/>
            <a:r>
              <a:rPr lang="en-US" sz="2600">
                <a:latin typeface="Calibri" charset="0"/>
              </a:rPr>
              <a:t>Missing 4</a:t>
            </a:r>
            <a:r>
              <a:rPr lang="en-US" sz="2600" baseline="30000">
                <a:latin typeface="Calibri" charset="0"/>
              </a:rPr>
              <a:t>th</a:t>
            </a:r>
            <a:r>
              <a:rPr lang="en-US" sz="2600">
                <a:latin typeface="Calibri" charset="0"/>
              </a:rPr>
              <a:t> layer</a:t>
            </a:r>
          </a:p>
          <a:p>
            <a:pPr eaLnBrk="1" hangingPunct="1"/>
            <a:endParaRPr lang="en-US" sz="2600">
              <a:latin typeface="Calibri" charset="0"/>
            </a:endParaRPr>
          </a:p>
          <a:p>
            <a:pPr eaLnBrk="1" hangingPunct="1"/>
            <a:r>
              <a:rPr lang="en-US" sz="2600">
                <a:latin typeface="Calibri" charset="0"/>
              </a:rPr>
              <a:t>Diamond Pattern</a:t>
            </a:r>
          </a:p>
        </p:txBody>
      </p:sp>
      <p:sp>
        <p:nvSpPr>
          <p:cNvPr id="21507" name="Text Box 5"/>
          <p:cNvSpPr txBox="1">
            <a:spLocks noChangeArrowheads="1"/>
          </p:cNvSpPr>
          <p:nvPr/>
        </p:nvSpPr>
        <p:spPr bwMode="auto">
          <a:xfrm>
            <a:off x="76200" y="304800"/>
            <a:ext cx="52578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ja-JP" altLang="en-US" sz="2600">
                <a:latin typeface="Calibri" charset="0"/>
              </a:rPr>
              <a:t>“</a:t>
            </a:r>
            <a:r>
              <a:rPr lang="en-US" altLang="ja-JP" sz="2600">
                <a:latin typeface="Calibri" charset="0"/>
              </a:rPr>
              <a:t>Photo 51</a:t>
            </a:r>
            <a:r>
              <a:rPr lang="ja-JP" altLang="en-US" sz="2600">
                <a:latin typeface="Calibri" charset="0"/>
              </a:rPr>
              <a:t>”</a:t>
            </a:r>
            <a:r>
              <a:rPr lang="en-US" altLang="ja-JP" sz="2600">
                <a:latin typeface="Calibri" charset="0"/>
              </a:rPr>
              <a:t> – Rosalind Franklin 1952</a:t>
            </a:r>
            <a:endParaRPr lang="en-US" sz="2600">
              <a:latin typeface="Calibri" charset="0"/>
            </a:endParaRPr>
          </a:p>
        </p:txBody>
      </p:sp>
      <p:cxnSp>
        <p:nvCxnSpPr>
          <p:cNvPr id="9" name="Straight Connector 8"/>
          <p:cNvCxnSpPr/>
          <p:nvPr/>
        </p:nvCxnSpPr>
        <p:spPr>
          <a:xfrm rot="5400000" flipH="1" flipV="1">
            <a:off x="346869" y="1608931"/>
            <a:ext cx="4445000" cy="4071938"/>
          </a:xfrm>
          <a:prstGeom prst="line">
            <a:avLst/>
          </a:prstGeom>
          <a:ln w="444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6200000" flipV="1">
            <a:off x="317501" y="1689100"/>
            <a:ext cx="4462462" cy="3894137"/>
          </a:xfrm>
          <a:prstGeom prst="line">
            <a:avLst/>
          </a:prstGeom>
          <a:ln w="444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flipH="1">
            <a:off x="0" y="3614738"/>
            <a:ext cx="5105400" cy="58737"/>
          </a:xfrm>
          <a:prstGeom prst="line">
            <a:avLst/>
          </a:prstGeom>
          <a:ln w="444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10800000" flipH="1">
            <a:off x="0" y="3405188"/>
            <a:ext cx="5105400" cy="57150"/>
          </a:xfrm>
          <a:prstGeom prst="line">
            <a:avLst/>
          </a:prstGeom>
          <a:ln w="444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10800000" flipH="1">
            <a:off x="0" y="3182938"/>
            <a:ext cx="5105400" cy="58737"/>
          </a:xfrm>
          <a:prstGeom prst="line">
            <a:avLst/>
          </a:prstGeom>
          <a:ln w="444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10800000" flipH="1">
            <a:off x="0" y="2989263"/>
            <a:ext cx="5105400" cy="58737"/>
          </a:xfrm>
          <a:prstGeom prst="line">
            <a:avLst/>
          </a:prstGeom>
          <a:ln w="444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10800000" flipH="1">
            <a:off x="0" y="2776538"/>
            <a:ext cx="5105400" cy="58737"/>
          </a:xfrm>
          <a:prstGeom prst="line">
            <a:avLst/>
          </a:prstGeom>
          <a:ln w="444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10800000" flipH="1">
            <a:off x="0" y="2557463"/>
            <a:ext cx="5105400" cy="58737"/>
          </a:xfrm>
          <a:prstGeom prst="line">
            <a:avLst/>
          </a:prstGeom>
          <a:ln w="444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0800000" flipH="1">
            <a:off x="0" y="2354263"/>
            <a:ext cx="5105400" cy="58737"/>
          </a:xfrm>
          <a:prstGeom prst="line">
            <a:avLst/>
          </a:prstGeom>
          <a:ln w="444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10800000" flipH="1">
            <a:off x="0" y="2125663"/>
            <a:ext cx="5105400" cy="57150"/>
          </a:xfrm>
          <a:prstGeom prst="line">
            <a:avLst/>
          </a:prstGeom>
          <a:ln w="444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0800000" flipH="1">
            <a:off x="0" y="1889125"/>
            <a:ext cx="5105400" cy="58738"/>
          </a:xfrm>
          <a:prstGeom prst="line">
            <a:avLst/>
          </a:prstGeom>
          <a:ln w="444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6200000" flipV="1">
            <a:off x="2019300" y="1257300"/>
            <a:ext cx="3200400" cy="2819400"/>
          </a:xfrm>
          <a:prstGeom prst="line">
            <a:avLst/>
          </a:prstGeom>
          <a:ln w="444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5400000" flipH="1" flipV="1">
            <a:off x="-76200" y="1219200"/>
            <a:ext cx="3200400" cy="2895600"/>
          </a:xfrm>
          <a:prstGeom prst="line">
            <a:avLst/>
          </a:prstGeom>
          <a:ln w="444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0800000" flipH="1">
            <a:off x="0" y="1668463"/>
            <a:ext cx="5105400" cy="57150"/>
          </a:xfrm>
          <a:prstGeom prst="line">
            <a:avLst/>
          </a:prstGeom>
          <a:ln w="444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16200000" flipV="1">
            <a:off x="-76200" y="3200400"/>
            <a:ext cx="3048000" cy="2743200"/>
          </a:xfrm>
          <a:prstGeom prst="line">
            <a:avLst/>
          </a:prstGeom>
          <a:ln w="444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5400000" flipH="1" flipV="1">
            <a:off x="2095500" y="3162300"/>
            <a:ext cx="3048000" cy="2819400"/>
          </a:xfrm>
          <a:prstGeom prst="line">
            <a:avLst/>
          </a:prstGeom>
          <a:ln w="444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0800000" flipH="1">
            <a:off x="0" y="1465263"/>
            <a:ext cx="5105400" cy="57150"/>
          </a:xfrm>
          <a:prstGeom prst="line">
            <a:avLst/>
          </a:prstGeom>
          <a:ln w="44450">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24494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6">
                                            <p:txEl>
                                              <p:pRg st="2" end="2"/>
                                            </p:txEl>
                                          </p:spTgt>
                                        </p:tgtEl>
                                        <p:attrNameLst>
                                          <p:attrName>style.visibility</p:attrName>
                                        </p:attrNameLst>
                                      </p:cBhvr>
                                      <p:to>
                                        <p:strVal val="visible"/>
                                      </p:to>
                                    </p:set>
                                  </p:childTnLst>
                                </p:cTn>
                              </p:par>
                            </p:childTnLst>
                          </p:cTn>
                        </p:par>
                        <p:par>
                          <p:cTn id="16" fill="hold" nodeType="afterGroup">
                            <p:stCondLst>
                              <p:cond delay="0"/>
                            </p:stCondLst>
                            <p:childTnLst>
                              <p:par>
                                <p:cTn id="17" presetID="1"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8"/>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4" end="4"/>
                                            </p:txEl>
                                          </p:spTgt>
                                        </p:tgtEl>
                                        <p:attrNameLst>
                                          <p:attrName>style.visibility</p:attrName>
                                        </p:attrNameLst>
                                      </p:cBhvr>
                                      <p:to>
                                        <p:strVal val="visible"/>
                                      </p:to>
                                    </p:set>
                                  </p:childTnLst>
                                </p:cTn>
                              </p:par>
                            </p:childTnLst>
                          </p:cTn>
                        </p:par>
                        <p:par>
                          <p:cTn id="43" fill="hold" nodeType="afterGroup">
                            <p:stCondLst>
                              <p:cond delay="0"/>
                            </p:stCondLst>
                            <p:childTnLst>
                              <p:par>
                                <p:cTn id="44" presetID="1" presetClass="exit" presetSubtype="0" fill="hold" nodeType="afterEffect">
                                  <p:stCondLst>
                                    <p:cond delay="0"/>
                                  </p:stCondLst>
                                  <p:childTnLst>
                                    <p:set>
                                      <p:cBhvr>
                                        <p:cTn id="45" dur="1" fill="hold">
                                          <p:stCondLst>
                                            <p:cond delay="0"/>
                                          </p:stCondLst>
                                        </p:cTn>
                                        <p:tgtEl>
                                          <p:spTgt spid="24"/>
                                        </p:tgtEl>
                                        <p:attrNameLst>
                                          <p:attrName>style.visibility</p:attrName>
                                        </p:attrNameLst>
                                      </p:cBhvr>
                                      <p:to>
                                        <p:strVal val="hidden"/>
                                      </p:to>
                                    </p:set>
                                  </p:childTnLst>
                                </p:cTn>
                              </p:par>
                            </p:childTnLst>
                          </p:cTn>
                        </p:par>
                      </p:childTnLst>
                    </p:cTn>
                  </p:par>
                  <p:par>
                    <p:cTn id="46" fill="hold" nodeType="clickPar">
                      <p:stCondLst>
                        <p:cond delay="indefinite"/>
                      </p:stCondLst>
                      <p:childTnLst>
                        <p:par>
                          <p:cTn id="47" fill="hold" nodeType="withGroup">
                            <p:stCondLst>
                              <p:cond delay="0"/>
                            </p:stCondLst>
                            <p:childTnLst>
                              <p:par>
                                <p:cTn id="48" presetID="1" presetClass="exit" presetSubtype="0" fill="hold" nodeType="clickEffect">
                                  <p:stCondLst>
                                    <p:cond delay="0"/>
                                  </p:stCondLst>
                                  <p:childTnLst>
                                    <p:set>
                                      <p:cBhvr>
                                        <p:cTn id="49" dur="1" fill="hold">
                                          <p:stCondLst>
                                            <p:cond delay="0"/>
                                          </p:stCondLst>
                                        </p:cTn>
                                        <p:tgtEl>
                                          <p:spTgt spid="18"/>
                                        </p:tgtEl>
                                        <p:attrNameLst>
                                          <p:attrName>style.visibility</p:attrName>
                                        </p:attrNameLst>
                                      </p:cBhvr>
                                      <p:to>
                                        <p:strVal val="hidden"/>
                                      </p:to>
                                    </p:set>
                                  </p:childTnLst>
                                </p:cTn>
                              </p:par>
                              <p:par>
                                <p:cTn id="50" presetID="1" presetClass="exit" presetSubtype="0" fill="hold" nodeType="withEffect">
                                  <p:stCondLst>
                                    <p:cond delay="0"/>
                                  </p:stCondLst>
                                  <p:childTnLst>
                                    <p:set>
                                      <p:cBhvr>
                                        <p:cTn id="51" dur="1" fill="hold">
                                          <p:stCondLst>
                                            <p:cond delay="0"/>
                                          </p:stCondLst>
                                        </p:cTn>
                                        <p:tgtEl>
                                          <p:spTgt spid="21"/>
                                        </p:tgtEl>
                                        <p:attrNameLst>
                                          <p:attrName>style.visibility</p:attrName>
                                        </p:attrNameLst>
                                      </p:cBhvr>
                                      <p:to>
                                        <p:strVal val="hidden"/>
                                      </p:to>
                                    </p:set>
                                  </p:childTnLst>
                                </p:cTn>
                              </p:par>
                              <p:par>
                                <p:cTn id="52" presetID="1" presetClass="exit" presetSubtype="0" fill="hold" nodeType="withEffect">
                                  <p:stCondLst>
                                    <p:cond delay="0"/>
                                  </p:stCondLst>
                                  <p:childTnLst>
                                    <p:set>
                                      <p:cBhvr>
                                        <p:cTn id="53" dur="1" fill="hold">
                                          <p:stCondLst>
                                            <p:cond delay="0"/>
                                          </p:stCondLst>
                                        </p:cTn>
                                        <p:tgtEl>
                                          <p:spTgt spid="22"/>
                                        </p:tgtEl>
                                        <p:attrNameLst>
                                          <p:attrName>style.visibility</p:attrName>
                                        </p:attrNameLst>
                                      </p:cBhvr>
                                      <p:to>
                                        <p:strVal val="hidden"/>
                                      </p:to>
                                    </p:set>
                                  </p:childTnLst>
                                </p:cTn>
                              </p:par>
                              <p:par>
                                <p:cTn id="54" presetID="1" presetClass="exit" presetSubtype="0" fill="hold" nodeType="withEffect">
                                  <p:stCondLst>
                                    <p:cond delay="0"/>
                                  </p:stCondLst>
                                  <p:childTnLst>
                                    <p:set>
                                      <p:cBhvr>
                                        <p:cTn id="55" dur="1" fill="hold">
                                          <p:stCondLst>
                                            <p:cond delay="0"/>
                                          </p:stCondLst>
                                        </p:cTn>
                                        <p:tgtEl>
                                          <p:spTgt spid="23"/>
                                        </p:tgtEl>
                                        <p:attrNameLst>
                                          <p:attrName>style.visibility</p:attrName>
                                        </p:attrNameLst>
                                      </p:cBhvr>
                                      <p:to>
                                        <p:strVal val="hidden"/>
                                      </p:to>
                                    </p:set>
                                  </p:childTnLst>
                                </p:cTn>
                              </p:par>
                              <p:par>
                                <p:cTn id="56" presetID="1" presetClass="exit" presetSubtype="0" fill="hold" nodeType="withEffect">
                                  <p:stCondLst>
                                    <p:cond delay="0"/>
                                  </p:stCondLst>
                                  <p:childTnLst>
                                    <p:set>
                                      <p:cBhvr>
                                        <p:cTn id="57" dur="1" fill="hold">
                                          <p:stCondLst>
                                            <p:cond delay="0"/>
                                          </p:stCondLst>
                                        </p:cTn>
                                        <p:tgtEl>
                                          <p:spTgt spid="25"/>
                                        </p:tgtEl>
                                        <p:attrNameLst>
                                          <p:attrName>style.visibility</p:attrName>
                                        </p:attrNameLst>
                                      </p:cBhvr>
                                      <p:to>
                                        <p:strVal val="hidden"/>
                                      </p:to>
                                    </p:set>
                                  </p:childTnLst>
                                </p:cTn>
                              </p:par>
                              <p:par>
                                <p:cTn id="58" presetID="1" presetClass="exit" presetSubtype="0" fill="hold" nodeType="withEffect">
                                  <p:stCondLst>
                                    <p:cond delay="0"/>
                                  </p:stCondLst>
                                  <p:childTnLst>
                                    <p:set>
                                      <p:cBhvr>
                                        <p:cTn id="59" dur="1" fill="hold">
                                          <p:stCondLst>
                                            <p:cond delay="0"/>
                                          </p:stCondLst>
                                        </p:cTn>
                                        <p:tgtEl>
                                          <p:spTgt spid="26"/>
                                        </p:tgtEl>
                                        <p:attrNameLst>
                                          <p:attrName>style.visibility</p:attrName>
                                        </p:attrNameLst>
                                      </p:cBhvr>
                                      <p:to>
                                        <p:strVal val="hidden"/>
                                      </p:to>
                                    </p:set>
                                  </p:childTnLst>
                                </p:cTn>
                              </p:par>
                              <p:par>
                                <p:cTn id="60" presetID="1" presetClass="exit" presetSubtype="0" fill="hold" nodeType="withEffect">
                                  <p:stCondLst>
                                    <p:cond delay="0"/>
                                  </p:stCondLst>
                                  <p:childTnLst>
                                    <p:set>
                                      <p:cBhvr>
                                        <p:cTn id="61" dur="1" fill="hold">
                                          <p:stCondLst>
                                            <p:cond delay="0"/>
                                          </p:stCondLst>
                                        </p:cTn>
                                        <p:tgtEl>
                                          <p:spTgt spid="27"/>
                                        </p:tgtEl>
                                        <p:attrNameLst>
                                          <p:attrName>style.visibility</p:attrName>
                                        </p:attrNameLst>
                                      </p:cBhvr>
                                      <p:to>
                                        <p:strVal val="hidden"/>
                                      </p:to>
                                    </p:set>
                                  </p:childTnLst>
                                </p:cTn>
                              </p:par>
                              <p:par>
                                <p:cTn id="62" presetID="1" presetClass="exit" presetSubtype="0" fill="hold" nodeType="withEffect">
                                  <p:stCondLst>
                                    <p:cond delay="0"/>
                                  </p:stCondLst>
                                  <p:childTnLst>
                                    <p:set>
                                      <p:cBhvr>
                                        <p:cTn id="63" dur="1" fill="hold">
                                          <p:stCondLst>
                                            <p:cond delay="0"/>
                                          </p:stCondLst>
                                        </p:cTn>
                                        <p:tgtEl>
                                          <p:spTgt spid="28"/>
                                        </p:tgtEl>
                                        <p:attrNameLst>
                                          <p:attrName>style.visibility</p:attrName>
                                        </p:attrNameLst>
                                      </p:cBhvr>
                                      <p:to>
                                        <p:strVal val="hidden"/>
                                      </p:to>
                                    </p:set>
                                  </p:childTnLst>
                                </p:cTn>
                              </p:par>
                              <p:par>
                                <p:cTn id="64" presetID="1" presetClass="exit" presetSubtype="0" fill="hold" nodeType="withEffect">
                                  <p:stCondLst>
                                    <p:cond delay="0"/>
                                  </p:stCondLst>
                                  <p:childTnLst>
                                    <p:set>
                                      <p:cBhvr>
                                        <p:cTn id="65" dur="1" fill="hold">
                                          <p:stCondLst>
                                            <p:cond delay="0"/>
                                          </p:stCondLst>
                                        </p:cTn>
                                        <p:tgtEl>
                                          <p:spTgt spid="39"/>
                                        </p:tgtEl>
                                        <p:attrNameLst>
                                          <p:attrName>style.visibility</p:attrName>
                                        </p:attrNameLst>
                                      </p:cBhvr>
                                      <p:to>
                                        <p:strVal val="hidden"/>
                                      </p:to>
                                    </p:set>
                                  </p:childTnLst>
                                </p:cTn>
                              </p:par>
                              <p:par>
                                <p:cTn id="66" presetID="1" presetClass="exit" presetSubtype="0" fill="hold" nodeType="withEffect">
                                  <p:stCondLst>
                                    <p:cond delay="0"/>
                                  </p:stCondLst>
                                  <p:childTnLst>
                                    <p:set>
                                      <p:cBhvr>
                                        <p:cTn id="67" dur="1" fill="hold">
                                          <p:stCondLst>
                                            <p:cond delay="0"/>
                                          </p:stCondLst>
                                        </p:cTn>
                                        <p:tgtEl>
                                          <p:spTgt spid="58"/>
                                        </p:tgtEl>
                                        <p:attrNameLst>
                                          <p:attrName>style.visibility</p:attrName>
                                        </p:attrNameLst>
                                      </p:cBhvr>
                                      <p:to>
                                        <p:strVal val="hidden"/>
                                      </p:to>
                                    </p:set>
                                  </p:childTnLst>
                                </p:cTn>
                              </p:par>
                            </p:childTnLst>
                          </p:cTn>
                        </p:par>
                        <p:par>
                          <p:cTn id="68" fill="hold" nodeType="afterGroup">
                            <p:stCondLst>
                              <p:cond delay="0"/>
                            </p:stCondLst>
                            <p:childTnLst>
                              <p:par>
                                <p:cTn id="69" presetID="1" presetClass="entr" presetSubtype="0" fill="hold" nodeType="afterEffect">
                                  <p:stCondLst>
                                    <p:cond delay="0"/>
                                  </p:stCondLst>
                                  <p:childTnLst>
                                    <p:set>
                                      <p:cBhvr>
                                        <p:cTn id="70" dur="1" fill="hold">
                                          <p:stCondLst>
                                            <p:cond delay="0"/>
                                          </p:stCondLst>
                                        </p:cTn>
                                        <p:tgtEl>
                                          <p:spTgt spid="6">
                                            <p:txEl>
                                              <p:pRg st="6" end="6"/>
                                            </p:txEl>
                                          </p:spTgt>
                                        </p:tgtEl>
                                        <p:attrNameLst>
                                          <p:attrName>style.visibility</p:attrName>
                                        </p:attrNameLst>
                                      </p:cBhvr>
                                      <p:to>
                                        <p:strVal val="visible"/>
                                      </p:to>
                                    </p:set>
                                  </p:childTnLst>
                                </p:cTn>
                              </p:par>
                            </p:childTnLst>
                          </p:cTn>
                        </p:par>
                        <p:par>
                          <p:cTn id="71" fill="hold" nodeType="afterGroup">
                            <p:stCondLst>
                              <p:cond delay="0"/>
                            </p:stCondLst>
                            <p:childTnLst>
                              <p:par>
                                <p:cTn id="72" presetID="1" presetClass="entr" presetSubtype="0" fill="hold" nodeType="afterEffect">
                                  <p:stCondLst>
                                    <p:cond delay="0"/>
                                  </p:stCondLst>
                                  <p:childTnLst>
                                    <p:set>
                                      <p:cBhvr>
                                        <p:cTn id="73" dur="1" fill="hold">
                                          <p:stCondLst>
                                            <p:cond delay="0"/>
                                          </p:stCondLst>
                                        </p:cTn>
                                        <p:tgtEl>
                                          <p:spTgt spid="41"/>
                                        </p:tgtEl>
                                        <p:attrNameLst>
                                          <p:attrName>style.visibility</p:attrName>
                                        </p:attrNameLst>
                                      </p:cBhvr>
                                      <p:to>
                                        <p:strVal val="visible"/>
                                      </p:to>
                                    </p:set>
                                  </p:childTnLst>
                                </p:cTn>
                              </p:par>
                              <p:par>
                                <p:cTn id="74" presetID="1" presetClass="entr" presetSubtype="0" fill="hold" nodeType="withEffect">
                                  <p:stCondLst>
                                    <p:cond delay="0"/>
                                  </p:stCondLst>
                                  <p:childTnLst>
                                    <p:set>
                                      <p:cBhvr>
                                        <p:cTn id="75" dur="1" fill="hold">
                                          <p:stCondLst>
                                            <p:cond delay="0"/>
                                          </p:stCondLst>
                                        </p:cTn>
                                        <p:tgtEl>
                                          <p:spTgt spid="52"/>
                                        </p:tgtEl>
                                        <p:attrNameLst>
                                          <p:attrName>style.visibility</p:attrName>
                                        </p:attrNameLst>
                                      </p:cBhvr>
                                      <p:to>
                                        <p:strVal val="visible"/>
                                      </p:to>
                                    </p:set>
                                  </p:childTnLst>
                                </p:cTn>
                              </p:par>
                              <p:par>
                                <p:cTn id="76" presetID="1" presetClass="entr" presetSubtype="0" fill="hold" nodeType="withEffect">
                                  <p:stCondLst>
                                    <p:cond delay="0"/>
                                  </p:stCondLst>
                                  <p:childTnLst>
                                    <p:set>
                                      <p:cBhvr>
                                        <p:cTn id="77" dur="1" fill="hold">
                                          <p:stCondLst>
                                            <p:cond delay="0"/>
                                          </p:stCondLst>
                                        </p:cTn>
                                        <p:tgtEl>
                                          <p:spTgt spid="29"/>
                                        </p:tgtEl>
                                        <p:attrNameLst>
                                          <p:attrName>style.visibility</p:attrName>
                                        </p:attrNameLst>
                                      </p:cBhvr>
                                      <p:to>
                                        <p:strVal val="visible"/>
                                      </p:to>
                                    </p:set>
                                  </p:childTnLst>
                                </p:cTn>
                              </p:par>
                              <p:par>
                                <p:cTn id="78" presetID="1" presetClass="entr" presetSubtype="0" fill="hold" nodeType="withEffect">
                                  <p:stCondLst>
                                    <p:cond delay="0"/>
                                  </p:stCondLst>
                                  <p:childTnLst>
                                    <p:set>
                                      <p:cBhvr>
                                        <p:cTn id="79"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Text Box 4"/>
          <p:cNvSpPr txBox="1">
            <a:spLocks noChangeArrowheads="1"/>
          </p:cNvSpPr>
          <p:nvPr/>
        </p:nvSpPr>
        <p:spPr bwMode="auto">
          <a:xfrm>
            <a:off x="3656807" y="5857539"/>
            <a:ext cx="464116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gn="l" defTabSz="828675">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charset="0"/>
                <a:ea typeface="ＭＳ Ｐゴシック" charset="0"/>
              </a:defRPr>
            </a:lvl1pPr>
            <a:lvl2pPr marL="414338" algn="l" defTabSz="828675">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charset="0"/>
                <a:ea typeface="ＭＳ Ｐゴシック" charset="0"/>
              </a:defRPr>
            </a:lvl2pPr>
            <a:lvl3pPr marL="828675" algn="l" defTabSz="828675">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charset="0"/>
                <a:ea typeface="ＭＳ Ｐゴシック" charset="0"/>
              </a:defRPr>
            </a:lvl3pPr>
            <a:lvl4pPr marL="1244600" algn="l" defTabSz="828675">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charset="0"/>
                <a:ea typeface="ＭＳ Ｐゴシック" charset="0"/>
              </a:defRPr>
            </a:lvl4pPr>
            <a:lvl5pPr marL="1658938" algn="l" defTabSz="828675">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charset="0"/>
                <a:ea typeface="ＭＳ Ｐゴシック" charset="0"/>
              </a:defRPr>
            </a:lvl5pPr>
            <a:lvl6pPr marL="21161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charset="0"/>
                <a:ea typeface="ＭＳ Ｐゴシック" charset="0"/>
              </a:defRPr>
            </a:lvl6pPr>
            <a:lvl7pPr marL="25733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charset="0"/>
                <a:ea typeface="ＭＳ Ｐゴシック" charset="0"/>
              </a:defRPr>
            </a:lvl7pPr>
            <a:lvl8pPr marL="30305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charset="0"/>
                <a:ea typeface="ＭＳ Ｐゴシック" charset="0"/>
              </a:defRPr>
            </a:lvl8pPr>
            <a:lvl9pPr marL="34877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charset="0"/>
                <a:ea typeface="ＭＳ Ｐゴシック" charset="0"/>
              </a:defRPr>
            </a:lvl9pPr>
          </a:lstStyle>
          <a:p>
            <a:pPr algn="ctr"/>
            <a:r>
              <a:rPr lang="en-GB" dirty="0"/>
              <a:t>WCY Lau &amp; JL Rubinstein </a:t>
            </a:r>
            <a:r>
              <a:rPr lang="en-GB" i="1" dirty="0" smtClean="0"/>
              <a:t>Nature</a:t>
            </a:r>
            <a:r>
              <a:rPr lang="en-GB" dirty="0" smtClean="0"/>
              <a:t> (</a:t>
            </a:r>
            <a:r>
              <a:rPr lang="en-GB" dirty="0"/>
              <a:t>2011</a:t>
            </a:r>
            <a:r>
              <a:rPr lang="en-GB" dirty="0" smtClean="0"/>
              <a:t>)</a:t>
            </a:r>
            <a:endParaRPr lang="en-GB" dirty="0"/>
          </a:p>
        </p:txBody>
      </p:sp>
      <p:sp>
        <p:nvSpPr>
          <p:cNvPr id="7176" name="Text Box 8"/>
          <p:cNvSpPr txBox="1">
            <a:spLocks noChangeArrowheads="1"/>
          </p:cNvSpPr>
          <p:nvPr/>
        </p:nvSpPr>
        <p:spPr bwMode="auto">
          <a:xfrm>
            <a:off x="0" y="98997"/>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nchor="b" anchorCtr="1">
            <a:spAutoFit/>
          </a:bodyPr>
          <a:lstStyle/>
          <a:p>
            <a:r>
              <a:rPr lang="en-GB" altLang="zh-CN" sz="2800" b="1" dirty="0"/>
              <a:t>Three-dimensional map of the </a:t>
            </a:r>
            <a:r>
              <a:rPr lang="en-GB" altLang="zh-CN" sz="2800" b="1" i="1" dirty="0"/>
              <a:t>T. </a:t>
            </a:r>
            <a:r>
              <a:rPr lang="en-GB" altLang="zh-CN" sz="2800" b="1" i="1" dirty="0" err="1"/>
              <a:t>thermophilus</a:t>
            </a:r>
            <a:r>
              <a:rPr lang="en-GB" altLang="zh-CN" sz="2800" b="1" dirty="0"/>
              <a:t> ATP </a:t>
            </a:r>
            <a:r>
              <a:rPr lang="en-GB" altLang="zh-CN" sz="2800" b="1" dirty="0" smtClean="0"/>
              <a:t>synthase</a:t>
            </a:r>
            <a:endParaRPr lang="en-GB" altLang="zh-CN" sz="2800" b="1" dirty="0"/>
          </a:p>
        </p:txBody>
      </p:sp>
      <p:pic>
        <p:nvPicPr>
          <p:cNvPr id="7393" name="Picture 225" descr="nature10699-f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686" y="1357313"/>
            <a:ext cx="8756952" cy="33340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0407439"/>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0000FF"/>
                </a:solidFill>
              </a:rPr>
              <a:t>See you at the Final </a:t>
            </a:r>
            <a:br>
              <a:rPr lang="en-US" b="1" dirty="0" smtClean="0">
                <a:solidFill>
                  <a:srgbClr val="0000FF"/>
                </a:solidFill>
              </a:rPr>
            </a:br>
            <a:r>
              <a:rPr lang="en-US" b="1" dirty="0" smtClean="0">
                <a:solidFill>
                  <a:srgbClr val="0000FF"/>
                </a:solidFill>
              </a:rPr>
              <a:t>Dec 18, 8-11am, 136 LLP</a:t>
            </a:r>
            <a:endParaRPr lang="en-US" b="1" dirty="0">
              <a:solidFill>
                <a:srgbClr val="0000FF"/>
              </a:solidFill>
            </a:endParaRPr>
          </a:p>
        </p:txBody>
      </p:sp>
      <p:pic>
        <p:nvPicPr>
          <p:cNvPr id="4" name="Picture 3"/>
          <p:cNvPicPr>
            <a:picLocks noChangeAspect="1"/>
          </p:cNvPicPr>
          <p:nvPr/>
        </p:nvPicPr>
        <p:blipFill>
          <a:blip r:embed="rId2"/>
          <a:stretch>
            <a:fillRect/>
          </a:stretch>
        </p:blipFill>
        <p:spPr>
          <a:xfrm>
            <a:off x="2672830" y="1700835"/>
            <a:ext cx="3988707" cy="3988707"/>
          </a:xfrm>
          <a:prstGeom prst="rect">
            <a:avLst/>
          </a:prstGeom>
        </p:spPr>
      </p:pic>
      <p:sp>
        <p:nvSpPr>
          <p:cNvPr id="3" name="TextBox 2"/>
          <p:cNvSpPr txBox="1"/>
          <p:nvPr/>
        </p:nvSpPr>
        <p:spPr>
          <a:xfrm>
            <a:off x="1665384" y="6121448"/>
            <a:ext cx="6043441" cy="523220"/>
          </a:xfrm>
          <a:prstGeom prst="rect">
            <a:avLst/>
          </a:prstGeom>
          <a:noFill/>
        </p:spPr>
        <p:txBody>
          <a:bodyPr wrap="none" rtlCol="0">
            <a:spAutoFit/>
          </a:bodyPr>
          <a:lstStyle/>
          <a:p>
            <a:r>
              <a:rPr lang="en-US" sz="2800" dirty="0" smtClean="0"/>
              <a:t>Don</a:t>
            </a:r>
            <a:r>
              <a:rPr lang="fr-FR" sz="2800" dirty="0" smtClean="0"/>
              <a:t>’</a:t>
            </a:r>
            <a:r>
              <a:rPr lang="en-US" sz="2800" dirty="0" smtClean="0"/>
              <a:t>t forget to fill out course evaluation</a:t>
            </a:r>
            <a:endParaRPr lang="en-US" sz="2800" dirty="0"/>
          </a:p>
        </p:txBody>
      </p:sp>
    </p:spTree>
    <p:extLst>
      <p:ext uri="{BB962C8B-B14F-4D97-AF65-F5344CB8AC3E}">
        <p14:creationId xmlns:p14="http://schemas.microsoft.com/office/powerpoint/2010/main" val="41146264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215572"/>
          </a:xfrm>
        </p:spPr>
        <p:txBody>
          <a:bodyPr>
            <a:normAutofit/>
          </a:bodyPr>
          <a:lstStyle/>
          <a:p>
            <a:r>
              <a:rPr lang="en-US" b="1" dirty="0" smtClean="0">
                <a:solidFill>
                  <a:srgbClr val="0000FF"/>
                </a:solidFill>
              </a:rPr>
              <a:t>Thermal energy matters a lot!</a:t>
            </a:r>
            <a:endParaRPr lang="en-US" b="1" dirty="0">
              <a:solidFill>
                <a:srgbClr val="0000FF"/>
              </a:solidFill>
            </a:endParaRPr>
          </a:p>
        </p:txBody>
      </p:sp>
      <p:sp>
        <p:nvSpPr>
          <p:cNvPr id="3" name="Content Placeholder 2"/>
          <p:cNvSpPr>
            <a:spLocks noGrp="1"/>
          </p:cNvSpPr>
          <p:nvPr>
            <p:ph idx="1"/>
          </p:nvPr>
        </p:nvSpPr>
        <p:spPr>
          <a:xfrm>
            <a:off x="457200" y="1204084"/>
            <a:ext cx="8229600" cy="4525963"/>
          </a:xfrm>
        </p:spPr>
        <p:txBody>
          <a:bodyPr>
            <a:normAutofit/>
          </a:bodyPr>
          <a:lstStyle/>
          <a:p>
            <a:pPr marL="0" indent="0">
              <a:buNone/>
            </a:pPr>
            <a:r>
              <a:rPr lang="en-US" sz="2800" dirty="0" smtClean="0"/>
              <a:t>Everything (which goes like x</a:t>
            </a:r>
            <a:r>
              <a:rPr lang="en-US" sz="2800" baseline="30000" dirty="0" smtClean="0"/>
              <a:t>2</a:t>
            </a:r>
            <a:r>
              <a:rPr lang="en-US" sz="2800" dirty="0" smtClean="0"/>
              <a:t> or v</a:t>
            </a:r>
            <a:r>
              <a:rPr lang="en-US" sz="2800" baseline="30000" dirty="0" smtClean="0"/>
              <a:t>2</a:t>
            </a:r>
            <a:r>
              <a:rPr lang="en-US" sz="2800" dirty="0" smtClean="0"/>
              <a:t> in PE or KE) has ½ kT of energy.</a:t>
            </a:r>
          </a:p>
          <a:p>
            <a:pPr marL="0" indent="0">
              <a:buNone/>
            </a:pPr>
            <a:r>
              <a:rPr lang="en-US" sz="2800" dirty="0" smtClean="0"/>
              <a:t>If a barrier has on this order, you can jump over it and you will be a mixture of two states.</a:t>
            </a:r>
          </a:p>
          <a:p>
            <a:pPr marL="0" indent="0">
              <a:buNone/>
            </a:pPr>
            <a:r>
              <a:rPr lang="en-US" sz="2800" dirty="0" err="1" smtClean="0"/>
              <a:t>Boltzman</a:t>
            </a:r>
            <a:r>
              <a:rPr lang="en-US" sz="2800" dirty="0" smtClean="0"/>
              <a:t> distribution = Z</a:t>
            </a:r>
            <a:r>
              <a:rPr lang="en-US" sz="2800" baseline="30000" dirty="0" smtClean="0"/>
              <a:t>-1</a:t>
            </a:r>
            <a:r>
              <a:rPr lang="en-US" sz="2800" dirty="0" smtClean="0"/>
              <a:t> </a:t>
            </a:r>
            <a:r>
              <a:rPr lang="en-US" sz="2800" dirty="0" err="1" smtClean="0"/>
              <a:t>exp</a:t>
            </a:r>
            <a:r>
              <a:rPr lang="en-US" sz="2800" dirty="0" smtClean="0"/>
              <a:t> (-</a:t>
            </a:r>
            <a:r>
              <a:rPr lang="en-US" sz="2800" dirty="0" smtClean="0">
                <a:latin typeface="Symbol" charset="2"/>
                <a:cs typeface="Symbol" charset="2"/>
              </a:rPr>
              <a:t>D</a:t>
            </a:r>
            <a:r>
              <a:rPr lang="en-US" sz="2800" dirty="0" smtClean="0"/>
              <a:t>E/k</a:t>
            </a:r>
            <a:r>
              <a:rPr lang="en-US" sz="2800" baseline="-25000" dirty="0" smtClean="0"/>
              <a:t>B</a:t>
            </a:r>
            <a:r>
              <a:rPr lang="en-US" sz="2800" dirty="0" smtClean="0"/>
              <a:t>T)</a:t>
            </a:r>
          </a:p>
        </p:txBody>
      </p:sp>
      <p:pic>
        <p:nvPicPr>
          <p:cNvPr id="4" name="Picture 3"/>
          <p:cNvPicPr>
            <a:picLocks noChangeAspect="1"/>
          </p:cNvPicPr>
          <p:nvPr/>
        </p:nvPicPr>
        <p:blipFill>
          <a:blip r:embed="rId2"/>
          <a:stretch>
            <a:fillRect/>
          </a:stretch>
        </p:blipFill>
        <p:spPr>
          <a:xfrm>
            <a:off x="1957611" y="4235189"/>
            <a:ext cx="1670957" cy="2477667"/>
          </a:xfrm>
          <a:prstGeom prst="rect">
            <a:avLst/>
          </a:prstGeom>
        </p:spPr>
      </p:pic>
      <p:pic>
        <p:nvPicPr>
          <p:cNvPr id="5" name="Picture 4"/>
          <p:cNvPicPr>
            <a:picLocks noChangeAspect="1"/>
          </p:cNvPicPr>
          <p:nvPr/>
        </p:nvPicPr>
        <p:blipFill>
          <a:blip r:embed="rId2"/>
          <a:stretch>
            <a:fillRect/>
          </a:stretch>
        </p:blipFill>
        <p:spPr>
          <a:xfrm>
            <a:off x="5049158" y="3587945"/>
            <a:ext cx="1670957" cy="2477667"/>
          </a:xfrm>
          <a:prstGeom prst="rect">
            <a:avLst/>
          </a:prstGeom>
        </p:spPr>
      </p:pic>
      <p:cxnSp>
        <p:nvCxnSpPr>
          <p:cNvPr id="7" name="Straight Arrow Connector 6"/>
          <p:cNvCxnSpPr/>
          <p:nvPr/>
        </p:nvCxnSpPr>
        <p:spPr>
          <a:xfrm flipV="1">
            <a:off x="3882570" y="4245429"/>
            <a:ext cx="967015" cy="290285"/>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5842000" y="6095999"/>
            <a:ext cx="0" cy="616857"/>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5987140" y="6114141"/>
            <a:ext cx="530915" cy="461665"/>
          </a:xfrm>
          <a:prstGeom prst="rect">
            <a:avLst/>
          </a:prstGeom>
          <a:noFill/>
        </p:spPr>
        <p:txBody>
          <a:bodyPr wrap="none" rtlCol="0">
            <a:spAutoFit/>
          </a:bodyPr>
          <a:lstStyle/>
          <a:p>
            <a:r>
              <a:rPr lang="en-US" sz="2400" b="1" dirty="0" smtClean="0">
                <a:latin typeface="Symbol" charset="2"/>
                <a:cs typeface="Symbol" charset="2"/>
              </a:rPr>
              <a:t>D</a:t>
            </a:r>
            <a:r>
              <a:rPr lang="en-US" sz="2400" b="1" dirty="0" smtClean="0"/>
              <a:t>E</a:t>
            </a:r>
            <a:endParaRPr lang="en-US" sz="2400" b="1" dirty="0"/>
          </a:p>
        </p:txBody>
      </p:sp>
      <p:sp>
        <p:nvSpPr>
          <p:cNvPr id="15" name="TextBox 14"/>
          <p:cNvSpPr txBox="1"/>
          <p:nvPr/>
        </p:nvSpPr>
        <p:spPr>
          <a:xfrm>
            <a:off x="4082141" y="3828142"/>
            <a:ext cx="441146" cy="523220"/>
          </a:xfrm>
          <a:prstGeom prst="rect">
            <a:avLst/>
          </a:prstGeom>
          <a:noFill/>
        </p:spPr>
        <p:txBody>
          <a:bodyPr wrap="none" rtlCol="0">
            <a:spAutoFit/>
          </a:bodyPr>
          <a:lstStyle/>
          <a:p>
            <a:r>
              <a:rPr lang="en-US" sz="2800" dirty="0" err="1" smtClean="0"/>
              <a:t>k</a:t>
            </a:r>
            <a:r>
              <a:rPr lang="en-US" sz="2800" baseline="-25000" dirty="0" err="1" smtClean="0"/>
              <a:t>f</a:t>
            </a:r>
            <a:endParaRPr lang="en-US" sz="2800" baseline="-25000" dirty="0"/>
          </a:p>
        </p:txBody>
      </p:sp>
      <p:sp>
        <p:nvSpPr>
          <p:cNvPr id="16" name="TextBox 15"/>
          <p:cNvSpPr txBox="1"/>
          <p:nvPr/>
        </p:nvSpPr>
        <p:spPr>
          <a:xfrm>
            <a:off x="4216398" y="4343402"/>
            <a:ext cx="473666" cy="523220"/>
          </a:xfrm>
          <a:prstGeom prst="rect">
            <a:avLst/>
          </a:prstGeom>
          <a:noFill/>
        </p:spPr>
        <p:txBody>
          <a:bodyPr wrap="none" rtlCol="0">
            <a:spAutoFit/>
          </a:bodyPr>
          <a:lstStyle/>
          <a:p>
            <a:r>
              <a:rPr lang="en-US" sz="2800" dirty="0" smtClean="0"/>
              <a:t>k</a:t>
            </a:r>
            <a:r>
              <a:rPr lang="en-US" sz="2800" baseline="-25000" dirty="0"/>
              <a:t>b</a:t>
            </a:r>
          </a:p>
        </p:txBody>
      </p:sp>
      <p:sp>
        <p:nvSpPr>
          <p:cNvPr id="17" name="TextBox 16"/>
          <p:cNvSpPr txBox="1"/>
          <p:nvPr/>
        </p:nvSpPr>
        <p:spPr>
          <a:xfrm>
            <a:off x="3701142" y="5388257"/>
            <a:ext cx="1796143" cy="523220"/>
          </a:xfrm>
          <a:prstGeom prst="rect">
            <a:avLst/>
          </a:prstGeom>
          <a:noFill/>
        </p:spPr>
        <p:txBody>
          <a:bodyPr wrap="square" rtlCol="0">
            <a:spAutoFit/>
          </a:bodyPr>
          <a:lstStyle/>
          <a:p>
            <a:r>
              <a:rPr lang="en-US" sz="2800" dirty="0" smtClean="0"/>
              <a:t>K</a:t>
            </a:r>
            <a:r>
              <a:rPr lang="en-US" sz="2800" baseline="-25000" dirty="0" smtClean="0"/>
              <a:t>eq</a:t>
            </a:r>
            <a:r>
              <a:rPr lang="en-US" sz="2800" dirty="0" smtClean="0"/>
              <a:t> = </a:t>
            </a:r>
            <a:r>
              <a:rPr lang="en-US" sz="2800" dirty="0" err="1" smtClean="0"/>
              <a:t>k</a:t>
            </a:r>
            <a:r>
              <a:rPr lang="en-US" sz="2800" baseline="-25000" dirty="0" err="1" smtClean="0"/>
              <a:t>f</a:t>
            </a:r>
            <a:r>
              <a:rPr lang="en-US" sz="2800" dirty="0" smtClean="0"/>
              <a:t>/k</a:t>
            </a:r>
            <a:r>
              <a:rPr lang="en-US" sz="2800" baseline="-25000" dirty="0" smtClean="0"/>
              <a:t>b</a:t>
            </a:r>
            <a:r>
              <a:rPr lang="en-US" sz="2800" dirty="0" smtClean="0"/>
              <a:t>  </a:t>
            </a:r>
            <a:endParaRPr lang="en-US" sz="2800" baseline="-25000" dirty="0"/>
          </a:p>
        </p:txBody>
      </p:sp>
    </p:spTree>
    <p:extLst>
      <p:ext uri="{BB962C8B-B14F-4D97-AF65-F5344CB8AC3E}">
        <p14:creationId xmlns:p14="http://schemas.microsoft.com/office/powerpoint/2010/main" val="279655226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713" y="274637"/>
            <a:ext cx="8690429" cy="1648505"/>
          </a:xfrm>
        </p:spPr>
        <p:txBody>
          <a:bodyPr>
            <a:normAutofit fontScale="90000"/>
          </a:bodyPr>
          <a:lstStyle/>
          <a:p>
            <a:r>
              <a:rPr lang="en-US" b="1" dirty="0" smtClean="0">
                <a:solidFill>
                  <a:srgbClr val="0000FF"/>
                </a:solidFill>
              </a:rPr>
              <a:t>Entropy also matters</a:t>
            </a:r>
            <a:r>
              <a:rPr lang="en-US" dirty="0" smtClean="0"/>
              <a:t/>
            </a:r>
            <a:br>
              <a:rPr lang="en-US" dirty="0" smtClean="0"/>
            </a:br>
            <a:r>
              <a:rPr lang="en-US" sz="3600" dirty="0" smtClean="0"/>
              <a:t>(if lots of states can go into due to thermal motion)</a:t>
            </a:r>
            <a:br>
              <a:rPr lang="en-US" sz="3600" dirty="0" smtClean="0"/>
            </a:br>
            <a:r>
              <a:rPr lang="en-US" sz="2700" dirty="0" smtClean="0"/>
              <a:t>Probability of going into each state increases as # of states increases</a:t>
            </a:r>
            <a:endParaRPr lang="en-US" sz="3600" dirty="0"/>
          </a:p>
        </p:txBody>
      </p:sp>
      <p:pic>
        <p:nvPicPr>
          <p:cNvPr id="5" name="Picture 4"/>
          <p:cNvPicPr>
            <a:picLocks noChangeAspect="1"/>
          </p:cNvPicPr>
          <p:nvPr/>
        </p:nvPicPr>
        <p:blipFill>
          <a:blip r:embed="rId2"/>
          <a:stretch>
            <a:fillRect/>
          </a:stretch>
        </p:blipFill>
        <p:spPr>
          <a:xfrm>
            <a:off x="4136368" y="2771511"/>
            <a:ext cx="1161343" cy="1722020"/>
          </a:xfrm>
          <a:prstGeom prst="rect">
            <a:avLst/>
          </a:prstGeom>
        </p:spPr>
      </p:pic>
      <p:pic>
        <p:nvPicPr>
          <p:cNvPr id="6" name="Picture 5"/>
          <p:cNvPicPr>
            <a:picLocks noChangeAspect="1"/>
          </p:cNvPicPr>
          <p:nvPr/>
        </p:nvPicPr>
        <p:blipFill>
          <a:blip r:embed="rId2"/>
          <a:stretch>
            <a:fillRect/>
          </a:stretch>
        </p:blipFill>
        <p:spPr>
          <a:xfrm>
            <a:off x="5740201" y="2288910"/>
            <a:ext cx="1161343" cy="1722020"/>
          </a:xfrm>
          <a:prstGeom prst="rect">
            <a:avLst/>
          </a:prstGeom>
        </p:spPr>
      </p:pic>
      <p:pic>
        <p:nvPicPr>
          <p:cNvPr id="7" name="Picture 6"/>
          <p:cNvPicPr>
            <a:picLocks noChangeAspect="1"/>
          </p:cNvPicPr>
          <p:nvPr/>
        </p:nvPicPr>
        <p:blipFill>
          <a:blip r:embed="rId2"/>
          <a:stretch>
            <a:fillRect/>
          </a:stretch>
        </p:blipFill>
        <p:spPr>
          <a:xfrm>
            <a:off x="2274911" y="2288910"/>
            <a:ext cx="1161343" cy="1722020"/>
          </a:xfrm>
          <a:prstGeom prst="rect">
            <a:avLst/>
          </a:prstGeom>
        </p:spPr>
      </p:pic>
      <p:pic>
        <p:nvPicPr>
          <p:cNvPr id="8" name="Picture 7"/>
          <p:cNvPicPr>
            <a:picLocks noChangeAspect="1"/>
          </p:cNvPicPr>
          <p:nvPr/>
        </p:nvPicPr>
        <p:blipFill>
          <a:blip r:embed="rId2"/>
          <a:stretch>
            <a:fillRect/>
          </a:stretch>
        </p:blipFill>
        <p:spPr>
          <a:xfrm>
            <a:off x="7108168" y="2288910"/>
            <a:ext cx="1161343" cy="1722020"/>
          </a:xfrm>
          <a:prstGeom prst="rect">
            <a:avLst/>
          </a:prstGeom>
        </p:spPr>
      </p:pic>
      <p:grpSp>
        <p:nvGrpSpPr>
          <p:cNvPr id="11" name="Group 10"/>
          <p:cNvGrpSpPr/>
          <p:nvPr/>
        </p:nvGrpSpPr>
        <p:grpSpPr>
          <a:xfrm>
            <a:off x="5987140" y="4010930"/>
            <a:ext cx="676055" cy="482601"/>
            <a:chOff x="5842000" y="6095999"/>
            <a:chExt cx="676055" cy="482601"/>
          </a:xfrm>
        </p:grpSpPr>
        <p:cxnSp>
          <p:nvCxnSpPr>
            <p:cNvPr id="9" name="Straight Arrow Connector 8"/>
            <p:cNvCxnSpPr/>
            <p:nvPr/>
          </p:nvCxnSpPr>
          <p:spPr>
            <a:xfrm>
              <a:off x="5842000" y="6095999"/>
              <a:ext cx="0" cy="482601"/>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5987140" y="6114141"/>
              <a:ext cx="530915" cy="461665"/>
            </a:xfrm>
            <a:prstGeom prst="rect">
              <a:avLst/>
            </a:prstGeom>
            <a:noFill/>
          </p:spPr>
          <p:txBody>
            <a:bodyPr wrap="none" rtlCol="0">
              <a:spAutoFit/>
            </a:bodyPr>
            <a:lstStyle/>
            <a:p>
              <a:r>
                <a:rPr lang="en-US" sz="2400" b="1" dirty="0" smtClean="0">
                  <a:latin typeface="Symbol" charset="2"/>
                  <a:cs typeface="Symbol" charset="2"/>
                </a:rPr>
                <a:t>D</a:t>
              </a:r>
              <a:r>
                <a:rPr lang="en-US" sz="2400" b="1" dirty="0" smtClean="0"/>
                <a:t>E</a:t>
              </a:r>
              <a:endParaRPr lang="en-US" sz="2400" b="1" dirty="0"/>
            </a:p>
          </p:txBody>
        </p:sp>
      </p:grpSp>
      <p:grpSp>
        <p:nvGrpSpPr>
          <p:cNvPr id="13" name="Group 12"/>
          <p:cNvGrpSpPr/>
          <p:nvPr/>
        </p:nvGrpSpPr>
        <p:grpSpPr>
          <a:xfrm>
            <a:off x="7628195" y="4012287"/>
            <a:ext cx="676055" cy="482601"/>
            <a:chOff x="5842000" y="6095999"/>
            <a:chExt cx="676055" cy="482601"/>
          </a:xfrm>
        </p:grpSpPr>
        <p:cxnSp>
          <p:nvCxnSpPr>
            <p:cNvPr id="14" name="Straight Arrow Connector 13"/>
            <p:cNvCxnSpPr/>
            <p:nvPr/>
          </p:nvCxnSpPr>
          <p:spPr>
            <a:xfrm>
              <a:off x="5842000" y="6095999"/>
              <a:ext cx="0" cy="482601"/>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5987140" y="6114141"/>
              <a:ext cx="530915" cy="461665"/>
            </a:xfrm>
            <a:prstGeom prst="rect">
              <a:avLst/>
            </a:prstGeom>
            <a:noFill/>
          </p:spPr>
          <p:txBody>
            <a:bodyPr wrap="none" rtlCol="0">
              <a:spAutoFit/>
            </a:bodyPr>
            <a:lstStyle/>
            <a:p>
              <a:r>
                <a:rPr lang="en-US" sz="2400" b="1" dirty="0" smtClean="0">
                  <a:latin typeface="Symbol" charset="2"/>
                  <a:cs typeface="Symbol" charset="2"/>
                </a:rPr>
                <a:t>D</a:t>
              </a:r>
              <a:r>
                <a:rPr lang="en-US" sz="2400" b="1" dirty="0" smtClean="0"/>
                <a:t>E</a:t>
              </a:r>
              <a:endParaRPr lang="en-US" sz="2400" b="1" dirty="0"/>
            </a:p>
          </p:txBody>
        </p:sp>
      </p:grpSp>
      <p:grpSp>
        <p:nvGrpSpPr>
          <p:cNvPr id="16" name="Group 15"/>
          <p:cNvGrpSpPr/>
          <p:nvPr/>
        </p:nvGrpSpPr>
        <p:grpSpPr>
          <a:xfrm>
            <a:off x="2760199" y="4012287"/>
            <a:ext cx="676055" cy="482601"/>
            <a:chOff x="5842000" y="6095999"/>
            <a:chExt cx="676055" cy="482601"/>
          </a:xfrm>
        </p:grpSpPr>
        <p:cxnSp>
          <p:nvCxnSpPr>
            <p:cNvPr id="17" name="Straight Arrow Connector 16"/>
            <p:cNvCxnSpPr/>
            <p:nvPr/>
          </p:nvCxnSpPr>
          <p:spPr>
            <a:xfrm>
              <a:off x="5842000" y="6095999"/>
              <a:ext cx="0" cy="482601"/>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5987140" y="6114141"/>
              <a:ext cx="530915" cy="461665"/>
            </a:xfrm>
            <a:prstGeom prst="rect">
              <a:avLst/>
            </a:prstGeom>
            <a:noFill/>
          </p:spPr>
          <p:txBody>
            <a:bodyPr wrap="none" rtlCol="0">
              <a:spAutoFit/>
            </a:bodyPr>
            <a:lstStyle/>
            <a:p>
              <a:r>
                <a:rPr lang="en-US" sz="2400" b="1" dirty="0" smtClean="0">
                  <a:latin typeface="Symbol" charset="2"/>
                  <a:cs typeface="Symbol" charset="2"/>
                </a:rPr>
                <a:t>D</a:t>
              </a:r>
              <a:r>
                <a:rPr lang="en-US" sz="2400" b="1" dirty="0" smtClean="0"/>
                <a:t>E</a:t>
              </a:r>
              <a:endParaRPr lang="en-US" sz="2400" b="1" dirty="0"/>
            </a:p>
          </p:txBody>
        </p:sp>
      </p:grpSp>
      <p:sp>
        <p:nvSpPr>
          <p:cNvPr id="19" name="TextBox 18"/>
          <p:cNvSpPr txBox="1"/>
          <p:nvPr/>
        </p:nvSpPr>
        <p:spPr>
          <a:xfrm>
            <a:off x="743857" y="4740310"/>
            <a:ext cx="8032968" cy="461665"/>
          </a:xfrm>
          <a:prstGeom prst="rect">
            <a:avLst/>
          </a:prstGeom>
          <a:noFill/>
        </p:spPr>
        <p:txBody>
          <a:bodyPr wrap="none" rtlCol="0">
            <a:spAutoFit/>
          </a:bodyPr>
          <a:lstStyle/>
          <a:p>
            <a:r>
              <a:rPr lang="en-US" sz="2400" b="1" dirty="0" smtClean="0"/>
              <a:t>Add up the # of states, and take logarithm: </a:t>
            </a:r>
            <a:r>
              <a:rPr lang="en-US" sz="2400" b="1" dirty="0" err="1" smtClean="0"/>
              <a:t>ln</a:t>
            </a:r>
            <a:r>
              <a:rPr lang="en-US" sz="2400" b="1" dirty="0" smtClean="0"/>
              <a:t> </a:t>
            </a:r>
            <a:r>
              <a:rPr lang="en-US" sz="2400" b="1" dirty="0" smtClean="0">
                <a:latin typeface="Symbol" charset="2"/>
                <a:cs typeface="Symbol" charset="2"/>
              </a:rPr>
              <a:t>s </a:t>
            </a:r>
            <a:r>
              <a:rPr lang="en-US" sz="2400" b="1" dirty="0" smtClean="0"/>
              <a:t>= S = Entropy</a:t>
            </a:r>
            <a:r>
              <a:rPr lang="en-US" sz="2400" b="1" dirty="0" smtClean="0">
                <a:latin typeface="Symbol" charset="2"/>
                <a:cs typeface="Symbol" charset="2"/>
              </a:rPr>
              <a:t> </a:t>
            </a:r>
            <a:r>
              <a:rPr lang="en-US" sz="2400" b="1" dirty="0" smtClean="0"/>
              <a:t> </a:t>
            </a:r>
            <a:endParaRPr lang="en-US" sz="2400" b="1" dirty="0"/>
          </a:p>
        </p:txBody>
      </p:sp>
    </p:spTree>
    <p:extLst>
      <p:ext uri="{BB962C8B-B14F-4D97-AF65-F5344CB8AC3E}">
        <p14:creationId xmlns:p14="http://schemas.microsoft.com/office/powerpoint/2010/main" val="170868570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8628" y="437924"/>
            <a:ext cx="8229600" cy="3118076"/>
          </a:xfrm>
        </p:spPr>
        <p:txBody>
          <a:bodyPr>
            <a:normAutofit fontScale="90000"/>
          </a:bodyPr>
          <a:lstStyle/>
          <a:p>
            <a:r>
              <a:rPr lang="en-US" sz="4900" b="1" dirty="0">
                <a:solidFill>
                  <a:srgbClr val="0000FF"/>
                </a:solidFill>
              </a:rPr>
              <a:t>F</a:t>
            </a:r>
            <a:r>
              <a:rPr lang="en-US" sz="4900" b="1" dirty="0" smtClean="0">
                <a:solidFill>
                  <a:srgbClr val="0000FF"/>
                </a:solidFill>
              </a:rPr>
              <a:t>ree energy </a:t>
            </a:r>
            <a:r>
              <a:rPr lang="en-US" dirty="0" smtClean="0"/>
              <a:t/>
            </a:r>
            <a:br>
              <a:rPr lang="en-US" dirty="0" smtClean="0"/>
            </a:br>
            <a:r>
              <a:rPr lang="en-US" dirty="0"/>
              <a:t/>
            </a:r>
            <a:br>
              <a:rPr lang="en-US" dirty="0"/>
            </a:br>
            <a:r>
              <a:rPr lang="en-US" dirty="0" smtClean="0">
                <a:latin typeface="Symbol" charset="2"/>
                <a:cs typeface="Symbol" charset="2"/>
              </a:rPr>
              <a:t>D</a:t>
            </a:r>
            <a:r>
              <a:rPr lang="en-US" dirty="0" smtClean="0"/>
              <a:t>G= free energy = </a:t>
            </a:r>
            <a:r>
              <a:rPr lang="en-US" dirty="0" smtClean="0">
                <a:latin typeface="Symbol" charset="2"/>
                <a:cs typeface="Symbol" charset="2"/>
              </a:rPr>
              <a:t>D</a:t>
            </a:r>
            <a:r>
              <a:rPr lang="en-US" dirty="0" smtClean="0"/>
              <a:t>E - T</a:t>
            </a:r>
            <a:r>
              <a:rPr lang="en-US" dirty="0" smtClean="0">
                <a:latin typeface="Symbol" charset="2"/>
                <a:cs typeface="Symbol" charset="2"/>
              </a:rPr>
              <a:t>D</a:t>
            </a:r>
            <a:r>
              <a:rPr lang="en-US" dirty="0" smtClean="0"/>
              <a:t>S</a:t>
            </a:r>
            <a:br>
              <a:rPr lang="en-US" dirty="0" smtClean="0"/>
            </a:br>
            <a:r>
              <a:rPr lang="en-US" sz="3600" dirty="0" smtClean="0"/>
              <a:t>(Technically </a:t>
            </a:r>
            <a:r>
              <a:rPr lang="en-US" sz="3600" dirty="0" smtClean="0">
                <a:latin typeface="Symbol" charset="2"/>
                <a:cs typeface="Symbol" charset="2"/>
              </a:rPr>
              <a:t>D</a:t>
            </a:r>
            <a:r>
              <a:rPr lang="en-US" sz="3600" dirty="0" smtClean="0"/>
              <a:t>G = </a:t>
            </a:r>
            <a:r>
              <a:rPr lang="en-US" sz="3600" dirty="0" smtClean="0">
                <a:latin typeface="Symbol" charset="2"/>
                <a:cs typeface="Symbol" charset="2"/>
              </a:rPr>
              <a:t>D</a:t>
            </a:r>
            <a:r>
              <a:rPr lang="en-US" sz="3600" dirty="0" smtClean="0"/>
              <a:t>H - T</a:t>
            </a:r>
            <a:r>
              <a:rPr lang="en-US" sz="3600" dirty="0" smtClean="0">
                <a:latin typeface="Symbol" charset="2"/>
                <a:cs typeface="Symbol" charset="2"/>
              </a:rPr>
              <a:t>D</a:t>
            </a:r>
            <a:r>
              <a:rPr lang="en-US" sz="3600" dirty="0" smtClean="0"/>
              <a:t>S: </a:t>
            </a:r>
            <a:r>
              <a:rPr lang="en-US" sz="3600" dirty="0" smtClean="0">
                <a:latin typeface="Symbol" charset="2"/>
                <a:cs typeface="Symbol" charset="2"/>
              </a:rPr>
              <a:t>D</a:t>
            </a:r>
            <a:r>
              <a:rPr lang="en-US" sz="3600" dirty="0" smtClean="0"/>
              <a:t>H = enthalpy </a:t>
            </a:r>
            <a:br>
              <a:rPr lang="en-US" sz="3600" dirty="0" smtClean="0"/>
            </a:br>
            <a:r>
              <a:rPr lang="en-US" sz="2700" dirty="0" smtClean="0"/>
              <a:t>but doesn’t make a difference when dealing with a solution) </a:t>
            </a:r>
            <a:br>
              <a:rPr lang="en-US" sz="2700" dirty="0" smtClean="0"/>
            </a:br>
            <a:r>
              <a:rPr lang="en-US" dirty="0" smtClean="0"/>
              <a:t> </a:t>
            </a:r>
            <a:endParaRPr lang="en-US" dirty="0"/>
          </a:p>
        </p:txBody>
      </p:sp>
      <p:sp>
        <p:nvSpPr>
          <p:cNvPr id="3" name="Content Placeholder 2"/>
          <p:cNvSpPr>
            <a:spLocks noGrp="1"/>
          </p:cNvSpPr>
          <p:nvPr>
            <p:ph idx="1"/>
          </p:nvPr>
        </p:nvSpPr>
        <p:spPr>
          <a:xfrm>
            <a:off x="638628" y="3973286"/>
            <a:ext cx="8229600" cy="1505857"/>
          </a:xfrm>
        </p:spPr>
        <p:txBody>
          <a:bodyPr/>
          <a:lstStyle/>
          <a:p>
            <a:pPr marL="0" indent="0" algn="ctr">
              <a:buNone/>
            </a:pPr>
            <a:r>
              <a:rPr lang="en-US" dirty="0" smtClean="0"/>
              <a:t>Just substitute in </a:t>
            </a:r>
            <a:r>
              <a:rPr lang="en-US" dirty="0" smtClean="0">
                <a:latin typeface="Symbol" charset="2"/>
                <a:cs typeface="Symbol" charset="2"/>
              </a:rPr>
              <a:t>D</a:t>
            </a:r>
            <a:r>
              <a:rPr lang="en-US" dirty="0" smtClean="0"/>
              <a:t>G for </a:t>
            </a:r>
            <a:r>
              <a:rPr lang="en-US" dirty="0" smtClean="0">
                <a:latin typeface="Symbol" charset="2"/>
                <a:cs typeface="Symbol" charset="2"/>
              </a:rPr>
              <a:t>D</a:t>
            </a:r>
            <a:r>
              <a:rPr lang="en-US" dirty="0" smtClean="0"/>
              <a:t>E </a:t>
            </a:r>
          </a:p>
          <a:p>
            <a:pPr marL="0" indent="0" algn="ctr">
              <a:buNone/>
            </a:pPr>
            <a:r>
              <a:rPr lang="en-US" dirty="0" smtClean="0"/>
              <a:t>and equations are  fine. </a:t>
            </a:r>
            <a:endParaRPr lang="en-US" dirty="0"/>
          </a:p>
        </p:txBody>
      </p:sp>
    </p:spTree>
    <p:extLst>
      <p:ext uri="{BB962C8B-B14F-4D97-AF65-F5344CB8AC3E}">
        <p14:creationId xmlns:p14="http://schemas.microsoft.com/office/powerpoint/2010/main" val="45091970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00FF"/>
                </a:solidFill>
              </a:rPr>
              <a:t>Diffusion</a:t>
            </a:r>
            <a:endParaRPr lang="en-US" b="1" dirty="0">
              <a:solidFill>
                <a:srgbClr val="0000FF"/>
              </a:solidFill>
            </a:endParaRPr>
          </a:p>
        </p:txBody>
      </p:sp>
      <p:sp>
        <p:nvSpPr>
          <p:cNvPr id="3" name="Content Placeholder 2"/>
          <p:cNvSpPr>
            <a:spLocks noGrp="1"/>
          </p:cNvSpPr>
          <p:nvPr>
            <p:ph idx="1"/>
          </p:nvPr>
        </p:nvSpPr>
        <p:spPr/>
        <p:txBody>
          <a:bodyPr>
            <a:normAutofit/>
          </a:bodyPr>
          <a:lstStyle/>
          <a:p>
            <a:pPr marL="0" indent="0">
              <a:buNone/>
            </a:pPr>
            <a:r>
              <a:rPr lang="en-US" dirty="0" smtClean="0"/>
              <a:t>Kinetic thermal energy: ½ mv</a:t>
            </a:r>
            <a:r>
              <a:rPr lang="en-US" baseline="30000" dirty="0" smtClean="0"/>
              <a:t>2</a:t>
            </a:r>
            <a:r>
              <a:rPr lang="en-US" dirty="0" smtClean="0"/>
              <a:t> = ½ k</a:t>
            </a:r>
            <a:r>
              <a:rPr lang="en-US" baseline="-25000" dirty="0" smtClean="0"/>
              <a:t>B</a:t>
            </a:r>
            <a:r>
              <a:rPr lang="en-US" dirty="0" smtClean="0"/>
              <a:t>T </a:t>
            </a:r>
            <a:r>
              <a:rPr lang="en-US" sz="2400" dirty="0" smtClean="0"/>
              <a:t>(in one D; 3/2 in 3D).</a:t>
            </a:r>
          </a:p>
          <a:p>
            <a:pPr marL="0" indent="0">
              <a:buNone/>
            </a:pPr>
            <a:r>
              <a:rPr lang="en-US" sz="2400" dirty="0" smtClean="0"/>
              <a:t>Things move randomly.</a:t>
            </a:r>
          </a:p>
          <a:p>
            <a:pPr marL="0" indent="0">
              <a:buNone/>
            </a:pPr>
            <a:r>
              <a:rPr lang="en-US" sz="2400" dirty="0" smtClean="0"/>
              <a:t>Simple derivation x</a:t>
            </a:r>
            <a:r>
              <a:rPr lang="en-US" sz="2400" baseline="30000" dirty="0" smtClean="0"/>
              <a:t>2</a:t>
            </a:r>
            <a:r>
              <a:rPr lang="en-US" sz="2400" dirty="0" smtClean="0"/>
              <a:t> = 2</a:t>
            </a:r>
            <a:r>
              <a:rPr lang="en-US" sz="2400" baseline="30000" dirty="0" smtClean="0"/>
              <a:t>n</a:t>
            </a:r>
            <a:r>
              <a:rPr lang="en-US" sz="2400" dirty="0" smtClean="0"/>
              <a:t>Dt (where n = # dimensions; t = time).</a:t>
            </a:r>
          </a:p>
          <a:p>
            <a:pPr marL="0" indent="0">
              <a:buNone/>
            </a:pPr>
            <a:r>
              <a:rPr lang="en-US" sz="2400" dirty="0" smtClean="0"/>
              <a:t>Where D = kT/f  is the diffusion constant</a:t>
            </a:r>
          </a:p>
          <a:p>
            <a:pPr marL="0" indent="0">
              <a:buNone/>
            </a:pPr>
            <a:r>
              <a:rPr lang="en-US" sz="2400" dirty="0" smtClean="0"/>
              <a:t>f = friction force = 6</a:t>
            </a:r>
            <a:r>
              <a:rPr lang="en-US" sz="2400" dirty="0" smtClean="0">
                <a:latin typeface="Symbol" charset="2"/>
                <a:cs typeface="Symbol" charset="2"/>
              </a:rPr>
              <a:t>ph</a:t>
            </a:r>
            <a:r>
              <a:rPr lang="en-US" sz="2400" dirty="0" smtClean="0"/>
              <a:t>r. (</a:t>
            </a:r>
            <a:r>
              <a:rPr lang="en-US" sz="2400" dirty="0" smtClean="0">
                <a:latin typeface="Symbol" charset="2"/>
                <a:cs typeface="Symbol" charset="2"/>
              </a:rPr>
              <a:t>h = </a:t>
            </a:r>
            <a:r>
              <a:rPr lang="en-US" sz="2400" dirty="0" smtClean="0"/>
              <a:t>viscosity, r = radius)</a:t>
            </a:r>
          </a:p>
          <a:p>
            <a:pPr marL="0" indent="0">
              <a:buNone/>
            </a:pPr>
            <a:endParaRPr lang="en-US" dirty="0" smtClean="0"/>
          </a:p>
          <a:p>
            <a:pPr marL="0" indent="0">
              <a:buNone/>
            </a:pPr>
            <a:r>
              <a:rPr lang="en-US" dirty="0" smtClean="0"/>
              <a:t>[Note: when trying to remember formulas, take limit </a:t>
            </a:r>
            <a:r>
              <a:rPr lang="en-US" dirty="0" smtClean="0">
                <a:sym typeface="Wingdings"/>
              </a:rPr>
              <a:t> 0 or </a:t>
            </a:r>
            <a:r>
              <a:rPr lang="en-US" dirty="0" smtClean="0"/>
              <a:t>infinity.]</a:t>
            </a:r>
            <a:endParaRPr lang="en-US" dirty="0"/>
          </a:p>
        </p:txBody>
      </p:sp>
    </p:spTree>
    <p:extLst>
      <p:ext uri="{BB962C8B-B14F-4D97-AF65-F5344CB8AC3E}">
        <p14:creationId xmlns:p14="http://schemas.microsoft.com/office/powerpoint/2010/main" val="358087205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6922"/>
            <a:ext cx="8229600" cy="1143000"/>
          </a:xfrm>
        </p:spPr>
        <p:txBody>
          <a:bodyPr/>
          <a:lstStyle/>
          <a:p>
            <a:r>
              <a:rPr lang="en-US" b="1" dirty="0" smtClean="0">
                <a:solidFill>
                  <a:srgbClr val="0000FF"/>
                </a:solidFill>
              </a:rPr>
              <a:t>Diffusion</a:t>
            </a:r>
            <a:endParaRPr lang="en-US" b="1" dirty="0">
              <a:solidFill>
                <a:srgbClr val="0000FF"/>
              </a:solidFill>
            </a:endParaRPr>
          </a:p>
        </p:txBody>
      </p:sp>
      <p:sp>
        <p:nvSpPr>
          <p:cNvPr id="3" name="Content Placeholder 2"/>
          <p:cNvSpPr>
            <a:spLocks noGrp="1"/>
          </p:cNvSpPr>
          <p:nvPr>
            <p:ph idx="1"/>
          </p:nvPr>
        </p:nvSpPr>
        <p:spPr/>
        <p:txBody>
          <a:bodyPr>
            <a:normAutofit fontScale="92500" lnSpcReduction="10000"/>
          </a:bodyPr>
          <a:lstStyle/>
          <a:p>
            <a:pPr marL="0" indent="0" algn="ctr">
              <a:buNone/>
            </a:pPr>
            <a:r>
              <a:rPr lang="en-US" dirty="0" smtClean="0"/>
              <a:t>Efficient at short distances, </a:t>
            </a:r>
          </a:p>
          <a:p>
            <a:pPr marL="0" indent="0" algn="ctr">
              <a:buNone/>
            </a:pPr>
            <a:r>
              <a:rPr lang="en-US" dirty="0" smtClean="0"/>
              <a:t>not-so at long distance</a:t>
            </a:r>
          </a:p>
          <a:p>
            <a:pPr marL="0" indent="0">
              <a:buNone/>
            </a:pPr>
            <a:endParaRPr lang="en-US" dirty="0"/>
          </a:p>
          <a:p>
            <a:pPr marL="0" indent="0">
              <a:buNone/>
            </a:pPr>
            <a:r>
              <a:rPr lang="en-US" dirty="0" smtClean="0"/>
              <a:t>Distances across nerve synapses is short (30-50 nm) and neurotransmitters are small (like an amino acid). Diffusion is fast enough for nerve transmission.</a:t>
            </a:r>
          </a:p>
          <a:p>
            <a:pPr marL="0" indent="0">
              <a:buNone/>
            </a:pPr>
            <a:r>
              <a:rPr lang="en-US" dirty="0" smtClean="0"/>
              <a:t>In bacteria, typically ≈1 um. Fast enough.</a:t>
            </a:r>
          </a:p>
          <a:p>
            <a:pPr marL="0" indent="0">
              <a:buNone/>
            </a:pPr>
            <a:r>
              <a:rPr lang="en-US" dirty="0" smtClean="0"/>
              <a:t>In eukaryotes, typically ≈10-100 um, too slow. </a:t>
            </a:r>
            <a:endParaRPr lang="en-US" dirty="0"/>
          </a:p>
        </p:txBody>
      </p:sp>
    </p:spTree>
    <p:extLst>
      <p:ext uri="{BB962C8B-B14F-4D97-AF65-F5344CB8AC3E}">
        <p14:creationId xmlns:p14="http://schemas.microsoft.com/office/powerpoint/2010/main" val="290772914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00FF"/>
                </a:solidFill>
              </a:rPr>
              <a:t>Molecular Motors</a:t>
            </a:r>
            <a:endParaRPr lang="en-US" b="1" dirty="0">
              <a:solidFill>
                <a:srgbClr val="0000FF"/>
              </a:solidFill>
            </a:endParaRPr>
          </a:p>
        </p:txBody>
      </p:sp>
      <p:sp>
        <p:nvSpPr>
          <p:cNvPr id="3" name="Content Placeholder 2"/>
          <p:cNvSpPr>
            <a:spLocks noGrp="1"/>
          </p:cNvSpPr>
          <p:nvPr>
            <p:ph idx="1"/>
          </p:nvPr>
        </p:nvSpPr>
        <p:spPr>
          <a:xfrm>
            <a:off x="457199" y="1600200"/>
            <a:ext cx="8468697" cy="4525963"/>
          </a:xfrm>
        </p:spPr>
        <p:txBody>
          <a:bodyPr>
            <a:normAutofit/>
          </a:bodyPr>
          <a:lstStyle/>
          <a:p>
            <a:pPr marL="0" indent="0">
              <a:buNone/>
            </a:pPr>
            <a:r>
              <a:rPr lang="en-US" sz="2800" dirty="0" smtClean="0"/>
              <a:t>Instead of relying on diffusion, where x</a:t>
            </a:r>
            <a:r>
              <a:rPr lang="en-US" sz="2800" baseline="30000" dirty="0" smtClean="0"/>
              <a:t>2</a:t>
            </a:r>
            <a:r>
              <a:rPr lang="en-US" sz="2800" dirty="0" smtClean="0"/>
              <a:t> </a:t>
            </a:r>
            <a:r>
              <a:rPr lang="en-US" sz="2800" dirty="0" smtClean="0">
                <a:latin typeface="Symbol" charset="2"/>
                <a:cs typeface="Symbol" charset="2"/>
              </a:rPr>
              <a:t>a </a:t>
            </a:r>
            <a:r>
              <a:rPr lang="en-US" sz="2800" dirty="0"/>
              <a:t>(</a:t>
            </a:r>
            <a:r>
              <a:rPr lang="en-US" sz="2800" dirty="0" smtClean="0"/>
              <a:t>D)(time), and therefore </a:t>
            </a:r>
            <a:r>
              <a:rPr lang="en-US" sz="2800" dirty="0" smtClean="0">
                <a:solidFill>
                  <a:srgbClr val="0000FF"/>
                </a:solidFill>
              </a:rPr>
              <a:t>x</a:t>
            </a:r>
            <a:r>
              <a:rPr lang="en-US" sz="2800" dirty="0" smtClean="0"/>
              <a:t> </a:t>
            </a:r>
            <a:r>
              <a:rPr lang="en-US" sz="2800" dirty="0" smtClean="0">
                <a:latin typeface="Symbol" charset="2"/>
                <a:cs typeface="Symbol" charset="2"/>
              </a:rPr>
              <a:t>a [</a:t>
            </a:r>
            <a:r>
              <a:rPr lang="en-US" sz="2800" dirty="0" err="1" smtClean="0"/>
              <a:t>D</a:t>
            </a:r>
            <a:r>
              <a:rPr lang="en-US" sz="2800" dirty="0" err="1" smtClean="0">
                <a:solidFill>
                  <a:srgbClr val="0000FF"/>
                </a:solidFill>
              </a:rPr>
              <a:t>t</a:t>
            </a:r>
            <a:r>
              <a:rPr lang="en-US" sz="2800" dirty="0" smtClean="0"/>
              <a:t>]</a:t>
            </a:r>
            <a:r>
              <a:rPr lang="en-US" sz="2800" baseline="30000" dirty="0" smtClean="0">
                <a:solidFill>
                  <a:srgbClr val="0000FF"/>
                </a:solidFill>
              </a:rPr>
              <a:t>1/2</a:t>
            </a:r>
            <a:r>
              <a:rPr lang="en-US" sz="2800" dirty="0" smtClean="0"/>
              <a:t> , you have </a:t>
            </a:r>
            <a:r>
              <a:rPr lang="en-US" sz="2800" dirty="0" smtClean="0">
                <a:solidFill>
                  <a:srgbClr val="0000FF"/>
                </a:solidFill>
              </a:rPr>
              <a:t>x</a:t>
            </a:r>
            <a:r>
              <a:rPr lang="en-US" sz="2800" dirty="0" smtClean="0"/>
              <a:t> </a:t>
            </a:r>
            <a:r>
              <a:rPr lang="en-US" sz="2800" dirty="0" smtClean="0">
                <a:latin typeface="Symbol" charset="2"/>
                <a:cs typeface="Symbol" charset="2"/>
              </a:rPr>
              <a:t>a</a:t>
            </a:r>
            <a:r>
              <a:rPr lang="en-US" sz="2800" dirty="0" smtClean="0"/>
              <a:t> (velocity)(</a:t>
            </a:r>
            <a:r>
              <a:rPr lang="en-US" sz="2800" dirty="0" smtClean="0">
                <a:solidFill>
                  <a:srgbClr val="0000FF"/>
                </a:solidFill>
              </a:rPr>
              <a:t>t</a:t>
            </a:r>
            <a:r>
              <a:rPr lang="en-US" sz="2800" dirty="0" smtClean="0"/>
              <a:t>ime).</a:t>
            </a:r>
          </a:p>
          <a:p>
            <a:pPr marL="0" indent="0">
              <a:buNone/>
            </a:pPr>
            <a:r>
              <a:rPr lang="en-US" sz="2800" dirty="0" smtClean="0"/>
              <a:t>Translating motors (myosin, kinesin, dynein)</a:t>
            </a:r>
          </a:p>
          <a:p>
            <a:pPr marL="0" indent="0">
              <a:buNone/>
            </a:pPr>
            <a:r>
              <a:rPr lang="en-US" sz="2800" dirty="0" smtClean="0"/>
              <a:t>Rotating motors (F</a:t>
            </a:r>
            <a:r>
              <a:rPr lang="en-US" sz="2800" baseline="-25000" dirty="0" smtClean="0"/>
              <a:t>1</a:t>
            </a:r>
            <a:r>
              <a:rPr lang="en-US" sz="2800" dirty="0" smtClean="0"/>
              <a:t>F</a:t>
            </a:r>
            <a:r>
              <a:rPr lang="en-US" sz="2800" baseline="-25000" dirty="0" smtClean="0"/>
              <a:t>0</a:t>
            </a:r>
            <a:r>
              <a:rPr lang="en-US" sz="2800" dirty="0" smtClean="0"/>
              <a:t>ATPase) </a:t>
            </a:r>
          </a:p>
          <a:p>
            <a:pPr marL="0" indent="0">
              <a:buNone/>
            </a:pPr>
            <a:r>
              <a:rPr lang="en-US" sz="2800" dirty="0" smtClean="0"/>
              <a:t>Combination (a little: DNA or RNA polymerase, helicases)</a:t>
            </a:r>
            <a:endParaRPr lang="en-US" sz="2800" dirty="0"/>
          </a:p>
        </p:txBody>
      </p:sp>
    </p:spTree>
    <p:extLst>
      <p:ext uri="{BB962C8B-B14F-4D97-AF65-F5344CB8AC3E}">
        <p14:creationId xmlns:p14="http://schemas.microsoft.com/office/powerpoint/2010/main" val="180344413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00FF"/>
                </a:solidFill>
              </a:rPr>
              <a:t>How to measure? </a:t>
            </a:r>
            <a:endParaRPr lang="en-US" b="1" dirty="0">
              <a:solidFill>
                <a:srgbClr val="0000FF"/>
              </a:solidFill>
            </a:endParaRPr>
          </a:p>
        </p:txBody>
      </p:sp>
      <p:sp>
        <p:nvSpPr>
          <p:cNvPr id="3" name="Content Placeholder 2"/>
          <p:cNvSpPr>
            <a:spLocks noGrp="1"/>
          </p:cNvSpPr>
          <p:nvPr>
            <p:ph idx="1"/>
          </p:nvPr>
        </p:nvSpPr>
        <p:spPr>
          <a:xfrm>
            <a:off x="457200" y="1600200"/>
            <a:ext cx="8229600" cy="2783547"/>
          </a:xfrm>
        </p:spPr>
        <p:txBody>
          <a:bodyPr>
            <a:noAutofit/>
          </a:bodyPr>
          <a:lstStyle/>
          <a:p>
            <a:pPr marL="0" indent="0">
              <a:spcBef>
                <a:spcPts val="0"/>
              </a:spcBef>
              <a:buNone/>
            </a:pPr>
            <a:r>
              <a:rPr lang="en-US" sz="2800" dirty="0" smtClean="0"/>
              <a:t>Lots of ways.</a:t>
            </a:r>
          </a:p>
          <a:p>
            <a:pPr marL="0" indent="0">
              <a:spcBef>
                <a:spcPts val="0"/>
              </a:spcBef>
              <a:buNone/>
            </a:pPr>
            <a:r>
              <a:rPr lang="en-US" sz="2800" dirty="0" smtClean="0"/>
              <a:t>Cantilevers—AFM</a:t>
            </a:r>
          </a:p>
          <a:p>
            <a:pPr marL="0" indent="0">
              <a:spcBef>
                <a:spcPts val="0"/>
              </a:spcBef>
              <a:buNone/>
            </a:pPr>
            <a:r>
              <a:rPr lang="en-US" sz="2800" dirty="0" smtClean="0"/>
              <a:t>Magnetic Tweezers</a:t>
            </a:r>
          </a:p>
          <a:p>
            <a:pPr marL="0" indent="0">
              <a:spcBef>
                <a:spcPts val="0"/>
              </a:spcBef>
              <a:buNone/>
            </a:pPr>
            <a:r>
              <a:rPr lang="en-US" sz="2800" dirty="0" smtClean="0"/>
              <a:t>Optical Traps</a:t>
            </a:r>
          </a:p>
          <a:p>
            <a:pPr marL="0" indent="0">
              <a:spcBef>
                <a:spcPts val="0"/>
              </a:spcBef>
              <a:buNone/>
            </a:pPr>
            <a:r>
              <a:rPr lang="en-US" sz="2800" dirty="0" smtClean="0"/>
              <a:t>Fluorescence</a:t>
            </a:r>
          </a:p>
          <a:p>
            <a:pPr marL="0" indent="0">
              <a:spcBef>
                <a:spcPts val="0"/>
              </a:spcBef>
              <a:buNone/>
            </a:pPr>
            <a:r>
              <a:rPr lang="en-US" sz="2800" dirty="0" smtClean="0"/>
              <a:t>Patch-clamping</a:t>
            </a:r>
          </a:p>
        </p:txBody>
      </p:sp>
      <p:sp>
        <p:nvSpPr>
          <p:cNvPr id="4" name="TextBox 3"/>
          <p:cNvSpPr txBox="1"/>
          <p:nvPr/>
        </p:nvSpPr>
        <p:spPr>
          <a:xfrm>
            <a:off x="3431662" y="2003163"/>
            <a:ext cx="5768047" cy="2246769"/>
          </a:xfrm>
          <a:prstGeom prst="rect">
            <a:avLst/>
          </a:prstGeom>
          <a:noFill/>
        </p:spPr>
        <p:txBody>
          <a:bodyPr wrap="square" rtlCol="0">
            <a:spAutoFit/>
          </a:bodyPr>
          <a:lstStyle/>
          <a:p>
            <a:r>
              <a:rPr lang="en-US" sz="2800" dirty="0" smtClean="0"/>
              <a:t>“Diving board” Wobbles</a:t>
            </a:r>
          </a:p>
          <a:p>
            <a:r>
              <a:rPr lang="en-US" sz="2800" dirty="0" smtClean="0"/>
              <a:t> Bead fluctuating</a:t>
            </a:r>
          </a:p>
          <a:p>
            <a:r>
              <a:rPr lang="en-US" sz="2800" dirty="0" smtClean="0"/>
              <a:t> Limit your bandwidth </a:t>
            </a:r>
            <a:r>
              <a:rPr lang="en-US" sz="2000" dirty="0" smtClean="0"/>
              <a:t>(Fourier Transform)</a:t>
            </a:r>
            <a:endParaRPr lang="en-US" sz="2800" dirty="0" smtClean="0"/>
          </a:p>
          <a:p>
            <a:r>
              <a:rPr lang="en-US" sz="2800" dirty="0" smtClean="0"/>
              <a:t> Inherent photon noise, Poisson – √N</a:t>
            </a:r>
          </a:p>
          <a:p>
            <a:r>
              <a:rPr lang="en-US" sz="2800" dirty="0" smtClean="0"/>
              <a:t> Inherent open/closing of channels </a:t>
            </a:r>
            <a:endParaRPr lang="en-US" sz="2800" dirty="0"/>
          </a:p>
        </p:txBody>
      </p:sp>
      <p:sp>
        <p:nvSpPr>
          <p:cNvPr id="5" name="Rectangle 4"/>
          <p:cNvSpPr/>
          <p:nvPr/>
        </p:nvSpPr>
        <p:spPr>
          <a:xfrm>
            <a:off x="457200" y="4676874"/>
            <a:ext cx="8229600" cy="1384995"/>
          </a:xfrm>
          <a:prstGeom prst="rect">
            <a:avLst/>
          </a:prstGeom>
        </p:spPr>
        <p:txBody>
          <a:bodyPr wrap="square">
            <a:spAutoFit/>
          </a:bodyPr>
          <a:lstStyle/>
          <a:p>
            <a:pPr algn="ctr"/>
            <a:r>
              <a:rPr lang="en-US" sz="2800" b="1" dirty="0" smtClean="0">
                <a:solidFill>
                  <a:srgbClr val="0000FF"/>
                </a:solidFill>
              </a:rPr>
              <a:t>You have to worry about getting reasonable </a:t>
            </a:r>
          </a:p>
          <a:p>
            <a:pPr algn="ctr"/>
            <a:r>
              <a:rPr lang="en-US" sz="2800" b="1" dirty="0" smtClean="0">
                <a:solidFill>
                  <a:srgbClr val="0000FF"/>
                </a:solidFill>
              </a:rPr>
              <a:t>signal/noise.</a:t>
            </a:r>
          </a:p>
          <a:p>
            <a:pPr algn="ctr"/>
            <a:r>
              <a:rPr lang="en-US" sz="2800" b="1" dirty="0" smtClean="0">
                <a:solidFill>
                  <a:srgbClr val="0000FF"/>
                </a:solidFill>
              </a:rPr>
              <a:t>Noise – motion due to diffusion, photon noise</a:t>
            </a:r>
            <a:endParaRPr lang="en-US" sz="2800" b="1" dirty="0">
              <a:solidFill>
                <a:srgbClr val="0000FF"/>
              </a:solidFill>
            </a:endParaRPr>
          </a:p>
        </p:txBody>
      </p:sp>
    </p:spTree>
    <p:extLst>
      <p:ext uri="{BB962C8B-B14F-4D97-AF65-F5344CB8AC3E}">
        <p14:creationId xmlns:p14="http://schemas.microsoft.com/office/powerpoint/2010/main" val="14640759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375</TotalTime>
  <Words>1056</Words>
  <Application>Microsoft Macintosh PowerPoint</Application>
  <PresentationFormat>On-screen Show (4:3)</PresentationFormat>
  <Paragraphs>166</Paragraphs>
  <Slides>25</Slides>
  <Notes>2</Notes>
  <HiddenSlides>0</HiddenSlides>
  <MMClips>2</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25</vt:i4>
      </vt:variant>
    </vt:vector>
  </HeadingPairs>
  <TitlesOfParts>
    <vt:vector size="29" baseType="lpstr">
      <vt:lpstr>Office Theme</vt:lpstr>
      <vt:lpstr>SPW 4.0 Graph</vt:lpstr>
      <vt:lpstr>Bitmap Image</vt:lpstr>
      <vt:lpstr>SPW 8.0 Graph</vt:lpstr>
      <vt:lpstr>What you’ve learned</vt:lpstr>
      <vt:lpstr>The cell uses packets of energy  of ≈ 25kT</vt:lpstr>
      <vt:lpstr>Thermal energy matters a lot!</vt:lpstr>
      <vt:lpstr>Entropy also matters (if lots of states can go into due to thermal motion) Probability of going into each state increases as # of states increases</vt:lpstr>
      <vt:lpstr>Free energy   DG= free energy = DE - TDS (Technically DG = DH - TDS: DH = enthalpy  but doesn’t make a difference when dealing with a solution)   </vt:lpstr>
      <vt:lpstr>Diffusion</vt:lpstr>
      <vt:lpstr>Diffusion</vt:lpstr>
      <vt:lpstr>Molecular Motors</vt:lpstr>
      <vt:lpstr>How to measure? </vt:lpstr>
      <vt:lpstr>PowerPoint Presentation</vt:lpstr>
      <vt:lpstr>PowerPoint Presentation</vt:lpstr>
      <vt:lpstr>You can get beautiful pictures</vt:lpstr>
      <vt:lpstr>Super-Accuracy: Photon Statistic con’t</vt:lpstr>
      <vt:lpstr>PowerPoint Presentation</vt:lpstr>
      <vt:lpstr>Super-accuracy Microscopy </vt:lpstr>
      <vt:lpstr>Photon: the diffraction limit</vt:lpstr>
      <vt:lpstr>Diffraction Limit beat by STED</vt:lpstr>
      <vt:lpstr>PowerPoint Presentation</vt:lpstr>
      <vt:lpstr>PowerPoint Presentation</vt:lpstr>
      <vt:lpstr>Super-Resolution Microscopy Inherently a single-molecule technique</vt:lpstr>
      <vt:lpstr>Nerves &amp; Action Potentials</vt:lpstr>
      <vt:lpstr>PowerPoint Presentation</vt:lpstr>
      <vt:lpstr>PowerPoint Presentation</vt:lpstr>
      <vt:lpstr>PowerPoint Presentation</vt:lpstr>
      <vt:lpstr>See you at the Final  Dec 18, 8-11am, 136 LLP</vt:lpstr>
    </vt:vector>
  </TitlesOfParts>
  <Company>University of Illinois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you’ve learned and what you don’t know</dc:title>
  <dc:creator>Paul Selvin</dc:creator>
  <cp:lastModifiedBy>Paul Selvin</cp:lastModifiedBy>
  <cp:revision>86</cp:revision>
  <dcterms:created xsi:type="dcterms:W3CDTF">2013-05-01T13:36:44Z</dcterms:created>
  <dcterms:modified xsi:type="dcterms:W3CDTF">2014-12-09T17:35:38Z</dcterms:modified>
</cp:coreProperties>
</file>