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mov" ContentType="video/unknown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72" r:id="rId2"/>
    <p:sldId id="263" r:id="rId3"/>
    <p:sldId id="323" r:id="rId4"/>
    <p:sldId id="273" r:id="rId5"/>
    <p:sldId id="309" r:id="rId6"/>
    <p:sldId id="276" r:id="rId7"/>
    <p:sldId id="371" r:id="rId8"/>
    <p:sldId id="358" r:id="rId9"/>
    <p:sldId id="375" r:id="rId10"/>
    <p:sldId id="379" r:id="rId11"/>
    <p:sldId id="366" r:id="rId12"/>
    <p:sldId id="325" r:id="rId13"/>
    <p:sldId id="326" r:id="rId14"/>
    <p:sldId id="380" r:id="rId15"/>
    <p:sldId id="359" r:id="rId16"/>
    <p:sldId id="360" r:id="rId17"/>
    <p:sldId id="361" r:id="rId18"/>
    <p:sldId id="368" r:id="rId19"/>
    <p:sldId id="369" r:id="rId20"/>
    <p:sldId id="370" r:id="rId21"/>
    <p:sldId id="362" r:id="rId22"/>
    <p:sldId id="363" r:id="rId23"/>
    <p:sldId id="311" r:id="rId24"/>
  </p:sldIdLst>
  <p:sldSz cx="6858000" cy="9144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112" d="100"/>
          <a:sy n="112" d="100"/>
        </p:scale>
        <p:origin x="-2352" y="141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1" d="100"/>
        <a:sy n="17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DF367230-49B2-5345-BAE6-76950204AE4B}" type="datetimeFigureOut">
              <a:rPr lang="en-US"/>
              <a:pPr>
                <a:defRPr/>
              </a:pPr>
              <a:t>11/19/14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5664A1D3-8E04-254D-87D7-248B35D45E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7376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141538" y="693738"/>
            <a:ext cx="2570162" cy="34258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6C200AE-66E9-A147-9F71-358966FDCF3E}" type="slidenum">
              <a:rPr lang="en-US" sz="1200">
                <a:cs typeface="Arial" charset="0"/>
              </a:rPr>
              <a:pPr eaLnBrk="1" hangingPunct="1"/>
              <a:t>10</a:t>
            </a:fld>
            <a:endParaRPr lang="en-US" sz="120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B917D-D9DD-C64B-9A76-7DC53F1857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749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6CA8C-CCE2-AF49-90D7-D26D1A3DD0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714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713"/>
            <a:ext cx="1543050" cy="7800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76750" cy="7800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0599A-DFF1-E84A-A15D-2D4C39BF6D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639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EB9856-B6DF-0B40-AB71-1B9EFAE16B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903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E8F511-AA7F-5E4C-8951-CB752622DC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154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D416C-53AE-ED40-8382-6ABF9705CA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20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324E1-20B6-854E-9AF8-6E979CC3B4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71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DB19C-CBE6-364B-9EFF-6281BC0F30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942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5DD19-1DF4-8743-81CA-335735024F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690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32A79-7000-484D-9E52-EE0E816468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354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8268E-5826-B54B-BA1E-EC00046DF7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51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8326438"/>
            <a:ext cx="16002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8326438"/>
            <a:ext cx="21717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8326438"/>
            <a:ext cx="16002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Arial" charset="0"/>
              </a:defRPr>
            </a:lvl1pPr>
          </a:lstStyle>
          <a:p>
            <a:pPr>
              <a:defRPr/>
            </a:pPr>
            <a:fld id="{3F96C765-3E98-DA4E-813A-DD781DC77D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jpeg"/><Relationship Id="rId5" Type="http://schemas.openxmlformats.org/officeDocument/2006/relationships/image" Target="../media/image16.emf"/><Relationship Id="rId6" Type="http://schemas.openxmlformats.org/officeDocument/2006/relationships/image" Target="../media/image17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Relationship Id="rId1" Type="http://schemas.microsoft.com/office/2007/relationships/media" Target="../media/media1.mov"/><Relationship Id="rId2" Type="http://schemas.openxmlformats.org/officeDocument/2006/relationships/video" Target="../media/media1.mov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Relationship Id="rId3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228600" y="3352800"/>
            <a:ext cx="63246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rgbClr val="0000FF"/>
                </a:solidFill>
              </a:rPr>
              <a:t>Today: Ion Channels II</a:t>
            </a:r>
          </a:p>
          <a:p>
            <a:pPr eaLnBrk="1" hangingPunct="1"/>
            <a:endParaRPr lang="en-US" sz="1200" dirty="0" smtClean="0"/>
          </a:p>
          <a:p>
            <a:pPr eaLnBrk="1" hangingPunct="1"/>
            <a:r>
              <a:rPr lang="en-US" sz="2200" dirty="0" smtClean="0"/>
              <a:t>Ion Channels, particularly voltage driven are what causes nerves </a:t>
            </a:r>
            <a:r>
              <a:rPr lang="en-US" sz="2200" dirty="0" smtClean="0"/>
              <a:t>to </a:t>
            </a:r>
            <a:r>
              <a:rPr lang="en-US" sz="2200" dirty="0" smtClean="0"/>
              <a:t>fire, by generate an action potential</a:t>
            </a:r>
            <a:r>
              <a:rPr lang="en-US" sz="2000" dirty="0" smtClean="0"/>
              <a:t>. [Know the various steps in an ion </a:t>
            </a:r>
            <a:r>
              <a:rPr lang="en-US" sz="2000" dirty="0" err="1" smtClean="0"/>
              <a:t>channe</a:t>
            </a:r>
            <a:r>
              <a:rPr lang="en-US" sz="2000" dirty="0" smtClean="0"/>
              <a:t> leading to an action potential—I will ask you this on fina</a:t>
            </a:r>
            <a:r>
              <a:rPr lang="en-US" sz="2000" dirty="0"/>
              <a:t>l</a:t>
            </a:r>
            <a:r>
              <a:rPr lang="en-US" sz="2000" dirty="0" smtClean="0"/>
              <a:t>; e.g. imagine that ion channels are made of some negative conducting channels.]</a:t>
            </a:r>
            <a:endParaRPr lang="en-US" sz="2000" dirty="0"/>
          </a:p>
          <a:p>
            <a:pPr eaLnBrk="1" hangingPunct="1"/>
            <a:endParaRPr lang="en-US" sz="1400" dirty="0" smtClean="0"/>
          </a:p>
          <a:p>
            <a:pPr eaLnBrk="1" hangingPunct="1"/>
            <a:r>
              <a:rPr lang="en-US" sz="2200" dirty="0" smtClean="0"/>
              <a:t>They </a:t>
            </a:r>
            <a:r>
              <a:rPr lang="en-US" sz="2200" dirty="0"/>
              <a:t>rely on “batteries”—constant source of voltage</a:t>
            </a:r>
          </a:p>
          <a:p>
            <a:pPr eaLnBrk="1" hangingPunct="1"/>
            <a:r>
              <a:rPr lang="en-US" sz="2200" dirty="0"/>
              <a:t>Voltage generated through K</a:t>
            </a:r>
            <a:r>
              <a:rPr lang="en-US" sz="2200" baseline="30000" dirty="0"/>
              <a:t>+</a:t>
            </a:r>
            <a:r>
              <a:rPr lang="en-US" sz="2200" dirty="0"/>
              <a:t>/Na</a:t>
            </a:r>
            <a:r>
              <a:rPr lang="en-US" sz="2200" baseline="30000" dirty="0"/>
              <a:t>+</a:t>
            </a:r>
            <a:r>
              <a:rPr lang="en-US" sz="2200" dirty="0"/>
              <a:t> exchange.</a:t>
            </a:r>
          </a:p>
          <a:p>
            <a:pPr eaLnBrk="1" hangingPunct="1"/>
            <a:endParaRPr lang="en-US" sz="1600" dirty="0" smtClean="0"/>
          </a:p>
          <a:p>
            <a:pPr eaLnBrk="1" hangingPunct="1"/>
            <a:r>
              <a:rPr lang="en-US" sz="2200" dirty="0" smtClean="0"/>
              <a:t>On</a:t>
            </a:r>
            <a:r>
              <a:rPr lang="en-US" sz="2200" dirty="0"/>
              <a:t>/Off is digital, not analog–have transistors in you</a:t>
            </a:r>
            <a:r>
              <a:rPr lang="en-US" sz="2200" dirty="0" smtClean="0"/>
              <a:t>.</a:t>
            </a:r>
          </a:p>
          <a:p>
            <a:pPr eaLnBrk="1" hangingPunct="1"/>
            <a:endParaRPr lang="en-US" sz="1400" dirty="0" smtClean="0"/>
          </a:p>
          <a:p>
            <a:pPr eaLnBrk="1" hangingPunct="1"/>
            <a:r>
              <a:rPr lang="en-US" sz="2200" dirty="0" smtClean="0"/>
              <a:t>Analogs in Fruit flies have relevance for humans.</a:t>
            </a:r>
            <a:endParaRPr lang="en-US" sz="2200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68580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</a:rPr>
              <a:t>Announcements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26" y="609600"/>
            <a:ext cx="6889289" cy="3016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1) Paper due tonight (at midnight)</a:t>
            </a:r>
          </a:p>
          <a:p>
            <a:r>
              <a:rPr lang="en-US" sz="2200" dirty="0" smtClean="0"/>
              <a:t>2) Homework 9, assigned (on web).</a:t>
            </a:r>
          </a:p>
          <a:p>
            <a:r>
              <a:rPr lang="en-US" sz="2200" dirty="0"/>
              <a:t>	</a:t>
            </a:r>
            <a:r>
              <a:rPr lang="en-US" sz="2200" dirty="0" smtClean="0"/>
              <a:t>Fluorescence, Diffusion</a:t>
            </a:r>
          </a:p>
          <a:p>
            <a:r>
              <a:rPr lang="en-US" sz="2200" dirty="0"/>
              <a:t>	</a:t>
            </a:r>
            <a:r>
              <a:rPr lang="en-US" sz="2200" dirty="0" smtClean="0"/>
              <a:t>Due Tuesday Dec 2, 5 pm (in </a:t>
            </a:r>
            <a:r>
              <a:rPr lang="en-US" sz="2200" dirty="0" err="1" smtClean="0"/>
              <a:t>rm</a:t>
            </a:r>
            <a:r>
              <a:rPr lang="en-US" sz="2200" dirty="0" smtClean="0"/>
              <a:t> 364LLP)</a:t>
            </a:r>
          </a:p>
          <a:p>
            <a:r>
              <a:rPr lang="en-US" sz="2200" dirty="0" smtClean="0"/>
              <a:t>3) Homework 10, on web. (formally assigned Dec 2)</a:t>
            </a:r>
          </a:p>
          <a:p>
            <a:r>
              <a:rPr lang="en-US" sz="2200" dirty="0"/>
              <a:t>	</a:t>
            </a:r>
            <a:r>
              <a:rPr lang="en-US" sz="2200" dirty="0" smtClean="0"/>
              <a:t>Nerves</a:t>
            </a:r>
          </a:p>
          <a:p>
            <a:r>
              <a:rPr lang="en-US" sz="2200" dirty="0"/>
              <a:t>	Due </a:t>
            </a:r>
            <a:r>
              <a:rPr lang="en-US" sz="2200" u="sng" dirty="0" smtClean="0"/>
              <a:t>Wednesday</a:t>
            </a:r>
            <a:r>
              <a:rPr lang="en-US" sz="2200" dirty="0" smtClean="0"/>
              <a:t> </a:t>
            </a:r>
            <a:r>
              <a:rPr lang="en-US" sz="2200" dirty="0"/>
              <a:t>Dec </a:t>
            </a:r>
            <a:r>
              <a:rPr lang="en-US" sz="2200" dirty="0" smtClean="0"/>
              <a:t>10, 2 pm </a:t>
            </a:r>
            <a:r>
              <a:rPr lang="en-US" sz="2200" dirty="0"/>
              <a:t>(in </a:t>
            </a:r>
            <a:r>
              <a:rPr lang="en-US" sz="2200" dirty="0" err="1"/>
              <a:t>rm</a:t>
            </a:r>
            <a:r>
              <a:rPr lang="en-US" sz="2200" dirty="0"/>
              <a:t> 364LLP</a:t>
            </a:r>
            <a:r>
              <a:rPr lang="en-US" sz="2200" dirty="0" smtClean="0"/>
              <a:t>)</a:t>
            </a:r>
          </a:p>
          <a:p>
            <a:r>
              <a:rPr lang="en-US" dirty="0"/>
              <a:t>	</a:t>
            </a:r>
            <a:r>
              <a:rPr lang="en-US" dirty="0" smtClean="0"/>
              <a:t>(I need to leave for a trip at 3pm, so don’t be late!)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2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2"/>
          <p:cNvSpPr txBox="1">
            <a:spLocks noChangeArrowheads="1"/>
          </p:cNvSpPr>
          <p:nvPr/>
        </p:nvSpPr>
        <p:spPr bwMode="auto">
          <a:xfrm>
            <a:off x="0" y="304800"/>
            <a:ext cx="6858000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500" b="1">
                <a:solidFill>
                  <a:srgbClr val="0000FF"/>
                </a:solidFill>
                <a:cs typeface="Arial" charset="0"/>
              </a:rPr>
              <a:t>How does gate (S4) move?  General Models </a:t>
            </a:r>
            <a:endParaRPr lang="en-US" sz="3500">
              <a:solidFill>
                <a:schemeClr val="accent2"/>
              </a:solidFill>
              <a:cs typeface="Arial" charset="0"/>
            </a:endParaRPr>
          </a:p>
        </p:txBody>
      </p:sp>
      <p:pic>
        <p:nvPicPr>
          <p:cNvPr id="1945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408"/>
          <a:stretch>
            <a:fillRect/>
          </a:stretch>
        </p:blipFill>
        <p:spPr bwMode="auto">
          <a:xfrm>
            <a:off x="1023938" y="1447800"/>
            <a:ext cx="2786062" cy="363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1979613" y="1600200"/>
            <a:ext cx="1144587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>
                <a:solidFill>
                  <a:srgbClr val="FF0000"/>
                </a:solidFill>
                <a:cs typeface="Arial" charset="0"/>
              </a:rPr>
              <a:t>Piston?</a:t>
            </a:r>
          </a:p>
        </p:txBody>
      </p:sp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1885950" y="3505200"/>
            <a:ext cx="123825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>
                <a:solidFill>
                  <a:srgbClr val="FF0000"/>
                </a:solidFill>
                <a:cs typeface="Arial" charset="0"/>
              </a:rPr>
              <a:t>Paddle?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28575" y="3200400"/>
            <a:ext cx="1338263" cy="2224088"/>
            <a:chOff x="4216" y="1728"/>
            <a:chExt cx="1124" cy="1569"/>
          </a:xfrm>
        </p:grpSpPr>
        <p:sp>
          <p:nvSpPr>
            <p:cNvPr id="19475" name="Text Box 10"/>
            <p:cNvSpPr txBox="1">
              <a:spLocks noChangeArrowheads="1"/>
            </p:cNvSpPr>
            <p:nvPr/>
          </p:nvSpPr>
          <p:spPr bwMode="auto">
            <a:xfrm>
              <a:off x="4254" y="2928"/>
              <a:ext cx="1024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>
                  <a:cs typeface="Arial" charset="0"/>
                </a:rPr>
                <a:t>Jiang et al.</a:t>
              </a:r>
            </a:p>
            <a:p>
              <a:pPr algn="ctr" eaLnBrk="1" hangingPunct="1"/>
              <a:r>
                <a:rPr lang="en-US" sz="1400" i="1">
                  <a:cs typeface="Arial" charset="0"/>
                </a:rPr>
                <a:t>Nature</a:t>
              </a:r>
              <a:r>
                <a:rPr lang="en-US" sz="1400">
                  <a:cs typeface="Arial" charset="0"/>
                </a:rPr>
                <a:t>, 2003</a:t>
              </a:r>
            </a:p>
          </p:txBody>
        </p:sp>
        <p:grpSp>
          <p:nvGrpSpPr>
            <p:cNvPr id="19476" name="Group 14"/>
            <p:cNvGrpSpPr>
              <a:grpSpLocks/>
            </p:cNvGrpSpPr>
            <p:nvPr/>
          </p:nvGrpSpPr>
          <p:grpSpPr bwMode="auto">
            <a:xfrm>
              <a:off x="4216" y="1728"/>
              <a:ext cx="1124" cy="1229"/>
              <a:chOff x="4216" y="1728"/>
              <a:chExt cx="1124" cy="1229"/>
            </a:xfrm>
          </p:grpSpPr>
          <p:pic>
            <p:nvPicPr>
              <p:cNvPr id="19477" name="Picture 9" descr="mackinnon nobel picture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15" y="2112"/>
                <a:ext cx="796" cy="8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478" name="Text Box 11"/>
              <p:cNvSpPr txBox="1">
                <a:spLocks noChangeArrowheads="1"/>
              </p:cNvSpPr>
              <p:nvPr/>
            </p:nvSpPr>
            <p:spPr bwMode="auto">
              <a:xfrm>
                <a:off x="4216" y="1728"/>
                <a:ext cx="1124" cy="3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/>
                <a:r>
                  <a:rPr lang="en-US" sz="1800">
                    <a:cs typeface="Arial" charset="0"/>
                  </a:rPr>
                  <a:t>Roderick</a:t>
                </a:r>
              </a:p>
              <a:p>
                <a:pPr algn="ctr" eaLnBrk="1" hangingPunct="1"/>
                <a:r>
                  <a:rPr lang="en-US" sz="1800">
                    <a:cs typeface="Arial" charset="0"/>
                  </a:rPr>
                  <a:t>MacKinnon</a:t>
                </a:r>
              </a:p>
            </p:txBody>
          </p:sp>
        </p:grpSp>
      </p:grpSp>
      <p:sp>
        <p:nvSpPr>
          <p:cNvPr id="19462" name="Rectangle 12"/>
          <p:cNvSpPr>
            <a:spLocks noChangeArrowheads="1"/>
          </p:cNvSpPr>
          <p:nvPr/>
        </p:nvSpPr>
        <p:spPr bwMode="auto">
          <a:xfrm>
            <a:off x="228600" y="5410200"/>
            <a:ext cx="2065338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 anchor="ctr">
            <a:spAutoFit/>
          </a:bodyPr>
          <a:lstStyle/>
          <a:p>
            <a:pPr algn="ctr"/>
            <a:r>
              <a:rPr lang="en-US" sz="1100"/>
              <a:t>Blaustein and Miller, </a:t>
            </a:r>
          </a:p>
          <a:p>
            <a:pPr algn="ctr"/>
            <a:r>
              <a:rPr lang="en-US" sz="1100" i="1"/>
              <a:t>Nature</a:t>
            </a:r>
            <a:r>
              <a:rPr lang="en-US" sz="1100"/>
              <a:t> </a:t>
            </a:r>
            <a:r>
              <a:rPr lang="en-US" sz="1100" b="1"/>
              <a:t>427</a:t>
            </a:r>
            <a:r>
              <a:rPr lang="en-US" sz="1100"/>
              <a:t>, 499-500. (2004).</a:t>
            </a:r>
            <a:r>
              <a:rPr lang="en-US" sz="1300"/>
              <a:t> </a:t>
            </a:r>
          </a:p>
        </p:txBody>
      </p:sp>
      <p:pic>
        <p:nvPicPr>
          <p:cNvPr id="19463" name="Picture 13" descr="fig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60"/>
          <a:stretch>
            <a:fillRect/>
          </a:stretch>
        </p:blipFill>
        <p:spPr bwMode="auto">
          <a:xfrm>
            <a:off x="4114800" y="4343400"/>
            <a:ext cx="2132013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64" name="Group 16"/>
          <p:cNvGrpSpPr>
            <a:grpSpLocks/>
          </p:cNvGrpSpPr>
          <p:nvPr/>
        </p:nvGrpSpPr>
        <p:grpSpPr bwMode="auto">
          <a:xfrm>
            <a:off x="4057650" y="1752600"/>
            <a:ext cx="2800350" cy="1981200"/>
            <a:chOff x="3216" y="1216"/>
            <a:chExt cx="1797" cy="1140"/>
          </a:xfrm>
        </p:grpSpPr>
        <p:grpSp>
          <p:nvGrpSpPr>
            <p:cNvPr id="19470" name="Group 17"/>
            <p:cNvGrpSpPr>
              <a:grpSpLocks/>
            </p:cNvGrpSpPr>
            <p:nvPr/>
          </p:nvGrpSpPr>
          <p:grpSpPr bwMode="auto">
            <a:xfrm>
              <a:off x="3216" y="1216"/>
              <a:ext cx="1797" cy="1140"/>
              <a:chOff x="5587" y="4464"/>
              <a:chExt cx="4493" cy="2851"/>
            </a:xfrm>
          </p:grpSpPr>
          <p:pic>
            <p:nvPicPr>
              <p:cNvPr id="19473" name="Picture 18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000" t="56471"/>
              <a:stretch>
                <a:fillRect/>
              </a:stretch>
            </p:blipFill>
            <p:spPr bwMode="auto">
              <a:xfrm>
                <a:off x="5587" y="4758"/>
                <a:ext cx="4493" cy="25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474" name="Text Box 19"/>
              <p:cNvSpPr txBox="1">
                <a:spLocks noChangeArrowheads="1"/>
              </p:cNvSpPr>
              <p:nvPr/>
            </p:nvSpPr>
            <p:spPr bwMode="auto">
              <a:xfrm>
                <a:off x="5616" y="4464"/>
                <a:ext cx="4464" cy="43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2600" b="1">
                    <a:cs typeface="Arial" charset="0"/>
                  </a:rPr>
                  <a:t>  </a:t>
                </a:r>
                <a:r>
                  <a:rPr lang="en-US" sz="1800" b="1">
                    <a:cs typeface="Arial" charset="0"/>
                  </a:rPr>
                  <a:t> </a:t>
                </a:r>
                <a:r>
                  <a:rPr lang="en-US" sz="1800">
                    <a:cs typeface="Arial" charset="0"/>
                  </a:rPr>
                  <a:t>Resting               </a:t>
                </a:r>
                <a:endParaRPr lang="en-US" sz="1800" b="1">
                  <a:cs typeface="Arial" charset="0"/>
                </a:endParaRPr>
              </a:p>
            </p:txBody>
          </p:sp>
        </p:grpSp>
        <p:sp>
          <p:nvSpPr>
            <p:cNvPr id="19471" name="Text Box 20"/>
            <p:cNvSpPr txBox="1">
              <a:spLocks noChangeArrowheads="1"/>
            </p:cNvSpPr>
            <p:nvPr/>
          </p:nvSpPr>
          <p:spPr bwMode="auto">
            <a:xfrm>
              <a:off x="3619" y="2022"/>
              <a:ext cx="44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500" b="1">
                  <a:cs typeface="Arial" charset="0"/>
                </a:rPr>
                <a:t>S4</a:t>
              </a:r>
              <a:endParaRPr lang="en-US" sz="2600" b="1">
                <a:cs typeface="Arial" charset="0"/>
              </a:endParaRPr>
            </a:p>
          </p:txBody>
        </p:sp>
        <p:sp>
          <p:nvSpPr>
            <p:cNvPr id="19472" name="Text Box 21"/>
            <p:cNvSpPr txBox="1">
              <a:spLocks noChangeArrowheads="1"/>
            </p:cNvSpPr>
            <p:nvPr/>
          </p:nvSpPr>
          <p:spPr bwMode="auto">
            <a:xfrm>
              <a:off x="4615" y="2022"/>
              <a:ext cx="2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300" b="1">
                  <a:cs typeface="Arial" charset="0"/>
                </a:rPr>
                <a:t>S4</a:t>
              </a:r>
            </a:p>
          </p:txBody>
        </p:sp>
      </p:grpSp>
      <p:sp>
        <p:nvSpPr>
          <p:cNvPr id="19465" name="Text Box 22"/>
          <p:cNvSpPr txBox="1">
            <a:spLocks noChangeArrowheads="1"/>
          </p:cNvSpPr>
          <p:nvPr/>
        </p:nvSpPr>
        <p:spPr bwMode="auto">
          <a:xfrm>
            <a:off x="4648200" y="1524000"/>
            <a:ext cx="1638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b="1">
                <a:solidFill>
                  <a:srgbClr val="FF0000"/>
                </a:solidFill>
                <a:cs typeface="Arial" charset="0"/>
              </a:rPr>
              <a:t>Rotation?</a:t>
            </a:r>
          </a:p>
        </p:txBody>
      </p:sp>
      <p:sp>
        <p:nvSpPr>
          <p:cNvPr id="19466" name="Text Box 23"/>
          <p:cNvSpPr txBox="1">
            <a:spLocks noChangeArrowheads="1"/>
          </p:cNvSpPr>
          <p:nvPr/>
        </p:nvSpPr>
        <p:spPr bwMode="auto">
          <a:xfrm>
            <a:off x="4603750" y="3713163"/>
            <a:ext cx="14859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b="1">
                <a:solidFill>
                  <a:srgbClr val="FF0000"/>
                </a:solidFill>
                <a:cs typeface="Arial" charset="0"/>
              </a:rPr>
              <a:t>Cork-screw?</a:t>
            </a:r>
          </a:p>
        </p:txBody>
      </p:sp>
      <p:sp>
        <p:nvSpPr>
          <p:cNvPr id="19467" name="Text Box 24"/>
          <p:cNvSpPr txBox="1">
            <a:spLocks noChangeArrowheads="1"/>
          </p:cNvSpPr>
          <p:nvPr/>
        </p:nvSpPr>
        <p:spPr bwMode="auto">
          <a:xfrm>
            <a:off x="4114800" y="7983538"/>
            <a:ext cx="2032000" cy="7794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b="1">
                <a:solidFill>
                  <a:srgbClr val="FF0000"/>
                </a:solidFill>
                <a:cs typeface="Arial" charset="0"/>
              </a:rPr>
              <a:t>Crevice Reshaping?</a:t>
            </a:r>
          </a:p>
        </p:txBody>
      </p:sp>
      <p:sp>
        <p:nvSpPr>
          <p:cNvPr id="19468" name="TextBox 2"/>
          <p:cNvSpPr txBox="1">
            <a:spLocks noChangeArrowheads="1"/>
          </p:cNvSpPr>
          <p:nvPr/>
        </p:nvSpPr>
        <p:spPr bwMode="auto">
          <a:xfrm>
            <a:off x="381000" y="5943600"/>
            <a:ext cx="3657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/>
              <a:t>FRET can (mostly) tell</a:t>
            </a:r>
          </a:p>
        </p:txBody>
      </p:sp>
      <p:pic>
        <p:nvPicPr>
          <p:cNvPr id="1946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519863"/>
            <a:ext cx="3200400" cy="262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4702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6713"/>
            <a:ext cx="6858000" cy="928687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Fruit Flies (Drosophila)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flies_fast_short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3581400"/>
            <a:ext cx="6858000" cy="457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1219200"/>
            <a:ext cx="6629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Mutant: Shaker Gene: Potassium ion channels</a:t>
            </a:r>
          </a:p>
          <a:p>
            <a:r>
              <a:rPr lang="en-US" dirty="0" smtClean="0"/>
              <a:t>Mutation causes change in conductance </a:t>
            </a:r>
          </a:p>
          <a:p>
            <a:r>
              <a:rPr lang="en-US" dirty="0"/>
              <a:t>W</a:t>
            </a:r>
            <a:r>
              <a:rPr lang="en-US" dirty="0" smtClean="0"/>
              <a:t>hen given ether, legs shake (hence the name)</a:t>
            </a:r>
          </a:p>
          <a:p>
            <a:r>
              <a:rPr lang="en-US" dirty="0" smtClean="0"/>
              <a:t>Even </a:t>
            </a:r>
            <a:r>
              <a:rPr lang="en-US" dirty="0" err="1" smtClean="0"/>
              <a:t>unanaesthesized</a:t>
            </a:r>
            <a:r>
              <a:rPr lang="en-US" dirty="0" smtClean="0"/>
              <a:t>, weird movement, repetitive firing due to neurotransmitters </a:t>
            </a:r>
          </a:p>
          <a:p>
            <a:r>
              <a:rPr lang="en-US" dirty="0" smtClean="0"/>
              <a:t>Requires less sleep.</a:t>
            </a:r>
          </a:p>
          <a:p>
            <a:r>
              <a:rPr lang="en-US" dirty="0" smtClean="0"/>
              <a:t>In </a:t>
            </a:r>
            <a:r>
              <a:rPr lang="en-US" i="1" dirty="0"/>
              <a:t>Drosophila</a:t>
            </a:r>
            <a:r>
              <a:rPr lang="en-US" dirty="0"/>
              <a:t>, the shaker </a:t>
            </a:r>
            <a:r>
              <a:rPr lang="en-US" dirty="0" smtClean="0"/>
              <a:t>gene, </a:t>
            </a:r>
            <a:r>
              <a:rPr lang="en-US" dirty="0"/>
              <a:t>located on the X chromosome.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closest human homolog is </a:t>
            </a:r>
            <a:r>
              <a:rPr lang="en-US" dirty="0" smtClean="0"/>
              <a:t>KCNA3.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296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lec24p0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8" b="9581"/>
          <a:stretch/>
        </p:blipFill>
        <p:spPr bwMode="auto">
          <a:xfrm>
            <a:off x="25400" y="642938"/>
            <a:ext cx="6792913" cy="7430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Text Box 3"/>
          <p:cNvSpPr txBox="1">
            <a:spLocks noChangeArrowheads="1"/>
          </p:cNvSpPr>
          <p:nvPr/>
        </p:nvSpPr>
        <p:spPr bwMode="auto">
          <a:xfrm>
            <a:off x="0" y="304800"/>
            <a:ext cx="6858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600" b="1"/>
              <a:t>Is  the Ion Channel Digital or Analog?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5418" y="8382000"/>
            <a:ext cx="6792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Note: Measuring ionic current– Na or K flowing through channels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lec24p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8"/>
          <a:stretch>
            <a:fillRect/>
          </a:stretch>
        </p:blipFill>
        <p:spPr bwMode="auto">
          <a:xfrm>
            <a:off x="-12700" y="566738"/>
            <a:ext cx="6792913" cy="827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381000" y="6400800"/>
            <a:ext cx="5867400" cy="2057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lec24p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0"/>
          <a:stretch>
            <a:fillRect/>
          </a:stretch>
        </p:blipFill>
        <p:spPr bwMode="auto">
          <a:xfrm>
            <a:off x="1588" y="457200"/>
            <a:ext cx="6713537" cy="826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3124200" y="7772400"/>
            <a:ext cx="3581400" cy="1054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cs typeface="Arial" charset="0"/>
              </a:rPr>
              <a:t>Charged amino acids (largely in the voltage sensor) move.</a:t>
            </a:r>
          </a:p>
          <a:p>
            <a:pPr eaLnBrk="1" hangingPunct="1">
              <a:spcBef>
                <a:spcPct val="50000"/>
              </a:spcBef>
            </a:pPr>
            <a:endParaRPr lang="en-US" sz="1800"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83820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There are two types: measuring ionic currents for the previous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751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  <p:pic>
        <p:nvPicPr>
          <p:cNvPr id="18435" name="Picture 4" descr="lec24p0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8" b="17874"/>
          <a:stretch/>
        </p:blipFill>
        <p:spPr bwMode="auto">
          <a:xfrm>
            <a:off x="0" y="152400"/>
            <a:ext cx="6854825" cy="6764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3908" y="7162800"/>
            <a:ext cx="6858000" cy="166199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dirty="0" smtClean="0">
                <a:cs typeface="Arial" charset="0"/>
              </a:rPr>
              <a:t>Midpoint Potential: -80 mV; Steepness of curve: </a:t>
            </a:r>
            <a:r>
              <a:rPr lang="en-US" sz="1800" dirty="0" err="1" smtClean="0">
                <a:cs typeface="Arial" charset="0"/>
              </a:rPr>
              <a:t>qV</a:t>
            </a:r>
            <a:endParaRPr lang="en-US" sz="1800" dirty="0" smtClean="0">
              <a:cs typeface="Arial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1800" dirty="0" smtClean="0">
                <a:cs typeface="Arial" charset="0"/>
              </a:rPr>
              <a:t>Suggests </a:t>
            </a:r>
            <a:r>
              <a:rPr lang="en-US" sz="1800" dirty="0">
                <a:cs typeface="Arial" charset="0"/>
              </a:rPr>
              <a:t>model where 2 states that differ in energy by </a:t>
            </a:r>
            <a:r>
              <a:rPr lang="en-US" sz="1800" dirty="0" err="1">
                <a:cs typeface="Arial" charset="0"/>
              </a:rPr>
              <a:t>qV</a:t>
            </a:r>
            <a:endParaRPr lang="en-US" sz="1800" dirty="0">
              <a:cs typeface="Arial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1800" dirty="0">
                <a:cs typeface="Arial" charset="0"/>
              </a:rPr>
              <a:t>Where q is about 13e, or 13e/4 per S1-S4 sub-unit; V= -80mV.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  <a:cs typeface="Arial" charset="0"/>
              </a:rPr>
              <a:t>q is part of channel—gating current, not ionic current!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" y="2286000"/>
            <a:ext cx="15449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Single Ion </a:t>
            </a:r>
          </a:p>
          <a:p>
            <a:r>
              <a:rPr lang="en-US" dirty="0" smtClean="0"/>
              <a:t>Channel </a:t>
            </a:r>
          </a:p>
          <a:p>
            <a:r>
              <a:rPr lang="en-US" dirty="0" smtClean="0"/>
              <a:t>Conductance</a:t>
            </a:r>
            <a:endParaRPr lang="en-US" dirty="0"/>
          </a:p>
        </p:txBody>
      </p:sp>
      <p:pic>
        <p:nvPicPr>
          <p:cNvPr id="10" name="Picture 9" descr="lec24p1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81" b="63492"/>
          <a:stretch/>
        </p:blipFill>
        <p:spPr bwMode="auto">
          <a:xfrm>
            <a:off x="533400" y="6019801"/>
            <a:ext cx="5411788" cy="1170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505200" y="5629777"/>
            <a:ext cx="2667000" cy="44668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618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lec24p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8" b="2327"/>
          <a:stretch>
            <a:fillRect/>
          </a:stretch>
        </p:blipFill>
        <p:spPr bwMode="auto">
          <a:xfrm>
            <a:off x="25400" y="1100138"/>
            <a:ext cx="6792913" cy="806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Text Box 3"/>
          <p:cNvSpPr txBox="1">
            <a:spLocks noChangeArrowheads="1"/>
          </p:cNvSpPr>
          <p:nvPr/>
        </p:nvSpPr>
        <p:spPr bwMode="auto">
          <a:xfrm>
            <a:off x="381000" y="152400"/>
            <a:ext cx="6858000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600" b="1">
                <a:solidFill>
                  <a:schemeClr val="accent2"/>
                </a:solidFill>
                <a:cs typeface="Arial" charset="0"/>
              </a:rPr>
              <a:t>Nerve Impulse propagate, not spread, because Na</a:t>
            </a:r>
            <a:r>
              <a:rPr lang="en-US" sz="2600" b="1" baseline="30000">
                <a:solidFill>
                  <a:schemeClr val="accent2"/>
                </a:solidFill>
                <a:cs typeface="Arial" charset="0"/>
              </a:rPr>
              <a:t>+</a:t>
            </a:r>
            <a:r>
              <a:rPr lang="en-US" sz="2600" b="1">
                <a:solidFill>
                  <a:schemeClr val="accent2"/>
                </a:solidFill>
                <a:cs typeface="Arial" charset="0"/>
              </a:rPr>
              <a:t> spontaneously shut-off.</a:t>
            </a:r>
          </a:p>
        </p:txBody>
      </p:sp>
    </p:spTree>
    <p:extLst>
      <p:ext uri="{BB962C8B-B14F-4D97-AF65-F5344CB8AC3E}">
        <p14:creationId xmlns:p14="http://schemas.microsoft.com/office/powerpoint/2010/main" val="1173476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858000" cy="1600200"/>
          </a:xfrm>
        </p:spPr>
        <p:txBody>
          <a:bodyPr/>
          <a:lstStyle/>
          <a:p>
            <a:pPr eaLnBrk="1" hangingPunct="1"/>
            <a:r>
              <a:rPr lang="en-US" sz="3200" b="1">
                <a:solidFill>
                  <a:srgbClr val="0066FF"/>
                </a:solidFill>
                <a:latin typeface="Times New Roman" charset="0"/>
              </a:rPr>
              <a:t>Structure of Pore-Domain</a:t>
            </a:r>
            <a:r>
              <a:rPr lang="en-US" sz="3200">
                <a:solidFill>
                  <a:srgbClr val="0066FF"/>
                </a:solidFill>
                <a:latin typeface="Times New Roman" charset="0"/>
              </a:rPr>
              <a:t/>
            </a:r>
            <a:br>
              <a:rPr lang="en-US" sz="3200">
                <a:solidFill>
                  <a:srgbClr val="0066FF"/>
                </a:solidFill>
                <a:latin typeface="Times New Roman" charset="0"/>
              </a:rPr>
            </a:br>
            <a:r>
              <a:rPr lang="en-US" sz="3200">
                <a:solidFill>
                  <a:srgbClr val="0066FF"/>
                </a:solidFill>
                <a:latin typeface="Times New Roman" charset="0"/>
              </a:rPr>
              <a:t>(S5-S6) is known</a:t>
            </a:r>
            <a:br>
              <a:rPr lang="en-US" sz="3200">
                <a:solidFill>
                  <a:srgbClr val="0066FF"/>
                </a:solidFill>
                <a:latin typeface="Times New Roman" charset="0"/>
              </a:rPr>
            </a:br>
            <a:r>
              <a:rPr lang="en-US" sz="2800">
                <a:solidFill>
                  <a:srgbClr val="0066FF"/>
                </a:solidFill>
                <a:latin typeface="Times New Roman" charset="0"/>
              </a:rPr>
              <a:t>(KvAP, Kv1.2… all yield the same structure)</a:t>
            </a:r>
          </a:p>
        </p:txBody>
      </p:sp>
      <p:pic>
        <p:nvPicPr>
          <p:cNvPr id="23554" name="Picture 3" descr="fig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33"/>
          <a:stretch>
            <a:fillRect/>
          </a:stretch>
        </p:blipFill>
        <p:spPr bwMode="auto">
          <a:xfrm>
            <a:off x="304800" y="1905000"/>
            <a:ext cx="6096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0" y="7010400"/>
            <a:ext cx="68580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charset="0"/>
              </a:rPr>
              <a:t>But how S4 (and S1-S3) move, remain controversial.</a:t>
            </a:r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0" y="5181600"/>
            <a:ext cx="6858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000" dirty="0">
                <a:solidFill>
                  <a:srgbClr val="FF0000"/>
                </a:solidFill>
                <a:latin typeface="Times New Roman" charset="0"/>
              </a:rPr>
              <a:t>Explains ion selectivity (K</a:t>
            </a:r>
            <a:r>
              <a:rPr lang="en-US" sz="3000" baseline="30000" dirty="0">
                <a:solidFill>
                  <a:srgbClr val="FF0000"/>
                </a:solidFill>
                <a:latin typeface="Times New Roman" charset="0"/>
              </a:rPr>
              <a:t>+</a:t>
            </a:r>
            <a:r>
              <a:rPr lang="en-US" sz="3000" dirty="0">
                <a:solidFill>
                  <a:srgbClr val="FF0000"/>
                </a:solidFill>
                <a:latin typeface="Times New Roman" charset="0"/>
              </a:rPr>
              <a:t> &gt; Na</a:t>
            </a:r>
            <a:r>
              <a:rPr lang="en-US" sz="3000" baseline="30000" dirty="0">
                <a:solidFill>
                  <a:srgbClr val="FF0000"/>
                </a:solidFill>
                <a:latin typeface="Times New Roman" charset="0"/>
              </a:rPr>
              <a:t>+</a:t>
            </a:r>
            <a:r>
              <a:rPr lang="en-US" sz="3000" dirty="0">
                <a:solidFill>
                  <a:srgbClr val="FF0000"/>
                </a:solidFill>
                <a:latin typeface="Times New Roman" charset="0"/>
              </a:rPr>
              <a:t>) and rapid ion flux.</a:t>
            </a:r>
            <a:br>
              <a:rPr lang="en-US" sz="3000" dirty="0">
                <a:solidFill>
                  <a:srgbClr val="FF0000"/>
                </a:solidFill>
                <a:latin typeface="Times New Roman" charset="0"/>
              </a:rPr>
            </a:br>
            <a:r>
              <a:rPr lang="en-US" sz="3000" dirty="0">
                <a:solidFill>
                  <a:srgbClr val="FF0000"/>
                </a:solidFill>
                <a:latin typeface="Times New Roman" charset="0"/>
              </a:rPr>
              <a:t>Excellent agreement between </a:t>
            </a:r>
            <a:r>
              <a:rPr lang="en-US" sz="3000" dirty="0" smtClean="0">
                <a:solidFill>
                  <a:srgbClr val="FF0000"/>
                </a:solidFill>
                <a:latin typeface="Times New Roman" charset="0"/>
              </a:rPr>
              <a:t>FRET </a:t>
            </a:r>
            <a:r>
              <a:rPr lang="en-US" sz="3000" dirty="0">
                <a:solidFill>
                  <a:srgbClr val="FF0000"/>
                </a:solidFill>
                <a:latin typeface="Times New Roman" charset="0"/>
              </a:rPr>
              <a:t>and Crystallography</a:t>
            </a:r>
          </a:p>
        </p:txBody>
      </p:sp>
      <p:sp>
        <p:nvSpPr>
          <p:cNvPr id="23557" name="TextBox 5"/>
          <p:cNvSpPr txBox="1">
            <a:spLocks noChangeArrowheads="1"/>
          </p:cNvSpPr>
          <p:nvPr/>
        </p:nvSpPr>
        <p:spPr bwMode="auto">
          <a:xfrm>
            <a:off x="381000" y="8305800"/>
            <a:ext cx="6019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cs typeface="Arial" charset="0"/>
              </a:rPr>
              <a:t>Rod MacKinnon won Nobel Prize </a:t>
            </a:r>
          </a:p>
        </p:txBody>
      </p:sp>
    </p:spTree>
    <p:extLst>
      <p:ext uri="{BB962C8B-B14F-4D97-AF65-F5344CB8AC3E}">
        <p14:creationId xmlns:p14="http://schemas.microsoft.com/office/powerpoint/2010/main" val="1619089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lec25p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6" r="3009"/>
          <a:stretch>
            <a:fillRect/>
          </a:stretch>
        </p:blipFill>
        <p:spPr bwMode="auto">
          <a:xfrm>
            <a:off x="136525" y="228600"/>
            <a:ext cx="6592888" cy="826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TextBox 2"/>
          <p:cNvSpPr txBox="1">
            <a:spLocks noChangeArrowheads="1"/>
          </p:cNvSpPr>
          <p:nvPr/>
        </p:nvSpPr>
        <p:spPr bwMode="auto">
          <a:xfrm>
            <a:off x="2514600" y="3505200"/>
            <a:ext cx="1981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cs typeface="Arial" charset="0"/>
              </a:rPr>
              <a:t>Notice Selectivity Filter (GYG)</a:t>
            </a:r>
          </a:p>
        </p:txBody>
      </p:sp>
    </p:spTree>
    <p:extLst>
      <p:ext uri="{BB962C8B-B14F-4D97-AF65-F5344CB8AC3E}">
        <p14:creationId xmlns:p14="http://schemas.microsoft.com/office/powerpoint/2010/main" val="786943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lec25p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9" t="5818"/>
          <a:stretch>
            <a:fillRect/>
          </a:stretch>
        </p:blipFill>
        <p:spPr bwMode="auto">
          <a:xfrm>
            <a:off x="128588" y="152400"/>
            <a:ext cx="6621462" cy="831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Text Box 3"/>
          <p:cNvSpPr txBox="1">
            <a:spLocks noChangeArrowheads="1"/>
          </p:cNvSpPr>
          <p:nvPr/>
        </p:nvSpPr>
        <p:spPr bwMode="auto">
          <a:xfrm>
            <a:off x="152400" y="41910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cs typeface="Arial" charset="0"/>
              </a:rPr>
              <a:t>Inside</a:t>
            </a:r>
          </a:p>
        </p:txBody>
      </p:sp>
      <p:sp>
        <p:nvSpPr>
          <p:cNvPr id="25603" name="Text Box 4"/>
          <p:cNvSpPr txBox="1">
            <a:spLocks noChangeArrowheads="1"/>
          </p:cNvSpPr>
          <p:nvPr/>
        </p:nvSpPr>
        <p:spPr bwMode="auto">
          <a:xfrm>
            <a:off x="5638800" y="42672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cs typeface="Arial" charset="0"/>
              </a:rPr>
              <a:t>Outside</a:t>
            </a:r>
          </a:p>
        </p:txBody>
      </p:sp>
    </p:spTree>
    <p:extLst>
      <p:ext uri="{BB962C8B-B14F-4D97-AF65-F5344CB8AC3E}">
        <p14:creationId xmlns:p14="http://schemas.microsoft.com/office/powerpoint/2010/main" val="3621822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5" descr="lec22p1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8" b="10823"/>
          <a:stretch/>
        </p:blipFill>
        <p:spPr bwMode="auto">
          <a:xfrm>
            <a:off x="-23813" y="490538"/>
            <a:ext cx="6791326" cy="7321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105400" y="5105400"/>
            <a:ext cx="1676400" cy="990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257800" y="533400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</a:t>
            </a:r>
            <a:r>
              <a:rPr lang="en-US" baseline="30000" dirty="0" smtClean="0"/>
              <a:t>+</a:t>
            </a:r>
            <a:r>
              <a:rPr lang="en-US" dirty="0" smtClean="0"/>
              <a:t> channels open quickly; K</a:t>
            </a:r>
            <a:r>
              <a:rPr lang="en-US" baseline="30000" dirty="0" smtClean="0"/>
              <a:t>+</a:t>
            </a:r>
            <a:r>
              <a:rPr lang="en-US" dirty="0" smtClean="0"/>
              <a:t> opens later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7964269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</a:t>
            </a:r>
            <a:r>
              <a:rPr lang="en-US" baseline="30000" dirty="0" smtClean="0"/>
              <a:t>+</a:t>
            </a:r>
            <a:r>
              <a:rPr lang="en-US" dirty="0" smtClean="0"/>
              <a:t> channels spontaneously close after being open for a while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lec25p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6"/>
          <a:stretch>
            <a:fillRect/>
          </a:stretch>
        </p:blipFill>
        <p:spPr bwMode="auto">
          <a:xfrm>
            <a:off x="4763" y="228600"/>
            <a:ext cx="6829425" cy="830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4669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lec25p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8"/>
          <a:stretch>
            <a:fillRect/>
          </a:stretch>
        </p:blipFill>
        <p:spPr bwMode="auto">
          <a:xfrm>
            <a:off x="381000" y="762000"/>
            <a:ext cx="6076950" cy="740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Text Box 3"/>
          <p:cNvSpPr txBox="1">
            <a:spLocks noChangeArrowheads="1"/>
          </p:cNvSpPr>
          <p:nvPr/>
        </p:nvSpPr>
        <p:spPr bwMode="auto">
          <a:xfrm>
            <a:off x="609600" y="7620000"/>
            <a:ext cx="5791200" cy="8556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cs typeface="Arial" charset="0"/>
              </a:rPr>
              <a:t>If 10,000 fold selectivity, what is E</a:t>
            </a:r>
            <a:r>
              <a:rPr lang="en-US" sz="2000" b="1" baseline="-25000">
                <a:cs typeface="Arial" charset="0"/>
              </a:rPr>
              <a:t>Na</a:t>
            </a:r>
            <a:r>
              <a:rPr lang="en-US" sz="2000" b="1" baseline="30000">
                <a:cs typeface="Arial" charset="0"/>
              </a:rPr>
              <a:t> </a:t>
            </a:r>
            <a:r>
              <a:rPr lang="en-US" sz="2000" b="1">
                <a:cs typeface="Arial" charset="0"/>
              </a:rPr>
              <a:t>vs. E</a:t>
            </a:r>
            <a:r>
              <a:rPr lang="en-US" sz="2000" b="1" baseline="-25000">
                <a:cs typeface="Arial" charset="0"/>
              </a:rPr>
              <a:t>K </a:t>
            </a:r>
            <a:r>
              <a:rPr lang="en-US" sz="2000" b="1">
                <a:cs typeface="Arial" charset="0"/>
              </a:rPr>
              <a:t>?</a:t>
            </a:r>
          </a:p>
          <a:p>
            <a:pPr eaLnBrk="1" hangingPunct="1">
              <a:spcBef>
                <a:spcPct val="50000"/>
              </a:spcBef>
            </a:pPr>
            <a:endParaRPr lang="en-US" sz="2000" b="1">
              <a:cs typeface="Arial" charset="0"/>
            </a:endParaRPr>
          </a:p>
        </p:txBody>
      </p:sp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4648200" y="8077200"/>
            <a:ext cx="137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cs typeface="Arial" charset="0"/>
              </a:rPr>
              <a:t>Ans: 9.2kT</a:t>
            </a:r>
          </a:p>
        </p:txBody>
      </p:sp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1447800" y="228600"/>
            <a:ext cx="4343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chemeClr val="accent2"/>
                </a:solidFill>
                <a:cs typeface="Arial" charset="0"/>
              </a:rPr>
              <a:t>Hydration Energy</a:t>
            </a:r>
          </a:p>
        </p:txBody>
      </p:sp>
      <p:sp>
        <p:nvSpPr>
          <p:cNvPr id="27653" name="Text Box 6"/>
          <p:cNvSpPr txBox="1">
            <a:spLocks noChangeArrowheads="1"/>
          </p:cNvSpPr>
          <p:nvPr/>
        </p:nvSpPr>
        <p:spPr bwMode="auto">
          <a:xfrm>
            <a:off x="0" y="8458200"/>
            <a:ext cx="6858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>
                <a:cs typeface="Arial" charset="0"/>
              </a:rPr>
              <a:t>Sodium channel been crystallized. C=O just right for Na</a:t>
            </a:r>
            <a:r>
              <a:rPr lang="en-US" sz="2000" baseline="30000">
                <a:cs typeface="Arial" charset="0"/>
              </a:rPr>
              <a:t>+</a:t>
            </a:r>
            <a:r>
              <a:rPr lang="en-US" sz="2000"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7147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3" descr="nrm2376-f2"/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076"/>
          <a:stretch>
            <a:fillRect/>
          </a:stretch>
        </p:blipFill>
        <p:spPr>
          <a:xfrm>
            <a:off x="685800" y="3886200"/>
            <a:ext cx="5878513" cy="4238625"/>
          </a:xfrm>
          <a:noFill/>
        </p:spPr>
      </p:pic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3276600" y="6858000"/>
            <a:ext cx="3429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>
                <a:cs typeface="Arial" charset="0"/>
              </a:rPr>
              <a:t>Bezanilla, 2008, Nature Reviews</a:t>
            </a:r>
          </a:p>
        </p:txBody>
      </p:sp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0" y="68520"/>
            <a:ext cx="6858000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cs typeface="Arial" charset="0"/>
              </a:rPr>
              <a:t>Potassium &amp; Sodium Channel Similar</a:t>
            </a:r>
          </a:p>
          <a:p>
            <a:pPr algn="ctr" eaLnBrk="1" hangingPunct="1">
              <a:spcBef>
                <a:spcPts val="600"/>
              </a:spcBef>
            </a:pPr>
            <a:r>
              <a:rPr lang="en-US" sz="2000" b="1" dirty="0">
                <a:cs typeface="Arial" charset="0"/>
              </a:rPr>
              <a:t>K</a:t>
            </a:r>
            <a:r>
              <a:rPr lang="en-US" sz="2000" b="1" baseline="30000" dirty="0">
                <a:cs typeface="Arial" charset="0"/>
              </a:rPr>
              <a:t>+ </a:t>
            </a:r>
            <a:r>
              <a:rPr lang="en-US" sz="2000" b="1" dirty="0">
                <a:cs typeface="Arial" charset="0"/>
              </a:rPr>
              <a:t>Channel: homotetramer S1-S6</a:t>
            </a:r>
          </a:p>
          <a:p>
            <a:pPr algn="ctr" eaLnBrk="1" hangingPunct="1">
              <a:spcBef>
                <a:spcPts val="600"/>
              </a:spcBef>
            </a:pPr>
            <a:r>
              <a:rPr lang="en-US" sz="2000" b="1" dirty="0">
                <a:cs typeface="Arial" charset="0"/>
              </a:rPr>
              <a:t>Na</a:t>
            </a:r>
            <a:r>
              <a:rPr lang="en-US" sz="2000" b="1" baseline="30000" dirty="0">
                <a:cs typeface="Arial" charset="0"/>
              </a:rPr>
              <a:t>+</a:t>
            </a:r>
            <a:r>
              <a:rPr lang="en-US" sz="2000" b="1" dirty="0">
                <a:cs typeface="Arial" charset="0"/>
              </a:rPr>
              <a:t> Channel heterotetramer S1-S6: </a:t>
            </a:r>
          </a:p>
          <a:p>
            <a:pPr algn="ctr" eaLnBrk="1" hangingPunct="1">
              <a:spcBef>
                <a:spcPts val="600"/>
              </a:spcBef>
            </a:pPr>
            <a:r>
              <a:rPr lang="en-US" sz="2000" b="1" dirty="0">
                <a:cs typeface="Arial" charset="0"/>
              </a:rPr>
              <a:t>with each sub-unit </a:t>
            </a:r>
            <a:r>
              <a:rPr lang="en-US" sz="2000" b="1" dirty="0" smtClean="0">
                <a:cs typeface="Arial" charset="0"/>
              </a:rPr>
              <a:t>having slight variations</a:t>
            </a:r>
          </a:p>
          <a:p>
            <a:pPr algn="ctr" eaLnBrk="1" hangingPunct="1">
              <a:spcBef>
                <a:spcPts val="600"/>
              </a:spcBef>
            </a:pPr>
            <a:r>
              <a:rPr lang="en-US" sz="2000" b="1" dirty="0" smtClean="0">
                <a:cs typeface="Arial" charset="0"/>
              </a:rPr>
              <a:t>--accounts for differences between dehydration of K</a:t>
            </a:r>
            <a:r>
              <a:rPr lang="en-US" sz="2000" b="1" baseline="30000" dirty="0" smtClean="0">
                <a:cs typeface="Arial" charset="0"/>
              </a:rPr>
              <a:t>+</a:t>
            </a:r>
            <a:r>
              <a:rPr lang="en-US" sz="2000" b="1" dirty="0" smtClean="0">
                <a:cs typeface="Arial" charset="0"/>
              </a:rPr>
              <a:t> and Na</a:t>
            </a:r>
            <a:r>
              <a:rPr lang="en-US" sz="2000" b="1" baseline="30000" dirty="0" smtClean="0">
                <a:cs typeface="Arial" charset="0"/>
              </a:rPr>
              <a:t>+</a:t>
            </a:r>
            <a:r>
              <a:rPr lang="en-US" sz="2000" b="1" dirty="0" smtClean="0">
                <a:cs typeface="Arial" charset="0"/>
              </a:rPr>
              <a:t> ions.</a:t>
            </a:r>
            <a:endParaRPr lang="en-US" sz="2000" b="1" dirty="0">
              <a:cs typeface="Arial" charset="0"/>
            </a:endParaRPr>
          </a:p>
        </p:txBody>
      </p:sp>
      <p:grpSp>
        <p:nvGrpSpPr>
          <p:cNvPr id="28676" name="Group 3"/>
          <p:cNvGrpSpPr>
            <a:grpSpLocks/>
          </p:cNvGrpSpPr>
          <p:nvPr/>
        </p:nvGrpSpPr>
        <p:grpSpPr bwMode="auto">
          <a:xfrm>
            <a:off x="2819400" y="2606675"/>
            <a:ext cx="1371600" cy="1355725"/>
            <a:chOff x="144" y="720"/>
            <a:chExt cx="1152" cy="1056"/>
          </a:xfrm>
        </p:grpSpPr>
        <p:sp>
          <p:nvSpPr>
            <p:cNvPr id="28677" name="Oval 4"/>
            <p:cNvSpPr>
              <a:spLocks noChangeArrowheads="1"/>
            </p:cNvSpPr>
            <p:nvPr/>
          </p:nvSpPr>
          <p:spPr bwMode="auto">
            <a:xfrm>
              <a:off x="624" y="1152"/>
              <a:ext cx="192" cy="192"/>
            </a:xfrm>
            <a:prstGeom prst="ellipse">
              <a:avLst/>
            </a:prstGeom>
            <a:solidFill>
              <a:srgbClr val="F72907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574675"/>
              <a:r>
                <a:rPr lang="en-US" sz="1300" b="1"/>
                <a:t>K+</a:t>
              </a:r>
            </a:p>
          </p:txBody>
        </p:sp>
        <p:sp>
          <p:nvSpPr>
            <p:cNvPr id="28678" name="Oval 5"/>
            <p:cNvSpPr>
              <a:spLocks noChangeArrowheads="1"/>
            </p:cNvSpPr>
            <p:nvPr/>
          </p:nvSpPr>
          <p:spPr bwMode="auto">
            <a:xfrm>
              <a:off x="144" y="720"/>
              <a:ext cx="576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79" name="Oval 6"/>
            <p:cNvSpPr>
              <a:spLocks noChangeArrowheads="1"/>
            </p:cNvSpPr>
            <p:nvPr/>
          </p:nvSpPr>
          <p:spPr bwMode="auto">
            <a:xfrm>
              <a:off x="720" y="720"/>
              <a:ext cx="576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0" name="Oval 7"/>
            <p:cNvSpPr>
              <a:spLocks noChangeArrowheads="1"/>
            </p:cNvSpPr>
            <p:nvPr/>
          </p:nvSpPr>
          <p:spPr bwMode="auto">
            <a:xfrm>
              <a:off x="144" y="1248"/>
              <a:ext cx="576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1" name="Oval 8"/>
            <p:cNvSpPr>
              <a:spLocks noChangeArrowheads="1"/>
            </p:cNvSpPr>
            <p:nvPr/>
          </p:nvSpPr>
          <p:spPr bwMode="auto">
            <a:xfrm>
              <a:off x="720" y="1248"/>
              <a:ext cx="576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2" name="Oval 9"/>
            <p:cNvSpPr>
              <a:spLocks noChangeArrowheads="1"/>
            </p:cNvSpPr>
            <p:nvPr/>
          </p:nvSpPr>
          <p:spPr bwMode="auto">
            <a:xfrm>
              <a:off x="384" y="1248"/>
              <a:ext cx="192" cy="192"/>
            </a:xfrm>
            <a:prstGeom prst="ellipse">
              <a:avLst/>
            </a:prstGeom>
            <a:solidFill>
              <a:srgbClr val="39B4C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574675"/>
              <a:r>
                <a:rPr lang="en-US" sz="1300" b="1"/>
                <a:t>S5</a:t>
              </a:r>
            </a:p>
          </p:txBody>
        </p:sp>
        <p:sp>
          <p:nvSpPr>
            <p:cNvPr id="28683" name="Oval 10"/>
            <p:cNvSpPr>
              <a:spLocks noChangeArrowheads="1"/>
            </p:cNvSpPr>
            <p:nvPr/>
          </p:nvSpPr>
          <p:spPr bwMode="auto">
            <a:xfrm>
              <a:off x="528" y="1344"/>
              <a:ext cx="192" cy="192"/>
            </a:xfrm>
            <a:prstGeom prst="ellipse">
              <a:avLst/>
            </a:prstGeom>
            <a:solidFill>
              <a:srgbClr val="39B4C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574675"/>
              <a:r>
                <a:rPr lang="en-US" sz="1300" b="1"/>
                <a:t>S6</a:t>
              </a:r>
            </a:p>
          </p:txBody>
        </p:sp>
        <p:sp>
          <p:nvSpPr>
            <p:cNvPr id="28684" name="Oval 11"/>
            <p:cNvSpPr>
              <a:spLocks noChangeArrowheads="1"/>
            </p:cNvSpPr>
            <p:nvPr/>
          </p:nvSpPr>
          <p:spPr bwMode="auto">
            <a:xfrm>
              <a:off x="336" y="1440"/>
              <a:ext cx="192" cy="192"/>
            </a:xfrm>
            <a:prstGeom prst="ellipse">
              <a:avLst/>
            </a:prstGeom>
            <a:solidFill>
              <a:srgbClr val="39B4C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574675"/>
              <a:r>
                <a:rPr lang="en-US" sz="1300" b="1"/>
                <a:t>S4</a:t>
              </a:r>
            </a:p>
          </p:txBody>
        </p:sp>
        <p:sp>
          <p:nvSpPr>
            <p:cNvPr id="28685" name="Oval 12"/>
            <p:cNvSpPr>
              <a:spLocks noChangeArrowheads="1"/>
            </p:cNvSpPr>
            <p:nvPr/>
          </p:nvSpPr>
          <p:spPr bwMode="auto">
            <a:xfrm>
              <a:off x="192" y="1296"/>
              <a:ext cx="192" cy="192"/>
            </a:xfrm>
            <a:prstGeom prst="ellipse">
              <a:avLst/>
            </a:prstGeom>
            <a:solidFill>
              <a:srgbClr val="39B4C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574675"/>
              <a:r>
                <a:rPr lang="en-US" sz="1300" b="1" dirty="0"/>
                <a:t>S3</a:t>
              </a:r>
            </a:p>
          </p:txBody>
        </p:sp>
        <p:sp>
          <p:nvSpPr>
            <p:cNvPr id="28686" name="Oval 13"/>
            <p:cNvSpPr>
              <a:spLocks noChangeArrowheads="1"/>
            </p:cNvSpPr>
            <p:nvPr/>
          </p:nvSpPr>
          <p:spPr bwMode="auto">
            <a:xfrm>
              <a:off x="144" y="1488"/>
              <a:ext cx="192" cy="192"/>
            </a:xfrm>
            <a:prstGeom prst="ellipse">
              <a:avLst/>
            </a:prstGeom>
            <a:solidFill>
              <a:srgbClr val="39B4C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574675"/>
              <a:r>
                <a:rPr lang="en-US" sz="1300" b="1"/>
                <a:t>S2</a:t>
              </a:r>
            </a:p>
          </p:txBody>
        </p:sp>
        <p:sp>
          <p:nvSpPr>
            <p:cNvPr id="28687" name="Oval 14"/>
            <p:cNvSpPr>
              <a:spLocks noChangeArrowheads="1"/>
            </p:cNvSpPr>
            <p:nvPr/>
          </p:nvSpPr>
          <p:spPr bwMode="auto">
            <a:xfrm>
              <a:off x="480" y="1584"/>
              <a:ext cx="192" cy="192"/>
            </a:xfrm>
            <a:prstGeom prst="ellipse">
              <a:avLst/>
            </a:prstGeom>
            <a:solidFill>
              <a:srgbClr val="39B4C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574675"/>
              <a:r>
                <a:rPr lang="en-US" sz="1300" b="1"/>
                <a:t>S1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6582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ChangeArrowheads="1"/>
          </p:cNvSpPr>
          <p:nvPr/>
        </p:nvSpPr>
        <p:spPr bwMode="auto">
          <a:xfrm>
            <a:off x="0" y="69850"/>
            <a:ext cx="6858000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48" tIns="41025" rIns="82048" bIns="41025" anchor="ctr"/>
          <a:lstStyle/>
          <a:p>
            <a:pPr algn="ctr"/>
            <a:r>
              <a:rPr lang="en-US" sz="3700" b="1">
                <a:solidFill>
                  <a:schemeClr val="accent2"/>
                </a:solidFill>
                <a:latin typeface="Times New Roman" charset="0"/>
              </a:rPr>
              <a:t>Class evaluation</a:t>
            </a:r>
          </a:p>
        </p:txBody>
      </p:sp>
      <p:sp>
        <p:nvSpPr>
          <p:cNvPr id="33794" name="Rectangle 3"/>
          <p:cNvSpPr>
            <a:spLocks noChangeArrowheads="1"/>
          </p:cNvSpPr>
          <p:nvPr/>
        </p:nvSpPr>
        <p:spPr bwMode="auto">
          <a:xfrm>
            <a:off x="538163" y="1708150"/>
            <a:ext cx="5849937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48" tIns="41025" rIns="82048" bIns="41025" anchor="ctr">
            <a:spAutoFit/>
          </a:bodyPr>
          <a:lstStyle/>
          <a:p>
            <a:pPr marL="457200" indent="-457200" defTabSz="820738">
              <a:buFontTx/>
              <a:buAutoNum type="arabicPeriod"/>
            </a:pPr>
            <a:r>
              <a:rPr kumimoji="1" lang="en-US" sz="2200">
                <a:latin typeface="Times New Roman" charset="0"/>
                <a:ea typeface="New MingLiu" charset="0"/>
                <a:cs typeface="New MingLiu" charset="0"/>
              </a:rPr>
              <a:t>What was the most interesting thing you learned in class today?</a:t>
            </a:r>
          </a:p>
          <a:p>
            <a:pPr marL="457200" indent="-457200" defTabSz="820738"/>
            <a:endParaRPr kumimoji="1" lang="en-US" altLang="ja-JP" sz="2200">
              <a:latin typeface="Times New Roman" charset="0"/>
              <a:ea typeface="New MingLiu" charset="0"/>
              <a:cs typeface="New MingLiu" charset="0"/>
            </a:endParaRPr>
          </a:p>
          <a:p>
            <a:pPr marL="457200" indent="-457200" defTabSz="820738"/>
            <a:r>
              <a:rPr kumimoji="1" lang="en-US" altLang="ja-JP" sz="2200">
                <a:latin typeface="Times New Roman" charset="0"/>
                <a:ea typeface="New MingLiu" charset="0"/>
                <a:cs typeface="New MingLiu" charset="0"/>
              </a:rPr>
              <a:t>2. What are you confused about?</a:t>
            </a:r>
          </a:p>
          <a:p>
            <a:pPr marL="457200" indent="-457200" defTabSz="820738"/>
            <a:endParaRPr kumimoji="1" lang="en-US" altLang="ja-JP" sz="2200">
              <a:latin typeface="Times New Roman" charset="0"/>
              <a:ea typeface="New MingLiu" charset="0"/>
              <a:cs typeface="New MingLiu" charset="0"/>
            </a:endParaRPr>
          </a:p>
          <a:p>
            <a:pPr marL="457200" indent="-457200" defTabSz="820738"/>
            <a:r>
              <a:rPr kumimoji="1" lang="en-US" altLang="ja-JP" sz="2200">
                <a:latin typeface="Times New Roman" charset="0"/>
                <a:ea typeface="New MingLiu" charset="0"/>
                <a:cs typeface="New MingLiu" charset="0"/>
              </a:rPr>
              <a:t>3. Related to today’s subject, what would you like to know more about?</a:t>
            </a:r>
          </a:p>
          <a:p>
            <a:pPr marL="457200" indent="-457200" defTabSz="820738"/>
            <a:endParaRPr kumimoji="1" lang="en-US" altLang="ja-JP" sz="2200">
              <a:latin typeface="Times New Roman" charset="0"/>
              <a:ea typeface="New MingLiu" charset="0"/>
              <a:cs typeface="New MingLiu" charset="0"/>
            </a:endParaRPr>
          </a:p>
          <a:p>
            <a:pPr marL="457200" indent="-457200" defTabSz="820738"/>
            <a:r>
              <a:rPr kumimoji="1" lang="en-US" altLang="ja-JP" sz="2200">
                <a:latin typeface="Times New Roman" charset="0"/>
                <a:ea typeface="New MingLiu" charset="0"/>
                <a:cs typeface="New MingLiu" charset="0"/>
              </a:rPr>
              <a:t>4. Any helpful comments.</a:t>
            </a:r>
          </a:p>
        </p:txBody>
      </p:sp>
      <p:sp>
        <p:nvSpPr>
          <p:cNvPr id="33795" name="Text Box 4"/>
          <p:cNvSpPr txBox="1">
            <a:spLocks noChangeArrowheads="1"/>
          </p:cNvSpPr>
          <p:nvPr/>
        </p:nvSpPr>
        <p:spPr bwMode="auto">
          <a:xfrm>
            <a:off x="762000" y="5410200"/>
            <a:ext cx="571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 defTabSz="8207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8207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207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207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207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>
                <a:latin typeface="Times New Roman" charset="0"/>
                <a:ea typeface="New MingLiu" charset="0"/>
                <a:cs typeface="New MingLiu" charset="0"/>
              </a:rPr>
              <a:t>Answer, and turn in at the end of class.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74763"/>
            <a:ext cx="6324600" cy="351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609600" y="457200"/>
            <a:ext cx="5943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</a:rPr>
              <a:t>Action Potential– Nerves Firing</a:t>
            </a:r>
            <a:r>
              <a:rPr lang="en-US" sz="1800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21507" name="Picture 4" descr="apgat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28" b="28711"/>
          <a:stretch>
            <a:fillRect/>
          </a:stretch>
        </p:blipFill>
        <p:spPr bwMode="auto">
          <a:xfrm>
            <a:off x="461963" y="5246688"/>
            <a:ext cx="6319837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904875" y="8066088"/>
            <a:ext cx="5191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http://www.biologymad.com/NervousSystem/nerveimpulses.htm</a:t>
            </a:r>
          </a:p>
        </p:txBody>
      </p:sp>
      <p:sp>
        <p:nvSpPr>
          <p:cNvPr id="2" name="Rectangle 1"/>
          <p:cNvSpPr/>
          <p:nvPr/>
        </p:nvSpPr>
        <p:spPr>
          <a:xfrm>
            <a:off x="304800" y="1905000"/>
            <a:ext cx="1676400" cy="457200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19200" y="1143000"/>
            <a:ext cx="1905000" cy="533400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90800" y="1447800"/>
            <a:ext cx="1676400" cy="533400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038600" y="1752600"/>
            <a:ext cx="1752600" cy="533400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953000" y="2209800"/>
            <a:ext cx="1752600" cy="533400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828800" y="5410200"/>
            <a:ext cx="3276600" cy="2438400"/>
            <a:chOff x="1828800" y="5410200"/>
            <a:chExt cx="3276600" cy="2438400"/>
          </a:xfrm>
        </p:grpSpPr>
        <p:sp>
          <p:nvSpPr>
            <p:cNvPr id="11" name="Rectangle 10"/>
            <p:cNvSpPr/>
            <p:nvPr/>
          </p:nvSpPr>
          <p:spPr>
            <a:xfrm>
              <a:off x="1828800" y="5410200"/>
              <a:ext cx="2514600" cy="1600200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362200" y="7010400"/>
              <a:ext cx="2743200" cy="838200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479388" y="5012120"/>
            <a:ext cx="2038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</a:t>
            </a:r>
            <a:r>
              <a:rPr lang="en-US" baseline="30000" dirty="0" smtClean="0"/>
              <a:t>+</a:t>
            </a:r>
            <a:r>
              <a:rPr lang="en-US" dirty="0" smtClean="0"/>
              <a:t> Conductance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724400" y="7162800"/>
            <a:ext cx="1852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</a:t>
            </a:r>
            <a:r>
              <a:rPr lang="en-US" baseline="30000" dirty="0" smtClean="0"/>
              <a:t>+</a:t>
            </a:r>
            <a:r>
              <a:rPr lang="en-US" dirty="0" smtClean="0"/>
              <a:t> Conductance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5" descr="lec23p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00"/>
          <a:stretch>
            <a:fillRect/>
          </a:stretch>
        </p:blipFill>
        <p:spPr bwMode="auto">
          <a:xfrm>
            <a:off x="46038" y="2074863"/>
            <a:ext cx="6792912" cy="653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304800" y="5562600"/>
            <a:ext cx="144780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/>
              <a:t>V&gt;0 or &lt;0?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219200" y="1892300"/>
            <a:ext cx="1447800" cy="900113"/>
            <a:chOff x="768" y="1192"/>
            <a:chExt cx="912" cy="567"/>
          </a:xfrm>
        </p:grpSpPr>
        <p:pic>
          <p:nvPicPr>
            <p:cNvPr id="24592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1192"/>
              <a:ext cx="712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93" name="Rectangle 11"/>
            <p:cNvSpPr>
              <a:spLocks noChangeArrowheads="1"/>
            </p:cNvSpPr>
            <p:nvPr/>
          </p:nvSpPr>
          <p:spPr bwMode="auto">
            <a:xfrm>
              <a:off x="1440" y="1248"/>
              <a:ext cx="240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4127500" y="2020888"/>
            <a:ext cx="1447800" cy="900112"/>
            <a:chOff x="768" y="1192"/>
            <a:chExt cx="912" cy="567"/>
          </a:xfrm>
        </p:grpSpPr>
        <p:pic>
          <p:nvPicPr>
            <p:cNvPr id="24590" name="Picture 1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1192"/>
              <a:ext cx="712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91" name="Rectangle 15"/>
            <p:cNvSpPr>
              <a:spLocks noChangeArrowheads="1"/>
            </p:cNvSpPr>
            <p:nvPr/>
          </p:nvSpPr>
          <p:spPr bwMode="auto">
            <a:xfrm>
              <a:off x="1440" y="1248"/>
              <a:ext cx="240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472" name="Text Box 16"/>
          <p:cNvSpPr txBox="1">
            <a:spLocks noChangeArrowheads="1"/>
          </p:cNvSpPr>
          <p:nvPr/>
        </p:nvSpPr>
        <p:spPr bwMode="auto">
          <a:xfrm>
            <a:off x="381000" y="6827838"/>
            <a:ext cx="60960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/>
              <a:t>What causes charge to stop flowing?</a:t>
            </a:r>
          </a:p>
        </p:txBody>
      </p:sp>
      <p:sp>
        <p:nvSpPr>
          <p:cNvPr id="24582" name="Text Box 17"/>
          <p:cNvSpPr txBox="1">
            <a:spLocks noChangeArrowheads="1"/>
          </p:cNvSpPr>
          <p:nvPr/>
        </p:nvSpPr>
        <p:spPr bwMode="auto">
          <a:xfrm>
            <a:off x="381000" y="1524000"/>
            <a:ext cx="2590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/>
              <a:t>Membrane permeant to Na</a:t>
            </a:r>
            <a:r>
              <a:rPr lang="en-US" sz="2000" baseline="30000"/>
              <a:t>+</a:t>
            </a:r>
            <a:endParaRPr lang="en-US" sz="2000"/>
          </a:p>
        </p:txBody>
      </p:sp>
      <p:sp>
        <p:nvSpPr>
          <p:cNvPr id="24583" name="Text Box 18"/>
          <p:cNvSpPr txBox="1">
            <a:spLocks noChangeArrowheads="1"/>
          </p:cNvSpPr>
          <p:nvPr/>
        </p:nvSpPr>
        <p:spPr bwMode="auto">
          <a:xfrm>
            <a:off x="3810000" y="1524000"/>
            <a:ext cx="2590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/>
              <a:t>Membrane permeant to K</a:t>
            </a:r>
            <a:r>
              <a:rPr lang="en-US" sz="2000" baseline="30000"/>
              <a:t>+</a:t>
            </a:r>
            <a:endParaRPr lang="en-US" sz="2000"/>
          </a:p>
        </p:txBody>
      </p:sp>
      <p:sp>
        <p:nvSpPr>
          <p:cNvPr id="24584" name="Text Box 19"/>
          <p:cNvSpPr txBox="1">
            <a:spLocks noChangeArrowheads="1"/>
          </p:cNvSpPr>
          <p:nvPr/>
        </p:nvSpPr>
        <p:spPr bwMode="auto">
          <a:xfrm>
            <a:off x="0" y="152400"/>
            <a:ext cx="6858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 b="1">
                <a:solidFill>
                  <a:srgbClr val="0000FF"/>
                </a:solidFill>
              </a:rPr>
              <a:t>Membrane permeant to only one ion</a:t>
            </a:r>
          </a:p>
        </p:txBody>
      </p:sp>
      <p:sp>
        <p:nvSpPr>
          <p:cNvPr id="24585" name="Text Box 20"/>
          <p:cNvSpPr txBox="1">
            <a:spLocks noChangeArrowheads="1"/>
          </p:cNvSpPr>
          <p:nvPr/>
        </p:nvSpPr>
        <p:spPr bwMode="auto">
          <a:xfrm>
            <a:off x="76200" y="609600"/>
            <a:ext cx="6781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00FF00"/>
                </a:solidFill>
              </a:rPr>
              <a:t>What is voltage (electrical potential) </a:t>
            </a:r>
          </a:p>
          <a:p>
            <a:pPr algn="ctr" eaLnBrk="1" hangingPunct="1"/>
            <a:r>
              <a:rPr lang="en-US" sz="2800" b="1">
                <a:solidFill>
                  <a:srgbClr val="00FF00"/>
                </a:solidFill>
              </a:rPr>
              <a:t>in each case</a:t>
            </a:r>
          </a:p>
        </p:txBody>
      </p:sp>
      <p:sp>
        <p:nvSpPr>
          <p:cNvPr id="19477" name="Text Box 21"/>
          <p:cNvSpPr txBox="1">
            <a:spLocks noChangeArrowheads="1"/>
          </p:cNvSpPr>
          <p:nvPr/>
        </p:nvSpPr>
        <p:spPr bwMode="auto">
          <a:xfrm>
            <a:off x="76200" y="8001000"/>
            <a:ext cx="6629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>
                <a:solidFill>
                  <a:srgbClr val="0000FF"/>
                </a:solidFill>
              </a:rPr>
              <a:t>Given that V ~ -60mV and Na/K are two major ions, which is your membranes permeant to?</a:t>
            </a:r>
          </a:p>
        </p:txBody>
      </p:sp>
      <p:sp>
        <p:nvSpPr>
          <p:cNvPr id="19478" name="Text Box 22"/>
          <p:cNvSpPr txBox="1">
            <a:spLocks noChangeArrowheads="1"/>
          </p:cNvSpPr>
          <p:nvPr/>
        </p:nvSpPr>
        <p:spPr bwMode="auto">
          <a:xfrm>
            <a:off x="5181600" y="83058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</a:rPr>
              <a:t>K</a:t>
            </a:r>
            <a:r>
              <a:rPr lang="en-US" b="1" baseline="30000">
                <a:solidFill>
                  <a:srgbClr val="FF3300"/>
                </a:solidFill>
              </a:rPr>
              <a:t>+</a:t>
            </a:r>
            <a:endParaRPr lang="en-US" b="1">
              <a:solidFill>
                <a:srgbClr val="FF3300"/>
              </a:solidFill>
            </a:endParaRPr>
          </a:p>
        </p:txBody>
      </p:sp>
      <p:sp>
        <p:nvSpPr>
          <p:cNvPr id="19479" name="Text Box 23"/>
          <p:cNvSpPr txBox="1">
            <a:spLocks noChangeArrowheads="1"/>
          </p:cNvSpPr>
          <p:nvPr/>
        </p:nvSpPr>
        <p:spPr bwMode="auto">
          <a:xfrm>
            <a:off x="3124200" y="6019800"/>
            <a:ext cx="31242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/>
              <a:t>Just a tiny amount of charge causes </a:t>
            </a:r>
            <a:r>
              <a:rPr lang="en-US" sz="1800" dirty="0" smtClean="0"/>
              <a:t>potential: </a:t>
            </a:r>
            <a:r>
              <a:rPr lang="en-US" sz="1800" u="sng" dirty="0"/>
              <a:t>much</a:t>
            </a:r>
            <a:r>
              <a:rPr lang="en-US" sz="1800" dirty="0"/>
              <a:t> less than 15 mM or 150 mM.</a:t>
            </a:r>
          </a:p>
        </p:txBody>
      </p:sp>
      <p:sp>
        <p:nvSpPr>
          <p:cNvPr id="19480" name="Rectangle 24"/>
          <p:cNvSpPr>
            <a:spLocks noChangeArrowheads="1"/>
          </p:cNvSpPr>
          <p:nvPr/>
        </p:nvSpPr>
        <p:spPr bwMode="auto">
          <a:xfrm>
            <a:off x="390525" y="7137400"/>
            <a:ext cx="61626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200"/>
              <a:t>A sufficiently large force (electrical potential) preventing more ions from going.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6096000"/>
            <a:ext cx="1600200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 animBg="1"/>
      <p:bldP spid="19472" grpId="0"/>
      <p:bldP spid="19478" grpId="0"/>
      <p:bldP spid="19479" grpId="0"/>
      <p:bldP spid="1948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85800"/>
            <a:ext cx="49149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Text Box 6"/>
          <p:cNvSpPr txBox="1">
            <a:spLocks noChangeArrowheads="1"/>
          </p:cNvSpPr>
          <p:nvPr/>
        </p:nvSpPr>
        <p:spPr bwMode="auto">
          <a:xfrm>
            <a:off x="685800" y="1828800"/>
            <a:ext cx="480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/>
              <a:t>What is Boltzmann</a:t>
            </a:r>
            <a:r>
              <a:rPr lang="ja-JP" altLang="en-US" sz="1800" dirty="0"/>
              <a:t>’</a:t>
            </a:r>
            <a:r>
              <a:rPr lang="en-US" altLang="ja-JP" sz="1800" dirty="0"/>
              <a:t>s Factor?:</a:t>
            </a:r>
            <a:endParaRPr lang="en-US" sz="1800" dirty="0"/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4343400" y="2489200"/>
            <a:ext cx="2057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/>
              <a:t>exp(E</a:t>
            </a:r>
            <a:r>
              <a:rPr lang="en-US" sz="1800" baseline="-25000"/>
              <a:t>out</a:t>
            </a:r>
            <a:r>
              <a:rPr lang="en-US" sz="1800"/>
              <a:t>-E</a:t>
            </a:r>
            <a:r>
              <a:rPr lang="en-US" sz="1800" baseline="-25000"/>
              <a:t>in</a:t>
            </a:r>
            <a:r>
              <a:rPr lang="en-US" sz="1800"/>
              <a:t>/kT)</a:t>
            </a:r>
          </a:p>
        </p:txBody>
      </p:sp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762000" y="4495800"/>
            <a:ext cx="16811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Let </a:t>
            </a:r>
            <a:r>
              <a:rPr lang="en-US" sz="1800">
                <a:latin typeface="Symbol" charset="0"/>
              </a:rPr>
              <a:t>f</a:t>
            </a:r>
            <a:r>
              <a:rPr lang="en-US" sz="1800"/>
              <a:t> = voltage</a:t>
            </a:r>
          </a:p>
        </p:txBody>
      </p:sp>
      <p:sp>
        <p:nvSpPr>
          <p:cNvPr id="58377" name="Text Box 9"/>
          <p:cNvSpPr txBox="1">
            <a:spLocks noChangeArrowheads="1"/>
          </p:cNvSpPr>
          <p:nvPr/>
        </p:nvSpPr>
        <p:spPr bwMode="auto">
          <a:xfrm>
            <a:off x="685800" y="5257800"/>
            <a:ext cx="2057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/>
              <a:t>Energy outside? </a:t>
            </a:r>
          </a:p>
        </p:txBody>
      </p:sp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2667000" y="5257800"/>
            <a:ext cx="2133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/>
              <a:t>= q </a:t>
            </a:r>
            <a:r>
              <a:rPr lang="en-US" sz="1800">
                <a:latin typeface="Symbol" charset="0"/>
              </a:rPr>
              <a:t>f</a:t>
            </a:r>
            <a:r>
              <a:rPr lang="en-US" sz="1800" baseline="-25000"/>
              <a:t>out</a:t>
            </a:r>
            <a:endParaRPr lang="en-US" sz="1800"/>
          </a:p>
        </p:txBody>
      </p:sp>
      <p:sp>
        <p:nvSpPr>
          <p:cNvPr id="58379" name="Rectangle 11"/>
          <p:cNvSpPr>
            <a:spLocks noChangeArrowheads="1"/>
          </p:cNvSpPr>
          <p:nvPr/>
        </p:nvSpPr>
        <p:spPr bwMode="auto">
          <a:xfrm>
            <a:off x="3886200" y="1828800"/>
            <a:ext cx="15739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Z</a:t>
            </a:r>
            <a:r>
              <a:rPr lang="en-US" baseline="30000" dirty="0" smtClean="0"/>
              <a:t>-1</a:t>
            </a:r>
            <a:r>
              <a:rPr lang="en-US" dirty="0" smtClean="0"/>
              <a:t>exp</a:t>
            </a:r>
            <a:r>
              <a:rPr lang="en-US" dirty="0"/>
              <a:t>(-</a:t>
            </a:r>
            <a:r>
              <a:rPr lang="en-US" dirty="0" err="1"/>
              <a:t>E</a:t>
            </a:r>
            <a:r>
              <a:rPr lang="en-US" baseline="-25000" dirty="0" err="1"/>
              <a:t>i</a:t>
            </a:r>
            <a:r>
              <a:rPr lang="en-US" dirty="0"/>
              <a:t>/kT)</a:t>
            </a:r>
          </a:p>
        </p:txBody>
      </p:sp>
      <p:sp>
        <p:nvSpPr>
          <p:cNvPr id="58381" name="Rectangle 13"/>
          <p:cNvSpPr>
            <a:spLocks noChangeArrowheads="1"/>
          </p:cNvSpPr>
          <p:nvPr/>
        </p:nvSpPr>
        <p:spPr bwMode="auto">
          <a:xfrm>
            <a:off x="685800" y="2514600"/>
            <a:ext cx="3714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Probability of being inside/outside?</a:t>
            </a:r>
          </a:p>
        </p:txBody>
      </p:sp>
      <p:sp>
        <p:nvSpPr>
          <p:cNvPr id="58382" name="Rectangle 14"/>
          <p:cNvSpPr>
            <a:spLocks noChangeArrowheads="1"/>
          </p:cNvSpPr>
          <p:nvPr/>
        </p:nvSpPr>
        <p:spPr bwMode="auto">
          <a:xfrm>
            <a:off x="3543300" y="5257800"/>
            <a:ext cx="508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= 0</a:t>
            </a:r>
          </a:p>
        </p:txBody>
      </p:sp>
      <p:sp>
        <p:nvSpPr>
          <p:cNvPr id="58383" name="Text Box 15"/>
          <p:cNvSpPr txBox="1">
            <a:spLocks noChangeArrowheads="1"/>
          </p:cNvSpPr>
          <p:nvPr/>
        </p:nvSpPr>
        <p:spPr bwMode="auto">
          <a:xfrm>
            <a:off x="685800" y="5729288"/>
            <a:ext cx="2057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/>
              <a:t>Energy inside? </a:t>
            </a:r>
          </a:p>
        </p:txBody>
      </p:sp>
      <p:sp>
        <p:nvSpPr>
          <p:cNvPr id="58384" name="Text Box 16"/>
          <p:cNvSpPr txBox="1">
            <a:spLocks noChangeArrowheads="1"/>
          </p:cNvSpPr>
          <p:nvPr/>
        </p:nvSpPr>
        <p:spPr bwMode="auto">
          <a:xfrm>
            <a:off x="2667000" y="5653088"/>
            <a:ext cx="2133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/>
              <a:t>= q </a:t>
            </a:r>
            <a:r>
              <a:rPr lang="en-US" sz="1800">
                <a:latin typeface="Symbol" charset="0"/>
              </a:rPr>
              <a:t>f</a:t>
            </a:r>
            <a:r>
              <a:rPr lang="en-US" sz="1800" baseline="-25000"/>
              <a:t>in</a:t>
            </a:r>
            <a:endParaRPr lang="en-US" sz="1800"/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1066800" y="3213100"/>
            <a:ext cx="4106863" cy="960438"/>
            <a:chOff x="672" y="2024"/>
            <a:chExt cx="2587" cy="605"/>
          </a:xfrm>
        </p:grpSpPr>
        <p:pic>
          <p:nvPicPr>
            <p:cNvPr id="2561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443" b="40005"/>
            <a:stretch>
              <a:fillRect/>
            </a:stretch>
          </p:blipFill>
          <p:spPr bwMode="auto">
            <a:xfrm>
              <a:off x="672" y="2024"/>
              <a:ext cx="2587" cy="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19" name="Text Box 20"/>
            <p:cNvSpPr txBox="1">
              <a:spLocks noChangeArrowheads="1"/>
            </p:cNvSpPr>
            <p:nvPr/>
          </p:nvSpPr>
          <p:spPr bwMode="auto">
            <a:xfrm>
              <a:off x="1824" y="2160"/>
              <a:ext cx="336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0000FF"/>
                  </a:solidFill>
                </a:rPr>
                <a:t>  e</a:t>
              </a:r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1066800" y="6607175"/>
            <a:ext cx="4357688" cy="1731963"/>
            <a:chOff x="672" y="4162"/>
            <a:chExt cx="2745" cy="1091"/>
          </a:xfrm>
        </p:grpSpPr>
        <p:grpSp>
          <p:nvGrpSpPr>
            <p:cNvPr id="25614" name="Group 24"/>
            <p:cNvGrpSpPr>
              <a:grpSpLocks/>
            </p:cNvGrpSpPr>
            <p:nvPr/>
          </p:nvGrpSpPr>
          <p:grpSpPr bwMode="auto">
            <a:xfrm>
              <a:off x="672" y="4162"/>
              <a:ext cx="2745" cy="1091"/>
              <a:chOff x="672" y="4162"/>
              <a:chExt cx="2745" cy="1091"/>
            </a:xfrm>
          </p:grpSpPr>
          <p:pic>
            <p:nvPicPr>
              <p:cNvPr id="25616" name="Picture 17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958"/>
              <a:stretch>
                <a:fillRect/>
              </a:stretch>
            </p:blipFill>
            <p:spPr bwMode="auto">
              <a:xfrm>
                <a:off x="672" y="4162"/>
                <a:ext cx="2745" cy="10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617" name="Text Box 21"/>
              <p:cNvSpPr txBox="1">
                <a:spLocks noChangeArrowheads="1"/>
              </p:cNvSpPr>
              <p:nvPr/>
            </p:nvSpPr>
            <p:spPr bwMode="auto">
              <a:xfrm>
                <a:off x="1968" y="4272"/>
                <a:ext cx="336" cy="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b="1">
                    <a:solidFill>
                      <a:srgbClr val="0000FF"/>
                    </a:solidFill>
                  </a:rPr>
                  <a:t>  e</a:t>
                </a:r>
              </a:p>
            </p:txBody>
          </p:sp>
        </p:grpSp>
        <p:sp>
          <p:nvSpPr>
            <p:cNvPr id="25615" name="Text Box 22"/>
            <p:cNvSpPr txBox="1">
              <a:spLocks noChangeArrowheads="1"/>
            </p:cNvSpPr>
            <p:nvPr/>
          </p:nvSpPr>
          <p:spPr bwMode="auto">
            <a:xfrm>
              <a:off x="1864" y="4800"/>
              <a:ext cx="432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0000FF"/>
                  </a:solidFill>
                </a:rPr>
                <a:t>    -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5" grpId="0"/>
      <p:bldP spid="58376" grpId="0"/>
      <p:bldP spid="58377" grpId="0"/>
      <p:bldP spid="58378" grpId="0"/>
      <p:bldP spid="58379" grpId="0"/>
      <p:bldP spid="58381" grpId="0"/>
      <p:bldP spid="58382" grpId="0"/>
      <p:bldP spid="58383" grpId="0"/>
      <p:bldP spid="5838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5" descr="lec23p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8" b="26764"/>
          <a:stretch>
            <a:fillRect/>
          </a:stretch>
        </p:blipFill>
        <p:spPr bwMode="auto">
          <a:xfrm>
            <a:off x="152400" y="871538"/>
            <a:ext cx="6605587" cy="575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Text Box 6"/>
          <p:cNvSpPr txBox="1">
            <a:spLocks noChangeArrowheads="1"/>
          </p:cNvSpPr>
          <p:nvPr/>
        </p:nvSpPr>
        <p:spPr bwMode="auto">
          <a:xfrm>
            <a:off x="673100" y="2120900"/>
            <a:ext cx="190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/>
              <a:t>q = ?  </a:t>
            </a:r>
            <a:r>
              <a:rPr lang="en-US" sz="1800" dirty="0" smtClean="0"/>
              <a:t>for Na.</a:t>
            </a:r>
            <a:endParaRPr lang="en-US" sz="1800" dirty="0"/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2286000" y="2057400"/>
            <a:ext cx="1879600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2057400" y="2743200"/>
            <a:ext cx="3124200" cy="685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1447800" y="3429000"/>
            <a:ext cx="3733800" cy="685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2133600" y="4191000"/>
            <a:ext cx="2286000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1" name="Rectangle 11"/>
          <p:cNvSpPr>
            <a:spLocks noChangeArrowheads="1"/>
          </p:cNvSpPr>
          <p:nvPr/>
        </p:nvSpPr>
        <p:spPr bwMode="auto">
          <a:xfrm>
            <a:off x="1905000" y="4838700"/>
            <a:ext cx="4191000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1371600" y="5562600"/>
            <a:ext cx="4648200" cy="1143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4" name="Text Box 16"/>
          <p:cNvSpPr txBox="1">
            <a:spLocks noChangeArrowheads="1"/>
          </p:cNvSpPr>
          <p:nvPr/>
        </p:nvSpPr>
        <p:spPr bwMode="auto">
          <a:xfrm>
            <a:off x="4140200" y="7226300"/>
            <a:ext cx="1524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-59 mV</a:t>
            </a:r>
          </a:p>
        </p:txBody>
      </p:sp>
      <p:sp>
        <p:nvSpPr>
          <p:cNvPr id="22545" name="Text Box 17"/>
          <p:cNvSpPr txBox="1">
            <a:spLocks noChangeArrowheads="1"/>
          </p:cNvSpPr>
          <p:nvPr/>
        </p:nvSpPr>
        <p:spPr bwMode="auto">
          <a:xfrm>
            <a:off x="1409700" y="6723063"/>
            <a:ext cx="4343400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If permeant to only K</a:t>
            </a:r>
            <a:r>
              <a:rPr lang="en-US" baseline="30000" dirty="0"/>
              <a:t>+</a:t>
            </a:r>
            <a:r>
              <a:rPr lang="en-US" dirty="0"/>
              <a:t>, 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/>
              <a:t>resting potential =</a:t>
            </a:r>
            <a:r>
              <a:rPr lang="en-US" sz="1800" dirty="0"/>
              <a:t> </a:t>
            </a:r>
          </a:p>
        </p:txBody>
      </p:sp>
      <p:sp>
        <p:nvSpPr>
          <p:cNvPr id="22546" name="Text Box 18"/>
          <p:cNvSpPr txBox="1">
            <a:spLocks noChangeArrowheads="1"/>
          </p:cNvSpPr>
          <p:nvPr/>
        </p:nvSpPr>
        <p:spPr bwMode="auto">
          <a:xfrm>
            <a:off x="1905000" y="4800600"/>
            <a:ext cx="4038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/>
              <a:t>+59 mV if permeable only to Na</a:t>
            </a:r>
            <a:r>
              <a:rPr lang="en-US" sz="2000" baseline="30000"/>
              <a:t>+</a:t>
            </a:r>
            <a:endParaRPr lang="en-US" sz="2000"/>
          </a:p>
        </p:txBody>
      </p:sp>
      <p:sp>
        <p:nvSpPr>
          <p:cNvPr id="2" name="TextBox 1"/>
          <p:cNvSpPr txBox="1"/>
          <p:nvPr/>
        </p:nvSpPr>
        <p:spPr>
          <a:xfrm>
            <a:off x="777272" y="8321775"/>
            <a:ext cx="4823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Resting potential = -60</a:t>
            </a:r>
            <a:r>
              <a:rPr lang="en-US" sz="2400" dirty="0" smtClean="0">
                <a:sym typeface="Wingdings"/>
              </a:rPr>
              <a:t> -100 mV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2535" grpId="0" animBg="1"/>
      <p:bldP spid="22536" grpId="0" animBg="1"/>
      <p:bldP spid="22537" grpId="0" animBg="1"/>
      <p:bldP spid="22538" grpId="0" animBg="1"/>
      <p:bldP spid="22540" grpId="0" animBg="1"/>
      <p:bldP spid="22545" grpId="0"/>
      <p:bldP spid="225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928687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Nernst Equation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6" name="Picture 5" descr="lec24p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81" b="18619"/>
          <a:stretch>
            <a:fillRect/>
          </a:stretch>
        </p:blipFill>
        <p:spPr bwMode="auto">
          <a:xfrm>
            <a:off x="762000" y="2667000"/>
            <a:ext cx="5411788" cy="431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1371600"/>
            <a:ext cx="67818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Getting the probability of being open,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open</a:t>
            </a:r>
            <a:r>
              <a:rPr lang="en-US" sz="2400" dirty="0" smtClean="0"/>
              <a:t>:</a:t>
            </a:r>
          </a:p>
          <a:p>
            <a:pPr algn="ctr"/>
            <a:r>
              <a:rPr lang="en-US" sz="2400" dirty="0" smtClean="0"/>
              <a:t>V</a:t>
            </a:r>
            <a:r>
              <a:rPr lang="en-US" sz="2400" baseline="-25000" dirty="0" smtClean="0"/>
              <a:t>50</a:t>
            </a:r>
            <a:r>
              <a:rPr lang="en-US" sz="2400" dirty="0" smtClean="0"/>
              <a:t> = voltage at which 50% chance </a:t>
            </a:r>
          </a:p>
          <a:p>
            <a:pPr algn="ctr"/>
            <a:r>
              <a:rPr lang="en-US" sz="2400" dirty="0" smtClean="0"/>
              <a:t>of being open vs. being close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19666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6705600" cy="762000"/>
          </a:xfrm>
        </p:spPr>
        <p:txBody>
          <a:bodyPr/>
          <a:lstStyle/>
          <a:p>
            <a:r>
              <a:rPr lang="en-US" sz="3600" dirty="0">
                <a:solidFill>
                  <a:srgbClr val="0000FF"/>
                </a:solidFill>
                <a:latin typeface="Arial" charset="0"/>
              </a:rPr>
              <a:t>How does gate turn on/shut off?</a:t>
            </a:r>
          </a:p>
        </p:txBody>
      </p:sp>
      <p:grpSp>
        <p:nvGrpSpPr>
          <p:cNvPr id="17413" name="Group 3"/>
          <p:cNvGrpSpPr>
            <a:grpSpLocks/>
          </p:cNvGrpSpPr>
          <p:nvPr/>
        </p:nvGrpSpPr>
        <p:grpSpPr bwMode="auto">
          <a:xfrm>
            <a:off x="457200" y="990600"/>
            <a:ext cx="1371600" cy="1355725"/>
            <a:chOff x="144" y="720"/>
            <a:chExt cx="1152" cy="1056"/>
          </a:xfrm>
        </p:grpSpPr>
        <p:sp>
          <p:nvSpPr>
            <p:cNvPr id="17417" name="Oval 4"/>
            <p:cNvSpPr>
              <a:spLocks noChangeArrowheads="1"/>
            </p:cNvSpPr>
            <p:nvPr/>
          </p:nvSpPr>
          <p:spPr bwMode="auto">
            <a:xfrm>
              <a:off x="624" y="1152"/>
              <a:ext cx="192" cy="192"/>
            </a:xfrm>
            <a:prstGeom prst="ellipse">
              <a:avLst/>
            </a:prstGeom>
            <a:solidFill>
              <a:srgbClr val="F72907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574675"/>
              <a:r>
                <a:rPr lang="en-US" sz="1300" b="1"/>
                <a:t>K+</a:t>
              </a:r>
            </a:p>
          </p:txBody>
        </p:sp>
        <p:sp>
          <p:nvSpPr>
            <p:cNvPr id="17418" name="Oval 5"/>
            <p:cNvSpPr>
              <a:spLocks noChangeArrowheads="1"/>
            </p:cNvSpPr>
            <p:nvPr/>
          </p:nvSpPr>
          <p:spPr bwMode="auto">
            <a:xfrm>
              <a:off x="144" y="720"/>
              <a:ext cx="576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9" name="Oval 6"/>
            <p:cNvSpPr>
              <a:spLocks noChangeArrowheads="1"/>
            </p:cNvSpPr>
            <p:nvPr/>
          </p:nvSpPr>
          <p:spPr bwMode="auto">
            <a:xfrm>
              <a:off x="720" y="720"/>
              <a:ext cx="576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0" name="Oval 7"/>
            <p:cNvSpPr>
              <a:spLocks noChangeArrowheads="1"/>
            </p:cNvSpPr>
            <p:nvPr/>
          </p:nvSpPr>
          <p:spPr bwMode="auto">
            <a:xfrm>
              <a:off x="144" y="1248"/>
              <a:ext cx="576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1" name="Oval 8"/>
            <p:cNvSpPr>
              <a:spLocks noChangeArrowheads="1"/>
            </p:cNvSpPr>
            <p:nvPr/>
          </p:nvSpPr>
          <p:spPr bwMode="auto">
            <a:xfrm>
              <a:off x="720" y="1248"/>
              <a:ext cx="576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2" name="Oval 9"/>
            <p:cNvSpPr>
              <a:spLocks noChangeArrowheads="1"/>
            </p:cNvSpPr>
            <p:nvPr/>
          </p:nvSpPr>
          <p:spPr bwMode="auto">
            <a:xfrm>
              <a:off x="384" y="1248"/>
              <a:ext cx="192" cy="192"/>
            </a:xfrm>
            <a:prstGeom prst="ellipse">
              <a:avLst/>
            </a:prstGeom>
            <a:solidFill>
              <a:srgbClr val="39B4C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574675"/>
              <a:r>
                <a:rPr lang="en-US" sz="1300" b="1"/>
                <a:t>S5</a:t>
              </a:r>
            </a:p>
          </p:txBody>
        </p:sp>
        <p:sp>
          <p:nvSpPr>
            <p:cNvPr id="17423" name="Oval 10"/>
            <p:cNvSpPr>
              <a:spLocks noChangeArrowheads="1"/>
            </p:cNvSpPr>
            <p:nvPr/>
          </p:nvSpPr>
          <p:spPr bwMode="auto">
            <a:xfrm>
              <a:off x="528" y="1344"/>
              <a:ext cx="192" cy="192"/>
            </a:xfrm>
            <a:prstGeom prst="ellipse">
              <a:avLst/>
            </a:prstGeom>
            <a:solidFill>
              <a:srgbClr val="39B4C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574675"/>
              <a:r>
                <a:rPr lang="en-US" sz="1300" b="1"/>
                <a:t>S6</a:t>
              </a:r>
            </a:p>
          </p:txBody>
        </p:sp>
        <p:sp>
          <p:nvSpPr>
            <p:cNvPr id="17424" name="Oval 11"/>
            <p:cNvSpPr>
              <a:spLocks noChangeArrowheads="1"/>
            </p:cNvSpPr>
            <p:nvPr/>
          </p:nvSpPr>
          <p:spPr bwMode="auto">
            <a:xfrm>
              <a:off x="336" y="1440"/>
              <a:ext cx="192" cy="192"/>
            </a:xfrm>
            <a:prstGeom prst="ellipse">
              <a:avLst/>
            </a:prstGeom>
            <a:solidFill>
              <a:srgbClr val="39B4C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574675"/>
              <a:r>
                <a:rPr lang="en-US" sz="1300" b="1"/>
                <a:t>S4</a:t>
              </a:r>
            </a:p>
          </p:txBody>
        </p:sp>
        <p:sp>
          <p:nvSpPr>
            <p:cNvPr id="17425" name="Oval 12"/>
            <p:cNvSpPr>
              <a:spLocks noChangeArrowheads="1"/>
            </p:cNvSpPr>
            <p:nvPr/>
          </p:nvSpPr>
          <p:spPr bwMode="auto">
            <a:xfrm>
              <a:off x="192" y="1296"/>
              <a:ext cx="192" cy="192"/>
            </a:xfrm>
            <a:prstGeom prst="ellipse">
              <a:avLst/>
            </a:prstGeom>
            <a:solidFill>
              <a:srgbClr val="39B4C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574675"/>
              <a:r>
                <a:rPr lang="en-US" sz="1300" b="1"/>
                <a:t>S3</a:t>
              </a:r>
            </a:p>
          </p:txBody>
        </p:sp>
        <p:sp>
          <p:nvSpPr>
            <p:cNvPr id="17426" name="Oval 13"/>
            <p:cNvSpPr>
              <a:spLocks noChangeArrowheads="1"/>
            </p:cNvSpPr>
            <p:nvPr/>
          </p:nvSpPr>
          <p:spPr bwMode="auto">
            <a:xfrm>
              <a:off x="144" y="1488"/>
              <a:ext cx="192" cy="192"/>
            </a:xfrm>
            <a:prstGeom prst="ellipse">
              <a:avLst/>
            </a:prstGeom>
            <a:solidFill>
              <a:srgbClr val="39B4C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574675"/>
              <a:r>
                <a:rPr lang="en-US" sz="1300" b="1"/>
                <a:t>S2</a:t>
              </a:r>
            </a:p>
          </p:txBody>
        </p:sp>
        <p:sp>
          <p:nvSpPr>
            <p:cNvPr id="17427" name="Oval 14"/>
            <p:cNvSpPr>
              <a:spLocks noChangeArrowheads="1"/>
            </p:cNvSpPr>
            <p:nvPr/>
          </p:nvSpPr>
          <p:spPr bwMode="auto">
            <a:xfrm>
              <a:off x="480" y="1584"/>
              <a:ext cx="192" cy="192"/>
            </a:xfrm>
            <a:prstGeom prst="ellipse">
              <a:avLst/>
            </a:prstGeom>
            <a:solidFill>
              <a:srgbClr val="39B4C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574675"/>
              <a:r>
                <a:rPr lang="en-US" sz="1300" b="1"/>
                <a:t>S1</a:t>
              </a:r>
            </a:p>
          </p:txBody>
        </p:sp>
      </p:grpSp>
      <p:pic>
        <p:nvPicPr>
          <p:cNvPr id="17414" name="Picture 3" descr="f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025" y="762000"/>
            <a:ext cx="14001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057400"/>
            <a:ext cx="3200400" cy="262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2971800"/>
            <a:ext cx="15961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S4—gate</a:t>
            </a:r>
          </a:p>
          <a:p>
            <a:r>
              <a:rPr lang="en-US" dirty="0" smtClean="0"/>
              <a:t>S5-S6 : pore</a:t>
            </a:r>
          </a:p>
          <a:p>
            <a:r>
              <a:rPr lang="en-US" dirty="0" smtClean="0"/>
              <a:t>S1-S3 : helps </a:t>
            </a:r>
          </a:p>
          <a:p>
            <a:r>
              <a:rPr lang="en-US" dirty="0"/>
              <a:t>m</a:t>
            </a:r>
            <a:r>
              <a:rPr lang="en-US" dirty="0" smtClean="0"/>
              <a:t>odulates S4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05000" y="914400"/>
            <a:ext cx="39427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S4 has lots of charge</a:t>
            </a:r>
          </a:p>
          <a:p>
            <a:r>
              <a:rPr lang="en-US" sz="2400" dirty="0"/>
              <a:t>F</a:t>
            </a:r>
            <a:r>
              <a:rPr lang="en-US" sz="2400" dirty="0" smtClean="0"/>
              <a:t>eels effect of external ions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800601" y="2608117"/>
            <a:ext cx="2057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Particular channel is for K</a:t>
            </a:r>
            <a:r>
              <a:rPr lang="en-US" baseline="30000" dirty="0" smtClean="0"/>
              <a:t>+</a:t>
            </a:r>
            <a:r>
              <a:rPr lang="en-US" dirty="0" smtClean="0"/>
              <a:t>; very similar for Na</a:t>
            </a:r>
            <a:r>
              <a:rPr lang="en-US" baseline="30000" dirty="0" smtClean="0"/>
              <a:t>+</a:t>
            </a:r>
            <a:r>
              <a:rPr lang="en-US" dirty="0" smtClean="0"/>
              <a:t>; </a:t>
            </a:r>
          </a:p>
          <a:p>
            <a:r>
              <a:rPr lang="en-US" dirty="0" smtClean="0"/>
              <a:t>Similar for different gating mechanisms—e.g. temperature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285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381000" y="2971800"/>
            <a:ext cx="5859463" cy="2819400"/>
            <a:chOff x="1219200" y="2763604"/>
            <a:chExt cx="6975560" cy="3345377"/>
          </a:xfrm>
        </p:grpSpPr>
        <p:grpSp>
          <p:nvGrpSpPr>
            <p:cNvPr id="5" name="Group 33"/>
            <p:cNvGrpSpPr>
              <a:grpSpLocks/>
            </p:cNvGrpSpPr>
            <p:nvPr/>
          </p:nvGrpSpPr>
          <p:grpSpPr bwMode="auto">
            <a:xfrm>
              <a:off x="2620172" y="2763604"/>
              <a:ext cx="5457042" cy="3345377"/>
              <a:chOff x="1637" y="2107"/>
              <a:chExt cx="2683" cy="1613"/>
            </a:xfrm>
          </p:grpSpPr>
          <p:pic>
            <p:nvPicPr>
              <p:cNvPr id="10" name="Picture 9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25" r="84004"/>
              <a:stretch>
                <a:fillRect/>
              </a:stretch>
            </p:blipFill>
            <p:spPr bwMode="auto">
              <a:xfrm>
                <a:off x="4171" y="2238"/>
                <a:ext cx="149" cy="1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1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25" r="26944"/>
              <a:stretch>
                <a:fillRect/>
              </a:stretch>
            </p:blipFill>
            <p:spPr bwMode="auto">
              <a:xfrm>
                <a:off x="2962" y="2238"/>
                <a:ext cx="1201" cy="1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" name="Text Box 12"/>
              <p:cNvSpPr txBox="1">
                <a:spLocks noChangeArrowheads="1"/>
              </p:cNvSpPr>
              <p:nvPr/>
            </p:nvSpPr>
            <p:spPr bwMode="auto">
              <a:xfrm>
                <a:off x="3741" y="3158"/>
                <a:ext cx="215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2200">
                    <a:cs typeface="Arial" charset="0"/>
                  </a:rPr>
                  <a:t>K</a:t>
                </a:r>
                <a:r>
                  <a:rPr lang="en-US" sz="2200" baseline="30000">
                    <a:cs typeface="Arial" charset="0"/>
                  </a:rPr>
                  <a:t>+</a:t>
                </a:r>
                <a:endParaRPr lang="en-US" sz="2600">
                  <a:cs typeface="Arial" charset="0"/>
                </a:endParaRPr>
              </a:p>
            </p:txBody>
          </p:sp>
          <p:grpSp>
            <p:nvGrpSpPr>
              <p:cNvPr id="13" name="Group 13"/>
              <p:cNvGrpSpPr>
                <a:grpSpLocks/>
              </p:cNvGrpSpPr>
              <p:nvPr/>
            </p:nvGrpSpPr>
            <p:grpSpPr bwMode="auto">
              <a:xfrm flipV="1">
                <a:off x="3611" y="2908"/>
                <a:ext cx="48" cy="248"/>
                <a:chOff x="2088" y="3304"/>
                <a:chExt cx="48" cy="248"/>
              </a:xfrm>
            </p:grpSpPr>
            <p:sp>
              <p:nvSpPr>
                <p:cNvPr id="26" name="Line 14"/>
                <p:cNvSpPr>
                  <a:spLocks noChangeShapeType="1"/>
                </p:cNvSpPr>
                <p:nvPr/>
              </p:nvSpPr>
              <p:spPr bwMode="auto">
                <a:xfrm rot="-5400000">
                  <a:off x="1993" y="3423"/>
                  <a:ext cx="240" cy="1"/>
                </a:xfrm>
                <a:prstGeom prst="line">
                  <a:avLst/>
                </a:prstGeom>
                <a:noFill/>
                <a:ln w="762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" name="Oval 15"/>
                <p:cNvSpPr>
                  <a:spLocks noChangeArrowheads="1"/>
                </p:cNvSpPr>
                <p:nvPr/>
              </p:nvSpPr>
              <p:spPr bwMode="auto">
                <a:xfrm>
                  <a:off x="2088" y="3504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762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4" name="Text Box 16"/>
              <p:cNvSpPr txBox="1">
                <a:spLocks noChangeArrowheads="1"/>
              </p:cNvSpPr>
              <p:nvPr/>
            </p:nvSpPr>
            <p:spPr bwMode="auto">
              <a:xfrm>
                <a:off x="3741" y="2678"/>
                <a:ext cx="215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2200">
                    <a:cs typeface="Arial" charset="0"/>
                  </a:rPr>
                  <a:t>K</a:t>
                </a:r>
                <a:r>
                  <a:rPr lang="en-US" sz="2200" baseline="30000">
                    <a:cs typeface="Arial" charset="0"/>
                  </a:rPr>
                  <a:t>+</a:t>
                </a:r>
                <a:endParaRPr lang="en-US" sz="2600">
                  <a:cs typeface="Arial" charset="0"/>
                </a:endParaRPr>
              </a:p>
            </p:txBody>
          </p:sp>
          <p:sp>
            <p:nvSpPr>
              <p:cNvPr id="15" name="Line 17"/>
              <p:cNvSpPr>
                <a:spLocks noChangeShapeType="1"/>
              </p:cNvSpPr>
              <p:nvPr/>
            </p:nvSpPr>
            <p:spPr bwMode="auto">
              <a:xfrm flipV="1">
                <a:off x="3749" y="2640"/>
                <a:ext cx="0" cy="81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Text Box 19"/>
              <p:cNvSpPr txBox="1">
                <a:spLocks noChangeArrowheads="1"/>
              </p:cNvSpPr>
              <p:nvPr/>
            </p:nvSpPr>
            <p:spPr bwMode="auto">
              <a:xfrm>
                <a:off x="3485" y="3456"/>
                <a:ext cx="672" cy="2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rgbClr val="FF0000"/>
                    </a:solidFill>
                    <a:cs typeface="Arial" charset="0"/>
                  </a:rPr>
                  <a:t>Open</a:t>
                </a:r>
                <a:endParaRPr lang="en-US">
                  <a:cs typeface="Arial" charset="0"/>
                </a:endParaRPr>
              </a:p>
            </p:txBody>
          </p:sp>
          <p:pic>
            <p:nvPicPr>
              <p:cNvPr id="17" name="Picture 2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6944"/>
              <a:stretch>
                <a:fillRect/>
              </a:stretch>
            </p:blipFill>
            <p:spPr bwMode="auto">
              <a:xfrm>
                <a:off x="1637" y="2238"/>
                <a:ext cx="1347" cy="12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" name="Line 22"/>
              <p:cNvSpPr>
                <a:spLocks noChangeShapeType="1"/>
              </p:cNvSpPr>
              <p:nvPr/>
            </p:nvSpPr>
            <p:spPr bwMode="auto">
              <a:xfrm flipH="1" flipV="1">
                <a:off x="2567" y="2964"/>
                <a:ext cx="0" cy="52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Text Box 23"/>
              <p:cNvSpPr txBox="1">
                <a:spLocks noChangeArrowheads="1"/>
              </p:cNvSpPr>
              <p:nvPr/>
            </p:nvSpPr>
            <p:spPr bwMode="auto">
              <a:xfrm>
                <a:off x="2567" y="3158"/>
                <a:ext cx="215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2200">
                    <a:cs typeface="Arial" charset="0"/>
                  </a:rPr>
                  <a:t>K</a:t>
                </a:r>
                <a:r>
                  <a:rPr lang="en-US" sz="2200" baseline="30000">
                    <a:cs typeface="Arial" charset="0"/>
                  </a:rPr>
                  <a:t>+</a:t>
                </a:r>
                <a:endParaRPr lang="en-US" sz="2600">
                  <a:cs typeface="Arial" charset="0"/>
                </a:endParaRPr>
              </a:p>
            </p:txBody>
          </p:sp>
          <p:sp>
            <p:nvSpPr>
              <p:cNvPr id="20" name="Text Box 24"/>
              <p:cNvSpPr txBox="1">
                <a:spLocks noChangeArrowheads="1"/>
              </p:cNvSpPr>
              <p:nvPr/>
            </p:nvSpPr>
            <p:spPr bwMode="auto">
              <a:xfrm>
                <a:off x="1637" y="3294"/>
                <a:ext cx="624" cy="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200">
                    <a:cs typeface="Arial" charset="0"/>
                  </a:rPr>
                  <a:t>-0.1 V</a:t>
                </a:r>
                <a:endParaRPr lang="en-US" sz="2600">
                  <a:cs typeface="Arial" charset="0"/>
                </a:endParaRPr>
              </a:p>
            </p:txBody>
          </p:sp>
          <p:sp>
            <p:nvSpPr>
              <p:cNvPr id="21" name="Text Box 25"/>
              <p:cNvSpPr txBox="1">
                <a:spLocks noChangeArrowheads="1"/>
              </p:cNvSpPr>
              <p:nvPr/>
            </p:nvSpPr>
            <p:spPr bwMode="auto">
              <a:xfrm>
                <a:off x="2598" y="2107"/>
                <a:ext cx="742" cy="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200" dirty="0">
                    <a:cs typeface="Arial" charset="0"/>
                  </a:rPr>
                  <a:t>Outside</a:t>
                </a:r>
                <a:endParaRPr lang="en-US" sz="2600" dirty="0">
                  <a:cs typeface="Arial" charset="0"/>
                </a:endParaRPr>
              </a:p>
            </p:txBody>
          </p:sp>
          <p:sp>
            <p:nvSpPr>
              <p:cNvPr id="22" name="Text Box 26"/>
              <p:cNvSpPr txBox="1">
                <a:spLocks noChangeArrowheads="1"/>
              </p:cNvSpPr>
              <p:nvPr/>
            </p:nvSpPr>
            <p:spPr bwMode="auto">
              <a:xfrm>
                <a:off x="2237" y="3456"/>
                <a:ext cx="672" cy="2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rgbClr val="FF0000"/>
                    </a:solidFill>
                    <a:cs typeface="Arial" charset="0"/>
                  </a:rPr>
                  <a:t>Closed</a:t>
                </a:r>
                <a:endParaRPr lang="en-US">
                  <a:cs typeface="Arial" charset="0"/>
                </a:endParaRPr>
              </a:p>
            </p:txBody>
          </p:sp>
          <p:grpSp>
            <p:nvGrpSpPr>
              <p:cNvPr id="23" name="Group 27"/>
              <p:cNvGrpSpPr>
                <a:grpSpLocks/>
              </p:cNvGrpSpPr>
              <p:nvPr/>
            </p:nvGrpSpPr>
            <p:grpSpPr bwMode="auto">
              <a:xfrm rot="5400000">
                <a:off x="2527" y="2816"/>
                <a:ext cx="48" cy="248"/>
                <a:chOff x="2088" y="3304"/>
                <a:chExt cx="48" cy="248"/>
              </a:xfrm>
            </p:grpSpPr>
            <p:sp>
              <p:nvSpPr>
                <p:cNvPr id="24" name="Line 28"/>
                <p:cNvSpPr>
                  <a:spLocks noChangeShapeType="1"/>
                </p:cNvSpPr>
                <p:nvPr/>
              </p:nvSpPr>
              <p:spPr bwMode="auto">
                <a:xfrm rot="-5400000">
                  <a:off x="1993" y="3423"/>
                  <a:ext cx="240" cy="1"/>
                </a:xfrm>
                <a:prstGeom prst="line">
                  <a:avLst/>
                </a:prstGeom>
                <a:noFill/>
                <a:ln w="762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" name="Oval 29"/>
                <p:cNvSpPr>
                  <a:spLocks noChangeArrowheads="1"/>
                </p:cNvSpPr>
                <p:nvPr/>
              </p:nvSpPr>
              <p:spPr bwMode="auto">
                <a:xfrm>
                  <a:off x="2088" y="3504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762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6" name="Text Box 31"/>
            <p:cNvSpPr txBox="1">
              <a:spLocks noChangeArrowheads="1"/>
            </p:cNvSpPr>
            <p:nvPr/>
          </p:nvSpPr>
          <p:spPr bwMode="auto">
            <a:xfrm>
              <a:off x="1219200" y="5105399"/>
              <a:ext cx="1524000" cy="803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>
                  <a:cs typeface="Arial" charset="0"/>
                </a:rPr>
                <a:t>High K+</a:t>
              </a:r>
            </a:p>
            <a:p>
              <a:r>
                <a:rPr lang="en-US" sz="1800">
                  <a:cs typeface="Arial" charset="0"/>
                </a:rPr>
                <a:t>(Low Na+)</a:t>
              </a:r>
              <a:endParaRPr lang="en-US" sz="2000">
                <a:cs typeface="Arial" charset="0"/>
              </a:endParaRPr>
            </a:p>
          </p:txBody>
        </p:sp>
        <p:sp>
          <p:nvSpPr>
            <p:cNvPr id="7" name="Text Box 32"/>
            <p:cNvSpPr txBox="1">
              <a:spLocks noChangeArrowheads="1"/>
            </p:cNvSpPr>
            <p:nvPr/>
          </p:nvSpPr>
          <p:spPr bwMode="auto">
            <a:xfrm>
              <a:off x="1219200" y="3487261"/>
              <a:ext cx="1814347" cy="803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>
                  <a:cs typeface="Arial" charset="0"/>
                </a:rPr>
                <a:t>Low K+</a:t>
              </a:r>
            </a:p>
            <a:p>
              <a:r>
                <a:rPr lang="en-US" sz="1800">
                  <a:cs typeface="Arial" charset="0"/>
                </a:rPr>
                <a:t>(High Na+)</a:t>
              </a:r>
              <a:endParaRPr lang="en-US" sz="2000">
                <a:cs typeface="Arial" charset="0"/>
              </a:endParaRPr>
            </a:p>
          </p:txBody>
        </p:sp>
        <p:sp>
          <p:nvSpPr>
            <p:cNvPr id="8" name="Rectangle 34"/>
            <p:cNvSpPr>
              <a:spLocks noChangeArrowheads="1"/>
            </p:cNvSpPr>
            <p:nvPr/>
          </p:nvSpPr>
          <p:spPr bwMode="auto">
            <a:xfrm>
              <a:off x="7643379" y="5246831"/>
              <a:ext cx="551381" cy="369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200"/>
                <a:t>0 V</a:t>
              </a:r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5029328" y="3216084"/>
              <a:ext cx="1015626" cy="438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800">
                  <a:cs typeface="Arial" charset="0"/>
                </a:rPr>
                <a:t>0 mV </a:t>
              </a:r>
            </a:p>
          </p:txBody>
        </p:sp>
      </p:grpSp>
      <p:sp>
        <p:nvSpPr>
          <p:cNvPr id="28" name="TextBox 32"/>
          <p:cNvSpPr txBox="1">
            <a:spLocks noChangeArrowheads="1"/>
          </p:cNvSpPr>
          <p:nvPr/>
        </p:nvSpPr>
        <p:spPr bwMode="auto">
          <a:xfrm>
            <a:off x="2763838" y="4222377"/>
            <a:ext cx="762000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cs typeface="Arial" charset="0"/>
              </a:rPr>
              <a:t>+ + </a:t>
            </a:r>
            <a:r>
              <a:rPr lang="en-US" sz="1800" dirty="0" smtClean="0">
                <a:cs typeface="Arial" charset="0"/>
              </a:rPr>
              <a:t>+</a:t>
            </a:r>
            <a:endParaRPr lang="en-US" sz="1800" dirty="0">
              <a:cs typeface="Arial" charset="0"/>
            </a:endParaRPr>
          </a:p>
        </p:txBody>
      </p:sp>
      <p:sp>
        <p:nvSpPr>
          <p:cNvPr id="29" name="TextBox 33"/>
          <p:cNvSpPr txBox="1">
            <a:spLocks noChangeArrowheads="1"/>
          </p:cNvSpPr>
          <p:nvPr/>
        </p:nvSpPr>
        <p:spPr bwMode="auto">
          <a:xfrm rot="5400000">
            <a:off x="4543425" y="4453033"/>
            <a:ext cx="8731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cs typeface="Arial" charset="0"/>
              </a:rPr>
              <a:t>+ + +</a:t>
            </a:r>
          </a:p>
        </p:txBody>
      </p:sp>
      <p:sp>
        <p:nvSpPr>
          <p:cNvPr id="30" name="TextBox 1"/>
          <p:cNvSpPr txBox="1">
            <a:spLocks noChangeArrowheads="1"/>
          </p:cNvSpPr>
          <p:nvPr/>
        </p:nvSpPr>
        <p:spPr bwMode="auto">
          <a:xfrm>
            <a:off x="152400" y="5715000"/>
            <a:ext cx="64770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200" dirty="0"/>
              <a:t>There is some charged amino </a:t>
            </a:r>
            <a:r>
              <a:rPr lang="en-US" sz="2200" dirty="0" smtClean="0"/>
              <a:t>acids (on S4), </a:t>
            </a:r>
            <a:r>
              <a:rPr lang="en-US" sz="2200" dirty="0"/>
              <a:t>which feels the force of voltage</a:t>
            </a:r>
            <a:r>
              <a:rPr lang="en-US" sz="2200" dirty="0" smtClean="0"/>
              <a:t>. Moves and opens/closes the pore. You can measure the distance between a donor &amp; acceptor via FRET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299122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2401</TotalTime>
  <Words>931</Words>
  <Application>Microsoft Macintosh PowerPoint</Application>
  <PresentationFormat>On-screen Show (4:3)</PresentationFormat>
  <Paragraphs>161</Paragraphs>
  <Slides>23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Nernst Equation</vt:lpstr>
      <vt:lpstr>How does gate turn on/shut off?</vt:lpstr>
      <vt:lpstr>PowerPoint Presentation</vt:lpstr>
      <vt:lpstr>PowerPoint Presentation</vt:lpstr>
      <vt:lpstr>Fruit Flies (Drosophila)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Structure of Pore-Domain (S5-S6) is known (KvAP, Kv1.2… all yield the same structure)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UIUC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Paul Selvin</dc:creator>
  <cp:lastModifiedBy>Paul Selvin</cp:lastModifiedBy>
  <cp:revision>203</cp:revision>
  <dcterms:created xsi:type="dcterms:W3CDTF">2007-04-02T17:15:14Z</dcterms:created>
  <dcterms:modified xsi:type="dcterms:W3CDTF">2014-11-20T17:18:10Z</dcterms:modified>
</cp:coreProperties>
</file>