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2" r:id="rId2"/>
    <p:sldId id="367" r:id="rId3"/>
    <p:sldId id="265" r:id="rId4"/>
    <p:sldId id="341" r:id="rId5"/>
    <p:sldId id="266" r:id="rId6"/>
    <p:sldId id="300" r:id="rId7"/>
    <p:sldId id="263" r:id="rId8"/>
    <p:sldId id="323" r:id="rId9"/>
    <p:sldId id="264" r:id="rId10"/>
    <p:sldId id="272" r:id="rId11"/>
    <p:sldId id="273" r:id="rId12"/>
    <p:sldId id="373" r:id="rId13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1768" y="27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F367230-49B2-5345-BAE6-76950204AE4B}" type="datetimeFigureOut">
              <a:rPr lang="en-US"/>
              <a:pPr>
                <a:defRPr/>
              </a:pPr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664A1D3-8E04-254D-87D7-248B35D45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7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1538" y="693738"/>
            <a:ext cx="2570162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2ADC37-C103-A549-9EBA-BF5A3C90849C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B917D-D9DD-C64B-9A76-7DC53F185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4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CA8C-CCE2-AF49-90D7-D26D1A3DD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1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0599A-DFF1-E84A-A15D-2D4C39BF6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B9856-B6DF-0B40-AB71-1B9EFAE16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8F511-AA7F-5E4C-8951-CB752622D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5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416C-53AE-ED40-8382-6ABF9705C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24E1-20B6-854E-9AF8-6E979CC3B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B19C-CBE6-364B-9EFF-6281BC0F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4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DD19-1DF4-8743-81CA-33573502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9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2A79-7000-484D-9E52-EE0E81646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268E-5826-B54B-BA1E-EC00046DF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3F96C765-3E98-DA4E-813A-DD781DC77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7200" y="2438400"/>
            <a:ext cx="6019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Ion </a:t>
            </a:r>
            <a:r>
              <a:rPr lang="en-US" sz="2000" dirty="0"/>
              <a:t>Channels are membrane-bound proteins</a:t>
            </a:r>
          </a:p>
          <a:p>
            <a:pPr eaLnBrk="1" hangingPunct="1"/>
            <a:r>
              <a:rPr lang="en-US" sz="2000" dirty="0"/>
              <a:t>Involved in communication</a:t>
            </a:r>
          </a:p>
          <a:p>
            <a:pPr eaLnBrk="1" hangingPunct="1"/>
            <a:r>
              <a:rPr lang="en-US" sz="2000" dirty="0"/>
              <a:t>3 types, voltage, ligand and mechanically-sensitive</a:t>
            </a:r>
          </a:p>
          <a:p>
            <a:pPr eaLnBrk="1" hangingPunct="1"/>
            <a:r>
              <a:rPr lang="en-US" sz="2000" dirty="0" smtClean="0"/>
              <a:t>Nerves:</a:t>
            </a:r>
            <a:endParaRPr lang="en-US" sz="2000" dirty="0"/>
          </a:p>
          <a:p>
            <a:pPr eaLnBrk="1" hangingPunct="1"/>
            <a:r>
              <a:rPr lang="en-US" sz="2000" dirty="0"/>
              <a:t>They rely on “batteries”—constant source of voltage</a:t>
            </a:r>
          </a:p>
          <a:p>
            <a:pPr eaLnBrk="1" hangingPunct="1"/>
            <a:r>
              <a:rPr lang="en-US" sz="2000" dirty="0"/>
              <a:t>Voltage generated through K</a:t>
            </a:r>
            <a:r>
              <a:rPr lang="en-US" sz="2000" baseline="30000" dirty="0"/>
              <a:t>+</a:t>
            </a:r>
            <a:r>
              <a:rPr lang="en-US" sz="2000" dirty="0"/>
              <a:t>/Na</a:t>
            </a:r>
            <a:r>
              <a:rPr lang="en-US" sz="2000" baseline="30000" dirty="0"/>
              <a:t>+</a:t>
            </a:r>
            <a:r>
              <a:rPr lang="en-US" sz="2000" dirty="0"/>
              <a:t> exchange.</a:t>
            </a:r>
          </a:p>
          <a:p>
            <a:pPr eaLnBrk="1" hangingPunct="1"/>
            <a:r>
              <a:rPr lang="en-US" sz="2000" dirty="0" smtClean="0"/>
              <a:t>(</a:t>
            </a:r>
            <a:r>
              <a:rPr lang="en-US" sz="2000" smtClean="0"/>
              <a:t>Next time</a:t>
            </a:r>
            <a:r>
              <a:rPr lang="en-US" sz="2000" smtClean="0">
                <a:sym typeface="Wingdings"/>
              </a:rPr>
              <a:t>:)</a:t>
            </a:r>
            <a:r>
              <a:rPr lang="en-US" sz="2000" smtClean="0">
                <a:sym typeface="Wingdings"/>
              </a:rPr>
              <a:t> </a:t>
            </a:r>
            <a:r>
              <a:rPr lang="en-US" sz="2000" smtClean="0"/>
              <a:t>On</a:t>
            </a:r>
            <a:r>
              <a:rPr lang="en-US" sz="2000" dirty="0"/>
              <a:t>/Off is digital, not analog–have transistors in you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 smtClean="0"/>
              <a:t>Analogs in Fruit flies have relevance for humans.</a:t>
            </a: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447800"/>
            <a:ext cx="6858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Today: Ion </a:t>
            </a:r>
            <a:r>
              <a:rPr lang="en-US" sz="3200" b="1" dirty="0" smtClean="0">
                <a:solidFill>
                  <a:srgbClr val="0000FF"/>
                </a:solidFill>
              </a:rPr>
              <a:t>Channels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0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lec23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5818" r="6018" b="59346"/>
          <a:stretch>
            <a:fillRect/>
          </a:stretch>
        </p:blipFill>
        <p:spPr bwMode="auto">
          <a:xfrm>
            <a:off x="76200" y="338138"/>
            <a:ext cx="6637338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685800" y="3673475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Gradient set-up by Na/K Transporters </a:t>
            </a:r>
            <a:r>
              <a:rPr lang="en-US" sz="2000"/>
              <a:t>[will go over]</a:t>
            </a:r>
          </a:p>
        </p:txBody>
      </p:sp>
      <p:pic>
        <p:nvPicPr>
          <p:cNvPr id="23555" name="Picture 7" descr="lec23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44218" r="48151" b="11636"/>
          <a:stretch>
            <a:fillRect/>
          </a:stretch>
        </p:blipFill>
        <p:spPr bwMode="auto">
          <a:xfrm>
            <a:off x="533400" y="4648200"/>
            <a:ext cx="284162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lec22p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38400" r="21066" b="22108"/>
          <a:stretch>
            <a:fillRect/>
          </a:stretch>
        </p:blipFill>
        <p:spPr bwMode="auto">
          <a:xfrm>
            <a:off x="3505200" y="5257800"/>
            <a:ext cx="319246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lec23p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0"/>
          <a:stretch>
            <a:fillRect/>
          </a:stretch>
        </p:blipFill>
        <p:spPr bwMode="auto">
          <a:xfrm>
            <a:off x="46038" y="2074863"/>
            <a:ext cx="6792912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V&gt;0 or &lt;0?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9200" y="1892300"/>
            <a:ext cx="1447800" cy="900113"/>
            <a:chOff x="768" y="1192"/>
            <a:chExt cx="912" cy="567"/>
          </a:xfrm>
        </p:grpSpPr>
        <p:pic>
          <p:nvPicPr>
            <p:cNvPr id="2459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192"/>
              <a:ext cx="712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Rectangle 11"/>
            <p:cNvSpPr>
              <a:spLocks noChangeArrowheads="1"/>
            </p:cNvSpPr>
            <p:nvPr/>
          </p:nvSpPr>
          <p:spPr bwMode="auto">
            <a:xfrm>
              <a:off x="1440" y="1248"/>
              <a:ext cx="2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127500" y="2020888"/>
            <a:ext cx="1447800" cy="900112"/>
            <a:chOff x="768" y="1192"/>
            <a:chExt cx="912" cy="567"/>
          </a:xfrm>
        </p:grpSpPr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192"/>
              <a:ext cx="712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1440" y="1248"/>
              <a:ext cx="2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81000" y="6827838"/>
            <a:ext cx="6096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What causes charge to stop flowing?</a:t>
            </a:r>
          </a:p>
        </p:txBody>
      </p:sp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Membrane permeant to Na</a:t>
            </a:r>
            <a:r>
              <a:rPr lang="en-US" sz="2000" baseline="30000"/>
              <a:t>+</a:t>
            </a:r>
            <a:endParaRPr lang="en-US" sz="2000"/>
          </a:p>
        </p:txBody>
      </p:sp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3810000" y="15240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Membrane permeant to K</a:t>
            </a:r>
            <a:r>
              <a:rPr lang="en-US" sz="2000" baseline="30000"/>
              <a:t>+</a:t>
            </a:r>
            <a:endParaRPr lang="en-US" sz="2000"/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0" y="152400"/>
            <a:ext cx="685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</a:rPr>
              <a:t>Membrane permeant to only one ion</a:t>
            </a:r>
          </a:p>
        </p:txBody>
      </p:sp>
      <p:sp>
        <p:nvSpPr>
          <p:cNvPr id="24585" name="Text Box 20"/>
          <p:cNvSpPr txBox="1">
            <a:spLocks noChangeArrowheads="1"/>
          </p:cNvSpPr>
          <p:nvPr/>
        </p:nvSpPr>
        <p:spPr bwMode="auto">
          <a:xfrm>
            <a:off x="76200" y="609600"/>
            <a:ext cx="678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FF00"/>
                </a:solidFill>
              </a:rPr>
              <a:t>What is voltage (electrical potential) </a:t>
            </a:r>
          </a:p>
          <a:p>
            <a:pPr algn="ctr" eaLnBrk="1" hangingPunct="1"/>
            <a:r>
              <a:rPr lang="en-US" sz="2800" b="1">
                <a:solidFill>
                  <a:srgbClr val="00FF00"/>
                </a:solidFill>
              </a:rPr>
              <a:t>in each case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6200" y="80010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FF"/>
                </a:solidFill>
              </a:rPr>
              <a:t>Given that V ~ -60mV and Na/K are two major ions, which is your membranes permeant to?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181600" y="8305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K</a:t>
            </a:r>
            <a:r>
              <a:rPr lang="en-US" b="1" baseline="30000">
                <a:solidFill>
                  <a:srgbClr val="FF3300"/>
                </a:solidFill>
              </a:rPr>
              <a:t>+</a:t>
            </a:r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124200" y="60198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Just a tiny amount of charge causes </a:t>
            </a:r>
            <a:r>
              <a:rPr lang="en-US" sz="1800" dirty="0" smtClean="0"/>
              <a:t>potential: </a:t>
            </a:r>
            <a:r>
              <a:rPr lang="en-US" sz="1800" u="sng" dirty="0"/>
              <a:t>much</a:t>
            </a:r>
            <a:r>
              <a:rPr lang="en-US" sz="1800" dirty="0"/>
              <a:t> less than 15 mM or 150 mM.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90525" y="7137400"/>
            <a:ext cx="6162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/>
              <a:t>A sufficiently large force (electrical potential) preventing more ions from going.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096000"/>
            <a:ext cx="1600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72" grpId="0"/>
      <p:bldP spid="19478" grpId="0"/>
      <p:bldP spid="19479" grpId="0"/>
      <p:bldP spid="194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69850"/>
            <a:ext cx="68580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 anchor="ctr"/>
          <a:lstStyle/>
          <a:p>
            <a:pPr algn="ctr"/>
            <a:r>
              <a:rPr lang="en-US" sz="3700" b="1">
                <a:solidFill>
                  <a:schemeClr val="accent2"/>
                </a:solidFill>
                <a:latin typeface="Times New Roman" charset="0"/>
              </a:rPr>
              <a:t>Class evaluation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38163" y="1708150"/>
            <a:ext cx="584993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 anchor="ctr">
            <a:spAutoFit/>
          </a:bodyPr>
          <a:lstStyle/>
          <a:p>
            <a:pPr marL="457200" indent="-457200" defTabSz="820738">
              <a:buFontTx/>
              <a:buAutoNum type="arabicPeriod"/>
            </a:pPr>
            <a:r>
              <a:rPr kumimoji="1" lang="en-US" sz="2200">
                <a:latin typeface="Times New Roman" charset="0"/>
                <a:ea typeface="New MingLiu" charset="0"/>
                <a:cs typeface="New MingLiu" charset="0"/>
              </a:rPr>
              <a:t>What was the most interesting thing you learned in class today?</a:t>
            </a:r>
          </a:p>
          <a:p>
            <a:pPr marL="457200" indent="-457200" defTabSz="820738"/>
            <a:endParaRPr kumimoji="1" lang="en-US" altLang="ja-JP" sz="2200"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latin typeface="Times New Roman" charset="0"/>
                <a:ea typeface="New MingLiu" charset="0"/>
                <a:cs typeface="New MingLiu" charset="0"/>
              </a:rPr>
              <a:t>2. What are you confused about?</a:t>
            </a:r>
          </a:p>
          <a:p>
            <a:pPr marL="457200" indent="-457200" defTabSz="820738"/>
            <a:endParaRPr kumimoji="1" lang="en-US" altLang="ja-JP" sz="2200"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latin typeface="Times New Roman" charset="0"/>
                <a:ea typeface="New MingLiu" charset="0"/>
                <a:cs typeface="New MingLiu" charset="0"/>
              </a:rPr>
              <a:t>3. Related to today’s subject, what would you like to know more about?</a:t>
            </a:r>
          </a:p>
          <a:p>
            <a:pPr marL="457200" indent="-457200" defTabSz="820738"/>
            <a:endParaRPr kumimoji="1" lang="en-US" altLang="ja-JP" sz="2200"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latin typeface="Times New Roman" charset="0"/>
                <a:ea typeface="New MingLiu" charset="0"/>
                <a:cs typeface="New MingLiu" charset="0"/>
              </a:rPr>
              <a:t>4. Any helpful comments.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62000" y="54102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>
                <a:latin typeface="Times New Roman" charset="0"/>
                <a:ea typeface="New MingLiu" charset="0"/>
                <a:cs typeface="New MingLiu" charset="0"/>
              </a:rPr>
              <a:t>Answer, and turn in at the end of class.</a:t>
            </a:r>
          </a:p>
        </p:txBody>
      </p:sp>
    </p:spTree>
    <p:extLst>
      <p:ext uri="{BB962C8B-B14F-4D97-AF65-F5344CB8AC3E}">
        <p14:creationId xmlns:p14="http://schemas.microsoft.com/office/powerpoint/2010/main" val="18818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69068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Nerve Mutation in Potassium Ion Gene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Analog to mutation in fruit fly</a:t>
            </a:r>
            <a:endParaRPr lang="en-US" sz="3600" dirty="0"/>
          </a:p>
        </p:txBody>
      </p:sp>
      <p:pic>
        <p:nvPicPr>
          <p:cNvPr id="4" name="Woman Imbalanced.episodic_fast_small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3092450"/>
            <a:ext cx="6172200" cy="4114800"/>
          </a:xfrm>
        </p:spPr>
      </p:pic>
    </p:spTree>
    <p:extLst>
      <p:ext uri="{BB962C8B-B14F-4D97-AF65-F5344CB8AC3E}">
        <p14:creationId xmlns:p14="http://schemas.microsoft.com/office/powerpoint/2010/main" val="97275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lec22p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8"/>
          <a:stretch>
            <a:fillRect/>
          </a:stretch>
        </p:blipFill>
        <p:spPr bwMode="auto">
          <a:xfrm>
            <a:off x="-11113" y="919163"/>
            <a:ext cx="6792913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540000" y="7645400"/>
            <a:ext cx="3733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how many different ion channels?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" y="81534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Ans: 25,000 genes: 5000 genes. One or more polypeptide/ion channel– could get less, or more, ion channels.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3479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lec22p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36514" r="54610" b="39758"/>
          <a:stretch>
            <a:fillRect/>
          </a:stretch>
        </p:blipFill>
        <p:spPr bwMode="auto">
          <a:xfrm>
            <a:off x="2873375" y="2895600"/>
            <a:ext cx="21018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lec22p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37440" r="9810" b="43652"/>
          <a:stretch>
            <a:fillRect/>
          </a:stretch>
        </p:blipFill>
        <p:spPr bwMode="auto">
          <a:xfrm>
            <a:off x="4957763" y="3140075"/>
            <a:ext cx="18240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5029200" y="2895600"/>
            <a:ext cx="114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latin typeface="Times New Roman" charset="0"/>
                <a:cs typeface="Times New Roman" charset="0"/>
              </a:rPr>
              <a:t>Photons</a:t>
            </a: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1447800" y="2971800"/>
            <a:ext cx="9445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latin typeface="Times New Roman" charset="0"/>
                <a:cs typeface="Times New Roman" charset="0"/>
              </a:rPr>
              <a:t>C.N.S.</a:t>
            </a:r>
          </a:p>
        </p:txBody>
      </p:sp>
      <p:sp>
        <p:nvSpPr>
          <p:cNvPr id="15369" name="TextBox 4"/>
          <p:cNvSpPr txBox="1">
            <a:spLocks noChangeArrowheads="1"/>
          </p:cNvSpPr>
          <p:nvPr/>
        </p:nvSpPr>
        <p:spPr bwMode="auto">
          <a:xfrm>
            <a:off x="2454275" y="3043238"/>
            <a:ext cx="533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sp>
        <p:nvSpPr>
          <p:cNvPr id="15370" name="TextBox 1"/>
          <p:cNvSpPr txBox="1">
            <a:spLocks noChangeArrowheads="1"/>
          </p:cNvSpPr>
          <p:nvPr/>
        </p:nvSpPr>
        <p:spPr bwMode="auto">
          <a:xfrm>
            <a:off x="152400" y="1219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1.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152400" y="2743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2.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152400" y="5181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3.</a:t>
            </a:r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0" y="12700"/>
            <a:ext cx="6858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Ion channels are used to communicate to a cell. Are turned on/off by 3 types of signals.</a:t>
            </a:r>
          </a:p>
          <a:p>
            <a:pPr algn="ctr" eaLnBrk="1" hangingPunct="1"/>
            <a:r>
              <a:rPr lang="en-US"/>
              <a:t>Every cell in every organism has ion channels.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858000" cy="803275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(Focus on Chemical Synapse) 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</a:rPr>
              <a:t>Ion 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Channels</a:t>
            </a:r>
            <a:endParaRPr lang="en-US" sz="3600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76200" y="4111625"/>
            <a:ext cx="5751513" cy="4803775"/>
            <a:chOff x="3827193" y="2726045"/>
            <a:chExt cx="5234190" cy="4608571"/>
          </a:xfrm>
        </p:grpSpPr>
        <p:pic>
          <p:nvPicPr>
            <p:cNvPr id="16390" name="Picture 5" descr="channel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t="8000" r="9000"/>
            <a:stretch>
              <a:fillRect/>
            </a:stretch>
          </p:blipFill>
          <p:spPr bwMode="auto">
            <a:xfrm>
              <a:off x="4435435" y="2726045"/>
              <a:ext cx="4440677" cy="3879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3965885" y="3822529"/>
              <a:ext cx="1676397" cy="52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0 mV (Outside)</a:t>
              </a: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6531397" y="6454090"/>
              <a:ext cx="2529986" cy="75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-60 to -100 mV (Inside)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closed (polarized)</a:t>
              </a:r>
            </a:p>
          </p:txBody>
        </p: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3827193" y="6015496"/>
              <a:ext cx="1762770" cy="131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/>
                <a:t>0 mV (Inside)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800" dirty="0"/>
                <a:t>open (depolarized)</a:t>
              </a:r>
            </a:p>
          </p:txBody>
        </p:sp>
      </p:grpSp>
      <p:pic>
        <p:nvPicPr>
          <p:cNvPr id="1638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304800" y="609600"/>
            <a:ext cx="3276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 err="1"/>
              <a:t>www.nikonsmallworld.com</a:t>
            </a:r>
            <a:r>
              <a:rPr lang="en-US" sz="1100" dirty="0"/>
              <a:t>/gallery/year/2005/36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8605837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In general, every cell is like battery</a:t>
            </a:r>
            <a:r>
              <a:rPr lang="en-US" sz="1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004"/>
          <a:stretch/>
        </p:blipFill>
        <p:spPr>
          <a:xfrm>
            <a:off x="3505200" y="872241"/>
            <a:ext cx="3352800" cy="2404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276601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Chemical</a:t>
            </a:r>
          </a:p>
          <a:p>
            <a:r>
              <a:rPr lang="en-US" sz="2000" dirty="0" smtClean="0"/>
              <a:t>20-40 nm synapses</a:t>
            </a:r>
          </a:p>
          <a:p>
            <a:r>
              <a:rPr lang="en-US" sz="2000" dirty="0" smtClean="0"/>
              <a:t>Unidirectional (gain).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2971800"/>
            <a:ext cx="2514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Electrical </a:t>
            </a:r>
          </a:p>
          <a:p>
            <a:r>
              <a:rPr lang="en-US" dirty="0" smtClean="0"/>
              <a:t>3.5 nm synapses</a:t>
            </a:r>
          </a:p>
          <a:p>
            <a:r>
              <a:rPr lang="en-US" dirty="0" smtClean="0"/>
              <a:t>Fastest. Bidirectional, no gain (post&lt; pre).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3429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en.wikipedia.org</a:t>
            </a:r>
            <a:r>
              <a:rPr lang="en-US" sz="1100" dirty="0" smtClean="0"/>
              <a:t>/wiki/</a:t>
            </a:r>
            <a:r>
              <a:rPr lang="en-US" sz="1100" dirty="0" err="1" smtClean="0"/>
              <a:t>Electrical_synapse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lec22p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77788" y="304800"/>
            <a:ext cx="6729412" cy="819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304800" y="6408738"/>
            <a:ext cx="655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Valium binds to serotonin (ligand) receptor called GABA receptor– relaxes nerves.</a:t>
            </a: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685800" y="55626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Major source of drug targets.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lec22p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7"/>
          <a:stretch>
            <a:fillRect/>
          </a:stretch>
        </p:blipFill>
        <p:spPr bwMode="auto">
          <a:xfrm>
            <a:off x="-30163" y="1009650"/>
            <a:ext cx="6891338" cy="75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76200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</a:rPr>
              <a:t>Nerves</a:t>
            </a:r>
          </a:p>
          <a:p>
            <a:pPr algn="ctr" eaLnBrk="1" hangingPunct="1"/>
            <a:r>
              <a:rPr lang="en-US" sz="2200"/>
              <a:t>How (electrical) signal is transported along a nerve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1447800"/>
            <a:ext cx="8990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Axon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438400"/>
            <a:ext cx="15240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Dendrites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590800" y="24384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2743200"/>
            <a:ext cx="15240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 Body</a:t>
            </a:r>
          </a:p>
          <a:p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76400" y="2209800"/>
            <a:ext cx="304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2362200"/>
            <a:ext cx="228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Terminal Branch of Axon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495800"/>
            <a:ext cx="9144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Inside</a:t>
            </a:r>
          </a:p>
          <a:p>
            <a:r>
              <a:rPr lang="en-US" dirty="0" smtClean="0"/>
              <a:t>~-0.1V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90600" y="47244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6553200"/>
            <a:ext cx="12192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Resting potential</a:t>
            </a:r>
          </a:p>
          <a:p>
            <a:r>
              <a:rPr lang="en-US" dirty="0" smtClean="0"/>
              <a:t>(~-0.1V)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95400" y="70104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lec22p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10823"/>
          <a:stretch/>
        </p:blipFill>
        <p:spPr bwMode="auto">
          <a:xfrm>
            <a:off x="-23813" y="490538"/>
            <a:ext cx="6791326" cy="732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5105400"/>
            <a:ext cx="1676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57800" y="5334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channels open quickly; K</a:t>
            </a:r>
            <a:r>
              <a:rPr lang="en-US" baseline="30000" dirty="0" smtClean="0"/>
              <a:t>+</a:t>
            </a:r>
            <a:r>
              <a:rPr lang="en-US" dirty="0" smtClean="0"/>
              <a:t> opens later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964269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channels spontaneously close after being open for a while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4763"/>
            <a:ext cx="63246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Action Potential– Nerves Firing</a:t>
            </a:r>
            <a:r>
              <a:rPr lang="en-US" sz="18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1507" name="Picture 4" descr="apg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8" b="28711"/>
          <a:stretch>
            <a:fillRect/>
          </a:stretch>
        </p:blipFill>
        <p:spPr bwMode="auto">
          <a:xfrm>
            <a:off x="461963" y="5246688"/>
            <a:ext cx="63198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904875" y="8066088"/>
            <a:ext cx="519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http://www.biologymad.com/NervousSystem/nerveimpulses.htm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lec22p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0" y="490538"/>
            <a:ext cx="6792913" cy="827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533400" y="5638800"/>
            <a:ext cx="55626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To close ion channels, to stop wave: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4. Na</a:t>
            </a:r>
            <a:r>
              <a:rPr lang="en-US" sz="2000" baseline="30000" dirty="0"/>
              <a:t>+</a:t>
            </a:r>
            <a:r>
              <a:rPr lang="en-US" sz="2000" dirty="0"/>
              <a:t> spontaneously close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5. K</a:t>
            </a:r>
            <a:r>
              <a:rPr lang="en-US" sz="2000" baseline="30000" dirty="0"/>
              <a:t>+</a:t>
            </a:r>
            <a:r>
              <a:rPr lang="en-US" sz="2000" dirty="0"/>
              <a:t> open </a:t>
            </a:r>
            <a:r>
              <a:rPr lang="en-US" sz="2000" dirty="0">
                <a:sym typeface="Wingdings" charset="0"/>
              </a:rPr>
              <a:t> brings membrane potential back down negative</a:t>
            </a:r>
            <a:r>
              <a:rPr lang="en-US" sz="1800" dirty="0">
                <a:sym typeface="Wingdings" charset="0"/>
              </a:rPr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521</Words>
  <Application>Microsoft Macintosh PowerPoint</Application>
  <PresentationFormat>On-screen Show (4:3)</PresentationFormat>
  <Paragraphs>77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Nerve Mutation in Potassium Ion Gene Analog to mutation in fruit fly</vt:lpstr>
      <vt:lpstr>PowerPoint Presentation</vt:lpstr>
      <vt:lpstr>(Focus on Chemical Synapse) Ion Channels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Selvin</dc:creator>
  <cp:lastModifiedBy>Paul Selvin</cp:lastModifiedBy>
  <cp:revision>194</cp:revision>
  <dcterms:created xsi:type="dcterms:W3CDTF">2007-04-02T17:15:14Z</dcterms:created>
  <dcterms:modified xsi:type="dcterms:W3CDTF">2014-11-18T17:50:43Z</dcterms:modified>
</cp:coreProperties>
</file>