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07" r:id="rId2"/>
    <p:sldId id="345" r:id="rId3"/>
    <p:sldId id="346" r:id="rId4"/>
    <p:sldId id="347" r:id="rId5"/>
    <p:sldId id="293" r:id="rId6"/>
    <p:sldId id="340" r:id="rId7"/>
    <p:sldId id="341" r:id="rId8"/>
    <p:sldId id="342" r:id="rId9"/>
    <p:sldId id="348" r:id="rId10"/>
    <p:sldId id="309" r:id="rId11"/>
    <p:sldId id="312" r:id="rId12"/>
    <p:sldId id="313" r:id="rId13"/>
    <p:sldId id="314"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1360" y="-160"/>
      </p:cViewPr>
      <p:guideLst>
        <p:guide orient="horz" pos="2160"/>
        <p:guide pos="2880"/>
      </p:guideLst>
    </p:cSldViewPr>
  </p:slideViewPr>
  <p:notesTextViewPr>
    <p:cViewPr>
      <p:scale>
        <a:sx n="100" d="100"/>
        <a:sy n="100" d="100"/>
      </p:scale>
      <p:origin x="0" y="0"/>
    </p:cViewPr>
  </p:notesTextViewPr>
  <p:sorterViewPr>
    <p:cViewPr>
      <p:scale>
        <a:sx n="167" d="100"/>
        <a:sy n="167" d="100"/>
      </p:scale>
      <p:origin x="0" y="638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1AD27-CD5A-1443-B11D-361B47D64D27}" type="datetimeFigureOut">
              <a:rPr lang="en-US" smtClean="0"/>
              <a:t>9/25/14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2F307-83BA-394C-B9C3-AE6F9E3900FC}" type="slidenum">
              <a:rPr lang="en-US" smtClean="0"/>
              <a:t>‹#›</a:t>
            </a:fld>
            <a:endParaRPr lang="en-US"/>
          </a:p>
        </p:txBody>
      </p:sp>
    </p:spTree>
    <p:extLst>
      <p:ext uri="{BB962C8B-B14F-4D97-AF65-F5344CB8AC3E}">
        <p14:creationId xmlns:p14="http://schemas.microsoft.com/office/powerpoint/2010/main" val="42371748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fld id="{9563BB53-FCC9-D849-B588-E257C663B8CE}" type="slidenum">
              <a:rPr lang="en-US" sz="1200">
                <a:latin typeface="Arial" charset="0"/>
                <a:ea typeface="ヒラギノ角ゴ Pro W3" charset="0"/>
                <a:cs typeface="ヒラギノ角ゴ Pro W3" charset="0"/>
              </a:rPr>
              <a:pPr eaLnBrk="1" hangingPunct="1"/>
              <a:t>5</a:t>
            </a:fld>
            <a:endParaRPr lang="en-US" sz="1200">
              <a:latin typeface="Arial" charset="0"/>
              <a:ea typeface="ヒラギノ角ゴ Pro W3" charset="0"/>
              <a:cs typeface="ヒラギノ角ゴ Pro W3" charset="0"/>
            </a:endParaRPr>
          </a:p>
        </p:txBody>
      </p:sp>
      <p:sp>
        <p:nvSpPr>
          <p:cNvPr id="337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ヒラギノ角ゴ Pro W3" charset="0"/>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2660CD-0261-0B4E-A4D1-4734C1ACF836}" type="slidenum">
              <a:rPr lang="en-US" sz="1200"/>
              <a:pPr eaLnBrk="1" hangingPunct="1"/>
              <a:t>22</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At low temperatures, the lowest free energy state is the most ordered state, in this case the native state.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6A7E53-256D-7C44-B420-BF3B6FA6F97C}" type="slidenum">
              <a:rPr lang="en-US" sz="1200"/>
              <a:pPr eaLnBrk="1" hangingPunct="1"/>
              <a:t>23</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At room temperature, the folded state (-1500J) has the lowest free energy, and thus is the most energetically favorable conformation to be formed.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B495F8-B3E7-7F41-87DD-9232CF32C1EE}" type="slidenum">
              <a:rPr lang="en-US" sz="1200"/>
              <a:pPr eaLnBrk="1" hangingPunct="1"/>
              <a:t>24</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At very high temperatures, the fully denatured state has the lowest free energy.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fld id="{67C13F5F-1036-FB46-A821-4017118BE6B1}" type="slidenum">
              <a:rPr lang="en-US" sz="1200">
                <a:latin typeface="Arial" charset="0"/>
                <a:ea typeface="ヒラギノ角ゴ Pro W3" charset="0"/>
                <a:cs typeface="ヒラギノ角ゴ Pro W3" charset="0"/>
              </a:rPr>
              <a:pPr eaLnBrk="1" hangingPunct="1"/>
              <a:t>6</a:t>
            </a:fld>
            <a:endParaRPr lang="en-US" sz="1200">
              <a:latin typeface="Arial" charset="0"/>
              <a:ea typeface="ヒラギノ角ゴ Pro W3" charset="0"/>
              <a:cs typeface="ヒラギノ角ゴ Pro W3" charset="0"/>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fld id="{2479B57E-6C82-0849-8852-7608DEDCEBBF}" type="slidenum">
              <a:rPr lang="en-US" sz="1200">
                <a:latin typeface="Arial" charset="0"/>
                <a:ea typeface="ヒラギノ角ゴ Pro W3" charset="0"/>
                <a:cs typeface="ヒラギノ角ゴ Pro W3" charset="0"/>
              </a:rPr>
              <a:pPr eaLnBrk="1" hangingPunct="1"/>
              <a:t>7</a:t>
            </a:fld>
            <a:endParaRPr lang="en-US" sz="1200">
              <a:latin typeface="Arial" charset="0"/>
              <a:ea typeface="ヒラギノ角ゴ Pro W3" charset="0"/>
              <a:cs typeface="ヒラギノ角ゴ Pro W3"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Times New Roman" charset="0"/>
                <a:ea typeface="ヒラギノ角ゴ Pro W3" charset="0"/>
                <a:cs typeface="ヒラギノ角ゴ Pro W3" charset="0"/>
              </a:rPr>
              <a:t>Figure 5.21 A single amino acid substitution in a protein causes sickle-cell disease.</a:t>
            </a:r>
          </a:p>
          <a:p>
            <a:pPr eaLnBrk="1" hangingPunct="1"/>
            <a:endParaRPr lang="en-US">
              <a:latin typeface="Times New Roman" charset="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Paul,</a:t>
            </a:r>
          </a:p>
          <a:p>
            <a:endParaRPr lang="en-US"/>
          </a:p>
          <a:p>
            <a:r>
              <a:rPr lang="en-US"/>
              <a:t>the issues you mention only arise because the simple model for folding is a lattice model.  Of course, the real backbone linkages are not at 90° angles, and can go in any direction.</a:t>
            </a:r>
          </a:p>
          <a:p>
            <a:endParaRPr lang="en-US"/>
          </a:p>
          <a:p>
            <a:r>
              <a:rPr lang="en-US"/>
              <a:t>When the folding problem is mapped into a planar 90° lattice, some issue arise when counting conformation.  For example, the 'vertical' conformation (* = residue)</a:t>
            </a:r>
          </a:p>
          <a:p>
            <a:endParaRPr lang="en-US"/>
          </a:p>
          <a:p>
            <a:r>
              <a:rPr lang="en-US"/>
              <a:t>*</a:t>
            </a:r>
          </a:p>
          <a:p>
            <a:r>
              <a:rPr lang="en-US"/>
              <a:t>*</a:t>
            </a:r>
          </a:p>
          <a:p>
            <a:r>
              <a:rPr lang="en-US"/>
              <a:t>*</a:t>
            </a:r>
          </a:p>
          <a:p>
            <a:r>
              <a:rPr lang="en-US"/>
              <a:t>*</a:t>
            </a:r>
          </a:p>
          <a:p>
            <a:endParaRPr lang="en-US"/>
          </a:p>
          <a:p>
            <a:r>
              <a:rPr lang="en-US"/>
              <a:t>is really the same as the 'horizontal' conformation</a:t>
            </a:r>
          </a:p>
          <a:p>
            <a:endParaRPr lang="en-US"/>
          </a:p>
          <a:p>
            <a:r>
              <a:rPr lang="en-US"/>
              <a:t>* * * *</a:t>
            </a:r>
          </a:p>
          <a:p>
            <a:endParaRPr lang="en-US"/>
          </a:p>
          <a:p>
            <a:r>
              <a:rPr lang="en-US"/>
              <a:t>just rotated 90°.  This we do not want to double count.  Hence the rule about the 1st 2 amino acids going upward (or sideways, or any direction, but just ONE direction) so we do not need to worry about rotational degeneracy and partition function, which has nothing to do with folding.</a:t>
            </a:r>
          </a:p>
          <a:p>
            <a:endParaRPr lang="en-US"/>
          </a:p>
          <a:p>
            <a:r>
              <a:rPr lang="en-US"/>
              <a:t>Furthermore, in 2D, chirality is represented by the sense of the "S" for a "helix.  For example</a:t>
            </a:r>
          </a:p>
          <a:p>
            <a:endParaRPr lang="en-US"/>
          </a:p>
          <a:p>
            <a:r>
              <a:rPr lang="en-US"/>
              <a:t>   (&lt;- there's a figure here)</a:t>
            </a:r>
          </a:p>
          <a:p>
            <a:endParaRPr lang="en-US"/>
          </a:p>
          <a:p>
            <a:r>
              <a:rPr lang="en-US"/>
              <a:t>is the opposite chirality of</a:t>
            </a:r>
          </a:p>
          <a:p>
            <a:endParaRPr lang="en-US"/>
          </a:p>
          <a:p>
            <a:r>
              <a:rPr lang="en-US"/>
              <a:t>  (&lt;- there's a figure here)</a:t>
            </a:r>
          </a:p>
          <a:p>
            <a:endParaRPr lang="en-US"/>
          </a:p>
          <a:p>
            <a:r>
              <a:rPr lang="en-US"/>
              <a:t>in 2-D.  (Obviously, if I could rotate these objects in 3-D, I can get them to overlap, but not by rotating in 2-D).</a:t>
            </a:r>
          </a:p>
          <a:p>
            <a:endParaRPr lang="en-US"/>
          </a:p>
          <a:p>
            <a:r>
              <a:rPr lang="en-US"/>
              <a:t>Finally, real proteins flip anywhere but just 90°!  But in the 2-D lattice model, that's how we simplify the motion.  A bet sheet becomes</a:t>
            </a:r>
          </a:p>
          <a:p>
            <a:endParaRPr lang="en-US"/>
          </a:p>
          <a:p>
            <a:r>
              <a:rPr lang="en-US"/>
              <a:t>  (&lt;- there's a figure here)</a:t>
            </a:r>
          </a:p>
          <a:p>
            <a:endParaRPr lang="en-US"/>
          </a:p>
          <a:p>
            <a:r>
              <a:rPr lang="en-US"/>
              <a:t>a helix becomes what I showed in the figures above, a loop becomes</a:t>
            </a:r>
          </a:p>
          <a:p>
            <a:endParaRPr lang="en-US"/>
          </a:p>
          <a:p>
            <a:r>
              <a:rPr lang="en-US"/>
              <a:t>   (&lt;- there's a figure here)</a:t>
            </a:r>
          </a:p>
          <a:p>
            <a:endParaRPr lang="en-US"/>
          </a:p>
          <a:p>
            <a:r>
              <a:rPr lang="en-US"/>
              <a:t>as crude approximations for the real things.  </a:t>
            </a:r>
          </a:p>
          <a:p>
            <a:endParaRPr lang="en-US"/>
          </a:p>
          <a:p>
            <a:r>
              <a:rPr lang="en-US"/>
              <a:t>By restricting the motions to 90° flips, one is basically saying that only local rearrangements of the chain are needed to account for all possible motions.  On the 2-D lattice, you can get from ANY conformation to any other by just 90° flips.  In real proteins, you can get from ANY backbone conformation to ANY other just by rotating 2 Ramachandran angles.  Better models could include more motions, but the amazing thing is, this simple 2-D model with these simple motions captures all the correct free energy behavior of a folding protein!</a:t>
            </a:r>
          </a:p>
          <a:p>
            <a:endParaRPr lang="en-US"/>
          </a:p>
          <a:p>
            <a:r>
              <a:rPr lang="en-US"/>
              <a:t>The biggest improvement on this 2-D model is to account for the fact that it grossly underestimates the configurational entropy of the denatured state; in 3-D (even on a 90° lattice) you would obviously have way more unfolded conformations relative to folded conformations.  This can be taken into account in the partition function by adding a factor alpha^(n), where n = number of free residues to each conformation in the partition function.  Amazingly, doing that actually yields 90° lattice models that QUANTITATIVELY match up with experimental measurements for real RNA (or proteins).  I attach a paper as an example, see eq. (4) in the attached paper, and figure 4 for pictures of the lattice model for an RNA hairpin.</a:t>
            </a:r>
          </a:p>
          <a:p>
            <a:endParaRPr lang="en-US"/>
          </a:p>
          <a:p>
            <a:r>
              <a:rPr lang="en-US"/>
              <a:t>Of course, MD simulation is physically much more accurate, but I think the simplified lattice models are much more conducive to understanding what is minimally needed to get things to fold!</a:t>
            </a:r>
          </a:p>
          <a:p>
            <a:endParaRPr lang="en-US"/>
          </a:p>
          <a:p>
            <a:r>
              <a:rPr lang="en-US"/>
              <a:t>Cheers,</a:t>
            </a:r>
          </a:p>
          <a:p>
            <a:endParaRPr lang="en-US"/>
          </a:p>
          <a:p>
            <a:r>
              <a:rPr lang="en-US"/>
              <a:t>Martin</a:t>
            </a: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5FFC0B-108B-014C-B8D6-E20A21042570}" type="slidenum">
              <a:rPr lang="en-US" sz="1200">
                <a:cs typeface="Arial" charset="0"/>
              </a:rPr>
              <a:pPr eaLnBrk="1" hangingPunct="1"/>
              <a:t>15</a:t>
            </a:fld>
            <a:endParaRPr lang="en-US" sz="120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307494-2E33-5448-A030-E0590A29D643}" type="slidenum">
              <a:rPr lang="en-US" sz="1200">
                <a:solidFill>
                  <a:srgbClr val="000000"/>
                </a:solidFill>
                <a:cs typeface="Arial" charset="0"/>
              </a:rPr>
              <a:pPr eaLnBrk="1" hangingPunct="1"/>
              <a:t>16</a:t>
            </a:fld>
            <a:endParaRPr lang="en-US" sz="1200">
              <a:solidFill>
                <a:srgbClr val="000000"/>
              </a:solidFill>
              <a:cs typeface="Arial" charset="0"/>
            </a:endParaRPr>
          </a:p>
        </p:txBody>
      </p:sp>
      <p:sp>
        <p:nvSpPr>
          <p:cNvPr id="28674" name="Rectangle 2"/>
          <p:cNvSpPr>
            <a:spLocks noGrp="1" noRot="1" noChangeAspect="1" noChangeArrowheads="1" noTextEdit="1"/>
          </p:cNvSpPr>
          <p:nvPr>
            <p:ph type="sldImg"/>
          </p:nvPr>
        </p:nvSpPr>
        <p:spPr>
          <a:xfrm>
            <a:off x="1152525" y="686239"/>
            <a:ext cx="4556125" cy="3428004"/>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5DD3CA-D344-BA4B-A6EE-CC4FE82062C2}" type="slidenum">
              <a:rPr lang="en-US" sz="1200"/>
              <a:pPr eaLnBrk="1" hangingPunct="1"/>
              <a:t>18</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diagram simply takes the diagram </a:t>
            </a:r>
            <a:r>
              <a:rPr lang="ja-JP" altLang="en-US"/>
              <a:t>“</a:t>
            </a:r>
            <a:r>
              <a:rPr lang="en-US" altLang="ja-JP"/>
              <a:t>The Journey</a:t>
            </a:r>
            <a:r>
              <a:rPr lang="ja-JP" altLang="en-US"/>
              <a:t>”</a:t>
            </a:r>
            <a:r>
              <a:rPr lang="en-US" altLang="ja-JP"/>
              <a:t> and organizes them via total bond energy. The reaction coordinate is simply the coordinate going from the denatured state to the native state.</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3F6DD2-CA79-F747-867A-CA5F4A9F995D}" type="slidenum">
              <a:rPr lang="en-US" sz="1200"/>
              <a:pPr eaLnBrk="1" hangingPunct="1"/>
              <a:t>19</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diagram simply takes the diagram </a:t>
            </a:r>
            <a:r>
              <a:rPr lang="ja-JP" altLang="en-US"/>
              <a:t>“</a:t>
            </a:r>
            <a:r>
              <a:rPr lang="en-US" altLang="ja-JP"/>
              <a:t>The Journey</a:t>
            </a:r>
            <a:r>
              <a:rPr lang="ja-JP" altLang="en-US"/>
              <a:t>”</a:t>
            </a:r>
            <a:r>
              <a:rPr lang="en-US" altLang="ja-JP"/>
              <a:t> and organizes them via total bond energy. The reaction coordinate is simply the coordinate going from the denatured state to the native state.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026A1F-C969-F54B-B472-8F9C93D91FFE}" type="slidenum">
              <a:rPr lang="en-US" sz="1200">
                <a:cs typeface="Arial" charset="0"/>
              </a:rPr>
              <a:pPr eaLnBrk="1" hangingPunct="1"/>
              <a:t>20</a:t>
            </a:fld>
            <a:endParaRPr lang="en-US" sz="120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folded state (-1.5kJ) has the lowest entropy, and the unfolded states have the highest entropy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34C03E-423C-EE4E-9E80-C850280DC41B}" type="slidenum">
              <a:rPr lang="en-US" sz="1200">
                <a:cs typeface="Arial" charset="0"/>
              </a:rPr>
              <a:pPr eaLnBrk="1" hangingPunct="1"/>
              <a:t>21</a:t>
            </a:fld>
            <a:endParaRPr lang="en-US" sz="1200">
              <a:cs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6C7E43-7ABA-ED41-B453-815D4BD356BC}"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8257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C7E43-7ABA-ED41-B453-815D4BD356BC}"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277406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C7E43-7ABA-ED41-B453-815D4BD356BC}"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142846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C7E43-7ABA-ED41-B453-815D4BD356BC}"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22541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C7E43-7ABA-ED41-B453-815D4BD356BC}"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31509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6C7E43-7ABA-ED41-B453-815D4BD356BC}"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65980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C7E43-7ABA-ED41-B453-815D4BD356BC}" type="datetimeFigureOut">
              <a:rPr lang="en-US" smtClean="0"/>
              <a:t>9/25/14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408883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6C7E43-7ABA-ED41-B453-815D4BD356BC}" type="datetimeFigureOut">
              <a:rPr lang="en-US" smtClean="0"/>
              <a:t>9/25/14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44710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C7E43-7ABA-ED41-B453-815D4BD356BC}" type="datetimeFigureOut">
              <a:rPr lang="en-US" smtClean="0"/>
              <a:t>9/25/14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409159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C7E43-7ABA-ED41-B453-815D4BD356BC}"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163003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C7E43-7ABA-ED41-B453-815D4BD356BC}"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1629816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C7E43-7ABA-ED41-B453-815D4BD356BC}" type="datetimeFigureOut">
              <a:rPr lang="en-US" smtClean="0"/>
              <a:t>9/25/14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26FF6-2376-1048-85E2-B08667105A76}" type="slidenum">
              <a:rPr lang="en-US" smtClean="0"/>
              <a:t>‹#›</a:t>
            </a:fld>
            <a:endParaRPr lang="en-US"/>
          </a:p>
        </p:txBody>
      </p:sp>
    </p:spTree>
    <p:extLst>
      <p:ext uri="{BB962C8B-B14F-4D97-AF65-F5344CB8AC3E}">
        <p14:creationId xmlns:p14="http://schemas.microsoft.com/office/powerpoint/2010/main" val="300557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en.wikipedia.org/wiki/File:Protein_folding_schematic.png" TargetMode="External"/><Relationship Id="rId5" Type="http://schemas.openxmlformats.org/officeDocument/2006/relationships/image" Target="../media/image7.png"/><Relationship Id="rId6" Type="http://schemas.openxmlformats.org/officeDocument/2006/relationships/hyperlink" Target="http://en.wikipedia.org/wiki/File:Hans_Frauenfelder.jpg" TargetMode="External"/><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upload.wikimedia.org/wikipedia/commons/a/a9/Protein_folding.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Ubiquiti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ctrTitle"/>
          </p:nvPr>
        </p:nvSpPr>
        <p:spPr>
          <a:xfrm>
            <a:off x="685800" y="1447800"/>
            <a:ext cx="7772400" cy="1470025"/>
          </a:xfrm>
        </p:spPr>
        <p:txBody>
          <a:bodyPr/>
          <a:lstStyle/>
          <a:p>
            <a:pPr eaLnBrk="1" hangingPunct="1"/>
            <a:r>
              <a:rPr lang="en-US" sz="4000" b="1">
                <a:solidFill>
                  <a:srgbClr val="0000FF"/>
                </a:solidFill>
                <a:latin typeface="Arial" charset="0"/>
              </a:rPr>
              <a:t>The Protein Energy Landscape</a:t>
            </a:r>
          </a:p>
        </p:txBody>
      </p:sp>
      <p:sp>
        <p:nvSpPr>
          <p:cNvPr id="15362" name="TextBox 2"/>
          <p:cNvSpPr txBox="1">
            <a:spLocks noChangeArrowheads="1"/>
          </p:cNvSpPr>
          <p:nvPr/>
        </p:nvSpPr>
        <p:spPr bwMode="auto">
          <a:xfrm>
            <a:off x="2590800" y="3352800"/>
            <a:ext cx="594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Largely from Martin Gruebele, Chemistry, Physics UIUC</a:t>
            </a:r>
          </a:p>
          <a:p>
            <a:pPr eaLnBrk="1" hangingPunct="1"/>
            <a:r>
              <a:rPr lang="en-US" sz="1800"/>
              <a:t>Also from Maria Spies, Biochemistry, UIUC</a:t>
            </a:r>
          </a:p>
        </p:txBody>
      </p:sp>
    </p:spTree>
    <p:extLst>
      <p:ext uri="{BB962C8B-B14F-4D97-AF65-F5344CB8AC3E}">
        <p14:creationId xmlns:p14="http://schemas.microsoft.com/office/powerpoint/2010/main" val="38672866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28600"/>
            <a:ext cx="9144000" cy="1600200"/>
          </a:xfrm>
        </p:spPr>
        <p:txBody>
          <a:bodyPr>
            <a:normAutofit/>
          </a:bodyPr>
          <a:lstStyle/>
          <a:p>
            <a:pPr eaLnBrk="1" hangingPunct="1"/>
            <a:r>
              <a:rPr lang="en-US" sz="3100" b="1" dirty="0">
                <a:solidFill>
                  <a:srgbClr val="0000FF"/>
                </a:solidFill>
                <a:latin typeface="Times New Roman" charset="0"/>
                <a:cs typeface="Times New Roman" charset="0"/>
              </a:rPr>
              <a:t>How does a Protein go from unfolded to folded </a:t>
            </a:r>
            <a:br>
              <a:rPr lang="en-US" sz="3100" b="1" dirty="0">
                <a:solidFill>
                  <a:srgbClr val="0000FF"/>
                </a:solidFill>
                <a:latin typeface="Times New Roman" charset="0"/>
                <a:cs typeface="Times New Roman" charset="0"/>
              </a:rPr>
            </a:br>
            <a:r>
              <a:rPr lang="en-US" sz="3100" b="1" dirty="0">
                <a:solidFill>
                  <a:srgbClr val="0000FF"/>
                </a:solidFill>
                <a:latin typeface="Times New Roman" charset="0"/>
                <a:cs typeface="Times New Roman" charset="0"/>
              </a:rPr>
              <a:t>a) at all; b) in 1 </a:t>
            </a:r>
            <a:r>
              <a:rPr lang="en-US" sz="3100" b="1" dirty="0" err="1">
                <a:solidFill>
                  <a:srgbClr val="0000FF"/>
                </a:solidFill>
                <a:latin typeface="Times New Roman" charset="0"/>
                <a:cs typeface="Times New Roman" charset="0"/>
              </a:rPr>
              <a:t>msec</a:t>
            </a:r>
            <a:r>
              <a:rPr lang="en-US" sz="3100" b="1" dirty="0">
                <a:solidFill>
                  <a:srgbClr val="0000FF"/>
                </a:solidFill>
                <a:latin typeface="Times New Roman" charset="0"/>
                <a:cs typeface="Times New Roman" charset="0"/>
              </a:rPr>
              <a:t>; c) with no </a:t>
            </a:r>
            <a:r>
              <a:rPr lang="en-US" sz="3100" b="1" dirty="0" smtClean="0">
                <a:solidFill>
                  <a:srgbClr val="0000FF"/>
                </a:solidFill>
                <a:latin typeface="Times New Roman" charset="0"/>
                <a:cs typeface="Times New Roman" charset="0"/>
              </a:rPr>
              <a:t>(help), chaperones</a:t>
            </a:r>
            <a:r>
              <a:rPr lang="en-US" sz="3100" b="1" dirty="0">
                <a:solidFill>
                  <a:srgbClr val="0000FF"/>
                </a:solidFill>
                <a:latin typeface="Times New Roman" charset="0"/>
                <a:cs typeface="Times New Roman" charset="0"/>
              </a:rPr>
              <a:t>?</a:t>
            </a:r>
          </a:p>
        </p:txBody>
      </p:sp>
      <p:sp>
        <p:nvSpPr>
          <p:cNvPr id="8" name="Content Placeholder 2"/>
          <p:cNvSpPr txBox="1">
            <a:spLocks/>
          </p:cNvSpPr>
          <p:nvPr/>
        </p:nvSpPr>
        <p:spPr bwMode="auto">
          <a:xfrm>
            <a:off x="5562600" y="3962400"/>
            <a:ext cx="1905000" cy="990600"/>
          </a:xfrm>
          <a:prstGeom prst="rect">
            <a:avLst/>
          </a:prstGeom>
          <a:noFill/>
          <a:ln w="9525">
            <a:noFill/>
            <a:miter lim="800000"/>
            <a:headEnd/>
            <a:tailEnd/>
          </a:ln>
        </p:spPr>
        <p:txBody>
          <a:bodyPr lIns="82058" tIns="41029" rIns="82058" bIns="41029"/>
          <a:lstStyle/>
          <a:p>
            <a:pPr defTabSz="820738" eaLnBrk="0" hangingPunct="0">
              <a:spcBef>
                <a:spcPct val="20000"/>
              </a:spcBef>
              <a:defRPr/>
            </a:pPr>
            <a:r>
              <a:rPr lang="en-US" sz="1600" kern="0" dirty="0">
                <a:latin typeface="Times New Roman" pitchFamily="18" charset="0"/>
                <a:ea typeface="+mn-ea"/>
                <a:cs typeface="Times New Roman" pitchFamily="18" charset="0"/>
              </a:rPr>
              <a:t>Hans Frauenfelder,  founder of biological physics.</a:t>
            </a:r>
          </a:p>
          <a:p>
            <a:pPr defTabSz="820738" eaLnBrk="0" hangingPunct="0">
              <a:spcBef>
                <a:spcPct val="20000"/>
              </a:spcBef>
              <a:defRPr/>
            </a:pPr>
            <a:endParaRPr lang="en-US" kern="0" dirty="0">
              <a:latin typeface="Times New Roman" pitchFamily="18" charset="0"/>
              <a:ea typeface="+mn-ea"/>
              <a:cs typeface="Times New Roman" pitchFamily="18" charset="0"/>
            </a:endParaRPr>
          </a:p>
        </p:txBody>
      </p:sp>
      <p:grpSp>
        <p:nvGrpSpPr>
          <p:cNvPr id="17411" name="Group 16"/>
          <p:cNvGrpSpPr>
            <a:grpSpLocks/>
          </p:cNvGrpSpPr>
          <p:nvPr/>
        </p:nvGrpSpPr>
        <p:grpSpPr bwMode="auto">
          <a:xfrm>
            <a:off x="304800" y="1447800"/>
            <a:ext cx="4267200" cy="2457450"/>
            <a:chOff x="304800" y="1295400"/>
            <a:chExt cx="4800600" cy="3007155"/>
          </a:xfrm>
        </p:grpSpPr>
        <p:pic>
          <p:nvPicPr>
            <p:cNvPr id="17418" name="Picture 3" descr="File:Protein foldin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4724400" cy="20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9"/>
            <p:cNvSpPr txBox="1">
              <a:spLocks noChangeArrowheads="1"/>
            </p:cNvSpPr>
            <p:nvPr/>
          </p:nvSpPr>
          <p:spPr bwMode="auto">
            <a:xfrm>
              <a:off x="304800" y="1295400"/>
              <a:ext cx="4724400" cy="4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New Roman" charset="0"/>
                  <a:cs typeface="Times New Roman" charset="0"/>
                </a:rPr>
                <a:t>Unfolded                </a:t>
              </a:r>
              <a:r>
                <a:rPr lang="en-US" sz="1800">
                  <a:latin typeface="Times New Roman" charset="0"/>
                  <a:cs typeface="Times New Roman" charset="0"/>
                  <a:sym typeface="Wingdings" charset="0"/>
                </a:rPr>
                <a:t>             Folded</a:t>
              </a:r>
              <a:endParaRPr lang="en-US" sz="1800">
                <a:latin typeface="Times New Roman" charset="0"/>
                <a:cs typeface="Times New Roman" charset="0"/>
              </a:endParaRPr>
            </a:p>
          </p:txBody>
        </p:sp>
        <p:sp>
          <p:nvSpPr>
            <p:cNvPr id="17420" name="TextBox 10"/>
            <p:cNvSpPr txBox="1">
              <a:spLocks noChangeArrowheads="1"/>
            </p:cNvSpPr>
            <p:nvPr/>
          </p:nvSpPr>
          <p:spPr bwMode="auto">
            <a:xfrm>
              <a:off x="381000" y="3810000"/>
              <a:ext cx="4724400" cy="4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New Roman" charset="0"/>
                  <a:cs typeface="Times New Roman" charset="0"/>
                </a:rPr>
                <a:t>Inactive 	      </a:t>
              </a:r>
              <a:r>
                <a:rPr lang="en-US" sz="1800">
                  <a:latin typeface="Times New Roman" charset="0"/>
                  <a:cs typeface="Times New Roman" charset="0"/>
                  <a:sym typeface="Wingdings" charset="0"/>
                </a:rPr>
                <a:t> 	          Active</a:t>
              </a:r>
              <a:endParaRPr lang="en-US" sz="1800">
                <a:latin typeface="Times New Roman" charset="0"/>
                <a:cs typeface="Times New Roman" charset="0"/>
              </a:endParaRPr>
            </a:p>
          </p:txBody>
        </p:sp>
      </p:grpSp>
      <p:pic>
        <p:nvPicPr>
          <p:cNvPr id="17412" name="Picture 5" descr="http://upload.wikimedia.org/wikipedia/en/thumb/c/c5/Protein_folding_schematic.png/300px-Protein_folding_schematic.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600200"/>
            <a:ext cx="3225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2"/>
          <p:cNvSpPr>
            <a:spLocks noChangeArrowheads="1"/>
          </p:cNvSpPr>
          <p:nvPr/>
        </p:nvSpPr>
        <p:spPr bwMode="auto">
          <a:xfrm>
            <a:off x="533400" y="49530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Tx/>
              <a:buAutoNum type="arabicParenR"/>
            </a:pPr>
            <a:r>
              <a:rPr lang="en-US" sz="2000">
                <a:latin typeface="Times New Roman" charset="0"/>
                <a:cs typeface="Times New Roman" charset="0"/>
              </a:rPr>
              <a:t>Shield hydrophobic (black spheres) residues/a.a. from water; </a:t>
            </a:r>
          </a:p>
          <a:p>
            <a:pPr marL="457200" indent="-457200">
              <a:buFontTx/>
              <a:buAutoNum type="arabicParenR"/>
            </a:pPr>
            <a:r>
              <a:rPr lang="en-US" sz="2000">
                <a:latin typeface="Times New Roman" charset="0"/>
                <a:cs typeface="Times New Roman" charset="0"/>
              </a:rPr>
              <a:t>Formation of intramolecular hydrogen bonds. </a:t>
            </a:r>
          </a:p>
        </p:txBody>
      </p:sp>
      <p:sp>
        <p:nvSpPr>
          <p:cNvPr id="17414" name="TextBox 14"/>
          <p:cNvSpPr txBox="1">
            <a:spLocks noChangeArrowheads="1"/>
          </p:cNvSpPr>
          <p:nvPr/>
        </p:nvSpPr>
        <p:spPr bwMode="auto">
          <a:xfrm>
            <a:off x="0" y="556260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a:solidFill>
                  <a:srgbClr val="FF0000"/>
                </a:solidFill>
                <a:latin typeface="Times New Roman" charset="0"/>
                <a:cs typeface="Times New Roman" charset="0"/>
              </a:rPr>
              <a:t>Active areas:  4 centuries on it </a:t>
            </a:r>
          </a:p>
          <a:p>
            <a:pPr algn="ctr" eaLnBrk="1" hangingPunct="1"/>
            <a:r>
              <a:rPr lang="en-US" sz="2200" b="1">
                <a:solidFill>
                  <a:srgbClr val="FF0000"/>
                </a:solidFill>
                <a:latin typeface="Times New Roman" charset="0"/>
                <a:cs typeface="Times New Roman" charset="0"/>
              </a:rPr>
              <a:t>Predicting tertiary structures from primary sequence still not solved!</a:t>
            </a:r>
          </a:p>
          <a:p>
            <a:pPr algn="ctr" eaLnBrk="1" hangingPunct="1"/>
            <a:r>
              <a:rPr lang="en-US" sz="2200" b="1">
                <a:solidFill>
                  <a:srgbClr val="FF0000"/>
                </a:solidFill>
                <a:latin typeface="Times New Roman" charset="0"/>
                <a:cs typeface="Times New Roman" charset="0"/>
              </a:rPr>
              <a:t>Difficulty relating to experimental observations.</a:t>
            </a:r>
          </a:p>
        </p:txBody>
      </p:sp>
      <p:pic>
        <p:nvPicPr>
          <p:cNvPr id="17415" name="Picture 7" descr="http://upload.wikimedia.org/wikipedia/en/thumb/9/93/Hans_Frauenfelder.jpg/250px-Hans_Frauenfelde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581400"/>
            <a:ext cx="12446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
          <p:cNvSpPr>
            <a:spLocks noChangeArrowheads="1"/>
          </p:cNvSpPr>
          <p:nvPr/>
        </p:nvSpPr>
        <p:spPr bwMode="auto">
          <a:xfrm>
            <a:off x="6705600" y="1143000"/>
            <a:ext cx="1882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charset="0"/>
                <a:cs typeface="Times New Roman" charset="0"/>
              </a:rPr>
              <a:t>(Helping proteins)</a:t>
            </a:r>
            <a:endParaRPr lang="en-US"/>
          </a:p>
        </p:txBody>
      </p:sp>
      <p:sp>
        <p:nvSpPr>
          <p:cNvPr id="17417" name="Rectangle 2"/>
          <p:cNvSpPr>
            <a:spLocks noChangeArrowheads="1"/>
          </p:cNvSpPr>
          <p:nvPr/>
        </p:nvSpPr>
        <p:spPr bwMode="auto">
          <a:xfrm>
            <a:off x="152400" y="4659313"/>
            <a:ext cx="208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New Roman" charset="0"/>
                <a:cs typeface="Times New Roman" charset="0"/>
              </a:rPr>
              <a:t>Main driving forces: </a:t>
            </a:r>
            <a:endParaRPr lang="en-US"/>
          </a:p>
        </p:txBody>
      </p:sp>
    </p:spTree>
    <p:extLst>
      <p:ext uri="{BB962C8B-B14F-4D97-AF65-F5344CB8AC3E}">
        <p14:creationId xmlns:p14="http://schemas.microsoft.com/office/powerpoint/2010/main" val="39893501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533400" y="1143000"/>
            <a:ext cx="464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Let’s say you have protein K</a:t>
            </a:r>
            <a:r>
              <a:rPr lang="en-US" sz="2000" baseline="-25000"/>
              <a:t>eq</a:t>
            </a:r>
            <a:r>
              <a:rPr lang="en-US" sz="2000"/>
              <a:t> = 1000</a:t>
            </a:r>
          </a:p>
        </p:txBody>
      </p:sp>
      <p:sp>
        <p:nvSpPr>
          <p:cNvPr id="20482" name="TextBox 2"/>
          <p:cNvSpPr txBox="1">
            <a:spLocks noChangeArrowheads="1"/>
          </p:cNvSpPr>
          <p:nvPr/>
        </p:nvSpPr>
        <p:spPr bwMode="auto">
          <a:xfrm>
            <a:off x="228600" y="3810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FF"/>
                </a:solidFill>
              </a:rPr>
              <a:t>Simple Calculation of ∆G from K</a:t>
            </a:r>
            <a:r>
              <a:rPr lang="en-US" sz="3200" b="1" baseline="-25000">
                <a:solidFill>
                  <a:srgbClr val="0000FF"/>
                </a:solidFill>
              </a:rPr>
              <a:t>eq</a:t>
            </a:r>
            <a:r>
              <a:rPr lang="en-US" sz="3200" b="1">
                <a:solidFill>
                  <a:srgbClr val="0000FF"/>
                </a:solidFill>
              </a:rPr>
              <a:t>.</a:t>
            </a:r>
          </a:p>
        </p:txBody>
      </p:sp>
      <p:sp>
        <p:nvSpPr>
          <p:cNvPr id="5" name="TextBox 4"/>
          <p:cNvSpPr txBox="1">
            <a:spLocks noChangeArrowheads="1"/>
          </p:cNvSpPr>
          <p:nvPr/>
        </p:nvSpPr>
        <p:spPr bwMode="auto">
          <a:xfrm>
            <a:off x="914400" y="3482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That’s equivalent to </a:t>
            </a:r>
            <a:r>
              <a:rPr lang="en-US" sz="2000" u="sng"/>
              <a:t>just</a:t>
            </a:r>
            <a:r>
              <a:rPr lang="en-US" sz="2000"/>
              <a:t> a couple of Hydrogen bonds.</a:t>
            </a:r>
          </a:p>
          <a:p>
            <a:pPr eaLnBrk="1" hangingPunct="1"/>
            <a:r>
              <a:rPr lang="en-US" sz="2000"/>
              <a:t>∆G is (almost flat).</a:t>
            </a:r>
          </a:p>
        </p:txBody>
      </p:sp>
      <p:sp>
        <p:nvSpPr>
          <p:cNvPr id="7" name="TextBox 6"/>
          <p:cNvSpPr txBox="1">
            <a:spLocks noChangeArrowheads="1"/>
          </p:cNvSpPr>
          <p:nvPr/>
        </p:nvSpPr>
        <p:spPr bwMode="auto">
          <a:xfrm>
            <a:off x="685800" y="2133600"/>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So what’s ∆G?</a:t>
            </a:r>
          </a:p>
        </p:txBody>
      </p:sp>
      <p:sp>
        <p:nvSpPr>
          <p:cNvPr id="9" name="TextBox 8"/>
          <p:cNvSpPr txBox="1">
            <a:spLocks noChangeArrowheads="1"/>
          </p:cNvSpPr>
          <p:nvPr/>
        </p:nvSpPr>
        <p:spPr bwMode="auto">
          <a:xfrm>
            <a:off x="990600" y="4248150"/>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How can this be? What about ∆E, ∆S?  (Recall: ∆G = ∆E – T∆S) </a:t>
            </a:r>
          </a:p>
        </p:txBody>
      </p:sp>
      <p:sp>
        <p:nvSpPr>
          <p:cNvPr id="10" name="TextBox 9"/>
          <p:cNvSpPr txBox="1">
            <a:spLocks noChangeArrowheads="1"/>
          </p:cNvSpPr>
          <p:nvPr/>
        </p:nvSpPr>
        <p:spPr bwMode="auto">
          <a:xfrm>
            <a:off x="990600" y="4781550"/>
            <a:ext cx="769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If ∆S is large and ∆E is large, then ∆G can be small.</a:t>
            </a:r>
          </a:p>
        </p:txBody>
      </p:sp>
      <p:sp>
        <p:nvSpPr>
          <p:cNvPr id="12" name="Rectangle 11"/>
          <p:cNvSpPr>
            <a:spLocks noChangeArrowheads="1"/>
          </p:cNvSpPr>
          <p:nvPr/>
        </p:nvSpPr>
        <p:spPr bwMode="auto">
          <a:xfrm>
            <a:off x="914400" y="2667000"/>
            <a:ext cx="139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∆G =7 k</a:t>
            </a:r>
            <a:r>
              <a:rPr lang="en-US" sz="2000" baseline="-25000"/>
              <a:t>B</a:t>
            </a:r>
            <a:r>
              <a:rPr lang="en-US" sz="2000"/>
              <a:t>T</a:t>
            </a:r>
          </a:p>
        </p:txBody>
      </p:sp>
      <p:grpSp>
        <p:nvGrpSpPr>
          <p:cNvPr id="20488" name="Group 25"/>
          <p:cNvGrpSpPr>
            <a:grpSpLocks/>
          </p:cNvGrpSpPr>
          <p:nvPr/>
        </p:nvGrpSpPr>
        <p:grpSpPr bwMode="auto">
          <a:xfrm>
            <a:off x="5181600" y="838200"/>
            <a:ext cx="3090863" cy="2252663"/>
            <a:chOff x="5181600" y="838200"/>
            <a:chExt cx="3090863" cy="2252662"/>
          </a:xfrm>
        </p:grpSpPr>
        <p:sp>
          <p:nvSpPr>
            <p:cNvPr id="20493" name="Freeform 18"/>
            <p:cNvSpPr>
              <a:spLocks/>
            </p:cNvSpPr>
            <p:nvPr/>
          </p:nvSpPr>
          <p:spPr bwMode="auto">
            <a:xfrm>
              <a:off x="5640388" y="1257300"/>
              <a:ext cx="2541587" cy="1017587"/>
            </a:xfrm>
            <a:custGeom>
              <a:avLst/>
              <a:gdLst>
                <a:gd name="T0" fmla="*/ 2147483647 w 1601"/>
                <a:gd name="T1" fmla="*/ 2147483647 h 641"/>
                <a:gd name="T2" fmla="*/ 2147483647 w 1601"/>
                <a:gd name="T3" fmla="*/ 2147483647 h 641"/>
                <a:gd name="T4" fmla="*/ 2147483647 w 1601"/>
                <a:gd name="T5" fmla="*/ 2147483647 h 641"/>
                <a:gd name="T6" fmla="*/ 2147483647 w 1601"/>
                <a:gd name="T7" fmla="*/ 2147483647 h 641"/>
                <a:gd name="T8" fmla="*/ 2147483647 w 1601"/>
                <a:gd name="T9" fmla="*/ 2147483647 h 641"/>
                <a:gd name="T10" fmla="*/ 2147483647 w 1601"/>
                <a:gd name="T11" fmla="*/ 2147483647 h 641"/>
                <a:gd name="T12" fmla="*/ 2147483647 w 1601"/>
                <a:gd name="T13" fmla="*/ 2147483647 h 641"/>
                <a:gd name="T14" fmla="*/ 2147483647 w 1601"/>
                <a:gd name="T15" fmla="*/ 2147483647 h 641"/>
                <a:gd name="T16" fmla="*/ 2147483647 w 1601"/>
                <a:gd name="T17" fmla="*/ 2147483647 h 641"/>
                <a:gd name="T18" fmla="*/ 2147483647 w 1601"/>
                <a:gd name="T19" fmla="*/ 2147483647 h 641"/>
                <a:gd name="T20" fmla="*/ 2147483647 w 1601"/>
                <a:gd name="T21" fmla="*/ 2147483647 h 641"/>
                <a:gd name="T22" fmla="*/ 2147483647 w 1601"/>
                <a:gd name="T23" fmla="*/ 2147483647 h 641"/>
                <a:gd name="T24" fmla="*/ 2147483647 w 1601"/>
                <a:gd name="T25" fmla="*/ 2147483647 h 641"/>
                <a:gd name="T26" fmla="*/ 2147483647 w 1601"/>
                <a:gd name="T27" fmla="*/ 2147483647 h 641"/>
                <a:gd name="T28" fmla="*/ 2147483647 w 1601"/>
                <a:gd name="T29" fmla="*/ 2147483647 h 641"/>
                <a:gd name="T30" fmla="*/ 2147483647 w 1601"/>
                <a:gd name="T31" fmla="*/ 2147483647 h 641"/>
                <a:gd name="T32" fmla="*/ 2147483647 w 1601"/>
                <a:gd name="T33" fmla="*/ 2147483647 h 641"/>
                <a:gd name="T34" fmla="*/ 2147483647 w 1601"/>
                <a:gd name="T35" fmla="*/ 2147483647 h 641"/>
                <a:gd name="T36" fmla="*/ 2147483647 w 1601"/>
                <a:gd name="T37" fmla="*/ 2147483647 h 641"/>
                <a:gd name="T38" fmla="*/ 2147483647 w 1601"/>
                <a:gd name="T39" fmla="*/ 2147483647 h 641"/>
                <a:gd name="T40" fmla="*/ 2147483647 w 1601"/>
                <a:gd name="T41" fmla="*/ 2147483647 h 641"/>
                <a:gd name="T42" fmla="*/ 2147483647 w 1601"/>
                <a:gd name="T43" fmla="*/ 2147483647 h 641"/>
                <a:gd name="T44" fmla="*/ 2147483647 w 1601"/>
                <a:gd name="T45" fmla="*/ 2147483647 h 641"/>
                <a:gd name="T46" fmla="*/ 2147483647 w 1601"/>
                <a:gd name="T47" fmla="*/ 2147483647 h 641"/>
                <a:gd name="T48" fmla="*/ 2147483647 w 1601"/>
                <a:gd name="T49" fmla="*/ 2147483647 h 641"/>
                <a:gd name="T50" fmla="*/ 2147483647 w 1601"/>
                <a:gd name="T51" fmla="*/ 2147483647 h 641"/>
                <a:gd name="T52" fmla="*/ 2147483647 w 1601"/>
                <a:gd name="T53" fmla="*/ 2147483647 h 641"/>
                <a:gd name="T54" fmla="*/ 2147483647 w 1601"/>
                <a:gd name="T55" fmla="*/ 2147483647 h 641"/>
                <a:gd name="T56" fmla="*/ 2147483647 w 1601"/>
                <a:gd name="T57" fmla="*/ 2147483647 h 641"/>
                <a:gd name="T58" fmla="*/ 2147483647 w 1601"/>
                <a:gd name="T59" fmla="*/ 2147483647 h 641"/>
                <a:gd name="T60" fmla="*/ 2147483647 w 1601"/>
                <a:gd name="T61" fmla="*/ 2147483647 h 641"/>
                <a:gd name="T62" fmla="*/ 2147483647 w 1601"/>
                <a:gd name="T63" fmla="*/ 2147483647 h 641"/>
                <a:gd name="T64" fmla="*/ 2147483647 w 1601"/>
                <a:gd name="T65" fmla="*/ 2147483647 h 641"/>
                <a:gd name="T66" fmla="*/ 2147483647 w 1601"/>
                <a:gd name="T67" fmla="*/ 2147483647 h 641"/>
                <a:gd name="T68" fmla="*/ 2147483647 w 1601"/>
                <a:gd name="T69" fmla="*/ 2147483647 h 641"/>
                <a:gd name="T70" fmla="*/ 2147483647 w 1601"/>
                <a:gd name="T71" fmla="*/ 2147483647 h 641"/>
                <a:gd name="T72" fmla="*/ 2147483647 w 1601"/>
                <a:gd name="T73" fmla="*/ 2147483647 h 641"/>
                <a:gd name="T74" fmla="*/ 2147483647 w 1601"/>
                <a:gd name="T75" fmla="*/ 2147483647 h 641"/>
                <a:gd name="T76" fmla="*/ 2147483647 w 1601"/>
                <a:gd name="T77" fmla="*/ 2147483647 h 641"/>
                <a:gd name="T78" fmla="*/ 2147483647 w 1601"/>
                <a:gd name="T79" fmla="*/ 2147483647 h 641"/>
                <a:gd name="T80" fmla="*/ 2147483647 w 1601"/>
                <a:gd name="T81" fmla="*/ 2147483647 h 641"/>
                <a:gd name="T82" fmla="*/ 2147483647 w 1601"/>
                <a:gd name="T83" fmla="*/ 2147483647 h 641"/>
                <a:gd name="T84" fmla="*/ 2147483647 w 1601"/>
                <a:gd name="T85" fmla="*/ 2147483647 h 641"/>
                <a:gd name="T86" fmla="*/ 2147483647 w 1601"/>
                <a:gd name="T87" fmla="*/ 2147483647 h 641"/>
                <a:gd name="T88" fmla="*/ 2147483647 w 1601"/>
                <a:gd name="T89" fmla="*/ 2147483647 h 641"/>
                <a:gd name="T90" fmla="*/ 2147483647 w 1601"/>
                <a:gd name="T91" fmla="*/ 2147483647 h 641"/>
                <a:gd name="T92" fmla="*/ 2147483647 w 1601"/>
                <a:gd name="T93" fmla="*/ 2147483647 h 641"/>
                <a:gd name="T94" fmla="*/ 2147483647 w 1601"/>
                <a:gd name="T95" fmla="*/ 2147483647 h 641"/>
                <a:gd name="T96" fmla="*/ 2147483647 w 1601"/>
                <a:gd name="T97" fmla="*/ 2147483647 h 641"/>
                <a:gd name="T98" fmla="*/ 2147483647 w 1601"/>
                <a:gd name="T99" fmla="*/ 2147483647 h 6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1"/>
                <a:gd name="T151" fmla="*/ 0 h 641"/>
                <a:gd name="T152" fmla="*/ 1601 w 1601"/>
                <a:gd name="T153" fmla="*/ 641 h 6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1" h="641">
                  <a:moveTo>
                    <a:pt x="0" y="0"/>
                  </a:moveTo>
                  <a:lnTo>
                    <a:pt x="16" y="84"/>
                  </a:lnTo>
                  <a:lnTo>
                    <a:pt x="39" y="90"/>
                  </a:lnTo>
                  <a:lnTo>
                    <a:pt x="43" y="129"/>
                  </a:lnTo>
                  <a:lnTo>
                    <a:pt x="69" y="123"/>
                  </a:lnTo>
                  <a:lnTo>
                    <a:pt x="68" y="174"/>
                  </a:lnTo>
                  <a:lnTo>
                    <a:pt x="73" y="200"/>
                  </a:lnTo>
                  <a:lnTo>
                    <a:pt x="106" y="170"/>
                  </a:lnTo>
                  <a:lnTo>
                    <a:pt x="105" y="221"/>
                  </a:lnTo>
                  <a:lnTo>
                    <a:pt x="120" y="212"/>
                  </a:lnTo>
                  <a:lnTo>
                    <a:pt x="156" y="171"/>
                  </a:lnTo>
                  <a:lnTo>
                    <a:pt x="166" y="295"/>
                  </a:lnTo>
                  <a:lnTo>
                    <a:pt x="172" y="251"/>
                  </a:lnTo>
                  <a:lnTo>
                    <a:pt x="187" y="242"/>
                  </a:lnTo>
                  <a:lnTo>
                    <a:pt x="205" y="222"/>
                  </a:lnTo>
                  <a:lnTo>
                    <a:pt x="216" y="275"/>
                  </a:lnTo>
                  <a:lnTo>
                    <a:pt x="230" y="266"/>
                  </a:lnTo>
                  <a:lnTo>
                    <a:pt x="261" y="250"/>
                  </a:lnTo>
                  <a:lnTo>
                    <a:pt x="267" y="346"/>
                  </a:lnTo>
                  <a:lnTo>
                    <a:pt x="272" y="302"/>
                  </a:lnTo>
                  <a:lnTo>
                    <a:pt x="310" y="250"/>
                  </a:lnTo>
                  <a:lnTo>
                    <a:pt x="316" y="277"/>
                  </a:lnTo>
                  <a:lnTo>
                    <a:pt x="337" y="245"/>
                  </a:lnTo>
                  <a:lnTo>
                    <a:pt x="360" y="251"/>
                  </a:lnTo>
                  <a:lnTo>
                    <a:pt x="366" y="278"/>
                  </a:lnTo>
                  <a:lnTo>
                    <a:pt x="399" y="248"/>
                  </a:lnTo>
                  <a:lnTo>
                    <a:pt x="417" y="228"/>
                  </a:lnTo>
                  <a:lnTo>
                    <a:pt x="422" y="254"/>
                  </a:lnTo>
                  <a:lnTo>
                    <a:pt x="442" y="273"/>
                  </a:lnTo>
                  <a:lnTo>
                    <a:pt x="457" y="263"/>
                  </a:lnTo>
                  <a:lnTo>
                    <a:pt x="481" y="270"/>
                  </a:lnTo>
                  <a:lnTo>
                    <a:pt x="486" y="297"/>
                  </a:lnTo>
                  <a:lnTo>
                    <a:pt x="520" y="218"/>
                  </a:lnTo>
                  <a:lnTo>
                    <a:pt x="537" y="247"/>
                  </a:lnTo>
                  <a:lnTo>
                    <a:pt x="554" y="227"/>
                  </a:lnTo>
                  <a:lnTo>
                    <a:pt x="566" y="230"/>
                  </a:lnTo>
                  <a:lnTo>
                    <a:pt x="598" y="202"/>
                  </a:lnTo>
                  <a:lnTo>
                    <a:pt x="598" y="251"/>
                  </a:lnTo>
                  <a:lnTo>
                    <a:pt x="641" y="187"/>
                  </a:lnTo>
                  <a:lnTo>
                    <a:pt x="649" y="202"/>
                  </a:lnTo>
                  <a:lnTo>
                    <a:pt x="677" y="281"/>
                  </a:lnTo>
                  <a:lnTo>
                    <a:pt x="681" y="224"/>
                  </a:lnTo>
                  <a:lnTo>
                    <a:pt x="699" y="203"/>
                  </a:lnTo>
                  <a:lnTo>
                    <a:pt x="712" y="244"/>
                  </a:lnTo>
                  <a:lnTo>
                    <a:pt x="713" y="294"/>
                  </a:lnTo>
                  <a:lnTo>
                    <a:pt x="730" y="274"/>
                  </a:lnTo>
                  <a:lnTo>
                    <a:pt x="753" y="280"/>
                  </a:lnTo>
                  <a:lnTo>
                    <a:pt x="768" y="272"/>
                  </a:lnTo>
                  <a:lnTo>
                    <a:pt x="783" y="263"/>
                  </a:lnTo>
                  <a:lnTo>
                    <a:pt x="807" y="360"/>
                  </a:lnTo>
                  <a:lnTo>
                    <a:pt x="802" y="330"/>
                  </a:lnTo>
                  <a:lnTo>
                    <a:pt x="823" y="348"/>
                  </a:lnTo>
                  <a:lnTo>
                    <a:pt x="844" y="317"/>
                  </a:lnTo>
                  <a:lnTo>
                    <a:pt x="856" y="320"/>
                  </a:lnTo>
                  <a:lnTo>
                    <a:pt x="882" y="314"/>
                  </a:lnTo>
                  <a:lnTo>
                    <a:pt x="891" y="329"/>
                  </a:lnTo>
                  <a:lnTo>
                    <a:pt x="918" y="273"/>
                  </a:lnTo>
                  <a:lnTo>
                    <a:pt x="941" y="279"/>
                  </a:lnTo>
                  <a:lnTo>
                    <a:pt x="963" y="248"/>
                  </a:lnTo>
                  <a:lnTo>
                    <a:pt x="970" y="313"/>
                  </a:lnTo>
                  <a:lnTo>
                    <a:pt x="995" y="269"/>
                  </a:lnTo>
                  <a:lnTo>
                    <a:pt x="990" y="331"/>
                  </a:lnTo>
                  <a:lnTo>
                    <a:pt x="1001" y="383"/>
                  </a:lnTo>
                  <a:lnTo>
                    <a:pt x="1025" y="340"/>
                  </a:lnTo>
                  <a:lnTo>
                    <a:pt x="1056" y="323"/>
                  </a:lnTo>
                  <a:lnTo>
                    <a:pt x="1058" y="361"/>
                  </a:lnTo>
                  <a:lnTo>
                    <a:pt x="1070" y="364"/>
                  </a:lnTo>
                  <a:lnTo>
                    <a:pt x="1083" y="405"/>
                  </a:lnTo>
                  <a:lnTo>
                    <a:pt x="1107" y="362"/>
                  </a:lnTo>
                  <a:lnTo>
                    <a:pt x="1116" y="377"/>
                  </a:lnTo>
                  <a:lnTo>
                    <a:pt x="1148" y="348"/>
                  </a:lnTo>
                  <a:lnTo>
                    <a:pt x="1141" y="421"/>
                  </a:lnTo>
                  <a:lnTo>
                    <a:pt x="1156" y="463"/>
                  </a:lnTo>
                  <a:lnTo>
                    <a:pt x="1180" y="418"/>
                  </a:lnTo>
                  <a:lnTo>
                    <a:pt x="1176" y="481"/>
                  </a:lnTo>
                  <a:lnTo>
                    <a:pt x="1212" y="439"/>
                  </a:lnTo>
                  <a:lnTo>
                    <a:pt x="1221" y="454"/>
                  </a:lnTo>
                  <a:lnTo>
                    <a:pt x="1234" y="496"/>
                  </a:lnTo>
                  <a:lnTo>
                    <a:pt x="1244" y="511"/>
                  </a:lnTo>
                  <a:lnTo>
                    <a:pt x="1252" y="526"/>
                  </a:lnTo>
                  <a:lnTo>
                    <a:pt x="1275" y="532"/>
                  </a:lnTo>
                  <a:lnTo>
                    <a:pt x="1284" y="546"/>
                  </a:lnTo>
                  <a:lnTo>
                    <a:pt x="1312" y="598"/>
                  </a:lnTo>
                  <a:lnTo>
                    <a:pt x="1331" y="509"/>
                  </a:lnTo>
                  <a:lnTo>
                    <a:pt x="1330" y="559"/>
                  </a:lnTo>
                  <a:lnTo>
                    <a:pt x="1358" y="554"/>
                  </a:lnTo>
                  <a:lnTo>
                    <a:pt x="1362" y="641"/>
                  </a:lnTo>
                  <a:lnTo>
                    <a:pt x="1371" y="595"/>
                  </a:lnTo>
                  <a:lnTo>
                    <a:pt x="1392" y="612"/>
                  </a:lnTo>
                  <a:lnTo>
                    <a:pt x="1406" y="604"/>
                  </a:lnTo>
                  <a:lnTo>
                    <a:pt x="1445" y="552"/>
                  </a:lnTo>
                  <a:lnTo>
                    <a:pt x="1447" y="590"/>
                  </a:lnTo>
                  <a:lnTo>
                    <a:pt x="1475" y="534"/>
                  </a:lnTo>
                  <a:lnTo>
                    <a:pt x="1486" y="588"/>
                  </a:lnTo>
                  <a:lnTo>
                    <a:pt x="1504" y="568"/>
                  </a:lnTo>
                  <a:lnTo>
                    <a:pt x="1521" y="454"/>
                  </a:lnTo>
                  <a:lnTo>
                    <a:pt x="1548" y="541"/>
                  </a:lnTo>
                  <a:lnTo>
                    <a:pt x="1569" y="509"/>
                  </a:lnTo>
                  <a:lnTo>
                    <a:pt x="1601" y="481"/>
                  </a:lnTo>
                  <a:lnTo>
                    <a:pt x="1599" y="542"/>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4" name="Line 19"/>
            <p:cNvSpPr>
              <a:spLocks noChangeShapeType="1"/>
            </p:cNvSpPr>
            <p:nvPr/>
          </p:nvSpPr>
          <p:spPr bwMode="auto">
            <a:xfrm>
              <a:off x="5581650" y="838200"/>
              <a:ext cx="19050" cy="17097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20"/>
            <p:cNvSpPr>
              <a:spLocks noChangeShapeType="1"/>
            </p:cNvSpPr>
            <p:nvPr/>
          </p:nvSpPr>
          <p:spPr bwMode="auto">
            <a:xfrm>
              <a:off x="5600700" y="2547937"/>
              <a:ext cx="2671763"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Rectangle 21"/>
            <p:cNvSpPr>
              <a:spLocks noChangeArrowheads="1"/>
            </p:cNvSpPr>
            <p:nvPr/>
          </p:nvSpPr>
          <p:spPr bwMode="auto">
            <a:xfrm>
              <a:off x="6935788" y="263207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a:t>
              </a:r>
              <a:endParaRPr lang="en-US">
                <a:latin typeface="Times" charset="0"/>
              </a:endParaRPr>
            </a:p>
          </p:txBody>
        </p:sp>
        <p:sp>
          <p:nvSpPr>
            <p:cNvPr id="20497" name="Line 22"/>
            <p:cNvSpPr>
              <a:spLocks noChangeShapeType="1"/>
            </p:cNvSpPr>
            <p:nvPr/>
          </p:nvSpPr>
          <p:spPr bwMode="auto">
            <a:xfrm>
              <a:off x="5927725" y="2547937"/>
              <a:ext cx="1588" cy="777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23"/>
            <p:cNvSpPr>
              <a:spLocks noChangeShapeType="1"/>
            </p:cNvSpPr>
            <p:nvPr/>
          </p:nvSpPr>
          <p:spPr bwMode="auto">
            <a:xfrm>
              <a:off x="6465888" y="2547937"/>
              <a:ext cx="1587" cy="777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24"/>
            <p:cNvSpPr>
              <a:spLocks noChangeShapeType="1"/>
            </p:cNvSpPr>
            <p:nvPr/>
          </p:nvSpPr>
          <p:spPr bwMode="auto">
            <a:xfrm>
              <a:off x="6985000" y="2547937"/>
              <a:ext cx="1588" cy="777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5"/>
            <p:cNvSpPr>
              <a:spLocks noChangeShapeType="1"/>
            </p:cNvSpPr>
            <p:nvPr/>
          </p:nvSpPr>
          <p:spPr bwMode="auto">
            <a:xfrm>
              <a:off x="7523163" y="2547937"/>
              <a:ext cx="1587" cy="777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26"/>
            <p:cNvSpPr>
              <a:spLocks noChangeShapeType="1"/>
            </p:cNvSpPr>
            <p:nvPr/>
          </p:nvSpPr>
          <p:spPr bwMode="auto">
            <a:xfrm>
              <a:off x="8061325" y="2547937"/>
              <a:ext cx="1588" cy="777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Rectangle 27"/>
            <p:cNvSpPr>
              <a:spLocks noChangeArrowheads="1"/>
            </p:cNvSpPr>
            <p:nvPr/>
          </p:nvSpPr>
          <p:spPr bwMode="auto">
            <a:xfrm>
              <a:off x="5840413" y="2613025"/>
              <a:ext cx="180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-1</a:t>
              </a:r>
              <a:endParaRPr lang="en-US">
                <a:latin typeface="Times" charset="0"/>
              </a:endParaRPr>
            </a:p>
          </p:txBody>
        </p:sp>
        <p:sp>
          <p:nvSpPr>
            <p:cNvPr id="20503" name="Rectangle 28"/>
            <p:cNvSpPr>
              <a:spLocks noChangeArrowheads="1"/>
            </p:cNvSpPr>
            <p:nvPr/>
          </p:nvSpPr>
          <p:spPr bwMode="auto">
            <a:xfrm>
              <a:off x="8031163" y="263207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1</a:t>
              </a:r>
              <a:endParaRPr lang="en-US">
                <a:latin typeface="Times" charset="0"/>
              </a:endParaRPr>
            </a:p>
          </p:txBody>
        </p:sp>
        <p:sp>
          <p:nvSpPr>
            <p:cNvPr id="20504" name="Text Box 29"/>
            <p:cNvSpPr txBox="1">
              <a:spLocks noChangeArrowheads="1"/>
            </p:cNvSpPr>
            <p:nvPr/>
          </p:nvSpPr>
          <p:spPr bwMode="auto">
            <a:xfrm rot="-5400000">
              <a:off x="4729957" y="1499393"/>
              <a:ext cx="127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latin typeface="Times" charset="0"/>
                </a:rPr>
                <a:t>Free energy</a:t>
              </a:r>
            </a:p>
          </p:txBody>
        </p:sp>
        <p:sp>
          <p:nvSpPr>
            <p:cNvPr id="20505" name="Text Box 30"/>
            <p:cNvSpPr txBox="1">
              <a:spLocks noChangeArrowheads="1"/>
            </p:cNvSpPr>
            <p:nvPr/>
          </p:nvSpPr>
          <p:spPr bwMode="auto">
            <a:xfrm>
              <a:off x="6858000" y="2724150"/>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latin typeface="Times" charset="0"/>
                </a:rPr>
                <a:t>x</a:t>
              </a:r>
            </a:p>
          </p:txBody>
        </p:sp>
      </p:grpSp>
      <p:sp>
        <p:nvSpPr>
          <p:cNvPr id="3" name="TextBox 2"/>
          <p:cNvSpPr txBox="1">
            <a:spLocks noChangeArrowheads="1"/>
          </p:cNvSpPr>
          <p:nvPr/>
        </p:nvSpPr>
        <p:spPr bwMode="auto">
          <a:xfrm>
            <a:off x="762000" y="1676400"/>
            <a:ext cx="399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So what fraction of states are folded?</a:t>
            </a:r>
          </a:p>
        </p:txBody>
      </p:sp>
      <p:sp>
        <p:nvSpPr>
          <p:cNvPr id="4" name="TextBox 3"/>
          <p:cNvSpPr txBox="1">
            <a:spLocks noChangeArrowheads="1"/>
          </p:cNvSpPr>
          <p:nvPr/>
        </p:nvSpPr>
        <p:spPr bwMode="auto">
          <a:xfrm>
            <a:off x="990600" y="3028950"/>
            <a:ext cx="417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How many hydrogen bonds is this?</a:t>
            </a:r>
          </a:p>
        </p:txBody>
      </p:sp>
      <p:sp>
        <p:nvSpPr>
          <p:cNvPr id="6" name="Rectangle 5"/>
          <p:cNvSpPr>
            <a:spLocks noChangeArrowheads="1"/>
          </p:cNvSpPr>
          <p:nvPr/>
        </p:nvSpPr>
        <p:spPr bwMode="auto">
          <a:xfrm>
            <a:off x="914400" y="5311775"/>
            <a:ext cx="571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This is what happens: ∆E, T∆S ≈ -100’s kJ/mole</a:t>
            </a:r>
          </a:p>
          <a:p>
            <a:r>
              <a:rPr lang="en-US" sz="2000"/>
              <a:t>(Lots of bonds form but loss of a lot of entropy)  </a:t>
            </a:r>
          </a:p>
        </p:txBody>
      </p:sp>
      <p:sp>
        <p:nvSpPr>
          <p:cNvPr id="27" name="TextBox 1"/>
          <p:cNvSpPr txBox="1">
            <a:spLocks noChangeArrowheads="1"/>
          </p:cNvSpPr>
          <p:nvPr/>
        </p:nvSpPr>
        <p:spPr bwMode="auto">
          <a:xfrm>
            <a:off x="2590800" y="213360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K</a:t>
            </a:r>
            <a:r>
              <a:rPr lang="en-US" sz="2000" baseline="-25000"/>
              <a:t>eq</a:t>
            </a:r>
            <a:r>
              <a:rPr lang="en-US" sz="2000"/>
              <a:t> = exp(-∆G/kT)</a:t>
            </a:r>
          </a:p>
        </p:txBody>
      </p:sp>
    </p:spTree>
    <p:extLst>
      <p:ext uri="{BB962C8B-B14F-4D97-AF65-F5344CB8AC3E}">
        <p14:creationId xmlns:p14="http://schemas.microsoft.com/office/powerpoint/2010/main" val="3025234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2" grpId="0"/>
      <p:bldP spid="3" grpId="0"/>
      <p:bldP spid="4" grpId="0"/>
      <p:bldP spid="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0" y="0"/>
            <a:ext cx="9144000" cy="706438"/>
          </a:xfrm>
        </p:spPr>
        <p:txBody>
          <a:bodyPr rtlCol="0">
            <a:normAutofit/>
          </a:bodyPr>
          <a:lstStyle/>
          <a:p>
            <a:pPr eaLnBrk="1" fontAlgn="auto" hangingPunct="1">
              <a:lnSpc>
                <a:spcPct val="90000"/>
              </a:lnSpc>
              <a:spcAft>
                <a:spcPts val="0"/>
              </a:spcAft>
              <a:defRPr/>
            </a:pPr>
            <a:r>
              <a:rPr lang="en-US" sz="3600" b="1" dirty="0">
                <a:solidFill>
                  <a:srgbClr val="0000FF"/>
                </a:solidFill>
                <a:effectLst>
                  <a:outerShdw blurRad="38100" dist="38100" dir="2700000" algn="tl">
                    <a:srgbClr val="000000"/>
                  </a:outerShdw>
                </a:effectLst>
                <a:ea typeface="+mj-ea"/>
                <a:cs typeface="+mj-cs"/>
              </a:rPr>
              <a:t>Protein folding: the energy </a:t>
            </a:r>
            <a:r>
              <a:rPr lang="en-US" sz="3600" b="1" dirty="0" smtClean="0">
                <a:solidFill>
                  <a:srgbClr val="0000FF"/>
                </a:solidFill>
                <a:effectLst>
                  <a:outerShdw blurRad="38100" dist="38100" dir="2700000" algn="tl">
                    <a:srgbClr val="000000"/>
                  </a:outerShdw>
                </a:effectLst>
                <a:ea typeface="+mj-ea"/>
                <a:cs typeface="+mj-cs"/>
              </a:rPr>
              <a:t>landscape </a:t>
            </a:r>
            <a:r>
              <a:rPr lang="en-US" sz="3600" b="1" dirty="0">
                <a:solidFill>
                  <a:srgbClr val="0000FF"/>
                </a:solidFill>
                <a:effectLst>
                  <a:outerShdw blurRad="38100" dist="38100" dir="2700000" algn="tl">
                    <a:srgbClr val="000000"/>
                  </a:outerShdw>
                </a:effectLst>
                <a:ea typeface="+mj-ea"/>
                <a:cs typeface="+mj-cs"/>
              </a:rPr>
              <a:t>theory</a:t>
            </a:r>
          </a:p>
        </p:txBody>
      </p:sp>
      <p:sp>
        <p:nvSpPr>
          <p:cNvPr id="21506" name="Rectangle 3"/>
          <p:cNvSpPr>
            <a:spLocks noChangeArrowheads="1"/>
          </p:cNvSpPr>
          <p:nvPr/>
        </p:nvSpPr>
        <p:spPr bwMode="auto">
          <a:xfrm>
            <a:off x="0" y="2066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grpSp>
        <p:nvGrpSpPr>
          <p:cNvPr id="21507" name="Group 40"/>
          <p:cNvGrpSpPr>
            <a:grpSpLocks/>
          </p:cNvGrpSpPr>
          <p:nvPr/>
        </p:nvGrpSpPr>
        <p:grpSpPr bwMode="auto">
          <a:xfrm>
            <a:off x="2929704" y="762000"/>
            <a:ext cx="5518150" cy="5354638"/>
            <a:chOff x="2145" y="320"/>
            <a:chExt cx="4046" cy="3566"/>
          </a:xfrm>
        </p:grpSpPr>
        <p:sp>
          <p:nvSpPr>
            <p:cNvPr id="21508" name="Freeform 6"/>
            <p:cNvSpPr>
              <a:spLocks/>
            </p:cNvSpPr>
            <p:nvPr/>
          </p:nvSpPr>
          <p:spPr bwMode="auto">
            <a:xfrm>
              <a:off x="2508" y="786"/>
              <a:ext cx="2224" cy="3061"/>
            </a:xfrm>
            <a:custGeom>
              <a:avLst/>
              <a:gdLst>
                <a:gd name="T0" fmla="*/ 57 w 2224"/>
                <a:gd name="T1" fmla="*/ 275 h 3061"/>
                <a:gd name="T2" fmla="*/ 113 w 2224"/>
                <a:gd name="T3" fmla="*/ 539 h 3061"/>
                <a:gd name="T4" fmla="*/ 189 w 2224"/>
                <a:gd name="T5" fmla="*/ 558 h 3061"/>
                <a:gd name="T6" fmla="*/ 312 w 2224"/>
                <a:gd name="T7" fmla="*/ 756 h 3061"/>
                <a:gd name="T8" fmla="*/ 368 w 2224"/>
                <a:gd name="T9" fmla="*/ 917 h 3061"/>
                <a:gd name="T10" fmla="*/ 463 w 2224"/>
                <a:gd name="T11" fmla="*/ 1361 h 3061"/>
                <a:gd name="T12" fmla="*/ 510 w 2224"/>
                <a:gd name="T13" fmla="*/ 1238 h 3061"/>
                <a:gd name="T14" fmla="*/ 567 w 2224"/>
                <a:gd name="T15" fmla="*/ 955 h 3061"/>
                <a:gd name="T16" fmla="*/ 604 w 2224"/>
                <a:gd name="T17" fmla="*/ 813 h 3061"/>
                <a:gd name="T18" fmla="*/ 689 w 2224"/>
                <a:gd name="T19" fmla="*/ 1040 h 3061"/>
                <a:gd name="T20" fmla="*/ 746 w 2224"/>
                <a:gd name="T21" fmla="*/ 1077 h 3061"/>
                <a:gd name="T22" fmla="*/ 803 w 2224"/>
                <a:gd name="T23" fmla="*/ 1210 h 3061"/>
                <a:gd name="T24" fmla="*/ 859 w 2224"/>
                <a:gd name="T25" fmla="*/ 1540 h 3061"/>
                <a:gd name="T26" fmla="*/ 944 w 2224"/>
                <a:gd name="T27" fmla="*/ 1644 h 3061"/>
                <a:gd name="T28" fmla="*/ 1001 w 2224"/>
                <a:gd name="T29" fmla="*/ 2418 h 3061"/>
                <a:gd name="T30" fmla="*/ 1124 w 2224"/>
                <a:gd name="T31" fmla="*/ 2239 h 3061"/>
                <a:gd name="T32" fmla="*/ 1180 w 2224"/>
                <a:gd name="T33" fmla="*/ 2683 h 3061"/>
                <a:gd name="T34" fmla="*/ 1218 w 2224"/>
                <a:gd name="T35" fmla="*/ 2513 h 3061"/>
                <a:gd name="T36" fmla="*/ 1256 w 2224"/>
                <a:gd name="T37" fmla="*/ 3032 h 3061"/>
                <a:gd name="T38" fmla="*/ 1256 w 2224"/>
                <a:gd name="T39" fmla="*/ 2664 h 3061"/>
                <a:gd name="T40" fmla="*/ 1313 w 2224"/>
                <a:gd name="T41" fmla="*/ 2635 h 3061"/>
                <a:gd name="T42" fmla="*/ 1360 w 2224"/>
                <a:gd name="T43" fmla="*/ 2465 h 3061"/>
                <a:gd name="T44" fmla="*/ 1388 w 2224"/>
                <a:gd name="T45" fmla="*/ 2210 h 3061"/>
                <a:gd name="T46" fmla="*/ 1549 w 2224"/>
                <a:gd name="T47" fmla="*/ 2286 h 3061"/>
                <a:gd name="T48" fmla="*/ 1615 w 2224"/>
                <a:gd name="T49" fmla="*/ 2428 h 3061"/>
                <a:gd name="T50" fmla="*/ 1624 w 2224"/>
                <a:gd name="T51" fmla="*/ 1937 h 3061"/>
                <a:gd name="T52" fmla="*/ 1681 w 2224"/>
                <a:gd name="T53" fmla="*/ 1672 h 3061"/>
                <a:gd name="T54" fmla="*/ 1766 w 2224"/>
                <a:gd name="T55" fmla="*/ 1625 h 3061"/>
                <a:gd name="T56" fmla="*/ 1804 w 2224"/>
                <a:gd name="T57" fmla="*/ 1644 h 3061"/>
                <a:gd name="T58" fmla="*/ 1804 w 2224"/>
                <a:gd name="T59" fmla="*/ 1181 h 3061"/>
                <a:gd name="T60" fmla="*/ 1879 w 2224"/>
                <a:gd name="T61" fmla="*/ 1332 h 3061"/>
                <a:gd name="T62" fmla="*/ 1917 w 2224"/>
                <a:gd name="T63" fmla="*/ 973 h 3061"/>
                <a:gd name="T64" fmla="*/ 2002 w 2224"/>
                <a:gd name="T65" fmla="*/ 643 h 3061"/>
                <a:gd name="T66" fmla="*/ 2125 w 2224"/>
                <a:gd name="T67" fmla="*/ 416 h 3061"/>
                <a:gd name="T68" fmla="*/ 2219 w 2224"/>
                <a:gd name="T69" fmla="*/ 58 h 30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24" h="3061">
                  <a:moveTo>
                    <a:pt x="0" y="67"/>
                  </a:moveTo>
                  <a:cubicBezTo>
                    <a:pt x="24" y="138"/>
                    <a:pt x="48" y="209"/>
                    <a:pt x="57" y="275"/>
                  </a:cubicBezTo>
                  <a:cubicBezTo>
                    <a:pt x="66" y="341"/>
                    <a:pt x="48" y="420"/>
                    <a:pt x="57" y="464"/>
                  </a:cubicBezTo>
                  <a:cubicBezTo>
                    <a:pt x="66" y="508"/>
                    <a:pt x="101" y="550"/>
                    <a:pt x="113" y="539"/>
                  </a:cubicBezTo>
                  <a:cubicBezTo>
                    <a:pt x="125" y="528"/>
                    <a:pt x="119" y="394"/>
                    <a:pt x="132" y="397"/>
                  </a:cubicBezTo>
                  <a:cubicBezTo>
                    <a:pt x="145" y="400"/>
                    <a:pt x="173" y="495"/>
                    <a:pt x="189" y="558"/>
                  </a:cubicBezTo>
                  <a:cubicBezTo>
                    <a:pt x="205" y="621"/>
                    <a:pt x="206" y="742"/>
                    <a:pt x="227" y="775"/>
                  </a:cubicBezTo>
                  <a:cubicBezTo>
                    <a:pt x="248" y="808"/>
                    <a:pt x="289" y="748"/>
                    <a:pt x="312" y="756"/>
                  </a:cubicBezTo>
                  <a:cubicBezTo>
                    <a:pt x="335" y="764"/>
                    <a:pt x="359" y="795"/>
                    <a:pt x="368" y="822"/>
                  </a:cubicBezTo>
                  <a:cubicBezTo>
                    <a:pt x="377" y="849"/>
                    <a:pt x="366" y="841"/>
                    <a:pt x="368" y="917"/>
                  </a:cubicBezTo>
                  <a:cubicBezTo>
                    <a:pt x="370" y="993"/>
                    <a:pt x="362" y="1202"/>
                    <a:pt x="378" y="1276"/>
                  </a:cubicBezTo>
                  <a:cubicBezTo>
                    <a:pt x="394" y="1350"/>
                    <a:pt x="444" y="1380"/>
                    <a:pt x="463" y="1361"/>
                  </a:cubicBezTo>
                  <a:cubicBezTo>
                    <a:pt x="482" y="1342"/>
                    <a:pt x="483" y="1182"/>
                    <a:pt x="491" y="1162"/>
                  </a:cubicBezTo>
                  <a:cubicBezTo>
                    <a:pt x="499" y="1142"/>
                    <a:pt x="497" y="1235"/>
                    <a:pt x="510" y="1238"/>
                  </a:cubicBezTo>
                  <a:cubicBezTo>
                    <a:pt x="523" y="1241"/>
                    <a:pt x="558" y="1228"/>
                    <a:pt x="567" y="1181"/>
                  </a:cubicBezTo>
                  <a:cubicBezTo>
                    <a:pt x="576" y="1134"/>
                    <a:pt x="567" y="1034"/>
                    <a:pt x="567" y="955"/>
                  </a:cubicBezTo>
                  <a:cubicBezTo>
                    <a:pt x="567" y="876"/>
                    <a:pt x="561" y="733"/>
                    <a:pt x="567" y="709"/>
                  </a:cubicBezTo>
                  <a:cubicBezTo>
                    <a:pt x="573" y="685"/>
                    <a:pt x="592" y="788"/>
                    <a:pt x="604" y="813"/>
                  </a:cubicBezTo>
                  <a:cubicBezTo>
                    <a:pt x="616" y="838"/>
                    <a:pt x="628" y="822"/>
                    <a:pt x="642" y="860"/>
                  </a:cubicBezTo>
                  <a:cubicBezTo>
                    <a:pt x="656" y="898"/>
                    <a:pt x="680" y="1024"/>
                    <a:pt x="689" y="1040"/>
                  </a:cubicBezTo>
                  <a:cubicBezTo>
                    <a:pt x="698" y="1056"/>
                    <a:pt x="690" y="949"/>
                    <a:pt x="699" y="955"/>
                  </a:cubicBezTo>
                  <a:cubicBezTo>
                    <a:pt x="708" y="961"/>
                    <a:pt x="738" y="1027"/>
                    <a:pt x="746" y="1077"/>
                  </a:cubicBezTo>
                  <a:cubicBezTo>
                    <a:pt x="754" y="1127"/>
                    <a:pt x="737" y="1235"/>
                    <a:pt x="746" y="1257"/>
                  </a:cubicBezTo>
                  <a:cubicBezTo>
                    <a:pt x="755" y="1279"/>
                    <a:pt x="792" y="1191"/>
                    <a:pt x="803" y="1210"/>
                  </a:cubicBezTo>
                  <a:cubicBezTo>
                    <a:pt x="814" y="1229"/>
                    <a:pt x="803" y="1315"/>
                    <a:pt x="812" y="1370"/>
                  </a:cubicBezTo>
                  <a:cubicBezTo>
                    <a:pt x="821" y="1425"/>
                    <a:pt x="842" y="1516"/>
                    <a:pt x="859" y="1540"/>
                  </a:cubicBezTo>
                  <a:cubicBezTo>
                    <a:pt x="876" y="1564"/>
                    <a:pt x="902" y="1495"/>
                    <a:pt x="916" y="1512"/>
                  </a:cubicBezTo>
                  <a:cubicBezTo>
                    <a:pt x="930" y="1529"/>
                    <a:pt x="936" y="1575"/>
                    <a:pt x="944" y="1644"/>
                  </a:cubicBezTo>
                  <a:cubicBezTo>
                    <a:pt x="952" y="1713"/>
                    <a:pt x="954" y="1798"/>
                    <a:pt x="963" y="1927"/>
                  </a:cubicBezTo>
                  <a:cubicBezTo>
                    <a:pt x="972" y="2056"/>
                    <a:pt x="988" y="2366"/>
                    <a:pt x="1001" y="2418"/>
                  </a:cubicBezTo>
                  <a:cubicBezTo>
                    <a:pt x="1014" y="2470"/>
                    <a:pt x="1018" y="2269"/>
                    <a:pt x="1039" y="2239"/>
                  </a:cubicBezTo>
                  <a:cubicBezTo>
                    <a:pt x="1060" y="2209"/>
                    <a:pt x="1108" y="2183"/>
                    <a:pt x="1124" y="2239"/>
                  </a:cubicBezTo>
                  <a:cubicBezTo>
                    <a:pt x="1140" y="2295"/>
                    <a:pt x="1124" y="2505"/>
                    <a:pt x="1133" y="2579"/>
                  </a:cubicBezTo>
                  <a:cubicBezTo>
                    <a:pt x="1142" y="2653"/>
                    <a:pt x="1172" y="2703"/>
                    <a:pt x="1180" y="2683"/>
                  </a:cubicBezTo>
                  <a:cubicBezTo>
                    <a:pt x="1188" y="2663"/>
                    <a:pt x="1174" y="2484"/>
                    <a:pt x="1180" y="2456"/>
                  </a:cubicBezTo>
                  <a:cubicBezTo>
                    <a:pt x="1186" y="2428"/>
                    <a:pt x="1210" y="2427"/>
                    <a:pt x="1218" y="2513"/>
                  </a:cubicBezTo>
                  <a:cubicBezTo>
                    <a:pt x="1226" y="2599"/>
                    <a:pt x="1222" y="2889"/>
                    <a:pt x="1228" y="2975"/>
                  </a:cubicBezTo>
                  <a:cubicBezTo>
                    <a:pt x="1234" y="3061"/>
                    <a:pt x="1251" y="3059"/>
                    <a:pt x="1256" y="3032"/>
                  </a:cubicBezTo>
                  <a:cubicBezTo>
                    <a:pt x="1261" y="3005"/>
                    <a:pt x="1256" y="2876"/>
                    <a:pt x="1256" y="2815"/>
                  </a:cubicBezTo>
                  <a:cubicBezTo>
                    <a:pt x="1256" y="2754"/>
                    <a:pt x="1247" y="2677"/>
                    <a:pt x="1256" y="2664"/>
                  </a:cubicBezTo>
                  <a:cubicBezTo>
                    <a:pt x="1265" y="2651"/>
                    <a:pt x="1304" y="2744"/>
                    <a:pt x="1313" y="2739"/>
                  </a:cubicBezTo>
                  <a:cubicBezTo>
                    <a:pt x="1322" y="2734"/>
                    <a:pt x="1313" y="2688"/>
                    <a:pt x="1313" y="2635"/>
                  </a:cubicBezTo>
                  <a:cubicBezTo>
                    <a:pt x="1313" y="2582"/>
                    <a:pt x="1305" y="2446"/>
                    <a:pt x="1313" y="2418"/>
                  </a:cubicBezTo>
                  <a:cubicBezTo>
                    <a:pt x="1321" y="2390"/>
                    <a:pt x="1348" y="2481"/>
                    <a:pt x="1360" y="2465"/>
                  </a:cubicBezTo>
                  <a:cubicBezTo>
                    <a:pt x="1372" y="2449"/>
                    <a:pt x="1383" y="2366"/>
                    <a:pt x="1388" y="2324"/>
                  </a:cubicBezTo>
                  <a:cubicBezTo>
                    <a:pt x="1393" y="2282"/>
                    <a:pt x="1374" y="2248"/>
                    <a:pt x="1388" y="2210"/>
                  </a:cubicBezTo>
                  <a:cubicBezTo>
                    <a:pt x="1402" y="2172"/>
                    <a:pt x="1446" y="2084"/>
                    <a:pt x="1473" y="2097"/>
                  </a:cubicBezTo>
                  <a:cubicBezTo>
                    <a:pt x="1500" y="2110"/>
                    <a:pt x="1530" y="2207"/>
                    <a:pt x="1549" y="2286"/>
                  </a:cubicBezTo>
                  <a:cubicBezTo>
                    <a:pt x="1568" y="2365"/>
                    <a:pt x="1575" y="2545"/>
                    <a:pt x="1586" y="2569"/>
                  </a:cubicBezTo>
                  <a:cubicBezTo>
                    <a:pt x="1597" y="2593"/>
                    <a:pt x="1609" y="2485"/>
                    <a:pt x="1615" y="2428"/>
                  </a:cubicBezTo>
                  <a:cubicBezTo>
                    <a:pt x="1621" y="2371"/>
                    <a:pt x="1623" y="2311"/>
                    <a:pt x="1624" y="2229"/>
                  </a:cubicBezTo>
                  <a:cubicBezTo>
                    <a:pt x="1625" y="2147"/>
                    <a:pt x="1621" y="1976"/>
                    <a:pt x="1624" y="1937"/>
                  </a:cubicBezTo>
                  <a:cubicBezTo>
                    <a:pt x="1627" y="1898"/>
                    <a:pt x="1634" y="2037"/>
                    <a:pt x="1643" y="1993"/>
                  </a:cubicBezTo>
                  <a:cubicBezTo>
                    <a:pt x="1652" y="1949"/>
                    <a:pt x="1670" y="1746"/>
                    <a:pt x="1681" y="1672"/>
                  </a:cubicBezTo>
                  <a:cubicBezTo>
                    <a:pt x="1692" y="1598"/>
                    <a:pt x="1695" y="1557"/>
                    <a:pt x="1709" y="1549"/>
                  </a:cubicBezTo>
                  <a:cubicBezTo>
                    <a:pt x="1723" y="1541"/>
                    <a:pt x="1755" y="1592"/>
                    <a:pt x="1766" y="1625"/>
                  </a:cubicBezTo>
                  <a:cubicBezTo>
                    <a:pt x="1777" y="1658"/>
                    <a:pt x="1769" y="1745"/>
                    <a:pt x="1775" y="1748"/>
                  </a:cubicBezTo>
                  <a:cubicBezTo>
                    <a:pt x="1781" y="1751"/>
                    <a:pt x="1799" y="1696"/>
                    <a:pt x="1804" y="1644"/>
                  </a:cubicBezTo>
                  <a:cubicBezTo>
                    <a:pt x="1809" y="1592"/>
                    <a:pt x="1804" y="1513"/>
                    <a:pt x="1804" y="1436"/>
                  </a:cubicBezTo>
                  <a:cubicBezTo>
                    <a:pt x="1804" y="1359"/>
                    <a:pt x="1795" y="1225"/>
                    <a:pt x="1804" y="1181"/>
                  </a:cubicBezTo>
                  <a:cubicBezTo>
                    <a:pt x="1813" y="1137"/>
                    <a:pt x="1848" y="1147"/>
                    <a:pt x="1860" y="1172"/>
                  </a:cubicBezTo>
                  <a:cubicBezTo>
                    <a:pt x="1872" y="1197"/>
                    <a:pt x="1870" y="1321"/>
                    <a:pt x="1879" y="1332"/>
                  </a:cubicBezTo>
                  <a:cubicBezTo>
                    <a:pt x="1888" y="1343"/>
                    <a:pt x="1911" y="1298"/>
                    <a:pt x="1917" y="1238"/>
                  </a:cubicBezTo>
                  <a:cubicBezTo>
                    <a:pt x="1923" y="1178"/>
                    <a:pt x="1905" y="1042"/>
                    <a:pt x="1917" y="973"/>
                  </a:cubicBezTo>
                  <a:cubicBezTo>
                    <a:pt x="1929" y="904"/>
                    <a:pt x="1978" y="877"/>
                    <a:pt x="1992" y="822"/>
                  </a:cubicBezTo>
                  <a:cubicBezTo>
                    <a:pt x="2006" y="767"/>
                    <a:pt x="1989" y="693"/>
                    <a:pt x="2002" y="643"/>
                  </a:cubicBezTo>
                  <a:cubicBezTo>
                    <a:pt x="2015" y="593"/>
                    <a:pt x="2048" y="558"/>
                    <a:pt x="2068" y="520"/>
                  </a:cubicBezTo>
                  <a:cubicBezTo>
                    <a:pt x="2088" y="482"/>
                    <a:pt x="2104" y="444"/>
                    <a:pt x="2125" y="416"/>
                  </a:cubicBezTo>
                  <a:cubicBezTo>
                    <a:pt x="2146" y="388"/>
                    <a:pt x="2175" y="410"/>
                    <a:pt x="2191" y="350"/>
                  </a:cubicBezTo>
                  <a:cubicBezTo>
                    <a:pt x="2207" y="290"/>
                    <a:pt x="2214" y="116"/>
                    <a:pt x="2219" y="58"/>
                  </a:cubicBezTo>
                  <a:cubicBezTo>
                    <a:pt x="2224" y="0"/>
                    <a:pt x="2221" y="0"/>
                    <a:pt x="2219" y="1"/>
                  </a:cubicBezTo>
                </a:path>
              </a:pathLst>
            </a:custGeom>
            <a:gradFill rotWithShape="1">
              <a:gsLst>
                <a:gs pos="0">
                  <a:srgbClr val="DCF8DD"/>
                </a:gs>
                <a:gs pos="100000">
                  <a:srgbClr val="2E6C31"/>
                </a:gs>
              </a:gsLst>
              <a:lin ang="5400000" scaled="1"/>
            </a:gradFill>
            <a:ln w="9525">
              <a:solidFill>
                <a:schemeClr val="tx1"/>
              </a:solidFill>
              <a:round/>
              <a:headEnd/>
              <a:tailEnd/>
            </a:ln>
          </p:spPr>
          <p:txBody>
            <a:bodyPr/>
            <a:lstStyle/>
            <a:p>
              <a:endParaRPr lang="en-US"/>
            </a:p>
          </p:txBody>
        </p:sp>
        <p:sp>
          <p:nvSpPr>
            <p:cNvPr id="21509" name="Oval 7"/>
            <p:cNvSpPr>
              <a:spLocks noChangeArrowheads="1"/>
            </p:cNvSpPr>
            <p:nvPr/>
          </p:nvSpPr>
          <p:spPr bwMode="auto">
            <a:xfrm>
              <a:off x="2508" y="702"/>
              <a:ext cx="2238" cy="274"/>
            </a:xfrm>
            <a:prstGeom prst="ellipse">
              <a:avLst/>
            </a:prstGeom>
            <a:gradFill rotWithShape="1">
              <a:gsLst>
                <a:gs pos="0">
                  <a:srgbClr val="DCF8DD"/>
                </a:gs>
                <a:gs pos="100000">
                  <a:srgbClr val="548E5A"/>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1510" name="Text Box 8"/>
            <p:cNvSpPr txBox="1">
              <a:spLocks noChangeArrowheads="1"/>
            </p:cNvSpPr>
            <p:nvPr/>
          </p:nvSpPr>
          <p:spPr bwMode="auto">
            <a:xfrm>
              <a:off x="4872" y="3683"/>
              <a:ext cx="86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i="1">
                  <a:solidFill>
                    <a:srgbClr val="000000"/>
                  </a:solidFill>
                </a:rPr>
                <a:t>Native state</a:t>
              </a:r>
            </a:p>
          </p:txBody>
        </p:sp>
        <p:sp>
          <p:nvSpPr>
            <p:cNvPr id="21511" name="Text Box 9"/>
            <p:cNvSpPr txBox="1">
              <a:spLocks noChangeArrowheads="1"/>
            </p:cNvSpPr>
            <p:nvPr/>
          </p:nvSpPr>
          <p:spPr bwMode="auto">
            <a:xfrm>
              <a:off x="4080" y="3279"/>
              <a:ext cx="25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rPr>
                <a:t>I</a:t>
              </a:r>
              <a:r>
                <a:rPr lang="en-US" sz="1600" b="1" i="1" baseline="-25000">
                  <a:solidFill>
                    <a:srgbClr val="000000"/>
                  </a:solidFill>
                </a:rPr>
                <a:t>B</a:t>
              </a:r>
            </a:p>
          </p:txBody>
        </p:sp>
        <p:sp>
          <p:nvSpPr>
            <p:cNvPr id="21512" name="Text Box 10"/>
            <p:cNvSpPr txBox="1">
              <a:spLocks noChangeArrowheads="1"/>
            </p:cNvSpPr>
            <p:nvPr/>
          </p:nvSpPr>
          <p:spPr bwMode="auto">
            <a:xfrm>
              <a:off x="2600" y="1954"/>
              <a:ext cx="25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rPr>
                <a:t>I</a:t>
              </a:r>
              <a:r>
                <a:rPr lang="en-US" sz="1600" b="1" i="1" baseline="-25000">
                  <a:solidFill>
                    <a:srgbClr val="000000"/>
                  </a:solidFill>
                </a:rPr>
                <a:t>A</a:t>
              </a:r>
            </a:p>
          </p:txBody>
        </p:sp>
        <p:sp>
          <p:nvSpPr>
            <p:cNvPr id="21513" name="Text Box 11"/>
            <p:cNvSpPr txBox="1">
              <a:spLocks noChangeArrowheads="1"/>
            </p:cNvSpPr>
            <p:nvPr/>
          </p:nvSpPr>
          <p:spPr bwMode="auto">
            <a:xfrm>
              <a:off x="4872" y="690"/>
              <a:ext cx="103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i="1">
                  <a:solidFill>
                    <a:srgbClr val="000000"/>
                  </a:solidFill>
                </a:rPr>
                <a:t>Unfolded state</a:t>
              </a:r>
            </a:p>
          </p:txBody>
        </p:sp>
        <p:sp>
          <p:nvSpPr>
            <p:cNvPr id="21514" name="AutoShape 12"/>
            <p:cNvSpPr>
              <a:spLocks/>
            </p:cNvSpPr>
            <p:nvPr/>
          </p:nvSpPr>
          <p:spPr bwMode="auto">
            <a:xfrm>
              <a:off x="4746" y="882"/>
              <a:ext cx="126" cy="2801"/>
            </a:xfrm>
            <a:prstGeom prst="rightBrace">
              <a:avLst>
                <a:gd name="adj1" fmla="val 18525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1515" name="Text Box 13"/>
            <p:cNvSpPr txBox="1">
              <a:spLocks noChangeArrowheads="1"/>
            </p:cNvSpPr>
            <p:nvPr/>
          </p:nvSpPr>
          <p:spPr bwMode="auto">
            <a:xfrm>
              <a:off x="4872" y="1858"/>
              <a:ext cx="131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i="1">
                  <a:solidFill>
                    <a:srgbClr val="000000"/>
                  </a:solidFill>
                </a:rPr>
                <a:t>Intermediate states</a:t>
              </a:r>
            </a:p>
          </p:txBody>
        </p:sp>
        <p:sp>
          <p:nvSpPr>
            <p:cNvPr id="21516" name="Line 14"/>
            <p:cNvSpPr>
              <a:spLocks noChangeShapeType="1"/>
            </p:cNvSpPr>
            <p:nvPr/>
          </p:nvSpPr>
          <p:spPr bwMode="auto">
            <a:xfrm flipV="1">
              <a:off x="2336" y="786"/>
              <a:ext cx="0" cy="3061"/>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17" name="Text Box 15"/>
            <p:cNvSpPr txBox="1">
              <a:spLocks noChangeArrowheads="1"/>
            </p:cNvSpPr>
            <p:nvPr/>
          </p:nvSpPr>
          <p:spPr bwMode="auto">
            <a:xfrm rot="-5400000">
              <a:off x="1945" y="2402"/>
              <a:ext cx="6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i="1">
                  <a:solidFill>
                    <a:srgbClr val="000000"/>
                  </a:solidFill>
                </a:rPr>
                <a:t>ENERGY</a:t>
              </a:r>
            </a:p>
          </p:txBody>
        </p:sp>
        <p:sp>
          <p:nvSpPr>
            <p:cNvPr id="21518" name="Line 16"/>
            <p:cNvSpPr>
              <a:spLocks noChangeShapeType="1"/>
            </p:cNvSpPr>
            <p:nvPr/>
          </p:nvSpPr>
          <p:spPr bwMode="auto">
            <a:xfrm>
              <a:off x="3494" y="320"/>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19" name="Line 17"/>
            <p:cNvSpPr>
              <a:spLocks noChangeShapeType="1"/>
            </p:cNvSpPr>
            <p:nvPr/>
          </p:nvSpPr>
          <p:spPr bwMode="auto">
            <a:xfrm>
              <a:off x="3590" y="320"/>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20" name="Line 18"/>
            <p:cNvSpPr>
              <a:spLocks noChangeShapeType="1"/>
            </p:cNvSpPr>
            <p:nvPr/>
          </p:nvSpPr>
          <p:spPr bwMode="auto">
            <a:xfrm>
              <a:off x="3686" y="320"/>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21" name="Line 19"/>
            <p:cNvSpPr>
              <a:spLocks noChangeShapeType="1"/>
            </p:cNvSpPr>
            <p:nvPr/>
          </p:nvSpPr>
          <p:spPr bwMode="auto">
            <a:xfrm>
              <a:off x="3782" y="320"/>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22" name="Line 20"/>
            <p:cNvSpPr>
              <a:spLocks noChangeShapeType="1"/>
            </p:cNvSpPr>
            <p:nvPr/>
          </p:nvSpPr>
          <p:spPr bwMode="auto">
            <a:xfrm>
              <a:off x="3878" y="320"/>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23" name="Line 21"/>
            <p:cNvSpPr>
              <a:spLocks noChangeShapeType="1"/>
            </p:cNvSpPr>
            <p:nvPr/>
          </p:nvSpPr>
          <p:spPr bwMode="auto">
            <a:xfrm>
              <a:off x="2508" y="810"/>
              <a:ext cx="2224"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24" name="Text Box 22"/>
            <p:cNvSpPr txBox="1">
              <a:spLocks noChangeArrowheads="1"/>
            </p:cNvSpPr>
            <p:nvPr/>
          </p:nvSpPr>
          <p:spPr bwMode="auto">
            <a:xfrm>
              <a:off x="3353" y="744"/>
              <a:ext cx="766" cy="203"/>
            </a:xfrm>
            <a:prstGeom prst="rect">
              <a:avLst/>
            </a:prstGeom>
            <a:solidFill>
              <a:srgbClr val="548E5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i="1">
                  <a:solidFill>
                    <a:srgbClr val="FFFFFF"/>
                  </a:solidFill>
                </a:rPr>
                <a:t>ENTROPY</a:t>
              </a:r>
            </a:p>
          </p:txBody>
        </p:sp>
        <p:sp>
          <p:nvSpPr>
            <p:cNvPr id="21525" name="Freeform 23"/>
            <p:cNvSpPr>
              <a:spLocks/>
            </p:cNvSpPr>
            <p:nvPr/>
          </p:nvSpPr>
          <p:spPr bwMode="auto">
            <a:xfrm>
              <a:off x="2688" y="472"/>
              <a:ext cx="520" cy="856"/>
            </a:xfrm>
            <a:custGeom>
              <a:avLst/>
              <a:gdLst>
                <a:gd name="T0" fmla="*/ 0 w 520"/>
                <a:gd name="T1" fmla="*/ 0 h 856"/>
                <a:gd name="T2" fmla="*/ 224 w 520"/>
                <a:gd name="T3" fmla="*/ 184 h 856"/>
                <a:gd name="T4" fmla="*/ 384 w 520"/>
                <a:gd name="T5" fmla="*/ 536 h 856"/>
                <a:gd name="T6" fmla="*/ 520 w 520"/>
                <a:gd name="T7" fmla="*/ 856 h 8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0" h="856">
                  <a:moveTo>
                    <a:pt x="0" y="0"/>
                  </a:moveTo>
                  <a:cubicBezTo>
                    <a:pt x="80" y="47"/>
                    <a:pt x="160" y="95"/>
                    <a:pt x="224" y="184"/>
                  </a:cubicBezTo>
                  <a:cubicBezTo>
                    <a:pt x="288" y="273"/>
                    <a:pt x="335" y="424"/>
                    <a:pt x="384" y="536"/>
                  </a:cubicBezTo>
                  <a:cubicBezTo>
                    <a:pt x="433" y="648"/>
                    <a:pt x="497" y="803"/>
                    <a:pt x="520" y="856"/>
                  </a:cubicBezTo>
                </a:path>
              </a:pathLst>
            </a:custGeom>
            <a:noFill/>
            <a:ln w="28575" cmpd="sng">
              <a:solidFill>
                <a:schemeClr val="tx1"/>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6" name="Freeform 24"/>
            <p:cNvSpPr>
              <a:spLocks/>
            </p:cNvSpPr>
            <p:nvPr/>
          </p:nvSpPr>
          <p:spPr bwMode="auto">
            <a:xfrm flipH="1">
              <a:off x="4080" y="512"/>
              <a:ext cx="520" cy="856"/>
            </a:xfrm>
            <a:custGeom>
              <a:avLst/>
              <a:gdLst>
                <a:gd name="T0" fmla="*/ 0 w 520"/>
                <a:gd name="T1" fmla="*/ 0 h 856"/>
                <a:gd name="T2" fmla="*/ 224 w 520"/>
                <a:gd name="T3" fmla="*/ 184 h 856"/>
                <a:gd name="T4" fmla="*/ 384 w 520"/>
                <a:gd name="T5" fmla="*/ 536 h 856"/>
                <a:gd name="T6" fmla="*/ 520 w 520"/>
                <a:gd name="T7" fmla="*/ 856 h 8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0" h="856">
                  <a:moveTo>
                    <a:pt x="0" y="0"/>
                  </a:moveTo>
                  <a:cubicBezTo>
                    <a:pt x="80" y="47"/>
                    <a:pt x="160" y="95"/>
                    <a:pt x="224" y="184"/>
                  </a:cubicBezTo>
                  <a:cubicBezTo>
                    <a:pt x="288" y="273"/>
                    <a:pt x="335" y="424"/>
                    <a:pt x="384" y="536"/>
                  </a:cubicBezTo>
                  <a:cubicBezTo>
                    <a:pt x="433" y="648"/>
                    <a:pt x="497" y="803"/>
                    <a:pt x="520" y="856"/>
                  </a:cubicBezTo>
                </a:path>
              </a:pathLst>
            </a:custGeom>
            <a:noFill/>
            <a:ln w="28575" cmpd="sng">
              <a:solidFill>
                <a:schemeClr val="tx1"/>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7" name="Line 25"/>
            <p:cNvSpPr>
              <a:spLocks noChangeShapeType="1"/>
            </p:cNvSpPr>
            <p:nvPr/>
          </p:nvSpPr>
          <p:spPr bwMode="auto">
            <a:xfrm>
              <a:off x="3168" y="1706"/>
              <a:ext cx="12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8" name="Line 26"/>
            <p:cNvSpPr>
              <a:spLocks noChangeShapeType="1"/>
            </p:cNvSpPr>
            <p:nvPr/>
          </p:nvSpPr>
          <p:spPr bwMode="auto">
            <a:xfrm>
              <a:off x="3353" y="2166"/>
              <a:ext cx="94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9" name="Text Box 27"/>
            <p:cNvSpPr txBox="1">
              <a:spLocks noChangeArrowheads="1"/>
            </p:cNvSpPr>
            <p:nvPr/>
          </p:nvSpPr>
          <p:spPr bwMode="auto">
            <a:xfrm>
              <a:off x="3337" y="1778"/>
              <a:ext cx="942" cy="486"/>
            </a:xfrm>
            <a:prstGeom prst="rect">
              <a:avLst/>
            </a:prstGeom>
            <a:solidFill>
              <a:srgbClr val="548E5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i="1">
                  <a:solidFill>
                    <a:srgbClr val="FFFFFF"/>
                  </a:solidFill>
                </a:rPr>
                <a:t>Molten Globule State</a:t>
              </a:r>
            </a:p>
          </p:txBody>
        </p:sp>
        <p:sp>
          <p:nvSpPr>
            <p:cNvPr id="21530" name="Freeform 28"/>
            <p:cNvSpPr>
              <a:spLocks/>
            </p:cNvSpPr>
            <p:nvPr/>
          </p:nvSpPr>
          <p:spPr bwMode="auto">
            <a:xfrm>
              <a:off x="3768" y="2783"/>
              <a:ext cx="327" cy="417"/>
            </a:xfrm>
            <a:custGeom>
              <a:avLst/>
              <a:gdLst>
                <a:gd name="T0" fmla="*/ 0 w 327"/>
                <a:gd name="T1" fmla="*/ 417 h 417"/>
                <a:gd name="T2" fmla="*/ 48 w 327"/>
                <a:gd name="T3" fmla="*/ 145 h 417"/>
                <a:gd name="T4" fmla="*/ 184 w 327"/>
                <a:gd name="T5" fmla="*/ 9 h 417"/>
                <a:gd name="T6" fmla="*/ 304 w 327"/>
                <a:gd name="T7" fmla="*/ 89 h 417"/>
                <a:gd name="T8" fmla="*/ 320 w 327"/>
                <a:gd name="T9" fmla="*/ 225 h 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417">
                  <a:moveTo>
                    <a:pt x="0" y="417"/>
                  </a:moveTo>
                  <a:cubicBezTo>
                    <a:pt x="8" y="315"/>
                    <a:pt x="17" y="213"/>
                    <a:pt x="48" y="145"/>
                  </a:cubicBezTo>
                  <a:cubicBezTo>
                    <a:pt x="79" y="77"/>
                    <a:pt x="141" y="18"/>
                    <a:pt x="184" y="9"/>
                  </a:cubicBezTo>
                  <a:cubicBezTo>
                    <a:pt x="227" y="0"/>
                    <a:pt x="281" y="53"/>
                    <a:pt x="304" y="89"/>
                  </a:cubicBezTo>
                  <a:cubicBezTo>
                    <a:pt x="327" y="125"/>
                    <a:pt x="323" y="175"/>
                    <a:pt x="320" y="225"/>
                  </a:cubicBezTo>
                </a:path>
              </a:pathLst>
            </a:custGeom>
            <a:noFill/>
            <a:ln w="28575" cmpd="sng">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531" name="Group 29"/>
            <p:cNvGrpSpPr>
              <a:grpSpLocks/>
            </p:cNvGrpSpPr>
            <p:nvPr/>
          </p:nvGrpSpPr>
          <p:grpSpPr bwMode="auto">
            <a:xfrm>
              <a:off x="3358" y="1112"/>
              <a:ext cx="624" cy="464"/>
              <a:chOff x="2814" y="1496"/>
              <a:chExt cx="384" cy="256"/>
            </a:xfrm>
          </p:grpSpPr>
          <p:sp>
            <p:nvSpPr>
              <p:cNvPr id="21537" name="Line 30"/>
              <p:cNvSpPr>
                <a:spLocks noChangeShapeType="1"/>
              </p:cNvSpPr>
              <p:nvPr/>
            </p:nvSpPr>
            <p:spPr bwMode="auto">
              <a:xfrm>
                <a:off x="2814" y="1496"/>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38" name="Line 31"/>
              <p:cNvSpPr>
                <a:spLocks noChangeShapeType="1"/>
              </p:cNvSpPr>
              <p:nvPr/>
            </p:nvSpPr>
            <p:spPr bwMode="auto">
              <a:xfrm>
                <a:off x="2910" y="1496"/>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39" name="Line 32"/>
              <p:cNvSpPr>
                <a:spLocks noChangeShapeType="1"/>
              </p:cNvSpPr>
              <p:nvPr/>
            </p:nvSpPr>
            <p:spPr bwMode="auto">
              <a:xfrm>
                <a:off x="3006" y="1496"/>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40" name="Line 33"/>
              <p:cNvSpPr>
                <a:spLocks noChangeShapeType="1"/>
              </p:cNvSpPr>
              <p:nvPr/>
            </p:nvSpPr>
            <p:spPr bwMode="auto">
              <a:xfrm>
                <a:off x="3102" y="1496"/>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41" name="Line 34"/>
              <p:cNvSpPr>
                <a:spLocks noChangeShapeType="1"/>
              </p:cNvSpPr>
              <p:nvPr/>
            </p:nvSpPr>
            <p:spPr bwMode="auto">
              <a:xfrm>
                <a:off x="3198" y="1496"/>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21532" name="Line 35"/>
            <p:cNvSpPr>
              <a:spLocks noChangeShapeType="1"/>
            </p:cNvSpPr>
            <p:nvPr/>
          </p:nvSpPr>
          <p:spPr bwMode="auto">
            <a:xfrm>
              <a:off x="3598" y="2384"/>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33" name="Line 36"/>
            <p:cNvSpPr>
              <a:spLocks noChangeShapeType="1"/>
            </p:cNvSpPr>
            <p:nvPr/>
          </p:nvSpPr>
          <p:spPr bwMode="auto">
            <a:xfrm>
              <a:off x="3694" y="2384"/>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34" name="Line 37"/>
            <p:cNvSpPr>
              <a:spLocks noChangeShapeType="1"/>
            </p:cNvSpPr>
            <p:nvPr/>
          </p:nvSpPr>
          <p:spPr bwMode="auto">
            <a:xfrm>
              <a:off x="3790" y="2384"/>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35" name="Line 38"/>
            <p:cNvSpPr>
              <a:spLocks noChangeShapeType="1"/>
            </p:cNvSpPr>
            <p:nvPr/>
          </p:nvSpPr>
          <p:spPr bwMode="auto">
            <a:xfrm>
              <a:off x="3886" y="2384"/>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36" name="Line 39"/>
            <p:cNvSpPr>
              <a:spLocks noChangeShapeType="1"/>
            </p:cNvSpPr>
            <p:nvPr/>
          </p:nvSpPr>
          <p:spPr bwMode="auto">
            <a:xfrm>
              <a:off x="3982" y="2384"/>
              <a:ext cx="0" cy="2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2" name="TextBox 1"/>
          <p:cNvSpPr txBox="1"/>
          <p:nvPr/>
        </p:nvSpPr>
        <p:spPr>
          <a:xfrm>
            <a:off x="172632" y="3608596"/>
            <a:ext cx="2637788" cy="646331"/>
          </a:xfrm>
          <a:prstGeom prst="rect">
            <a:avLst/>
          </a:prstGeom>
          <a:noFill/>
        </p:spPr>
        <p:txBody>
          <a:bodyPr wrap="square" rtlCol="0">
            <a:spAutoFit/>
          </a:bodyPr>
          <a:lstStyle/>
          <a:p>
            <a:r>
              <a:rPr lang="en-US" dirty="0" smtClean="0"/>
              <a:t>Is this “free energy”, or “energy = </a:t>
            </a:r>
            <a:r>
              <a:rPr lang="en-US" dirty="0" err="1" smtClean="0"/>
              <a:t>enthalphy</a:t>
            </a:r>
            <a:r>
              <a:rPr lang="en-US" dirty="0" smtClean="0"/>
              <a:t>”?</a:t>
            </a:r>
            <a:endParaRPr lang="en-US" dirty="0"/>
          </a:p>
        </p:txBody>
      </p:sp>
      <p:sp>
        <p:nvSpPr>
          <p:cNvPr id="3" name="TextBox 2"/>
          <p:cNvSpPr txBox="1"/>
          <p:nvPr/>
        </p:nvSpPr>
        <p:spPr>
          <a:xfrm>
            <a:off x="337790" y="4460394"/>
            <a:ext cx="2300254" cy="369332"/>
          </a:xfrm>
          <a:prstGeom prst="rect">
            <a:avLst/>
          </a:prstGeom>
          <a:noFill/>
        </p:spPr>
        <p:txBody>
          <a:bodyPr wrap="none" rtlCol="0">
            <a:spAutoFit/>
          </a:bodyPr>
          <a:lstStyle/>
          <a:p>
            <a:r>
              <a:rPr lang="en-US" dirty="0" err="1" smtClean="0"/>
              <a:t>Ans</a:t>
            </a:r>
            <a:r>
              <a:rPr lang="en-US" dirty="0" smtClean="0"/>
              <a:t>: Energy (Enthalpy)</a:t>
            </a:r>
            <a:endParaRPr lang="en-US" dirty="0"/>
          </a:p>
        </p:txBody>
      </p:sp>
    </p:spTree>
    <p:extLst>
      <p:ext uri="{BB962C8B-B14F-4D97-AF65-F5344CB8AC3E}">
        <p14:creationId xmlns:p14="http://schemas.microsoft.com/office/powerpoint/2010/main" val="2397971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0" y="0"/>
            <a:ext cx="9144000" cy="706438"/>
          </a:xfrm>
          <a:solidFill>
            <a:srgbClr val="FFFFFF"/>
          </a:solidFill>
        </p:spPr>
        <p:txBody>
          <a:bodyPr rtlCol="0">
            <a:normAutofit/>
          </a:bodyPr>
          <a:lstStyle/>
          <a:p>
            <a:pPr eaLnBrk="1" fontAlgn="auto" hangingPunct="1">
              <a:lnSpc>
                <a:spcPct val="90000"/>
              </a:lnSpc>
              <a:spcAft>
                <a:spcPts val="0"/>
              </a:spcAft>
              <a:defRPr/>
            </a:pPr>
            <a:r>
              <a:rPr lang="en-US" sz="3600" b="1" dirty="0">
                <a:solidFill>
                  <a:srgbClr val="0000FF"/>
                </a:solidFill>
                <a:effectLst>
                  <a:outerShdw blurRad="38100" dist="38100" dir="2700000" algn="tl">
                    <a:srgbClr val="000000"/>
                  </a:outerShdw>
                </a:effectLst>
                <a:ea typeface="+mj-ea"/>
                <a:cs typeface="+mj-cs"/>
              </a:rPr>
              <a:t>Protein folding: the energy </a:t>
            </a:r>
            <a:r>
              <a:rPr lang="en-US" sz="3600" b="1" dirty="0" smtClean="0">
                <a:solidFill>
                  <a:srgbClr val="0000FF"/>
                </a:solidFill>
                <a:effectLst>
                  <a:outerShdw blurRad="38100" dist="38100" dir="2700000" algn="tl">
                    <a:srgbClr val="000000"/>
                  </a:outerShdw>
                </a:effectLst>
                <a:ea typeface="+mj-ea"/>
                <a:cs typeface="+mj-cs"/>
              </a:rPr>
              <a:t>landscape </a:t>
            </a:r>
            <a:r>
              <a:rPr lang="en-US" sz="3600" b="1" dirty="0">
                <a:solidFill>
                  <a:srgbClr val="0000FF"/>
                </a:solidFill>
                <a:effectLst>
                  <a:outerShdw blurRad="38100" dist="38100" dir="2700000" algn="tl">
                    <a:srgbClr val="000000"/>
                  </a:outerShdw>
                </a:effectLst>
                <a:ea typeface="+mj-ea"/>
                <a:cs typeface="+mj-cs"/>
              </a:rPr>
              <a:t>theory</a:t>
            </a:r>
          </a:p>
        </p:txBody>
      </p:sp>
      <p:sp>
        <p:nvSpPr>
          <p:cNvPr id="22530" name="Rectangle 3"/>
          <p:cNvSpPr>
            <a:spLocks noChangeArrowheads="1"/>
          </p:cNvSpPr>
          <p:nvPr/>
        </p:nvSpPr>
        <p:spPr bwMode="auto">
          <a:xfrm>
            <a:off x="0" y="2066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pic>
        <p:nvPicPr>
          <p:cNvPr id="2253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524000"/>
            <a:ext cx="362585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0" name="Text Box 6"/>
          <p:cNvSpPr txBox="1">
            <a:spLocks noChangeArrowheads="1"/>
          </p:cNvSpPr>
          <p:nvPr/>
        </p:nvSpPr>
        <p:spPr bwMode="auto">
          <a:xfrm>
            <a:off x="4143375" y="1509713"/>
            <a:ext cx="4694238" cy="3970337"/>
          </a:xfrm>
          <a:prstGeom prst="rect">
            <a:avLst/>
          </a:prstGeom>
          <a:noFill/>
          <a:ln w="9525">
            <a:noFill/>
            <a:miter lim="800000"/>
            <a:headEnd/>
            <a:tailEnd/>
          </a:ln>
          <a:effectLst/>
        </p:spPr>
        <p:txBody>
          <a:bodyPr>
            <a:spAutoFit/>
          </a:bodyPr>
          <a:lstStyle/>
          <a:p>
            <a:pPr marL="342900" indent="-342900">
              <a:buFontTx/>
              <a:buAutoNum type="arabicPeriod"/>
              <a:defRPr/>
            </a:pPr>
            <a:r>
              <a:rPr lang="en-US" b="1" dirty="0">
                <a:latin typeface="Cambria" pitchFamily="18" charset="0"/>
                <a:ea typeface="ＭＳ Ｐゴシック" pitchFamily="34" charset="-128"/>
              </a:rPr>
              <a:t>Fast – (on a ms timescales for single domains). Unfolded proteins “roll downhill” towards smaller populations </a:t>
            </a:r>
            <a:r>
              <a:rPr lang="en-US" b="1" dirty="0">
                <a:solidFill>
                  <a:srgbClr val="000000"/>
                </a:solidFill>
                <a:latin typeface="Cambria" pitchFamily="18" charset="0"/>
                <a:ea typeface="ＭＳ Ｐゴシック" pitchFamily="34" charset="-128"/>
              </a:rPr>
              <a:t>of conformations.</a:t>
            </a:r>
          </a:p>
          <a:p>
            <a:pPr marL="342900" indent="-342900">
              <a:defRPr/>
            </a:pPr>
            <a:endParaRPr lang="en-US" b="1" dirty="0">
              <a:solidFill>
                <a:srgbClr val="000000"/>
              </a:solidFill>
              <a:latin typeface="Cambria" pitchFamily="18" charset="0"/>
              <a:ea typeface="ＭＳ Ｐゴシック" pitchFamily="34" charset="-128"/>
            </a:endParaRPr>
          </a:p>
          <a:p>
            <a:pPr>
              <a:defRPr/>
            </a:pPr>
            <a:r>
              <a:rPr lang="en-US" b="1" dirty="0">
                <a:solidFill>
                  <a:srgbClr val="000000"/>
                </a:solidFill>
                <a:latin typeface="Cambria" pitchFamily="18" charset="0"/>
                <a:ea typeface="ＭＳ Ｐゴシック" pitchFamily="34" charset="-128"/>
              </a:rPr>
              <a:t>2. Highly cooperative – intermediates are rarely observed</a:t>
            </a:r>
          </a:p>
          <a:p>
            <a:pPr>
              <a:defRPr/>
            </a:pPr>
            <a:endParaRPr lang="en-US" b="1" dirty="0">
              <a:solidFill>
                <a:srgbClr val="0070C0"/>
              </a:solidFill>
              <a:latin typeface="Cambria" pitchFamily="18" charset="0"/>
              <a:ea typeface="ＭＳ Ｐゴシック" pitchFamily="34" charset="-128"/>
            </a:endParaRPr>
          </a:p>
          <a:p>
            <a:pPr>
              <a:defRPr/>
            </a:pPr>
            <a:r>
              <a:rPr lang="en-US" b="1" dirty="0">
                <a:solidFill>
                  <a:srgbClr val="000000"/>
                </a:solidFill>
                <a:latin typeface="Cambria" pitchFamily="18" charset="0"/>
                <a:ea typeface="ＭＳ Ｐゴシック" pitchFamily="34" charset="-128"/>
              </a:rPr>
              <a:t>3. Heterogeneity of the starting points – each unfolded molecule has different conformation and different path downhill the folding funnel</a:t>
            </a:r>
          </a:p>
          <a:p>
            <a:pPr>
              <a:defRPr/>
            </a:pPr>
            <a:endParaRPr lang="en-US" b="1" dirty="0">
              <a:solidFill>
                <a:srgbClr val="000000"/>
              </a:solidFill>
              <a:latin typeface="Cambria" pitchFamily="18" charset="0"/>
              <a:ea typeface="ＭＳ Ｐゴシック" pitchFamily="34" charset="-128"/>
            </a:endParaRPr>
          </a:p>
          <a:p>
            <a:pPr>
              <a:defRPr/>
            </a:pPr>
            <a:r>
              <a:rPr lang="en-US" b="1" dirty="0">
                <a:solidFill>
                  <a:srgbClr val="000000"/>
                </a:solidFill>
                <a:latin typeface="Cambria" pitchFamily="18" charset="0"/>
                <a:ea typeface="ＭＳ Ｐゴシック" pitchFamily="34" charset="-128"/>
              </a:rPr>
              <a:t>4. In many cases is coupled to translation</a:t>
            </a:r>
          </a:p>
        </p:txBody>
      </p:sp>
    </p:spTree>
    <p:extLst>
      <p:ext uri="{BB962C8B-B14F-4D97-AF65-F5344CB8AC3E}">
        <p14:creationId xmlns:p14="http://schemas.microsoft.com/office/powerpoint/2010/main" val="23860001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idx="4294967295"/>
          </p:nvPr>
        </p:nvSpPr>
        <p:spPr>
          <a:xfrm>
            <a:off x="0" y="1935163"/>
            <a:ext cx="7772400" cy="3094037"/>
          </a:xfrm>
        </p:spPr>
        <p:txBody>
          <a:bodyPr rtlCol="0">
            <a:normAutofit/>
          </a:bodyPr>
          <a:lstStyle/>
          <a:p>
            <a:pPr eaLnBrk="1" fontAlgn="auto" hangingPunct="1">
              <a:lnSpc>
                <a:spcPct val="80000"/>
              </a:lnSpc>
              <a:spcAft>
                <a:spcPts val="0"/>
              </a:spcAft>
              <a:buFont typeface="Arial"/>
              <a:buChar char="•"/>
              <a:defRPr/>
            </a:pPr>
            <a:r>
              <a:rPr lang="en-US" sz="2000" dirty="0">
                <a:ea typeface="+mn-ea"/>
                <a:cs typeface="+mn-cs"/>
              </a:rPr>
              <a:t>6-mer peptide (2 hydrophobic and 4 hydrophilic amino acids)</a:t>
            </a:r>
          </a:p>
          <a:p>
            <a:pPr eaLnBrk="1" fontAlgn="auto" hangingPunct="1">
              <a:lnSpc>
                <a:spcPct val="80000"/>
              </a:lnSpc>
              <a:spcAft>
                <a:spcPts val="0"/>
              </a:spcAft>
              <a:buFontTx/>
              <a:buNone/>
              <a:defRPr/>
            </a:pPr>
            <a:endParaRPr lang="en-US" sz="2000" dirty="0">
              <a:ea typeface="+mn-ea"/>
              <a:cs typeface="+mn-cs"/>
            </a:endParaRPr>
          </a:p>
          <a:p>
            <a:pPr eaLnBrk="1" fontAlgn="auto" hangingPunct="1">
              <a:lnSpc>
                <a:spcPct val="80000"/>
              </a:lnSpc>
              <a:spcAft>
                <a:spcPts val="0"/>
              </a:spcAft>
              <a:buFont typeface="Arial"/>
              <a:buChar char="•"/>
              <a:defRPr/>
            </a:pPr>
            <a:r>
              <a:rPr lang="en-US" sz="2000" dirty="0">
                <a:ea typeface="+mn-ea"/>
                <a:cs typeface="+mn-cs"/>
              </a:rPr>
              <a:t>Each amino acid is represented as a bead</a:t>
            </a:r>
          </a:p>
          <a:p>
            <a:pPr lvl="1" eaLnBrk="1" fontAlgn="auto" hangingPunct="1">
              <a:lnSpc>
                <a:spcPct val="80000"/>
              </a:lnSpc>
              <a:spcAft>
                <a:spcPts val="0"/>
              </a:spcAft>
              <a:buFont typeface="Arial"/>
              <a:buChar char="–"/>
              <a:defRPr/>
            </a:pPr>
            <a:r>
              <a:rPr lang="en-US" sz="2200" dirty="0">
                <a:ea typeface="+mn-ea"/>
              </a:rPr>
              <a:t>Black bead: hydrophobic (H)</a:t>
            </a:r>
          </a:p>
          <a:p>
            <a:pPr lvl="1" eaLnBrk="1" fontAlgn="auto" hangingPunct="1">
              <a:lnSpc>
                <a:spcPct val="80000"/>
              </a:lnSpc>
              <a:spcAft>
                <a:spcPts val="0"/>
              </a:spcAft>
              <a:buFont typeface="Arial"/>
              <a:buChar char="–"/>
              <a:defRPr/>
            </a:pPr>
            <a:r>
              <a:rPr lang="en-US" sz="2200" dirty="0">
                <a:ea typeface="+mn-ea"/>
              </a:rPr>
              <a:t>White bead: hydrophilic (P)</a:t>
            </a:r>
          </a:p>
          <a:p>
            <a:pPr lvl="1" eaLnBrk="1" fontAlgn="auto" hangingPunct="1">
              <a:lnSpc>
                <a:spcPct val="80000"/>
              </a:lnSpc>
              <a:spcAft>
                <a:spcPts val="0"/>
              </a:spcAft>
              <a:buFontTx/>
              <a:buNone/>
              <a:defRPr/>
            </a:pPr>
            <a:endParaRPr lang="en-US" sz="1000" dirty="0">
              <a:ea typeface="+mn-ea"/>
            </a:endParaRPr>
          </a:p>
          <a:p>
            <a:pPr eaLnBrk="1" fontAlgn="auto" hangingPunct="1">
              <a:lnSpc>
                <a:spcPct val="80000"/>
              </a:lnSpc>
              <a:spcAft>
                <a:spcPts val="0"/>
              </a:spcAft>
              <a:buFont typeface="Arial"/>
              <a:buChar char="•"/>
              <a:defRPr/>
            </a:pPr>
            <a:r>
              <a:rPr lang="en-US" sz="2000" dirty="0">
                <a:ea typeface="+mn-ea"/>
                <a:cs typeface="+mn-cs"/>
              </a:rPr>
              <a:t>Bonds represented by straight lines</a:t>
            </a:r>
          </a:p>
          <a:p>
            <a:pPr eaLnBrk="1" fontAlgn="auto" hangingPunct="1">
              <a:lnSpc>
                <a:spcPct val="80000"/>
              </a:lnSpc>
              <a:spcAft>
                <a:spcPts val="0"/>
              </a:spcAft>
              <a:buFontTx/>
              <a:buNone/>
              <a:defRPr/>
            </a:pPr>
            <a:endParaRPr lang="en-US" sz="1000" dirty="0">
              <a:ea typeface="+mn-ea"/>
              <a:cs typeface="+mn-cs"/>
            </a:endParaRPr>
          </a:p>
          <a:p>
            <a:pPr eaLnBrk="1" fontAlgn="auto" hangingPunct="1">
              <a:lnSpc>
                <a:spcPct val="80000"/>
              </a:lnSpc>
              <a:spcAft>
                <a:spcPts val="0"/>
              </a:spcAft>
              <a:buFont typeface="Arial"/>
              <a:buChar char="•"/>
              <a:defRPr/>
            </a:pPr>
            <a:r>
              <a:rPr lang="en-US" sz="2000" dirty="0">
                <a:ea typeface="+mn-ea"/>
                <a:cs typeface="+mn-cs"/>
              </a:rPr>
              <a:t>H-H (=</a:t>
            </a:r>
            <a:r>
              <a:rPr lang="en-US" sz="2000" dirty="0" smtClean="0">
                <a:ea typeface="+mn-ea"/>
                <a:cs typeface="+mn-cs"/>
              </a:rPr>
              <a:t>1 KJ/mole = 1/3 k</a:t>
            </a:r>
            <a:r>
              <a:rPr lang="en-US" sz="2000" baseline="-25000" dirty="0" smtClean="0">
                <a:ea typeface="+mn-ea"/>
                <a:cs typeface="+mn-cs"/>
              </a:rPr>
              <a:t>B</a:t>
            </a:r>
            <a:r>
              <a:rPr lang="en-US" sz="2000" dirty="0" smtClean="0">
                <a:ea typeface="+mn-ea"/>
                <a:cs typeface="+mn-cs"/>
              </a:rPr>
              <a:t>T/molecule) </a:t>
            </a:r>
            <a:r>
              <a:rPr lang="en-US" sz="2000" dirty="0">
                <a:ea typeface="+mn-ea"/>
                <a:cs typeface="+mn-cs"/>
              </a:rPr>
              <a:t>and P-P (=250J) bonds </a:t>
            </a:r>
            <a:r>
              <a:rPr lang="en-US" sz="2000" dirty="0" smtClean="0">
                <a:ea typeface="+mn-ea"/>
                <a:cs typeface="+mn-cs"/>
              </a:rPr>
              <a:t>favorable</a:t>
            </a:r>
          </a:p>
          <a:p>
            <a:pPr marL="0" indent="0" eaLnBrk="1" fontAlgn="auto" hangingPunct="1">
              <a:lnSpc>
                <a:spcPct val="80000"/>
              </a:lnSpc>
              <a:spcAft>
                <a:spcPts val="0"/>
              </a:spcAft>
              <a:buFont typeface="Arial"/>
              <a:buNone/>
              <a:defRPr/>
            </a:pPr>
            <a:endParaRPr lang="en-US" sz="1000" dirty="0" smtClean="0">
              <a:ea typeface="+mn-ea"/>
              <a:cs typeface="+mn-cs"/>
            </a:endParaRPr>
          </a:p>
          <a:p>
            <a:pPr eaLnBrk="1" fontAlgn="auto" hangingPunct="1">
              <a:lnSpc>
                <a:spcPct val="80000"/>
              </a:lnSpc>
              <a:spcAft>
                <a:spcPts val="0"/>
              </a:spcAft>
              <a:buFont typeface="Arial"/>
              <a:buChar char="•"/>
              <a:defRPr/>
            </a:pPr>
            <a:r>
              <a:rPr lang="en-US" sz="2000" dirty="0" smtClean="0">
                <a:ea typeface="+mn-ea"/>
                <a:cs typeface="+mn-cs"/>
              </a:rPr>
              <a:t>Single 90˚ rotation per time step allowed.</a:t>
            </a:r>
            <a:endParaRPr lang="en-US" sz="2000" dirty="0">
              <a:ea typeface="+mn-ea"/>
              <a:cs typeface="+mn-cs"/>
            </a:endParaRPr>
          </a:p>
        </p:txBody>
      </p:sp>
      <p:sp>
        <p:nvSpPr>
          <p:cNvPr id="24578" name="Text Box 4"/>
          <p:cNvSpPr txBox="1">
            <a:spLocks noChangeArrowheads="1"/>
          </p:cNvSpPr>
          <p:nvPr/>
        </p:nvSpPr>
        <p:spPr bwMode="auto">
          <a:xfrm>
            <a:off x="0" y="6583363"/>
            <a:ext cx="4503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i="1">
                <a:solidFill>
                  <a:srgbClr val="000000"/>
                </a:solidFill>
                <a:cs typeface="Arial" charset="0"/>
              </a:rPr>
              <a:t>Based on work from Ken A. Dill, 1989, and Peter Wolynes, 1987</a:t>
            </a:r>
          </a:p>
        </p:txBody>
      </p:sp>
      <p:sp>
        <p:nvSpPr>
          <p:cNvPr id="117765" name="Rectangle 5"/>
          <p:cNvSpPr>
            <a:spLocks noChangeArrowheads="1"/>
          </p:cNvSpPr>
          <p:nvPr/>
        </p:nvSpPr>
        <p:spPr bwMode="auto">
          <a:xfrm>
            <a:off x="0" y="0"/>
            <a:ext cx="9144000" cy="706438"/>
          </a:xfrm>
          <a:prstGeom prst="rect">
            <a:avLst/>
          </a:prstGeom>
          <a:solidFill>
            <a:srgbClr val="FFFFFF"/>
          </a:solidFill>
          <a:ln w="9525">
            <a:solidFill>
              <a:srgbClr val="FFFFFF"/>
            </a:solidFill>
            <a:miter lim="800000"/>
            <a:headEnd/>
            <a:tailEnd/>
          </a:ln>
          <a:effectLst/>
        </p:spPr>
        <p:txBody>
          <a:bodyPr anchor="ctr"/>
          <a:lstStyle/>
          <a:p>
            <a:pPr algn="ctr">
              <a:lnSpc>
                <a:spcPct val="90000"/>
              </a:lnSpc>
              <a:defRPr/>
            </a:pPr>
            <a:r>
              <a:rPr lang="en-US" sz="3600" b="1" dirty="0">
                <a:solidFill>
                  <a:srgbClr val="0000FF"/>
                </a:solidFill>
                <a:effectLst>
                  <a:outerShdw blurRad="38100" dist="38100" dir="2700000" algn="tl">
                    <a:srgbClr val="000000"/>
                  </a:outerShdw>
                </a:effectLst>
                <a:latin typeface="Arial" pitchFamily="34" charset="0"/>
                <a:ea typeface="ＭＳ Ｐゴシック" pitchFamily="34" charset="-128"/>
              </a:rPr>
              <a:t>Example: the lattice model</a:t>
            </a:r>
          </a:p>
        </p:txBody>
      </p:sp>
      <p:pic>
        <p:nvPicPr>
          <p:cNvPr id="245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213" y="1882775"/>
            <a:ext cx="255587"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
          <p:cNvSpPr txBox="1">
            <a:spLocks noChangeArrowheads="1"/>
          </p:cNvSpPr>
          <p:nvPr/>
        </p:nvSpPr>
        <p:spPr bwMode="auto">
          <a:xfrm>
            <a:off x="457200" y="685800"/>
            <a:ext cx="838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A simplified model of protein folding:</a:t>
            </a:r>
          </a:p>
          <a:p>
            <a:pPr algn="ctr" eaLnBrk="1" hangingPunct="1"/>
            <a:r>
              <a:rPr lang="en-US"/>
              <a:t>Only 2-D motion allowed; only 90˚ motion. </a:t>
            </a:r>
          </a:p>
          <a:p>
            <a:pPr algn="ctr" eaLnBrk="1" hangingPunct="1"/>
            <a:r>
              <a:rPr lang="en-US"/>
              <a:t>(Real proteins are 3D; are not restricted to 90˚ rotation.) </a:t>
            </a:r>
          </a:p>
          <a:p>
            <a:pPr eaLnBrk="1" hangingPunct="1"/>
            <a:endParaRPr lang="en-US" sz="1800"/>
          </a:p>
        </p:txBody>
      </p:sp>
      <p:pic>
        <p:nvPicPr>
          <p:cNvPr id="24582" name="Picture 5"/>
          <p:cNvPicPr>
            <a:picLocks noChangeAspect="1" noChangeArrowheads="1"/>
          </p:cNvPicPr>
          <p:nvPr/>
        </p:nvPicPr>
        <p:blipFill>
          <a:blip r:embed="rId3">
            <a:extLst>
              <a:ext uri="{28A0092B-C50C-407E-A947-70E740481C1C}">
                <a14:useLocalDpi xmlns:a14="http://schemas.microsoft.com/office/drawing/2010/main" val="0"/>
              </a:ext>
            </a:extLst>
          </a:blip>
          <a:srcRect b="19568"/>
          <a:stretch>
            <a:fillRect/>
          </a:stretch>
        </p:blipFill>
        <p:spPr bwMode="auto">
          <a:xfrm>
            <a:off x="6172200" y="4495800"/>
            <a:ext cx="30734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6"/>
          <p:cNvSpPr txBox="1">
            <a:spLocks noChangeArrowheads="1"/>
          </p:cNvSpPr>
          <p:nvPr/>
        </p:nvSpPr>
        <p:spPr bwMode="auto">
          <a:xfrm>
            <a:off x="152400" y="5707355"/>
            <a:ext cx="624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t>Note: Proteins fold; Peptides don</a:t>
            </a:r>
            <a:r>
              <a:rPr lang="ja-JP" altLang="en-US" sz="2000" dirty="0"/>
              <a:t>’</a:t>
            </a:r>
            <a:r>
              <a:rPr lang="en-US" altLang="ja-JP" sz="2000" dirty="0"/>
              <a:t>t fold </a:t>
            </a:r>
          </a:p>
          <a:p>
            <a:pPr algn="ctr" eaLnBrk="1" hangingPunct="1"/>
            <a:r>
              <a:rPr lang="en-US" altLang="ja-JP" sz="2000" dirty="0"/>
              <a:t>Peptides have too few H-H and P-P to fold stably.</a:t>
            </a:r>
            <a:endParaRPr lang="en-US" sz="2000" dirty="0"/>
          </a:p>
        </p:txBody>
      </p:sp>
      <p:sp>
        <p:nvSpPr>
          <p:cNvPr id="2" name="TextBox 1"/>
          <p:cNvSpPr txBox="1"/>
          <p:nvPr/>
        </p:nvSpPr>
        <p:spPr>
          <a:xfrm>
            <a:off x="152400" y="4949123"/>
            <a:ext cx="4031873" cy="707886"/>
          </a:xfrm>
          <a:prstGeom prst="rect">
            <a:avLst/>
          </a:prstGeom>
          <a:noFill/>
        </p:spPr>
        <p:txBody>
          <a:bodyPr wrap="none" rtlCol="0">
            <a:spAutoFit/>
          </a:bodyPr>
          <a:lstStyle/>
          <a:p>
            <a:r>
              <a:rPr lang="en-US" sz="2000" dirty="0" smtClean="0"/>
              <a:t>What about length-dependence: </a:t>
            </a:r>
          </a:p>
          <a:p>
            <a:r>
              <a:rPr lang="en-US" sz="2000" dirty="0" smtClean="0"/>
              <a:t>do peptides (short proteins) fold-up?</a:t>
            </a:r>
            <a:endParaRPr lang="en-US" sz="2000" dirty="0"/>
          </a:p>
        </p:txBody>
      </p:sp>
    </p:spTree>
    <p:extLst>
      <p:ext uri="{BB962C8B-B14F-4D97-AF65-F5344CB8AC3E}">
        <p14:creationId xmlns:p14="http://schemas.microsoft.com/office/powerpoint/2010/main" val="3789918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p:cNvPicPr>
          <p:nvPr/>
        </p:nvPicPr>
        <p:blipFill>
          <a:blip r:embed="rId3">
            <a:extLst>
              <a:ext uri="{28A0092B-C50C-407E-A947-70E740481C1C}">
                <a14:useLocalDpi xmlns:a14="http://schemas.microsoft.com/office/drawing/2010/main" val="0"/>
              </a:ext>
            </a:extLst>
          </a:blip>
          <a:srcRect r="32442"/>
          <a:stretch>
            <a:fillRect/>
          </a:stretch>
        </p:blipFill>
        <p:spPr bwMode="auto">
          <a:xfrm>
            <a:off x="6092825" y="2478930"/>
            <a:ext cx="27463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title"/>
          </p:nvPr>
        </p:nvSpPr>
        <p:spPr>
          <a:xfrm>
            <a:off x="457200" y="0"/>
            <a:ext cx="8229600" cy="762000"/>
          </a:xfrm>
        </p:spPr>
        <p:txBody>
          <a:bodyPr/>
          <a:lstStyle/>
          <a:p>
            <a:pPr eaLnBrk="1" hangingPunct="1"/>
            <a:r>
              <a:rPr lang="en-US">
                <a:solidFill>
                  <a:srgbClr val="002CCD"/>
                </a:solidFill>
                <a:latin typeface="Arial" charset="0"/>
              </a:rPr>
              <a:t>Chirality in Amino acids </a:t>
            </a:r>
            <a:r>
              <a:rPr lang="en-US">
                <a:latin typeface="Arial" charset="0"/>
              </a:rPr>
              <a:t>	</a:t>
            </a:r>
          </a:p>
        </p:txBody>
      </p:sp>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38200"/>
            <a:ext cx="35814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5"/>
          <p:cNvSpPr>
            <a:spLocks noChangeArrowheads="1"/>
          </p:cNvSpPr>
          <p:nvPr/>
        </p:nvSpPr>
        <p:spPr bwMode="auto">
          <a:xfrm>
            <a:off x="4876800" y="762000"/>
            <a:ext cx="396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Although most amino acids can exist in both left and right handed forms, Life on Earth is made of left handed amino acids, almost exclusively. Why? </a:t>
            </a:r>
          </a:p>
        </p:txBody>
      </p:sp>
      <p:sp>
        <p:nvSpPr>
          <p:cNvPr id="27654" name="Rectangle 1"/>
          <p:cNvSpPr>
            <a:spLocks noChangeArrowheads="1"/>
          </p:cNvSpPr>
          <p:nvPr/>
        </p:nvSpPr>
        <p:spPr bwMode="auto">
          <a:xfrm>
            <a:off x="838200" y="3524250"/>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Alpha helix is a right-handed coil, with left-handed amino acids. (There is steric hinderance for a left-handed helix from left-handed amino acids.) Similar for </a:t>
            </a:r>
            <a:r>
              <a:rPr lang="en-US">
                <a:latin typeface="Symbol" charset="0"/>
                <a:cs typeface="Symbol" charset="0"/>
              </a:rPr>
              <a:t>b</a:t>
            </a:r>
            <a:r>
              <a:rPr lang="en-US"/>
              <a:t>-sheets.</a:t>
            </a:r>
          </a:p>
        </p:txBody>
      </p:sp>
      <p:sp>
        <p:nvSpPr>
          <p:cNvPr id="27655" name="Rectangle 3"/>
          <p:cNvSpPr>
            <a:spLocks noGrp="1" noChangeArrowheads="1"/>
          </p:cNvSpPr>
          <p:nvPr>
            <p:ph idx="1"/>
          </p:nvPr>
        </p:nvSpPr>
        <p:spPr>
          <a:xfrm>
            <a:off x="228600" y="5410200"/>
            <a:ext cx="8534400" cy="1371600"/>
          </a:xfrm>
        </p:spPr>
        <p:txBody>
          <a:bodyPr/>
          <a:lstStyle/>
          <a:p>
            <a:pPr eaLnBrk="1" hangingPunct="1"/>
            <a:r>
              <a:rPr lang="en-US" sz="2200">
                <a:latin typeface="Arial" charset="0"/>
              </a:rPr>
              <a:t>In 2D: To avoid issues with chirality, all molecules are made so that the first two amino acids go upwards.</a:t>
            </a:r>
          </a:p>
          <a:p>
            <a:pPr eaLnBrk="1" hangingPunct="1"/>
            <a:r>
              <a:rPr lang="en-US" sz="2200">
                <a:latin typeface="Arial" charset="0"/>
              </a:rPr>
              <a:t>Also, the first kink always goes to the right.</a:t>
            </a:r>
          </a:p>
        </p:txBody>
      </p:sp>
      <p:grpSp>
        <p:nvGrpSpPr>
          <p:cNvPr id="3" name="Group 2"/>
          <p:cNvGrpSpPr/>
          <p:nvPr/>
        </p:nvGrpSpPr>
        <p:grpSpPr>
          <a:xfrm>
            <a:off x="4691071" y="1860299"/>
            <a:ext cx="4435467" cy="673351"/>
            <a:chOff x="4691071" y="1860299"/>
            <a:chExt cx="4435467" cy="673351"/>
          </a:xfrm>
        </p:grpSpPr>
        <p:sp>
          <p:nvSpPr>
            <p:cNvPr id="25605" name="Rectangle 6"/>
            <p:cNvSpPr>
              <a:spLocks noChangeArrowheads="1"/>
            </p:cNvSpPr>
            <p:nvPr/>
          </p:nvSpPr>
          <p:spPr bwMode="auto">
            <a:xfrm>
              <a:off x="7086600" y="2133600"/>
              <a:ext cx="2039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t>http://</a:t>
              </a:r>
              <a:r>
                <a:rPr lang="en-US" sz="1000" dirty="0" err="1"/>
                <a:t>en.wikipedia.org</a:t>
              </a:r>
              <a:r>
                <a:rPr lang="en-US" sz="1000" dirty="0"/>
                <a:t>/wiki/</a:t>
              </a:r>
              <a:r>
                <a:rPr lang="en-US" sz="1000" dirty="0" err="1"/>
                <a:t>File:Chirality_with_hands.jpg</a:t>
              </a:r>
              <a:endParaRPr lang="en-US" sz="1000" dirty="0"/>
            </a:p>
          </p:txBody>
        </p:sp>
        <p:sp>
          <p:nvSpPr>
            <p:cNvPr id="2" name="Rectangle 1"/>
            <p:cNvSpPr/>
            <p:nvPr/>
          </p:nvSpPr>
          <p:spPr>
            <a:xfrm>
              <a:off x="4691071" y="1860299"/>
              <a:ext cx="3686144" cy="646331"/>
            </a:xfrm>
            <a:prstGeom prst="rect">
              <a:avLst/>
            </a:prstGeom>
          </p:spPr>
          <p:txBody>
            <a:bodyPr wrap="square">
              <a:spAutoFit/>
            </a:bodyPr>
            <a:lstStyle/>
            <a:p>
              <a:r>
                <a:rPr lang="en-US" dirty="0"/>
                <a:t>Not really known. Meteorites have left-handed </a:t>
              </a:r>
              <a:r>
                <a:rPr lang="en-US" dirty="0" err="1"/>
                <a:t>aa</a:t>
              </a:r>
              <a:r>
                <a:rPr lang="en-US" dirty="0"/>
                <a:t>. </a:t>
              </a:r>
            </a:p>
          </p:txBody>
        </p:sp>
      </p:grpSp>
    </p:spTree>
    <p:extLst>
      <p:ext uri="{BB962C8B-B14F-4D97-AF65-F5344CB8AC3E}">
        <p14:creationId xmlns:p14="http://schemas.microsoft.com/office/powerpoint/2010/main" val="1251938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sz="half" idx="4294967295"/>
          </p:nvPr>
        </p:nvSpPr>
        <p:spPr>
          <a:xfrm>
            <a:off x="0" y="1797050"/>
            <a:ext cx="5029200" cy="3276600"/>
          </a:xfrm>
        </p:spPr>
        <p:txBody>
          <a:bodyPr rtlCol="0">
            <a:normAutofit/>
          </a:bodyPr>
          <a:lstStyle/>
          <a:p>
            <a:pPr eaLnBrk="1" fontAlgn="auto" hangingPunct="1">
              <a:spcAft>
                <a:spcPts val="0"/>
              </a:spcAft>
              <a:buFont typeface="Arial"/>
              <a:buChar char="•"/>
              <a:defRPr/>
            </a:pPr>
            <a:r>
              <a:rPr lang="en-US" sz="2400" b="1" dirty="0">
                <a:ea typeface="+mn-ea"/>
                <a:cs typeface="+mn-cs"/>
              </a:rPr>
              <a:t>2-D model - no rotations allowed</a:t>
            </a:r>
            <a:r>
              <a:rPr lang="en-US" sz="2400" b="1" dirty="0" smtClean="0">
                <a:ea typeface="+mn-ea"/>
                <a:cs typeface="+mn-cs"/>
              </a:rPr>
              <a:t>.</a:t>
            </a:r>
          </a:p>
          <a:p>
            <a:pPr marL="0" indent="0" eaLnBrk="1" fontAlgn="auto" hangingPunct="1">
              <a:spcAft>
                <a:spcPts val="0"/>
              </a:spcAft>
              <a:buFont typeface="Arial"/>
              <a:buNone/>
              <a:defRPr/>
            </a:pPr>
            <a:r>
              <a:rPr lang="en-US" sz="2400" b="1" dirty="0" smtClean="0">
                <a:ea typeface="+mn-ea"/>
                <a:cs typeface="+mn-cs"/>
              </a:rPr>
              <a:t>[Don’t allow over-counting: horizontal = vertical configuration]</a:t>
            </a:r>
            <a:endParaRPr lang="en-US" sz="2400" b="1" dirty="0">
              <a:ea typeface="+mn-ea"/>
              <a:cs typeface="+mn-cs"/>
            </a:endParaRPr>
          </a:p>
          <a:p>
            <a:pPr eaLnBrk="1" fontAlgn="auto" hangingPunct="1">
              <a:spcAft>
                <a:spcPts val="0"/>
              </a:spcAft>
              <a:buFont typeface="Arial"/>
              <a:buChar char="•"/>
              <a:defRPr/>
            </a:pPr>
            <a:endParaRPr lang="en-US" sz="2400" b="1" dirty="0">
              <a:ea typeface="+mn-ea"/>
              <a:cs typeface="+mn-cs"/>
            </a:endParaRPr>
          </a:p>
          <a:p>
            <a:pPr eaLnBrk="1" fontAlgn="auto" hangingPunct="1">
              <a:spcAft>
                <a:spcPts val="0"/>
              </a:spcAft>
              <a:buFont typeface="Arial"/>
              <a:buChar char="•"/>
              <a:defRPr/>
            </a:pPr>
            <a:r>
              <a:rPr lang="en-US" sz="2400" b="1" dirty="0">
                <a:ea typeface="+mn-ea"/>
                <a:cs typeface="+mn-cs"/>
              </a:rPr>
              <a:t>Molecules are only allowed to change in a single “kink” in 90˚ increments per time.</a:t>
            </a:r>
          </a:p>
          <a:p>
            <a:pPr eaLnBrk="1" fontAlgn="auto" hangingPunct="1">
              <a:spcAft>
                <a:spcPts val="0"/>
              </a:spcAft>
              <a:buFont typeface="Arial"/>
              <a:buChar char="•"/>
              <a:defRPr/>
            </a:pPr>
            <a:endParaRPr lang="en-US" sz="2400" b="1" dirty="0">
              <a:ea typeface="+mn-ea"/>
              <a:cs typeface="+mn-cs"/>
            </a:endParaRPr>
          </a:p>
        </p:txBody>
      </p:sp>
      <p:pic>
        <p:nvPicPr>
          <p:cNvPr id="27650"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386513" y="1492250"/>
            <a:ext cx="2757487" cy="3886200"/>
          </a:xfrm>
        </p:spPr>
      </p:pic>
      <p:sp>
        <p:nvSpPr>
          <p:cNvPr id="27651" name="Line 5"/>
          <p:cNvSpPr>
            <a:spLocks noChangeShapeType="1"/>
          </p:cNvSpPr>
          <p:nvPr/>
        </p:nvSpPr>
        <p:spPr bwMode="auto">
          <a:xfrm flipH="1">
            <a:off x="7996238" y="478155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2" name="Oval 6"/>
          <p:cNvSpPr>
            <a:spLocks noChangeArrowheads="1"/>
          </p:cNvSpPr>
          <p:nvPr/>
        </p:nvSpPr>
        <p:spPr bwMode="auto">
          <a:xfrm>
            <a:off x="7934325" y="4738688"/>
            <a:ext cx="109538" cy="101600"/>
          </a:xfrm>
          <a:prstGeom prst="ellipse">
            <a:avLst/>
          </a:prstGeom>
          <a:solidFill>
            <a:srgbClr val="FFFFFF"/>
          </a:solidFill>
          <a:ln w="9525">
            <a:solidFill>
              <a:schemeClr val="tx1"/>
            </a:solidFill>
            <a:round/>
            <a:headEnd/>
            <a:tailEnd/>
          </a:ln>
        </p:spPr>
        <p:txBody>
          <a:bodyPr wrap="none" anchor="ctr"/>
          <a:lstStyle/>
          <a:p>
            <a:endParaRPr lang="en-US">
              <a:solidFill>
                <a:srgbClr val="000000"/>
              </a:solidFill>
            </a:endParaRPr>
          </a:p>
        </p:txBody>
      </p:sp>
      <p:sp>
        <p:nvSpPr>
          <p:cNvPr id="27653" name="Rectangle 7"/>
          <p:cNvSpPr>
            <a:spLocks noChangeArrowheads="1"/>
          </p:cNvSpPr>
          <p:nvPr/>
        </p:nvSpPr>
        <p:spPr bwMode="auto">
          <a:xfrm>
            <a:off x="8072438" y="4845050"/>
            <a:ext cx="304800" cy="228600"/>
          </a:xfrm>
          <a:prstGeom prst="rect">
            <a:avLst/>
          </a:prstGeom>
          <a:solidFill>
            <a:srgbClr val="FFFFFF"/>
          </a:solidFill>
          <a:ln w="9525">
            <a:solidFill>
              <a:srgbClr val="FFFFFF"/>
            </a:solidFill>
            <a:miter lim="800000"/>
            <a:headEnd/>
            <a:tailEnd/>
          </a:ln>
        </p:spPr>
        <p:txBody>
          <a:bodyPr wrap="none" anchor="ctr"/>
          <a:lstStyle/>
          <a:p>
            <a:endParaRPr lang="en-US">
              <a:solidFill>
                <a:srgbClr val="000000"/>
              </a:solidFill>
            </a:endParaRPr>
          </a:p>
        </p:txBody>
      </p:sp>
      <p:sp>
        <p:nvSpPr>
          <p:cNvPr id="120841" name="Rectangle 9"/>
          <p:cNvSpPr>
            <a:spLocks noChangeArrowheads="1"/>
          </p:cNvSpPr>
          <p:nvPr/>
        </p:nvSpPr>
        <p:spPr bwMode="auto">
          <a:xfrm>
            <a:off x="0" y="0"/>
            <a:ext cx="9144000" cy="706438"/>
          </a:xfrm>
          <a:prstGeom prst="rect">
            <a:avLst/>
          </a:prstGeom>
          <a:solidFill>
            <a:srgbClr val="FFFFFF"/>
          </a:solidFill>
          <a:ln w="9525">
            <a:noFill/>
            <a:miter lim="800000"/>
            <a:headEnd/>
            <a:tailEnd/>
          </a:ln>
        </p:spPr>
        <p:txBody>
          <a:bodyPr anchor="ctr"/>
          <a:lstStyle/>
          <a:p>
            <a:pPr algn="ctr">
              <a:lnSpc>
                <a:spcPct val="90000"/>
              </a:lnSpc>
              <a:defRPr/>
            </a:pPr>
            <a:r>
              <a:rPr lang="en-US" sz="3200" b="1" dirty="0">
                <a:solidFill>
                  <a:srgbClr val="0000FF"/>
                </a:solidFill>
                <a:effectLst>
                  <a:outerShdw blurRad="38100" dist="38100" dir="2700000" algn="tl">
                    <a:srgbClr val="000000"/>
                  </a:outerShdw>
                </a:effectLst>
                <a:latin typeface="Arial" pitchFamily="34" charset="0"/>
                <a:ea typeface="ＭＳ Ｐゴシック" pitchFamily="34" charset="-128"/>
              </a:rPr>
              <a:t>Rotation rules under Lattice Model</a:t>
            </a:r>
          </a:p>
        </p:txBody>
      </p:sp>
    </p:spTree>
    <p:extLst>
      <p:ext uri="{BB962C8B-B14F-4D97-AF65-F5344CB8AC3E}">
        <p14:creationId xmlns:p14="http://schemas.microsoft.com/office/powerpoint/2010/main" val="39327593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8"/>
          <p:cNvGrpSpPr>
            <a:grpSpLocks/>
          </p:cNvGrpSpPr>
          <p:nvPr/>
        </p:nvGrpSpPr>
        <p:grpSpPr bwMode="auto">
          <a:xfrm>
            <a:off x="185738" y="849313"/>
            <a:ext cx="8786812" cy="5851525"/>
            <a:chOff x="0" y="445"/>
            <a:chExt cx="5520" cy="3550"/>
          </a:xfrm>
        </p:grpSpPr>
        <p:pic>
          <p:nvPicPr>
            <p:cNvPr id="297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5"/>
              <a:ext cx="5520" cy="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4"/>
            <p:cNvSpPr>
              <a:spLocks noChangeArrowheads="1"/>
            </p:cNvSpPr>
            <p:nvPr/>
          </p:nvSpPr>
          <p:spPr bwMode="auto">
            <a:xfrm>
              <a:off x="4080" y="2105"/>
              <a:ext cx="144" cy="168"/>
            </a:xfrm>
            <a:prstGeom prst="rect">
              <a:avLst/>
            </a:prstGeom>
            <a:solidFill>
              <a:srgbClr val="FFFFFF"/>
            </a:solidFill>
            <a:ln w="9525">
              <a:solidFill>
                <a:srgbClr val="FFFFFF"/>
              </a:solidFill>
              <a:miter lim="800000"/>
              <a:headEnd/>
              <a:tailEnd/>
            </a:ln>
          </p:spPr>
          <p:txBody>
            <a:bodyPr wrap="none" anchor="ctr"/>
            <a:lstStyle/>
            <a:p>
              <a:endParaRPr lang="en-US">
                <a:solidFill>
                  <a:srgbClr val="000000"/>
                </a:solidFill>
              </a:endParaRPr>
            </a:p>
          </p:txBody>
        </p:sp>
      </p:grpSp>
      <p:sp>
        <p:nvSpPr>
          <p:cNvPr id="122885" name="Rectangle 5"/>
          <p:cNvSpPr>
            <a:spLocks noChangeArrowheads="1"/>
          </p:cNvSpPr>
          <p:nvPr/>
        </p:nvSpPr>
        <p:spPr bwMode="auto">
          <a:xfrm>
            <a:off x="0" y="0"/>
            <a:ext cx="9144000" cy="706438"/>
          </a:xfrm>
          <a:prstGeom prst="rect">
            <a:avLst/>
          </a:prstGeom>
          <a:solidFill>
            <a:srgbClr val="FFFFFF"/>
          </a:solidFill>
          <a:ln w="9525">
            <a:noFill/>
            <a:miter lim="800000"/>
            <a:headEnd/>
            <a:tailEnd/>
          </a:ln>
        </p:spPr>
        <p:txBody>
          <a:bodyPr anchor="ctr"/>
          <a:lstStyle/>
          <a:p>
            <a:pPr algn="ctr">
              <a:lnSpc>
                <a:spcPct val="90000"/>
              </a:lnSpc>
              <a:defRPr/>
            </a:pPr>
            <a:r>
              <a:rPr lang="en-US" sz="4000" b="1" dirty="0">
                <a:solidFill>
                  <a:srgbClr val="0000FF"/>
                </a:solidFill>
                <a:effectLst>
                  <a:outerShdw blurRad="38100" dist="38100" dir="2700000" algn="tl">
                    <a:srgbClr val="000000"/>
                  </a:outerShdw>
                </a:effectLst>
                <a:latin typeface="Arial" pitchFamily="34" charset="0"/>
                <a:ea typeface="ＭＳ Ｐゴシック" pitchFamily="34" charset="-128"/>
              </a:rPr>
              <a:t>The Journey</a:t>
            </a:r>
          </a:p>
        </p:txBody>
      </p:sp>
      <p:sp>
        <p:nvSpPr>
          <p:cNvPr id="2" name="Oval 1"/>
          <p:cNvSpPr/>
          <p:nvPr/>
        </p:nvSpPr>
        <p:spPr>
          <a:xfrm>
            <a:off x="4114800" y="1981200"/>
            <a:ext cx="685800" cy="9906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3352800" y="2743200"/>
            <a:ext cx="685800" cy="9906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228600" y="533400"/>
            <a:ext cx="685800" cy="9906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02" name="TextBox 2"/>
          <p:cNvSpPr txBox="1">
            <a:spLocks noChangeArrowheads="1"/>
          </p:cNvSpPr>
          <p:nvPr/>
        </p:nvSpPr>
        <p:spPr bwMode="auto">
          <a:xfrm>
            <a:off x="914400" y="381000"/>
            <a:ext cx="152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Note: these two states would be equivalent by an out-of-plane rotation, but this is not allowed.</a:t>
            </a:r>
          </a:p>
        </p:txBody>
      </p:sp>
    </p:spTree>
    <p:extLst>
      <p:ext uri="{BB962C8B-B14F-4D97-AF65-F5344CB8AC3E}">
        <p14:creationId xmlns:p14="http://schemas.microsoft.com/office/powerpoint/2010/main" val="40968202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0"/>
            <a:ext cx="8229600" cy="1295400"/>
          </a:xfrm>
        </p:spPr>
        <p:txBody>
          <a:bodyPr/>
          <a:lstStyle/>
          <a:p>
            <a:pPr eaLnBrk="1" hangingPunct="1"/>
            <a:r>
              <a:rPr lang="en-US" b="1" dirty="0">
                <a:solidFill>
                  <a:srgbClr val="0000FF"/>
                </a:solidFill>
                <a:latin typeface="Arial" charset="0"/>
              </a:rPr>
              <a:t>Conformation Analysis</a:t>
            </a:r>
            <a:r>
              <a:rPr lang="en-US" dirty="0">
                <a:latin typeface="Arial" charset="0"/>
              </a:rPr>
              <a:t/>
            </a:r>
            <a:br>
              <a:rPr lang="en-US" dirty="0">
                <a:latin typeface="Arial" charset="0"/>
              </a:rPr>
            </a:br>
            <a:r>
              <a:rPr lang="en-US" sz="2800" dirty="0">
                <a:latin typeface="Arial" charset="0"/>
              </a:rPr>
              <a:t>[Add up E, S = k</a:t>
            </a:r>
            <a:r>
              <a:rPr lang="en-US" sz="2800" baseline="-25000" dirty="0">
                <a:latin typeface="Arial" charset="0"/>
              </a:rPr>
              <a:t>b</a:t>
            </a:r>
            <a:r>
              <a:rPr lang="en-US" sz="2800" dirty="0">
                <a:latin typeface="Arial" charset="0"/>
              </a:rPr>
              <a:t> </a:t>
            </a:r>
            <a:r>
              <a:rPr lang="en-US" sz="2800" dirty="0" err="1">
                <a:latin typeface="Arial" charset="0"/>
              </a:rPr>
              <a:t>lnW</a:t>
            </a:r>
            <a:r>
              <a:rPr lang="en-US" sz="2800" dirty="0">
                <a:latin typeface="Arial" charset="0"/>
              </a:rPr>
              <a:t>]</a:t>
            </a:r>
            <a:endParaRPr lang="en-US" dirty="0">
              <a:latin typeface="Arial" charset="0"/>
            </a:endParaRPr>
          </a:p>
        </p:txBody>
      </p:sp>
      <p:pic>
        <p:nvPicPr>
          <p:cNvPr id="30722"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295400"/>
            <a:ext cx="6858000" cy="4700588"/>
          </a:xfrm>
        </p:spPr>
      </p:pic>
      <p:sp>
        <p:nvSpPr>
          <p:cNvPr id="30723" name="Line 3"/>
          <p:cNvSpPr>
            <a:spLocks noChangeShapeType="1"/>
          </p:cNvSpPr>
          <p:nvPr/>
        </p:nvSpPr>
        <p:spPr bwMode="auto">
          <a:xfrm flipV="1">
            <a:off x="685800" y="1600200"/>
            <a:ext cx="0" cy="449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4" name="Text Box 4"/>
          <p:cNvSpPr txBox="1">
            <a:spLocks noChangeArrowheads="1"/>
          </p:cNvSpPr>
          <p:nvPr/>
        </p:nvSpPr>
        <p:spPr bwMode="auto">
          <a:xfrm>
            <a:off x="228600" y="1676400"/>
            <a:ext cx="334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Garamond" charset="0"/>
              </a:rPr>
              <a:t>E</a:t>
            </a:r>
          </a:p>
        </p:txBody>
      </p:sp>
      <p:sp>
        <p:nvSpPr>
          <p:cNvPr id="30725" name="Line 5"/>
          <p:cNvSpPr>
            <a:spLocks noChangeShapeType="1"/>
          </p:cNvSpPr>
          <p:nvPr/>
        </p:nvSpPr>
        <p:spPr bwMode="auto">
          <a:xfrm>
            <a:off x="8001000" y="1295400"/>
            <a:ext cx="0" cy="472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6" name="Text Box 6"/>
          <p:cNvSpPr txBox="1">
            <a:spLocks noChangeArrowheads="1"/>
          </p:cNvSpPr>
          <p:nvPr/>
        </p:nvSpPr>
        <p:spPr bwMode="auto">
          <a:xfrm>
            <a:off x="7969250" y="762000"/>
            <a:ext cx="117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Garamond" charset="0"/>
              </a:rPr>
              <a:t>Reaction</a:t>
            </a:r>
          </a:p>
          <a:p>
            <a:pPr eaLnBrk="1" hangingPunct="1"/>
            <a:r>
              <a:rPr lang="en-US" sz="1800">
                <a:latin typeface="Garamond" charset="0"/>
              </a:rPr>
              <a:t>Coordinate</a:t>
            </a:r>
          </a:p>
        </p:txBody>
      </p:sp>
      <p:sp>
        <p:nvSpPr>
          <p:cNvPr id="30727" name="Text Box 7"/>
          <p:cNvSpPr txBox="1">
            <a:spLocks noChangeArrowheads="1"/>
          </p:cNvSpPr>
          <p:nvPr/>
        </p:nvSpPr>
        <p:spPr bwMode="auto">
          <a:xfrm>
            <a:off x="8458200" y="5715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a:t>
            </a:r>
          </a:p>
        </p:txBody>
      </p:sp>
      <p:sp>
        <p:nvSpPr>
          <p:cNvPr id="30728" name="Text Box 8"/>
          <p:cNvSpPr txBox="1">
            <a:spLocks noChangeArrowheads="1"/>
          </p:cNvSpPr>
          <p:nvPr/>
        </p:nvSpPr>
        <p:spPr bwMode="auto">
          <a:xfrm>
            <a:off x="8305800"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0</a:t>
            </a:r>
          </a:p>
        </p:txBody>
      </p:sp>
      <p:sp>
        <p:nvSpPr>
          <p:cNvPr id="30729" name="Text Box 9"/>
          <p:cNvSpPr txBox="1">
            <a:spLocks noChangeArrowheads="1"/>
          </p:cNvSpPr>
          <p:nvPr/>
        </p:nvSpPr>
        <p:spPr bwMode="auto">
          <a:xfrm>
            <a:off x="8229600" y="33528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0.33</a:t>
            </a:r>
          </a:p>
        </p:txBody>
      </p:sp>
      <p:sp>
        <p:nvSpPr>
          <p:cNvPr id="30730" name="Text Box 10"/>
          <p:cNvSpPr txBox="1">
            <a:spLocks noChangeArrowheads="1"/>
          </p:cNvSpPr>
          <p:nvPr/>
        </p:nvSpPr>
        <p:spPr bwMode="auto">
          <a:xfrm>
            <a:off x="8229600" y="48006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0.66</a:t>
            </a:r>
          </a:p>
        </p:txBody>
      </p:sp>
      <p:sp>
        <p:nvSpPr>
          <p:cNvPr id="30731" name="Rectangle 12"/>
          <p:cNvSpPr>
            <a:spLocks noChangeArrowheads="1"/>
          </p:cNvSpPr>
          <p:nvPr/>
        </p:nvSpPr>
        <p:spPr bwMode="auto">
          <a:xfrm>
            <a:off x="3886200" y="3810000"/>
            <a:ext cx="1295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2" name="Line 13"/>
          <p:cNvSpPr>
            <a:spLocks noChangeShapeType="1"/>
          </p:cNvSpPr>
          <p:nvPr/>
        </p:nvSpPr>
        <p:spPr bwMode="auto">
          <a:xfrm flipH="1" flipV="1">
            <a:off x="5029200" y="4191000"/>
            <a:ext cx="914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3" name="Text Box 14"/>
          <p:cNvSpPr txBox="1">
            <a:spLocks noChangeArrowheads="1"/>
          </p:cNvSpPr>
          <p:nvPr/>
        </p:nvSpPr>
        <p:spPr bwMode="auto">
          <a:xfrm>
            <a:off x="5867400" y="4800600"/>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smtClean="0">
                <a:solidFill>
                  <a:srgbClr val="FF0000"/>
                </a:solidFill>
                <a:effectLst>
                  <a:outerShdw blurRad="38100" dist="38100" dir="2700000" algn="tl">
                    <a:srgbClr val="000000"/>
                  </a:outerShdw>
                </a:effectLst>
                <a:latin typeface="Times"/>
                <a:ea typeface="ＭＳ Ｐゴシック" pitchFamily="34" charset="-128"/>
                <a:cs typeface="Arial" pitchFamily="34" charset="0"/>
              </a:rPr>
              <a:t>Kinetic trap</a:t>
            </a:r>
            <a:endParaRPr lang="en-US" sz="1800" dirty="0" smtClean="0"/>
          </a:p>
          <a:p>
            <a:pPr eaLnBrk="1" hangingPunct="1">
              <a:defRPr/>
            </a:pPr>
            <a:r>
              <a:rPr lang="en-US" sz="1800" dirty="0" smtClean="0"/>
              <a:t>(Have to break two bonds)</a:t>
            </a:r>
          </a:p>
        </p:txBody>
      </p:sp>
      <p:sp>
        <p:nvSpPr>
          <p:cNvPr id="30734" name="Text Box 15"/>
          <p:cNvSpPr txBox="1">
            <a:spLocks noChangeArrowheads="1"/>
          </p:cNvSpPr>
          <p:nvPr/>
        </p:nvSpPr>
        <p:spPr bwMode="auto">
          <a:xfrm>
            <a:off x="2071688" y="3419475"/>
            <a:ext cx="823912"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a:t> -0.5 kJ</a:t>
            </a:r>
            <a:endParaRPr lang="en-US" sz="1400"/>
          </a:p>
        </p:txBody>
      </p:sp>
      <p:sp>
        <p:nvSpPr>
          <p:cNvPr id="30735" name="Text Box 16"/>
          <p:cNvSpPr txBox="1">
            <a:spLocks noChangeArrowheads="1"/>
          </p:cNvSpPr>
          <p:nvPr/>
        </p:nvSpPr>
        <p:spPr bwMode="auto">
          <a:xfrm>
            <a:off x="8366125" y="13319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x</a:t>
            </a:r>
          </a:p>
        </p:txBody>
      </p:sp>
      <p:sp>
        <p:nvSpPr>
          <p:cNvPr id="30736" name="Rectangle 17"/>
          <p:cNvSpPr>
            <a:spLocks noChangeArrowheads="1"/>
          </p:cNvSpPr>
          <p:nvPr/>
        </p:nvSpPr>
        <p:spPr bwMode="auto">
          <a:xfrm>
            <a:off x="3124200" y="2971800"/>
            <a:ext cx="457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7" name="TextBox 17"/>
          <p:cNvSpPr txBox="1">
            <a:spLocks noChangeArrowheads="1"/>
          </p:cNvSpPr>
          <p:nvPr/>
        </p:nvSpPr>
        <p:spPr bwMode="auto">
          <a:xfrm>
            <a:off x="990600" y="6211888"/>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Note: Only nearest neighbors that count</a:t>
            </a:r>
          </a:p>
          <a:p>
            <a:pPr eaLnBrk="1" hangingPunct="1"/>
            <a:r>
              <a:rPr lang="en-US" sz="1800"/>
              <a:t>Molecular Dynamics has actually taken over to make it more realistic</a:t>
            </a:r>
          </a:p>
        </p:txBody>
      </p:sp>
      <p:sp>
        <p:nvSpPr>
          <p:cNvPr id="3" name="Rectangle 2"/>
          <p:cNvSpPr/>
          <p:nvPr/>
        </p:nvSpPr>
        <p:spPr>
          <a:xfrm>
            <a:off x="914400" y="1600200"/>
            <a:ext cx="1905000" cy="441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latin typeface="Webdings"/>
                <a:ea typeface="Webdings"/>
                <a:cs typeface="Webdings"/>
                <a:sym typeface="Webdings"/>
              </a:rPr>
              <a:t></a:t>
            </a:r>
            <a:endParaRPr lang="en-US"/>
          </a:p>
        </p:txBody>
      </p:sp>
      <p:sp>
        <p:nvSpPr>
          <p:cNvPr id="30739" name="Text Box 17"/>
          <p:cNvSpPr txBox="1">
            <a:spLocks noChangeArrowheads="1"/>
          </p:cNvSpPr>
          <p:nvPr/>
        </p:nvSpPr>
        <p:spPr bwMode="auto">
          <a:xfrm>
            <a:off x="768350" y="1447800"/>
            <a:ext cx="23906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latin typeface="Times" charset="0"/>
                <a:cs typeface="Arial" charset="0"/>
              </a:rPr>
              <a:t>Energy = 0 kJ</a:t>
            </a:r>
          </a:p>
          <a:p>
            <a:pPr eaLnBrk="1" hangingPunct="1"/>
            <a:r>
              <a:rPr lang="en-US" sz="1800" dirty="0">
                <a:solidFill>
                  <a:srgbClr val="000000"/>
                </a:solidFill>
                <a:latin typeface="Times" charset="0"/>
                <a:cs typeface="Arial" charset="0"/>
              </a:rPr>
              <a:t>W=</a:t>
            </a:r>
            <a:r>
              <a:rPr lang="en-US" sz="1800" dirty="0" smtClean="0">
                <a:solidFill>
                  <a:srgbClr val="000000"/>
                </a:solidFill>
                <a:latin typeface="Times" charset="0"/>
                <a:cs typeface="Arial" charset="0"/>
              </a:rPr>
              <a:t>1</a:t>
            </a:r>
            <a:r>
              <a:rPr lang="en-US" sz="1800" dirty="0" smtClean="0">
                <a:solidFill>
                  <a:srgbClr val="FF0000"/>
                </a:solidFill>
                <a:latin typeface="Times" charset="0"/>
                <a:cs typeface="Arial" charset="0"/>
              </a:rPr>
              <a:t>3</a:t>
            </a:r>
            <a:r>
              <a:rPr lang="en-US" sz="1800" dirty="0" smtClean="0">
                <a:solidFill>
                  <a:srgbClr val="000000"/>
                </a:solidFill>
                <a:latin typeface="Times" charset="0"/>
                <a:cs typeface="Arial" charset="0"/>
              </a:rPr>
              <a:t> </a:t>
            </a:r>
            <a:r>
              <a:rPr lang="en-US" sz="1400" dirty="0" smtClean="0">
                <a:solidFill>
                  <a:srgbClr val="FF0000"/>
                </a:solidFill>
                <a:latin typeface="Times" charset="0"/>
                <a:cs typeface="Arial" charset="0"/>
              </a:rPr>
              <a:t>(I initially said 14!)</a:t>
            </a:r>
            <a:endParaRPr lang="en-US" sz="1400" dirty="0">
              <a:solidFill>
                <a:srgbClr val="FF0000"/>
              </a:solidFill>
              <a:latin typeface="Times" charset="0"/>
              <a:cs typeface="Arial" charset="0"/>
            </a:endParaRPr>
          </a:p>
          <a:p>
            <a:pPr eaLnBrk="1" hangingPunct="1"/>
            <a:r>
              <a:rPr lang="en-US" sz="1800" dirty="0">
                <a:solidFill>
                  <a:srgbClr val="000000"/>
                </a:solidFill>
                <a:latin typeface="Times" charset="0"/>
                <a:cs typeface="Arial" charset="0"/>
              </a:rPr>
              <a:t>S=</a:t>
            </a:r>
            <a:r>
              <a:rPr lang="en-US" sz="1800" i="1" dirty="0" err="1">
                <a:solidFill>
                  <a:srgbClr val="000000"/>
                </a:solidFill>
                <a:latin typeface="Times" charset="0"/>
                <a:cs typeface="Arial" charset="0"/>
              </a:rPr>
              <a:t>R</a:t>
            </a:r>
            <a:r>
              <a:rPr lang="en-US" sz="1800" dirty="0" err="1">
                <a:solidFill>
                  <a:srgbClr val="000000"/>
                </a:solidFill>
                <a:latin typeface="Times" charset="0"/>
                <a:cs typeface="Arial" charset="0"/>
              </a:rPr>
              <a:t>ln</a:t>
            </a:r>
            <a:r>
              <a:rPr lang="en-US" sz="1800" dirty="0">
                <a:solidFill>
                  <a:srgbClr val="000000"/>
                </a:solidFill>
                <a:latin typeface="Times" charset="0"/>
                <a:cs typeface="Arial" charset="0"/>
              </a:rPr>
              <a:t>(</a:t>
            </a:r>
            <a:r>
              <a:rPr lang="en-US" sz="1800" dirty="0" smtClean="0">
                <a:solidFill>
                  <a:srgbClr val="000000"/>
                </a:solidFill>
                <a:latin typeface="Times" charset="0"/>
                <a:cs typeface="Arial" charset="0"/>
              </a:rPr>
              <a:t>1</a:t>
            </a:r>
            <a:r>
              <a:rPr lang="en-US" sz="1800" dirty="0" smtClean="0">
                <a:solidFill>
                  <a:srgbClr val="FF0000"/>
                </a:solidFill>
                <a:latin typeface="Times" charset="0"/>
                <a:cs typeface="Arial" charset="0"/>
              </a:rPr>
              <a:t>3</a:t>
            </a:r>
            <a:r>
              <a:rPr lang="en-US" sz="1800" dirty="0" smtClean="0">
                <a:solidFill>
                  <a:srgbClr val="000000"/>
                </a:solidFill>
                <a:latin typeface="Times" charset="0"/>
                <a:cs typeface="Arial" charset="0"/>
              </a:rPr>
              <a:t>)</a:t>
            </a:r>
            <a:r>
              <a:rPr lang="en-US" sz="1800" dirty="0">
                <a:solidFill>
                  <a:srgbClr val="000000"/>
                </a:solidFill>
                <a:latin typeface="Times" charset="0"/>
                <a:cs typeface="Arial" charset="0"/>
              </a:rPr>
              <a:t>≈22JK</a:t>
            </a:r>
            <a:r>
              <a:rPr lang="en-US" sz="1800" baseline="30000" dirty="0">
                <a:solidFill>
                  <a:srgbClr val="000000"/>
                </a:solidFill>
                <a:latin typeface="Times" charset="0"/>
                <a:cs typeface="Arial" charset="0"/>
              </a:rPr>
              <a:t>-1</a:t>
            </a:r>
            <a:r>
              <a:rPr lang="en-US" sz="1800" dirty="0">
                <a:solidFill>
                  <a:srgbClr val="000000"/>
                </a:solidFill>
                <a:latin typeface="Times" charset="0"/>
                <a:cs typeface="Arial" charset="0"/>
              </a:rPr>
              <a:t>mol</a:t>
            </a:r>
            <a:r>
              <a:rPr lang="en-US" sz="1800" baseline="30000" dirty="0">
                <a:solidFill>
                  <a:srgbClr val="000000"/>
                </a:solidFill>
                <a:latin typeface="Times" charset="0"/>
                <a:cs typeface="Arial" charset="0"/>
              </a:rPr>
              <a:t>-1</a:t>
            </a:r>
          </a:p>
        </p:txBody>
      </p:sp>
      <p:sp>
        <p:nvSpPr>
          <p:cNvPr id="24" name="Text Box 28"/>
          <p:cNvSpPr txBox="1">
            <a:spLocks noChangeArrowheads="1"/>
          </p:cNvSpPr>
          <p:nvPr/>
        </p:nvSpPr>
        <p:spPr bwMode="auto">
          <a:xfrm>
            <a:off x="671513" y="3048000"/>
            <a:ext cx="2605087" cy="915988"/>
          </a:xfrm>
          <a:prstGeom prst="rect">
            <a:avLst/>
          </a:prstGeom>
          <a:noFill/>
          <a:ln w="9525">
            <a:noFill/>
            <a:miter lim="800000"/>
            <a:headEnd/>
            <a:tailEnd/>
          </a:ln>
          <a:effectLst/>
        </p:spPr>
        <p:txBody>
          <a:bodyPr wrap="none">
            <a:spAutoFit/>
          </a:bodyPr>
          <a:lstStyle/>
          <a:p>
            <a:pPr>
              <a:defRPr/>
            </a:pPr>
            <a:r>
              <a:rPr lang="en-US" dirty="0">
                <a:solidFill>
                  <a:srgbClr val="000000"/>
                </a:solidFill>
                <a:latin typeface="Times"/>
                <a:ea typeface="ＭＳ Ｐゴシック" pitchFamily="34" charset="-128"/>
                <a:cs typeface="Arial" pitchFamily="34" charset="0"/>
              </a:rPr>
              <a:t>Energy = -0.25 kJ; </a:t>
            </a:r>
            <a:r>
              <a:rPr lang="en-US" b="1" dirty="0">
                <a:solidFill>
                  <a:srgbClr val="FF0000"/>
                </a:solidFill>
                <a:effectLst>
                  <a:outerShdw blurRad="38100" dist="38100" dir="2700000" algn="tl">
                    <a:srgbClr val="000000"/>
                  </a:outerShdw>
                </a:effectLst>
                <a:latin typeface="Times"/>
                <a:ea typeface="ＭＳ Ｐゴシック" pitchFamily="34" charset="-128"/>
                <a:cs typeface="Arial" pitchFamily="34" charset="0"/>
              </a:rPr>
              <a:t>-0.5 kJ</a:t>
            </a:r>
          </a:p>
          <a:p>
            <a:pPr>
              <a:defRPr/>
            </a:pPr>
            <a:r>
              <a:rPr lang="en-US" dirty="0">
                <a:solidFill>
                  <a:srgbClr val="000000"/>
                </a:solidFill>
                <a:latin typeface="Times"/>
                <a:ea typeface="ＭＳ Ｐゴシック" pitchFamily="34" charset="-128"/>
                <a:cs typeface="Arial" pitchFamily="34" charset="0"/>
              </a:rPr>
              <a:t>W=7</a:t>
            </a:r>
          </a:p>
          <a:p>
            <a:pPr>
              <a:defRPr/>
            </a:pPr>
            <a:r>
              <a:rPr lang="en-US" dirty="0">
                <a:solidFill>
                  <a:srgbClr val="000000"/>
                </a:solidFill>
                <a:latin typeface="Times"/>
                <a:ea typeface="ＭＳ Ｐゴシック" pitchFamily="34" charset="-128"/>
                <a:cs typeface="Arial" pitchFamily="34" charset="0"/>
              </a:rPr>
              <a:t>S=</a:t>
            </a:r>
            <a:r>
              <a:rPr lang="en-US" i="1" dirty="0" err="1">
                <a:solidFill>
                  <a:srgbClr val="000000"/>
                </a:solidFill>
                <a:latin typeface="Times"/>
                <a:ea typeface="ＭＳ Ｐゴシック" pitchFamily="34" charset="-128"/>
                <a:cs typeface="Arial" pitchFamily="34" charset="0"/>
              </a:rPr>
              <a:t>R</a:t>
            </a:r>
            <a:r>
              <a:rPr lang="en-US" dirty="0" err="1">
                <a:solidFill>
                  <a:srgbClr val="000000"/>
                </a:solidFill>
                <a:latin typeface="Times"/>
                <a:ea typeface="ＭＳ Ｐゴシック" pitchFamily="34" charset="-128"/>
                <a:cs typeface="Arial" pitchFamily="34" charset="0"/>
              </a:rPr>
              <a:t>ln</a:t>
            </a:r>
            <a:r>
              <a:rPr lang="en-US" dirty="0">
                <a:solidFill>
                  <a:srgbClr val="000000"/>
                </a:solidFill>
                <a:latin typeface="Times"/>
                <a:ea typeface="ＭＳ Ｐゴシック" pitchFamily="34" charset="-128"/>
                <a:cs typeface="Arial" pitchFamily="34" charset="0"/>
              </a:rPr>
              <a:t>(7)≈16JK</a:t>
            </a:r>
            <a:r>
              <a:rPr lang="en-US" baseline="30000" dirty="0">
                <a:solidFill>
                  <a:srgbClr val="000000"/>
                </a:solidFill>
                <a:latin typeface="Times"/>
                <a:ea typeface="ＭＳ Ｐゴシック" pitchFamily="34" charset="-128"/>
                <a:cs typeface="Arial" pitchFamily="34" charset="0"/>
              </a:rPr>
              <a:t>-1</a:t>
            </a:r>
            <a:r>
              <a:rPr lang="en-US" dirty="0">
                <a:solidFill>
                  <a:srgbClr val="000000"/>
                </a:solidFill>
                <a:latin typeface="Times"/>
                <a:ea typeface="ＭＳ Ｐゴシック" pitchFamily="34" charset="-128"/>
                <a:cs typeface="Arial" pitchFamily="34" charset="0"/>
              </a:rPr>
              <a:t>mol</a:t>
            </a:r>
            <a:r>
              <a:rPr lang="en-US" baseline="30000" dirty="0">
                <a:solidFill>
                  <a:srgbClr val="000000"/>
                </a:solidFill>
                <a:latin typeface="Times"/>
                <a:ea typeface="ＭＳ Ｐゴシック" pitchFamily="34" charset="-128"/>
                <a:cs typeface="Arial" pitchFamily="34" charset="0"/>
              </a:rPr>
              <a:t>-1</a:t>
            </a:r>
          </a:p>
        </p:txBody>
      </p:sp>
      <p:sp>
        <p:nvSpPr>
          <p:cNvPr id="25" name="Text Box 29"/>
          <p:cNvSpPr txBox="1">
            <a:spLocks noChangeArrowheads="1"/>
          </p:cNvSpPr>
          <p:nvPr/>
        </p:nvSpPr>
        <p:spPr bwMode="auto">
          <a:xfrm>
            <a:off x="609600" y="4343400"/>
            <a:ext cx="2355850" cy="915988"/>
          </a:xfrm>
          <a:prstGeom prst="rect">
            <a:avLst/>
          </a:prstGeom>
          <a:noFill/>
          <a:ln w="9525">
            <a:noFill/>
            <a:miter lim="800000"/>
            <a:headEnd/>
            <a:tailEnd/>
          </a:ln>
          <a:effectLst/>
        </p:spPr>
        <p:txBody>
          <a:bodyPr wrap="none">
            <a:spAutoFit/>
          </a:bodyPr>
          <a:lstStyle/>
          <a:p>
            <a:pPr>
              <a:defRPr/>
            </a:pPr>
            <a:r>
              <a:rPr lang="en-US" dirty="0">
                <a:solidFill>
                  <a:srgbClr val="000000"/>
                </a:solidFill>
                <a:latin typeface="Times"/>
                <a:ea typeface="ＭＳ Ｐゴシック" pitchFamily="34" charset="-128"/>
                <a:cs typeface="Arial" pitchFamily="34" charset="0"/>
              </a:rPr>
              <a:t>Energy = -1 kJ</a:t>
            </a:r>
            <a:endParaRPr lang="en-US" b="1" dirty="0">
              <a:solidFill>
                <a:srgbClr val="FF0000"/>
              </a:solidFill>
              <a:effectLst>
                <a:outerShdw blurRad="38100" dist="38100" dir="2700000" algn="tl">
                  <a:srgbClr val="000000"/>
                </a:outerShdw>
              </a:effectLst>
              <a:latin typeface="Times"/>
              <a:ea typeface="ＭＳ Ｐゴシック" pitchFamily="34" charset="-128"/>
              <a:cs typeface="Arial" pitchFamily="34" charset="0"/>
            </a:endParaRPr>
          </a:p>
          <a:p>
            <a:pPr>
              <a:defRPr/>
            </a:pPr>
            <a:r>
              <a:rPr lang="en-US" dirty="0">
                <a:solidFill>
                  <a:srgbClr val="000000"/>
                </a:solidFill>
                <a:latin typeface="Times"/>
                <a:ea typeface="ＭＳ Ｐゴシック" pitchFamily="34" charset="-128"/>
                <a:cs typeface="Arial" pitchFamily="34" charset="0"/>
              </a:rPr>
              <a:t>W=2</a:t>
            </a:r>
          </a:p>
          <a:p>
            <a:pPr>
              <a:defRPr/>
            </a:pPr>
            <a:r>
              <a:rPr lang="en-US" dirty="0">
                <a:solidFill>
                  <a:srgbClr val="000000"/>
                </a:solidFill>
                <a:latin typeface="Times"/>
                <a:ea typeface="ＭＳ Ｐゴシック" pitchFamily="34" charset="-128"/>
                <a:cs typeface="Arial" pitchFamily="34" charset="0"/>
              </a:rPr>
              <a:t>S=</a:t>
            </a:r>
            <a:r>
              <a:rPr lang="en-US" i="1" dirty="0" err="1">
                <a:solidFill>
                  <a:srgbClr val="000000"/>
                </a:solidFill>
                <a:latin typeface="Times"/>
                <a:ea typeface="ＭＳ Ｐゴシック" pitchFamily="34" charset="-128"/>
                <a:cs typeface="Arial" pitchFamily="34" charset="0"/>
              </a:rPr>
              <a:t>R</a:t>
            </a:r>
            <a:r>
              <a:rPr lang="en-US" dirty="0" err="1">
                <a:solidFill>
                  <a:srgbClr val="000000"/>
                </a:solidFill>
                <a:latin typeface="Times"/>
                <a:ea typeface="ＭＳ Ｐゴシック" pitchFamily="34" charset="-128"/>
                <a:cs typeface="Arial" pitchFamily="34" charset="0"/>
              </a:rPr>
              <a:t>ln</a:t>
            </a:r>
            <a:r>
              <a:rPr lang="en-US" dirty="0">
                <a:solidFill>
                  <a:srgbClr val="000000"/>
                </a:solidFill>
                <a:latin typeface="Times"/>
                <a:ea typeface="ＭＳ Ｐゴシック" pitchFamily="34" charset="-128"/>
                <a:cs typeface="Arial" pitchFamily="34" charset="0"/>
              </a:rPr>
              <a:t>(2)≈5.8 JK</a:t>
            </a:r>
            <a:r>
              <a:rPr lang="en-US" baseline="30000" dirty="0">
                <a:solidFill>
                  <a:srgbClr val="000000"/>
                </a:solidFill>
                <a:latin typeface="Times"/>
                <a:ea typeface="ＭＳ Ｐゴシック" pitchFamily="34" charset="-128"/>
                <a:cs typeface="Arial" pitchFamily="34" charset="0"/>
              </a:rPr>
              <a:t>-1</a:t>
            </a:r>
            <a:r>
              <a:rPr lang="en-US" dirty="0">
                <a:solidFill>
                  <a:srgbClr val="000000"/>
                </a:solidFill>
                <a:latin typeface="Times"/>
                <a:ea typeface="ＭＳ Ｐゴシック" pitchFamily="34" charset="-128"/>
                <a:cs typeface="Arial" pitchFamily="34" charset="0"/>
              </a:rPr>
              <a:t>mol</a:t>
            </a:r>
            <a:r>
              <a:rPr lang="en-US" baseline="30000" dirty="0">
                <a:solidFill>
                  <a:srgbClr val="000000"/>
                </a:solidFill>
                <a:latin typeface="Times"/>
                <a:ea typeface="ＭＳ Ｐゴシック" pitchFamily="34" charset="-128"/>
                <a:cs typeface="Arial" pitchFamily="34" charset="0"/>
              </a:rPr>
              <a:t>-1</a:t>
            </a:r>
          </a:p>
        </p:txBody>
      </p:sp>
      <p:sp>
        <p:nvSpPr>
          <p:cNvPr id="26" name="Text Box 30"/>
          <p:cNvSpPr txBox="1">
            <a:spLocks noChangeArrowheads="1"/>
          </p:cNvSpPr>
          <p:nvPr/>
        </p:nvSpPr>
        <p:spPr bwMode="auto">
          <a:xfrm>
            <a:off x="685800" y="5332413"/>
            <a:ext cx="1709738" cy="915987"/>
          </a:xfrm>
          <a:prstGeom prst="rect">
            <a:avLst/>
          </a:prstGeom>
          <a:noFill/>
          <a:ln w="9525">
            <a:noFill/>
            <a:miter lim="800000"/>
            <a:headEnd/>
            <a:tailEnd/>
          </a:ln>
          <a:effectLst/>
        </p:spPr>
        <p:txBody>
          <a:bodyPr wrap="none">
            <a:spAutoFit/>
          </a:bodyPr>
          <a:lstStyle/>
          <a:p>
            <a:pPr>
              <a:defRPr/>
            </a:pPr>
            <a:r>
              <a:rPr lang="en-US" dirty="0">
                <a:solidFill>
                  <a:srgbClr val="000000"/>
                </a:solidFill>
                <a:latin typeface="Times"/>
                <a:ea typeface="ＭＳ Ｐゴシック" pitchFamily="34" charset="-128"/>
                <a:cs typeface="Arial" pitchFamily="34" charset="0"/>
              </a:rPr>
              <a:t>Energy = -1.5 kJ</a:t>
            </a:r>
            <a:endParaRPr lang="en-US" b="1" dirty="0">
              <a:solidFill>
                <a:srgbClr val="FF0000"/>
              </a:solidFill>
              <a:effectLst>
                <a:outerShdw blurRad="38100" dist="38100" dir="2700000" algn="tl">
                  <a:srgbClr val="000000"/>
                </a:outerShdw>
              </a:effectLst>
              <a:latin typeface="Times"/>
              <a:ea typeface="ＭＳ Ｐゴシック" pitchFamily="34" charset="-128"/>
              <a:cs typeface="Arial" pitchFamily="34" charset="0"/>
            </a:endParaRPr>
          </a:p>
          <a:p>
            <a:pPr>
              <a:defRPr/>
            </a:pPr>
            <a:r>
              <a:rPr lang="en-US" dirty="0">
                <a:solidFill>
                  <a:srgbClr val="000000"/>
                </a:solidFill>
                <a:latin typeface="Times"/>
                <a:ea typeface="ＭＳ Ｐゴシック" pitchFamily="34" charset="-128"/>
                <a:cs typeface="Arial" pitchFamily="34" charset="0"/>
              </a:rPr>
              <a:t>W=1</a:t>
            </a:r>
          </a:p>
          <a:p>
            <a:pPr>
              <a:defRPr/>
            </a:pPr>
            <a:r>
              <a:rPr lang="en-US" dirty="0">
                <a:solidFill>
                  <a:srgbClr val="000000"/>
                </a:solidFill>
                <a:latin typeface="Times"/>
                <a:ea typeface="ＭＳ Ｐゴシック" pitchFamily="34" charset="-128"/>
                <a:cs typeface="Arial" pitchFamily="34" charset="0"/>
              </a:rPr>
              <a:t>S=</a:t>
            </a:r>
            <a:r>
              <a:rPr lang="en-US" i="1" dirty="0" err="1">
                <a:solidFill>
                  <a:srgbClr val="000000"/>
                </a:solidFill>
                <a:latin typeface="Times"/>
                <a:ea typeface="ＭＳ Ｐゴシック" pitchFamily="34" charset="-128"/>
                <a:cs typeface="Arial" pitchFamily="34" charset="0"/>
              </a:rPr>
              <a:t>R</a:t>
            </a:r>
            <a:r>
              <a:rPr lang="en-US" dirty="0" err="1">
                <a:solidFill>
                  <a:srgbClr val="000000"/>
                </a:solidFill>
                <a:latin typeface="Times"/>
                <a:ea typeface="ＭＳ Ｐゴシック" pitchFamily="34" charset="-128"/>
                <a:cs typeface="Arial" pitchFamily="34" charset="0"/>
              </a:rPr>
              <a:t>ln</a:t>
            </a:r>
            <a:r>
              <a:rPr lang="en-US" dirty="0">
                <a:solidFill>
                  <a:srgbClr val="000000"/>
                </a:solidFill>
                <a:latin typeface="Times"/>
                <a:ea typeface="ＭＳ Ｐゴシック" pitchFamily="34" charset="-128"/>
                <a:cs typeface="Arial" pitchFamily="34" charset="0"/>
              </a:rPr>
              <a:t>(1)=0</a:t>
            </a:r>
            <a:endParaRPr lang="en-US" baseline="30000" dirty="0">
              <a:solidFill>
                <a:srgbClr val="000000"/>
              </a:solidFill>
              <a:latin typeface="Times"/>
              <a:ea typeface="ＭＳ Ｐゴシック" pitchFamily="34" charset="-128"/>
              <a:cs typeface="Arial" pitchFamily="34" charset="0"/>
            </a:endParaRPr>
          </a:p>
        </p:txBody>
      </p:sp>
      <p:sp>
        <p:nvSpPr>
          <p:cNvPr id="2" name="TextBox 1"/>
          <p:cNvSpPr txBox="1"/>
          <p:nvPr/>
        </p:nvSpPr>
        <p:spPr>
          <a:xfrm>
            <a:off x="5032968" y="2055480"/>
            <a:ext cx="746756" cy="523220"/>
          </a:xfrm>
          <a:prstGeom prst="rect">
            <a:avLst/>
          </a:prstGeom>
          <a:noFill/>
        </p:spPr>
        <p:txBody>
          <a:bodyPr wrap="square" rtlCol="0">
            <a:spAutoFit/>
          </a:bodyPr>
          <a:lstStyle/>
          <a:p>
            <a:r>
              <a:rPr lang="en-US" sz="2800" dirty="0" smtClean="0"/>
              <a:t> </a:t>
            </a:r>
            <a:r>
              <a:rPr lang="en-US" sz="2800" dirty="0" smtClean="0">
                <a:solidFill>
                  <a:srgbClr val="FF0000"/>
                </a:solidFill>
                <a:latin typeface="Webdings"/>
                <a:ea typeface="Webdings"/>
                <a:cs typeface="Webdings"/>
                <a:sym typeface="Webdings"/>
              </a:rPr>
              <a:t></a:t>
            </a:r>
            <a:endParaRPr lang="en-US" sz="2800" dirty="0">
              <a:solidFill>
                <a:srgbClr val="FF0000"/>
              </a:solidFill>
            </a:endParaRPr>
          </a:p>
        </p:txBody>
      </p:sp>
      <p:sp>
        <p:nvSpPr>
          <p:cNvPr id="4" name="TextBox 3"/>
          <p:cNvSpPr txBox="1"/>
          <p:nvPr/>
        </p:nvSpPr>
        <p:spPr>
          <a:xfrm>
            <a:off x="4575200" y="2394034"/>
            <a:ext cx="915535" cy="369332"/>
          </a:xfrm>
          <a:prstGeom prst="rect">
            <a:avLst/>
          </a:prstGeom>
          <a:noFill/>
        </p:spPr>
        <p:txBody>
          <a:bodyPr wrap="square" rtlCol="0">
            <a:spAutoFit/>
          </a:bodyPr>
          <a:lstStyle/>
          <a:p>
            <a:r>
              <a:rPr lang="en-US" dirty="0" smtClean="0">
                <a:solidFill>
                  <a:srgbClr val="FF0000"/>
                </a:solidFill>
              </a:rPr>
              <a:t>Same!</a:t>
            </a:r>
            <a:endParaRPr lang="en-US" dirty="0">
              <a:solidFill>
                <a:srgbClr val="FF0000"/>
              </a:solidFill>
            </a:endParaRPr>
          </a:p>
        </p:txBody>
      </p:sp>
      <p:cxnSp>
        <p:nvCxnSpPr>
          <p:cNvPr id="6" name="Straight Arrow Connector 5"/>
          <p:cNvCxnSpPr/>
          <p:nvPr/>
        </p:nvCxnSpPr>
        <p:spPr>
          <a:xfrm flipV="1">
            <a:off x="5032968" y="2353504"/>
            <a:ext cx="148632" cy="184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783122" y="2353504"/>
            <a:ext cx="135116" cy="184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842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title"/>
          </p:nvPr>
        </p:nvSpPr>
        <p:spPr>
          <a:xfrm>
            <a:off x="457200" y="0"/>
            <a:ext cx="8229600" cy="838200"/>
          </a:xfrm>
        </p:spPr>
        <p:txBody>
          <a:bodyPr/>
          <a:lstStyle/>
          <a:p>
            <a:pPr eaLnBrk="1" hangingPunct="1"/>
            <a:r>
              <a:rPr lang="en-US" b="1">
                <a:solidFill>
                  <a:srgbClr val="0000FF"/>
                </a:solidFill>
                <a:latin typeface="Arial" charset="0"/>
              </a:rPr>
              <a:t>The Protein Folding funnel</a:t>
            </a:r>
          </a:p>
        </p:txBody>
      </p:sp>
      <p:sp>
        <p:nvSpPr>
          <p:cNvPr id="32770" name="Line 4"/>
          <p:cNvSpPr>
            <a:spLocks noChangeShapeType="1"/>
          </p:cNvSpPr>
          <p:nvPr/>
        </p:nvSpPr>
        <p:spPr bwMode="auto">
          <a:xfrm flipV="1">
            <a:off x="685800" y="1600200"/>
            <a:ext cx="0" cy="449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1" name="Text Box 5"/>
          <p:cNvSpPr txBox="1">
            <a:spLocks noChangeArrowheads="1"/>
          </p:cNvSpPr>
          <p:nvPr/>
        </p:nvSpPr>
        <p:spPr bwMode="auto">
          <a:xfrm>
            <a:off x="228600" y="1676400"/>
            <a:ext cx="334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Garamond" charset="0"/>
              </a:rPr>
              <a:t>E</a:t>
            </a:r>
          </a:p>
        </p:txBody>
      </p:sp>
      <p:sp>
        <p:nvSpPr>
          <p:cNvPr id="32772" name="Line 6"/>
          <p:cNvSpPr>
            <a:spLocks noChangeShapeType="1"/>
          </p:cNvSpPr>
          <p:nvPr/>
        </p:nvSpPr>
        <p:spPr bwMode="auto">
          <a:xfrm>
            <a:off x="8001000" y="1295400"/>
            <a:ext cx="0" cy="472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3" name="Text Box 7"/>
          <p:cNvSpPr txBox="1">
            <a:spLocks noChangeArrowheads="1"/>
          </p:cNvSpPr>
          <p:nvPr/>
        </p:nvSpPr>
        <p:spPr bwMode="auto">
          <a:xfrm>
            <a:off x="7969250" y="762000"/>
            <a:ext cx="92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Garamond" charset="0"/>
              </a:rPr>
              <a:t>Entropy</a:t>
            </a:r>
          </a:p>
        </p:txBody>
      </p:sp>
      <p:sp>
        <p:nvSpPr>
          <p:cNvPr id="32774" name="Text Box 8"/>
          <p:cNvSpPr txBox="1">
            <a:spLocks noChangeArrowheads="1"/>
          </p:cNvSpPr>
          <p:nvPr/>
        </p:nvSpPr>
        <p:spPr bwMode="auto">
          <a:xfrm>
            <a:off x="8001000" y="58674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k</a:t>
            </a:r>
            <a:r>
              <a:rPr lang="en-US" sz="1800"/>
              <a:t> ln1 = 0</a:t>
            </a:r>
          </a:p>
        </p:txBody>
      </p:sp>
      <p:sp>
        <p:nvSpPr>
          <p:cNvPr id="32775" name="Text Box 11"/>
          <p:cNvSpPr txBox="1">
            <a:spLocks noChangeArrowheads="1"/>
          </p:cNvSpPr>
          <p:nvPr/>
        </p:nvSpPr>
        <p:spPr bwMode="auto">
          <a:xfrm>
            <a:off x="8001000" y="1919288"/>
            <a:ext cx="968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i="1" dirty="0"/>
              <a:t>k</a:t>
            </a:r>
            <a:r>
              <a:rPr lang="en-US" sz="1800" dirty="0"/>
              <a:t> </a:t>
            </a:r>
            <a:r>
              <a:rPr lang="en-US" sz="1800" dirty="0" smtClean="0"/>
              <a:t>ln1</a:t>
            </a:r>
            <a:r>
              <a:rPr lang="en-US" sz="1800" dirty="0" smtClean="0">
                <a:solidFill>
                  <a:srgbClr val="FF0000"/>
                </a:solidFill>
              </a:rPr>
              <a:t>3</a:t>
            </a:r>
            <a:endParaRPr lang="en-US" sz="1800" dirty="0">
              <a:solidFill>
                <a:srgbClr val="FF0000"/>
              </a:solidFill>
            </a:endParaRPr>
          </a:p>
        </p:txBody>
      </p:sp>
      <p:pic>
        <p:nvPicPr>
          <p:cNvPr id="3277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51054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Freeform 15"/>
          <p:cNvSpPr>
            <a:spLocks/>
          </p:cNvSpPr>
          <p:nvPr/>
        </p:nvSpPr>
        <p:spPr bwMode="auto">
          <a:xfrm>
            <a:off x="1066800" y="1233488"/>
            <a:ext cx="6783388" cy="5461000"/>
          </a:xfrm>
          <a:custGeom>
            <a:avLst/>
            <a:gdLst>
              <a:gd name="T0" fmla="*/ 0 w 4273"/>
              <a:gd name="T1" fmla="*/ 2147483647 h 3440"/>
              <a:gd name="T2" fmla="*/ 2147483647 w 4273"/>
              <a:gd name="T3" fmla="*/ 2147483647 h 3440"/>
              <a:gd name="T4" fmla="*/ 2147483647 w 4273"/>
              <a:gd name="T5" fmla="*/ 2147483647 h 3440"/>
              <a:gd name="T6" fmla="*/ 2147483647 w 4273"/>
              <a:gd name="T7" fmla="*/ 2147483647 h 3440"/>
              <a:gd name="T8" fmla="*/ 2147483647 w 4273"/>
              <a:gd name="T9" fmla="*/ 2147483647 h 3440"/>
              <a:gd name="T10" fmla="*/ 2147483647 w 4273"/>
              <a:gd name="T11" fmla="*/ 2147483647 h 3440"/>
              <a:gd name="T12" fmla="*/ 2147483647 w 4273"/>
              <a:gd name="T13" fmla="*/ 2147483647 h 3440"/>
              <a:gd name="T14" fmla="*/ 2147483647 w 4273"/>
              <a:gd name="T15" fmla="*/ 2147483647 h 3440"/>
              <a:gd name="T16" fmla="*/ 2147483647 w 4273"/>
              <a:gd name="T17" fmla="*/ 2147483647 h 3440"/>
              <a:gd name="T18" fmla="*/ 2147483647 w 4273"/>
              <a:gd name="T19" fmla="*/ 2147483647 h 3440"/>
              <a:gd name="T20" fmla="*/ 2147483647 w 4273"/>
              <a:gd name="T21" fmla="*/ 2147483647 h 3440"/>
              <a:gd name="T22" fmla="*/ 2147483647 w 4273"/>
              <a:gd name="T23" fmla="*/ 2147483647 h 3440"/>
              <a:gd name="T24" fmla="*/ 2147483647 w 4273"/>
              <a:gd name="T25" fmla="*/ 2147483647 h 3440"/>
              <a:gd name="T26" fmla="*/ 2147483647 w 4273"/>
              <a:gd name="T27" fmla="*/ 2147483647 h 3440"/>
              <a:gd name="T28" fmla="*/ 2147483647 w 4273"/>
              <a:gd name="T29" fmla="*/ 2147483647 h 3440"/>
              <a:gd name="T30" fmla="*/ 2147483647 w 4273"/>
              <a:gd name="T31" fmla="*/ 2147483647 h 3440"/>
              <a:gd name="T32" fmla="*/ 2147483647 w 4273"/>
              <a:gd name="T33" fmla="*/ 2147483647 h 3440"/>
              <a:gd name="T34" fmla="*/ 2147483647 w 4273"/>
              <a:gd name="T35" fmla="*/ 2147483647 h 3440"/>
              <a:gd name="T36" fmla="*/ 2147483647 w 4273"/>
              <a:gd name="T37" fmla="*/ 2147483647 h 3440"/>
              <a:gd name="T38" fmla="*/ 2147483647 w 4273"/>
              <a:gd name="T39" fmla="*/ 2147483647 h 3440"/>
              <a:gd name="T40" fmla="*/ 2147483647 w 4273"/>
              <a:gd name="T41" fmla="*/ 2147483647 h 3440"/>
              <a:gd name="T42" fmla="*/ 2147483647 w 4273"/>
              <a:gd name="T43" fmla="*/ 2147483647 h 3440"/>
              <a:gd name="T44" fmla="*/ 2147483647 w 4273"/>
              <a:gd name="T45" fmla="*/ 2147483647 h 3440"/>
              <a:gd name="T46" fmla="*/ 2147483647 w 4273"/>
              <a:gd name="T47" fmla="*/ 2147483647 h 3440"/>
              <a:gd name="T48" fmla="*/ 2147483647 w 4273"/>
              <a:gd name="T49" fmla="*/ 2147483647 h 3440"/>
              <a:gd name="T50" fmla="*/ 2147483647 w 4273"/>
              <a:gd name="T51" fmla="*/ 2147483647 h 3440"/>
              <a:gd name="T52" fmla="*/ 2147483647 w 4273"/>
              <a:gd name="T53" fmla="*/ 2147483647 h 3440"/>
              <a:gd name="T54" fmla="*/ 2147483647 w 4273"/>
              <a:gd name="T55" fmla="*/ 2147483647 h 3440"/>
              <a:gd name="T56" fmla="*/ 2147483647 w 4273"/>
              <a:gd name="T57" fmla="*/ 2147483647 h 3440"/>
              <a:gd name="T58" fmla="*/ 2147483647 w 4273"/>
              <a:gd name="T59" fmla="*/ 2147483647 h 3440"/>
              <a:gd name="T60" fmla="*/ 2147483647 w 4273"/>
              <a:gd name="T61" fmla="*/ 2147483647 h 3440"/>
              <a:gd name="T62" fmla="*/ 2147483647 w 4273"/>
              <a:gd name="T63" fmla="*/ 2147483647 h 3440"/>
              <a:gd name="T64" fmla="*/ 2147483647 w 4273"/>
              <a:gd name="T65" fmla="*/ 2147483647 h 3440"/>
              <a:gd name="T66" fmla="*/ 2147483647 w 4273"/>
              <a:gd name="T67" fmla="*/ 2147483647 h 3440"/>
              <a:gd name="T68" fmla="*/ 2147483647 w 4273"/>
              <a:gd name="T69" fmla="*/ 2147483647 h 3440"/>
              <a:gd name="T70" fmla="*/ 2147483647 w 4273"/>
              <a:gd name="T71" fmla="*/ 2147483647 h 3440"/>
              <a:gd name="T72" fmla="*/ 2147483647 w 4273"/>
              <a:gd name="T73" fmla="*/ 2147483647 h 3440"/>
              <a:gd name="T74" fmla="*/ 2147483647 w 4273"/>
              <a:gd name="T75" fmla="*/ 2147483647 h 3440"/>
              <a:gd name="T76" fmla="*/ 2147483647 w 4273"/>
              <a:gd name="T77" fmla="*/ 2147483647 h 34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73"/>
              <a:gd name="T118" fmla="*/ 0 h 3440"/>
              <a:gd name="T119" fmla="*/ 4273 w 4273"/>
              <a:gd name="T120" fmla="*/ 3440 h 34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73" h="3440">
                <a:moveTo>
                  <a:pt x="0" y="243"/>
                </a:moveTo>
                <a:lnTo>
                  <a:pt x="144" y="142"/>
                </a:lnTo>
                <a:lnTo>
                  <a:pt x="336" y="598"/>
                </a:lnTo>
                <a:cubicBezTo>
                  <a:pt x="368" y="530"/>
                  <a:pt x="398" y="462"/>
                  <a:pt x="432" y="395"/>
                </a:cubicBezTo>
                <a:cubicBezTo>
                  <a:pt x="435" y="387"/>
                  <a:pt x="426" y="411"/>
                  <a:pt x="424" y="420"/>
                </a:cubicBezTo>
                <a:cubicBezTo>
                  <a:pt x="423" y="423"/>
                  <a:pt x="424" y="426"/>
                  <a:pt x="424" y="429"/>
                </a:cubicBezTo>
                <a:lnTo>
                  <a:pt x="480" y="952"/>
                </a:lnTo>
                <a:cubicBezTo>
                  <a:pt x="496" y="918"/>
                  <a:pt x="499" y="873"/>
                  <a:pt x="528" y="850"/>
                </a:cubicBezTo>
                <a:cubicBezTo>
                  <a:pt x="540" y="840"/>
                  <a:pt x="552" y="893"/>
                  <a:pt x="552" y="893"/>
                </a:cubicBezTo>
                <a:lnTo>
                  <a:pt x="672" y="1407"/>
                </a:lnTo>
                <a:cubicBezTo>
                  <a:pt x="820" y="1301"/>
                  <a:pt x="841" y="1251"/>
                  <a:pt x="808" y="1323"/>
                </a:cubicBezTo>
                <a:lnTo>
                  <a:pt x="912" y="1761"/>
                </a:lnTo>
                <a:cubicBezTo>
                  <a:pt x="959" y="1661"/>
                  <a:pt x="949" y="1618"/>
                  <a:pt x="976" y="1702"/>
                </a:cubicBezTo>
                <a:cubicBezTo>
                  <a:pt x="976" y="1704"/>
                  <a:pt x="976" y="1707"/>
                  <a:pt x="976" y="1710"/>
                </a:cubicBezTo>
                <a:lnTo>
                  <a:pt x="1152" y="2469"/>
                </a:lnTo>
                <a:lnTo>
                  <a:pt x="1296" y="2368"/>
                </a:lnTo>
                <a:cubicBezTo>
                  <a:pt x="1396" y="2526"/>
                  <a:pt x="1351" y="2562"/>
                  <a:pt x="1408" y="2503"/>
                </a:cubicBezTo>
                <a:cubicBezTo>
                  <a:pt x="1492" y="2307"/>
                  <a:pt x="1488" y="2249"/>
                  <a:pt x="1488" y="2351"/>
                </a:cubicBezTo>
                <a:cubicBezTo>
                  <a:pt x="1585" y="2935"/>
                  <a:pt x="1584" y="2729"/>
                  <a:pt x="1584" y="2958"/>
                </a:cubicBezTo>
                <a:lnTo>
                  <a:pt x="1728" y="2823"/>
                </a:lnTo>
                <a:cubicBezTo>
                  <a:pt x="1874" y="3440"/>
                  <a:pt x="1723" y="3234"/>
                  <a:pt x="1912" y="3367"/>
                </a:cubicBezTo>
                <a:cubicBezTo>
                  <a:pt x="2083" y="3143"/>
                  <a:pt x="2044" y="3242"/>
                  <a:pt x="2112" y="3239"/>
                </a:cubicBezTo>
                <a:lnTo>
                  <a:pt x="2304" y="3430"/>
                </a:lnTo>
                <a:cubicBezTo>
                  <a:pt x="2453" y="3220"/>
                  <a:pt x="2432" y="3247"/>
                  <a:pt x="2480" y="3247"/>
                </a:cubicBezTo>
                <a:lnTo>
                  <a:pt x="2576" y="3303"/>
                </a:lnTo>
                <a:lnTo>
                  <a:pt x="2688" y="3025"/>
                </a:lnTo>
                <a:lnTo>
                  <a:pt x="2928" y="2570"/>
                </a:lnTo>
                <a:lnTo>
                  <a:pt x="3024" y="2773"/>
                </a:lnTo>
                <a:lnTo>
                  <a:pt x="3360" y="1609"/>
                </a:lnTo>
                <a:lnTo>
                  <a:pt x="3456" y="1862"/>
                </a:lnTo>
                <a:lnTo>
                  <a:pt x="3504" y="1457"/>
                </a:lnTo>
                <a:cubicBezTo>
                  <a:pt x="3554" y="1618"/>
                  <a:pt x="3504" y="1626"/>
                  <a:pt x="3576" y="1601"/>
                </a:cubicBezTo>
                <a:lnTo>
                  <a:pt x="3648" y="1306"/>
                </a:lnTo>
                <a:lnTo>
                  <a:pt x="3792" y="1407"/>
                </a:lnTo>
                <a:lnTo>
                  <a:pt x="3936" y="901"/>
                </a:lnTo>
                <a:lnTo>
                  <a:pt x="3984" y="1002"/>
                </a:lnTo>
                <a:lnTo>
                  <a:pt x="4128" y="294"/>
                </a:lnTo>
                <a:lnTo>
                  <a:pt x="4176" y="345"/>
                </a:lnTo>
                <a:cubicBezTo>
                  <a:pt x="4273" y="86"/>
                  <a:pt x="4272" y="0"/>
                  <a:pt x="4272" y="109"/>
                </a:cubicBezTo>
              </a:path>
            </a:pathLst>
          </a:custGeom>
          <a:noFill/>
          <a:ln w="28575" cmpd="sng">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8" name="Rectangle 16"/>
          <p:cNvSpPr>
            <a:spLocks noChangeArrowheads="1"/>
          </p:cNvSpPr>
          <p:nvPr/>
        </p:nvSpPr>
        <p:spPr bwMode="auto">
          <a:xfrm>
            <a:off x="3124200" y="3124200"/>
            <a:ext cx="457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9" name="TextBox 11"/>
          <p:cNvSpPr txBox="1">
            <a:spLocks noChangeArrowheads="1"/>
          </p:cNvSpPr>
          <p:nvPr/>
        </p:nvSpPr>
        <p:spPr bwMode="auto">
          <a:xfrm>
            <a:off x="2133600" y="64008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Entropy : horizonal scale</a:t>
            </a:r>
          </a:p>
        </p:txBody>
      </p:sp>
    </p:spTree>
    <p:extLst>
      <p:ext uri="{BB962C8B-B14F-4D97-AF65-F5344CB8AC3E}">
        <p14:creationId xmlns:p14="http://schemas.microsoft.com/office/powerpoint/2010/main" val="9593066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latin typeface="Arial"/>
                <a:cs typeface="Arial"/>
              </a:rPr>
              <a:t>Announcements</a:t>
            </a:r>
            <a:endParaRPr lang="en-US" b="1" dirty="0">
              <a:solidFill>
                <a:srgbClr val="0000FF"/>
              </a:solidFill>
              <a:latin typeface="Arial"/>
              <a:cs typeface="Aria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This is </a:t>
            </a:r>
            <a:r>
              <a:rPr lang="en-US" dirty="0" err="1" smtClean="0"/>
              <a:t>Lec</a:t>
            </a:r>
            <a:r>
              <a:rPr lang="en-US" dirty="0" smtClean="0"/>
              <a:t> 8. The midterm will be Tuesday Oct 7</a:t>
            </a:r>
            <a:r>
              <a:rPr lang="en-US" baseline="30000" dirty="0" smtClean="0"/>
              <a:t>th</a:t>
            </a:r>
            <a:r>
              <a:rPr lang="en-US" dirty="0" smtClean="0"/>
              <a:t> in class. (It is a few classes later than I planned.)</a:t>
            </a:r>
          </a:p>
          <a:p>
            <a:pPr marL="0" indent="0">
              <a:buNone/>
            </a:pPr>
            <a:r>
              <a:rPr lang="en-US" dirty="0" smtClean="0"/>
              <a:t>Last lecture covered on Mid-Term will be Sept. 25</a:t>
            </a:r>
            <a:r>
              <a:rPr lang="en-US" baseline="30000" dirty="0" smtClean="0"/>
              <a:t>th</a:t>
            </a:r>
            <a:r>
              <a:rPr lang="en-US" dirty="0" smtClean="0"/>
              <a:t> </a:t>
            </a:r>
            <a:r>
              <a:rPr lang="en-US" dirty="0"/>
              <a:t>o</a:t>
            </a:r>
            <a:r>
              <a:rPr lang="en-US" dirty="0" smtClean="0"/>
              <a:t>r Sept. 30</a:t>
            </a:r>
            <a:r>
              <a:rPr lang="en-US" baseline="30000" dirty="0" smtClean="0"/>
              <a:t>th</a:t>
            </a:r>
            <a:r>
              <a:rPr lang="en-US" dirty="0" smtClean="0"/>
              <a:t>.  (Will tell you when we are a bit closer.) There will be a homework (on Protein folding, today; on Magnetic Traps) which will be covered in Mid-term. </a:t>
            </a:r>
          </a:p>
          <a:p>
            <a:pPr marL="0" indent="0">
              <a:buNone/>
            </a:pPr>
            <a:r>
              <a:rPr lang="en-US" dirty="0" smtClean="0"/>
              <a:t>The exam will cover:</a:t>
            </a:r>
          </a:p>
          <a:p>
            <a:r>
              <a:rPr lang="en-US" dirty="0" smtClean="0"/>
              <a:t>Readings (of </a:t>
            </a:r>
            <a:r>
              <a:rPr lang="en-US" dirty="0" err="1" smtClean="0"/>
              <a:t>Chpt</a:t>
            </a:r>
            <a:r>
              <a:rPr lang="en-US" dirty="0" smtClean="0"/>
              <a:t> 1 of Berg); Scientific American; Article on PCR, other?)</a:t>
            </a:r>
          </a:p>
          <a:p>
            <a:r>
              <a:rPr lang="en-US" dirty="0" smtClean="0"/>
              <a:t>All </a:t>
            </a:r>
            <a:r>
              <a:rPr lang="en-US" dirty="0" err="1" smtClean="0"/>
              <a:t>Homeworks</a:t>
            </a:r>
            <a:endParaRPr lang="en-US" dirty="0"/>
          </a:p>
          <a:p>
            <a:r>
              <a:rPr lang="en-US" dirty="0" smtClean="0"/>
              <a:t>All Lecture Materials. </a:t>
            </a:r>
            <a:endParaRPr lang="en-US" dirty="0"/>
          </a:p>
        </p:txBody>
      </p:sp>
    </p:spTree>
    <p:extLst>
      <p:ext uri="{BB962C8B-B14F-4D97-AF65-F5344CB8AC3E}">
        <p14:creationId xmlns:p14="http://schemas.microsoft.com/office/powerpoint/2010/main" val="20459262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152400"/>
            <a:ext cx="8229600" cy="1295400"/>
          </a:xfrm>
        </p:spPr>
        <p:txBody>
          <a:bodyPr rtlCol="0">
            <a:normAutofit fontScale="90000"/>
          </a:bodyPr>
          <a:lstStyle/>
          <a:p>
            <a:pPr eaLnBrk="1" fontAlgn="auto" hangingPunct="1">
              <a:spcAft>
                <a:spcPts val="0"/>
              </a:spcAft>
              <a:defRPr/>
            </a:pPr>
            <a:r>
              <a:rPr lang="en-US" b="1" dirty="0" smtClean="0">
                <a:solidFill>
                  <a:srgbClr val="0000FF"/>
                </a:solidFill>
                <a:latin typeface="Arial" charset="0"/>
                <a:ea typeface="+mj-ea"/>
                <a:cs typeface="Arial" charset="0"/>
              </a:rPr>
              <a:t>Entropy vs. En</a:t>
            </a:r>
            <a:r>
              <a:rPr lang="en-US" dirty="0" smtClean="0">
                <a:solidFill>
                  <a:srgbClr val="0000FF"/>
                </a:solidFill>
                <a:latin typeface="Arial" charset="0"/>
                <a:ea typeface="+mj-ea"/>
                <a:cs typeface="Arial" charset="0"/>
              </a:rPr>
              <a:t>ergy</a:t>
            </a:r>
            <a:br>
              <a:rPr lang="en-US" dirty="0" smtClean="0">
                <a:solidFill>
                  <a:srgbClr val="0000FF"/>
                </a:solidFill>
                <a:latin typeface="Arial" charset="0"/>
                <a:ea typeface="+mj-ea"/>
                <a:cs typeface="Arial" charset="0"/>
              </a:rPr>
            </a:br>
            <a:r>
              <a:rPr lang="en-US" dirty="0" smtClean="0">
                <a:solidFill>
                  <a:srgbClr val="0000FF"/>
                </a:solidFill>
                <a:latin typeface="Arial" charset="0"/>
                <a:ea typeface="+mj-ea"/>
                <a:cs typeface="Arial" charset="0"/>
              </a:rPr>
              <a:t>(</a:t>
            </a:r>
            <a:r>
              <a:rPr lang="en-US" sz="3600" dirty="0" smtClean="0">
                <a:solidFill>
                  <a:srgbClr val="0000FF"/>
                </a:solidFill>
                <a:latin typeface="Arial" charset="0"/>
                <a:ea typeface="+mj-ea"/>
                <a:cs typeface="Arial" charset="0"/>
              </a:rPr>
              <a:t>correlated monotonic function)</a:t>
            </a:r>
          </a:p>
        </p:txBody>
      </p:sp>
      <p:pic>
        <p:nvPicPr>
          <p:cNvPr id="34818" name="Picture 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0" y="1376363"/>
            <a:ext cx="8001000" cy="5481637"/>
          </a:xfrm>
          <a:noFill/>
        </p:spPr>
      </p:pic>
      <p:sp>
        <p:nvSpPr>
          <p:cNvPr id="34819" name="TextBox 3"/>
          <p:cNvSpPr txBox="1">
            <a:spLocks noChangeArrowheads="1"/>
          </p:cNvSpPr>
          <p:nvPr/>
        </p:nvSpPr>
        <p:spPr bwMode="auto">
          <a:xfrm>
            <a:off x="228600" y="16002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cs typeface="Arial" charset="0"/>
              </a:rPr>
              <a:t>Ln </a:t>
            </a:r>
            <a:r>
              <a:rPr lang="en-US" sz="1800" dirty="0" smtClean="0">
                <a:cs typeface="Arial" charset="0"/>
              </a:rPr>
              <a:t>1</a:t>
            </a:r>
            <a:r>
              <a:rPr lang="en-US" sz="1800" dirty="0" smtClean="0">
                <a:solidFill>
                  <a:srgbClr val="FF0000"/>
                </a:solidFill>
                <a:cs typeface="Arial" charset="0"/>
              </a:rPr>
              <a:t>3</a:t>
            </a:r>
            <a:endParaRPr lang="en-US" sz="1800" dirty="0">
              <a:solidFill>
                <a:srgbClr val="FF0000"/>
              </a:solidFill>
              <a:cs typeface="Arial" charset="0"/>
            </a:endParaRPr>
          </a:p>
        </p:txBody>
      </p:sp>
      <p:sp>
        <p:nvSpPr>
          <p:cNvPr id="34820" name="TextBox 4"/>
          <p:cNvSpPr txBox="1">
            <a:spLocks noChangeArrowheads="1"/>
          </p:cNvSpPr>
          <p:nvPr/>
        </p:nvSpPr>
        <p:spPr bwMode="auto">
          <a:xfrm>
            <a:off x="381000" y="5943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Ln 1</a:t>
            </a:r>
          </a:p>
        </p:txBody>
      </p:sp>
      <p:sp>
        <p:nvSpPr>
          <p:cNvPr id="34821" name="Rectangle 1"/>
          <p:cNvSpPr>
            <a:spLocks noChangeArrowheads="1"/>
          </p:cNvSpPr>
          <p:nvPr/>
        </p:nvSpPr>
        <p:spPr bwMode="auto">
          <a:xfrm>
            <a:off x="1371600" y="19050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folded state (-1.5kJ) has the lowest entropy, and the unfolded states have the highest entropy</a:t>
            </a:r>
          </a:p>
        </p:txBody>
      </p:sp>
    </p:spTree>
    <p:extLst>
      <p:ext uri="{BB962C8B-B14F-4D97-AF65-F5344CB8AC3E}">
        <p14:creationId xmlns:p14="http://schemas.microsoft.com/office/powerpoint/2010/main" val="36202506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457200"/>
            <a:ext cx="8229600" cy="990600"/>
          </a:xfrm>
        </p:spPr>
        <p:txBody>
          <a:bodyPr/>
          <a:lstStyle/>
          <a:p>
            <a:pPr eaLnBrk="1" hangingPunct="1"/>
            <a:r>
              <a:rPr lang="en-US" sz="4000" b="1" dirty="0">
                <a:solidFill>
                  <a:srgbClr val="0000FF"/>
                </a:solidFill>
                <a:latin typeface="Arial" charset="0"/>
                <a:cs typeface="Arial" charset="0"/>
              </a:rPr>
              <a:t>Entropy vs. Reaction Coordinate</a:t>
            </a:r>
          </a:p>
        </p:txBody>
      </p:sp>
      <p:pic>
        <p:nvPicPr>
          <p:cNvPr id="36866"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0" y="1428750"/>
            <a:ext cx="7924800" cy="5429250"/>
          </a:xfrm>
          <a:noFill/>
        </p:spPr>
      </p:pic>
    </p:spTree>
    <p:extLst>
      <p:ext uri="{BB962C8B-B14F-4D97-AF65-F5344CB8AC3E}">
        <p14:creationId xmlns:p14="http://schemas.microsoft.com/office/powerpoint/2010/main" val="33506630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152400"/>
            <a:ext cx="8229600" cy="838200"/>
          </a:xfrm>
          <a:noFill/>
        </p:spPr>
        <p:txBody>
          <a:bodyPr/>
          <a:lstStyle/>
          <a:p>
            <a:r>
              <a:rPr lang="en-US" sz="4000" b="1" dirty="0">
                <a:solidFill>
                  <a:srgbClr val="0000FF"/>
                </a:solidFill>
                <a:latin typeface="Arial" charset="0"/>
              </a:rPr>
              <a:t>Free Energy Analysis (200°K</a:t>
            </a:r>
            <a:r>
              <a:rPr lang="en-US" sz="4000" dirty="0">
                <a:solidFill>
                  <a:srgbClr val="0000FF"/>
                </a:solidFill>
                <a:latin typeface="Arial" charset="0"/>
              </a:rPr>
              <a:t>)</a:t>
            </a:r>
          </a:p>
        </p:txBody>
      </p:sp>
      <p:pic>
        <p:nvPicPr>
          <p:cNvPr id="38914" name="Picture 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066800"/>
            <a:ext cx="7848600" cy="5376863"/>
          </a:xfrm>
          <a:noFill/>
        </p:spPr>
      </p:pic>
      <p:sp>
        <p:nvSpPr>
          <p:cNvPr id="38915" name="Text Box 14"/>
          <p:cNvSpPr txBox="1">
            <a:spLocks noChangeArrowheads="1"/>
          </p:cNvSpPr>
          <p:nvPr/>
        </p:nvSpPr>
        <p:spPr bwMode="auto">
          <a:xfrm>
            <a:off x="4441825" y="6172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x</a:t>
            </a:r>
          </a:p>
        </p:txBody>
      </p:sp>
      <p:sp>
        <p:nvSpPr>
          <p:cNvPr id="38916" name="TextBox 4"/>
          <p:cNvSpPr txBox="1">
            <a:spLocks noChangeArrowheads="1"/>
          </p:cNvSpPr>
          <p:nvPr/>
        </p:nvSpPr>
        <p:spPr bwMode="auto">
          <a:xfrm>
            <a:off x="3048000" y="1676400"/>
            <a:ext cx="434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Downhill folding (but in reality, at 200K, nothing moves)</a:t>
            </a:r>
          </a:p>
        </p:txBody>
      </p:sp>
      <p:sp>
        <p:nvSpPr>
          <p:cNvPr id="38917" name="Rectangle 1"/>
          <p:cNvSpPr>
            <a:spLocks noChangeArrowheads="1"/>
          </p:cNvSpPr>
          <p:nvPr/>
        </p:nvSpPr>
        <p:spPr bwMode="auto">
          <a:xfrm>
            <a:off x="1524000" y="47910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At low temperatures, the lowest free energy state is the most ordered state, in this case the native state.</a:t>
            </a:r>
          </a:p>
        </p:txBody>
      </p:sp>
    </p:spTree>
    <p:extLst>
      <p:ext uri="{BB962C8B-B14F-4D97-AF65-F5344CB8AC3E}">
        <p14:creationId xmlns:p14="http://schemas.microsoft.com/office/powerpoint/2010/main" val="28362516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457200"/>
            <a:ext cx="8229600" cy="762000"/>
          </a:xfrm>
        </p:spPr>
        <p:txBody>
          <a:bodyPr/>
          <a:lstStyle/>
          <a:p>
            <a:r>
              <a:rPr lang="en-US" sz="4000" b="1" dirty="0">
                <a:solidFill>
                  <a:srgbClr val="0000FF"/>
                </a:solidFill>
                <a:latin typeface="Arial" charset="0"/>
              </a:rPr>
              <a:t>Free Energy Analysis (298°K)</a:t>
            </a:r>
          </a:p>
        </p:txBody>
      </p:sp>
      <p:pic>
        <p:nvPicPr>
          <p:cNvPr id="40962"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262063"/>
            <a:ext cx="7772400" cy="5324475"/>
          </a:xfrm>
          <a:noFill/>
        </p:spPr>
      </p:pic>
      <p:sp>
        <p:nvSpPr>
          <p:cNvPr id="40963" name="Text Box 8"/>
          <p:cNvSpPr txBox="1">
            <a:spLocks noChangeArrowheads="1"/>
          </p:cNvSpPr>
          <p:nvPr/>
        </p:nvSpPr>
        <p:spPr bwMode="auto">
          <a:xfrm>
            <a:off x="2270125" y="3084513"/>
            <a:ext cx="168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Downhill folder</a:t>
            </a:r>
          </a:p>
        </p:txBody>
      </p:sp>
      <p:sp>
        <p:nvSpPr>
          <p:cNvPr id="40964" name="Rectangle 4"/>
          <p:cNvSpPr>
            <a:spLocks noChangeArrowheads="1"/>
          </p:cNvSpPr>
          <p:nvPr/>
        </p:nvSpPr>
        <p:spPr bwMode="auto">
          <a:xfrm>
            <a:off x="3276600" y="16002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At room temperature, the folded state (-1500J) has the lowest free energy, and thus is the most energetically favorable conformation to be formed.</a:t>
            </a:r>
          </a:p>
        </p:txBody>
      </p:sp>
    </p:spTree>
    <p:extLst>
      <p:ext uri="{BB962C8B-B14F-4D97-AF65-F5344CB8AC3E}">
        <p14:creationId xmlns:p14="http://schemas.microsoft.com/office/powerpoint/2010/main" val="33232073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76200"/>
            <a:ext cx="8229600" cy="762000"/>
          </a:xfrm>
        </p:spPr>
        <p:txBody>
          <a:bodyPr/>
          <a:lstStyle/>
          <a:p>
            <a:pPr eaLnBrk="1" hangingPunct="1"/>
            <a:r>
              <a:rPr lang="en-US" sz="4000" b="1" dirty="0">
                <a:solidFill>
                  <a:srgbClr val="0000FF"/>
                </a:solidFill>
                <a:latin typeface="Arial" charset="0"/>
              </a:rPr>
              <a:t>Free Energy Analysis (</a:t>
            </a:r>
            <a:r>
              <a:rPr lang="en-US" sz="4000" b="1" dirty="0" smtClean="0">
                <a:solidFill>
                  <a:srgbClr val="0000FF"/>
                </a:solidFill>
                <a:latin typeface="Arial" charset="0"/>
              </a:rPr>
              <a:t>2000°K</a:t>
            </a:r>
            <a:r>
              <a:rPr lang="en-US" sz="4000" b="1" dirty="0">
                <a:solidFill>
                  <a:srgbClr val="0000FF"/>
                </a:solidFill>
                <a:latin typeface="Arial" charset="0"/>
              </a:rPr>
              <a:t>)</a:t>
            </a:r>
          </a:p>
        </p:txBody>
      </p:sp>
      <p:pic>
        <p:nvPicPr>
          <p:cNvPr id="43010"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209675"/>
            <a:ext cx="7696200" cy="5272088"/>
          </a:xfrm>
          <a:noFill/>
        </p:spPr>
      </p:pic>
      <p:sp>
        <p:nvSpPr>
          <p:cNvPr id="43011" name="Rectangle 8"/>
          <p:cNvSpPr>
            <a:spLocks noChangeArrowheads="1"/>
          </p:cNvSpPr>
          <p:nvPr/>
        </p:nvSpPr>
        <p:spPr bwMode="auto">
          <a:xfrm>
            <a:off x="2362200" y="2590800"/>
            <a:ext cx="193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Downhill unfolder</a:t>
            </a:r>
          </a:p>
        </p:txBody>
      </p:sp>
      <p:sp>
        <p:nvSpPr>
          <p:cNvPr id="43012" name="Rectangle 1"/>
          <p:cNvSpPr>
            <a:spLocks noChangeArrowheads="1"/>
          </p:cNvSpPr>
          <p:nvPr/>
        </p:nvSpPr>
        <p:spPr bwMode="auto">
          <a:xfrm>
            <a:off x="3048000" y="16002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At very high temperatures, the fully denatured state has the lowest free energy.</a:t>
            </a:r>
          </a:p>
        </p:txBody>
      </p:sp>
    </p:spTree>
    <p:extLst>
      <p:ext uri="{BB962C8B-B14F-4D97-AF65-F5344CB8AC3E}">
        <p14:creationId xmlns:p14="http://schemas.microsoft.com/office/powerpoint/2010/main" val="42847279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ChangeArrowheads="1"/>
          </p:cNvSpPr>
          <p:nvPr>
            <p:ph type="title"/>
          </p:nvPr>
        </p:nvSpPr>
        <p:spPr>
          <a:xfrm>
            <a:off x="457200" y="152400"/>
            <a:ext cx="8229600" cy="1066800"/>
          </a:xfrm>
          <a:noFill/>
        </p:spPr>
        <p:txBody>
          <a:bodyPr/>
          <a:lstStyle/>
          <a:p>
            <a:pPr eaLnBrk="1" hangingPunct="1"/>
            <a:r>
              <a:rPr lang="en-US" sz="4000" b="1" dirty="0">
                <a:solidFill>
                  <a:srgbClr val="0000FF"/>
                </a:solidFill>
                <a:latin typeface="Arial" charset="0"/>
                <a:cs typeface="Arial" charset="0"/>
              </a:rPr>
              <a:t>Free Energy Analysis (360 </a:t>
            </a:r>
            <a:r>
              <a:rPr lang="en-US" sz="4000" b="1" dirty="0" smtClean="0">
                <a:solidFill>
                  <a:srgbClr val="0000FF"/>
                </a:solidFill>
                <a:latin typeface="Arial" charset="0"/>
                <a:cs typeface="Arial" charset="0"/>
              </a:rPr>
              <a:t>°K</a:t>
            </a:r>
            <a:r>
              <a:rPr lang="en-US" sz="4000" b="1" dirty="0">
                <a:solidFill>
                  <a:srgbClr val="0000FF"/>
                </a:solidFill>
                <a:latin typeface="Arial" charset="0"/>
                <a:cs typeface="Arial" charset="0"/>
              </a:rPr>
              <a:t>)</a:t>
            </a:r>
          </a:p>
        </p:txBody>
      </p:sp>
      <p:pic>
        <p:nvPicPr>
          <p:cNvPr id="45058"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295400"/>
            <a:ext cx="7772400" cy="5324475"/>
          </a:xfrm>
        </p:spPr>
      </p:pic>
      <p:sp>
        <p:nvSpPr>
          <p:cNvPr id="45059" name="Freeform 9"/>
          <p:cNvSpPr>
            <a:spLocks/>
          </p:cNvSpPr>
          <p:nvPr/>
        </p:nvSpPr>
        <p:spPr bwMode="auto">
          <a:xfrm>
            <a:off x="1371600" y="3619500"/>
            <a:ext cx="6400800" cy="647700"/>
          </a:xfrm>
          <a:custGeom>
            <a:avLst/>
            <a:gdLst>
              <a:gd name="T0" fmla="*/ 0 w 4032"/>
              <a:gd name="T1" fmla="*/ 2147483647 h 408"/>
              <a:gd name="T2" fmla="*/ 2147483647 w 4032"/>
              <a:gd name="T3" fmla="*/ 2147483647 h 408"/>
              <a:gd name="T4" fmla="*/ 2147483647 w 4032"/>
              <a:gd name="T5" fmla="*/ 2147483647 h 408"/>
              <a:gd name="T6" fmla="*/ 2147483647 w 4032"/>
              <a:gd name="T7" fmla="*/ 2147483647 h 408"/>
              <a:gd name="T8" fmla="*/ 0 60000 65536"/>
              <a:gd name="T9" fmla="*/ 0 60000 65536"/>
              <a:gd name="T10" fmla="*/ 0 60000 65536"/>
              <a:gd name="T11" fmla="*/ 0 60000 65536"/>
              <a:gd name="T12" fmla="*/ 0 w 4032"/>
              <a:gd name="T13" fmla="*/ 0 h 408"/>
              <a:gd name="T14" fmla="*/ 4032 w 4032"/>
              <a:gd name="T15" fmla="*/ 408 h 408"/>
            </a:gdLst>
            <a:ahLst/>
            <a:cxnLst>
              <a:cxn ang="T8">
                <a:pos x="T0" y="T1"/>
              </a:cxn>
              <a:cxn ang="T9">
                <a:pos x="T2" y="T3"/>
              </a:cxn>
              <a:cxn ang="T10">
                <a:pos x="T4" y="T5"/>
              </a:cxn>
              <a:cxn ang="T11">
                <a:pos x="T6" y="T7"/>
              </a:cxn>
            </a:cxnLst>
            <a:rect l="T12" t="T13" r="T14" b="T15"/>
            <a:pathLst>
              <a:path w="4032" h="408">
                <a:moveTo>
                  <a:pt x="0" y="64"/>
                </a:moveTo>
                <a:cubicBezTo>
                  <a:pt x="476" y="236"/>
                  <a:pt x="952" y="408"/>
                  <a:pt x="1392" y="400"/>
                </a:cubicBezTo>
                <a:cubicBezTo>
                  <a:pt x="1832" y="392"/>
                  <a:pt x="2200" y="32"/>
                  <a:pt x="2640" y="16"/>
                </a:cubicBezTo>
                <a:cubicBezTo>
                  <a:pt x="3080" y="0"/>
                  <a:pt x="3800" y="256"/>
                  <a:pt x="4032" y="304"/>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0" name="Rectangle 11"/>
          <p:cNvSpPr>
            <a:spLocks noChangeArrowheads="1"/>
          </p:cNvSpPr>
          <p:nvPr/>
        </p:nvSpPr>
        <p:spPr bwMode="auto">
          <a:xfrm>
            <a:off x="2362200" y="259080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Two state folder</a:t>
            </a:r>
          </a:p>
        </p:txBody>
      </p:sp>
      <p:sp>
        <p:nvSpPr>
          <p:cNvPr id="45061" name="TextBox 6"/>
          <p:cNvSpPr txBox="1">
            <a:spLocks noChangeArrowheads="1"/>
          </p:cNvSpPr>
          <p:nvPr/>
        </p:nvSpPr>
        <p:spPr bwMode="auto">
          <a:xfrm>
            <a:off x="2286000" y="46482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Unfolded state—has some structure</a:t>
            </a:r>
          </a:p>
        </p:txBody>
      </p:sp>
      <p:sp>
        <p:nvSpPr>
          <p:cNvPr id="45062" name="TextBox 7"/>
          <p:cNvSpPr txBox="1">
            <a:spLocks noChangeArrowheads="1"/>
          </p:cNvSpPr>
          <p:nvPr/>
        </p:nvSpPr>
        <p:spPr bwMode="auto">
          <a:xfrm>
            <a:off x="2133600" y="1981200"/>
            <a:ext cx="502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This is likely the equilibrium of 50:50 where they are interconverting and equally stable.</a:t>
            </a:r>
          </a:p>
        </p:txBody>
      </p:sp>
    </p:spTree>
    <p:extLst>
      <p:ext uri="{BB962C8B-B14F-4D97-AF65-F5344CB8AC3E}">
        <p14:creationId xmlns:p14="http://schemas.microsoft.com/office/powerpoint/2010/main" val="4716539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762000" y="1447800"/>
            <a:ext cx="67056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Arial"/>
                <a:cs typeface="Arial"/>
              </a:rPr>
              <a:t>Proteins can fold.</a:t>
            </a:r>
          </a:p>
          <a:p>
            <a:pPr eaLnBrk="1" hangingPunct="1"/>
            <a:endParaRPr lang="en-US" dirty="0">
              <a:latin typeface="Arial"/>
              <a:cs typeface="Arial"/>
            </a:endParaRPr>
          </a:p>
          <a:p>
            <a:pPr eaLnBrk="1" hangingPunct="1"/>
            <a:r>
              <a:rPr lang="en-US" dirty="0">
                <a:latin typeface="Arial"/>
                <a:cs typeface="Arial"/>
              </a:rPr>
              <a:t>Don</a:t>
            </a:r>
            <a:r>
              <a:rPr lang="ja-JP" altLang="en-US" dirty="0">
                <a:latin typeface="Arial"/>
                <a:cs typeface="Arial"/>
              </a:rPr>
              <a:t>’</a:t>
            </a:r>
            <a:r>
              <a:rPr lang="en-US" altLang="ja-JP" dirty="0">
                <a:latin typeface="Arial"/>
                <a:cs typeface="Arial"/>
              </a:rPr>
              <a:t>t need chaperones.</a:t>
            </a:r>
          </a:p>
          <a:p>
            <a:pPr eaLnBrk="1" hangingPunct="1"/>
            <a:endParaRPr lang="en-US" dirty="0">
              <a:latin typeface="Arial"/>
              <a:cs typeface="Arial"/>
            </a:endParaRPr>
          </a:p>
          <a:p>
            <a:pPr eaLnBrk="1" hangingPunct="1"/>
            <a:r>
              <a:rPr lang="el-GR" dirty="0">
                <a:latin typeface="Arial"/>
                <a:cs typeface="Arial"/>
              </a:rPr>
              <a:t>Δ</a:t>
            </a:r>
            <a:r>
              <a:rPr lang="en-US" dirty="0">
                <a:latin typeface="Arial"/>
                <a:cs typeface="Arial"/>
              </a:rPr>
              <a:t>G is always about zero.</a:t>
            </a:r>
          </a:p>
          <a:p>
            <a:pPr eaLnBrk="1" hangingPunct="1"/>
            <a:endParaRPr lang="en-US" dirty="0">
              <a:latin typeface="Arial"/>
              <a:cs typeface="Arial"/>
            </a:endParaRPr>
          </a:p>
          <a:p>
            <a:pPr eaLnBrk="1" hangingPunct="1"/>
            <a:r>
              <a:rPr lang="en-US" dirty="0">
                <a:latin typeface="Arial"/>
                <a:cs typeface="Arial"/>
              </a:rPr>
              <a:t>Kinetics – fast cause not huge barriers</a:t>
            </a:r>
          </a:p>
          <a:p>
            <a:pPr eaLnBrk="1" hangingPunct="1"/>
            <a:endParaRPr lang="en-US" sz="1800" dirty="0"/>
          </a:p>
        </p:txBody>
      </p:sp>
      <p:sp>
        <p:nvSpPr>
          <p:cNvPr id="46082" name="TextBox 2"/>
          <p:cNvSpPr txBox="1">
            <a:spLocks noChangeArrowheads="1"/>
          </p:cNvSpPr>
          <p:nvPr/>
        </p:nvSpPr>
        <p:spPr bwMode="auto">
          <a:xfrm>
            <a:off x="0" y="457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a:solidFill>
                  <a:srgbClr val="002CCD"/>
                </a:solidFill>
              </a:rPr>
              <a:t>Summary of Protein Folding</a:t>
            </a:r>
          </a:p>
        </p:txBody>
      </p:sp>
    </p:spTree>
    <p:extLst>
      <p:ext uri="{BB962C8B-B14F-4D97-AF65-F5344CB8AC3E}">
        <p14:creationId xmlns:p14="http://schemas.microsoft.com/office/powerpoint/2010/main" val="2963539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52388"/>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lstStyle/>
          <a:p>
            <a:pPr algn="ctr"/>
            <a:r>
              <a:rPr lang="en-US" sz="4400" b="1">
                <a:solidFill>
                  <a:srgbClr val="002CCD"/>
                </a:solidFill>
                <a:latin typeface="Times New Roman" charset="0"/>
              </a:rPr>
              <a:t>Class evaluation</a:t>
            </a:r>
          </a:p>
        </p:txBody>
      </p:sp>
      <p:sp>
        <p:nvSpPr>
          <p:cNvPr id="47106" name="Rectangle 3"/>
          <p:cNvSpPr>
            <a:spLocks noChangeArrowheads="1"/>
          </p:cNvSpPr>
          <p:nvPr/>
        </p:nvSpPr>
        <p:spPr bwMode="auto">
          <a:xfrm>
            <a:off x="533400" y="1770063"/>
            <a:ext cx="838200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spAutoFit/>
          </a:bodyPr>
          <a:lstStyle/>
          <a:p>
            <a:pPr marL="457200" indent="-457200" defTabSz="820738"/>
            <a:r>
              <a:rPr kumimoji="1" lang="en-US" sz="2200">
                <a:latin typeface="Times New Roman" charset="0"/>
              </a:rPr>
              <a:t>1.  What was the most interesting thing you learned in class today?</a:t>
            </a:r>
          </a:p>
          <a:p>
            <a:pPr marL="457200" indent="-457200" defTabSz="820738"/>
            <a:endParaRPr kumimoji="1" lang="en-US" altLang="ja-JP" sz="2200">
              <a:latin typeface="Times New Roman" charset="0"/>
            </a:endParaRPr>
          </a:p>
          <a:p>
            <a:pPr marL="457200" indent="-457200" defTabSz="820738"/>
            <a:r>
              <a:rPr kumimoji="1" lang="en-US" altLang="ja-JP" sz="2200">
                <a:latin typeface="Times New Roman" charset="0"/>
              </a:rPr>
              <a:t>2.  What are you confused about?</a:t>
            </a:r>
          </a:p>
          <a:p>
            <a:pPr marL="457200" indent="-457200" defTabSz="820738"/>
            <a:endParaRPr kumimoji="1" lang="en-US" altLang="ja-JP" sz="2200">
              <a:latin typeface="Times New Roman" charset="0"/>
            </a:endParaRPr>
          </a:p>
          <a:p>
            <a:pPr marL="457200" indent="-457200" defTabSz="820738"/>
            <a:r>
              <a:rPr kumimoji="1" lang="en-US" altLang="ja-JP" sz="2200">
                <a:latin typeface="Times New Roman" charset="0"/>
              </a:rPr>
              <a:t>3.  Related to today’s subject, what would you like to know more about?</a:t>
            </a:r>
          </a:p>
          <a:p>
            <a:pPr marL="457200" indent="-457200" defTabSz="820738"/>
            <a:endParaRPr kumimoji="1" lang="en-US" altLang="ja-JP" sz="2200">
              <a:latin typeface="Times New Roman" charset="0"/>
            </a:endParaRPr>
          </a:p>
          <a:p>
            <a:pPr marL="457200" indent="-457200" defTabSz="820738"/>
            <a:r>
              <a:rPr kumimoji="1" lang="en-US" altLang="ja-JP" sz="2200">
                <a:latin typeface="Times New Roman" charset="0"/>
              </a:rPr>
              <a:t>4.  Any helpful comments.</a:t>
            </a:r>
          </a:p>
        </p:txBody>
      </p:sp>
      <p:sp>
        <p:nvSpPr>
          <p:cNvPr id="47107" name="Text Box 4"/>
          <p:cNvSpPr txBox="1">
            <a:spLocks noChangeArrowheads="1"/>
          </p:cNvSpPr>
          <p:nvPr/>
        </p:nvSpPr>
        <p:spPr bwMode="auto">
          <a:xfrm>
            <a:off x="1016000" y="4795838"/>
            <a:ext cx="762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eaLnBrk="0" hangingPunct="0">
              <a:defRPr sz="2400">
                <a:solidFill>
                  <a:schemeClr val="tx1"/>
                </a:solidFill>
                <a:latin typeface="Arial" charset="0"/>
                <a:ea typeface="ＭＳ Ｐゴシック" charset="0"/>
                <a:cs typeface="ＭＳ Ｐゴシック" charset="0"/>
              </a:defRPr>
            </a:lvl1pPr>
            <a:lvl2pPr marL="742950" indent="-285750" defTabSz="820738" eaLnBrk="0" hangingPunct="0">
              <a:defRPr sz="2400">
                <a:solidFill>
                  <a:schemeClr val="tx1"/>
                </a:solidFill>
                <a:latin typeface="Arial" charset="0"/>
                <a:ea typeface="ＭＳ Ｐゴシック" charset="0"/>
              </a:defRPr>
            </a:lvl2pPr>
            <a:lvl3pPr marL="1143000" indent="-228600" defTabSz="820738" eaLnBrk="0" hangingPunct="0">
              <a:defRPr sz="2400">
                <a:solidFill>
                  <a:schemeClr val="tx1"/>
                </a:solidFill>
                <a:latin typeface="Arial" charset="0"/>
                <a:ea typeface="ＭＳ Ｐゴシック" charset="0"/>
              </a:defRPr>
            </a:lvl3pPr>
            <a:lvl4pPr marL="1600200" indent="-228600" defTabSz="820738" eaLnBrk="0" hangingPunct="0">
              <a:defRPr sz="2400">
                <a:solidFill>
                  <a:schemeClr val="tx1"/>
                </a:solidFill>
                <a:latin typeface="Arial" charset="0"/>
                <a:ea typeface="ＭＳ Ｐゴシック" charset="0"/>
              </a:defRPr>
            </a:lvl4pPr>
            <a:lvl5pPr marL="2057400" indent="-228600" defTabSz="820738" eaLnBrk="0" hangingPunct="0">
              <a:defRPr sz="2400">
                <a:solidFill>
                  <a:schemeClr val="tx1"/>
                </a:solidFill>
                <a:latin typeface="Arial" charset="0"/>
                <a:ea typeface="ＭＳ Ｐゴシック" charset="0"/>
              </a:defRPr>
            </a:lvl5pPr>
            <a:lvl6pPr marL="2514600" indent="-228600" defTabSz="8207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07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07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0738"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atin typeface="Times New Roman" charset="0"/>
              </a:rPr>
              <a:t>Answer, and turn in at the end of class.</a:t>
            </a:r>
          </a:p>
        </p:txBody>
      </p:sp>
    </p:spTree>
    <p:extLst>
      <p:ext uri="{BB962C8B-B14F-4D97-AF65-F5344CB8AC3E}">
        <p14:creationId xmlns:p14="http://schemas.microsoft.com/office/powerpoint/2010/main" val="38866221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68"/>
            <a:ext cx="8229600" cy="873710"/>
          </a:xfrm>
        </p:spPr>
        <p:txBody>
          <a:bodyPr/>
          <a:lstStyle/>
          <a:p>
            <a:r>
              <a:rPr lang="en-US" b="1" dirty="0" smtClean="0">
                <a:solidFill>
                  <a:srgbClr val="0000FF"/>
                </a:solidFill>
              </a:rPr>
              <a:t>Future Readings</a:t>
            </a:r>
            <a:endParaRPr lang="en-US" b="1" dirty="0">
              <a:solidFill>
                <a:srgbClr val="0000FF"/>
              </a:solidFill>
            </a:endParaRPr>
          </a:p>
        </p:txBody>
      </p:sp>
      <p:sp>
        <p:nvSpPr>
          <p:cNvPr id="3" name="Content Placeholder 2"/>
          <p:cNvSpPr>
            <a:spLocks noGrp="1"/>
          </p:cNvSpPr>
          <p:nvPr>
            <p:ph idx="1"/>
          </p:nvPr>
        </p:nvSpPr>
        <p:spPr>
          <a:xfrm>
            <a:off x="457200" y="918678"/>
            <a:ext cx="8229600" cy="4525963"/>
          </a:xfrm>
        </p:spPr>
        <p:txBody>
          <a:bodyPr>
            <a:normAutofit/>
          </a:bodyPr>
          <a:lstStyle/>
          <a:p>
            <a:pPr marL="0" indent="0">
              <a:buNone/>
            </a:pPr>
            <a:r>
              <a:rPr lang="en-US" sz="2800" dirty="0" smtClean="0"/>
              <a:t>Ubiquitin:</a:t>
            </a:r>
          </a:p>
          <a:p>
            <a:pPr marL="0" indent="0">
              <a:buNone/>
            </a:pPr>
            <a:r>
              <a:rPr lang="en-US" sz="2800" dirty="0" smtClean="0"/>
              <a:t>Want you to be able to read </a:t>
            </a:r>
            <a:r>
              <a:rPr lang="en-US" sz="2800" i="1" dirty="0" smtClean="0"/>
              <a:t>Science</a:t>
            </a:r>
            <a:r>
              <a:rPr lang="en-US" sz="2800" dirty="0" smtClean="0"/>
              <a:t> general article. For example, the article by Jean Marx on Ubiquitin (see Web site).</a:t>
            </a:r>
          </a:p>
          <a:p>
            <a:pPr marL="0" indent="0">
              <a:buNone/>
            </a:pPr>
            <a:r>
              <a:rPr lang="en-US" sz="2800" dirty="0" smtClean="0"/>
              <a:t>And you should also be able to read the Wikipedia section </a:t>
            </a:r>
            <a:r>
              <a:rPr lang="en-US" sz="2800" dirty="0"/>
              <a:t>on ubiquitin: </a:t>
            </a:r>
            <a:r>
              <a:rPr lang="en-US" sz="2800" dirty="0">
                <a:hlinkClick r:id="rId2"/>
              </a:rPr>
              <a:t>http://en.wikipedia.org/wiki/</a:t>
            </a:r>
            <a:r>
              <a:rPr lang="en-US" sz="2800" dirty="0" smtClean="0">
                <a:hlinkClick r:id="rId2"/>
              </a:rPr>
              <a:t>Ubiquitin</a:t>
            </a:r>
            <a:r>
              <a:rPr lang="en-US" sz="2800" dirty="0" smtClean="0"/>
              <a:t>.</a:t>
            </a:r>
          </a:p>
          <a:p>
            <a:pPr marL="0" indent="0" algn="ctr">
              <a:buNone/>
            </a:pPr>
            <a:r>
              <a:rPr lang="en-US" sz="2800" dirty="0" smtClean="0"/>
              <a:t>(I’m not making it a formal assignment </a:t>
            </a:r>
            <a:r>
              <a:rPr lang="en-US" sz="2800" u="sng" dirty="0" smtClean="0"/>
              <a:t>now </a:t>
            </a:r>
            <a:r>
              <a:rPr lang="en-US" sz="2800" dirty="0" smtClean="0"/>
              <a:t>since you have a lot of HW, but be forewarned!)</a:t>
            </a:r>
            <a:endParaRPr lang="en-US" sz="2800" dirty="0"/>
          </a:p>
        </p:txBody>
      </p:sp>
    </p:spTree>
    <p:extLst>
      <p:ext uri="{BB962C8B-B14F-4D97-AF65-F5344CB8AC3E}">
        <p14:creationId xmlns:p14="http://schemas.microsoft.com/office/powerpoint/2010/main" val="2314581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Slight modification of HW 4c, Gene Chips</a:t>
            </a:r>
            <a:endParaRPr lang="en-US" sz="3600" dirty="0"/>
          </a:p>
        </p:txBody>
      </p:sp>
      <p:sp>
        <p:nvSpPr>
          <p:cNvPr id="4" name="Rectangle 3"/>
          <p:cNvSpPr/>
          <p:nvPr/>
        </p:nvSpPr>
        <p:spPr>
          <a:xfrm>
            <a:off x="1283605" y="1582341"/>
            <a:ext cx="6701771" cy="1938992"/>
          </a:xfrm>
          <a:prstGeom prst="rect">
            <a:avLst/>
          </a:prstGeom>
        </p:spPr>
        <p:txBody>
          <a:bodyPr wrap="square">
            <a:spAutoFit/>
          </a:bodyPr>
          <a:lstStyle/>
          <a:p>
            <a:r>
              <a:rPr lang="en-US" sz="2400" dirty="0"/>
              <a:t>c) What are the problems you might have when doing DNA microarrays? You can think of problems that may arise during the PCR reaction (temperature used, buffer/ salt) or when </a:t>
            </a:r>
            <a:r>
              <a:rPr lang="en-US" sz="2400" dirty="0" err="1"/>
              <a:t>cDNA</a:t>
            </a:r>
            <a:r>
              <a:rPr lang="en-US" sz="2400" dirty="0"/>
              <a:t> is made from mRNA or pre-mRNA (introns </a:t>
            </a:r>
            <a:r>
              <a:rPr lang="en-US" sz="2400" dirty="0" err="1"/>
              <a:t>vs</a:t>
            </a:r>
            <a:r>
              <a:rPr lang="en-US" sz="2400" dirty="0"/>
              <a:t> exons)</a:t>
            </a:r>
          </a:p>
        </p:txBody>
      </p:sp>
    </p:spTree>
    <p:extLst>
      <p:ext uri="{BB962C8B-B14F-4D97-AF65-F5344CB8AC3E}">
        <p14:creationId xmlns:p14="http://schemas.microsoft.com/office/powerpoint/2010/main" val="35846938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2400" y="525066"/>
            <a:ext cx="8534400" cy="503634"/>
          </a:xfrm>
        </p:spPr>
        <p:txBody>
          <a:bodyPr>
            <a:normAutofit fontScale="90000"/>
          </a:bodyPr>
          <a:lstStyle/>
          <a:p>
            <a:pPr eaLnBrk="1" hangingPunct="1"/>
            <a:r>
              <a:rPr lang="en-US" sz="3200" b="1">
                <a:solidFill>
                  <a:srgbClr val="0000FF"/>
                </a:solidFill>
                <a:latin typeface="Arial" charset="0"/>
                <a:ea typeface="ヒラギノ角ゴ Pro W3" charset="0"/>
                <a:cs typeface="ヒラギノ角ゴ Pro W3" charset="0"/>
              </a:rPr>
              <a:t>Protein Structure and Function</a:t>
            </a:r>
          </a:p>
        </p:txBody>
      </p:sp>
      <p:sp>
        <p:nvSpPr>
          <p:cNvPr id="32770" name="Rectangle 3"/>
          <p:cNvSpPr>
            <a:spLocks noGrp="1" noChangeArrowheads="1"/>
          </p:cNvSpPr>
          <p:nvPr>
            <p:ph type="body" idx="1"/>
          </p:nvPr>
        </p:nvSpPr>
        <p:spPr>
          <a:xfrm>
            <a:off x="533400" y="1371600"/>
            <a:ext cx="7924800" cy="1463279"/>
          </a:xfrm>
        </p:spPr>
        <p:txBody>
          <a:bodyPr/>
          <a:lstStyle/>
          <a:p>
            <a:pPr eaLnBrk="1" hangingPunct="1"/>
            <a:r>
              <a:rPr lang="en-US" sz="2800">
                <a:latin typeface="Arial" charset="0"/>
                <a:ea typeface="ヒラギノ角ゴ Pro W3" charset="0"/>
                <a:cs typeface="ヒラギノ角ゴ Pro W3" charset="0"/>
              </a:rPr>
              <a:t>A functional protein consists of one or more polypeptides precisely twisted, folded, and coiled into a unique shape</a:t>
            </a:r>
          </a:p>
        </p:txBody>
      </p:sp>
      <p:grpSp>
        <p:nvGrpSpPr>
          <p:cNvPr id="32771" name="Group 4"/>
          <p:cNvGrpSpPr>
            <a:grpSpLocks/>
          </p:cNvGrpSpPr>
          <p:nvPr/>
        </p:nvGrpSpPr>
        <p:grpSpPr bwMode="auto">
          <a:xfrm>
            <a:off x="0" y="6553200"/>
            <a:ext cx="9144000" cy="304800"/>
            <a:chOff x="0" y="4128"/>
            <a:chExt cx="5760" cy="192"/>
          </a:xfrm>
        </p:grpSpPr>
        <p:sp>
          <p:nvSpPr>
            <p:cNvPr id="32773" name="Rectangle 5"/>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4"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200">
                  <a:latin typeface="Times New Roman" charset="0"/>
                  <a:cs typeface="Times New Roman" charset="0"/>
                </a:rPr>
                <a:t>© 2011 Pearson Education, Inc.</a:t>
              </a:r>
            </a:p>
          </p:txBody>
        </p:sp>
      </p:grpSp>
      <p:sp>
        <p:nvSpPr>
          <p:cNvPr id="32772" name="Rectangle 7"/>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 name="Group 1"/>
          <p:cNvGrpSpPr/>
          <p:nvPr/>
        </p:nvGrpSpPr>
        <p:grpSpPr>
          <a:xfrm>
            <a:off x="-239438" y="3319574"/>
            <a:ext cx="4401021" cy="2638320"/>
            <a:chOff x="533401" y="2995340"/>
            <a:chExt cx="4819289" cy="2877060"/>
          </a:xfrm>
        </p:grpSpPr>
        <p:pic>
          <p:nvPicPr>
            <p:cNvPr id="8" name="Picture 13" descr="05_20dProteinStructure-U"/>
            <p:cNvPicPr>
              <a:picLocks noChangeAspect="1" noChangeArrowheads="1"/>
            </p:cNvPicPr>
            <p:nvPr/>
          </p:nvPicPr>
          <p:blipFill rotWithShape="1">
            <a:blip r:embed="rId3">
              <a:extLst>
                <a:ext uri="{28A0092B-C50C-407E-A947-70E740481C1C}">
                  <a14:useLocalDpi xmlns:a14="http://schemas.microsoft.com/office/drawing/2010/main" val="0"/>
                </a:ext>
              </a:extLst>
            </a:blip>
            <a:srcRect l="8208" r="5182"/>
            <a:stretch/>
          </p:blipFill>
          <p:spPr bwMode="auto">
            <a:xfrm>
              <a:off x="950611" y="2995340"/>
              <a:ext cx="4402079" cy="26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txBox="1">
              <a:spLocks noChangeArrowheads="1"/>
            </p:cNvSpPr>
            <p:nvPr/>
          </p:nvSpPr>
          <p:spPr>
            <a:xfrm>
              <a:off x="533401" y="5630703"/>
              <a:ext cx="1300748" cy="241697"/>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200" smtClean="0">
                  <a:latin typeface="Arial" charset="0"/>
                  <a:ea typeface="ヒラギノ角ゴ Pro W3" charset="0"/>
                  <a:cs typeface="ヒラギノ角ゴ Pro W3" charset="0"/>
                </a:rPr>
                <a:t>Figure 5.20d</a:t>
              </a:r>
              <a:endParaRPr lang="en-US" sz="1200">
                <a:latin typeface="Arial" charset="0"/>
                <a:ea typeface="ヒラギノ角ゴ Pro W3" charset="0"/>
                <a:cs typeface="ヒラギノ角ゴ Pro W3" charset="0"/>
              </a:endParaRPr>
            </a:p>
          </p:txBody>
        </p:sp>
      </p:grpSp>
      <p:grpSp>
        <p:nvGrpSpPr>
          <p:cNvPr id="3" name="Group 2"/>
          <p:cNvGrpSpPr/>
          <p:nvPr/>
        </p:nvGrpSpPr>
        <p:grpSpPr>
          <a:xfrm>
            <a:off x="4489839" y="3017386"/>
            <a:ext cx="4632878" cy="3024482"/>
            <a:chOff x="4489839" y="3017386"/>
            <a:chExt cx="4632878" cy="3024482"/>
          </a:xfrm>
        </p:grpSpPr>
        <p:grpSp>
          <p:nvGrpSpPr>
            <p:cNvPr id="11" name="Group 1"/>
            <p:cNvGrpSpPr>
              <a:grpSpLocks/>
            </p:cNvGrpSpPr>
            <p:nvPr/>
          </p:nvGrpSpPr>
          <p:grpSpPr bwMode="auto">
            <a:xfrm>
              <a:off x="4489839" y="3017386"/>
              <a:ext cx="4632878" cy="2782785"/>
              <a:chOff x="937023" y="1271926"/>
              <a:chExt cx="5159674" cy="6559741"/>
            </a:xfrm>
          </p:grpSpPr>
          <p:pic>
            <p:nvPicPr>
              <p:cNvPr id="12" name="Picture 3" descr="05_19AntibodyBindProtei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023" y="1312334"/>
                <a:ext cx="4983956" cy="651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1250325" y="1279123"/>
                <a:ext cx="2025853" cy="64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dirty="0">
                    <a:latin typeface="Arial" charset="0"/>
                    <a:ea typeface="ヒラギノ角ゴ Pro W3" charset="0"/>
                    <a:cs typeface="ヒラギノ角ゴ Pro W3" charset="0"/>
                  </a:rPr>
                  <a:t>Antibody protein</a:t>
                </a:r>
              </a:p>
            </p:txBody>
          </p:sp>
          <p:sp>
            <p:nvSpPr>
              <p:cNvPr id="14" name="Text Box 5"/>
              <p:cNvSpPr txBox="1">
                <a:spLocks noChangeArrowheads="1"/>
              </p:cNvSpPr>
              <p:nvPr/>
            </p:nvSpPr>
            <p:spPr bwMode="auto">
              <a:xfrm>
                <a:off x="3457970" y="1271926"/>
                <a:ext cx="2638727" cy="66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dirty="0">
                    <a:latin typeface="Arial" charset="0"/>
                    <a:ea typeface="ヒラギノ角ゴ Pro W3" charset="0"/>
                    <a:cs typeface="ヒラギノ角ゴ Pro W3" charset="0"/>
                  </a:rPr>
                  <a:t>Protein from flu virus</a:t>
                </a:r>
              </a:p>
            </p:txBody>
          </p:sp>
          <p:sp>
            <p:nvSpPr>
              <p:cNvPr id="15" name="AutoShape 6"/>
              <p:cNvSpPr>
                <a:spLocks/>
              </p:cNvSpPr>
              <p:nvPr/>
            </p:nvSpPr>
            <p:spPr bwMode="auto">
              <a:xfrm rot="5400000">
                <a:off x="1907910" y="762530"/>
                <a:ext cx="256117" cy="2143125"/>
              </a:xfrm>
              <a:prstGeom prst="leftBrace">
                <a:avLst>
                  <a:gd name="adj1" fmla="val 1239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AutoShape 7"/>
              <p:cNvSpPr>
                <a:spLocks/>
              </p:cNvSpPr>
              <p:nvPr/>
            </p:nvSpPr>
            <p:spPr bwMode="auto">
              <a:xfrm rot="5400000">
                <a:off x="4415632" y="481410"/>
                <a:ext cx="203200" cy="2707481"/>
              </a:xfrm>
              <a:prstGeom prst="leftBrace">
                <a:avLst>
                  <a:gd name="adj1" fmla="val 197396"/>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 name="Rectangle 2"/>
            <p:cNvSpPr txBox="1">
              <a:spLocks noChangeArrowheads="1"/>
            </p:cNvSpPr>
            <p:nvPr/>
          </p:nvSpPr>
          <p:spPr>
            <a:xfrm>
              <a:off x="4514425" y="5800171"/>
              <a:ext cx="1064662" cy="241697"/>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200" smtClean="0">
                  <a:latin typeface="Arial" charset="0"/>
                  <a:ea typeface="ヒラギノ角ゴ Pro W3" charset="0"/>
                  <a:cs typeface="ヒラギノ角ゴ Pro W3" charset="0"/>
                </a:rPr>
                <a:t>Figure 5.19</a:t>
              </a:r>
              <a:endParaRPr lang="en-US" sz="1200">
                <a:latin typeface="Arial" charset="0"/>
                <a:ea typeface="ヒラギノ角ゴ Pro W3" charset="0"/>
                <a:cs typeface="ヒラギノ角ゴ Pro W3" charset="0"/>
              </a:endParaRPr>
            </a:p>
          </p:txBody>
        </p:sp>
      </p:grpSp>
    </p:spTree>
    <p:extLst>
      <p:ext uri="{BB962C8B-B14F-4D97-AF65-F5344CB8AC3E}">
        <p14:creationId xmlns:p14="http://schemas.microsoft.com/office/powerpoint/2010/main" val="39686346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52400" y="596504"/>
            <a:ext cx="8991600" cy="914400"/>
          </a:xfrm>
        </p:spPr>
        <p:txBody>
          <a:bodyPr>
            <a:normAutofit fontScale="90000"/>
          </a:bodyPr>
          <a:lstStyle/>
          <a:p>
            <a:pPr eaLnBrk="1" hangingPunct="1"/>
            <a:r>
              <a:rPr lang="en-US" b="1">
                <a:solidFill>
                  <a:srgbClr val="0000FF"/>
                </a:solidFill>
                <a:latin typeface="Times New Roman" charset="0"/>
                <a:ea typeface="ヒラギノ角ゴ Pro W3" charset="0"/>
                <a:cs typeface="ヒラギノ角ゴ Pro W3" charset="0"/>
              </a:rPr>
              <a:t>Sickle-Cell Disease: A Change in Primary Structure</a:t>
            </a:r>
          </a:p>
        </p:txBody>
      </p:sp>
      <p:sp>
        <p:nvSpPr>
          <p:cNvPr id="38914" name="Rectangle 3"/>
          <p:cNvSpPr>
            <a:spLocks noGrp="1" noChangeArrowheads="1"/>
          </p:cNvSpPr>
          <p:nvPr>
            <p:ph type="body" idx="1"/>
          </p:nvPr>
        </p:nvSpPr>
        <p:spPr>
          <a:xfrm>
            <a:off x="533400" y="1905000"/>
            <a:ext cx="8001000" cy="2768204"/>
          </a:xfrm>
        </p:spPr>
        <p:txBody>
          <a:bodyPr/>
          <a:lstStyle/>
          <a:p>
            <a:pPr eaLnBrk="1" hangingPunct="1"/>
            <a:r>
              <a:rPr lang="en-US" sz="2800">
                <a:latin typeface="Arial" charset="0"/>
                <a:ea typeface="ヒラギノ角ゴ Pro W3" charset="0"/>
                <a:cs typeface="ヒラギノ角ゴ Pro W3" charset="0"/>
              </a:rPr>
              <a:t>A slight change in primary structure can affect a protein</a:t>
            </a:r>
            <a:r>
              <a:rPr lang="ja-JP" altLang="en-US" sz="2800">
                <a:latin typeface="Arial" charset="0"/>
                <a:ea typeface="ヒラギノ角ゴ Pro W3" charset="0"/>
                <a:cs typeface="ヒラギノ角ゴ Pro W3" charset="0"/>
              </a:rPr>
              <a:t>’</a:t>
            </a:r>
            <a:r>
              <a:rPr lang="en-US" altLang="ja-JP" sz="2800">
                <a:latin typeface="Arial" charset="0"/>
                <a:ea typeface="ヒラギノ角ゴ Pro W3" charset="0"/>
                <a:cs typeface="ヒラギノ角ゴ Pro W3" charset="0"/>
              </a:rPr>
              <a:t>s structure and ability to function </a:t>
            </a:r>
          </a:p>
          <a:p>
            <a:pPr eaLnBrk="1" hangingPunct="1"/>
            <a:r>
              <a:rPr lang="en-US" sz="2800" b="1">
                <a:latin typeface="Arial" charset="0"/>
                <a:ea typeface="ヒラギノ角ゴ Pro W3" charset="0"/>
                <a:cs typeface="ヒラギノ角ゴ Pro W3" charset="0"/>
              </a:rPr>
              <a:t>Sickle-cell disease</a:t>
            </a:r>
            <a:r>
              <a:rPr lang="en-US" sz="2800">
                <a:latin typeface="Arial" charset="0"/>
                <a:ea typeface="ヒラギノ角ゴ Pro W3" charset="0"/>
                <a:cs typeface="ヒラギノ角ゴ Pro W3" charset="0"/>
              </a:rPr>
              <a:t>, an inherited blood disorder, results from a single amino acid substitution in the protein hemoglobin</a:t>
            </a:r>
          </a:p>
        </p:txBody>
      </p:sp>
      <p:grpSp>
        <p:nvGrpSpPr>
          <p:cNvPr id="38915" name="Group 4"/>
          <p:cNvGrpSpPr>
            <a:grpSpLocks/>
          </p:cNvGrpSpPr>
          <p:nvPr/>
        </p:nvGrpSpPr>
        <p:grpSpPr bwMode="auto">
          <a:xfrm>
            <a:off x="0" y="6553200"/>
            <a:ext cx="9144000" cy="304800"/>
            <a:chOff x="0" y="4128"/>
            <a:chExt cx="5760" cy="192"/>
          </a:xfrm>
        </p:grpSpPr>
        <p:sp>
          <p:nvSpPr>
            <p:cNvPr id="38917" name="Rectangle 5"/>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8"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200">
                  <a:latin typeface="Times New Roman" charset="0"/>
                  <a:cs typeface="Times New Roman" charset="0"/>
                </a:rPr>
                <a:t>© 2011 Pearson Education, Inc.</a:t>
              </a:r>
            </a:p>
          </p:txBody>
        </p:sp>
      </p:grpSp>
      <p:sp>
        <p:nvSpPr>
          <p:cNvPr id="38916" name="Rectangle 7"/>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5285011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52400" y="25003"/>
            <a:ext cx="1905000" cy="241697"/>
          </a:xfrm>
        </p:spPr>
        <p:txBody>
          <a:bodyPr>
            <a:normAutofit fontScale="90000"/>
          </a:bodyPr>
          <a:lstStyle/>
          <a:p>
            <a:pPr eaLnBrk="1" hangingPunct="1"/>
            <a:r>
              <a:rPr lang="en-US" sz="1200">
                <a:solidFill>
                  <a:schemeClr val="tx1"/>
                </a:solidFill>
                <a:latin typeface="Arial" charset="0"/>
                <a:ea typeface="ヒラギノ角ゴ Pro W3" charset="0"/>
                <a:cs typeface="ヒラギノ角ゴ Pro W3" charset="0"/>
              </a:rPr>
              <a:t>Figure 5.21</a:t>
            </a:r>
          </a:p>
        </p:txBody>
      </p:sp>
      <p:grpSp>
        <p:nvGrpSpPr>
          <p:cNvPr id="40962" name="Group 1"/>
          <p:cNvGrpSpPr>
            <a:grpSpLocks/>
          </p:cNvGrpSpPr>
          <p:nvPr/>
        </p:nvGrpSpPr>
        <p:grpSpPr bwMode="auto">
          <a:xfrm>
            <a:off x="476689" y="1989532"/>
            <a:ext cx="8060877" cy="4711415"/>
            <a:chOff x="222648" y="470786"/>
            <a:chExt cx="6411515" cy="8788400"/>
          </a:xfrm>
        </p:grpSpPr>
        <p:pic>
          <p:nvPicPr>
            <p:cNvPr id="40964" name="Picture 3" descr="05_21_SickleCellDiseas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48" y="470786"/>
              <a:ext cx="6411515" cy="87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4"/>
            <p:cNvSpPr txBox="1">
              <a:spLocks noChangeArrowheads="1"/>
            </p:cNvSpPr>
            <p:nvPr/>
          </p:nvSpPr>
          <p:spPr bwMode="auto">
            <a:xfrm>
              <a:off x="304800" y="643468"/>
              <a:ext cx="966788" cy="67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algn="ctr" eaLnBrk="1" hangingPunct="1">
                <a:lnSpc>
                  <a:spcPct val="90000"/>
                </a:lnSpc>
              </a:pPr>
              <a:r>
                <a:rPr lang="en-US" sz="1600" b="1">
                  <a:latin typeface="Arial" charset="0"/>
                  <a:ea typeface="ヒラギノ角ゴ Pro W3" charset="0"/>
                  <a:cs typeface="ヒラギノ角ゴ Pro W3" charset="0"/>
                </a:rPr>
                <a:t>Primary</a:t>
              </a:r>
              <a:br>
                <a:rPr lang="en-US" sz="1600" b="1">
                  <a:latin typeface="Arial" charset="0"/>
                  <a:ea typeface="ヒラギノ角ゴ Pro W3" charset="0"/>
                  <a:cs typeface="ヒラギノ角ゴ Pro W3" charset="0"/>
                </a:rPr>
              </a:br>
              <a:r>
                <a:rPr lang="en-US" sz="1600" b="1">
                  <a:latin typeface="Arial" charset="0"/>
                  <a:ea typeface="ヒラギノ角ゴ Pro W3" charset="0"/>
                  <a:cs typeface="ヒラギノ角ゴ Pro W3" charset="0"/>
                </a:rPr>
                <a:t>Structure</a:t>
              </a:r>
            </a:p>
          </p:txBody>
        </p:sp>
        <p:sp>
          <p:nvSpPr>
            <p:cNvPr id="40966" name="Text Box 5"/>
            <p:cNvSpPr txBox="1">
              <a:spLocks noChangeArrowheads="1"/>
            </p:cNvSpPr>
            <p:nvPr/>
          </p:nvSpPr>
          <p:spPr bwMode="auto">
            <a:xfrm>
              <a:off x="1387079" y="512233"/>
              <a:ext cx="981075"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algn="ctr" eaLnBrk="1" hangingPunct="1">
                <a:lnSpc>
                  <a:spcPct val="90000"/>
                </a:lnSpc>
              </a:pPr>
              <a:r>
                <a:rPr lang="en-US" sz="1600" b="1">
                  <a:latin typeface="Arial" charset="0"/>
                  <a:ea typeface="ヒラギノ角ゴ Pro W3" charset="0"/>
                  <a:cs typeface="ヒラギノ角ゴ Pro W3" charset="0"/>
                </a:rPr>
                <a:t>Secondary</a:t>
              </a:r>
              <a:br>
                <a:rPr lang="en-US" sz="1600" b="1">
                  <a:latin typeface="Arial" charset="0"/>
                  <a:ea typeface="ヒラギノ角ゴ Pro W3" charset="0"/>
                  <a:cs typeface="ヒラギノ角ゴ Pro W3" charset="0"/>
                </a:rPr>
              </a:br>
              <a:r>
                <a:rPr lang="en-US" sz="1600" b="1">
                  <a:latin typeface="Arial" charset="0"/>
                  <a:ea typeface="ヒラギノ角ゴ Pro W3" charset="0"/>
                  <a:cs typeface="ヒラギノ角ゴ Pro W3" charset="0"/>
                </a:rPr>
                <a:t>and Tertiary</a:t>
              </a:r>
              <a:br>
                <a:rPr lang="en-US" sz="1600" b="1">
                  <a:latin typeface="Arial" charset="0"/>
                  <a:ea typeface="ヒラギノ角ゴ Pro W3" charset="0"/>
                  <a:cs typeface="ヒラギノ角ゴ Pro W3" charset="0"/>
                </a:rPr>
              </a:br>
              <a:r>
                <a:rPr lang="en-US" sz="1600" b="1">
                  <a:latin typeface="Arial" charset="0"/>
                  <a:ea typeface="ヒラギノ角ゴ Pro W3" charset="0"/>
                  <a:cs typeface="ヒラギノ角ゴ Pro W3" charset="0"/>
                </a:rPr>
                <a:t>Structures</a:t>
              </a:r>
            </a:p>
          </p:txBody>
        </p:sp>
        <p:sp>
          <p:nvSpPr>
            <p:cNvPr id="40967" name="Text Box 6"/>
            <p:cNvSpPr txBox="1">
              <a:spLocks noChangeArrowheads="1"/>
            </p:cNvSpPr>
            <p:nvPr/>
          </p:nvSpPr>
          <p:spPr bwMode="auto">
            <a:xfrm>
              <a:off x="2705101" y="635001"/>
              <a:ext cx="802481" cy="67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algn="ctr" eaLnBrk="1" hangingPunct="1">
                <a:lnSpc>
                  <a:spcPct val="90000"/>
                </a:lnSpc>
              </a:pPr>
              <a:r>
                <a:rPr lang="en-US" sz="1600" b="1" dirty="0">
                  <a:latin typeface="Arial" charset="0"/>
                  <a:ea typeface="ヒラギノ角ゴ Pro W3" charset="0"/>
                  <a:cs typeface="ヒラギノ角ゴ Pro W3" charset="0"/>
                </a:rPr>
                <a:t>Quaternary</a:t>
              </a:r>
              <a:br>
                <a:rPr lang="en-US" sz="1600" b="1" dirty="0">
                  <a:latin typeface="Arial" charset="0"/>
                  <a:ea typeface="ヒラギノ角ゴ Pro W3" charset="0"/>
                  <a:cs typeface="ヒラギノ角ゴ Pro W3" charset="0"/>
                </a:rPr>
              </a:br>
              <a:r>
                <a:rPr lang="en-US" sz="1600" b="1" dirty="0">
                  <a:latin typeface="Arial" charset="0"/>
                  <a:ea typeface="ヒラギノ角ゴ Pro W3" charset="0"/>
                  <a:cs typeface="ヒラギノ角ゴ Pro W3" charset="0"/>
                </a:rPr>
                <a:t>Structure</a:t>
              </a:r>
            </a:p>
          </p:txBody>
        </p:sp>
        <p:sp>
          <p:nvSpPr>
            <p:cNvPr id="40968" name="Text Box 7"/>
            <p:cNvSpPr txBox="1">
              <a:spLocks noChangeArrowheads="1"/>
            </p:cNvSpPr>
            <p:nvPr/>
          </p:nvSpPr>
          <p:spPr bwMode="auto">
            <a:xfrm>
              <a:off x="4263629" y="776818"/>
              <a:ext cx="723900" cy="34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algn="ctr" eaLnBrk="1" hangingPunct="1">
                <a:lnSpc>
                  <a:spcPct val="90000"/>
                </a:lnSpc>
              </a:pPr>
              <a:r>
                <a:rPr lang="en-US" sz="1600" b="1">
                  <a:latin typeface="Arial" charset="0"/>
                  <a:ea typeface="ヒラギノ角ゴ Pro W3" charset="0"/>
                  <a:cs typeface="ヒラギノ角ゴ Pro W3" charset="0"/>
                </a:rPr>
                <a:t>Function</a:t>
              </a:r>
            </a:p>
          </p:txBody>
        </p:sp>
        <p:sp>
          <p:nvSpPr>
            <p:cNvPr id="40969" name="Text Box 8"/>
            <p:cNvSpPr txBox="1">
              <a:spLocks noChangeArrowheads="1"/>
            </p:cNvSpPr>
            <p:nvPr/>
          </p:nvSpPr>
          <p:spPr bwMode="auto">
            <a:xfrm>
              <a:off x="5632848" y="635001"/>
              <a:ext cx="772715" cy="67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algn="ctr" eaLnBrk="1" hangingPunct="1">
                <a:lnSpc>
                  <a:spcPct val="90000"/>
                </a:lnSpc>
              </a:pPr>
              <a:r>
                <a:rPr lang="en-US" sz="1600" b="1">
                  <a:latin typeface="Arial" charset="0"/>
                  <a:ea typeface="ヒラギノ角ゴ Pro W3" charset="0"/>
                  <a:cs typeface="ヒラギノ角ゴ Pro W3" charset="0"/>
                </a:rPr>
                <a:t>Red Blood</a:t>
              </a:r>
              <a:br>
                <a:rPr lang="en-US" sz="1600" b="1">
                  <a:latin typeface="Arial" charset="0"/>
                  <a:ea typeface="ヒラギノ角ゴ Pro W3" charset="0"/>
                  <a:cs typeface="ヒラギノ角ゴ Pro W3" charset="0"/>
                </a:rPr>
              </a:br>
              <a:r>
                <a:rPr lang="en-US" sz="1600" b="1">
                  <a:latin typeface="Arial" charset="0"/>
                  <a:ea typeface="ヒラギノ角ゴ Pro W3" charset="0"/>
                  <a:cs typeface="ヒラギノ角ゴ Pro W3" charset="0"/>
                </a:rPr>
                <a:t>Cell Shape</a:t>
              </a:r>
            </a:p>
          </p:txBody>
        </p:sp>
        <p:sp>
          <p:nvSpPr>
            <p:cNvPr id="40970" name="Text Box 9"/>
            <p:cNvSpPr txBox="1">
              <a:spLocks noChangeArrowheads="1"/>
            </p:cNvSpPr>
            <p:nvPr/>
          </p:nvSpPr>
          <p:spPr bwMode="auto">
            <a:xfrm>
              <a:off x="1434704" y="3371851"/>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sym typeface="Symbol" charset="0"/>
                </a:rPr>
                <a:t></a:t>
              </a:r>
              <a:r>
                <a:rPr lang="en-US" sz="1600" b="1">
                  <a:latin typeface="Arial" charset="0"/>
                  <a:ea typeface="ヒラギノ角ゴ Pro W3" charset="0"/>
                  <a:cs typeface="ヒラギノ角ゴ Pro W3" charset="0"/>
                </a:rPr>
                <a:t> subunit</a:t>
              </a:r>
            </a:p>
          </p:txBody>
        </p:sp>
        <p:sp>
          <p:nvSpPr>
            <p:cNvPr id="40971" name="Text Box 10"/>
            <p:cNvSpPr txBox="1">
              <a:spLocks noChangeArrowheads="1"/>
            </p:cNvSpPr>
            <p:nvPr/>
          </p:nvSpPr>
          <p:spPr bwMode="auto">
            <a:xfrm>
              <a:off x="1438275" y="7421033"/>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sym typeface="Symbol" charset="0"/>
                </a:rPr>
                <a:t></a:t>
              </a:r>
              <a:r>
                <a:rPr lang="en-US" sz="1600" b="1">
                  <a:latin typeface="Arial" charset="0"/>
                  <a:ea typeface="ヒラギノ角ゴ Pro W3" charset="0"/>
                  <a:cs typeface="ヒラギノ角ゴ Pro W3" charset="0"/>
                </a:rPr>
                <a:t> subunit</a:t>
              </a:r>
            </a:p>
          </p:txBody>
        </p:sp>
        <p:sp>
          <p:nvSpPr>
            <p:cNvPr id="40972" name="Text Box 11"/>
            <p:cNvSpPr txBox="1">
              <a:spLocks noChangeArrowheads="1"/>
            </p:cNvSpPr>
            <p:nvPr/>
          </p:nvSpPr>
          <p:spPr bwMode="auto">
            <a:xfrm>
              <a:off x="3575447" y="7112000"/>
              <a:ext cx="138113"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sym typeface="Symbol" charset="0"/>
                </a:rPr>
                <a:t></a:t>
              </a:r>
              <a:endParaRPr lang="en-US" sz="1600" b="1">
                <a:latin typeface="Arial" charset="0"/>
                <a:ea typeface="ヒラギノ角ゴ Pro W3" charset="0"/>
                <a:cs typeface="ヒラギノ角ゴ Pro W3" charset="0"/>
              </a:endParaRPr>
            </a:p>
          </p:txBody>
        </p:sp>
        <p:sp>
          <p:nvSpPr>
            <p:cNvPr id="40973" name="Text Box 12"/>
            <p:cNvSpPr txBox="1">
              <a:spLocks noChangeArrowheads="1"/>
            </p:cNvSpPr>
            <p:nvPr/>
          </p:nvSpPr>
          <p:spPr bwMode="auto">
            <a:xfrm>
              <a:off x="2588419" y="7971367"/>
              <a:ext cx="138113"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sym typeface="Symbol" charset="0"/>
                </a:rPr>
                <a:t></a:t>
              </a:r>
              <a:endParaRPr lang="en-US" sz="1600" b="1">
                <a:latin typeface="Arial" charset="0"/>
                <a:ea typeface="ヒラギノ角ゴ Pro W3" charset="0"/>
                <a:cs typeface="ヒラギノ角ゴ Pro W3" charset="0"/>
              </a:endParaRPr>
            </a:p>
          </p:txBody>
        </p:sp>
        <p:sp>
          <p:nvSpPr>
            <p:cNvPr id="40974" name="Text Box 13"/>
            <p:cNvSpPr txBox="1">
              <a:spLocks noChangeArrowheads="1"/>
            </p:cNvSpPr>
            <p:nvPr/>
          </p:nvSpPr>
          <p:spPr bwMode="auto">
            <a:xfrm>
              <a:off x="2622948" y="6838951"/>
              <a:ext cx="167878" cy="3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sym typeface="Symbol" charset="0"/>
                </a:rPr>
                <a:t></a:t>
              </a:r>
              <a:endParaRPr lang="en-US" sz="1600" b="1">
                <a:latin typeface="Arial" charset="0"/>
                <a:ea typeface="ヒラギノ角ゴ Pro W3" charset="0"/>
                <a:cs typeface="ヒラギノ角ゴ Pro W3" charset="0"/>
              </a:endParaRPr>
            </a:p>
          </p:txBody>
        </p:sp>
        <p:sp>
          <p:nvSpPr>
            <p:cNvPr id="40975" name="Text Box 14"/>
            <p:cNvSpPr txBox="1">
              <a:spLocks noChangeArrowheads="1"/>
            </p:cNvSpPr>
            <p:nvPr/>
          </p:nvSpPr>
          <p:spPr bwMode="auto">
            <a:xfrm>
              <a:off x="3569494" y="7660218"/>
              <a:ext cx="167879" cy="3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sym typeface="Symbol" charset="0"/>
                </a:rPr>
                <a:t></a:t>
              </a:r>
              <a:endParaRPr lang="en-US" sz="1600" b="1">
                <a:latin typeface="Arial" charset="0"/>
                <a:ea typeface="ヒラギノ角ゴ Pro W3" charset="0"/>
                <a:cs typeface="ヒラギノ角ゴ Pro W3" charset="0"/>
              </a:endParaRPr>
            </a:p>
          </p:txBody>
        </p:sp>
        <p:sp>
          <p:nvSpPr>
            <p:cNvPr id="40976" name="Text Box 15"/>
            <p:cNvSpPr txBox="1">
              <a:spLocks noChangeArrowheads="1"/>
            </p:cNvSpPr>
            <p:nvPr/>
          </p:nvSpPr>
          <p:spPr bwMode="auto">
            <a:xfrm>
              <a:off x="1371600" y="5124451"/>
              <a:ext cx="1010840" cy="92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400" b="1">
                  <a:latin typeface="Arial" charset="0"/>
                  <a:ea typeface="ヒラギノ角ゴ Pro W3" charset="0"/>
                  <a:cs typeface="ヒラギノ角ゴ Pro W3" charset="0"/>
                </a:rPr>
                <a:t>Exposed</a:t>
              </a:r>
              <a:br>
                <a:rPr lang="en-US" sz="1400" b="1">
                  <a:latin typeface="Arial" charset="0"/>
                  <a:ea typeface="ヒラギノ角ゴ Pro W3" charset="0"/>
                  <a:cs typeface="ヒラギノ角ゴ Pro W3" charset="0"/>
                </a:rPr>
              </a:br>
              <a:r>
                <a:rPr lang="en-US" sz="1400" b="1">
                  <a:latin typeface="Arial" charset="0"/>
                  <a:ea typeface="ヒラギノ角ゴ Pro W3" charset="0"/>
                  <a:cs typeface="ヒラギノ角ゴ Pro W3" charset="0"/>
                </a:rPr>
                <a:t>hydrophobic</a:t>
              </a:r>
              <a:br>
                <a:rPr lang="en-US" sz="1400" b="1">
                  <a:latin typeface="Arial" charset="0"/>
                  <a:ea typeface="ヒラギノ角ゴ Pro W3" charset="0"/>
                  <a:cs typeface="ヒラギノ角ゴ Pro W3" charset="0"/>
                </a:rPr>
              </a:br>
              <a:r>
                <a:rPr lang="en-US" sz="1400" b="1">
                  <a:latin typeface="Arial" charset="0"/>
                  <a:ea typeface="ヒラギノ角ゴ Pro W3" charset="0"/>
                  <a:cs typeface="ヒラギノ角ゴ Pro W3" charset="0"/>
                </a:rPr>
                <a:t>region</a:t>
              </a:r>
            </a:p>
          </p:txBody>
        </p:sp>
        <p:sp>
          <p:nvSpPr>
            <p:cNvPr id="40977" name="Text Box 16"/>
            <p:cNvSpPr txBox="1">
              <a:spLocks noChangeArrowheads="1"/>
            </p:cNvSpPr>
            <p:nvPr/>
          </p:nvSpPr>
          <p:spPr bwMode="auto">
            <a:xfrm>
              <a:off x="3833812" y="1534584"/>
              <a:ext cx="1804988" cy="123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400" b="1">
                  <a:latin typeface="Arial" charset="0"/>
                  <a:ea typeface="ヒラギノ角ゴ Pro W3" charset="0"/>
                  <a:cs typeface="ヒラギノ角ゴ Pro W3" charset="0"/>
                </a:rPr>
                <a:t>Molecules do not</a:t>
              </a:r>
              <a:br>
                <a:rPr lang="en-US" sz="1400" b="1">
                  <a:latin typeface="Arial" charset="0"/>
                  <a:ea typeface="ヒラギノ角ゴ Pro W3" charset="0"/>
                  <a:cs typeface="ヒラギノ角ゴ Pro W3" charset="0"/>
                </a:rPr>
              </a:br>
              <a:r>
                <a:rPr lang="en-US" sz="1400" b="1">
                  <a:latin typeface="Arial" charset="0"/>
                  <a:ea typeface="ヒラギノ角ゴ Pro W3" charset="0"/>
                  <a:cs typeface="ヒラギノ角ゴ Pro W3" charset="0"/>
                </a:rPr>
                <a:t>associate with one</a:t>
              </a:r>
              <a:br>
                <a:rPr lang="en-US" sz="1400" b="1">
                  <a:latin typeface="Arial" charset="0"/>
                  <a:ea typeface="ヒラギノ角ゴ Pro W3" charset="0"/>
                  <a:cs typeface="ヒラギノ角ゴ Pro W3" charset="0"/>
                </a:rPr>
              </a:br>
              <a:r>
                <a:rPr lang="en-US" sz="1400" b="1">
                  <a:latin typeface="Arial" charset="0"/>
                  <a:ea typeface="ヒラギノ角ゴ Pro W3" charset="0"/>
                  <a:cs typeface="ヒラギノ角ゴ Pro W3" charset="0"/>
                </a:rPr>
                <a:t>another; each </a:t>
              </a:r>
            </a:p>
            <a:p>
              <a:pPr eaLnBrk="1" hangingPunct="1">
                <a:lnSpc>
                  <a:spcPct val="90000"/>
                </a:lnSpc>
              </a:pPr>
              <a:r>
                <a:rPr lang="en-US" sz="1400" b="1">
                  <a:latin typeface="Arial" charset="0"/>
                  <a:ea typeface="ヒラギノ角ゴ Pro W3" charset="0"/>
                  <a:cs typeface="ヒラギノ角ゴ Pro W3" charset="0"/>
                </a:rPr>
                <a:t>carries oxygen.</a:t>
              </a:r>
            </a:p>
          </p:txBody>
        </p:sp>
        <p:sp>
          <p:nvSpPr>
            <p:cNvPr id="40978" name="Text Box 17"/>
            <p:cNvSpPr txBox="1">
              <a:spLocks noChangeArrowheads="1"/>
            </p:cNvSpPr>
            <p:nvPr/>
          </p:nvSpPr>
          <p:spPr bwMode="auto">
            <a:xfrm>
              <a:off x="3733800" y="5124451"/>
              <a:ext cx="1585913" cy="123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400" b="1">
                  <a:latin typeface="Arial" charset="0"/>
                  <a:ea typeface="ヒラギノ角ゴ Pro W3" charset="0"/>
                  <a:cs typeface="ヒラギノ角ゴ Pro W3" charset="0"/>
                </a:rPr>
                <a:t>Molecules crystallize</a:t>
              </a:r>
              <a:br>
                <a:rPr lang="en-US" sz="1400" b="1">
                  <a:latin typeface="Arial" charset="0"/>
                  <a:ea typeface="ヒラギノ角ゴ Pro W3" charset="0"/>
                  <a:cs typeface="ヒラギノ角ゴ Pro W3" charset="0"/>
                </a:rPr>
              </a:br>
              <a:r>
                <a:rPr lang="en-US" sz="1400" b="1">
                  <a:latin typeface="Arial" charset="0"/>
                  <a:ea typeface="ヒラギノ角ゴ Pro W3" charset="0"/>
                  <a:cs typeface="ヒラギノ角ゴ Pro W3" charset="0"/>
                </a:rPr>
                <a:t>into a fiber; capacity</a:t>
              </a:r>
              <a:br>
                <a:rPr lang="en-US" sz="1400" b="1">
                  <a:latin typeface="Arial" charset="0"/>
                  <a:ea typeface="ヒラギノ角ゴ Pro W3" charset="0"/>
                  <a:cs typeface="ヒラギノ角ゴ Pro W3" charset="0"/>
                </a:rPr>
              </a:br>
              <a:r>
                <a:rPr lang="en-US" sz="1400" b="1">
                  <a:latin typeface="Arial" charset="0"/>
                  <a:ea typeface="ヒラギノ角ゴ Pro W3" charset="0"/>
                  <a:cs typeface="ヒラギノ角ゴ Pro W3" charset="0"/>
                </a:rPr>
                <a:t>to carry oxygen is</a:t>
              </a:r>
              <a:br>
                <a:rPr lang="en-US" sz="1400" b="1">
                  <a:latin typeface="Arial" charset="0"/>
                  <a:ea typeface="ヒラギノ角ゴ Pro W3" charset="0"/>
                  <a:cs typeface="ヒラギノ角ゴ Pro W3" charset="0"/>
                </a:rPr>
              </a:br>
              <a:r>
                <a:rPr lang="en-US" sz="1400" b="1">
                  <a:latin typeface="Arial" charset="0"/>
                  <a:ea typeface="ヒラギノ角ゴ Pro W3" charset="0"/>
                  <a:cs typeface="ヒラギノ角ゴ Pro W3" charset="0"/>
                </a:rPr>
                <a:t>reduced.</a:t>
              </a:r>
            </a:p>
          </p:txBody>
        </p:sp>
        <p:sp>
          <p:nvSpPr>
            <p:cNvPr id="40979" name="Text Box 18"/>
            <p:cNvSpPr txBox="1">
              <a:spLocks noChangeArrowheads="1"/>
            </p:cNvSpPr>
            <p:nvPr/>
          </p:nvSpPr>
          <p:spPr bwMode="auto">
            <a:xfrm>
              <a:off x="2669381" y="5124451"/>
              <a:ext cx="8620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algn="ctr" eaLnBrk="1" hangingPunct="1">
                <a:lnSpc>
                  <a:spcPct val="90000"/>
                </a:lnSpc>
              </a:pPr>
              <a:r>
                <a:rPr lang="en-US" sz="1600" b="1">
                  <a:latin typeface="Arial" charset="0"/>
                  <a:ea typeface="ヒラギノ角ゴ Pro W3" charset="0"/>
                  <a:cs typeface="ヒラギノ角ゴ Pro W3" charset="0"/>
                </a:rPr>
                <a:t>Sickle-cell</a:t>
              </a:r>
              <a:br>
                <a:rPr lang="en-US" sz="1600" b="1">
                  <a:latin typeface="Arial" charset="0"/>
                  <a:ea typeface="ヒラギノ角ゴ Pro W3" charset="0"/>
                  <a:cs typeface="ヒラギノ角ゴ Pro W3" charset="0"/>
                </a:rPr>
              </a:br>
              <a:r>
                <a:rPr lang="en-US" sz="1600" b="1">
                  <a:latin typeface="Arial" charset="0"/>
                  <a:ea typeface="ヒラギノ角ゴ Pro W3" charset="0"/>
                  <a:cs typeface="ヒラギノ角ゴ Pro W3" charset="0"/>
                </a:rPr>
                <a:t>hemoglobin</a:t>
              </a:r>
            </a:p>
          </p:txBody>
        </p:sp>
        <p:sp>
          <p:nvSpPr>
            <p:cNvPr id="40980" name="Text Box 19"/>
            <p:cNvSpPr txBox="1">
              <a:spLocks noChangeArrowheads="1"/>
            </p:cNvSpPr>
            <p:nvPr/>
          </p:nvSpPr>
          <p:spPr bwMode="auto">
            <a:xfrm>
              <a:off x="2651523" y="1543051"/>
              <a:ext cx="910828" cy="67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algn="ctr" eaLnBrk="1" hangingPunct="1">
                <a:lnSpc>
                  <a:spcPct val="90000"/>
                </a:lnSpc>
              </a:pPr>
              <a:r>
                <a:rPr lang="en-US" sz="1600" b="1">
                  <a:latin typeface="Arial" charset="0"/>
                  <a:ea typeface="ヒラギノ角ゴ Pro W3" charset="0"/>
                  <a:cs typeface="ヒラギノ角ゴ Pro W3" charset="0"/>
                </a:rPr>
                <a:t>Normal</a:t>
              </a:r>
              <a:br>
                <a:rPr lang="en-US" sz="1600" b="1">
                  <a:latin typeface="Arial" charset="0"/>
                  <a:ea typeface="ヒラギノ角ゴ Pro W3" charset="0"/>
                  <a:cs typeface="ヒラギノ角ゴ Pro W3" charset="0"/>
                </a:rPr>
              </a:br>
              <a:r>
                <a:rPr lang="en-US" sz="1600" b="1">
                  <a:latin typeface="Arial" charset="0"/>
                  <a:ea typeface="ヒラギノ角ゴ Pro W3" charset="0"/>
                  <a:cs typeface="ヒラギノ角ゴ Pro W3" charset="0"/>
                </a:rPr>
                <a:t>hemoglobin</a:t>
              </a:r>
            </a:p>
          </p:txBody>
        </p:sp>
        <p:sp>
          <p:nvSpPr>
            <p:cNvPr id="40981" name="Text Box 20"/>
            <p:cNvSpPr txBox="1">
              <a:spLocks noChangeArrowheads="1"/>
            </p:cNvSpPr>
            <p:nvPr/>
          </p:nvSpPr>
          <p:spPr bwMode="auto">
            <a:xfrm>
              <a:off x="5938838" y="3422651"/>
              <a:ext cx="454819"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10 </a:t>
              </a:r>
              <a:r>
                <a:rPr lang="en-US" sz="1600" b="1">
                  <a:latin typeface="Arial" charset="0"/>
                  <a:ea typeface="ヒラギノ角ゴ Pro W3" charset="0"/>
                  <a:cs typeface="ヒラギノ角ゴ Pro W3" charset="0"/>
                  <a:sym typeface="Symbol" charset="0"/>
                </a:rPr>
                <a:t></a:t>
              </a:r>
              <a:r>
                <a:rPr lang="en-US" sz="1600" b="1">
                  <a:latin typeface="Arial" charset="0"/>
                  <a:ea typeface="ヒラギノ角ゴ Pro W3" charset="0"/>
                  <a:cs typeface="ヒラギノ角ゴ Pro W3" charset="0"/>
                </a:rPr>
                <a:t>m</a:t>
              </a:r>
            </a:p>
          </p:txBody>
        </p:sp>
        <p:sp>
          <p:nvSpPr>
            <p:cNvPr id="40982" name="Text Box 21"/>
            <p:cNvSpPr txBox="1">
              <a:spLocks noChangeArrowheads="1"/>
            </p:cNvSpPr>
            <p:nvPr/>
          </p:nvSpPr>
          <p:spPr bwMode="auto">
            <a:xfrm>
              <a:off x="5963841" y="7065434"/>
              <a:ext cx="454819"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10 </a:t>
              </a:r>
              <a:r>
                <a:rPr lang="en-US" sz="1600" b="1">
                  <a:latin typeface="Arial" charset="0"/>
                  <a:ea typeface="ヒラギノ角ゴ Pro W3" charset="0"/>
                  <a:cs typeface="ヒラギノ角ゴ Pro W3" charset="0"/>
                  <a:sym typeface="Symbol" charset="0"/>
                </a:rPr>
                <a:t></a:t>
              </a:r>
              <a:r>
                <a:rPr lang="en-US" sz="1600" b="1">
                  <a:latin typeface="Arial" charset="0"/>
                  <a:ea typeface="ヒラギノ角ゴ Pro W3" charset="0"/>
                  <a:cs typeface="ヒラギノ角ゴ Pro W3" charset="0"/>
                </a:rPr>
                <a:t>m</a:t>
              </a:r>
            </a:p>
          </p:txBody>
        </p:sp>
        <p:sp>
          <p:nvSpPr>
            <p:cNvPr id="40983" name="Text Box 22"/>
            <p:cNvSpPr txBox="1">
              <a:spLocks noChangeArrowheads="1"/>
            </p:cNvSpPr>
            <p:nvPr/>
          </p:nvSpPr>
          <p:spPr bwMode="auto">
            <a:xfrm rot="-5400000">
              <a:off x="-1102849" y="6817453"/>
              <a:ext cx="3014133"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dirty="0">
                  <a:latin typeface="Arial" charset="0"/>
                  <a:ea typeface="ヒラギノ角ゴ Pro W3" charset="0"/>
                  <a:cs typeface="ヒラギノ角ゴ Pro W3" charset="0"/>
                  <a:sym typeface="Symbol" charset="0"/>
                </a:rPr>
                <a:t>Sickle-cell hemoglobin</a:t>
              </a:r>
              <a:endParaRPr lang="en-US" sz="1600" b="1" dirty="0">
                <a:latin typeface="Arial" charset="0"/>
                <a:ea typeface="ヒラギノ角ゴ Pro W3" charset="0"/>
                <a:cs typeface="ヒラギノ角ゴ Pro W3" charset="0"/>
              </a:endParaRPr>
            </a:p>
          </p:txBody>
        </p:sp>
        <p:sp>
          <p:nvSpPr>
            <p:cNvPr id="40984" name="Text Box 23"/>
            <p:cNvSpPr txBox="1">
              <a:spLocks noChangeArrowheads="1"/>
            </p:cNvSpPr>
            <p:nvPr/>
          </p:nvSpPr>
          <p:spPr bwMode="auto">
            <a:xfrm rot="16200000">
              <a:off x="-895944" y="3186312"/>
              <a:ext cx="2609849"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dirty="0">
                  <a:latin typeface="Arial" charset="0"/>
                  <a:ea typeface="ヒラギノ角ゴ Pro W3" charset="0"/>
                  <a:cs typeface="ヒラギノ角ゴ Pro W3" charset="0"/>
                  <a:sym typeface="Symbol" charset="0"/>
                </a:rPr>
                <a:t>Normal hemoglobin</a:t>
              </a:r>
              <a:endParaRPr lang="en-US" sz="1600" b="1" dirty="0">
                <a:latin typeface="Arial" charset="0"/>
                <a:ea typeface="ヒラギノ角ゴ Pro W3" charset="0"/>
                <a:cs typeface="ヒラギノ角ゴ Pro W3" charset="0"/>
              </a:endParaRPr>
            </a:p>
          </p:txBody>
        </p:sp>
        <p:sp>
          <p:nvSpPr>
            <p:cNvPr id="40985" name="Text Box 24"/>
            <p:cNvSpPr txBox="1">
              <a:spLocks noChangeArrowheads="1"/>
            </p:cNvSpPr>
            <p:nvPr/>
          </p:nvSpPr>
          <p:spPr bwMode="auto">
            <a:xfrm>
              <a:off x="700087" y="1644651"/>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1</a:t>
              </a:r>
            </a:p>
          </p:txBody>
        </p:sp>
        <p:sp>
          <p:nvSpPr>
            <p:cNvPr id="40986" name="Text Box 25"/>
            <p:cNvSpPr txBox="1">
              <a:spLocks noChangeArrowheads="1"/>
            </p:cNvSpPr>
            <p:nvPr/>
          </p:nvSpPr>
          <p:spPr bwMode="auto">
            <a:xfrm>
              <a:off x="702469" y="2025651"/>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2</a:t>
              </a:r>
            </a:p>
          </p:txBody>
        </p:sp>
        <p:sp>
          <p:nvSpPr>
            <p:cNvPr id="40987" name="Text Box 26"/>
            <p:cNvSpPr txBox="1">
              <a:spLocks noChangeArrowheads="1"/>
            </p:cNvSpPr>
            <p:nvPr/>
          </p:nvSpPr>
          <p:spPr bwMode="auto">
            <a:xfrm>
              <a:off x="704850" y="2393951"/>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3</a:t>
              </a:r>
            </a:p>
          </p:txBody>
        </p:sp>
        <p:sp>
          <p:nvSpPr>
            <p:cNvPr id="40988" name="Text Box 27"/>
            <p:cNvSpPr txBox="1">
              <a:spLocks noChangeArrowheads="1"/>
            </p:cNvSpPr>
            <p:nvPr/>
          </p:nvSpPr>
          <p:spPr bwMode="auto">
            <a:xfrm>
              <a:off x="704850" y="2783418"/>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4</a:t>
              </a:r>
            </a:p>
          </p:txBody>
        </p:sp>
        <p:sp>
          <p:nvSpPr>
            <p:cNvPr id="40989" name="Text Box 28"/>
            <p:cNvSpPr txBox="1">
              <a:spLocks noChangeArrowheads="1"/>
            </p:cNvSpPr>
            <p:nvPr/>
          </p:nvSpPr>
          <p:spPr bwMode="auto">
            <a:xfrm>
              <a:off x="704850" y="3153834"/>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5</a:t>
              </a:r>
            </a:p>
          </p:txBody>
        </p:sp>
        <p:sp>
          <p:nvSpPr>
            <p:cNvPr id="40990" name="Text Box 29"/>
            <p:cNvSpPr txBox="1">
              <a:spLocks noChangeArrowheads="1"/>
            </p:cNvSpPr>
            <p:nvPr/>
          </p:nvSpPr>
          <p:spPr bwMode="auto">
            <a:xfrm>
              <a:off x="703660" y="3524251"/>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6</a:t>
              </a:r>
            </a:p>
          </p:txBody>
        </p:sp>
        <p:sp>
          <p:nvSpPr>
            <p:cNvPr id="40991" name="Text Box 30"/>
            <p:cNvSpPr txBox="1">
              <a:spLocks noChangeArrowheads="1"/>
            </p:cNvSpPr>
            <p:nvPr/>
          </p:nvSpPr>
          <p:spPr bwMode="auto">
            <a:xfrm>
              <a:off x="703660" y="3911600"/>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7</a:t>
              </a:r>
            </a:p>
          </p:txBody>
        </p:sp>
        <p:sp>
          <p:nvSpPr>
            <p:cNvPr id="40992" name="Text Box 31"/>
            <p:cNvSpPr txBox="1">
              <a:spLocks noChangeArrowheads="1"/>
            </p:cNvSpPr>
            <p:nvPr/>
          </p:nvSpPr>
          <p:spPr bwMode="auto">
            <a:xfrm>
              <a:off x="694135" y="5255684"/>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1</a:t>
              </a:r>
            </a:p>
          </p:txBody>
        </p:sp>
        <p:sp>
          <p:nvSpPr>
            <p:cNvPr id="40993" name="Text Box 32"/>
            <p:cNvSpPr txBox="1">
              <a:spLocks noChangeArrowheads="1"/>
            </p:cNvSpPr>
            <p:nvPr/>
          </p:nvSpPr>
          <p:spPr bwMode="auto">
            <a:xfrm>
              <a:off x="696516" y="5636684"/>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2</a:t>
              </a:r>
            </a:p>
          </p:txBody>
        </p:sp>
        <p:sp>
          <p:nvSpPr>
            <p:cNvPr id="40994" name="Text Box 33"/>
            <p:cNvSpPr txBox="1">
              <a:spLocks noChangeArrowheads="1"/>
            </p:cNvSpPr>
            <p:nvPr/>
          </p:nvSpPr>
          <p:spPr bwMode="auto">
            <a:xfrm>
              <a:off x="698897" y="6004984"/>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3</a:t>
              </a:r>
            </a:p>
          </p:txBody>
        </p:sp>
        <p:sp>
          <p:nvSpPr>
            <p:cNvPr id="40995" name="Text Box 34"/>
            <p:cNvSpPr txBox="1">
              <a:spLocks noChangeArrowheads="1"/>
            </p:cNvSpPr>
            <p:nvPr/>
          </p:nvSpPr>
          <p:spPr bwMode="auto">
            <a:xfrm>
              <a:off x="698897" y="6394451"/>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4</a:t>
              </a:r>
            </a:p>
          </p:txBody>
        </p:sp>
        <p:sp>
          <p:nvSpPr>
            <p:cNvPr id="40996" name="Text Box 35"/>
            <p:cNvSpPr txBox="1">
              <a:spLocks noChangeArrowheads="1"/>
            </p:cNvSpPr>
            <p:nvPr/>
          </p:nvSpPr>
          <p:spPr bwMode="auto">
            <a:xfrm>
              <a:off x="698897" y="6764867"/>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5</a:t>
              </a:r>
            </a:p>
          </p:txBody>
        </p:sp>
        <p:sp>
          <p:nvSpPr>
            <p:cNvPr id="40997" name="Text Box 36"/>
            <p:cNvSpPr txBox="1">
              <a:spLocks noChangeArrowheads="1"/>
            </p:cNvSpPr>
            <p:nvPr/>
          </p:nvSpPr>
          <p:spPr bwMode="auto">
            <a:xfrm>
              <a:off x="697706" y="7135284"/>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solidFill>
                    <a:srgbClr val="EF1A23"/>
                  </a:solidFill>
                  <a:latin typeface="Arial" charset="0"/>
                  <a:ea typeface="ヒラギノ角ゴ Pro W3" charset="0"/>
                  <a:cs typeface="ヒラギノ角ゴ Pro W3" charset="0"/>
                </a:rPr>
                <a:t>6</a:t>
              </a:r>
            </a:p>
          </p:txBody>
        </p:sp>
        <p:sp>
          <p:nvSpPr>
            <p:cNvPr id="40998" name="Text Box 37"/>
            <p:cNvSpPr txBox="1">
              <a:spLocks noChangeArrowheads="1"/>
            </p:cNvSpPr>
            <p:nvPr/>
          </p:nvSpPr>
          <p:spPr bwMode="auto">
            <a:xfrm>
              <a:off x="697706" y="7522634"/>
              <a:ext cx="166688"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rPr>
                <a:t>7</a:t>
              </a:r>
            </a:p>
          </p:txBody>
        </p:sp>
        <p:sp>
          <p:nvSpPr>
            <p:cNvPr id="40999" name="Line 38"/>
            <p:cNvSpPr>
              <a:spLocks noChangeShapeType="1"/>
            </p:cNvSpPr>
            <p:nvPr/>
          </p:nvSpPr>
          <p:spPr bwMode="auto">
            <a:xfrm>
              <a:off x="1815704" y="5990167"/>
              <a:ext cx="69056" cy="4593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0" name="Line 39"/>
            <p:cNvSpPr>
              <a:spLocks noChangeShapeType="1"/>
            </p:cNvSpPr>
            <p:nvPr/>
          </p:nvSpPr>
          <p:spPr bwMode="auto">
            <a:xfrm>
              <a:off x="5898356" y="3291417"/>
              <a:ext cx="0" cy="1248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1" name="Line 40"/>
            <p:cNvSpPr>
              <a:spLocks noChangeShapeType="1"/>
            </p:cNvSpPr>
            <p:nvPr/>
          </p:nvSpPr>
          <p:spPr bwMode="auto">
            <a:xfrm>
              <a:off x="6473429" y="3310468"/>
              <a:ext cx="0" cy="1058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2" name="Line 41"/>
            <p:cNvSpPr>
              <a:spLocks noChangeShapeType="1"/>
            </p:cNvSpPr>
            <p:nvPr/>
          </p:nvSpPr>
          <p:spPr bwMode="auto">
            <a:xfrm>
              <a:off x="5903119" y="3363384"/>
              <a:ext cx="5750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3" name="Line 42"/>
            <p:cNvSpPr>
              <a:spLocks noChangeShapeType="1"/>
            </p:cNvSpPr>
            <p:nvPr/>
          </p:nvSpPr>
          <p:spPr bwMode="auto">
            <a:xfrm>
              <a:off x="5893594" y="6934201"/>
              <a:ext cx="0" cy="1248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4" name="Line 43"/>
            <p:cNvSpPr>
              <a:spLocks noChangeShapeType="1"/>
            </p:cNvSpPr>
            <p:nvPr/>
          </p:nvSpPr>
          <p:spPr bwMode="auto">
            <a:xfrm>
              <a:off x="6468666" y="6953252"/>
              <a:ext cx="0" cy="1058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5" name="Line 44"/>
            <p:cNvSpPr>
              <a:spLocks noChangeShapeType="1"/>
            </p:cNvSpPr>
            <p:nvPr/>
          </p:nvSpPr>
          <p:spPr bwMode="auto">
            <a:xfrm>
              <a:off x="5898357" y="7006167"/>
              <a:ext cx="5750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6" name="Text Box 45"/>
            <p:cNvSpPr txBox="1">
              <a:spLocks noChangeArrowheads="1"/>
            </p:cNvSpPr>
            <p:nvPr/>
          </p:nvSpPr>
          <p:spPr bwMode="auto">
            <a:xfrm>
              <a:off x="2578894" y="4423833"/>
              <a:ext cx="138113"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sym typeface="Symbol" charset="0"/>
                </a:rPr>
                <a:t></a:t>
              </a:r>
              <a:endParaRPr lang="en-US" sz="1600" b="1">
                <a:latin typeface="Arial" charset="0"/>
                <a:ea typeface="ヒラギノ角ゴ Pro W3" charset="0"/>
                <a:cs typeface="ヒラギノ角ゴ Pro W3" charset="0"/>
              </a:endParaRPr>
            </a:p>
          </p:txBody>
        </p:sp>
        <p:sp>
          <p:nvSpPr>
            <p:cNvPr id="41007" name="Text Box 46"/>
            <p:cNvSpPr txBox="1">
              <a:spLocks noChangeArrowheads="1"/>
            </p:cNvSpPr>
            <p:nvPr/>
          </p:nvSpPr>
          <p:spPr bwMode="auto">
            <a:xfrm>
              <a:off x="3519487" y="3418418"/>
              <a:ext cx="138113" cy="29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sym typeface="Symbol" charset="0"/>
                </a:rPr>
                <a:t></a:t>
              </a:r>
              <a:endParaRPr lang="en-US" sz="1600" b="1">
                <a:latin typeface="Arial" charset="0"/>
                <a:ea typeface="ヒラギノ角ゴ Pro W3" charset="0"/>
                <a:cs typeface="ヒラギノ角ゴ Pro W3" charset="0"/>
              </a:endParaRPr>
            </a:p>
          </p:txBody>
        </p:sp>
        <p:sp>
          <p:nvSpPr>
            <p:cNvPr id="41008" name="Text Box 47"/>
            <p:cNvSpPr txBox="1">
              <a:spLocks noChangeArrowheads="1"/>
            </p:cNvSpPr>
            <p:nvPr/>
          </p:nvSpPr>
          <p:spPr bwMode="auto">
            <a:xfrm>
              <a:off x="2519362" y="3179233"/>
              <a:ext cx="167879" cy="31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sym typeface="Symbol" charset="0"/>
                </a:rPr>
                <a:t></a:t>
              </a:r>
              <a:endParaRPr lang="en-US" sz="1600" b="1">
                <a:latin typeface="Arial" charset="0"/>
                <a:ea typeface="ヒラギノ角ゴ Pro W3" charset="0"/>
                <a:cs typeface="ヒラギノ角ゴ Pro W3" charset="0"/>
              </a:endParaRPr>
            </a:p>
          </p:txBody>
        </p:sp>
        <p:sp>
          <p:nvSpPr>
            <p:cNvPr id="41009" name="Text Box 48"/>
            <p:cNvSpPr txBox="1">
              <a:spLocks noChangeArrowheads="1"/>
            </p:cNvSpPr>
            <p:nvPr/>
          </p:nvSpPr>
          <p:spPr bwMode="auto">
            <a:xfrm>
              <a:off x="3509962" y="4061885"/>
              <a:ext cx="167879" cy="3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lnSpc>
                  <a:spcPct val="90000"/>
                </a:lnSpc>
              </a:pPr>
              <a:r>
                <a:rPr lang="en-US" sz="1600" b="1">
                  <a:latin typeface="Arial" charset="0"/>
                  <a:ea typeface="ヒラギノ角ゴ Pro W3" charset="0"/>
                  <a:cs typeface="ヒラギノ角ゴ Pro W3" charset="0"/>
                  <a:sym typeface="Symbol" charset="0"/>
                </a:rPr>
                <a:t></a:t>
              </a:r>
              <a:endParaRPr lang="en-US" sz="1600" b="1">
                <a:latin typeface="Arial" charset="0"/>
                <a:ea typeface="ヒラギノ角ゴ Pro W3" charset="0"/>
                <a:cs typeface="ヒラギノ角ゴ Pro W3" charset="0"/>
              </a:endParaRPr>
            </a:p>
          </p:txBody>
        </p:sp>
      </p:grpSp>
      <p:sp>
        <p:nvSpPr>
          <p:cNvPr id="40963" name="TextBox 2"/>
          <p:cNvSpPr txBox="1">
            <a:spLocks noChangeArrowheads="1"/>
          </p:cNvSpPr>
          <p:nvPr/>
        </p:nvSpPr>
        <p:spPr bwMode="auto">
          <a:xfrm>
            <a:off x="152400" y="50540"/>
            <a:ext cx="887337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algn="ctr" eaLnBrk="1" hangingPunct="1"/>
            <a:r>
              <a:rPr lang="en-US" sz="3200" b="1" dirty="0">
                <a:solidFill>
                  <a:srgbClr val="0000FF"/>
                </a:solidFill>
                <a:latin typeface="Arial" charset="0"/>
                <a:cs typeface="Arial" charset="0"/>
              </a:rPr>
              <a:t>Sickle Cell </a:t>
            </a:r>
            <a:r>
              <a:rPr lang="en-US" sz="3200" b="1" dirty="0" smtClean="0">
                <a:solidFill>
                  <a:srgbClr val="0000FF"/>
                </a:solidFill>
                <a:latin typeface="Arial" charset="0"/>
                <a:cs typeface="Arial" charset="0"/>
              </a:rPr>
              <a:t>Anemia: </a:t>
            </a:r>
          </a:p>
          <a:p>
            <a:pPr algn="ctr" eaLnBrk="1" hangingPunct="1"/>
            <a:r>
              <a:rPr lang="en-US" sz="3200" b="1" dirty="0" smtClean="0">
                <a:solidFill>
                  <a:srgbClr val="0000FF"/>
                </a:solidFill>
                <a:latin typeface="Symbol" charset="2"/>
                <a:cs typeface="Symbol" charset="2"/>
              </a:rPr>
              <a:t>b</a:t>
            </a:r>
            <a:r>
              <a:rPr lang="en-US" sz="3200" b="1" dirty="0" smtClean="0">
                <a:solidFill>
                  <a:srgbClr val="0000FF"/>
                </a:solidFill>
                <a:latin typeface="Arial" charset="0"/>
                <a:cs typeface="Arial" charset="0"/>
              </a:rPr>
              <a:t>-Hemoglobin, 146aa (3 exons) </a:t>
            </a:r>
            <a:r>
              <a:rPr lang="en-US" sz="2000" dirty="0">
                <a:latin typeface="Arial"/>
                <a:cs typeface="Arial"/>
              </a:rPr>
              <a:t>codon GAG is replaced by GTG. This results in the replacement of hydrophilic amino acid glutamic acid with the </a:t>
            </a:r>
            <a:r>
              <a:rPr lang="en-US" sz="2000" dirty="0" smtClean="0">
                <a:latin typeface="Arial"/>
                <a:cs typeface="Arial"/>
              </a:rPr>
              <a:t>hydrophobic </a:t>
            </a:r>
            <a:r>
              <a:rPr lang="en-US" sz="2000" dirty="0">
                <a:latin typeface="Arial"/>
                <a:cs typeface="Arial"/>
              </a:rPr>
              <a:t>amino acid valine at the sixth position</a:t>
            </a:r>
            <a:r>
              <a:rPr lang="en-US" sz="3600" dirty="0"/>
              <a:t>.</a:t>
            </a:r>
            <a:endParaRPr lang="en-US" sz="3600" b="1" dirty="0">
              <a:solidFill>
                <a:srgbClr val="0000FF"/>
              </a:solidFill>
              <a:latin typeface="Arial" charset="0"/>
              <a:cs typeface="Arial" charset="0"/>
            </a:endParaRPr>
          </a:p>
        </p:txBody>
      </p:sp>
    </p:spTree>
    <p:extLst>
      <p:ext uri="{BB962C8B-B14F-4D97-AF65-F5344CB8AC3E}">
        <p14:creationId xmlns:p14="http://schemas.microsoft.com/office/powerpoint/2010/main" val="21529314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57150"/>
            <a:ext cx="9144000" cy="779860"/>
          </a:xfrm>
        </p:spPr>
        <p:txBody>
          <a:bodyPr>
            <a:normAutofit/>
          </a:bodyPr>
          <a:lstStyle/>
          <a:p>
            <a:r>
              <a:rPr lang="en-US" sz="3600" b="1" dirty="0">
                <a:solidFill>
                  <a:srgbClr val="0000FF"/>
                </a:solidFill>
                <a:latin typeface="Arial" charset="0"/>
                <a:cs typeface="Arial" charset="0"/>
              </a:rPr>
              <a:t>Why does sickle cell anemia </a:t>
            </a:r>
            <a:r>
              <a:rPr lang="en-US" sz="3600" b="1" dirty="0" smtClean="0">
                <a:solidFill>
                  <a:srgbClr val="0000FF"/>
                </a:solidFill>
                <a:latin typeface="Arial" charset="0"/>
                <a:cs typeface="Arial" charset="0"/>
              </a:rPr>
              <a:t>still </a:t>
            </a:r>
            <a:r>
              <a:rPr lang="en-US" sz="3600" b="1" dirty="0">
                <a:solidFill>
                  <a:srgbClr val="0000FF"/>
                </a:solidFill>
                <a:latin typeface="Arial" charset="0"/>
                <a:cs typeface="Arial" charset="0"/>
              </a:rPr>
              <a:t>exist?</a:t>
            </a:r>
          </a:p>
        </p:txBody>
      </p:sp>
      <p:sp>
        <p:nvSpPr>
          <p:cNvPr id="43010" name="Content Placeholder 2"/>
          <p:cNvSpPr>
            <a:spLocks noGrp="1"/>
          </p:cNvSpPr>
          <p:nvPr>
            <p:ph idx="1"/>
          </p:nvPr>
        </p:nvSpPr>
        <p:spPr>
          <a:xfrm>
            <a:off x="364815" y="755950"/>
            <a:ext cx="8309656" cy="1200150"/>
          </a:xfrm>
        </p:spPr>
        <p:txBody>
          <a:bodyPr>
            <a:normAutofit lnSpcReduction="10000"/>
          </a:bodyPr>
          <a:lstStyle/>
          <a:p>
            <a:pPr marL="0" indent="0" algn="ctr">
              <a:buFontTx/>
              <a:buNone/>
            </a:pPr>
            <a:r>
              <a:rPr lang="en-US" sz="2600" dirty="0">
                <a:latin typeface="Arial" charset="0"/>
                <a:cs typeface="Arial" charset="0"/>
              </a:rPr>
              <a:t>It is clearly disadvantageous to have disease; </a:t>
            </a:r>
            <a:r>
              <a:rPr lang="en-US" sz="2600" dirty="0" smtClean="0">
                <a:latin typeface="Arial" charset="0"/>
                <a:cs typeface="Arial" charset="0"/>
              </a:rPr>
              <a:t>(natural selection) make </a:t>
            </a:r>
            <a:r>
              <a:rPr lang="en-US" sz="2600" dirty="0">
                <a:latin typeface="Arial" charset="0"/>
                <a:cs typeface="Arial" charset="0"/>
              </a:rPr>
              <a:t>probability of </a:t>
            </a:r>
            <a:r>
              <a:rPr lang="en-US" sz="2600" dirty="0" smtClean="0">
                <a:latin typeface="Arial" charset="0"/>
                <a:cs typeface="Arial" charset="0"/>
              </a:rPr>
              <a:t>passing on your genes/reproducing </a:t>
            </a:r>
            <a:r>
              <a:rPr lang="en-US" sz="2600" dirty="0">
                <a:latin typeface="Arial" charset="0"/>
                <a:cs typeface="Arial" charset="0"/>
              </a:rPr>
              <a:t>less likely.</a:t>
            </a:r>
          </a:p>
        </p:txBody>
      </p:sp>
      <p:sp>
        <p:nvSpPr>
          <p:cNvPr id="4" name="Rectangle 3"/>
          <p:cNvSpPr>
            <a:spLocks noChangeArrowheads="1"/>
          </p:cNvSpPr>
          <p:nvPr/>
        </p:nvSpPr>
        <p:spPr bwMode="auto">
          <a:xfrm>
            <a:off x="501507" y="1852494"/>
            <a:ext cx="741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Arial" charset="0"/>
                <a:cs typeface="Arial" charset="0"/>
              </a:rPr>
              <a:t>Recall you’re diploid—have two copies of each gene.</a:t>
            </a:r>
          </a:p>
        </p:txBody>
      </p:sp>
      <p:sp>
        <p:nvSpPr>
          <p:cNvPr id="5" name="Rectangle 4"/>
          <p:cNvSpPr>
            <a:spLocks noChangeArrowheads="1"/>
          </p:cNvSpPr>
          <p:nvPr/>
        </p:nvSpPr>
        <p:spPr bwMode="auto">
          <a:xfrm>
            <a:off x="560658" y="2248846"/>
            <a:ext cx="5175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latin typeface="Arial" charset="0"/>
                <a:cs typeface="Arial" charset="0"/>
              </a:rPr>
              <a:t>If have both SS, then you have anemia.</a:t>
            </a:r>
          </a:p>
          <a:p>
            <a:endParaRPr lang="en-US" sz="1200" dirty="0">
              <a:latin typeface="Arial" charset="0"/>
              <a:cs typeface="Arial" charset="0"/>
            </a:endParaRPr>
          </a:p>
          <a:p>
            <a:r>
              <a:rPr lang="en-US" dirty="0">
                <a:latin typeface="Arial" charset="0"/>
                <a:cs typeface="Arial" charset="0"/>
              </a:rPr>
              <a:t>If both genes </a:t>
            </a:r>
            <a:r>
              <a:rPr lang="en-US" dirty="0" err="1">
                <a:latin typeface="Arial" charset="0"/>
                <a:cs typeface="Arial" charset="0"/>
              </a:rPr>
              <a:t>unmutated</a:t>
            </a:r>
            <a:r>
              <a:rPr lang="en-US" dirty="0">
                <a:latin typeface="Arial" charset="0"/>
                <a:cs typeface="Arial" charset="0"/>
              </a:rPr>
              <a:t>: “normal”.</a:t>
            </a:r>
          </a:p>
          <a:p>
            <a:endParaRPr lang="en-US" sz="1200" dirty="0">
              <a:latin typeface="Arial" charset="0"/>
              <a:cs typeface="Arial" charset="0"/>
            </a:endParaRPr>
          </a:p>
          <a:p>
            <a:r>
              <a:rPr lang="en-US" dirty="0">
                <a:latin typeface="Arial" charset="0"/>
                <a:cs typeface="Arial" charset="0"/>
              </a:rPr>
              <a:t>If heterozygote, (one “good”, one “bad”) then have certain advantages.</a:t>
            </a:r>
          </a:p>
        </p:txBody>
      </p:sp>
      <p:sp>
        <p:nvSpPr>
          <p:cNvPr id="6" name="TextBox 5"/>
          <p:cNvSpPr txBox="1">
            <a:spLocks noChangeArrowheads="1"/>
          </p:cNvSpPr>
          <p:nvPr/>
        </p:nvSpPr>
        <p:spPr bwMode="auto">
          <a:xfrm>
            <a:off x="196850" y="5715717"/>
            <a:ext cx="86667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MS Mincho" charset="0"/>
                <a:ea typeface="ＭＳ Ｐゴシック" charset="0"/>
                <a:cs typeface="ＭＳ Ｐゴシック" charset="0"/>
              </a:defRPr>
            </a:lvl1pPr>
            <a:lvl2pPr marL="742950" indent="-285750" eaLnBrk="0" hangingPunct="0">
              <a:defRPr kumimoji="1" sz="2200">
                <a:solidFill>
                  <a:schemeClr val="tx1"/>
                </a:solidFill>
                <a:latin typeface="MS Mincho" charset="0"/>
                <a:ea typeface="ＭＳ Ｐゴシック" charset="0"/>
              </a:defRPr>
            </a:lvl2pPr>
            <a:lvl3pPr marL="1143000" indent="-228600" eaLnBrk="0" hangingPunct="0">
              <a:defRPr kumimoji="1" sz="2200">
                <a:solidFill>
                  <a:schemeClr val="tx1"/>
                </a:solidFill>
                <a:latin typeface="MS Mincho" charset="0"/>
                <a:ea typeface="ＭＳ Ｐゴシック" charset="0"/>
              </a:defRPr>
            </a:lvl3pPr>
            <a:lvl4pPr marL="1600200" indent="-228600" eaLnBrk="0" hangingPunct="0">
              <a:defRPr kumimoji="1" sz="2200">
                <a:solidFill>
                  <a:schemeClr val="tx1"/>
                </a:solidFill>
                <a:latin typeface="MS Mincho" charset="0"/>
                <a:ea typeface="ＭＳ Ｐゴシック" charset="0"/>
              </a:defRPr>
            </a:lvl4pPr>
            <a:lvl5pPr marL="2057400" indent="-228600" eaLnBrk="0" hangingPunct="0">
              <a:defRPr kumimoji="1" sz="2200">
                <a:solidFill>
                  <a:schemeClr val="tx1"/>
                </a:solidFill>
                <a:latin typeface="MS Mincho" charset="0"/>
                <a:ea typeface="ＭＳ Ｐゴシック" charset="0"/>
              </a:defRPr>
            </a:lvl5pPr>
            <a:lvl6pPr marL="2514600" indent="-228600" eaLnBrk="0" fontAlgn="base" hangingPunct="0">
              <a:spcBef>
                <a:spcPct val="0"/>
              </a:spcBef>
              <a:spcAft>
                <a:spcPct val="0"/>
              </a:spcAft>
              <a:defRPr kumimoji="1" sz="2200">
                <a:solidFill>
                  <a:schemeClr val="tx1"/>
                </a:solidFill>
                <a:latin typeface="MS Mincho" charset="0"/>
                <a:ea typeface="ＭＳ Ｐゴシック" charset="0"/>
              </a:defRPr>
            </a:lvl6pPr>
            <a:lvl7pPr marL="2971800" indent="-228600" eaLnBrk="0" fontAlgn="base" hangingPunct="0">
              <a:spcBef>
                <a:spcPct val="0"/>
              </a:spcBef>
              <a:spcAft>
                <a:spcPct val="0"/>
              </a:spcAft>
              <a:defRPr kumimoji="1" sz="2200">
                <a:solidFill>
                  <a:schemeClr val="tx1"/>
                </a:solidFill>
                <a:latin typeface="MS Mincho" charset="0"/>
                <a:ea typeface="ＭＳ Ｐゴシック" charset="0"/>
              </a:defRPr>
            </a:lvl7pPr>
            <a:lvl8pPr marL="3429000" indent="-228600" eaLnBrk="0" fontAlgn="base" hangingPunct="0">
              <a:spcBef>
                <a:spcPct val="0"/>
              </a:spcBef>
              <a:spcAft>
                <a:spcPct val="0"/>
              </a:spcAft>
              <a:defRPr kumimoji="1" sz="2200">
                <a:solidFill>
                  <a:schemeClr val="tx1"/>
                </a:solidFill>
                <a:latin typeface="MS Mincho" charset="0"/>
                <a:ea typeface="ＭＳ Ｐゴシック" charset="0"/>
              </a:defRPr>
            </a:lvl8pPr>
            <a:lvl9pPr marL="3886200" indent="-228600" eaLnBrk="0" fontAlgn="base" hangingPunct="0">
              <a:spcBef>
                <a:spcPct val="0"/>
              </a:spcBef>
              <a:spcAft>
                <a:spcPct val="0"/>
              </a:spcAft>
              <a:defRPr kumimoji="1" sz="2200">
                <a:solidFill>
                  <a:schemeClr val="tx1"/>
                </a:solidFill>
                <a:latin typeface="MS Mincho" charset="0"/>
                <a:ea typeface="ＭＳ Ｐゴシック" charset="0"/>
              </a:defRPr>
            </a:lvl9pPr>
          </a:lstStyle>
          <a:p>
            <a:pPr eaLnBrk="1" hangingPunct="1"/>
            <a:r>
              <a:rPr lang="en-US" sz="1800" dirty="0">
                <a:latin typeface="Arial"/>
                <a:cs typeface="Arial"/>
              </a:rPr>
              <a:t>With N-S </a:t>
            </a:r>
            <a:r>
              <a:rPr lang="en-US" sz="1800" dirty="0" smtClean="0">
                <a:latin typeface="Arial"/>
                <a:cs typeface="Arial"/>
              </a:rPr>
              <a:t>: You’re more likely to survive (than N-N) if malaria around. </a:t>
            </a:r>
            <a:r>
              <a:rPr lang="en-US" sz="1800" dirty="0" smtClean="0">
                <a:solidFill>
                  <a:srgbClr val="0000FF"/>
                </a:solidFill>
                <a:latin typeface="Arial"/>
                <a:cs typeface="Arial"/>
              </a:rPr>
              <a:t>This</a:t>
            </a:r>
            <a:r>
              <a:rPr lang="en-US" sz="1800" dirty="0" smtClean="0">
                <a:latin typeface="Arial"/>
                <a:cs typeface="Arial"/>
              </a:rPr>
              <a:t> </a:t>
            </a:r>
            <a:r>
              <a:rPr lang="en-US" sz="1800" dirty="0" smtClean="0">
                <a:solidFill>
                  <a:srgbClr val="0000FF"/>
                </a:solidFill>
                <a:latin typeface="Arial"/>
                <a:cs typeface="Arial"/>
              </a:rPr>
              <a:t>advantage-- </a:t>
            </a:r>
            <a:r>
              <a:rPr lang="en-US" sz="1800" dirty="0">
                <a:solidFill>
                  <a:srgbClr val="0000FF"/>
                </a:solidFill>
                <a:latin typeface="Arial"/>
                <a:cs typeface="Arial"/>
              </a:rPr>
              <a:t>m</a:t>
            </a:r>
            <a:r>
              <a:rPr lang="en-US" sz="1800" dirty="0" smtClean="0">
                <a:solidFill>
                  <a:srgbClr val="0000FF"/>
                </a:solidFill>
                <a:latin typeface="Arial"/>
                <a:cs typeface="Arial"/>
              </a:rPr>
              <a:t>ore </a:t>
            </a:r>
            <a:r>
              <a:rPr lang="en-US" sz="1800" dirty="0">
                <a:solidFill>
                  <a:srgbClr val="0000FF"/>
                </a:solidFill>
                <a:latin typeface="Arial"/>
                <a:cs typeface="Arial"/>
              </a:rPr>
              <a:t>resistant to </a:t>
            </a:r>
            <a:r>
              <a:rPr lang="en-US" sz="1800" dirty="0" smtClean="0">
                <a:solidFill>
                  <a:srgbClr val="0000FF"/>
                </a:solidFill>
                <a:latin typeface="Arial"/>
                <a:cs typeface="Arial"/>
              </a:rPr>
              <a:t>malaria-- </a:t>
            </a:r>
            <a:r>
              <a:rPr lang="en-US" sz="1800" dirty="0" smtClean="0">
                <a:latin typeface="Arial"/>
                <a:cs typeface="Arial"/>
              </a:rPr>
              <a:t>apparently overcomes the probability/disadvantage of having a kid with S-S and hence less likely to pass on your genes for future generations.</a:t>
            </a:r>
            <a:endParaRPr lang="en-US" sz="1800" dirty="0">
              <a:latin typeface="Arial"/>
              <a:cs typeface="Arial"/>
            </a:endParaRPr>
          </a:p>
        </p:txBody>
      </p:sp>
      <p:sp>
        <p:nvSpPr>
          <p:cNvPr id="8" name="Rectangle 7"/>
          <p:cNvSpPr>
            <a:spLocks noChangeArrowheads="1"/>
          </p:cNvSpPr>
          <p:nvPr/>
        </p:nvSpPr>
        <p:spPr bwMode="auto">
          <a:xfrm>
            <a:off x="560658" y="3788127"/>
            <a:ext cx="5283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latin typeface="Arial" charset="0"/>
                <a:cs typeface="Arial" charset="0"/>
              </a:rPr>
              <a:t>If mother/father have SS and NN, probability of kid having SS? NN? SN?</a:t>
            </a:r>
          </a:p>
        </p:txBody>
      </p:sp>
      <p:sp>
        <p:nvSpPr>
          <p:cNvPr id="2" name="TextBox 1"/>
          <p:cNvSpPr txBox="1"/>
          <p:nvPr/>
        </p:nvSpPr>
        <p:spPr>
          <a:xfrm>
            <a:off x="3148212" y="4088871"/>
            <a:ext cx="1405210" cy="400110"/>
          </a:xfrm>
          <a:prstGeom prst="rect">
            <a:avLst/>
          </a:prstGeom>
          <a:noFill/>
        </p:spPr>
        <p:txBody>
          <a:bodyPr wrap="square" rtlCol="0">
            <a:spAutoFit/>
          </a:bodyPr>
          <a:lstStyle/>
          <a:p>
            <a:r>
              <a:rPr lang="en-US" sz="2000" dirty="0" smtClean="0">
                <a:latin typeface="Arial"/>
                <a:cs typeface="Arial"/>
              </a:rPr>
              <a:t>¼; ¼; ½ </a:t>
            </a:r>
            <a:endParaRPr lang="en-US" sz="2000" dirty="0">
              <a:latin typeface="Arial"/>
              <a:cs typeface="Arial"/>
            </a:endParaRPr>
          </a:p>
        </p:txBody>
      </p:sp>
      <p:sp>
        <p:nvSpPr>
          <p:cNvPr id="3" name="TextBox 2"/>
          <p:cNvSpPr txBox="1"/>
          <p:nvPr/>
        </p:nvSpPr>
        <p:spPr>
          <a:xfrm>
            <a:off x="196850" y="4473636"/>
            <a:ext cx="8666784" cy="1200329"/>
          </a:xfrm>
          <a:prstGeom prst="rect">
            <a:avLst/>
          </a:prstGeom>
          <a:noFill/>
        </p:spPr>
        <p:txBody>
          <a:bodyPr wrap="square" rtlCol="0">
            <a:spAutoFit/>
          </a:bodyPr>
          <a:lstStyle/>
          <a:p>
            <a:r>
              <a:rPr lang="en-US" dirty="0" smtClean="0"/>
              <a:t>If you have N-N, you’re completely “normal”, can reproduce fine. </a:t>
            </a:r>
          </a:p>
          <a:p>
            <a:r>
              <a:rPr lang="en-US" dirty="0" smtClean="0"/>
              <a:t>If S-S, you have sickle-cell anemia, chance are you die early (before you have kids). Unlikely to reproduce. This is natural selection –evolution-- working against them, i.e. less likely to pass your genes on.</a:t>
            </a:r>
          </a:p>
        </p:txBody>
      </p:sp>
      <p:pic>
        <p:nvPicPr>
          <p:cNvPr id="7" name="Picture 6"/>
          <p:cNvPicPr>
            <a:picLocks noChangeAspect="1"/>
          </p:cNvPicPr>
          <p:nvPr/>
        </p:nvPicPr>
        <p:blipFill>
          <a:blip r:embed="rId2"/>
          <a:stretch>
            <a:fillRect/>
          </a:stretch>
        </p:blipFill>
        <p:spPr>
          <a:xfrm>
            <a:off x="6323634" y="1713431"/>
            <a:ext cx="2540000" cy="2971800"/>
          </a:xfrm>
          <a:prstGeom prst="rect">
            <a:avLst/>
          </a:prstGeom>
        </p:spPr>
      </p:pic>
    </p:spTree>
    <p:extLst>
      <p:ext uri="{BB962C8B-B14F-4D97-AF65-F5344CB8AC3E}">
        <p14:creationId xmlns:p14="http://schemas.microsoft.com/office/powerpoint/2010/main" val="1711416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81" y="17949"/>
            <a:ext cx="8229600" cy="1265498"/>
          </a:xfrm>
        </p:spPr>
        <p:txBody>
          <a:bodyPr>
            <a:normAutofit fontScale="90000"/>
          </a:bodyPr>
          <a:lstStyle/>
          <a:p>
            <a:r>
              <a:rPr lang="en-US" sz="4000" b="1" dirty="0" smtClean="0">
                <a:solidFill>
                  <a:srgbClr val="0000FF"/>
                </a:solidFill>
              </a:rPr>
              <a:t>Why chances of surviving malaria is better of you’re N-S (rather than N-N)</a:t>
            </a:r>
            <a:endParaRPr lang="en-US" sz="4000" b="1" dirty="0">
              <a:solidFill>
                <a:srgbClr val="0000FF"/>
              </a:solidFill>
            </a:endParaRPr>
          </a:p>
        </p:txBody>
      </p:sp>
      <p:pic>
        <p:nvPicPr>
          <p:cNvPr id="4" name="Picture 3"/>
          <p:cNvPicPr>
            <a:picLocks noChangeAspect="1"/>
          </p:cNvPicPr>
          <p:nvPr/>
        </p:nvPicPr>
        <p:blipFill>
          <a:blip r:embed="rId2"/>
          <a:stretch>
            <a:fillRect/>
          </a:stretch>
        </p:blipFill>
        <p:spPr>
          <a:xfrm>
            <a:off x="6258858" y="1472036"/>
            <a:ext cx="2744557" cy="4391291"/>
          </a:xfrm>
          <a:prstGeom prst="rect">
            <a:avLst/>
          </a:prstGeom>
        </p:spPr>
      </p:pic>
      <p:sp>
        <p:nvSpPr>
          <p:cNvPr id="5" name="TextBox 4"/>
          <p:cNvSpPr txBox="1"/>
          <p:nvPr/>
        </p:nvSpPr>
        <p:spPr>
          <a:xfrm>
            <a:off x="4487181" y="6488668"/>
            <a:ext cx="4159913" cy="338554"/>
          </a:xfrm>
          <a:prstGeom prst="rect">
            <a:avLst/>
          </a:prstGeom>
          <a:noFill/>
        </p:spPr>
        <p:txBody>
          <a:bodyPr wrap="none" rtlCol="0">
            <a:spAutoFit/>
          </a:bodyPr>
          <a:lstStyle/>
          <a:p>
            <a:r>
              <a:rPr lang="en-US" sz="1600" dirty="0"/>
              <a:t>http://</a:t>
            </a:r>
            <a:r>
              <a:rPr lang="en-US" sz="1600" dirty="0" err="1"/>
              <a:t>en.wikipedia.org</a:t>
            </a:r>
            <a:r>
              <a:rPr lang="en-US" sz="1600" dirty="0"/>
              <a:t>/wiki/Sickle-</a:t>
            </a:r>
            <a:r>
              <a:rPr lang="en-US" sz="1600" dirty="0" err="1"/>
              <a:t>cell_disease</a:t>
            </a:r>
            <a:endParaRPr lang="en-US" sz="1600" dirty="0"/>
          </a:p>
        </p:txBody>
      </p:sp>
      <p:sp>
        <p:nvSpPr>
          <p:cNvPr id="9" name="Rectangle 8"/>
          <p:cNvSpPr/>
          <p:nvPr/>
        </p:nvSpPr>
        <p:spPr>
          <a:xfrm>
            <a:off x="245740" y="1092200"/>
            <a:ext cx="6125881" cy="1708160"/>
          </a:xfrm>
          <a:prstGeom prst="rect">
            <a:avLst/>
          </a:prstGeom>
        </p:spPr>
        <p:txBody>
          <a:bodyPr wrap="square">
            <a:spAutoFit/>
          </a:bodyPr>
          <a:lstStyle/>
          <a:p>
            <a:r>
              <a:rPr lang="en-US" sz="1500" dirty="0"/>
              <a:t>The malaria parasite has a complex life cycle and spends part of it in red blood cells. In a carrier, the presence of the malaria parasite causes the red blood cells with defective </a:t>
            </a:r>
            <a:r>
              <a:rPr lang="en-US" sz="1500" dirty="0" smtClean="0"/>
              <a:t>hemoglobin </a:t>
            </a:r>
            <a:r>
              <a:rPr lang="en-US" sz="1500" dirty="0"/>
              <a:t>to rupture prematurely, making the plasmodium unable to reproduce. Further, the polymerization of Hb affects the ability of the parasite to digest Hb in the first place. Therefore, in areas where malaria is a problem, people's chances of survival actually increase if they carry sickle-cell trait (selection for the heterozygote).</a:t>
            </a:r>
          </a:p>
        </p:txBody>
      </p:sp>
      <p:sp>
        <p:nvSpPr>
          <p:cNvPr id="10" name="Rectangle 9"/>
          <p:cNvSpPr/>
          <p:nvPr/>
        </p:nvSpPr>
        <p:spPr>
          <a:xfrm>
            <a:off x="245740" y="2833908"/>
            <a:ext cx="5766938" cy="3539430"/>
          </a:xfrm>
          <a:prstGeom prst="rect">
            <a:avLst/>
          </a:prstGeom>
        </p:spPr>
        <p:txBody>
          <a:bodyPr wrap="square">
            <a:spAutoFit/>
          </a:bodyPr>
          <a:lstStyle/>
          <a:p>
            <a:r>
              <a:rPr lang="en-US" sz="1600" dirty="0"/>
              <a:t>The pathogen that causes the disease spends part of its cycle in the red blood cells and triggers an abnormal drop in oxygen levels in the cell. In carriers, this drop is sufficient to trigger the full sickle-cell reaction, which leads to infected cells being rapidly removed from circulation and strongly limiting the infection's progress. These individuals have a great resistance to infection and have a greater chance of surviving outbreaks. However, those with two alleles for SCA may survive malaria, but will typically die from their genetic disease unless they have access to advanced medical care. Those of the homozygous "normal" or wild-type case will have a greater chance of passing on their genes successfully, in that there is no chance of their offspring's suffering from SCA; yet, they are more susceptible to dying from malarial infection before they have a chance to pass on their genes.</a:t>
            </a:r>
          </a:p>
        </p:txBody>
      </p:sp>
      <p:sp>
        <p:nvSpPr>
          <p:cNvPr id="11" name="Rectangle 10"/>
          <p:cNvSpPr/>
          <p:nvPr/>
        </p:nvSpPr>
        <p:spPr>
          <a:xfrm>
            <a:off x="245740" y="6488668"/>
            <a:ext cx="4572000" cy="307777"/>
          </a:xfrm>
          <a:prstGeom prst="rect">
            <a:avLst/>
          </a:prstGeom>
        </p:spPr>
        <p:txBody>
          <a:bodyPr>
            <a:spAutoFit/>
          </a:bodyPr>
          <a:lstStyle/>
          <a:p>
            <a:r>
              <a:rPr lang="en-US" sz="1400" dirty="0"/>
              <a:t>http://</a:t>
            </a:r>
            <a:r>
              <a:rPr lang="en-US" sz="1400" dirty="0" err="1"/>
              <a:t>en.wikipedia.org</a:t>
            </a:r>
            <a:r>
              <a:rPr lang="en-US" sz="1400" dirty="0"/>
              <a:t>/wiki/</a:t>
            </a:r>
            <a:r>
              <a:rPr lang="en-US" sz="1400" dirty="0" err="1"/>
              <a:t>Heterozygote_advantage</a:t>
            </a:r>
            <a:endParaRPr lang="en-US" sz="1400" dirty="0"/>
          </a:p>
        </p:txBody>
      </p:sp>
    </p:spTree>
    <p:extLst>
      <p:ext uri="{BB962C8B-B14F-4D97-AF65-F5344CB8AC3E}">
        <p14:creationId xmlns:p14="http://schemas.microsoft.com/office/powerpoint/2010/main" val="3995310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1544</TotalTime>
  <Words>2302</Words>
  <Application>Microsoft Macintosh PowerPoint</Application>
  <PresentationFormat>On-screen Show (4:3)</PresentationFormat>
  <Paragraphs>306</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Protein Energy Landscape</vt:lpstr>
      <vt:lpstr>Announcements</vt:lpstr>
      <vt:lpstr>Future Readings</vt:lpstr>
      <vt:lpstr>Slight modification of HW 4c, Gene Chips</vt:lpstr>
      <vt:lpstr>Protein Structure and Function</vt:lpstr>
      <vt:lpstr>Sickle-Cell Disease: A Change in Primary Structure</vt:lpstr>
      <vt:lpstr>Figure 5.21</vt:lpstr>
      <vt:lpstr>Why does sickle cell anemia still exist?</vt:lpstr>
      <vt:lpstr>Why chances of surviving malaria is better of you’re N-S (rather than N-N)</vt:lpstr>
      <vt:lpstr>How does a Protein go from unfolded to folded  a) at all; b) in 1 msec; c) with no (help), chaperones?</vt:lpstr>
      <vt:lpstr>PowerPoint Presentation</vt:lpstr>
      <vt:lpstr>Protein folding: the energy landscape theory</vt:lpstr>
      <vt:lpstr>Protein folding: the energy landscape theory</vt:lpstr>
      <vt:lpstr>PowerPoint Presentation</vt:lpstr>
      <vt:lpstr>Chirality in Amino acids  </vt:lpstr>
      <vt:lpstr>PowerPoint Presentation</vt:lpstr>
      <vt:lpstr>PowerPoint Presentation</vt:lpstr>
      <vt:lpstr>Conformation Analysis [Add up E, S = kb lnW]</vt:lpstr>
      <vt:lpstr>The Protein Folding funnel</vt:lpstr>
      <vt:lpstr>Entropy vs. Energy (correlated monotonic function)</vt:lpstr>
      <vt:lpstr>Entropy vs. Reaction Coordinate</vt:lpstr>
      <vt:lpstr>Free Energy Analysis (200°K)</vt:lpstr>
      <vt:lpstr>Free Energy Analysis (298°K)</vt:lpstr>
      <vt:lpstr>Free Energy Analysis (2000°K)</vt:lpstr>
      <vt:lpstr>Free Energy Analysis (360 °K)</vt:lpstr>
      <vt:lpstr>PowerPoint Presentation</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Selvin</dc:creator>
  <cp:lastModifiedBy>Paul Selvin</cp:lastModifiedBy>
  <cp:revision>106</cp:revision>
  <cp:lastPrinted>2014-09-09T13:35:12Z</cp:lastPrinted>
  <dcterms:created xsi:type="dcterms:W3CDTF">2014-09-05T22:21:34Z</dcterms:created>
  <dcterms:modified xsi:type="dcterms:W3CDTF">2014-09-25T19:50:39Z</dcterms:modified>
</cp:coreProperties>
</file>