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unknown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346" r:id="rId2"/>
    <p:sldId id="330" r:id="rId3"/>
    <p:sldId id="332" r:id="rId4"/>
    <p:sldId id="340" r:id="rId5"/>
    <p:sldId id="336" r:id="rId6"/>
    <p:sldId id="337" r:id="rId7"/>
    <p:sldId id="338" r:id="rId8"/>
    <p:sldId id="339" r:id="rId9"/>
    <p:sldId id="343" r:id="rId10"/>
    <p:sldId id="333" r:id="rId11"/>
    <p:sldId id="335" r:id="rId12"/>
    <p:sldId id="341" r:id="rId13"/>
    <p:sldId id="342" r:id="rId14"/>
    <p:sldId id="307" r:id="rId15"/>
    <p:sldId id="309" r:id="rId16"/>
    <p:sldId id="310" r:id="rId17"/>
    <p:sldId id="308" r:id="rId18"/>
    <p:sldId id="311" r:id="rId19"/>
    <p:sldId id="312" r:id="rId20"/>
    <p:sldId id="313" r:id="rId21"/>
    <p:sldId id="329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1472" y="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7" d="100"/>
        <a:sy n="167" d="100"/>
      </p:scale>
      <p:origin x="0" y="90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1AD27-CD5A-1443-B11D-361B47D64D27}" type="datetimeFigureOut">
              <a:rPr lang="en-US" smtClean="0"/>
              <a:t>9/12/14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2F307-83BA-394C-B9C3-AE6F9E390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74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7E43-7ABA-ED41-B453-815D4BD356BC}" type="datetimeFigureOut">
              <a:rPr lang="en-US" smtClean="0"/>
              <a:t>9/12/14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26FF6-2376-1048-85E2-B08667105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3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7E43-7ABA-ED41-B453-815D4BD356BC}" type="datetimeFigureOut">
              <a:rPr lang="en-US" smtClean="0"/>
              <a:t>9/12/14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26FF6-2376-1048-85E2-B08667105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65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7E43-7ABA-ED41-B453-815D4BD356BC}" type="datetimeFigureOut">
              <a:rPr lang="en-US" smtClean="0"/>
              <a:t>9/12/14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26FF6-2376-1048-85E2-B08667105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66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7E43-7ABA-ED41-B453-815D4BD356BC}" type="datetimeFigureOut">
              <a:rPr lang="en-US" smtClean="0"/>
              <a:t>9/12/14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26FF6-2376-1048-85E2-B08667105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7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7E43-7ABA-ED41-B453-815D4BD356BC}" type="datetimeFigureOut">
              <a:rPr lang="en-US" smtClean="0"/>
              <a:t>9/12/14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26FF6-2376-1048-85E2-B08667105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2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7E43-7ABA-ED41-B453-815D4BD356BC}" type="datetimeFigureOut">
              <a:rPr lang="en-US" smtClean="0"/>
              <a:t>9/12/14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26FF6-2376-1048-85E2-B08667105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09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7E43-7ABA-ED41-B453-815D4BD356BC}" type="datetimeFigureOut">
              <a:rPr lang="en-US" smtClean="0"/>
              <a:t>9/12/14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26FF6-2376-1048-85E2-B08667105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32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7E43-7ABA-ED41-B453-815D4BD356BC}" type="datetimeFigureOut">
              <a:rPr lang="en-US" smtClean="0"/>
              <a:t>9/12/14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26FF6-2376-1048-85E2-B08667105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00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7E43-7ABA-ED41-B453-815D4BD356BC}" type="datetimeFigureOut">
              <a:rPr lang="en-US" smtClean="0"/>
              <a:t>9/12/14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26FF6-2376-1048-85E2-B08667105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96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7E43-7ABA-ED41-B453-815D4BD356BC}" type="datetimeFigureOut">
              <a:rPr lang="en-US" smtClean="0"/>
              <a:t>9/12/14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26FF6-2376-1048-85E2-B08667105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32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7E43-7ABA-ED41-B453-815D4BD356BC}" type="datetimeFigureOut">
              <a:rPr lang="en-US" smtClean="0"/>
              <a:t>9/12/14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26FF6-2376-1048-85E2-B08667105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16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C7E43-7ABA-ED41-B453-815D4BD356BC}" type="datetimeFigureOut">
              <a:rPr lang="en-US" smtClean="0"/>
              <a:t>9/12/14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26FF6-2376-1048-85E2-B08667105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7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2.wmf"/><Relationship Id="rId5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4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hyperlink" Target="http://en.wikipedia.org/wiki/File:Protein_folding_schematic.png" TargetMode="External"/><Relationship Id="rId5" Type="http://schemas.openxmlformats.org/officeDocument/2006/relationships/image" Target="../media/image19.png"/><Relationship Id="rId6" Type="http://schemas.openxmlformats.org/officeDocument/2006/relationships/hyperlink" Target="http://en.wikipedia.org/wiki/File:Hans_Frauenfelder.jpg" TargetMode="External"/><Relationship Id="rId7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upload.wikimedia.org/wikipedia/commons/a/a9/Protein_folding.pn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Protein_folding_schematic.png" TargetMode="External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wmf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Today: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4902"/>
            <a:ext cx="8229600" cy="13941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Finish up ATPase</a:t>
            </a:r>
          </a:p>
          <a:p>
            <a:pPr marL="0" indent="0" algn="ctr">
              <a:buNone/>
            </a:pPr>
            <a:r>
              <a:rPr lang="en-US" dirty="0" smtClean="0"/>
              <a:t>Start Protein Folding</a:t>
            </a:r>
            <a:endParaRPr lang="en-US" dirty="0"/>
          </a:p>
        </p:txBody>
      </p:sp>
      <p:pic>
        <p:nvPicPr>
          <p:cNvPr id="4" name="Picture 3" descr="HW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97" y="2589001"/>
            <a:ext cx="4975288" cy="39683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2025" y="3174844"/>
            <a:ext cx="1946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Homework #1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4381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38150" y="3124200"/>
            <a:ext cx="8705850" cy="33147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5000"/>
              </a:lnSpc>
              <a:spcBef>
                <a:spcPct val="0"/>
              </a:spcBef>
              <a:spcAft>
                <a:spcPct val="60000"/>
              </a:spcAft>
              <a:buFontTx/>
              <a:buNone/>
            </a:pPr>
            <a:r>
              <a:rPr lang="en-US" sz="2800" dirty="0"/>
              <a:t>There are </a:t>
            </a:r>
            <a:r>
              <a:rPr lang="en-US" sz="2800" b="1" dirty="0">
                <a:solidFill>
                  <a:srgbClr val="000099"/>
                </a:solidFill>
              </a:rPr>
              <a:t>three nucleotide-binding catalytic sites</a:t>
            </a:r>
            <a:r>
              <a:rPr lang="en-US" sz="2800" dirty="0"/>
              <a:t>,  located at </a:t>
            </a:r>
            <a:r>
              <a:rPr lang="en-US" sz="2800" dirty="0" err="1">
                <a:latin typeface="Symbol" charset="0"/>
              </a:rPr>
              <a:t>ab</a:t>
            </a:r>
            <a:r>
              <a:rPr lang="en-US" sz="2800" dirty="0"/>
              <a:t> interfaces but predominantly involving residues of the </a:t>
            </a:r>
            <a:r>
              <a:rPr lang="en-US" sz="2800" b="1" dirty="0">
                <a:solidFill>
                  <a:srgbClr val="000099"/>
                </a:solidFill>
                <a:latin typeface="Symbol" charset="0"/>
              </a:rPr>
              <a:t>b</a:t>
            </a:r>
            <a:r>
              <a:rPr lang="en-US" sz="2800" b="1" dirty="0"/>
              <a:t> </a:t>
            </a:r>
            <a:r>
              <a:rPr lang="en-US" sz="2800" dirty="0"/>
              <a:t>subunits. </a:t>
            </a:r>
          </a:p>
          <a:p>
            <a:pPr marL="0" indent="0">
              <a:lnSpc>
                <a:spcPct val="95000"/>
              </a:lnSpc>
              <a:spcBef>
                <a:spcPct val="0"/>
              </a:spcBef>
              <a:spcAft>
                <a:spcPct val="60000"/>
              </a:spcAft>
              <a:buFontTx/>
              <a:buNone/>
            </a:pPr>
            <a:r>
              <a:rPr lang="en-US" sz="2800" dirty="0">
                <a:cs typeface="Times New Roman" charset="0"/>
              </a:rPr>
              <a:t>Each </a:t>
            </a:r>
            <a:r>
              <a:rPr lang="en-US" sz="2800" b="1" dirty="0">
                <a:solidFill>
                  <a:srgbClr val="000099"/>
                </a:solidFill>
                <a:latin typeface="Symbol" charset="0"/>
                <a:cs typeface="Times New Roman" charset="0"/>
              </a:rPr>
              <a:t>a</a:t>
            </a:r>
            <a:r>
              <a:rPr lang="en-US" sz="2800" dirty="0">
                <a:cs typeface="Times New Roman" charset="0"/>
              </a:rPr>
              <a:t> subunit contains a tightly bound ATP, but is </a:t>
            </a:r>
            <a:r>
              <a:rPr lang="en-US" sz="2800" b="1" dirty="0">
                <a:solidFill>
                  <a:srgbClr val="000099"/>
                </a:solidFill>
                <a:cs typeface="Times New Roman" charset="0"/>
              </a:rPr>
              <a:t>inactive</a:t>
            </a:r>
            <a:r>
              <a:rPr lang="en-US" sz="2800" dirty="0">
                <a:cs typeface="Times New Roman" charset="0"/>
              </a:rPr>
              <a:t> in catalysis.  </a:t>
            </a:r>
          </a:p>
          <a:p>
            <a:pPr marL="0" indent="0">
              <a:lnSpc>
                <a:spcPct val="95000"/>
              </a:lnSpc>
              <a:spcBef>
                <a:spcPct val="0"/>
              </a:spcBef>
              <a:spcAft>
                <a:spcPct val="60000"/>
              </a:spcAft>
              <a:buFontTx/>
              <a:buNone/>
            </a:pPr>
            <a:r>
              <a:rPr lang="en-US" sz="2800" b="1" dirty="0">
                <a:solidFill>
                  <a:srgbClr val="000099"/>
                </a:solidFill>
                <a:cs typeface="Times New Roman" charset="0"/>
              </a:rPr>
              <a:t>Mg</a:t>
            </a:r>
            <a:r>
              <a:rPr lang="en-US" sz="2800" b="1" baseline="30000" dirty="0">
                <a:solidFill>
                  <a:srgbClr val="000099"/>
                </a:solidFill>
                <a:cs typeface="Times New Roman" charset="0"/>
              </a:rPr>
              <a:t>++</a:t>
            </a:r>
            <a:r>
              <a:rPr lang="en-US" sz="2800" dirty="0">
                <a:cs typeface="Times New Roman" charset="0"/>
              </a:rPr>
              <a:t> binds with the adenine nucleotides in both </a:t>
            </a:r>
            <a:r>
              <a:rPr lang="en-US" sz="2800" dirty="0">
                <a:latin typeface="Symbol" charset="0"/>
                <a:cs typeface="Times New Roman" charset="0"/>
              </a:rPr>
              <a:t>a</a:t>
            </a:r>
            <a:r>
              <a:rPr lang="en-US" sz="2800" dirty="0">
                <a:cs typeface="Times New Roman" charset="0"/>
              </a:rPr>
              <a:t> &amp; </a:t>
            </a:r>
            <a:r>
              <a:rPr lang="en-US" sz="2800" dirty="0">
                <a:latin typeface="Symbol" charset="0"/>
                <a:cs typeface="Times New Roman" charset="0"/>
              </a:rPr>
              <a:t>b</a:t>
            </a:r>
            <a:r>
              <a:rPr lang="en-US" sz="2800" dirty="0">
                <a:cs typeface="Times New Roman" charset="0"/>
              </a:rPr>
              <a:t> subunits.</a:t>
            </a:r>
          </a:p>
        </p:txBody>
      </p:sp>
      <p:graphicFrame>
        <p:nvGraphicFramePr>
          <p:cNvPr id="583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630106"/>
              </p:ext>
            </p:extLst>
          </p:nvPr>
        </p:nvGraphicFramePr>
        <p:xfrm>
          <a:off x="5188658" y="482470"/>
          <a:ext cx="3940175" cy="226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4" name="Picture" r:id="rId3" imgW="1886712" imgH="1086612" progId="Word.Picture.8">
                  <p:embed/>
                </p:oleObj>
              </mc:Choice>
              <mc:Fallback>
                <p:oleObj name="Picture" r:id="rId3" imgW="1886712" imgH="1086612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8658" y="482470"/>
                        <a:ext cx="3940175" cy="2268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3494309" y="6550223"/>
            <a:ext cx="59773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https://</a:t>
            </a:r>
            <a:r>
              <a:rPr lang="en-US" sz="1400" dirty="0" err="1" smtClean="0"/>
              <a:t>www.rpi.edu</a:t>
            </a:r>
            <a:r>
              <a:rPr lang="en-US" sz="1400" dirty="0" smtClean="0"/>
              <a:t>/</a:t>
            </a:r>
            <a:r>
              <a:rPr lang="en-US" sz="1400" dirty="0" err="1" smtClean="0"/>
              <a:t>dept</a:t>
            </a:r>
            <a:r>
              <a:rPr lang="en-US" sz="1400" dirty="0" smtClean="0"/>
              <a:t>/</a:t>
            </a:r>
            <a:r>
              <a:rPr lang="en-US" sz="1400" dirty="0" err="1" smtClean="0"/>
              <a:t>bcbp</a:t>
            </a:r>
            <a:r>
              <a:rPr lang="en-US" sz="1400" dirty="0" smtClean="0"/>
              <a:t>/</a:t>
            </a:r>
            <a:r>
              <a:rPr lang="en-US" sz="1400" dirty="0" err="1" smtClean="0"/>
              <a:t>molbiochem</a:t>
            </a:r>
            <a:r>
              <a:rPr lang="en-US" sz="1400" dirty="0" smtClean="0"/>
              <a:t>/</a:t>
            </a:r>
            <a:r>
              <a:rPr lang="en-US" sz="1400" dirty="0" err="1" smtClean="0"/>
              <a:t>MBWeb</a:t>
            </a:r>
            <a:r>
              <a:rPr lang="en-US" sz="1400" dirty="0" smtClean="0"/>
              <a:t>/mb1/part2/f1fo.htm</a:t>
            </a:r>
            <a:endParaRPr lang="en-US" sz="1400" dirty="0"/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176450" y="281241"/>
            <a:ext cx="5036614" cy="2747218"/>
            <a:chOff x="500" y="3600"/>
            <a:chExt cx="2956" cy="1981"/>
          </a:xfrm>
        </p:grpSpPr>
        <p:pic>
          <p:nvPicPr>
            <p:cNvPr id="6" name="Picture 10" descr="nrm0901_669a_f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800"/>
            <a:stretch>
              <a:fillRect/>
            </a:stretch>
          </p:blipFill>
          <p:spPr bwMode="auto">
            <a:xfrm>
              <a:off x="720" y="3600"/>
              <a:ext cx="2736" cy="1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500" y="4032"/>
              <a:ext cx="276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/>
                <a:t>F</a:t>
              </a:r>
              <a:r>
                <a:rPr lang="en-US" sz="1800" baseline="-25000"/>
                <a:t>1</a:t>
              </a:r>
              <a:endParaRPr lang="en-US" sz="1800"/>
            </a:p>
          </p:txBody>
        </p:sp>
        <p:sp>
          <p:nvSpPr>
            <p:cNvPr id="8" name="Text Box 12"/>
            <p:cNvSpPr txBox="1">
              <a:spLocks noChangeArrowheads="1"/>
            </p:cNvSpPr>
            <p:nvPr/>
          </p:nvSpPr>
          <p:spPr bwMode="auto">
            <a:xfrm>
              <a:off x="3024" y="3639"/>
              <a:ext cx="43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/>
                <a:t>F</a:t>
              </a:r>
              <a:r>
                <a:rPr lang="en-US" sz="1800" baseline="-25000" dirty="0"/>
                <a:t>1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80289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3629025" y="2886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2286000" y="274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2286000" y="274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2286000" y="274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60423" name="Object 7"/>
          <p:cNvGraphicFramePr>
            <a:graphicFrameLocks noChangeAspect="1"/>
          </p:cNvGraphicFramePr>
          <p:nvPr/>
        </p:nvGraphicFramePr>
        <p:xfrm>
          <a:off x="0" y="0"/>
          <a:ext cx="9140825" cy="274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2" name="Picture" r:id="rId3" imgW="4572000" imgH="1371600" progId="Word.Picture.8">
                  <p:embed/>
                </p:oleObj>
              </mc:Choice>
              <mc:Fallback>
                <p:oleObj name="Picture" r:id="rId3" imgW="4572000" imgH="137160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0825" cy="2741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400050" y="2667680"/>
            <a:ext cx="8743950" cy="392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5000"/>
              </a:lnSpc>
              <a:spcAft>
                <a:spcPct val="10000"/>
              </a:spcAft>
            </a:pPr>
            <a:r>
              <a:rPr lang="en-US" sz="2800" dirty="0"/>
              <a:t>The </a:t>
            </a:r>
            <a:r>
              <a:rPr lang="en-US" sz="2800" b="1" dirty="0">
                <a:solidFill>
                  <a:srgbClr val="000099"/>
                </a:solidFill>
              </a:rPr>
              <a:t>conformation</a:t>
            </a:r>
            <a:r>
              <a:rPr lang="en-US" sz="2800" dirty="0"/>
              <a:t> of each </a:t>
            </a:r>
            <a:r>
              <a:rPr lang="en-US" sz="2800" dirty="0">
                <a:latin typeface="Symbol" charset="0"/>
              </a:rPr>
              <a:t>b</a:t>
            </a:r>
            <a:r>
              <a:rPr lang="en-US" sz="2800" dirty="0"/>
              <a:t> subunit changes sequentially as it interacts with the rotating shaft. </a:t>
            </a:r>
          </a:p>
          <a:p>
            <a:pPr>
              <a:lnSpc>
                <a:spcPct val="95000"/>
              </a:lnSpc>
              <a:spcAft>
                <a:spcPct val="10000"/>
              </a:spcAft>
            </a:pPr>
            <a:r>
              <a:rPr lang="en-US" sz="2800" dirty="0"/>
              <a:t>Each </a:t>
            </a:r>
            <a:r>
              <a:rPr lang="en-US" sz="2800" b="1" dirty="0">
                <a:solidFill>
                  <a:srgbClr val="000099"/>
                </a:solidFill>
                <a:latin typeface="Symbol" charset="0"/>
              </a:rPr>
              <a:t>b</a:t>
            </a:r>
            <a:r>
              <a:rPr lang="en-US" sz="2800" dirty="0"/>
              <a:t> subunit is in a different stage of the catalytic cycle at any time. </a:t>
            </a:r>
            <a:r>
              <a:rPr lang="en-US" sz="2800" dirty="0" err="1"/>
              <a:t>E.g</a:t>
            </a:r>
            <a:r>
              <a:rPr lang="en-US" sz="2800" dirty="0"/>
              <a:t>, the green subunit sequentially changes to:</a:t>
            </a:r>
          </a:p>
          <a:p>
            <a:pPr lvl="1">
              <a:lnSpc>
                <a:spcPct val="95000"/>
              </a:lnSpc>
              <a:spcAft>
                <a:spcPct val="10000"/>
              </a:spcAft>
              <a:buClr>
                <a:srgbClr val="FF0000"/>
              </a:buClr>
              <a:buFont typeface="Wingdings" charset="0"/>
              <a:buChar char="w"/>
            </a:pPr>
            <a:r>
              <a:rPr lang="en-US" sz="2800" dirty="0"/>
              <a:t>a </a:t>
            </a:r>
            <a:r>
              <a:rPr lang="en-US" sz="2800" b="1" dirty="0">
                <a:solidFill>
                  <a:srgbClr val="000099"/>
                </a:solidFill>
              </a:rPr>
              <a:t>loose</a:t>
            </a:r>
            <a:r>
              <a:rPr lang="en-US" sz="2800" dirty="0"/>
              <a:t> conformation in which the active site can loosely bind ADP + P</a:t>
            </a:r>
            <a:r>
              <a:rPr lang="en-US" sz="2800" baseline="-25000" dirty="0"/>
              <a:t>i </a:t>
            </a:r>
          </a:p>
          <a:p>
            <a:pPr lvl="1">
              <a:lnSpc>
                <a:spcPct val="95000"/>
              </a:lnSpc>
              <a:spcAft>
                <a:spcPct val="10000"/>
              </a:spcAft>
              <a:buClr>
                <a:srgbClr val="FF0000"/>
              </a:buClr>
              <a:buFont typeface="Wingdings" charset="0"/>
              <a:buChar char="w"/>
            </a:pPr>
            <a:r>
              <a:rPr lang="en-US" sz="2800" dirty="0"/>
              <a:t>a </a:t>
            </a:r>
            <a:r>
              <a:rPr lang="en-US" sz="2800" b="1" dirty="0">
                <a:solidFill>
                  <a:srgbClr val="000099"/>
                </a:solidFill>
              </a:rPr>
              <a:t>tight</a:t>
            </a:r>
            <a:r>
              <a:rPr lang="en-US" sz="2800" dirty="0"/>
              <a:t> conformation in which substrates are tightly bound and ATP is formed </a:t>
            </a:r>
          </a:p>
          <a:p>
            <a:pPr lvl="1">
              <a:lnSpc>
                <a:spcPct val="95000"/>
              </a:lnSpc>
              <a:buClr>
                <a:srgbClr val="FF0000"/>
              </a:buClr>
              <a:buFont typeface="Wingdings" charset="0"/>
              <a:buChar char="w"/>
            </a:pPr>
            <a:r>
              <a:rPr lang="en-US" sz="2800" dirty="0"/>
              <a:t>an </a:t>
            </a:r>
            <a:r>
              <a:rPr lang="en-US" sz="2800" b="1" dirty="0">
                <a:solidFill>
                  <a:srgbClr val="000099"/>
                </a:solidFill>
              </a:rPr>
              <a:t>open</a:t>
            </a:r>
            <a:r>
              <a:rPr lang="en-US" sz="2800" dirty="0"/>
              <a:t> conformation that favors ATP release.  </a:t>
            </a:r>
          </a:p>
        </p:txBody>
      </p:sp>
      <p:sp>
        <p:nvSpPr>
          <p:cNvPr id="8" name="Rectangle 7"/>
          <p:cNvSpPr/>
          <p:nvPr/>
        </p:nvSpPr>
        <p:spPr>
          <a:xfrm>
            <a:off x="3494309" y="6550223"/>
            <a:ext cx="59773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https://</a:t>
            </a:r>
            <a:r>
              <a:rPr lang="en-US" sz="1400" dirty="0" err="1" smtClean="0"/>
              <a:t>www.rpi.edu</a:t>
            </a:r>
            <a:r>
              <a:rPr lang="en-US" sz="1400" dirty="0" smtClean="0"/>
              <a:t>/</a:t>
            </a:r>
            <a:r>
              <a:rPr lang="en-US" sz="1400" dirty="0" err="1" smtClean="0"/>
              <a:t>dept</a:t>
            </a:r>
            <a:r>
              <a:rPr lang="en-US" sz="1400" dirty="0" smtClean="0"/>
              <a:t>/</a:t>
            </a:r>
            <a:r>
              <a:rPr lang="en-US" sz="1400" dirty="0" err="1" smtClean="0"/>
              <a:t>bcbp</a:t>
            </a:r>
            <a:r>
              <a:rPr lang="en-US" sz="1400" dirty="0" smtClean="0"/>
              <a:t>/</a:t>
            </a:r>
            <a:r>
              <a:rPr lang="en-US" sz="1400" dirty="0" err="1" smtClean="0"/>
              <a:t>molbiochem</a:t>
            </a:r>
            <a:r>
              <a:rPr lang="en-US" sz="1400" dirty="0" smtClean="0"/>
              <a:t>/</a:t>
            </a:r>
            <a:r>
              <a:rPr lang="en-US" sz="1400" dirty="0" err="1" smtClean="0"/>
              <a:t>MBWeb</a:t>
            </a:r>
            <a:r>
              <a:rPr lang="en-US" sz="1400" dirty="0" smtClean="0"/>
              <a:t>/mb1/part2/f1fo.htm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69384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Why doesn’t ATPase violate 2</a:t>
            </a:r>
            <a:r>
              <a:rPr lang="en-US" b="1" baseline="30000" dirty="0" smtClean="0">
                <a:solidFill>
                  <a:srgbClr val="0000FF"/>
                </a:solidFill>
                <a:latin typeface="Arial"/>
                <a:cs typeface="Arial"/>
              </a:rPr>
              <a:t>nd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law of thermodynamics (</a:t>
            </a:r>
            <a:r>
              <a:rPr lang="en-US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S &gt; 0)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846" y="2793450"/>
            <a:ext cx="3810000" cy="167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33" y="2266561"/>
            <a:ext cx="4127500" cy="350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2678" y="4239017"/>
            <a:ext cx="1803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Efficiency = ?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930846" y="4687960"/>
            <a:ext cx="39598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Carnot cycle is irrelevant: it’s at constant temperature. You are not converting heat into work. You are starting with some P.E. (7k</a:t>
            </a:r>
            <a:r>
              <a:rPr lang="en-US" sz="2000" baseline="-25000" dirty="0" smtClean="0"/>
              <a:t>B</a:t>
            </a:r>
            <a:r>
              <a:rPr lang="en-US" sz="2000" dirty="0" smtClean="0"/>
              <a:t>T) and converting it into another P.E. (chemical bond of ATP)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997231" y="1620230"/>
            <a:ext cx="3893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Carnot cycle:  thermal energy into work</a:t>
            </a:r>
          </a:p>
          <a:p>
            <a:r>
              <a:rPr lang="en-US" dirty="0" smtClean="0"/>
              <a:t>Heat engine: heat </a:t>
            </a:r>
            <a:r>
              <a:rPr lang="en-US" dirty="0" smtClean="0">
                <a:sym typeface="Wingdings"/>
              </a:rPr>
              <a:t> work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56503" y="4225507"/>
            <a:ext cx="44089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0!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0789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7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How does this relate to a Tesla car?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81632" y="6459708"/>
            <a:ext cx="3780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www.teslamotors.com</a:t>
            </a:r>
            <a:r>
              <a:rPr lang="en-US" dirty="0"/>
              <a:t>/gallery#</a:t>
            </a:r>
          </a:p>
        </p:txBody>
      </p:sp>
      <p:pic>
        <p:nvPicPr>
          <p:cNvPr id="5" name="Picture 4" descr="Screen Shot 2014-09-11 at 8.48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80" y="1080748"/>
            <a:ext cx="7580028" cy="4611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02466" y="5692172"/>
            <a:ext cx="507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Regular car: heat engine. Tesla: Electrical P.E. to K.E.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575" y="5993866"/>
            <a:ext cx="8895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Very efficient once battery is charged up. Regular Carnot engine (gasoline) is not very efficient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552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pPr eaLnBrk="1" hangingPunct="1"/>
            <a:r>
              <a:rPr lang="en-US" sz="4000" b="1">
                <a:solidFill>
                  <a:srgbClr val="0000FF"/>
                </a:solidFill>
                <a:latin typeface="Arial" charset="0"/>
              </a:rPr>
              <a:t>The Protein Energy Landscape</a:t>
            </a:r>
          </a:p>
        </p:txBody>
      </p:sp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2590800" y="3352800"/>
            <a:ext cx="594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Largely from Martin Gruebele, Chemistry, Physics UIUC</a:t>
            </a:r>
          </a:p>
          <a:p>
            <a:pPr eaLnBrk="1" hangingPunct="1"/>
            <a:r>
              <a:rPr lang="en-US" sz="1800"/>
              <a:t>Also from Maria Spies, Biochemistry, UIUC</a:t>
            </a:r>
          </a:p>
        </p:txBody>
      </p:sp>
    </p:spTree>
    <p:extLst>
      <p:ext uri="{BB962C8B-B14F-4D97-AF65-F5344CB8AC3E}">
        <p14:creationId xmlns:p14="http://schemas.microsoft.com/office/powerpoint/2010/main" val="3867286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600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100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How does a Protein go from unfolded to folded </a:t>
            </a:r>
            <a:br>
              <a:rPr lang="en-US" sz="3100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</a:br>
            <a:r>
              <a:rPr lang="en-US" sz="3100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a) at all; b) in 1 </a:t>
            </a:r>
            <a:r>
              <a:rPr lang="en-US" sz="3100" b="1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msec</a:t>
            </a:r>
            <a:r>
              <a:rPr lang="en-US" sz="3100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; c) with no </a:t>
            </a:r>
            <a:r>
              <a:rPr lang="en-US" sz="3100" b="1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(help), chaperones</a:t>
            </a:r>
            <a:r>
              <a:rPr lang="en-US" sz="3100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562600" y="3962400"/>
            <a:ext cx="1905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/>
          <a:lstStyle/>
          <a:p>
            <a:pPr defTabSz="820738" eaLnBrk="0" hangingPunct="0">
              <a:spcBef>
                <a:spcPct val="20000"/>
              </a:spcBef>
              <a:defRPr/>
            </a:pPr>
            <a:r>
              <a:rPr lang="en-US" sz="1600" kern="0" dirty="0">
                <a:latin typeface="Times New Roman" pitchFamily="18" charset="0"/>
                <a:ea typeface="+mn-ea"/>
                <a:cs typeface="Times New Roman" pitchFamily="18" charset="0"/>
              </a:rPr>
              <a:t>Hans Frauenfelder,  founder of biological physics.</a:t>
            </a:r>
          </a:p>
          <a:p>
            <a:pPr defTabSz="820738" eaLnBrk="0" hangingPunct="0">
              <a:spcBef>
                <a:spcPct val="20000"/>
              </a:spcBef>
              <a:defRPr/>
            </a:pPr>
            <a:endParaRPr lang="en-US" kern="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17411" name="Group 16"/>
          <p:cNvGrpSpPr>
            <a:grpSpLocks/>
          </p:cNvGrpSpPr>
          <p:nvPr/>
        </p:nvGrpSpPr>
        <p:grpSpPr bwMode="auto">
          <a:xfrm>
            <a:off x="304800" y="1447800"/>
            <a:ext cx="4267200" cy="2457450"/>
            <a:chOff x="304800" y="1295400"/>
            <a:chExt cx="4800600" cy="3007155"/>
          </a:xfrm>
        </p:grpSpPr>
        <p:pic>
          <p:nvPicPr>
            <p:cNvPr id="17418" name="Picture 3" descr="File:Protein folding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752600"/>
              <a:ext cx="4724400" cy="209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9" name="TextBox 9"/>
            <p:cNvSpPr txBox="1">
              <a:spLocks noChangeArrowheads="1"/>
            </p:cNvSpPr>
            <p:nvPr/>
          </p:nvSpPr>
          <p:spPr bwMode="auto">
            <a:xfrm>
              <a:off x="304800" y="1295400"/>
              <a:ext cx="4724400" cy="49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Times New Roman" charset="0"/>
                  <a:cs typeface="Times New Roman" charset="0"/>
                </a:rPr>
                <a:t>Unfolded                </a:t>
              </a:r>
              <a:r>
                <a:rPr lang="en-US" sz="1800">
                  <a:latin typeface="Times New Roman" charset="0"/>
                  <a:cs typeface="Times New Roman" charset="0"/>
                  <a:sym typeface="Wingdings" charset="0"/>
                </a:rPr>
                <a:t>             Folded</a:t>
              </a:r>
              <a:endParaRPr lang="en-US" sz="1800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17420" name="TextBox 10"/>
            <p:cNvSpPr txBox="1">
              <a:spLocks noChangeArrowheads="1"/>
            </p:cNvSpPr>
            <p:nvPr/>
          </p:nvSpPr>
          <p:spPr bwMode="auto">
            <a:xfrm>
              <a:off x="381000" y="3810000"/>
              <a:ext cx="4724400" cy="49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Times New Roman" charset="0"/>
                  <a:cs typeface="Times New Roman" charset="0"/>
                </a:rPr>
                <a:t>Inactive 	      </a:t>
              </a:r>
              <a:r>
                <a:rPr lang="en-US" sz="1800">
                  <a:latin typeface="Times New Roman" charset="0"/>
                  <a:cs typeface="Times New Roman" charset="0"/>
                  <a:sym typeface="Wingdings" charset="0"/>
                </a:rPr>
                <a:t> 	          Active</a:t>
              </a:r>
              <a:endParaRPr lang="en-US" sz="1800">
                <a:latin typeface="Times New Roman" charset="0"/>
                <a:cs typeface="Times New Roman" charset="0"/>
              </a:endParaRPr>
            </a:p>
          </p:txBody>
        </p:sp>
      </p:grpSp>
      <p:pic>
        <p:nvPicPr>
          <p:cNvPr id="17412" name="Picture 5" descr="http://upload.wikimedia.org/wikipedia/en/thumb/c/c5/Protein_folding_schematic.png/300px-Protein_folding_schematic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3225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12"/>
          <p:cNvSpPr>
            <a:spLocks noChangeArrowheads="1"/>
          </p:cNvSpPr>
          <p:nvPr/>
        </p:nvSpPr>
        <p:spPr bwMode="auto">
          <a:xfrm>
            <a:off x="533400" y="4953000"/>
            <a:ext cx="8610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Tx/>
              <a:buAutoNum type="arabicParenR"/>
            </a:pPr>
            <a:r>
              <a:rPr lang="en-US" sz="2000">
                <a:latin typeface="Times New Roman" charset="0"/>
                <a:cs typeface="Times New Roman" charset="0"/>
              </a:rPr>
              <a:t>Shield hydrophobic (black spheres) residues/a.a. from water; </a:t>
            </a:r>
          </a:p>
          <a:p>
            <a:pPr marL="457200" indent="-457200">
              <a:buFontTx/>
              <a:buAutoNum type="arabicParenR"/>
            </a:pPr>
            <a:r>
              <a:rPr lang="en-US" sz="2000">
                <a:latin typeface="Times New Roman" charset="0"/>
                <a:cs typeface="Times New Roman" charset="0"/>
              </a:rPr>
              <a:t>Formation of intramolecular hydrogen bonds. </a:t>
            </a:r>
          </a:p>
        </p:txBody>
      </p:sp>
      <p:sp>
        <p:nvSpPr>
          <p:cNvPr id="17414" name="TextBox 14"/>
          <p:cNvSpPr txBox="1">
            <a:spLocks noChangeArrowheads="1"/>
          </p:cNvSpPr>
          <p:nvPr/>
        </p:nvSpPr>
        <p:spPr bwMode="auto">
          <a:xfrm>
            <a:off x="0" y="5562600"/>
            <a:ext cx="9144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Active areas:  4 centuries on it </a:t>
            </a:r>
          </a:p>
          <a:p>
            <a:pPr algn="ctr" eaLnBrk="1" hangingPunct="1"/>
            <a:r>
              <a:rPr lang="en-US" sz="22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Predicting tertiary structures from primary sequence still not solved!</a:t>
            </a:r>
          </a:p>
          <a:p>
            <a:pPr algn="ctr" eaLnBrk="1" hangingPunct="1"/>
            <a:r>
              <a:rPr lang="en-US" sz="22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Difficulty relating to experimental observations.</a:t>
            </a:r>
          </a:p>
        </p:txBody>
      </p:sp>
      <p:pic>
        <p:nvPicPr>
          <p:cNvPr id="17415" name="Picture 7" descr="http://upload.wikimedia.org/wikipedia/en/thumb/9/93/Hans_Frauenfelder.jpg/250px-Hans_Frauenfelder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581400"/>
            <a:ext cx="1244600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Rectangle 1"/>
          <p:cNvSpPr>
            <a:spLocks noChangeArrowheads="1"/>
          </p:cNvSpPr>
          <p:nvPr/>
        </p:nvSpPr>
        <p:spPr bwMode="auto">
          <a:xfrm>
            <a:off x="6705600" y="1143000"/>
            <a:ext cx="1882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charset="0"/>
                <a:cs typeface="Times New Roman" charset="0"/>
              </a:rPr>
              <a:t>(Helping proteins)</a:t>
            </a:r>
            <a:endParaRPr lang="en-US"/>
          </a:p>
        </p:txBody>
      </p:sp>
      <p:sp>
        <p:nvSpPr>
          <p:cNvPr id="17417" name="Rectangle 2"/>
          <p:cNvSpPr>
            <a:spLocks noChangeArrowheads="1"/>
          </p:cNvSpPr>
          <p:nvPr/>
        </p:nvSpPr>
        <p:spPr bwMode="auto">
          <a:xfrm>
            <a:off x="152400" y="4659313"/>
            <a:ext cx="208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charset="0"/>
                <a:cs typeface="Times New Roman" charset="0"/>
              </a:rPr>
              <a:t>Main driving forces: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50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3"/>
          <p:cNvSpPr>
            <a:spLocks noChangeArrowheads="1"/>
          </p:cNvSpPr>
          <p:nvPr/>
        </p:nvSpPr>
        <p:spPr bwMode="auto">
          <a:xfrm>
            <a:off x="0" y="8382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cs typeface="Arial" charset="0"/>
              </a:rPr>
              <a:t>Protein folding – the process that results in acquisition of the native structure from a completely or partially unfolded state</a:t>
            </a:r>
            <a:endParaRPr lang="en-US" sz="2000">
              <a:cs typeface="Arial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712913"/>
            <a:ext cx="2093912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http://upload.wikimedia.org/wikipedia/en/thumb/c/c5/Protein_folding_schematic.png/300px-Protein_folding_schematic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33800"/>
            <a:ext cx="3225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410325" y="3733800"/>
            <a:ext cx="106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Cambria" charset="0"/>
                <a:sym typeface="Symbol" charset="0"/>
              </a:rPr>
              <a:t></a:t>
            </a:r>
            <a:r>
              <a:rPr lang="en-US">
                <a:solidFill>
                  <a:srgbClr val="0070C0"/>
                </a:solidFill>
                <a:latin typeface="Cambria" charset="0"/>
              </a:rPr>
              <a:t> 3</a:t>
            </a:r>
            <a:r>
              <a:rPr lang="en-US" baseline="30000">
                <a:solidFill>
                  <a:srgbClr val="0070C0"/>
                </a:solidFill>
                <a:latin typeface="Cambria" charset="0"/>
              </a:rPr>
              <a:t>100</a:t>
            </a:r>
            <a:endParaRPr lang="en-US">
              <a:solidFill>
                <a:srgbClr val="0070C0"/>
              </a:solidFill>
              <a:latin typeface="Cambria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657600" y="4191000"/>
            <a:ext cx="5181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Cambria" charset="0"/>
                <a:sym typeface="Symbol" charset="0"/>
              </a:rPr>
              <a:t>It takes at minimum</a:t>
            </a:r>
            <a:r>
              <a:rPr lang="en-US" sz="2000">
                <a:solidFill>
                  <a:srgbClr val="000000"/>
                </a:solidFill>
                <a:latin typeface="Cambria" charset="0"/>
              </a:rPr>
              <a:t> 10</a:t>
            </a:r>
            <a:r>
              <a:rPr lang="en-US" sz="2000" baseline="30000">
                <a:solidFill>
                  <a:srgbClr val="000000"/>
                </a:solidFill>
                <a:latin typeface="Cambria" charset="0"/>
              </a:rPr>
              <a:t>-15 </a:t>
            </a:r>
            <a:r>
              <a:rPr lang="en-US" sz="2000">
                <a:solidFill>
                  <a:srgbClr val="000000"/>
                </a:solidFill>
                <a:latin typeface="Cambria" charset="0"/>
              </a:rPr>
              <a:t>sec for each step: (time scale required for bond rotation)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76600" y="5086350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Cambria" charset="0"/>
                <a:sym typeface="Symbol" charset="0"/>
              </a:rPr>
              <a:t>How long to fold?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581400" y="5486400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Cambria" charset="0"/>
                <a:sym typeface="Symbol" charset="0"/>
              </a:rPr>
              <a:t></a:t>
            </a:r>
            <a:r>
              <a:rPr lang="en-US" sz="2000">
                <a:solidFill>
                  <a:srgbClr val="0070C0"/>
                </a:solidFill>
                <a:latin typeface="Cambria" charset="0"/>
              </a:rPr>
              <a:t> longer than the age of the universe!!!</a:t>
            </a:r>
          </a:p>
        </p:txBody>
      </p:sp>
      <p:sp>
        <p:nvSpPr>
          <p:cNvPr id="18440" name="TextBox 7"/>
          <p:cNvSpPr txBox="1">
            <a:spLocks noChangeArrowheads="1"/>
          </p:cNvSpPr>
          <p:nvPr/>
        </p:nvSpPr>
        <p:spPr bwMode="auto">
          <a:xfrm>
            <a:off x="0" y="7620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0000FF"/>
                </a:solidFill>
              </a:rPr>
              <a:t>Levinthal’s Paradox</a:t>
            </a:r>
          </a:p>
        </p:txBody>
      </p:sp>
      <p:sp>
        <p:nvSpPr>
          <p:cNvPr id="18441" name="Rectangle 15"/>
          <p:cNvSpPr>
            <a:spLocks noChangeArrowheads="1"/>
          </p:cNvSpPr>
          <p:nvPr/>
        </p:nvSpPr>
        <p:spPr bwMode="auto">
          <a:xfrm>
            <a:off x="2819400" y="1676400"/>
            <a:ext cx="6148388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  <a:cs typeface="Arial" charset="0"/>
              </a:rPr>
              <a:t>Protein folding </a:t>
            </a:r>
            <a:r>
              <a:rPr lang="en-US" sz="2000" u="sng">
                <a:solidFill>
                  <a:srgbClr val="000000"/>
                </a:solidFill>
                <a:cs typeface="Arial" charset="0"/>
              </a:rPr>
              <a:t>cannot</a:t>
            </a:r>
            <a:r>
              <a:rPr lang="en-US" sz="2000">
                <a:solidFill>
                  <a:srgbClr val="000000"/>
                </a:solidFill>
                <a:cs typeface="Arial" charset="0"/>
              </a:rPr>
              <a:t> proceed by purely random search among ALL possible conformations:</a:t>
            </a:r>
          </a:p>
          <a:p>
            <a:endParaRPr lang="en-US" sz="1600">
              <a:solidFill>
                <a:srgbClr val="0070C0"/>
              </a:solidFill>
              <a:latin typeface="Cambria" charset="0"/>
            </a:endParaRPr>
          </a:p>
          <a:p>
            <a:endParaRPr lang="en-US">
              <a:latin typeface="Cambria" charset="0"/>
              <a:sym typeface="Symbol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743200" y="3200400"/>
            <a:ext cx="6148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Cambria" charset="0"/>
                <a:sym typeface="Symbol" charset="0"/>
              </a:rPr>
              <a:t>Let’s say 3 configurations for each step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071813" y="2590800"/>
            <a:ext cx="61483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Cambria" charset="0"/>
              </a:rPr>
              <a:t>Imagine:</a:t>
            </a:r>
          </a:p>
          <a:p>
            <a:r>
              <a:rPr lang="en-US">
                <a:latin typeface="Cambria" charset="0"/>
              </a:rPr>
              <a:t>100 aa protein (M.W. 10kDaltons– very small)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843213" y="3733800"/>
            <a:ext cx="6148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Cambria" charset="0"/>
                <a:sym typeface="Symbol" charset="0"/>
              </a:rPr>
              <a:t>How Many possible configurations?</a:t>
            </a:r>
          </a:p>
        </p:txBody>
      </p:sp>
    </p:spTree>
    <p:extLst>
      <p:ext uri="{BB962C8B-B14F-4D97-AF65-F5344CB8AC3E}">
        <p14:creationId xmlns:p14="http://schemas.microsoft.com/office/powerpoint/2010/main" val="2631137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7" grpId="0"/>
      <p:bldP spid="9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FF"/>
                </a:solidFill>
                <a:latin typeface="Arial"/>
                <a:ea typeface="+mj-ea"/>
                <a:cs typeface="Arial"/>
              </a:rPr>
              <a:t>Protein Folding Summary</a:t>
            </a: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914400" y="762000"/>
            <a:ext cx="7239000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Arial"/>
              <a:buChar char="•"/>
              <a:defRPr/>
            </a:pPr>
            <a:r>
              <a:rPr lang="en-US" dirty="0" smtClean="0">
                <a:latin typeface="Times New Roman" charset="0"/>
                <a:cs typeface="Times New Roman" charset="0"/>
              </a:rPr>
              <a:t>Proteins are made as a string of amino acids, supposedly unstructured, and then fold up into it’s shape.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dirty="0" smtClean="0">
                <a:latin typeface="Times New Roman" charset="0"/>
                <a:cs typeface="Times New Roman" charset="0"/>
              </a:rPr>
              <a:t>Can fold and do say fairly fast (&lt; second).</a:t>
            </a:r>
          </a:p>
          <a:p>
            <a:pPr eaLnBrk="1" hangingPunct="1">
              <a:defRPr/>
            </a:pPr>
            <a:endParaRPr lang="en-US" dirty="0" smtClean="0">
              <a:latin typeface="Times New Roman" charset="0"/>
              <a:cs typeface="Times New Roman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dirty="0" smtClean="0">
                <a:latin typeface="Times New Roman" charset="0"/>
                <a:cs typeface="Times New Roman" charset="0"/>
              </a:rPr>
              <a:t>In most cases, don’</a:t>
            </a:r>
            <a:r>
              <a:rPr lang="en-US" altLang="ja-JP" dirty="0" smtClean="0">
                <a:latin typeface="Times New Roman" charset="0"/>
                <a:cs typeface="Times New Roman" charset="0"/>
              </a:rPr>
              <a:t>t need help. In complicated cases (big proteins, very crowded conditions such as in a cell) proteins get help: proteins called chaperones.</a:t>
            </a:r>
          </a:p>
          <a:p>
            <a:pPr eaLnBrk="1" hangingPunct="1">
              <a:defRPr/>
            </a:pPr>
            <a:endParaRPr lang="en-US" dirty="0" smtClean="0">
              <a:latin typeface="Times New Roman" charset="0"/>
              <a:cs typeface="Times New Roman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l-GR" dirty="0" smtClean="0">
                <a:latin typeface="Times New Roman" charset="0"/>
                <a:cs typeface="Times New Roman" charset="0"/>
              </a:rPr>
              <a:t>Δ</a:t>
            </a:r>
            <a:r>
              <a:rPr lang="en-US" dirty="0" smtClean="0">
                <a:latin typeface="Times New Roman" charset="0"/>
                <a:cs typeface="Times New Roman" charset="0"/>
              </a:rPr>
              <a:t>G is almost always small: (5-10 </a:t>
            </a:r>
            <a:r>
              <a:rPr lang="en-US" dirty="0" err="1" smtClean="0">
                <a:latin typeface="Times New Roman" charset="0"/>
                <a:cs typeface="Times New Roman" charset="0"/>
              </a:rPr>
              <a:t>kT</a:t>
            </a:r>
            <a:r>
              <a:rPr lang="en-US" dirty="0" smtClean="0">
                <a:latin typeface="Times New Roman" charset="0"/>
                <a:cs typeface="Times New Roman" charset="0"/>
              </a:rPr>
              <a:t>—few H-bonds). E goes down; S goes down. They compensate. </a:t>
            </a:r>
          </a:p>
          <a:p>
            <a:pPr eaLnBrk="1" hangingPunct="1">
              <a:defRPr/>
            </a:pPr>
            <a:endParaRPr lang="en-US" dirty="0" smtClean="0">
              <a:latin typeface="Times New Roman" charset="0"/>
              <a:cs typeface="Times New Roman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dirty="0" smtClean="0">
                <a:latin typeface="Times New Roman" charset="0"/>
                <a:cs typeface="Times New Roman" charset="0"/>
              </a:rPr>
              <a:t>Kinetics – fast cause not huge barriers. (Detailed calculations necessary.)</a:t>
            </a:r>
          </a:p>
          <a:p>
            <a:pPr eaLnBrk="1" hangingPunct="1">
              <a:defRPr/>
            </a:pPr>
            <a:endParaRPr lang="en-US" dirty="0" smtClean="0">
              <a:latin typeface="Times New Roman" charset="0"/>
              <a:cs typeface="Times New Roman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dirty="0" smtClean="0">
                <a:latin typeface="Times New Roman" charset="0"/>
                <a:cs typeface="Times New Roman" charset="0"/>
              </a:rPr>
              <a:t>Protein Funnel is a good model.</a:t>
            </a:r>
          </a:p>
          <a:p>
            <a:pPr eaLnBrk="1" hangingPunct="1">
              <a:defRPr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663754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1"/>
          <p:cNvSpPr txBox="1">
            <a:spLocks noChangeArrowheads="1"/>
          </p:cNvSpPr>
          <p:nvPr/>
        </p:nvSpPr>
        <p:spPr bwMode="auto">
          <a:xfrm>
            <a:off x="457200" y="304800"/>
            <a:ext cx="838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0000FF"/>
                </a:solidFill>
              </a:rPr>
              <a:t>Proteins: A short, hard life.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17639" y="4800600"/>
            <a:ext cx="15154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/>
              <a:t>24 </a:t>
            </a:r>
            <a:r>
              <a:rPr lang="en-US" dirty="0" smtClean="0"/>
              <a:t>times</a:t>
            </a:r>
            <a:r>
              <a:rPr lang="en-US" dirty="0" smtClean="0"/>
              <a:t>/</a:t>
            </a:r>
            <a:r>
              <a:rPr lang="en-US" dirty="0"/>
              <a:t>day</a:t>
            </a:r>
          </a:p>
          <a:p>
            <a:pPr algn="ctr"/>
            <a:r>
              <a:rPr lang="en-US" smtClean="0"/>
              <a:t>= once</a:t>
            </a:r>
            <a:r>
              <a:rPr lang="en-US" dirty="0"/>
              <a:t>/</a:t>
            </a:r>
            <a:r>
              <a:rPr lang="en-US" dirty="0" err="1"/>
              <a:t>hr</a:t>
            </a:r>
            <a:r>
              <a:rPr lang="en-US" dirty="0"/>
              <a:t>!</a:t>
            </a:r>
          </a:p>
        </p:txBody>
      </p:sp>
      <p:grpSp>
        <p:nvGrpSpPr>
          <p:cNvPr id="19459" name="Group 8"/>
          <p:cNvGrpSpPr>
            <a:grpSpLocks/>
          </p:cNvGrpSpPr>
          <p:nvPr/>
        </p:nvGrpSpPr>
        <p:grpSpPr bwMode="auto">
          <a:xfrm>
            <a:off x="1731963" y="1143000"/>
            <a:ext cx="7424737" cy="5257800"/>
            <a:chOff x="1731963" y="1143000"/>
            <a:chExt cx="7424866" cy="5257800"/>
          </a:xfrm>
        </p:grpSpPr>
        <p:pic>
          <p:nvPicPr>
            <p:cNvPr id="19471" name="Picture 2" descr="RIPprotein.tif                                                 00016AB0Macintosh HD                   ABA78158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92"/>
            <a:stretch>
              <a:fillRect/>
            </a:stretch>
          </p:blipFill>
          <p:spPr bwMode="auto">
            <a:xfrm>
              <a:off x="1731963" y="1143000"/>
              <a:ext cx="6954837" cy="521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2" name="TextBox 4"/>
            <p:cNvSpPr txBox="1">
              <a:spLocks noChangeArrowheads="1"/>
            </p:cNvSpPr>
            <p:nvPr/>
          </p:nvSpPr>
          <p:spPr bwMode="auto">
            <a:xfrm>
              <a:off x="4800600" y="6030913"/>
              <a:ext cx="15240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50-100 aa</a:t>
              </a:r>
            </a:p>
          </p:txBody>
        </p:sp>
        <p:sp>
          <p:nvSpPr>
            <p:cNvPr id="19473" name="TextBox 5"/>
            <p:cNvSpPr txBox="1">
              <a:spLocks noChangeArrowheads="1"/>
            </p:cNvSpPr>
            <p:nvPr/>
          </p:nvSpPr>
          <p:spPr bwMode="auto">
            <a:xfrm>
              <a:off x="5715000" y="5029200"/>
              <a:ext cx="3124200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Not nearly enough chaperones to help re-fold. Tend to do this by itself. 20-60% are natively unfolded– bind to negatively charged substrate and then folds.</a:t>
              </a:r>
            </a:p>
          </p:txBody>
        </p:sp>
        <p:sp>
          <p:nvSpPr>
            <p:cNvPr id="19474" name="TextBox 6"/>
            <p:cNvSpPr txBox="1">
              <a:spLocks noChangeArrowheads="1"/>
            </p:cNvSpPr>
            <p:nvPr/>
          </p:nvSpPr>
          <p:spPr bwMode="auto">
            <a:xfrm>
              <a:off x="6553200" y="3368675"/>
              <a:ext cx="243840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Hydrophobic regions become exposed, becomes ubiquinated. Reused aa in proteasomes.</a:t>
              </a:r>
            </a:p>
          </p:txBody>
        </p:sp>
        <p:grpSp>
          <p:nvGrpSpPr>
            <p:cNvPr id="19475" name="Group 6"/>
            <p:cNvGrpSpPr>
              <a:grpSpLocks/>
            </p:cNvGrpSpPr>
            <p:nvPr/>
          </p:nvGrpSpPr>
          <p:grpSpPr bwMode="auto">
            <a:xfrm>
              <a:off x="7975342" y="2438400"/>
              <a:ext cx="1181487" cy="584776"/>
              <a:chOff x="7975342" y="2438400"/>
              <a:chExt cx="1181487" cy="584776"/>
            </a:xfrm>
          </p:grpSpPr>
          <p:sp>
            <p:nvSpPr>
              <p:cNvPr id="19477" name="TextBox 1"/>
              <p:cNvSpPr txBox="1">
                <a:spLocks noChangeArrowheads="1"/>
              </p:cNvSpPr>
              <p:nvPr/>
            </p:nvSpPr>
            <p:spPr bwMode="auto">
              <a:xfrm>
                <a:off x="8127742" y="2438400"/>
                <a:ext cx="1029087" cy="58477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/>
                  <a:t>2 weeks (typical)</a:t>
                </a: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7975708" y="2476500"/>
                <a:ext cx="76201" cy="3048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sp>
          <p:nvSpPr>
            <p:cNvPr id="19476" name="TextBox 7"/>
            <p:cNvSpPr txBox="1">
              <a:spLocks noChangeArrowheads="1"/>
            </p:cNvSpPr>
            <p:nvPr/>
          </p:nvSpPr>
          <p:spPr bwMode="auto">
            <a:xfrm>
              <a:off x="7086600" y="4648200"/>
              <a:ext cx="20574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≈1 hr (if K</a:t>
              </a:r>
              <a:r>
                <a:rPr lang="en-US" sz="1600" baseline="-25000"/>
                <a:t>eq</a:t>
              </a:r>
              <a:r>
                <a:rPr lang="en-US" sz="1600"/>
                <a:t>=3600)</a:t>
              </a:r>
            </a:p>
          </p:txBody>
        </p:sp>
      </p:grp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304800" y="1295400"/>
            <a:ext cx="3751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 typical protein folding equilibrium</a:t>
            </a:r>
          </a:p>
          <a:p>
            <a:pPr eaLnBrk="1" hangingPunct="1"/>
            <a:r>
              <a:rPr lang="en-US" sz="1800"/>
              <a:t>constant K</a:t>
            </a:r>
            <a:r>
              <a:rPr lang="en-US" sz="1800" baseline="-25000"/>
              <a:t>eq</a:t>
            </a:r>
            <a:r>
              <a:rPr lang="en-US" sz="1800"/>
              <a:t> ≈ 3600.</a:t>
            </a:r>
          </a:p>
        </p:txBody>
      </p:sp>
      <p:grpSp>
        <p:nvGrpSpPr>
          <p:cNvPr id="19461" name="Group 9"/>
          <p:cNvGrpSpPr>
            <a:grpSpLocks/>
          </p:cNvGrpSpPr>
          <p:nvPr/>
        </p:nvGrpSpPr>
        <p:grpSpPr bwMode="auto">
          <a:xfrm>
            <a:off x="381000" y="2108200"/>
            <a:ext cx="2819400" cy="2082800"/>
            <a:chOff x="381000" y="1371600"/>
            <a:chExt cx="2819400" cy="2082288"/>
          </a:xfrm>
        </p:grpSpPr>
        <p:grpSp>
          <p:nvGrpSpPr>
            <p:cNvPr id="19463" name="Group 4"/>
            <p:cNvGrpSpPr>
              <a:grpSpLocks/>
            </p:cNvGrpSpPr>
            <p:nvPr/>
          </p:nvGrpSpPr>
          <p:grpSpPr bwMode="auto">
            <a:xfrm>
              <a:off x="381000" y="1371600"/>
              <a:ext cx="2819400" cy="1914525"/>
              <a:chOff x="533400" y="1981200"/>
              <a:chExt cx="2819400" cy="1914525"/>
            </a:xfrm>
          </p:grpSpPr>
          <p:grpSp>
            <p:nvGrpSpPr>
              <p:cNvPr id="19465" name="Group 16"/>
              <p:cNvGrpSpPr>
                <a:grpSpLocks/>
              </p:cNvGrpSpPr>
              <p:nvPr/>
            </p:nvGrpSpPr>
            <p:grpSpPr bwMode="auto">
              <a:xfrm>
                <a:off x="762000" y="1981200"/>
                <a:ext cx="1981200" cy="890588"/>
                <a:chOff x="914400" y="1014968"/>
                <a:chExt cx="1981200" cy="890032"/>
              </a:xfrm>
            </p:grpSpPr>
            <p:sp>
              <p:nvSpPr>
                <p:cNvPr id="19467" name="Rectangle 13"/>
                <p:cNvSpPr>
                  <a:spLocks noChangeArrowheads="1"/>
                </p:cNvSpPr>
                <p:nvPr/>
              </p:nvSpPr>
              <p:spPr bwMode="auto">
                <a:xfrm rot="10800000">
                  <a:off x="1727201" y="1358900"/>
                  <a:ext cx="41069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sym typeface="Wingdings" charset="0"/>
                    </a:rPr>
                    <a:t></a:t>
                  </a:r>
                  <a:endParaRPr lang="en-US"/>
                </a:p>
              </p:txBody>
            </p:sp>
            <p:sp>
              <p:nvSpPr>
                <p:cNvPr id="19468" name="TextBox 14"/>
                <p:cNvSpPr txBox="1">
                  <a:spLocks noChangeArrowheads="1"/>
                </p:cNvSpPr>
                <p:nvPr/>
              </p:nvSpPr>
              <p:spPr bwMode="auto">
                <a:xfrm>
                  <a:off x="1752600" y="1014968"/>
                  <a:ext cx="53340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800"/>
                    <a:t>k</a:t>
                  </a:r>
                  <a:r>
                    <a:rPr lang="en-US" sz="1800" baseline="-25000"/>
                    <a:t>f</a:t>
                  </a:r>
                </a:p>
              </p:txBody>
            </p:sp>
            <p:sp>
              <p:nvSpPr>
                <p:cNvPr id="19469" name="TextBox 15"/>
                <p:cNvSpPr txBox="1">
                  <a:spLocks noChangeArrowheads="1"/>
                </p:cNvSpPr>
                <p:nvPr/>
              </p:nvSpPr>
              <p:spPr bwMode="auto">
                <a:xfrm>
                  <a:off x="1752600" y="1535668"/>
                  <a:ext cx="53340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800"/>
                    <a:t>k</a:t>
                  </a:r>
                  <a:r>
                    <a:rPr lang="en-US" sz="1800" baseline="-25000"/>
                    <a:t>uf</a:t>
                  </a:r>
                </a:p>
              </p:txBody>
            </p:sp>
            <p:sp>
              <p:nvSpPr>
                <p:cNvPr id="19470" name="TextBox 7"/>
                <p:cNvSpPr txBox="1">
                  <a:spLocks noChangeArrowheads="1"/>
                </p:cNvSpPr>
                <p:nvPr/>
              </p:nvSpPr>
              <p:spPr bwMode="auto">
                <a:xfrm>
                  <a:off x="914400" y="1230868"/>
                  <a:ext cx="198120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800"/>
                    <a:t>A</a:t>
                  </a:r>
                  <a:r>
                    <a:rPr lang="en-US" sz="1800" baseline="-25000"/>
                    <a:t>unfolded</a:t>
                  </a:r>
                  <a:r>
                    <a:rPr lang="en-US" sz="1800"/>
                    <a:t>  </a:t>
                  </a:r>
                  <a:r>
                    <a:rPr lang="en-US" sz="1800">
                      <a:sym typeface="Wingdings" charset="0"/>
                    </a:rPr>
                    <a:t> A</a:t>
                  </a:r>
                  <a:r>
                    <a:rPr lang="en-US" sz="1800" baseline="-25000"/>
                    <a:t>folded</a:t>
                  </a:r>
                  <a:endParaRPr lang="en-US" sz="1800"/>
                </a:p>
              </p:txBody>
            </p:sp>
          </p:grpSp>
          <p:sp>
            <p:nvSpPr>
              <p:cNvPr id="19466" name="TextBox 8"/>
              <p:cNvSpPr txBox="1">
                <a:spLocks noChangeArrowheads="1"/>
              </p:cNvSpPr>
              <p:nvPr/>
            </p:nvSpPr>
            <p:spPr bwMode="auto">
              <a:xfrm>
                <a:off x="533400" y="2971800"/>
                <a:ext cx="2819400" cy="92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>
                    <a:sym typeface="Wingdings" charset="0"/>
                  </a:rPr>
                  <a:t>K</a:t>
                </a:r>
                <a:r>
                  <a:rPr lang="en-US" sz="1800" baseline="-25000">
                    <a:sym typeface="Wingdings" charset="0"/>
                  </a:rPr>
                  <a:t>eq</a:t>
                </a:r>
                <a:r>
                  <a:rPr lang="en-US" sz="1800">
                    <a:sym typeface="Wingdings" charset="0"/>
                  </a:rPr>
                  <a:t>= [A</a:t>
                </a:r>
                <a:r>
                  <a:rPr lang="en-US" sz="1800" baseline="-25000"/>
                  <a:t>folded</a:t>
                </a:r>
                <a:r>
                  <a:rPr lang="en-US" sz="1800">
                    <a:sym typeface="Wingdings" charset="0"/>
                  </a:rPr>
                  <a:t>]/[A]</a:t>
                </a:r>
                <a:r>
                  <a:rPr lang="en-US" sz="1800" baseline="-25000"/>
                  <a:t> unfolded</a:t>
                </a:r>
                <a:endParaRPr lang="en-US" sz="1800"/>
              </a:p>
              <a:p>
                <a:pPr eaLnBrk="1" hangingPunct="1"/>
                <a:endParaRPr lang="en-US" sz="1800"/>
              </a:p>
              <a:p>
                <a:pPr eaLnBrk="1" hangingPunct="1"/>
                <a:r>
                  <a:rPr lang="en-US" sz="1800"/>
                  <a:t>    = </a:t>
                </a:r>
              </a:p>
            </p:txBody>
          </p:sp>
        </p:grpSp>
        <p:sp>
          <p:nvSpPr>
            <p:cNvPr id="19464" name="TextBox 17"/>
            <p:cNvSpPr txBox="1">
              <a:spLocks noChangeArrowheads="1"/>
            </p:cNvSpPr>
            <p:nvPr/>
          </p:nvSpPr>
          <p:spPr bwMode="auto">
            <a:xfrm>
              <a:off x="990600" y="2899850"/>
              <a:ext cx="914400" cy="554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k</a:t>
              </a:r>
              <a:r>
                <a:rPr lang="en-US" sz="1800" baseline="-25000"/>
                <a:t>f </a:t>
              </a:r>
              <a:r>
                <a:rPr lang="en-US" sz="1800"/>
                <a:t>/ k</a:t>
              </a:r>
              <a:r>
                <a:rPr lang="en-US" sz="1800" baseline="-25000"/>
                <a:t>uf</a:t>
              </a:r>
            </a:p>
            <a:p>
              <a:pPr eaLnBrk="1" hangingPunct="1"/>
              <a:endParaRPr lang="en-US" sz="1800" baseline="-25000"/>
            </a:p>
          </p:txBody>
        </p:sp>
      </p:grp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81000" y="3962400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This means a protein is </a:t>
            </a:r>
          </a:p>
          <a:p>
            <a:r>
              <a:rPr lang="en-US"/>
              <a:t>unfolded for how much </a:t>
            </a:r>
          </a:p>
          <a:p>
            <a:r>
              <a:rPr lang="en-US"/>
              <a:t>time/day?</a:t>
            </a:r>
          </a:p>
        </p:txBody>
      </p:sp>
    </p:spTree>
    <p:extLst>
      <p:ext uri="{BB962C8B-B14F-4D97-AF65-F5344CB8AC3E}">
        <p14:creationId xmlns:p14="http://schemas.microsoft.com/office/powerpoint/2010/main" val="748739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1"/>
          <p:cNvSpPr txBox="1">
            <a:spLocks noChangeArrowheads="1"/>
          </p:cNvSpPr>
          <p:nvPr/>
        </p:nvSpPr>
        <p:spPr bwMode="auto">
          <a:xfrm>
            <a:off x="533400" y="1143000"/>
            <a:ext cx="464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Let’s say you have protein K</a:t>
            </a:r>
            <a:r>
              <a:rPr lang="en-US" sz="2000" baseline="-25000"/>
              <a:t>eq</a:t>
            </a:r>
            <a:r>
              <a:rPr lang="en-US" sz="2000"/>
              <a:t> = 1000</a:t>
            </a:r>
          </a:p>
        </p:txBody>
      </p:sp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228600" y="381000"/>
            <a:ext cx="868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0000FF"/>
                </a:solidFill>
              </a:rPr>
              <a:t>Simple Calculation of ∆G from K</a:t>
            </a:r>
            <a:r>
              <a:rPr lang="en-US" sz="3200" b="1" baseline="-25000">
                <a:solidFill>
                  <a:srgbClr val="0000FF"/>
                </a:solidFill>
              </a:rPr>
              <a:t>eq</a:t>
            </a:r>
            <a:r>
              <a:rPr lang="en-US" sz="3200" b="1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14400" y="3482975"/>
            <a:ext cx="7467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That’s equivalent to </a:t>
            </a:r>
            <a:r>
              <a:rPr lang="en-US" sz="2000" u="sng"/>
              <a:t>just</a:t>
            </a:r>
            <a:r>
              <a:rPr lang="en-US" sz="2000"/>
              <a:t> a couple of Hydrogen bonds.</a:t>
            </a:r>
          </a:p>
          <a:p>
            <a:pPr eaLnBrk="1" hangingPunct="1"/>
            <a:r>
              <a:rPr lang="en-US" sz="2000"/>
              <a:t>∆G is (almost flat).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0" y="2133600"/>
            <a:ext cx="358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So what’s ∆G?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90600" y="4248150"/>
            <a:ext cx="739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How can this be? What about ∆E, ∆S?  (Recall: ∆G = ∆E – T∆S)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90600" y="4781550"/>
            <a:ext cx="769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If ∆S is large and ∆E is large, then ∆G can be small.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914400" y="2667000"/>
            <a:ext cx="1390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∆G =7 k</a:t>
            </a:r>
            <a:r>
              <a:rPr lang="en-US" sz="2000" baseline="-25000"/>
              <a:t>B</a:t>
            </a:r>
            <a:r>
              <a:rPr lang="en-US" sz="2000"/>
              <a:t>T</a:t>
            </a:r>
          </a:p>
        </p:txBody>
      </p:sp>
      <p:grpSp>
        <p:nvGrpSpPr>
          <p:cNvPr id="20488" name="Group 25"/>
          <p:cNvGrpSpPr>
            <a:grpSpLocks/>
          </p:cNvGrpSpPr>
          <p:nvPr/>
        </p:nvGrpSpPr>
        <p:grpSpPr bwMode="auto">
          <a:xfrm>
            <a:off x="5181600" y="838200"/>
            <a:ext cx="3090863" cy="2252663"/>
            <a:chOff x="5181600" y="838200"/>
            <a:chExt cx="3090863" cy="2252662"/>
          </a:xfrm>
        </p:grpSpPr>
        <p:sp>
          <p:nvSpPr>
            <p:cNvPr id="20493" name="Freeform 18"/>
            <p:cNvSpPr>
              <a:spLocks/>
            </p:cNvSpPr>
            <p:nvPr/>
          </p:nvSpPr>
          <p:spPr bwMode="auto">
            <a:xfrm>
              <a:off x="5640388" y="1257300"/>
              <a:ext cx="2541587" cy="1017587"/>
            </a:xfrm>
            <a:custGeom>
              <a:avLst/>
              <a:gdLst>
                <a:gd name="T0" fmla="*/ 2147483647 w 1601"/>
                <a:gd name="T1" fmla="*/ 2147483647 h 641"/>
                <a:gd name="T2" fmla="*/ 2147483647 w 1601"/>
                <a:gd name="T3" fmla="*/ 2147483647 h 641"/>
                <a:gd name="T4" fmla="*/ 2147483647 w 1601"/>
                <a:gd name="T5" fmla="*/ 2147483647 h 641"/>
                <a:gd name="T6" fmla="*/ 2147483647 w 1601"/>
                <a:gd name="T7" fmla="*/ 2147483647 h 641"/>
                <a:gd name="T8" fmla="*/ 2147483647 w 1601"/>
                <a:gd name="T9" fmla="*/ 2147483647 h 641"/>
                <a:gd name="T10" fmla="*/ 2147483647 w 1601"/>
                <a:gd name="T11" fmla="*/ 2147483647 h 641"/>
                <a:gd name="T12" fmla="*/ 2147483647 w 1601"/>
                <a:gd name="T13" fmla="*/ 2147483647 h 641"/>
                <a:gd name="T14" fmla="*/ 2147483647 w 1601"/>
                <a:gd name="T15" fmla="*/ 2147483647 h 641"/>
                <a:gd name="T16" fmla="*/ 2147483647 w 1601"/>
                <a:gd name="T17" fmla="*/ 2147483647 h 641"/>
                <a:gd name="T18" fmla="*/ 2147483647 w 1601"/>
                <a:gd name="T19" fmla="*/ 2147483647 h 641"/>
                <a:gd name="T20" fmla="*/ 2147483647 w 1601"/>
                <a:gd name="T21" fmla="*/ 2147483647 h 641"/>
                <a:gd name="T22" fmla="*/ 2147483647 w 1601"/>
                <a:gd name="T23" fmla="*/ 2147483647 h 641"/>
                <a:gd name="T24" fmla="*/ 2147483647 w 1601"/>
                <a:gd name="T25" fmla="*/ 2147483647 h 641"/>
                <a:gd name="T26" fmla="*/ 2147483647 w 1601"/>
                <a:gd name="T27" fmla="*/ 2147483647 h 641"/>
                <a:gd name="T28" fmla="*/ 2147483647 w 1601"/>
                <a:gd name="T29" fmla="*/ 2147483647 h 641"/>
                <a:gd name="T30" fmla="*/ 2147483647 w 1601"/>
                <a:gd name="T31" fmla="*/ 2147483647 h 641"/>
                <a:gd name="T32" fmla="*/ 2147483647 w 1601"/>
                <a:gd name="T33" fmla="*/ 2147483647 h 641"/>
                <a:gd name="T34" fmla="*/ 2147483647 w 1601"/>
                <a:gd name="T35" fmla="*/ 2147483647 h 641"/>
                <a:gd name="T36" fmla="*/ 2147483647 w 1601"/>
                <a:gd name="T37" fmla="*/ 2147483647 h 641"/>
                <a:gd name="T38" fmla="*/ 2147483647 w 1601"/>
                <a:gd name="T39" fmla="*/ 2147483647 h 641"/>
                <a:gd name="T40" fmla="*/ 2147483647 w 1601"/>
                <a:gd name="T41" fmla="*/ 2147483647 h 641"/>
                <a:gd name="T42" fmla="*/ 2147483647 w 1601"/>
                <a:gd name="T43" fmla="*/ 2147483647 h 641"/>
                <a:gd name="T44" fmla="*/ 2147483647 w 1601"/>
                <a:gd name="T45" fmla="*/ 2147483647 h 641"/>
                <a:gd name="T46" fmla="*/ 2147483647 w 1601"/>
                <a:gd name="T47" fmla="*/ 2147483647 h 641"/>
                <a:gd name="T48" fmla="*/ 2147483647 w 1601"/>
                <a:gd name="T49" fmla="*/ 2147483647 h 641"/>
                <a:gd name="T50" fmla="*/ 2147483647 w 1601"/>
                <a:gd name="T51" fmla="*/ 2147483647 h 641"/>
                <a:gd name="T52" fmla="*/ 2147483647 w 1601"/>
                <a:gd name="T53" fmla="*/ 2147483647 h 641"/>
                <a:gd name="T54" fmla="*/ 2147483647 w 1601"/>
                <a:gd name="T55" fmla="*/ 2147483647 h 641"/>
                <a:gd name="T56" fmla="*/ 2147483647 w 1601"/>
                <a:gd name="T57" fmla="*/ 2147483647 h 641"/>
                <a:gd name="T58" fmla="*/ 2147483647 w 1601"/>
                <a:gd name="T59" fmla="*/ 2147483647 h 641"/>
                <a:gd name="T60" fmla="*/ 2147483647 w 1601"/>
                <a:gd name="T61" fmla="*/ 2147483647 h 641"/>
                <a:gd name="T62" fmla="*/ 2147483647 w 1601"/>
                <a:gd name="T63" fmla="*/ 2147483647 h 641"/>
                <a:gd name="T64" fmla="*/ 2147483647 w 1601"/>
                <a:gd name="T65" fmla="*/ 2147483647 h 641"/>
                <a:gd name="T66" fmla="*/ 2147483647 w 1601"/>
                <a:gd name="T67" fmla="*/ 2147483647 h 641"/>
                <a:gd name="T68" fmla="*/ 2147483647 w 1601"/>
                <a:gd name="T69" fmla="*/ 2147483647 h 641"/>
                <a:gd name="T70" fmla="*/ 2147483647 w 1601"/>
                <a:gd name="T71" fmla="*/ 2147483647 h 641"/>
                <a:gd name="T72" fmla="*/ 2147483647 w 1601"/>
                <a:gd name="T73" fmla="*/ 2147483647 h 641"/>
                <a:gd name="T74" fmla="*/ 2147483647 w 1601"/>
                <a:gd name="T75" fmla="*/ 2147483647 h 641"/>
                <a:gd name="T76" fmla="*/ 2147483647 w 1601"/>
                <a:gd name="T77" fmla="*/ 2147483647 h 641"/>
                <a:gd name="T78" fmla="*/ 2147483647 w 1601"/>
                <a:gd name="T79" fmla="*/ 2147483647 h 641"/>
                <a:gd name="T80" fmla="*/ 2147483647 w 1601"/>
                <a:gd name="T81" fmla="*/ 2147483647 h 641"/>
                <a:gd name="T82" fmla="*/ 2147483647 w 1601"/>
                <a:gd name="T83" fmla="*/ 2147483647 h 641"/>
                <a:gd name="T84" fmla="*/ 2147483647 w 1601"/>
                <a:gd name="T85" fmla="*/ 2147483647 h 641"/>
                <a:gd name="T86" fmla="*/ 2147483647 w 1601"/>
                <a:gd name="T87" fmla="*/ 2147483647 h 641"/>
                <a:gd name="T88" fmla="*/ 2147483647 w 1601"/>
                <a:gd name="T89" fmla="*/ 2147483647 h 641"/>
                <a:gd name="T90" fmla="*/ 2147483647 w 1601"/>
                <a:gd name="T91" fmla="*/ 2147483647 h 641"/>
                <a:gd name="T92" fmla="*/ 2147483647 w 1601"/>
                <a:gd name="T93" fmla="*/ 2147483647 h 641"/>
                <a:gd name="T94" fmla="*/ 2147483647 w 1601"/>
                <a:gd name="T95" fmla="*/ 2147483647 h 641"/>
                <a:gd name="T96" fmla="*/ 2147483647 w 1601"/>
                <a:gd name="T97" fmla="*/ 2147483647 h 641"/>
                <a:gd name="T98" fmla="*/ 2147483647 w 1601"/>
                <a:gd name="T99" fmla="*/ 2147483647 h 6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601"/>
                <a:gd name="T151" fmla="*/ 0 h 641"/>
                <a:gd name="T152" fmla="*/ 1601 w 1601"/>
                <a:gd name="T153" fmla="*/ 641 h 64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601" h="641">
                  <a:moveTo>
                    <a:pt x="0" y="0"/>
                  </a:moveTo>
                  <a:lnTo>
                    <a:pt x="16" y="84"/>
                  </a:lnTo>
                  <a:lnTo>
                    <a:pt x="39" y="90"/>
                  </a:lnTo>
                  <a:lnTo>
                    <a:pt x="43" y="129"/>
                  </a:lnTo>
                  <a:lnTo>
                    <a:pt x="69" y="123"/>
                  </a:lnTo>
                  <a:lnTo>
                    <a:pt x="68" y="174"/>
                  </a:lnTo>
                  <a:lnTo>
                    <a:pt x="73" y="200"/>
                  </a:lnTo>
                  <a:lnTo>
                    <a:pt x="106" y="170"/>
                  </a:lnTo>
                  <a:lnTo>
                    <a:pt x="105" y="221"/>
                  </a:lnTo>
                  <a:lnTo>
                    <a:pt x="120" y="212"/>
                  </a:lnTo>
                  <a:lnTo>
                    <a:pt x="156" y="171"/>
                  </a:lnTo>
                  <a:lnTo>
                    <a:pt x="166" y="295"/>
                  </a:lnTo>
                  <a:lnTo>
                    <a:pt x="172" y="251"/>
                  </a:lnTo>
                  <a:lnTo>
                    <a:pt x="187" y="242"/>
                  </a:lnTo>
                  <a:lnTo>
                    <a:pt x="205" y="222"/>
                  </a:lnTo>
                  <a:lnTo>
                    <a:pt x="216" y="275"/>
                  </a:lnTo>
                  <a:lnTo>
                    <a:pt x="230" y="266"/>
                  </a:lnTo>
                  <a:lnTo>
                    <a:pt x="261" y="250"/>
                  </a:lnTo>
                  <a:lnTo>
                    <a:pt x="267" y="346"/>
                  </a:lnTo>
                  <a:lnTo>
                    <a:pt x="272" y="302"/>
                  </a:lnTo>
                  <a:lnTo>
                    <a:pt x="310" y="250"/>
                  </a:lnTo>
                  <a:lnTo>
                    <a:pt x="316" y="277"/>
                  </a:lnTo>
                  <a:lnTo>
                    <a:pt x="337" y="245"/>
                  </a:lnTo>
                  <a:lnTo>
                    <a:pt x="360" y="251"/>
                  </a:lnTo>
                  <a:lnTo>
                    <a:pt x="366" y="278"/>
                  </a:lnTo>
                  <a:lnTo>
                    <a:pt x="399" y="248"/>
                  </a:lnTo>
                  <a:lnTo>
                    <a:pt x="417" y="228"/>
                  </a:lnTo>
                  <a:lnTo>
                    <a:pt x="422" y="254"/>
                  </a:lnTo>
                  <a:lnTo>
                    <a:pt x="442" y="273"/>
                  </a:lnTo>
                  <a:lnTo>
                    <a:pt x="457" y="263"/>
                  </a:lnTo>
                  <a:lnTo>
                    <a:pt x="481" y="270"/>
                  </a:lnTo>
                  <a:lnTo>
                    <a:pt x="486" y="297"/>
                  </a:lnTo>
                  <a:lnTo>
                    <a:pt x="520" y="218"/>
                  </a:lnTo>
                  <a:lnTo>
                    <a:pt x="537" y="247"/>
                  </a:lnTo>
                  <a:lnTo>
                    <a:pt x="554" y="227"/>
                  </a:lnTo>
                  <a:lnTo>
                    <a:pt x="566" y="230"/>
                  </a:lnTo>
                  <a:lnTo>
                    <a:pt x="598" y="202"/>
                  </a:lnTo>
                  <a:lnTo>
                    <a:pt x="598" y="251"/>
                  </a:lnTo>
                  <a:lnTo>
                    <a:pt x="641" y="187"/>
                  </a:lnTo>
                  <a:lnTo>
                    <a:pt x="649" y="202"/>
                  </a:lnTo>
                  <a:lnTo>
                    <a:pt x="677" y="281"/>
                  </a:lnTo>
                  <a:lnTo>
                    <a:pt x="681" y="224"/>
                  </a:lnTo>
                  <a:lnTo>
                    <a:pt x="699" y="203"/>
                  </a:lnTo>
                  <a:lnTo>
                    <a:pt x="712" y="244"/>
                  </a:lnTo>
                  <a:lnTo>
                    <a:pt x="713" y="294"/>
                  </a:lnTo>
                  <a:lnTo>
                    <a:pt x="730" y="274"/>
                  </a:lnTo>
                  <a:lnTo>
                    <a:pt x="753" y="280"/>
                  </a:lnTo>
                  <a:lnTo>
                    <a:pt x="768" y="272"/>
                  </a:lnTo>
                  <a:lnTo>
                    <a:pt x="783" y="263"/>
                  </a:lnTo>
                  <a:lnTo>
                    <a:pt x="807" y="360"/>
                  </a:lnTo>
                  <a:lnTo>
                    <a:pt x="802" y="330"/>
                  </a:lnTo>
                  <a:lnTo>
                    <a:pt x="823" y="348"/>
                  </a:lnTo>
                  <a:lnTo>
                    <a:pt x="844" y="317"/>
                  </a:lnTo>
                  <a:lnTo>
                    <a:pt x="856" y="320"/>
                  </a:lnTo>
                  <a:lnTo>
                    <a:pt x="882" y="314"/>
                  </a:lnTo>
                  <a:lnTo>
                    <a:pt x="891" y="329"/>
                  </a:lnTo>
                  <a:lnTo>
                    <a:pt x="918" y="273"/>
                  </a:lnTo>
                  <a:lnTo>
                    <a:pt x="941" y="279"/>
                  </a:lnTo>
                  <a:lnTo>
                    <a:pt x="963" y="248"/>
                  </a:lnTo>
                  <a:lnTo>
                    <a:pt x="970" y="313"/>
                  </a:lnTo>
                  <a:lnTo>
                    <a:pt x="995" y="269"/>
                  </a:lnTo>
                  <a:lnTo>
                    <a:pt x="990" y="331"/>
                  </a:lnTo>
                  <a:lnTo>
                    <a:pt x="1001" y="383"/>
                  </a:lnTo>
                  <a:lnTo>
                    <a:pt x="1025" y="340"/>
                  </a:lnTo>
                  <a:lnTo>
                    <a:pt x="1056" y="323"/>
                  </a:lnTo>
                  <a:lnTo>
                    <a:pt x="1058" y="361"/>
                  </a:lnTo>
                  <a:lnTo>
                    <a:pt x="1070" y="364"/>
                  </a:lnTo>
                  <a:lnTo>
                    <a:pt x="1083" y="405"/>
                  </a:lnTo>
                  <a:lnTo>
                    <a:pt x="1107" y="362"/>
                  </a:lnTo>
                  <a:lnTo>
                    <a:pt x="1116" y="377"/>
                  </a:lnTo>
                  <a:lnTo>
                    <a:pt x="1148" y="348"/>
                  </a:lnTo>
                  <a:lnTo>
                    <a:pt x="1141" y="421"/>
                  </a:lnTo>
                  <a:lnTo>
                    <a:pt x="1156" y="463"/>
                  </a:lnTo>
                  <a:lnTo>
                    <a:pt x="1180" y="418"/>
                  </a:lnTo>
                  <a:lnTo>
                    <a:pt x="1176" y="481"/>
                  </a:lnTo>
                  <a:lnTo>
                    <a:pt x="1212" y="439"/>
                  </a:lnTo>
                  <a:lnTo>
                    <a:pt x="1221" y="454"/>
                  </a:lnTo>
                  <a:lnTo>
                    <a:pt x="1234" y="496"/>
                  </a:lnTo>
                  <a:lnTo>
                    <a:pt x="1244" y="511"/>
                  </a:lnTo>
                  <a:lnTo>
                    <a:pt x="1252" y="526"/>
                  </a:lnTo>
                  <a:lnTo>
                    <a:pt x="1275" y="532"/>
                  </a:lnTo>
                  <a:lnTo>
                    <a:pt x="1284" y="546"/>
                  </a:lnTo>
                  <a:lnTo>
                    <a:pt x="1312" y="598"/>
                  </a:lnTo>
                  <a:lnTo>
                    <a:pt x="1331" y="509"/>
                  </a:lnTo>
                  <a:lnTo>
                    <a:pt x="1330" y="559"/>
                  </a:lnTo>
                  <a:lnTo>
                    <a:pt x="1358" y="554"/>
                  </a:lnTo>
                  <a:lnTo>
                    <a:pt x="1362" y="641"/>
                  </a:lnTo>
                  <a:lnTo>
                    <a:pt x="1371" y="595"/>
                  </a:lnTo>
                  <a:lnTo>
                    <a:pt x="1392" y="612"/>
                  </a:lnTo>
                  <a:lnTo>
                    <a:pt x="1406" y="604"/>
                  </a:lnTo>
                  <a:lnTo>
                    <a:pt x="1445" y="552"/>
                  </a:lnTo>
                  <a:lnTo>
                    <a:pt x="1447" y="590"/>
                  </a:lnTo>
                  <a:lnTo>
                    <a:pt x="1475" y="534"/>
                  </a:lnTo>
                  <a:lnTo>
                    <a:pt x="1486" y="588"/>
                  </a:lnTo>
                  <a:lnTo>
                    <a:pt x="1504" y="568"/>
                  </a:lnTo>
                  <a:lnTo>
                    <a:pt x="1521" y="454"/>
                  </a:lnTo>
                  <a:lnTo>
                    <a:pt x="1548" y="541"/>
                  </a:lnTo>
                  <a:lnTo>
                    <a:pt x="1569" y="509"/>
                  </a:lnTo>
                  <a:lnTo>
                    <a:pt x="1601" y="481"/>
                  </a:lnTo>
                  <a:lnTo>
                    <a:pt x="1599" y="542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4" name="Line 19"/>
            <p:cNvSpPr>
              <a:spLocks noChangeShapeType="1"/>
            </p:cNvSpPr>
            <p:nvPr/>
          </p:nvSpPr>
          <p:spPr bwMode="auto">
            <a:xfrm>
              <a:off x="5581650" y="838200"/>
              <a:ext cx="19050" cy="170973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5" name="Line 20"/>
            <p:cNvSpPr>
              <a:spLocks noChangeShapeType="1"/>
            </p:cNvSpPr>
            <p:nvPr/>
          </p:nvSpPr>
          <p:spPr bwMode="auto">
            <a:xfrm>
              <a:off x="5600700" y="2547937"/>
              <a:ext cx="2671763" cy="15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6" name="Rectangle 21"/>
            <p:cNvSpPr>
              <a:spLocks noChangeArrowheads="1"/>
            </p:cNvSpPr>
            <p:nvPr/>
          </p:nvSpPr>
          <p:spPr bwMode="auto">
            <a:xfrm>
              <a:off x="6935788" y="2632075"/>
              <a:ext cx="112712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0</a:t>
              </a:r>
              <a:endParaRPr lang="en-US">
                <a:latin typeface="Times" charset="0"/>
              </a:endParaRPr>
            </a:p>
          </p:txBody>
        </p:sp>
        <p:sp>
          <p:nvSpPr>
            <p:cNvPr id="20497" name="Line 22"/>
            <p:cNvSpPr>
              <a:spLocks noChangeShapeType="1"/>
            </p:cNvSpPr>
            <p:nvPr/>
          </p:nvSpPr>
          <p:spPr bwMode="auto">
            <a:xfrm>
              <a:off x="5927725" y="2547937"/>
              <a:ext cx="1588" cy="777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8" name="Line 23"/>
            <p:cNvSpPr>
              <a:spLocks noChangeShapeType="1"/>
            </p:cNvSpPr>
            <p:nvPr/>
          </p:nvSpPr>
          <p:spPr bwMode="auto">
            <a:xfrm>
              <a:off x="6465888" y="2547937"/>
              <a:ext cx="1587" cy="777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9" name="Line 24"/>
            <p:cNvSpPr>
              <a:spLocks noChangeShapeType="1"/>
            </p:cNvSpPr>
            <p:nvPr/>
          </p:nvSpPr>
          <p:spPr bwMode="auto">
            <a:xfrm>
              <a:off x="6985000" y="2547937"/>
              <a:ext cx="1588" cy="777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0" name="Line 25"/>
            <p:cNvSpPr>
              <a:spLocks noChangeShapeType="1"/>
            </p:cNvSpPr>
            <p:nvPr/>
          </p:nvSpPr>
          <p:spPr bwMode="auto">
            <a:xfrm>
              <a:off x="7523163" y="2547937"/>
              <a:ext cx="1587" cy="777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1" name="Line 26"/>
            <p:cNvSpPr>
              <a:spLocks noChangeShapeType="1"/>
            </p:cNvSpPr>
            <p:nvPr/>
          </p:nvSpPr>
          <p:spPr bwMode="auto">
            <a:xfrm>
              <a:off x="8061325" y="2547937"/>
              <a:ext cx="1588" cy="777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2" name="Rectangle 27"/>
            <p:cNvSpPr>
              <a:spLocks noChangeArrowheads="1"/>
            </p:cNvSpPr>
            <p:nvPr/>
          </p:nvSpPr>
          <p:spPr bwMode="auto">
            <a:xfrm>
              <a:off x="5840413" y="2613025"/>
              <a:ext cx="18097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-1</a:t>
              </a:r>
              <a:endParaRPr lang="en-US">
                <a:latin typeface="Times" charset="0"/>
              </a:endParaRPr>
            </a:p>
          </p:txBody>
        </p:sp>
        <p:sp>
          <p:nvSpPr>
            <p:cNvPr id="20503" name="Rectangle 28"/>
            <p:cNvSpPr>
              <a:spLocks noChangeArrowheads="1"/>
            </p:cNvSpPr>
            <p:nvPr/>
          </p:nvSpPr>
          <p:spPr bwMode="auto">
            <a:xfrm>
              <a:off x="8031163" y="2632075"/>
              <a:ext cx="112712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1</a:t>
              </a:r>
              <a:endParaRPr lang="en-US">
                <a:latin typeface="Times" charset="0"/>
              </a:endParaRPr>
            </a:p>
          </p:txBody>
        </p:sp>
        <p:sp>
          <p:nvSpPr>
            <p:cNvPr id="20504" name="Text Box 29"/>
            <p:cNvSpPr txBox="1">
              <a:spLocks noChangeArrowheads="1"/>
            </p:cNvSpPr>
            <p:nvPr/>
          </p:nvSpPr>
          <p:spPr bwMode="auto">
            <a:xfrm rot="-5400000">
              <a:off x="4729957" y="1499393"/>
              <a:ext cx="12700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>
                  <a:latin typeface="Times" charset="0"/>
                </a:rPr>
                <a:t>Free energy</a:t>
              </a:r>
            </a:p>
          </p:txBody>
        </p:sp>
        <p:sp>
          <p:nvSpPr>
            <p:cNvPr id="20505" name="Text Box 30"/>
            <p:cNvSpPr txBox="1">
              <a:spLocks noChangeArrowheads="1"/>
            </p:cNvSpPr>
            <p:nvPr/>
          </p:nvSpPr>
          <p:spPr bwMode="auto">
            <a:xfrm>
              <a:off x="6858000" y="2724150"/>
              <a:ext cx="2984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>
                  <a:latin typeface="Times" charset="0"/>
                </a:rPr>
                <a:t>x</a:t>
              </a:r>
            </a:p>
          </p:txBody>
        </p:sp>
      </p:grp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62000" y="1676400"/>
            <a:ext cx="399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So what fraction of states are folded?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90600" y="3028950"/>
            <a:ext cx="4176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How many hydrogen bonds is this?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14400" y="5311775"/>
            <a:ext cx="5715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/>
              <a:t>This is what happens: ∆E, T∆S ≈ -100’s kJ/mole</a:t>
            </a:r>
          </a:p>
          <a:p>
            <a:r>
              <a:rPr lang="en-US" sz="2000"/>
              <a:t>(Lots of bonds form but loss of a lot of entropy)  </a:t>
            </a:r>
          </a:p>
        </p:txBody>
      </p:sp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2590800" y="2133600"/>
            <a:ext cx="228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K</a:t>
            </a:r>
            <a:r>
              <a:rPr lang="en-US" sz="2000" baseline="-25000"/>
              <a:t>eq</a:t>
            </a:r>
            <a:r>
              <a:rPr lang="en-US" sz="2000"/>
              <a:t> = exp(-∆G/kT)</a:t>
            </a:r>
          </a:p>
        </p:txBody>
      </p:sp>
    </p:spTree>
    <p:extLst>
      <p:ext uri="{BB962C8B-B14F-4D97-AF65-F5344CB8AC3E}">
        <p14:creationId xmlns:p14="http://schemas.microsoft.com/office/powerpoint/2010/main" val="3025234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2" grpId="0"/>
      <p:bldP spid="3" grpId="0"/>
      <p:bldP spid="4" grpId="0"/>
      <p:bldP spid="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46"/>
            <a:ext cx="8229600" cy="76571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</a:rPr>
              <a:t>Amazing Animation of </a:t>
            </a:r>
            <a:r>
              <a:rPr lang="en-US" dirty="0"/>
              <a:t>F</a:t>
            </a:r>
            <a:r>
              <a:rPr lang="en-US" baseline="-25000" dirty="0"/>
              <a:t>1</a:t>
            </a:r>
            <a:r>
              <a:rPr lang="en-US" dirty="0"/>
              <a:t>F</a:t>
            </a:r>
            <a:r>
              <a:rPr lang="en-US" baseline="-25000" dirty="0"/>
              <a:t>0 </a:t>
            </a:r>
            <a:r>
              <a:rPr lang="en-US" dirty="0" smtClean="0"/>
              <a:t>ATPase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6666503" y="778865"/>
            <a:ext cx="26970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www.grahamj.com</a:t>
            </a:r>
            <a:r>
              <a:rPr lang="en-US" sz="1200" dirty="0"/>
              <a:t>/fivth2.html</a:t>
            </a:r>
          </a:p>
        </p:txBody>
      </p:sp>
      <p:pic>
        <p:nvPicPr>
          <p:cNvPr id="4" name="ATP Synthas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996" y="1055864"/>
            <a:ext cx="7604088" cy="570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68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06438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Protein folding: the energy 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landscape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theory</a:t>
            </a:r>
          </a:p>
        </p:txBody>
      </p:sp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0" y="20669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1507" name="Group 40"/>
          <p:cNvGrpSpPr>
            <a:grpSpLocks/>
          </p:cNvGrpSpPr>
          <p:nvPr/>
        </p:nvGrpSpPr>
        <p:grpSpPr bwMode="auto">
          <a:xfrm>
            <a:off x="2362200" y="762000"/>
            <a:ext cx="5518150" cy="5354638"/>
            <a:chOff x="2145" y="320"/>
            <a:chExt cx="4046" cy="3566"/>
          </a:xfrm>
        </p:grpSpPr>
        <p:sp>
          <p:nvSpPr>
            <p:cNvPr id="21508" name="Freeform 6"/>
            <p:cNvSpPr>
              <a:spLocks/>
            </p:cNvSpPr>
            <p:nvPr/>
          </p:nvSpPr>
          <p:spPr bwMode="auto">
            <a:xfrm>
              <a:off x="2508" y="786"/>
              <a:ext cx="2224" cy="3061"/>
            </a:xfrm>
            <a:custGeom>
              <a:avLst/>
              <a:gdLst>
                <a:gd name="T0" fmla="*/ 57 w 2224"/>
                <a:gd name="T1" fmla="*/ 275 h 3061"/>
                <a:gd name="T2" fmla="*/ 113 w 2224"/>
                <a:gd name="T3" fmla="*/ 539 h 3061"/>
                <a:gd name="T4" fmla="*/ 189 w 2224"/>
                <a:gd name="T5" fmla="*/ 558 h 3061"/>
                <a:gd name="T6" fmla="*/ 312 w 2224"/>
                <a:gd name="T7" fmla="*/ 756 h 3061"/>
                <a:gd name="T8" fmla="*/ 368 w 2224"/>
                <a:gd name="T9" fmla="*/ 917 h 3061"/>
                <a:gd name="T10" fmla="*/ 463 w 2224"/>
                <a:gd name="T11" fmla="*/ 1361 h 3061"/>
                <a:gd name="T12" fmla="*/ 510 w 2224"/>
                <a:gd name="T13" fmla="*/ 1238 h 3061"/>
                <a:gd name="T14" fmla="*/ 567 w 2224"/>
                <a:gd name="T15" fmla="*/ 955 h 3061"/>
                <a:gd name="T16" fmla="*/ 604 w 2224"/>
                <a:gd name="T17" fmla="*/ 813 h 3061"/>
                <a:gd name="T18" fmla="*/ 689 w 2224"/>
                <a:gd name="T19" fmla="*/ 1040 h 3061"/>
                <a:gd name="T20" fmla="*/ 746 w 2224"/>
                <a:gd name="T21" fmla="*/ 1077 h 3061"/>
                <a:gd name="T22" fmla="*/ 803 w 2224"/>
                <a:gd name="T23" fmla="*/ 1210 h 3061"/>
                <a:gd name="T24" fmla="*/ 859 w 2224"/>
                <a:gd name="T25" fmla="*/ 1540 h 3061"/>
                <a:gd name="T26" fmla="*/ 944 w 2224"/>
                <a:gd name="T27" fmla="*/ 1644 h 3061"/>
                <a:gd name="T28" fmla="*/ 1001 w 2224"/>
                <a:gd name="T29" fmla="*/ 2418 h 3061"/>
                <a:gd name="T30" fmla="*/ 1124 w 2224"/>
                <a:gd name="T31" fmla="*/ 2239 h 3061"/>
                <a:gd name="T32" fmla="*/ 1180 w 2224"/>
                <a:gd name="T33" fmla="*/ 2683 h 3061"/>
                <a:gd name="T34" fmla="*/ 1218 w 2224"/>
                <a:gd name="T35" fmla="*/ 2513 h 3061"/>
                <a:gd name="T36" fmla="*/ 1256 w 2224"/>
                <a:gd name="T37" fmla="*/ 3032 h 3061"/>
                <a:gd name="T38" fmla="*/ 1256 w 2224"/>
                <a:gd name="T39" fmla="*/ 2664 h 3061"/>
                <a:gd name="T40" fmla="*/ 1313 w 2224"/>
                <a:gd name="T41" fmla="*/ 2635 h 3061"/>
                <a:gd name="T42" fmla="*/ 1360 w 2224"/>
                <a:gd name="T43" fmla="*/ 2465 h 3061"/>
                <a:gd name="T44" fmla="*/ 1388 w 2224"/>
                <a:gd name="T45" fmla="*/ 2210 h 3061"/>
                <a:gd name="T46" fmla="*/ 1549 w 2224"/>
                <a:gd name="T47" fmla="*/ 2286 h 3061"/>
                <a:gd name="T48" fmla="*/ 1615 w 2224"/>
                <a:gd name="T49" fmla="*/ 2428 h 3061"/>
                <a:gd name="T50" fmla="*/ 1624 w 2224"/>
                <a:gd name="T51" fmla="*/ 1937 h 3061"/>
                <a:gd name="T52" fmla="*/ 1681 w 2224"/>
                <a:gd name="T53" fmla="*/ 1672 h 3061"/>
                <a:gd name="T54" fmla="*/ 1766 w 2224"/>
                <a:gd name="T55" fmla="*/ 1625 h 3061"/>
                <a:gd name="T56" fmla="*/ 1804 w 2224"/>
                <a:gd name="T57" fmla="*/ 1644 h 3061"/>
                <a:gd name="T58" fmla="*/ 1804 w 2224"/>
                <a:gd name="T59" fmla="*/ 1181 h 3061"/>
                <a:gd name="T60" fmla="*/ 1879 w 2224"/>
                <a:gd name="T61" fmla="*/ 1332 h 3061"/>
                <a:gd name="T62" fmla="*/ 1917 w 2224"/>
                <a:gd name="T63" fmla="*/ 973 h 3061"/>
                <a:gd name="T64" fmla="*/ 2002 w 2224"/>
                <a:gd name="T65" fmla="*/ 643 h 3061"/>
                <a:gd name="T66" fmla="*/ 2125 w 2224"/>
                <a:gd name="T67" fmla="*/ 416 h 3061"/>
                <a:gd name="T68" fmla="*/ 2219 w 2224"/>
                <a:gd name="T69" fmla="*/ 58 h 306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224" h="3061">
                  <a:moveTo>
                    <a:pt x="0" y="67"/>
                  </a:moveTo>
                  <a:cubicBezTo>
                    <a:pt x="24" y="138"/>
                    <a:pt x="48" y="209"/>
                    <a:pt x="57" y="275"/>
                  </a:cubicBezTo>
                  <a:cubicBezTo>
                    <a:pt x="66" y="341"/>
                    <a:pt x="48" y="420"/>
                    <a:pt x="57" y="464"/>
                  </a:cubicBezTo>
                  <a:cubicBezTo>
                    <a:pt x="66" y="508"/>
                    <a:pt x="101" y="550"/>
                    <a:pt x="113" y="539"/>
                  </a:cubicBezTo>
                  <a:cubicBezTo>
                    <a:pt x="125" y="528"/>
                    <a:pt x="119" y="394"/>
                    <a:pt x="132" y="397"/>
                  </a:cubicBezTo>
                  <a:cubicBezTo>
                    <a:pt x="145" y="400"/>
                    <a:pt x="173" y="495"/>
                    <a:pt x="189" y="558"/>
                  </a:cubicBezTo>
                  <a:cubicBezTo>
                    <a:pt x="205" y="621"/>
                    <a:pt x="206" y="742"/>
                    <a:pt x="227" y="775"/>
                  </a:cubicBezTo>
                  <a:cubicBezTo>
                    <a:pt x="248" y="808"/>
                    <a:pt x="289" y="748"/>
                    <a:pt x="312" y="756"/>
                  </a:cubicBezTo>
                  <a:cubicBezTo>
                    <a:pt x="335" y="764"/>
                    <a:pt x="359" y="795"/>
                    <a:pt x="368" y="822"/>
                  </a:cubicBezTo>
                  <a:cubicBezTo>
                    <a:pt x="377" y="849"/>
                    <a:pt x="366" y="841"/>
                    <a:pt x="368" y="917"/>
                  </a:cubicBezTo>
                  <a:cubicBezTo>
                    <a:pt x="370" y="993"/>
                    <a:pt x="362" y="1202"/>
                    <a:pt x="378" y="1276"/>
                  </a:cubicBezTo>
                  <a:cubicBezTo>
                    <a:pt x="394" y="1350"/>
                    <a:pt x="444" y="1380"/>
                    <a:pt x="463" y="1361"/>
                  </a:cubicBezTo>
                  <a:cubicBezTo>
                    <a:pt x="482" y="1342"/>
                    <a:pt x="483" y="1182"/>
                    <a:pt x="491" y="1162"/>
                  </a:cubicBezTo>
                  <a:cubicBezTo>
                    <a:pt x="499" y="1142"/>
                    <a:pt x="497" y="1235"/>
                    <a:pt x="510" y="1238"/>
                  </a:cubicBezTo>
                  <a:cubicBezTo>
                    <a:pt x="523" y="1241"/>
                    <a:pt x="558" y="1228"/>
                    <a:pt x="567" y="1181"/>
                  </a:cubicBezTo>
                  <a:cubicBezTo>
                    <a:pt x="576" y="1134"/>
                    <a:pt x="567" y="1034"/>
                    <a:pt x="567" y="955"/>
                  </a:cubicBezTo>
                  <a:cubicBezTo>
                    <a:pt x="567" y="876"/>
                    <a:pt x="561" y="733"/>
                    <a:pt x="567" y="709"/>
                  </a:cubicBezTo>
                  <a:cubicBezTo>
                    <a:pt x="573" y="685"/>
                    <a:pt x="592" y="788"/>
                    <a:pt x="604" y="813"/>
                  </a:cubicBezTo>
                  <a:cubicBezTo>
                    <a:pt x="616" y="838"/>
                    <a:pt x="628" y="822"/>
                    <a:pt x="642" y="860"/>
                  </a:cubicBezTo>
                  <a:cubicBezTo>
                    <a:pt x="656" y="898"/>
                    <a:pt x="680" y="1024"/>
                    <a:pt x="689" y="1040"/>
                  </a:cubicBezTo>
                  <a:cubicBezTo>
                    <a:pt x="698" y="1056"/>
                    <a:pt x="690" y="949"/>
                    <a:pt x="699" y="955"/>
                  </a:cubicBezTo>
                  <a:cubicBezTo>
                    <a:pt x="708" y="961"/>
                    <a:pt x="738" y="1027"/>
                    <a:pt x="746" y="1077"/>
                  </a:cubicBezTo>
                  <a:cubicBezTo>
                    <a:pt x="754" y="1127"/>
                    <a:pt x="737" y="1235"/>
                    <a:pt x="746" y="1257"/>
                  </a:cubicBezTo>
                  <a:cubicBezTo>
                    <a:pt x="755" y="1279"/>
                    <a:pt x="792" y="1191"/>
                    <a:pt x="803" y="1210"/>
                  </a:cubicBezTo>
                  <a:cubicBezTo>
                    <a:pt x="814" y="1229"/>
                    <a:pt x="803" y="1315"/>
                    <a:pt x="812" y="1370"/>
                  </a:cubicBezTo>
                  <a:cubicBezTo>
                    <a:pt x="821" y="1425"/>
                    <a:pt x="842" y="1516"/>
                    <a:pt x="859" y="1540"/>
                  </a:cubicBezTo>
                  <a:cubicBezTo>
                    <a:pt x="876" y="1564"/>
                    <a:pt x="902" y="1495"/>
                    <a:pt x="916" y="1512"/>
                  </a:cubicBezTo>
                  <a:cubicBezTo>
                    <a:pt x="930" y="1529"/>
                    <a:pt x="936" y="1575"/>
                    <a:pt x="944" y="1644"/>
                  </a:cubicBezTo>
                  <a:cubicBezTo>
                    <a:pt x="952" y="1713"/>
                    <a:pt x="954" y="1798"/>
                    <a:pt x="963" y="1927"/>
                  </a:cubicBezTo>
                  <a:cubicBezTo>
                    <a:pt x="972" y="2056"/>
                    <a:pt x="988" y="2366"/>
                    <a:pt x="1001" y="2418"/>
                  </a:cubicBezTo>
                  <a:cubicBezTo>
                    <a:pt x="1014" y="2470"/>
                    <a:pt x="1018" y="2269"/>
                    <a:pt x="1039" y="2239"/>
                  </a:cubicBezTo>
                  <a:cubicBezTo>
                    <a:pt x="1060" y="2209"/>
                    <a:pt x="1108" y="2183"/>
                    <a:pt x="1124" y="2239"/>
                  </a:cubicBezTo>
                  <a:cubicBezTo>
                    <a:pt x="1140" y="2295"/>
                    <a:pt x="1124" y="2505"/>
                    <a:pt x="1133" y="2579"/>
                  </a:cubicBezTo>
                  <a:cubicBezTo>
                    <a:pt x="1142" y="2653"/>
                    <a:pt x="1172" y="2703"/>
                    <a:pt x="1180" y="2683"/>
                  </a:cubicBezTo>
                  <a:cubicBezTo>
                    <a:pt x="1188" y="2663"/>
                    <a:pt x="1174" y="2484"/>
                    <a:pt x="1180" y="2456"/>
                  </a:cubicBezTo>
                  <a:cubicBezTo>
                    <a:pt x="1186" y="2428"/>
                    <a:pt x="1210" y="2427"/>
                    <a:pt x="1218" y="2513"/>
                  </a:cubicBezTo>
                  <a:cubicBezTo>
                    <a:pt x="1226" y="2599"/>
                    <a:pt x="1222" y="2889"/>
                    <a:pt x="1228" y="2975"/>
                  </a:cubicBezTo>
                  <a:cubicBezTo>
                    <a:pt x="1234" y="3061"/>
                    <a:pt x="1251" y="3059"/>
                    <a:pt x="1256" y="3032"/>
                  </a:cubicBezTo>
                  <a:cubicBezTo>
                    <a:pt x="1261" y="3005"/>
                    <a:pt x="1256" y="2876"/>
                    <a:pt x="1256" y="2815"/>
                  </a:cubicBezTo>
                  <a:cubicBezTo>
                    <a:pt x="1256" y="2754"/>
                    <a:pt x="1247" y="2677"/>
                    <a:pt x="1256" y="2664"/>
                  </a:cubicBezTo>
                  <a:cubicBezTo>
                    <a:pt x="1265" y="2651"/>
                    <a:pt x="1304" y="2744"/>
                    <a:pt x="1313" y="2739"/>
                  </a:cubicBezTo>
                  <a:cubicBezTo>
                    <a:pt x="1322" y="2734"/>
                    <a:pt x="1313" y="2688"/>
                    <a:pt x="1313" y="2635"/>
                  </a:cubicBezTo>
                  <a:cubicBezTo>
                    <a:pt x="1313" y="2582"/>
                    <a:pt x="1305" y="2446"/>
                    <a:pt x="1313" y="2418"/>
                  </a:cubicBezTo>
                  <a:cubicBezTo>
                    <a:pt x="1321" y="2390"/>
                    <a:pt x="1348" y="2481"/>
                    <a:pt x="1360" y="2465"/>
                  </a:cubicBezTo>
                  <a:cubicBezTo>
                    <a:pt x="1372" y="2449"/>
                    <a:pt x="1383" y="2366"/>
                    <a:pt x="1388" y="2324"/>
                  </a:cubicBezTo>
                  <a:cubicBezTo>
                    <a:pt x="1393" y="2282"/>
                    <a:pt x="1374" y="2248"/>
                    <a:pt x="1388" y="2210"/>
                  </a:cubicBezTo>
                  <a:cubicBezTo>
                    <a:pt x="1402" y="2172"/>
                    <a:pt x="1446" y="2084"/>
                    <a:pt x="1473" y="2097"/>
                  </a:cubicBezTo>
                  <a:cubicBezTo>
                    <a:pt x="1500" y="2110"/>
                    <a:pt x="1530" y="2207"/>
                    <a:pt x="1549" y="2286"/>
                  </a:cubicBezTo>
                  <a:cubicBezTo>
                    <a:pt x="1568" y="2365"/>
                    <a:pt x="1575" y="2545"/>
                    <a:pt x="1586" y="2569"/>
                  </a:cubicBezTo>
                  <a:cubicBezTo>
                    <a:pt x="1597" y="2593"/>
                    <a:pt x="1609" y="2485"/>
                    <a:pt x="1615" y="2428"/>
                  </a:cubicBezTo>
                  <a:cubicBezTo>
                    <a:pt x="1621" y="2371"/>
                    <a:pt x="1623" y="2311"/>
                    <a:pt x="1624" y="2229"/>
                  </a:cubicBezTo>
                  <a:cubicBezTo>
                    <a:pt x="1625" y="2147"/>
                    <a:pt x="1621" y="1976"/>
                    <a:pt x="1624" y="1937"/>
                  </a:cubicBezTo>
                  <a:cubicBezTo>
                    <a:pt x="1627" y="1898"/>
                    <a:pt x="1634" y="2037"/>
                    <a:pt x="1643" y="1993"/>
                  </a:cubicBezTo>
                  <a:cubicBezTo>
                    <a:pt x="1652" y="1949"/>
                    <a:pt x="1670" y="1746"/>
                    <a:pt x="1681" y="1672"/>
                  </a:cubicBezTo>
                  <a:cubicBezTo>
                    <a:pt x="1692" y="1598"/>
                    <a:pt x="1695" y="1557"/>
                    <a:pt x="1709" y="1549"/>
                  </a:cubicBezTo>
                  <a:cubicBezTo>
                    <a:pt x="1723" y="1541"/>
                    <a:pt x="1755" y="1592"/>
                    <a:pt x="1766" y="1625"/>
                  </a:cubicBezTo>
                  <a:cubicBezTo>
                    <a:pt x="1777" y="1658"/>
                    <a:pt x="1769" y="1745"/>
                    <a:pt x="1775" y="1748"/>
                  </a:cubicBezTo>
                  <a:cubicBezTo>
                    <a:pt x="1781" y="1751"/>
                    <a:pt x="1799" y="1696"/>
                    <a:pt x="1804" y="1644"/>
                  </a:cubicBezTo>
                  <a:cubicBezTo>
                    <a:pt x="1809" y="1592"/>
                    <a:pt x="1804" y="1513"/>
                    <a:pt x="1804" y="1436"/>
                  </a:cubicBezTo>
                  <a:cubicBezTo>
                    <a:pt x="1804" y="1359"/>
                    <a:pt x="1795" y="1225"/>
                    <a:pt x="1804" y="1181"/>
                  </a:cubicBezTo>
                  <a:cubicBezTo>
                    <a:pt x="1813" y="1137"/>
                    <a:pt x="1848" y="1147"/>
                    <a:pt x="1860" y="1172"/>
                  </a:cubicBezTo>
                  <a:cubicBezTo>
                    <a:pt x="1872" y="1197"/>
                    <a:pt x="1870" y="1321"/>
                    <a:pt x="1879" y="1332"/>
                  </a:cubicBezTo>
                  <a:cubicBezTo>
                    <a:pt x="1888" y="1343"/>
                    <a:pt x="1911" y="1298"/>
                    <a:pt x="1917" y="1238"/>
                  </a:cubicBezTo>
                  <a:cubicBezTo>
                    <a:pt x="1923" y="1178"/>
                    <a:pt x="1905" y="1042"/>
                    <a:pt x="1917" y="973"/>
                  </a:cubicBezTo>
                  <a:cubicBezTo>
                    <a:pt x="1929" y="904"/>
                    <a:pt x="1978" y="877"/>
                    <a:pt x="1992" y="822"/>
                  </a:cubicBezTo>
                  <a:cubicBezTo>
                    <a:pt x="2006" y="767"/>
                    <a:pt x="1989" y="693"/>
                    <a:pt x="2002" y="643"/>
                  </a:cubicBezTo>
                  <a:cubicBezTo>
                    <a:pt x="2015" y="593"/>
                    <a:pt x="2048" y="558"/>
                    <a:pt x="2068" y="520"/>
                  </a:cubicBezTo>
                  <a:cubicBezTo>
                    <a:pt x="2088" y="482"/>
                    <a:pt x="2104" y="444"/>
                    <a:pt x="2125" y="416"/>
                  </a:cubicBezTo>
                  <a:cubicBezTo>
                    <a:pt x="2146" y="388"/>
                    <a:pt x="2175" y="410"/>
                    <a:pt x="2191" y="350"/>
                  </a:cubicBezTo>
                  <a:cubicBezTo>
                    <a:pt x="2207" y="290"/>
                    <a:pt x="2214" y="116"/>
                    <a:pt x="2219" y="58"/>
                  </a:cubicBezTo>
                  <a:cubicBezTo>
                    <a:pt x="2224" y="0"/>
                    <a:pt x="2221" y="0"/>
                    <a:pt x="2219" y="1"/>
                  </a:cubicBezTo>
                </a:path>
              </a:pathLst>
            </a:custGeom>
            <a:gradFill rotWithShape="1">
              <a:gsLst>
                <a:gs pos="0">
                  <a:srgbClr val="DCF8DD"/>
                </a:gs>
                <a:gs pos="100000">
                  <a:srgbClr val="2E6C3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09" name="Oval 7"/>
            <p:cNvSpPr>
              <a:spLocks noChangeArrowheads="1"/>
            </p:cNvSpPr>
            <p:nvPr/>
          </p:nvSpPr>
          <p:spPr bwMode="auto">
            <a:xfrm>
              <a:off x="2508" y="702"/>
              <a:ext cx="2238" cy="274"/>
            </a:xfrm>
            <a:prstGeom prst="ellipse">
              <a:avLst/>
            </a:prstGeom>
            <a:gradFill rotWithShape="1">
              <a:gsLst>
                <a:gs pos="0">
                  <a:srgbClr val="DCF8DD"/>
                </a:gs>
                <a:gs pos="100000">
                  <a:srgbClr val="548E5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10" name="Text Box 8"/>
            <p:cNvSpPr txBox="1">
              <a:spLocks noChangeArrowheads="1"/>
            </p:cNvSpPr>
            <p:nvPr/>
          </p:nvSpPr>
          <p:spPr bwMode="auto">
            <a:xfrm>
              <a:off x="4872" y="3683"/>
              <a:ext cx="864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 i="1">
                  <a:solidFill>
                    <a:srgbClr val="000000"/>
                  </a:solidFill>
                </a:rPr>
                <a:t>Native state</a:t>
              </a:r>
            </a:p>
          </p:txBody>
        </p:sp>
        <p:sp>
          <p:nvSpPr>
            <p:cNvPr id="21511" name="Text Box 9"/>
            <p:cNvSpPr txBox="1">
              <a:spLocks noChangeArrowheads="1"/>
            </p:cNvSpPr>
            <p:nvPr/>
          </p:nvSpPr>
          <p:spPr bwMode="auto">
            <a:xfrm>
              <a:off x="4080" y="3279"/>
              <a:ext cx="251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 i="1">
                  <a:solidFill>
                    <a:srgbClr val="000000"/>
                  </a:solidFill>
                </a:rPr>
                <a:t>I</a:t>
              </a:r>
              <a:r>
                <a:rPr lang="en-US" sz="1600" b="1" i="1" baseline="-25000">
                  <a:solidFill>
                    <a:srgbClr val="000000"/>
                  </a:solidFill>
                </a:rPr>
                <a:t>B</a:t>
              </a:r>
            </a:p>
          </p:txBody>
        </p:sp>
        <p:sp>
          <p:nvSpPr>
            <p:cNvPr id="21512" name="Text Box 10"/>
            <p:cNvSpPr txBox="1">
              <a:spLocks noChangeArrowheads="1"/>
            </p:cNvSpPr>
            <p:nvPr/>
          </p:nvSpPr>
          <p:spPr bwMode="auto">
            <a:xfrm>
              <a:off x="2600" y="1954"/>
              <a:ext cx="252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 i="1">
                  <a:solidFill>
                    <a:srgbClr val="000000"/>
                  </a:solidFill>
                </a:rPr>
                <a:t>I</a:t>
              </a:r>
              <a:r>
                <a:rPr lang="en-US" sz="1600" b="1" i="1" baseline="-2500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21513" name="Text Box 11"/>
            <p:cNvSpPr txBox="1">
              <a:spLocks noChangeArrowheads="1"/>
            </p:cNvSpPr>
            <p:nvPr/>
          </p:nvSpPr>
          <p:spPr bwMode="auto">
            <a:xfrm>
              <a:off x="4872" y="690"/>
              <a:ext cx="1036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 i="1">
                  <a:solidFill>
                    <a:srgbClr val="000000"/>
                  </a:solidFill>
                </a:rPr>
                <a:t>Unfolded state</a:t>
              </a:r>
            </a:p>
          </p:txBody>
        </p:sp>
        <p:sp>
          <p:nvSpPr>
            <p:cNvPr id="21514" name="AutoShape 12"/>
            <p:cNvSpPr>
              <a:spLocks/>
            </p:cNvSpPr>
            <p:nvPr/>
          </p:nvSpPr>
          <p:spPr bwMode="auto">
            <a:xfrm>
              <a:off x="4746" y="882"/>
              <a:ext cx="126" cy="2801"/>
            </a:xfrm>
            <a:prstGeom prst="rightBrace">
              <a:avLst>
                <a:gd name="adj1" fmla="val 18525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15" name="Text Box 13"/>
            <p:cNvSpPr txBox="1">
              <a:spLocks noChangeArrowheads="1"/>
            </p:cNvSpPr>
            <p:nvPr/>
          </p:nvSpPr>
          <p:spPr bwMode="auto">
            <a:xfrm>
              <a:off x="4872" y="1858"/>
              <a:ext cx="1319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 i="1">
                  <a:solidFill>
                    <a:srgbClr val="000000"/>
                  </a:solidFill>
                </a:rPr>
                <a:t>Intermediate states</a:t>
              </a:r>
            </a:p>
          </p:txBody>
        </p:sp>
        <p:sp>
          <p:nvSpPr>
            <p:cNvPr id="21516" name="Line 14"/>
            <p:cNvSpPr>
              <a:spLocks noChangeShapeType="1"/>
            </p:cNvSpPr>
            <p:nvPr/>
          </p:nvSpPr>
          <p:spPr bwMode="auto">
            <a:xfrm flipV="1">
              <a:off x="2336" y="786"/>
              <a:ext cx="0" cy="306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7" name="Text Box 15"/>
            <p:cNvSpPr txBox="1">
              <a:spLocks noChangeArrowheads="1"/>
            </p:cNvSpPr>
            <p:nvPr/>
          </p:nvSpPr>
          <p:spPr bwMode="auto">
            <a:xfrm rot="-5400000">
              <a:off x="1945" y="2402"/>
              <a:ext cx="623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 i="1">
                  <a:solidFill>
                    <a:srgbClr val="000000"/>
                  </a:solidFill>
                </a:rPr>
                <a:t>ENERGY</a:t>
              </a:r>
            </a:p>
          </p:txBody>
        </p:sp>
        <p:sp>
          <p:nvSpPr>
            <p:cNvPr id="21518" name="Line 16"/>
            <p:cNvSpPr>
              <a:spLocks noChangeShapeType="1"/>
            </p:cNvSpPr>
            <p:nvPr/>
          </p:nvSpPr>
          <p:spPr bwMode="auto">
            <a:xfrm>
              <a:off x="3494" y="320"/>
              <a:ext cx="0" cy="2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9" name="Line 17"/>
            <p:cNvSpPr>
              <a:spLocks noChangeShapeType="1"/>
            </p:cNvSpPr>
            <p:nvPr/>
          </p:nvSpPr>
          <p:spPr bwMode="auto">
            <a:xfrm>
              <a:off x="3590" y="320"/>
              <a:ext cx="0" cy="2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0" name="Line 18"/>
            <p:cNvSpPr>
              <a:spLocks noChangeShapeType="1"/>
            </p:cNvSpPr>
            <p:nvPr/>
          </p:nvSpPr>
          <p:spPr bwMode="auto">
            <a:xfrm>
              <a:off x="3686" y="320"/>
              <a:ext cx="0" cy="2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1" name="Line 19"/>
            <p:cNvSpPr>
              <a:spLocks noChangeShapeType="1"/>
            </p:cNvSpPr>
            <p:nvPr/>
          </p:nvSpPr>
          <p:spPr bwMode="auto">
            <a:xfrm>
              <a:off x="3782" y="320"/>
              <a:ext cx="0" cy="2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2" name="Line 20"/>
            <p:cNvSpPr>
              <a:spLocks noChangeShapeType="1"/>
            </p:cNvSpPr>
            <p:nvPr/>
          </p:nvSpPr>
          <p:spPr bwMode="auto">
            <a:xfrm>
              <a:off x="3878" y="320"/>
              <a:ext cx="0" cy="2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3" name="Line 21"/>
            <p:cNvSpPr>
              <a:spLocks noChangeShapeType="1"/>
            </p:cNvSpPr>
            <p:nvPr/>
          </p:nvSpPr>
          <p:spPr bwMode="auto">
            <a:xfrm>
              <a:off x="2508" y="810"/>
              <a:ext cx="22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4" name="Text Box 22"/>
            <p:cNvSpPr txBox="1">
              <a:spLocks noChangeArrowheads="1"/>
            </p:cNvSpPr>
            <p:nvPr/>
          </p:nvSpPr>
          <p:spPr bwMode="auto">
            <a:xfrm>
              <a:off x="3353" y="744"/>
              <a:ext cx="766" cy="203"/>
            </a:xfrm>
            <a:prstGeom prst="rect">
              <a:avLst/>
            </a:prstGeom>
            <a:solidFill>
              <a:srgbClr val="548E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 i="1">
                  <a:solidFill>
                    <a:srgbClr val="FFFFFF"/>
                  </a:solidFill>
                </a:rPr>
                <a:t>ENTROPY</a:t>
              </a:r>
            </a:p>
          </p:txBody>
        </p:sp>
        <p:sp>
          <p:nvSpPr>
            <p:cNvPr id="21525" name="Freeform 23"/>
            <p:cNvSpPr>
              <a:spLocks/>
            </p:cNvSpPr>
            <p:nvPr/>
          </p:nvSpPr>
          <p:spPr bwMode="auto">
            <a:xfrm>
              <a:off x="2688" y="472"/>
              <a:ext cx="520" cy="856"/>
            </a:xfrm>
            <a:custGeom>
              <a:avLst/>
              <a:gdLst>
                <a:gd name="T0" fmla="*/ 0 w 520"/>
                <a:gd name="T1" fmla="*/ 0 h 856"/>
                <a:gd name="T2" fmla="*/ 224 w 520"/>
                <a:gd name="T3" fmla="*/ 184 h 856"/>
                <a:gd name="T4" fmla="*/ 384 w 520"/>
                <a:gd name="T5" fmla="*/ 536 h 856"/>
                <a:gd name="T6" fmla="*/ 520 w 520"/>
                <a:gd name="T7" fmla="*/ 856 h 8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20" h="856">
                  <a:moveTo>
                    <a:pt x="0" y="0"/>
                  </a:moveTo>
                  <a:cubicBezTo>
                    <a:pt x="80" y="47"/>
                    <a:pt x="160" y="95"/>
                    <a:pt x="224" y="184"/>
                  </a:cubicBezTo>
                  <a:cubicBezTo>
                    <a:pt x="288" y="273"/>
                    <a:pt x="335" y="424"/>
                    <a:pt x="384" y="536"/>
                  </a:cubicBezTo>
                  <a:cubicBezTo>
                    <a:pt x="433" y="648"/>
                    <a:pt x="497" y="803"/>
                    <a:pt x="520" y="856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6" name="Freeform 24"/>
            <p:cNvSpPr>
              <a:spLocks/>
            </p:cNvSpPr>
            <p:nvPr/>
          </p:nvSpPr>
          <p:spPr bwMode="auto">
            <a:xfrm flipH="1">
              <a:off x="4080" y="512"/>
              <a:ext cx="520" cy="856"/>
            </a:xfrm>
            <a:custGeom>
              <a:avLst/>
              <a:gdLst>
                <a:gd name="T0" fmla="*/ 0 w 520"/>
                <a:gd name="T1" fmla="*/ 0 h 856"/>
                <a:gd name="T2" fmla="*/ 224 w 520"/>
                <a:gd name="T3" fmla="*/ 184 h 856"/>
                <a:gd name="T4" fmla="*/ 384 w 520"/>
                <a:gd name="T5" fmla="*/ 536 h 856"/>
                <a:gd name="T6" fmla="*/ 520 w 520"/>
                <a:gd name="T7" fmla="*/ 856 h 8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20" h="856">
                  <a:moveTo>
                    <a:pt x="0" y="0"/>
                  </a:moveTo>
                  <a:cubicBezTo>
                    <a:pt x="80" y="47"/>
                    <a:pt x="160" y="95"/>
                    <a:pt x="224" y="184"/>
                  </a:cubicBezTo>
                  <a:cubicBezTo>
                    <a:pt x="288" y="273"/>
                    <a:pt x="335" y="424"/>
                    <a:pt x="384" y="536"/>
                  </a:cubicBezTo>
                  <a:cubicBezTo>
                    <a:pt x="433" y="648"/>
                    <a:pt x="497" y="803"/>
                    <a:pt x="520" y="856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7" name="Line 25"/>
            <p:cNvSpPr>
              <a:spLocks noChangeShapeType="1"/>
            </p:cNvSpPr>
            <p:nvPr/>
          </p:nvSpPr>
          <p:spPr bwMode="auto">
            <a:xfrm>
              <a:off x="3168" y="1706"/>
              <a:ext cx="128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8" name="Line 26"/>
            <p:cNvSpPr>
              <a:spLocks noChangeShapeType="1"/>
            </p:cNvSpPr>
            <p:nvPr/>
          </p:nvSpPr>
          <p:spPr bwMode="auto">
            <a:xfrm>
              <a:off x="3353" y="2166"/>
              <a:ext cx="94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9" name="Text Box 27"/>
            <p:cNvSpPr txBox="1">
              <a:spLocks noChangeArrowheads="1"/>
            </p:cNvSpPr>
            <p:nvPr/>
          </p:nvSpPr>
          <p:spPr bwMode="auto">
            <a:xfrm>
              <a:off x="3337" y="1778"/>
              <a:ext cx="942" cy="486"/>
            </a:xfrm>
            <a:prstGeom prst="rect">
              <a:avLst/>
            </a:prstGeom>
            <a:solidFill>
              <a:srgbClr val="548E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 i="1">
                  <a:solidFill>
                    <a:srgbClr val="FFFFFF"/>
                  </a:solidFill>
                </a:rPr>
                <a:t>Molten Globule State</a:t>
              </a:r>
            </a:p>
          </p:txBody>
        </p:sp>
        <p:sp>
          <p:nvSpPr>
            <p:cNvPr id="21530" name="Freeform 28"/>
            <p:cNvSpPr>
              <a:spLocks/>
            </p:cNvSpPr>
            <p:nvPr/>
          </p:nvSpPr>
          <p:spPr bwMode="auto">
            <a:xfrm>
              <a:off x="3768" y="2783"/>
              <a:ext cx="327" cy="417"/>
            </a:xfrm>
            <a:custGeom>
              <a:avLst/>
              <a:gdLst>
                <a:gd name="T0" fmla="*/ 0 w 327"/>
                <a:gd name="T1" fmla="*/ 417 h 417"/>
                <a:gd name="T2" fmla="*/ 48 w 327"/>
                <a:gd name="T3" fmla="*/ 145 h 417"/>
                <a:gd name="T4" fmla="*/ 184 w 327"/>
                <a:gd name="T5" fmla="*/ 9 h 417"/>
                <a:gd name="T6" fmla="*/ 304 w 327"/>
                <a:gd name="T7" fmla="*/ 89 h 417"/>
                <a:gd name="T8" fmla="*/ 320 w 327"/>
                <a:gd name="T9" fmla="*/ 225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7" h="417">
                  <a:moveTo>
                    <a:pt x="0" y="417"/>
                  </a:moveTo>
                  <a:cubicBezTo>
                    <a:pt x="8" y="315"/>
                    <a:pt x="17" y="213"/>
                    <a:pt x="48" y="145"/>
                  </a:cubicBezTo>
                  <a:cubicBezTo>
                    <a:pt x="79" y="77"/>
                    <a:pt x="141" y="18"/>
                    <a:pt x="184" y="9"/>
                  </a:cubicBezTo>
                  <a:cubicBezTo>
                    <a:pt x="227" y="0"/>
                    <a:pt x="281" y="53"/>
                    <a:pt x="304" y="89"/>
                  </a:cubicBezTo>
                  <a:cubicBezTo>
                    <a:pt x="327" y="125"/>
                    <a:pt x="323" y="175"/>
                    <a:pt x="320" y="225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531" name="Group 29"/>
            <p:cNvGrpSpPr>
              <a:grpSpLocks/>
            </p:cNvGrpSpPr>
            <p:nvPr/>
          </p:nvGrpSpPr>
          <p:grpSpPr bwMode="auto">
            <a:xfrm>
              <a:off x="3358" y="1112"/>
              <a:ext cx="624" cy="464"/>
              <a:chOff x="2814" y="1496"/>
              <a:chExt cx="384" cy="256"/>
            </a:xfrm>
          </p:grpSpPr>
          <p:sp>
            <p:nvSpPr>
              <p:cNvPr id="21537" name="Line 30"/>
              <p:cNvSpPr>
                <a:spLocks noChangeShapeType="1"/>
              </p:cNvSpPr>
              <p:nvPr/>
            </p:nvSpPr>
            <p:spPr bwMode="auto">
              <a:xfrm>
                <a:off x="2814" y="1496"/>
                <a:ext cx="0" cy="2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8" name="Line 31"/>
              <p:cNvSpPr>
                <a:spLocks noChangeShapeType="1"/>
              </p:cNvSpPr>
              <p:nvPr/>
            </p:nvSpPr>
            <p:spPr bwMode="auto">
              <a:xfrm>
                <a:off x="2910" y="1496"/>
                <a:ext cx="0" cy="2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9" name="Line 32"/>
              <p:cNvSpPr>
                <a:spLocks noChangeShapeType="1"/>
              </p:cNvSpPr>
              <p:nvPr/>
            </p:nvSpPr>
            <p:spPr bwMode="auto">
              <a:xfrm>
                <a:off x="3006" y="1496"/>
                <a:ext cx="0" cy="2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40" name="Line 33"/>
              <p:cNvSpPr>
                <a:spLocks noChangeShapeType="1"/>
              </p:cNvSpPr>
              <p:nvPr/>
            </p:nvSpPr>
            <p:spPr bwMode="auto">
              <a:xfrm>
                <a:off x="3102" y="1496"/>
                <a:ext cx="0" cy="2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41" name="Line 34"/>
              <p:cNvSpPr>
                <a:spLocks noChangeShapeType="1"/>
              </p:cNvSpPr>
              <p:nvPr/>
            </p:nvSpPr>
            <p:spPr bwMode="auto">
              <a:xfrm>
                <a:off x="3198" y="1496"/>
                <a:ext cx="0" cy="2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532" name="Line 35"/>
            <p:cNvSpPr>
              <a:spLocks noChangeShapeType="1"/>
            </p:cNvSpPr>
            <p:nvPr/>
          </p:nvSpPr>
          <p:spPr bwMode="auto">
            <a:xfrm>
              <a:off x="3598" y="2384"/>
              <a:ext cx="0" cy="2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3" name="Line 36"/>
            <p:cNvSpPr>
              <a:spLocks noChangeShapeType="1"/>
            </p:cNvSpPr>
            <p:nvPr/>
          </p:nvSpPr>
          <p:spPr bwMode="auto">
            <a:xfrm>
              <a:off x="3694" y="2384"/>
              <a:ext cx="0" cy="2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4" name="Line 37"/>
            <p:cNvSpPr>
              <a:spLocks noChangeShapeType="1"/>
            </p:cNvSpPr>
            <p:nvPr/>
          </p:nvSpPr>
          <p:spPr bwMode="auto">
            <a:xfrm>
              <a:off x="3790" y="2384"/>
              <a:ext cx="0" cy="2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5" name="Line 38"/>
            <p:cNvSpPr>
              <a:spLocks noChangeShapeType="1"/>
            </p:cNvSpPr>
            <p:nvPr/>
          </p:nvSpPr>
          <p:spPr bwMode="auto">
            <a:xfrm>
              <a:off x="3886" y="2384"/>
              <a:ext cx="0" cy="2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6" name="Line 39"/>
            <p:cNvSpPr>
              <a:spLocks noChangeShapeType="1"/>
            </p:cNvSpPr>
            <p:nvPr/>
          </p:nvSpPr>
          <p:spPr bwMode="auto">
            <a:xfrm>
              <a:off x="3982" y="2384"/>
              <a:ext cx="0" cy="2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7971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ChangeArrowheads="1"/>
          </p:cNvSpPr>
          <p:nvPr/>
        </p:nvSpPr>
        <p:spPr bwMode="auto">
          <a:xfrm>
            <a:off x="0" y="52388"/>
            <a:ext cx="9144000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 anchor="ctr"/>
          <a:lstStyle/>
          <a:p>
            <a:pPr algn="ctr"/>
            <a:r>
              <a:rPr lang="en-US" sz="4400" b="1">
                <a:solidFill>
                  <a:srgbClr val="002CCD"/>
                </a:solidFill>
                <a:latin typeface="Times New Roman" charset="0"/>
              </a:rPr>
              <a:t>Class evaluation</a:t>
            </a:r>
          </a:p>
        </p:txBody>
      </p:sp>
      <p:sp>
        <p:nvSpPr>
          <p:cNvPr id="47106" name="Rectangle 3"/>
          <p:cNvSpPr>
            <a:spLocks noChangeArrowheads="1"/>
          </p:cNvSpPr>
          <p:nvPr/>
        </p:nvSpPr>
        <p:spPr bwMode="auto">
          <a:xfrm>
            <a:off x="533400" y="1770063"/>
            <a:ext cx="8382000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 anchor="ctr">
            <a:spAutoFit/>
          </a:bodyPr>
          <a:lstStyle/>
          <a:p>
            <a:pPr marL="457200" indent="-457200" defTabSz="820738"/>
            <a:r>
              <a:rPr kumimoji="1" lang="en-US" sz="2200">
                <a:latin typeface="Times New Roman" charset="0"/>
              </a:rPr>
              <a:t>1.  What was the most interesting thing you learned in class today?</a:t>
            </a:r>
          </a:p>
          <a:p>
            <a:pPr marL="457200" indent="-457200" defTabSz="820738"/>
            <a:endParaRPr kumimoji="1" lang="en-US" altLang="ja-JP" sz="2200">
              <a:latin typeface="Times New Roman" charset="0"/>
            </a:endParaRPr>
          </a:p>
          <a:p>
            <a:pPr marL="457200" indent="-457200" defTabSz="820738"/>
            <a:r>
              <a:rPr kumimoji="1" lang="en-US" altLang="ja-JP" sz="2200">
                <a:latin typeface="Times New Roman" charset="0"/>
              </a:rPr>
              <a:t>2.  What are you confused about?</a:t>
            </a:r>
          </a:p>
          <a:p>
            <a:pPr marL="457200" indent="-457200" defTabSz="820738"/>
            <a:endParaRPr kumimoji="1" lang="en-US" altLang="ja-JP" sz="2200">
              <a:latin typeface="Times New Roman" charset="0"/>
            </a:endParaRPr>
          </a:p>
          <a:p>
            <a:pPr marL="457200" indent="-457200" defTabSz="820738"/>
            <a:r>
              <a:rPr kumimoji="1" lang="en-US" altLang="ja-JP" sz="2200">
                <a:latin typeface="Times New Roman" charset="0"/>
              </a:rPr>
              <a:t>3.  Related to today’s subject, what would you like to know more about?</a:t>
            </a:r>
          </a:p>
          <a:p>
            <a:pPr marL="457200" indent="-457200" defTabSz="820738"/>
            <a:endParaRPr kumimoji="1" lang="en-US" altLang="ja-JP" sz="2200">
              <a:latin typeface="Times New Roman" charset="0"/>
            </a:endParaRPr>
          </a:p>
          <a:p>
            <a:pPr marL="457200" indent="-457200" defTabSz="820738"/>
            <a:r>
              <a:rPr kumimoji="1" lang="en-US" altLang="ja-JP" sz="2200">
                <a:latin typeface="Times New Roman" charset="0"/>
              </a:rPr>
              <a:t>4.  Any helpful comments.</a:t>
            </a:r>
          </a:p>
        </p:txBody>
      </p:sp>
      <p:sp>
        <p:nvSpPr>
          <p:cNvPr id="47107" name="Text Box 4"/>
          <p:cNvSpPr txBox="1">
            <a:spLocks noChangeArrowheads="1"/>
          </p:cNvSpPr>
          <p:nvPr/>
        </p:nvSpPr>
        <p:spPr bwMode="auto">
          <a:xfrm>
            <a:off x="1016000" y="4795838"/>
            <a:ext cx="7620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207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07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07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07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07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>
                <a:latin typeface="Times New Roman" charset="0"/>
              </a:rPr>
              <a:t>Answer, and turn in at the end of class.</a:t>
            </a:r>
          </a:p>
        </p:txBody>
      </p:sp>
    </p:spTree>
    <p:extLst>
      <p:ext uri="{BB962C8B-B14F-4D97-AF65-F5344CB8AC3E}">
        <p14:creationId xmlns:p14="http://schemas.microsoft.com/office/powerpoint/2010/main" val="3886622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5035"/>
            <a:ext cx="8229600" cy="63936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smtClean="0">
                <a:solidFill>
                  <a:srgbClr val="0066FF"/>
                </a:solidFill>
                <a:latin typeface="Arial" charset="0"/>
                <a:cs typeface="Arial" charset="0"/>
              </a:rPr>
              <a:t>F1-ATPase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1543050"/>
          </a:xfrm>
        </p:spPr>
        <p:txBody>
          <a:bodyPr>
            <a:no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1400" b="1" dirty="0" smtClean="0">
                <a:latin typeface="Arial" charset="0"/>
                <a:cs typeface="Arial" charset="0"/>
              </a:rPr>
              <a:t>Enzyme which makes </a:t>
            </a:r>
          </a:p>
          <a:p>
            <a:pPr algn="ctr" eaLnBrk="1" hangingPunct="1">
              <a:buFontTx/>
              <a:buNone/>
              <a:defRPr/>
            </a:pPr>
            <a:r>
              <a:rPr lang="en-US" sz="1400" b="1" dirty="0" smtClean="0">
                <a:latin typeface="Arial" charset="0"/>
                <a:cs typeface="Arial" charset="0"/>
              </a:rPr>
              <a:t>ATP from ADP and P</a:t>
            </a:r>
            <a:r>
              <a:rPr lang="en-US" sz="1400" b="1" baseline="-25000" dirty="0" smtClean="0">
                <a:latin typeface="Arial" charset="0"/>
                <a:cs typeface="Arial" charset="0"/>
              </a:rPr>
              <a:t>i</a:t>
            </a:r>
            <a:r>
              <a:rPr lang="en-US" sz="1400" b="1" dirty="0" smtClean="0">
                <a:latin typeface="Arial" charset="0"/>
                <a:cs typeface="Arial" charset="0"/>
              </a:rPr>
              <a:t> </a:t>
            </a:r>
          </a:p>
          <a:p>
            <a:pPr algn="ctr" eaLnBrk="1" hangingPunct="1">
              <a:buFontTx/>
              <a:buNone/>
              <a:defRPr/>
            </a:pPr>
            <a:r>
              <a:rPr lang="en-US" sz="1400" b="1" dirty="0" smtClean="0">
                <a:latin typeface="Arial" charset="0"/>
                <a:cs typeface="Arial" charset="0"/>
              </a:rPr>
              <a:t>by using electrochemical gradient</a:t>
            </a:r>
          </a:p>
          <a:p>
            <a:pPr algn="ctr" eaLnBrk="1" hangingPunct="1">
              <a:buFontTx/>
              <a:buNone/>
              <a:defRPr/>
            </a:pPr>
            <a:r>
              <a:rPr lang="en-US" sz="1400" b="1" dirty="0" smtClean="0">
                <a:latin typeface="Arial" charset="0"/>
                <a:cs typeface="Arial" charset="0"/>
              </a:rPr>
              <a:t> Energy + ADP+ P</a:t>
            </a:r>
            <a:r>
              <a:rPr lang="en-US" sz="1400" b="1" baseline="-25000" dirty="0" smtClean="0">
                <a:latin typeface="Arial" charset="0"/>
                <a:cs typeface="Arial" charset="0"/>
              </a:rPr>
              <a:t>i </a:t>
            </a:r>
            <a:r>
              <a:rPr lang="en-US" sz="1400" b="1" dirty="0" smtClean="0">
                <a:latin typeface="Arial" charset="0"/>
                <a:cs typeface="Arial" charset="0"/>
              </a:rPr>
              <a:t>↔ ATP</a:t>
            </a:r>
            <a:endParaRPr lang="en-US" sz="1600" dirty="0" smtClean="0">
              <a:latin typeface="Arial" charset="0"/>
              <a:cs typeface="Arial" charset="0"/>
            </a:endParaRPr>
          </a:p>
          <a:p>
            <a:pPr algn="ctr" eaLnBrk="1" hangingPunct="1">
              <a:buFontTx/>
              <a:buNone/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Amazingly efficient enzyme!</a:t>
            </a: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2237628" y="5943600"/>
            <a:ext cx="48973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Many pictures taken from:</a:t>
            </a:r>
          </a:p>
          <a:p>
            <a:pPr algn="ctr"/>
            <a:r>
              <a:rPr lang="en-US"/>
              <a:t>Real time imaging of rotating molecular machines,</a:t>
            </a:r>
          </a:p>
          <a:p>
            <a:pPr algn="ctr"/>
            <a:r>
              <a:rPr lang="en-US"/>
              <a:t>By Kinosita</a:t>
            </a:r>
          </a:p>
        </p:txBody>
      </p:sp>
      <p:pic>
        <p:nvPicPr>
          <p:cNvPr id="25604" name="Picture 8" descr="f1_04_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272" y="2571750"/>
            <a:ext cx="5884315" cy="258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157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ATPase moves at 120° steps = f[ATP</a:t>
            </a:r>
            <a:r>
              <a:rPr lang="en-US" b="1" dirty="0">
                <a:solidFill>
                  <a:srgbClr val="0000FF"/>
                </a:solidFill>
              </a:rPr>
              <a:t>]</a:t>
            </a:r>
          </a:p>
        </p:txBody>
      </p:sp>
      <p:pic>
        <p:nvPicPr>
          <p:cNvPr id="4" name="Stepping Rotation of F1-ATPas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417638"/>
            <a:ext cx="8437002" cy="5099405"/>
          </a:xfrm>
        </p:spPr>
      </p:pic>
    </p:spTree>
    <p:extLst>
      <p:ext uri="{BB962C8B-B14F-4D97-AF65-F5344CB8AC3E}">
        <p14:creationId xmlns:p14="http://schemas.microsoft.com/office/powerpoint/2010/main" val="2389734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721" y="99008"/>
            <a:ext cx="8430079" cy="79265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Takes 120° steps even at full-throttle!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80792" y="927625"/>
            <a:ext cx="5838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See: http://www.k2.phys.waseda.ac.jp/F1movies/F1full.htm </a:t>
            </a:r>
          </a:p>
        </p:txBody>
      </p:sp>
      <p:pic>
        <p:nvPicPr>
          <p:cNvPr id="5" name="Picture 4" descr="Screen Shot 2014-09-09 at 8.54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3842"/>
            <a:ext cx="9144000" cy="4974819"/>
          </a:xfrm>
          <a:prstGeom prst="rect">
            <a:avLst/>
          </a:prstGeom>
        </p:spPr>
      </p:pic>
      <p:pic>
        <p:nvPicPr>
          <p:cNvPr id="3" name="Picture 2" descr="F1Gld2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065" y="1889195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51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171450"/>
            <a:ext cx="7975600" cy="121086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1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Load Dependence of ATPase</a:t>
            </a:r>
            <a:r>
              <a:rPr lang="en-US" sz="3000" b="1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/>
            </a:r>
            <a:br>
              <a:rPr lang="en-US" sz="3000" b="1" dirty="0" smtClean="0">
                <a:solidFill>
                  <a:schemeClr val="accent2"/>
                </a:solidFill>
                <a:latin typeface="Arial" charset="0"/>
                <a:cs typeface="Arial" charset="0"/>
              </a:rPr>
            </a:br>
            <a:r>
              <a:rPr lang="en-US" sz="24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Vary the length of Actin lever Arm– moving under friction</a:t>
            </a:r>
          </a:p>
        </p:txBody>
      </p:sp>
      <p:pic>
        <p:nvPicPr>
          <p:cNvPr id="33794" name="Picture 3" descr="F1lo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543050"/>
            <a:ext cx="17272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 descr="F1middl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1543050"/>
            <a:ext cx="17272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5" descr="F1shor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43050"/>
            <a:ext cx="169333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6"/>
          <p:cNvSpPr>
            <a:spLocks noChangeArrowheads="1"/>
          </p:cNvSpPr>
          <p:nvPr/>
        </p:nvSpPr>
        <p:spPr bwMode="auto">
          <a:xfrm>
            <a:off x="148628" y="2987189"/>
            <a:ext cx="89678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dirty="0"/>
              <a:t>Rotation of F1 is slower when a longer rod (actin filament) is attached to the </a:t>
            </a:r>
            <a:r>
              <a:rPr lang="en-US" dirty="0" smtClean="0"/>
              <a:t>rotor subunit. This </a:t>
            </a:r>
            <a:r>
              <a:rPr lang="en-US" dirty="0"/>
              <a:t>is because the rod is rotating in water and the viscous friction imposed on the rod is proportional to the cube of the rod length.  Precise analysis indicates that F1 produces a constant torque (rotary force) of about 40 pN nm, irrespective of the viscous load.  </a:t>
            </a:r>
          </a:p>
        </p:txBody>
      </p:sp>
      <p:sp>
        <p:nvSpPr>
          <p:cNvPr id="33798" name="Rectangle 7"/>
          <p:cNvSpPr>
            <a:spLocks noChangeArrowheads="1"/>
          </p:cNvSpPr>
          <p:nvPr/>
        </p:nvSpPr>
        <p:spPr bwMode="auto">
          <a:xfrm>
            <a:off x="2114552" y="2628900"/>
            <a:ext cx="43152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/>
              <a:t>http://www.k2.phys.waseda.ac.jp/F1movies/F1long.htm</a:t>
            </a:r>
          </a:p>
        </p:txBody>
      </p:sp>
      <p:sp>
        <p:nvSpPr>
          <p:cNvPr id="33799" name="Rectangle 8"/>
          <p:cNvSpPr>
            <a:spLocks noChangeArrowheads="1"/>
          </p:cNvSpPr>
          <p:nvPr/>
        </p:nvSpPr>
        <p:spPr bwMode="auto">
          <a:xfrm>
            <a:off x="914401" y="4312444"/>
            <a:ext cx="75670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At 2 mM (and 20 μM) ATP, the rotational rates were consistent with a constant frictional torque (the drag coefficient × the rotational rate) of  40 pN·nm, indicating that the sub-complex produced this much of torque irrespective of the frictional load.</a:t>
            </a:r>
            <a:r>
              <a:rPr lang="en-US" sz="1400"/>
              <a:t> </a:t>
            </a:r>
          </a:p>
        </p:txBody>
      </p:sp>
      <p:sp>
        <p:nvSpPr>
          <p:cNvPr id="33800" name="Text Box 9"/>
          <p:cNvSpPr txBox="1">
            <a:spLocks noChangeArrowheads="1"/>
          </p:cNvSpPr>
          <p:nvPr/>
        </p:nvSpPr>
        <p:spPr bwMode="auto">
          <a:xfrm>
            <a:off x="1090084" y="5543550"/>
            <a:ext cx="802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Always operating at ~100% efficiency!</a:t>
            </a:r>
          </a:p>
        </p:txBody>
      </p:sp>
      <p:sp>
        <p:nvSpPr>
          <p:cNvPr id="33801" name="Rectangle 2"/>
          <p:cNvSpPr>
            <a:spLocks noChangeArrowheads="1"/>
          </p:cNvSpPr>
          <p:nvPr/>
        </p:nvSpPr>
        <p:spPr bwMode="auto">
          <a:xfrm>
            <a:off x="1320800" y="6237685"/>
            <a:ext cx="721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/>
              <a:t>http://www.k2.phys.waseda.ac.jp/</a:t>
            </a:r>
            <a:r>
              <a:rPr lang="en-US" dirty="0" err="1"/>
              <a:t>Movies.html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440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5035"/>
            <a:ext cx="8686800" cy="63936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Scaling F1 to Size of a Person</a:t>
            </a:r>
          </a:p>
        </p:txBody>
      </p:sp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5283200" y="4000500"/>
            <a:ext cx="2526526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400" dirty="0" smtClean="0"/>
          </a:p>
          <a:p>
            <a:pPr eaLnBrk="1" hangingPunct="1">
              <a:spcBef>
                <a:spcPct val="50000"/>
              </a:spcBef>
            </a:pPr>
            <a:r>
              <a:rPr lang="en-US" sz="1400" dirty="0" smtClean="0"/>
              <a:t>Kinosita</a:t>
            </a:r>
            <a:r>
              <a:rPr lang="en-US" sz="1400" dirty="0"/>
              <a:t>, FASEB</a:t>
            </a:r>
          </a:p>
        </p:txBody>
      </p:sp>
      <p:grpSp>
        <p:nvGrpSpPr>
          <p:cNvPr id="31747" name="Group 4"/>
          <p:cNvGrpSpPr>
            <a:grpSpLocks/>
          </p:cNvGrpSpPr>
          <p:nvPr/>
        </p:nvGrpSpPr>
        <p:grpSpPr bwMode="auto">
          <a:xfrm>
            <a:off x="1207786" y="1428749"/>
            <a:ext cx="6935432" cy="2692900"/>
            <a:chOff x="624" y="1968"/>
            <a:chExt cx="2904" cy="1317"/>
          </a:xfrm>
        </p:grpSpPr>
        <p:pic>
          <p:nvPicPr>
            <p:cNvPr id="31748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1968"/>
              <a:ext cx="2856" cy="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749" name="Group 6"/>
            <p:cNvGrpSpPr>
              <a:grpSpLocks/>
            </p:cNvGrpSpPr>
            <p:nvPr/>
          </p:nvGrpSpPr>
          <p:grpSpPr bwMode="auto">
            <a:xfrm>
              <a:off x="624" y="2496"/>
              <a:ext cx="2880" cy="789"/>
              <a:chOff x="624" y="2496"/>
              <a:chExt cx="2880" cy="789"/>
            </a:xfrm>
          </p:grpSpPr>
          <p:pic>
            <p:nvPicPr>
              <p:cNvPr id="31750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2496"/>
                <a:ext cx="2828" cy="6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51" name="Text Box 8"/>
              <p:cNvSpPr txBox="1">
                <a:spLocks noChangeArrowheads="1"/>
              </p:cNvSpPr>
              <p:nvPr/>
            </p:nvSpPr>
            <p:spPr bwMode="auto">
              <a:xfrm>
                <a:off x="1584" y="3072"/>
                <a:ext cx="1920" cy="2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3041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33759"/>
            <a:ext cx="8229600" cy="101445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1</a:t>
            </a:r>
            <a:r>
              <a:rPr lang="en-US" sz="2800" b="1" baseline="300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st</a:t>
            </a:r>
            <a:r>
              <a:rPr lang="en-US" sz="2800" b="1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 = 3 x 7kT. Practically 100% Efficient</a:t>
            </a:r>
            <a:br>
              <a:rPr lang="en-US" sz="2800" b="1" dirty="0" smtClean="0">
                <a:solidFill>
                  <a:schemeClr val="accent2"/>
                </a:solidFill>
                <a:latin typeface="Arial" charset="0"/>
                <a:cs typeface="Arial" charset="0"/>
              </a:rPr>
            </a:br>
            <a:r>
              <a:rPr lang="en-US" sz="2800" b="1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2</a:t>
            </a:r>
            <a:r>
              <a:rPr lang="en-US" sz="2800" b="1" baseline="300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nd</a:t>
            </a:r>
            <a:r>
              <a:rPr lang="en-US" sz="2800" b="1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 : Free energy in ATP</a:t>
            </a:r>
            <a:r>
              <a:rPr lang="en-US" sz="28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/>
            </a:r>
            <a:br>
              <a:rPr lang="en-US" sz="28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</a:br>
            <a:r>
              <a:rPr lang="en-US" sz="24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(Calculate #pN-nm for </a:t>
            </a:r>
            <a:r>
              <a:rPr lang="en-US" sz="2400" dirty="0" smtClean="0">
                <a:solidFill>
                  <a:schemeClr val="accent2"/>
                </a:solidFill>
                <a:latin typeface="Symbol" charset="0"/>
                <a:cs typeface="Arial" charset="0"/>
              </a:rPr>
              <a:t>D</a:t>
            </a:r>
            <a:r>
              <a:rPr lang="en-US" sz="24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G; compare it to ATP)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7502" y="4263108"/>
            <a:ext cx="8229600" cy="776111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2400" dirty="0" smtClean="0">
                <a:latin typeface="Symbol" charset="0"/>
                <a:cs typeface="Arial" charset="0"/>
              </a:rPr>
              <a:t>D</a:t>
            </a:r>
            <a:r>
              <a:rPr lang="en-US" sz="2400" dirty="0" smtClean="0">
                <a:latin typeface="Arial" charset="0"/>
                <a:cs typeface="Arial" charset="0"/>
              </a:rPr>
              <a:t>G = </a:t>
            </a:r>
            <a:r>
              <a:rPr lang="en-US" sz="2400" dirty="0" smtClean="0">
                <a:latin typeface="Symbol" charset="0"/>
                <a:cs typeface="Arial" charset="0"/>
              </a:rPr>
              <a:t>D</a:t>
            </a:r>
            <a:r>
              <a:rPr lang="en-US" sz="2400" dirty="0" smtClean="0">
                <a:latin typeface="Arial" charset="0"/>
                <a:cs typeface="Arial" charset="0"/>
              </a:rPr>
              <a:t>G</a:t>
            </a:r>
            <a:r>
              <a:rPr lang="en-US" sz="2400" baseline="-25000" dirty="0" smtClean="0">
                <a:latin typeface="Arial" charset="0"/>
                <a:cs typeface="Arial" charset="0"/>
              </a:rPr>
              <a:t>0 </a:t>
            </a:r>
            <a:r>
              <a:rPr lang="en-US" sz="2400" dirty="0" smtClean="0">
                <a:latin typeface="Arial" charset="0"/>
                <a:cs typeface="Arial" charset="0"/>
              </a:rPr>
              <a:t>+</a:t>
            </a:r>
            <a:r>
              <a:rPr lang="en-US" sz="2400" baseline="-250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k</a:t>
            </a:r>
            <a:r>
              <a:rPr lang="en-US" sz="2400" baseline="-25000" dirty="0" err="1" smtClean="0">
                <a:latin typeface="Arial" charset="0"/>
                <a:cs typeface="Arial" charset="0"/>
              </a:rPr>
              <a:t>b</a:t>
            </a:r>
            <a:r>
              <a:rPr lang="en-US" sz="2400" dirty="0" err="1" smtClean="0">
                <a:latin typeface="Arial" charset="0"/>
                <a:cs typeface="Arial" charset="0"/>
              </a:rPr>
              <a:t>T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baseline="30000" dirty="0" smtClean="0">
                <a:latin typeface="Arial" charset="0"/>
                <a:cs typeface="Arial" charset="0"/>
              </a:rPr>
              <a:t>.</a:t>
            </a:r>
            <a:r>
              <a:rPr lang="en-US" sz="2400" dirty="0" err="1" smtClean="0">
                <a:latin typeface="Arial" charset="0"/>
                <a:cs typeface="Arial" charset="0"/>
              </a:rPr>
              <a:t>ln</a:t>
            </a:r>
            <a:r>
              <a:rPr lang="en-US" sz="2400" dirty="0" smtClean="0">
                <a:latin typeface="Arial" charset="0"/>
                <a:cs typeface="Arial" charset="0"/>
              </a:rPr>
              <a:t> {[ADP][P</a:t>
            </a:r>
            <a:r>
              <a:rPr lang="en-US" sz="2400" baseline="-25000" dirty="0" smtClean="0">
                <a:latin typeface="Arial" charset="0"/>
                <a:cs typeface="Arial" charset="0"/>
              </a:rPr>
              <a:t>i</a:t>
            </a:r>
            <a:r>
              <a:rPr lang="en-US" sz="2400" dirty="0" smtClean="0">
                <a:latin typeface="Arial" charset="0"/>
                <a:cs typeface="Arial" charset="0"/>
              </a:rPr>
              <a:t>]/[ATP]}</a:t>
            </a:r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457200" y="57150"/>
            <a:ext cx="8229600" cy="63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Arial"/>
                <a:cs typeface="Arial"/>
              </a:rPr>
              <a:t>How Efficient is ATPase?</a:t>
            </a:r>
          </a:p>
        </p:txBody>
      </p:sp>
      <p:sp>
        <p:nvSpPr>
          <p:cNvPr id="3" name="Rectangle 2"/>
          <p:cNvSpPr/>
          <p:nvPr/>
        </p:nvSpPr>
        <p:spPr>
          <a:xfrm>
            <a:off x="3316078" y="2041947"/>
            <a:ext cx="1952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ATP </a:t>
            </a:r>
            <a:r>
              <a:rPr lang="en-US" dirty="0" smtClean="0">
                <a:latin typeface="Arial" charset="0"/>
                <a:cs typeface="Arial" charset="0"/>
                <a:sym typeface="Wingdings"/>
              </a:rPr>
              <a:t> </a:t>
            </a:r>
            <a:r>
              <a:rPr lang="en-US" dirty="0" smtClean="0">
                <a:latin typeface="Arial" charset="0"/>
                <a:cs typeface="Arial" charset="0"/>
              </a:rPr>
              <a:t>ADP + P</a:t>
            </a:r>
            <a:r>
              <a:rPr lang="en-US" baseline="-25000" dirty="0" smtClean="0">
                <a:latin typeface="Arial" charset="0"/>
                <a:cs typeface="Arial" charset="0"/>
              </a:rPr>
              <a:t>i</a:t>
            </a:r>
            <a:r>
              <a:rPr lang="en-US" dirty="0" smtClean="0">
                <a:latin typeface="Arial" charset="0"/>
                <a:cs typeface="Arial" charset="0"/>
                <a:sym typeface="Wingdings"/>
              </a:rPr>
              <a:t> 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0" y="2411280"/>
            <a:ext cx="9144000" cy="65548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  <a:defRPr/>
            </a:pPr>
            <a:endParaRPr lang="en-US" sz="2600" dirty="0" smtClean="0">
              <a:latin typeface="Arial" charset="0"/>
              <a:cs typeface="Arial" charset="0"/>
            </a:endParaRPr>
          </a:p>
          <a:p>
            <a:pPr algn="ctr">
              <a:buNone/>
              <a:defRPr/>
            </a:pPr>
            <a:r>
              <a:rPr lang="en-US" sz="2600" dirty="0" err="1" smtClean="0">
                <a:latin typeface="Arial" charset="0"/>
                <a:cs typeface="Arial" charset="0"/>
              </a:rPr>
              <a:t>K</a:t>
            </a:r>
            <a:r>
              <a:rPr lang="en-US" sz="2600" baseline="-25000" dirty="0" err="1" smtClean="0">
                <a:latin typeface="Arial" charset="0"/>
                <a:cs typeface="Arial" charset="0"/>
              </a:rPr>
              <a:t>eq</a:t>
            </a:r>
            <a:r>
              <a:rPr lang="en-US" sz="2600" baseline="-25000" dirty="0" smtClean="0">
                <a:latin typeface="Arial" charset="0"/>
                <a:cs typeface="Arial" charset="0"/>
              </a:rPr>
              <a:t> </a:t>
            </a:r>
            <a:r>
              <a:rPr lang="en-US" sz="2600" dirty="0" smtClean="0">
                <a:latin typeface="Arial" charset="0"/>
                <a:cs typeface="Arial" charset="0"/>
              </a:rPr>
              <a:t>= </a:t>
            </a:r>
            <a:r>
              <a:rPr lang="en-US" sz="2600" dirty="0" err="1" smtClean="0">
                <a:latin typeface="Arial" charset="0"/>
                <a:cs typeface="Arial" charset="0"/>
              </a:rPr>
              <a:t>exp</a:t>
            </a:r>
            <a:r>
              <a:rPr lang="en-US" sz="2600" dirty="0" smtClean="0">
                <a:latin typeface="Arial" charset="0"/>
                <a:cs typeface="Arial" charset="0"/>
              </a:rPr>
              <a:t> –</a:t>
            </a:r>
            <a:r>
              <a:rPr lang="en-US" sz="2600" dirty="0" smtClean="0">
                <a:latin typeface="Symbol" charset="0"/>
                <a:cs typeface="Arial" charset="0"/>
              </a:rPr>
              <a:t>D</a:t>
            </a:r>
            <a:r>
              <a:rPr lang="en-US" sz="2600" dirty="0" smtClean="0">
                <a:latin typeface="Arial" charset="0"/>
                <a:cs typeface="Arial" charset="0"/>
              </a:rPr>
              <a:t>G</a:t>
            </a:r>
            <a:r>
              <a:rPr lang="en-US" sz="2600" baseline="-25000" dirty="0" smtClean="0">
                <a:latin typeface="Arial" charset="0"/>
                <a:cs typeface="Arial" charset="0"/>
              </a:rPr>
              <a:t>0</a:t>
            </a:r>
            <a:r>
              <a:rPr lang="en-US" sz="2600" dirty="0" smtClean="0">
                <a:latin typeface="Arial" charset="0"/>
                <a:cs typeface="Arial" charset="0"/>
              </a:rPr>
              <a:t> / </a:t>
            </a:r>
            <a:r>
              <a:rPr lang="en-US" sz="2600" dirty="0" err="1" smtClean="0">
                <a:latin typeface="Arial" charset="0"/>
                <a:cs typeface="Arial" charset="0"/>
              </a:rPr>
              <a:t>k</a:t>
            </a:r>
            <a:r>
              <a:rPr lang="en-US" sz="2600" baseline="-25000" dirty="0" err="1" smtClean="0">
                <a:latin typeface="Arial" charset="0"/>
                <a:cs typeface="Arial" charset="0"/>
              </a:rPr>
              <a:t>b</a:t>
            </a:r>
            <a:r>
              <a:rPr lang="en-US" sz="2600" dirty="0" err="1" smtClean="0">
                <a:latin typeface="Arial" charset="0"/>
                <a:cs typeface="Arial" charset="0"/>
              </a:rPr>
              <a:t>T</a:t>
            </a:r>
            <a:r>
              <a:rPr lang="en-US" sz="2600" dirty="0" smtClean="0">
                <a:latin typeface="Arial" charset="0"/>
                <a:cs typeface="Arial" charset="0"/>
              </a:rPr>
              <a:t>;              </a:t>
            </a:r>
            <a:r>
              <a:rPr lang="en-US" sz="2600" dirty="0" smtClean="0">
                <a:latin typeface="Symbol" charset="0"/>
                <a:cs typeface="Arial" charset="0"/>
              </a:rPr>
              <a:t>D</a:t>
            </a:r>
            <a:r>
              <a:rPr lang="en-US" sz="2600" dirty="0" smtClean="0">
                <a:latin typeface="Arial" charset="0"/>
                <a:cs typeface="Arial" charset="0"/>
              </a:rPr>
              <a:t>G</a:t>
            </a:r>
            <a:r>
              <a:rPr lang="en-US" sz="2600" baseline="-25000" dirty="0" smtClean="0">
                <a:latin typeface="Arial" charset="0"/>
                <a:cs typeface="Arial" charset="0"/>
              </a:rPr>
              <a:t>0</a:t>
            </a:r>
            <a:r>
              <a:rPr lang="en-US" sz="2600" dirty="0" smtClean="0">
                <a:latin typeface="Arial" charset="0"/>
                <a:cs typeface="Arial" charset="0"/>
              </a:rPr>
              <a:t> = -</a:t>
            </a:r>
            <a:r>
              <a:rPr lang="en-US" sz="2600" dirty="0" err="1" smtClean="0">
                <a:latin typeface="Arial" charset="0"/>
                <a:cs typeface="Arial" charset="0"/>
              </a:rPr>
              <a:t>k</a:t>
            </a:r>
            <a:r>
              <a:rPr lang="en-US" sz="2600" baseline="-25000" dirty="0" err="1" smtClean="0">
                <a:latin typeface="Arial" charset="0"/>
                <a:cs typeface="Arial" charset="0"/>
              </a:rPr>
              <a:t>b</a:t>
            </a:r>
            <a:r>
              <a:rPr lang="en-US" sz="2600" dirty="0" err="1" smtClean="0">
                <a:latin typeface="Arial" charset="0"/>
                <a:cs typeface="Arial" charset="0"/>
              </a:rPr>
              <a:t>T</a:t>
            </a:r>
            <a:r>
              <a:rPr lang="en-US" sz="2600" dirty="0" smtClean="0">
                <a:latin typeface="Arial" charset="0"/>
                <a:cs typeface="Arial" charset="0"/>
              </a:rPr>
              <a:t> </a:t>
            </a:r>
            <a:r>
              <a:rPr lang="en-US" sz="2600" dirty="0" err="1" smtClean="0">
                <a:latin typeface="Arial" charset="0"/>
                <a:cs typeface="Arial" charset="0"/>
              </a:rPr>
              <a:t>ln</a:t>
            </a:r>
            <a:r>
              <a:rPr lang="en-US" sz="2600" dirty="0" smtClean="0">
                <a:latin typeface="Arial" charset="0"/>
                <a:cs typeface="Arial" charset="0"/>
              </a:rPr>
              <a:t> </a:t>
            </a:r>
            <a:r>
              <a:rPr lang="en-US" sz="2600" dirty="0" err="1" smtClean="0">
                <a:latin typeface="Arial" charset="0"/>
                <a:cs typeface="Arial" charset="0"/>
              </a:rPr>
              <a:t>K</a:t>
            </a:r>
            <a:r>
              <a:rPr lang="en-US" sz="2600" baseline="-25000" dirty="0" err="1" smtClean="0">
                <a:latin typeface="Arial" charset="0"/>
                <a:cs typeface="Arial" charset="0"/>
              </a:rPr>
              <a:t>eq</a:t>
            </a:r>
            <a:r>
              <a:rPr lang="en-US" sz="2600" dirty="0" smtClean="0">
                <a:latin typeface="Arial" charset="0"/>
                <a:cs typeface="Arial" charset="0"/>
              </a:rPr>
              <a:t> </a:t>
            </a:r>
          </a:p>
          <a:p>
            <a:pPr>
              <a:buFontTx/>
              <a:buNone/>
              <a:defRPr/>
            </a:pPr>
            <a:endParaRPr lang="en-US" sz="2400" baseline="-25000" dirty="0" smtClean="0"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201864"/>
            <a:ext cx="9144000" cy="96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None/>
              <a:defRPr/>
            </a:pPr>
            <a:r>
              <a:rPr lang="en-US" sz="2400" dirty="0" smtClean="0">
                <a:latin typeface="Arial" charset="0"/>
                <a:cs typeface="Arial" charset="0"/>
              </a:rPr>
              <a:t>At </a:t>
            </a:r>
            <a:r>
              <a:rPr lang="en-US" sz="2400" dirty="0">
                <a:latin typeface="Arial" charset="0"/>
                <a:cs typeface="Arial" charset="0"/>
              </a:rPr>
              <a:t>standard conditions (1M) </a:t>
            </a:r>
          </a:p>
          <a:p>
            <a:pPr algn="ctr">
              <a:lnSpc>
                <a:spcPct val="120000"/>
              </a:lnSpc>
              <a:buNone/>
              <a:defRPr/>
            </a:pPr>
            <a:r>
              <a:rPr lang="en-US" sz="2400" dirty="0">
                <a:latin typeface="Arial" charset="0"/>
                <a:cs typeface="Arial" charset="0"/>
              </a:rPr>
              <a:t>[in homework, we’ll go over difference between </a:t>
            </a:r>
            <a:r>
              <a:rPr lang="en-US" sz="2400" dirty="0">
                <a:latin typeface="Symbol" charset="0"/>
                <a:cs typeface="Arial" charset="0"/>
              </a:rPr>
              <a:t>D</a:t>
            </a:r>
            <a:r>
              <a:rPr lang="en-US" sz="2400" dirty="0">
                <a:latin typeface="Arial" charset="0"/>
                <a:cs typeface="Arial" charset="0"/>
              </a:rPr>
              <a:t>G</a:t>
            </a:r>
            <a:r>
              <a:rPr lang="en-US" sz="2400" baseline="-25000" dirty="0">
                <a:latin typeface="Arial" charset="0"/>
                <a:cs typeface="Arial" charset="0"/>
              </a:rPr>
              <a:t>0</a:t>
            </a:r>
            <a:r>
              <a:rPr lang="en-US" sz="2400" dirty="0">
                <a:latin typeface="Arial" charset="0"/>
                <a:cs typeface="Arial" charset="0"/>
              </a:rPr>
              <a:t>, and </a:t>
            </a:r>
            <a:r>
              <a:rPr lang="en-US" sz="2400" dirty="0">
                <a:latin typeface="Symbol" charset="0"/>
                <a:cs typeface="Arial" charset="0"/>
              </a:rPr>
              <a:t>D</a:t>
            </a:r>
            <a:r>
              <a:rPr lang="en-US" sz="2400" dirty="0">
                <a:latin typeface="Arial" charset="0"/>
                <a:cs typeface="Arial" charset="0"/>
              </a:rPr>
              <a:t>G]</a:t>
            </a:r>
          </a:p>
        </p:txBody>
      </p:sp>
    </p:spTree>
    <p:extLst>
      <p:ext uri="{BB962C8B-B14F-4D97-AF65-F5344CB8AC3E}">
        <p14:creationId xmlns:p14="http://schemas.microsoft.com/office/powerpoint/2010/main" val="1532338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33759"/>
            <a:ext cx="8229600" cy="101445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1</a:t>
            </a:r>
            <a:r>
              <a:rPr lang="en-US" sz="2800" b="1" baseline="300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st</a:t>
            </a:r>
            <a:r>
              <a:rPr lang="en-US" sz="2800" b="1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 = 3 x 7kT. Practically 100% Efficient</a:t>
            </a:r>
            <a:br>
              <a:rPr lang="en-US" sz="2800" b="1" dirty="0" smtClean="0">
                <a:solidFill>
                  <a:schemeClr val="accent2"/>
                </a:solidFill>
                <a:latin typeface="Arial" charset="0"/>
                <a:cs typeface="Arial" charset="0"/>
              </a:rPr>
            </a:br>
            <a:r>
              <a:rPr lang="en-US" sz="2800" b="1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2</a:t>
            </a:r>
            <a:r>
              <a:rPr lang="en-US" sz="2800" b="1" baseline="300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nd</a:t>
            </a:r>
            <a:r>
              <a:rPr lang="en-US" sz="2800" b="1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 : Free energy in ATP</a:t>
            </a:r>
            <a:r>
              <a:rPr lang="en-US" sz="28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/>
            </a:r>
            <a:br>
              <a:rPr lang="en-US" sz="28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</a:br>
            <a:r>
              <a:rPr lang="en-US" sz="24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(Calculate #pN-nm for </a:t>
            </a:r>
            <a:r>
              <a:rPr lang="en-US" sz="2400" dirty="0" smtClean="0">
                <a:solidFill>
                  <a:schemeClr val="accent2"/>
                </a:solidFill>
                <a:latin typeface="Symbol" charset="0"/>
                <a:cs typeface="Arial" charset="0"/>
              </a:rPr>
              <a:t>D</a:t>
            </a:r>
            <a:r>
              <a:rPr lang="en-US" sz="24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G; compare it to ATP)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83121"/>
            <a:ext cx="8229600" cy="2377951"/>
          </a:xfrm>
        </p:spPr>
        <p:txBody>
          <a:bodyPr>
            <a:normAutofit lnSpcReduction="10000"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2400" dirty="0" smtClean="0">
                <a:latin typeface="Symbol" charset="0"/>
                <a:cs typeface="Arial" charset="0"/>
              </a:rPr>
              <a:t>D</a:t>
            </a:r>
            <a:r>
              <a:rPr lang="en-US" sz="2400" dirty="0" smtClean="0">
                <a:latin typeface="Arial" charset="0"/>
                <a:cs typeface="Arial" charset="0"/>
              </a:rPr>
              <a:t>G = </a:t>
            </a:r>
            <a:r>
              <a:rPr lang="en-US" sz="2400" dirty="0" smtClean="0">
                <a:latin typeface="Symbol" charset="0"/>
                <a:cs typeface="Arial" charset="0"/>
              </a:rPr>
              <a:t>D</a:t>
            </a:r>
            <a:r>
              <a:rPr lang="en-US" sz="2400" dirty="0" smtClean="0">
                <a:latin typeface="Arial" charset="0"/>
                <a:cs typeface="Arial" charset="0"/>
              </a:rPr>
              <a:t>G</a:t>
            </a:r>
            <a:r>
              <a:rPr lang="en-US" sz="2400" baseline="-25000" dirty="0" smtClean="0">
                <a:latin typeface="Arial" charset="0"/>
                <a:cs typeface="Arial" charset="0"/>
              </a:rPr>
              <a:t>0 </a:t>
            </a:r>
            <a:r>
              <a:rPr lang="en-US" sz="2400" dirty="0" smtClean="0">
                <a:latin typeface="Arial" charset="0"/>
                <a:cs typeface="Arial" charset="0"/>
              </a:rPr>
              <a:t>+</a:t>
            </a:r>
            <a:r>
              <a:rPr lang="en-US" sz="2400" baseline="-250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k</a:t>
            </a:r>
            <a:r>
              <a:rPr lang="en-US" sz="2400" baseline="-25000" dirty="0" err="1" smtClean="0">
                <a:latin typeface="Arial" charset="0"/>
                <a:cs typeface="Arial" charset="0"/>
              </a:rPr>
              <a:t>b</a:t>
            </a:r>
            <a:r>
              <a:rPr lang="en-US" sz="2400" dirty="0" err="1" smtClean="0">
                <a:latin typeface="Arial" charset="0"/>
                <a:cs typeface="Arial" charset="0"/>
              </a:rPr>
              <a:t>T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baseline="30000" dirty="0" smtClean="0">
                <a:latin typeface="Arial" charset="0"/>
                <a:cs typeface="Arial" charset="0"/>
              </a:rPr>
              <a:t>.</a:t>
            </a:r>
            <a:r>
              <a:rPr lang="en-US" sz="2400" dirty="0" err="1" smtClean="0">
                <a:latin typeface="Arial" charset="0"/>
                <a:cs typeface="Arial" charset="0"/>
              </a:rPr>
              <a:t>ln</a:t>
            </a:r>
            <a:r>
              <a:rPr lang="en-US" sz="2400" dirty="0" smtClean="0">
                <a:latin typeface="Arial" charset="0"/>
                <a:cs typeface="Arial" charset="0"/>
              </a:rPr>
              <a:t> {[ADP][P</a:t>
            </a:r>
            <a:r>
              <a:rPr lang="en-US" sz="2400" baseline="-25000" dirty="0" smtClean="0">
                <a:latin typeface="Arial" charset="0"/>
                <a:cs typeface="Arial" charset="0"/>
              </a:rPr>
              <a:t>i</a:t>
            </a:r>
            <a:r>
              <a:rPr lang="en-US" sz="2400" dirty="0" smtClean="0">
                <a:latin typeface="Arial" charset="0"/>
                <a:cs typeface="Arial" charset="0"/>
              </a:rPr>
              <a:t>]/[ATP]}</a:t>
            </a:r>
          </a:p>
          <a:p>
            <a:pPr algn="ctr" eaLnBrk="1" hangingPunct="1">
              <a:buFontTx/>
              <a:buNone/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(Homework)</a:t>
            </a:r>
          </a:p>
          <a:p>
            <a:pPr algn="ctr" eaLnBrk="1" hangingPunct="1">
              <a:buFontTx/>
              <a:buNone/>
              <a:defRPr/>
            </a:pPr>
            <a:endParaRPr lang="en-US" sz="1050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120000"/>
              </a:lnSpc>
              <a:buFontTx/>
              <a:buNone/>
              <a:defRPr/>
            </a:pPr>
            <a:r>
              <a:rPr lang="en-US" sz="2400" dirty="0" smtClean="0">
                <a:latin typeface="Symbol" charset="0"/>
                <a:cs typeface="Arial" charset="0"/>
              </a:rPr>
              <a:t>D</a:t>
            </a:r>
            <a:r>
              <a:rPr lang="en-US" sz="2400" dirty="0" smtClean="0">
                <a:latin typeface="Arial" charset="0"/>
                <a:cs typeface="Arial" charset="0"/>
              </a:rPr>
              <a:t>G</a:t>
            </a:r>
            <a:r>
              <a:rPr lang="en-US" sz="2400" baseline="-25000" dirty="0" smtClean="0">
                <a:latin typeface="Arial" charset="0"/>
                <a:cs typeface="Arial" charset="0"/>
              </a:rPr>
              <a:t>0 </a:t>
            </a:r>
            <a:r>
              <a:rPr lang="en-US" sz="2400" dirty="0" smtClean="0">
                <a:latin typeface="Arial" charset="0"/>
                <a:cs typeface="Arial" charset="0"/>
              </a:rPr>
              <a:t>= -50 pN nm (standard free-energy change per molecule for ATP hydrolysis at pH 7,</a:t>
            </a:r>
          </a:p>
          <a:p>
            <a:pPr eaLnBrk="1" hangingPunct="1">
              <a:lnSpc>
                <a:spcPct val="120000"/>
              </a:lnSpc>
              <a:buFontTx/>
              <a:buNone/>
              <a:defRPr/>
            </a:pPr>
            <a:r>
              <a:rPr lang="en-US" sz="2400" dirty="0" err="1" smtClean="0">
                <a:latin typeface="Arial" charset="0"/>
                <a:cs typeface="Arial" charset="0"/>
              </a:rPr>
              <a:t>k</a:t>
            </a:r>
            <a:r>
              <a:rPr lang="en-US" sz="2400" baseline="-25000" dirty="0" err="1" smtClean="0">
                <a:latin typeface="Arial" charset="0"/>
                <a:cs typeface="Arial" charset="0"/>
              </a:rPr>
              <a:t>b</a:t>
            </a:r>
            <a:r>
              <a:rPr lang="en-US" sz="2400" dirty="0" err="1" smtClean="0">
                <a:latin typeface="Arial" charset="0"/>
                <a:cs typeface="Arial" charset="0"/>
              </a:rPr>
              <a:t>T</a:t>
            </a:r>
            <a:r>
              <a:rPr lang="en-US" sz="2400" dirty="0" smtClean="0">
                <a:latin typeface="Arial" charset="0"/>
                <a:cs typeface="Arial" charset="0"/>
              </a:rPr>
              <a:t> = 4.1 </a:t>
            </a:r>
            <a:r>
              <a:rPr lang="en-US" sz="2400" dirty="0" err="1" smtClean="0">
                <a:latin typeface="Arial" charset="0"/>
                <a:cs typeface="Arial" charset="0"/>
              </a:rPr>
              <a:t>pN</a:t>
            </a:r>
            <a:r>
              <a:rPr lang="en-US" sz="2400" dirty="0" smtClean="0">
                <a:latin typeface="Arial" charset="0"/>
                <a:cs typeface="Arial" charset="0"/>
              </a:rPr>
              <a:t> nm ;   [ATP] = [P</a:t>
            </a:r>
            <a:r>
              <a:rPr lang="en-US" sz="2400" baseline="-25000" dirty="0" smtClean="0">
                <a:latin typeface="Arial" charset="0"/>
                <a:cs typeface="Arial" charset="0"/>
              </a:rPr>
              <a:t>i</a:t>
            </a:r>
            <a:r>
              <a:rPr lang="en-US" sz="2400" dirty="0" smtClean="0">
                <a:latin typeface="Arial" charset="0"/>
                <a:cs typeface="Arial" charset="0"/>
              </a:rPr>
              <a:t>] = 10</a:t>
            </a:r>
            <a:r>
              <a:rPr lang="en-US" sz="2400" baseline="30000" dirty="0" smtClean="0">
                <a:latin typeface="Arial" charset="0"/>
                <a:cs typeface="Arial" charset="0"/>
              </a:rPr>
              <a:t>-3</a:t>
            </a:r>
            <a:r>
              <a:rPr lang="en-US" sz="2400" dirty="0" smtClean="0">
                <a:latin typeface="Arial" charset="0"/>
                <a:cs typeface="Arial" charset="0"/>
              </a:rPr>
              <a:t> M</a:t>
            </a:r>
          </a:p>
          <a:p>
            <a:pPr eaLnBrk="1" hangingPunct="1">
              <a:buFontTx/>
              <a:buNone/>
              <a:defRPr/>
            </a:pPr>
            <a:endParaRPr lang="en-US" sz="2400" baseline="-25000" dirty="0" smtClean="0">
              <a:latin typeface="Arial" charset="0"/>
              <a:cs typeface="Arial" charset="0"/>
            </a:endParaRPr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457200" y="57150"/>
            <a:ext cx="8229600" cy="63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Arial"/>
                <a:cs typeface="Arial"/>
              </a:rPr>
              <a:t>How Efficient is ATPase?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833779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  <a:defRPr/>
            </a:pPr>
            <a:r>
              <a:rPr lang="en-US" sz="2400" dirty="0">
                <a:latin typeface="Arial" charset="0"/>
                <a:cs typeface="Arial" charset="0"/>
              </a:rPr>
              <a:t>Remember ATP = 20-25k</a:t>
            </a:r>
            <a:r>
              <a:rPr lang="en-US" sz="2400" baseline="-25000" dirty="0">
                <a:latin typeface="Arial" charset="0"/>
                <a:cs typeface="Arial" charset="0"/>
              </a:rPr>
              <a:t>b</a:t>
            </a:r>
            <a:r>
              <a:rPr lang="en-US" sz="2400" dirty="0">
                <a:latin typeface="Arial" charset="0"/>
                <a:cs typeface="Arial" charset="0"/>
              </a:rPr>
              <a:t>T = 80-100 pN-nm</a:t>
            </a:r>
          </a:p>
          <a:p>
            <a:pPr algn="ctr">
              <a:buNone/>
              <a:defRPr/>
            </a:pPr>
            <a:endParaRPr lang="en-US" sz="1000" dirty="0">
              <a:latin typeface="Arial" charset="0"/>
              <a:cs typeface="Arial" charset="0"/>
            </a:endParaRPr>
          </a:p>
          <a:p>
            <a:pPr algn="ctr">
              <a:buNone/>
              <a:defRPr/>
            </a:pPr>
            <a:r>
              <a:rPr lang="en-US" sz="2400" dirty="0">
                <a:solidFill>
                  <a:srgbClr val="FF0000"/>
                </a:solidFill>
                <a:latin typeface="Arial" charset="0"/>
                <a:cs typeface="Arial" charset="0"/>
              </a:rPr>
              <a:t>Practically 100% Efficient!</a:t>
            </a:r>
          </a:p>
          <a:p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98762" y="3904383"/>
            <a:ext cx="8229600" cy="1776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Tx/>
              <a:buNone/>
              <a:defRPr/>
            </a:pPr>
            <a:r>
              <a:rPr lang="en-US" sz="2400" dirty="0" smtClean="0">
                <a:latin typeface="Arial" charset="0"/>
                <a:cs typeface="Arial" charset="0"/>
              </a:rPr>
              <a:t>Therefore:</a:t>
            </a:r>
          </a:p>
          <a:p>
            <a:pPr>
              <a:lnSpc>
                <a:spcPct val="120000"/>
              </a:lnSpc>
              <a:buFontTx/>
              <a:buNone/>
              <a:defRPr/>
            </a:pPr>
            <a:r>
              <a:rPr lang="en-US" sz="2400" dirty="0" smtClean="0">
                <a:latin typeface="Symbol" charset="0"/>
                <a:cs typeface="Arial" charset="0"/>
              </a:rPr>
              <a:t>D</a:t>
            </a:r>
            <a:r>
              <a:rPr lang="en-US" sz="2400" dirty="0" smtClean="0">
                <a:latin typeface="Arial" charset="0"/>
                <a:cs typeface="Arial" charset="0"/>
              </a:rPr>
              <a:t>G = -100 </a:t>
            </a:r>
            <a:r>
              <a:rPr lang="en-US" sz="2400" dirty="0" err="1" smtClean="0">
                <a:latin typeface="Arial" charset="0"/>
                <a:cs typeface="Arial" charset="0"/>
              </a:rPr>
              <a:t>pN</a:t>
            </a:r>
            <a:r>
              <a:rPr lang="en-US" sz="2400" dirty="0" smtClean="0">
                <a:latin typeface="Arial" charset="0"/>
                <a:cs typeface="Arial" charset="0"/>
              </a:rPr>
              <a:t>-nm for [ADP] = 10 </a:t>
            </a:r>
            <a:r>
              <a:rPr lang="en-US" sz="2400" dirty="0" smtClean="0">
                <a:latin typeface="Symbol" charset="0"/>
                <a:cs typeface="Arial" charset="0"/>
              </a:rPr>
              <a:t>m</a:t>
            </a:r>
            <a:r>
              <a:rPr lang="en-US" sz="2400" dirty="0" smtClean="0">
                <a:latin typeface="Arial" charset="0"/>
                <a:cs typeface="Arial" charset="0"/>
              </a:rPr>
              <a:t>M</a:t>
            </a:r>
          </a:p>
          <a:p>
            <a:pPr>
              <a:lnSpc>
                <a:spcPct val="120000"/>
              </a:lnSpc>
              <a:buFontTx/>
              <a:buNone/>
              <a:defRPr/>
            </a:pPr>
            <a:r>
              <a:rPr lang="en-US" sz="2400" dirty="0" smtClean="0">
                <a:latin typeface="Symbol" charset="0"/>
                <a:cs typeface="Arial" charset="0"/>
              </a:rPr>
              <a:t>D</a:t>
            </a:r>
            <a:r>
              <a:rPr lang="en-US" sz="2400" dirty="0" smtClean="0">
                <a:latin typeface="Arial" charset="0"/>
                <a:cs typeface="Arial" charset="0"/>
              </a:rPr>
              <a:t>G = -90 </a:t>
            </a:r>
            <a:r>
              <a:rPr lang="en-US" sz="2400" dirty="0" err="1" smtClean="0">
                <a:latin typeface="Arial" charset="0"/>
                <a:cs typeface="Arial" charset="0"/>
              </a:rPr>
              <a:t>pN</a:t>
            </a:r>
            <a:r>
              <a:rPr lang="en-US" sz="2400" dirty="0" smtClean="0">
                <a:latin typeface="Arial" charset="0"/>
                <a:cs typeface="Arial" charset="0"/>
              </a:rPr>
              <a:t>-nm for [ADP] = 100 </a:t>
            </a:r>
            <a:r>
              <a:rPr lang="en-US" sz="2400" dirty="0" smtClean="0">
                <a:latin typeface="Symbol" charset="0"/>
                <a:cs typeface="Arial" charset="0"/>
              </a:rPr>
              <a:t>m</a:t>
            </a:r>
            <a:r>
              <a:rPr lang="en-US" sz="2400" dirty="0" smtClean="0">
                <a:latin typeface="Arial" charset="0"/>
                <a:cs typeface="Arial" charset="0"/>
              </a:rPr>
              <a:t>M</a:t>
            </a:r>
          </a:p>
          <a:p>
            <a:pPr>
              <a:buFontTx/>
              <a:buNone/>
              <a:defRPr/>
            </a:pPr>
            <a:endParaRPr lang="en-US" sz="2400" dirty="0" smtClean="0">
              <a:latin typeface="Arial" charset="0"/>
              <a:cs typeface="Arial" charset="0"/>
            </a:endParaRPr>
          </a:p>
          <a:p>
            <a:pPr>
              <a:buFontTx/>
              <a:buNone/>
              <a:defRPr/>
            </a:pPr>
            <a:endParaRPr lang="en-US" sz="2400" dirty="0" smtClean="0">
              <a:latin typeface="Arial" charset="0"/>
              <a:cs typeface="Arial" charset="0"/>
            </a:endParaRPr>
          </a:p>
          <a:p>
            <a:pPr>
              <a:buFontTx/>
              <a:buNone/>
              <a:defRPr/>
            </a:pPr>
            <a:endParaRPr lang="en-US" sz="2400" dirty="0" smtClean="0">
              <a:latin typeface="Arial" charset="0"/>
              <a:cs typeface="Arial" charset="0"/>
            </a:endParaRPr>
          </a:p>
          <a:p>
            <a:pPr>
              <a:buFontTx/>
              <a:buNone/>
              <a:defRPr/>
            </a:pPr>
            <a:endParaRPr lang="en-US" sz="2400" baseline="-2500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116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1369</Words>
  <Application>Microsoft Macintosh PowerPoint</Application>
  <PresentationFormat>On-screen Show (4:3)</PresentationFormat>
  <Paragraphs>165</Paragraphs>
  <Slides>21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Picture</vt:lpstr>
      <vt:lpstr>Today:</vt:lpstr>
      <vt:lpstr>Amazing Animation of F1F0 ATPase</vt:lpstr>
      <vt:lpstr>F1-ATPase</vt:lpstr>
      <vt:lpstr>ATPase moves at 120° steps = f[ATP]</vt:lpstr>
      <vt:lpstr>Takes 120° steps even at full-throttle!</vt:lpstr>
      <vt:lpstr>Load Dependence of ATPase Vary the length of Actin lever Arm– moving under friction</vt:lpstr>
      <vt:lpstr>Scaling F1 to Size of a Person</vt:lpstr>
      <vt:lpstr>1st = 3 x 7kT. Practically 100% Efficient 2nd : Free energy in ATP (Calculate #pN-nm for DG; compare it to ATP)</vt:lpstr>
      <vt:lpstr>1st = 3 x 7kT. Practically 100% Efficient 2nd : Free energy in ATP (Calculate #pN-nm for DG; compare it to ATP)</vt:lpstr>
      <vt:lpstr>PowerPoint Presentation</vt:lpstr>
      <vt:lpstr>PowerPoint Presentation</vt:lpstr>
      <vt:lpstr>Why doesn’t ATPase violate 2nd law of thermodynamics (DS &gt; 0)</vt:lpstr>
      <vt:lpstr>How does this relate to a Tesla car?</vt:lpstr>
      <vt:lpstr>The Protein Energy Landscape</vt:lpstr>
      <vt:lpstr>How does a Protein go from unfolded to folded  a) at all; b) in 1 msec; c) with no (help), chaperones?</vt:lpstr>
      <vt:lpstr>PowerPoint Presentation</vt:lpstr>
      <vt:lpstr>Protein Folding Summary</vt:lpstr>
      <vt:lpstr>PowerPoint Presentation</vt:lpstr>
      <vt:lpstr>PowerPoint Presentation</vt:lpstr>
      <vt:lpstr>Protein folding: the energy landscape theory</vt:lpstr>
      <vt:lpstr>PowerPoint Presentation</vt:lpstr>
    </vt:vector>
  </TitlesOfParts>
  <Company>University of Illinois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Selvin</dc:creator>
  <cp:lastModifiedBy>Paul Selvin</cp:lastModifiedBy>
  <cp:revision>76</cp:revision>
  <cp:lastPrinted>2014-09-09T13:35:12Z</cp:lastPrinted>
  <dcterms:created xsi:type="dcterms:W3CDTF">2014-09-05T22:21:34Z</dcterms:created>
  <dcterms:modified xsi:type="dcterms:W3CDTF">2014-09-12T17:48:10Z</dcterms:modified>
</cp:coreProperties>
</file>