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92" r:id="rId2"/>
    <p:sldId id="281" r:id="rId3"/>
    <p:sldId id="282" r:id="rId4"/>
    <p:sldId id="256" r:id="rId5"/>
    <p:sldId id="283" r:id="rId6"/>
    <p:sldId id="290" r:id="rId7"/>
    <p:sldId id="291" r:id="rId8"/>
    <p:sldId id="257" r:id="rId9"/>
    <p:sldId id="258" r:id="rId10"/>
    <p:sldId id="259" r:id="rId11"/>
    <p:sldId id="293" r:id="rId12"/>
    <p:sldId id="294" r:id="rId13"/>
    <p:sldId id="289" r:id="rId14"/>
    <p:sldId id="284" r:id="rId15"/>
    <p:sldId id="285" r:id="rId16"/>
    <p:sldId id="262" r:id="rId17"/>
    <p:sldId id="263" r:id="rId18"/>
    <p:sldId id="264" r:id="rId19"/>
    <p:sldId id="265" r:id="rId20"/>
    <p:sldId id="279" r:id="rId21"/>
    <p:sldId id="266" r:id="rId22"/>
    <p:sldId id="267" r:id="rId23"/>
    <p:sldId id="269" r:id="rId24"/>
    <p:sldId id="272" r:id="rId25"/>
    <p:sldId id="277" r:id="rId26"/>
    <p:sldId id="288"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2064" y="-312"/>
      </p:cViewPr>
      <p:guideLst>
        <p:guide orient="horz" pos="2160"/>
        <p:guide pos="2880"/>
      </p:guideLst>
    </p:cSldViewPr>
  </p:slideViewPr>
  <p:notesTextViewPr>
    <p:cViewPr>
      <p:scale>
        <a:sx n="100" d="100"/>
        <a:sy n="100" d="100"/>
      </p:scale>
      <p:origin x="0" y="0"/>
    </p:cViewPr>
  </p:notesTextViewPr>
  <p:sorterViewPr>
    <p:cViewPr>
      <p:scale>
        <a:sx n="167" d="100"/>
        <a:sy n="167" d="100"/>
      </p:scale>
      <p:origin x="0" y="851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1AD27-CD5A-1443-B11D-361B47D64D27}" type="datetimeFigureOut">
              <a:rPr lang="en-US" smtClean="0"/>
              <a:t>9/12/14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32F307-83BA-394C-B9C3-AE6F9E3900FC}" type="slidenum">
              <a:rPr lang="en-US" smtClean="0"/>
              <a:t>‹#›</a:t>
            </a:fld>
            <a:endParaRPr lang="en-US"/>
          </a:p>
        </p:txBody>
      </p:sp>
    </p:spTree>
    <p:extLst>
      <p:ext uri="{BB962C8B-B14F-4D97-AF65-F5344CB8AC3E}">
        <p14:creationId xmlns:p14="http://schemas.microsoft.com/office/powerpoint/2010/main" val="42371748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mailto:selvin@illinois.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It is thought that promoters are directional, but there exist bidirectional promoters as well. It's poorly understood, but the arrangement of transcription factor binding sites seems to determine the direction of transcription. Yes, most promoters in the human genome are unique to each gene.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Jun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 Sep 7, 2014, at 7:54 PM, "Selvin, Paul R" &lt;</a:t>
            </a:r>
            <a:r>
              <a:rPr lang="en-US" sz="1200" u="sng" kern="1200" dirty="0" smtClean="0">
                <a:solidFill>
                  <a:schemeClr val="tx1"/>
                </a:solidFill>
                <a:latin typeface="+mn-lt"/>
                <a:ea typeface="+mn-ea"/>
                <a:cs typeface="+mn-cs"/>
                <a:hlinkClick r:id="rId3"/>
              </a:rPr>
              <a:t>selvin@illinois.edu&gt; wrote: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Jun,</a:t>
            </a:r>
          </a:p>
          <a:p>
            <a:r>
              <a:rPr lang="en-US" sz="1200" kern="1200" dirty="0" smtClean="0">
                <a:solidFill>
                  <a:schemeClr val="tx1"/>
                </a:solidFill>
                <a:latin typeface="+mn-lt"/>
                <a:ea typeface="+mn-ea"/>
                <a:cs typeface="+mn-cs"/>
              </a:rPr>
              <a:t>Another simple bio question.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DNA is being transcribed, it transcribe the DNA-strand starting at</a:t>
            </a:r>
          </a:p>
          <a:p>
            <a:r>
              <a:rPr lang="en-US" sz="1200" kern="1200" dirty="0" smtClean="0">
                <a:solidFill>
                  <a:schemeClr val="tx1"/>
                </a:solidFill>
                <a:latin typeface="+mn-lt"/>
                <a:ea typeface="+mn-ea"/>
                <a:cs typeface="+mn-cs"/>
              </a:rPr>
              <a:t>the 3’ end. How does it choose which strand to transcribe? Is it because</a:t>
            </a:r>
          </a:p>
          <a:p>
            <a:r>
              <a:rPr lang="en-US" sz="1200" kern="1200" dirty="0" smtClean="0">
                <a:solidFill>
                  <a:schemeClr val="tx1"/>
                </a:solidFill>
                <a:latin typeface="+mn-lt"/>
                <a:ea typeface="+mn-ea"/>
                <a:cs typeface="+mn-cs"/>
              </a:rPr>
              <a:t>it binds to a promoter sequence and only a particular promoter sequence</a:t>
            </a:r>
          </a:p>
          <a:p>
            <a:r>
              <a:rPr lang="en-US" sz="1200" kern="1200" dirty="0" smtClean="0">
                <a:solidFill>
                  <a:schemeClr val="tx1"/>
                </a:solidFill>
                <a:latin typeface="+mn-lt"/>
                <a:ea typeface="+mn-ea"/>
                <a:cs typeface="+mn-cs"/>
              </a:rPr>
              <a:t>works (and not the nucleotide sequence on the other transcribed)? And does</a:t>
            </a:r>
          </a:p>
          <a:p>
            <a:r>
              <a:rPr lang="en-US" sz="1200" kern="1200" dirty="0" smtClean="0">
                <a:solidFill>
                  <a:schemeClr val="tx1"/>
                </a:solidFill>
                <a:latin typeface="+mn-lt"/>
                <a:ea typeface="+mn-ea"/>
                <a:cs typeface="+mn-cs"/>
              </a:rPr>
              <a:t>each and every gene have a unique starting sequence, I e. a unique</a:t>
            </a:r>
          </a:p>
          <a:p>
            <a:r>
              <a:rPr lang="en-US" sz="1200" kern="1200" dirty="0" smtClean="0">
                <a:solidFill>
                  <a:schemeClr val="tx1"/>
                </a:solidFill>
                <a:latin typeface="+mn-lt"/>
                <a:ea typeface="+mn-ea"/>
                <a:cs typeface="+mn-cs"/>
              </a:rPr>
              <a:t>promoter? If so, this is like 20,000 promoter sequence. If not has does it</a:t>
            </a:r>
          </a:p>
          <a:p>
            <a:r>
              <a:rPr lang="en-US" sz="1200" kern="1200" smtClean="0">
                <a:solidFill>
                  <a:schemeClr val="tx1"/>
                </a:solidFill>
                <a:latin typeface="+mn-lt"/>
                <a:ea typeface="+mn-ea"/>
                <a:cs typeface="+mn-cs"/>
              </a:rPr>
              <a:t>decide it’s now time to transcribe this gene and not some other gene?</a:t>
            </a:r>
            <a:endParaRPr lang="en-US"/>
          </a:p>
        </p:txBody>
      </p:sp>
      <p:sp>
        <p:nvSpPr>
          <p:cNvPr id="4" name="Slide Number Placeholder 3"/>
          <p:cNvSpPr>
            <a:spLocks noGrp="1"/>
          </p:cNvSpPr>
          <p:nvPr>
            <p:ph type="sldNum" sz="quarter" idx="10"/>
          </p:nvPr>
        </p:nvSpPr>
        <p:spPr/>
        <p:txBody>
          <a:bodyPr/>
          <a:lstStyle/>
          <a:p>
            <a:fld id="{4932F307-83BA-394C-B9C3-AE6F9E3900FC}" type="slidenum">
              <a:rPr lang="en-US" smtClean="0"/>
              <a:t>4</a:t>
            </a:fld>
            <a:endParaRPr lang="en-US"/>
          </a:p>
        </p:txBody>
      </p:sp>
    </p:spTree>
    <p:extLst>
      <p:ext uri="{BB962C8B-B14F-4D97-AF65-F5344CB8AC3E}">
        <p14:creationId xmlns:p14="http://schemas.microsoft.com/office/powerpoint/2010/main" val="3458282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6C7E43-7ABA-ED41-B453-815D4BD356BC}" type="datetimeFigureOut">
              <a:rPr lang="en-US" smtClean="0"/>
              <a:t>9/12/14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8257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C7E43-7ABA-ED41-B453-815D4BD356BC}" type="datetimeFigureOut">
              <a:rPr lang="en-US" smtClean="0"/>
              <a:t>9/12/14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277406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C7E43-7ABA-ED41-B453-815D4BD356BC}" type="datetimeFigureOut">
              <a:rPr lang="en-US" smtClean="0"/>
              <a:t>9/12/14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142846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C7E43-7ABA-ED41-B453-815D4BD356BC}" type="datetimeFigureOut">
              <a:rPr lang="en-US" smtClean="0"/>
              <a:t>9/12/14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22541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C7E43-7ABA-ED41-B453-815D4BD356BC}" type="datetimeFigureOut">
              <a:rPr lang="en-US" smtClean="0"/>
              <a:t>9/12/14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31509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6C7E43-7ABA-ED41-B453-815D4BD356BC}" type="datetimeFigureOut">
              <a:rPr lang="en-US" smtClean="0"/>
              <a:t>9/12/14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65980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6C7E43-7ABA-ED41-B453-815D4BD356BC}" type="datetimeFigureOut">
              <a:rPr lang="en-US" smtClean="0"/>
              <a:t>9/12/14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408883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6C7E43-7ABA-ED41-B453-815D4BD356BC}" type="datetimeFigureOut">
              <a:rPr lang="en-US" smtClean="0"/>
              <a:t>9/12/14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44710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C7E43-7ABA-ED41-B453-815D4BD356BC}" type="datetimeFigureOut">
              <a:rPr lang="en-US" smtClean="0"/>
              <a:t>9/12/14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409159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C7E43-7ABA-ED41-B453-815D4BD356BC}" type="datetimeFigureOut">
              <a:rPr lang="en-US" smtClean="0"/>
              <a:t>9/12/14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163003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C7E43-7ABA-ED41-B453-815D4BD356BC}" type="datetimeFigureOut">
              <a:rPr lang="en-US" smtClean="0"/>
              <a:t>9/12/14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26FF6-2376-1048-85E2-B08667105A76}" type="slidenum">
              <a:rPr lang="en-US" smtClean="0"/>
              <a:t>‹#›</a:t>
            </a:fld>
            <a:endParaRPr lang="en-US"/>
          </a:p>
        </p:txBody>
      </p:sp>
    </p:spTree>
    <p:extLst>
      <p:ext uri="{BB962C8B-B14F-4D97-AF65-F5344CB8AC3E}">
        <p14:creationId xmlns:p14="http://schemas.microsoft.com/office/powerpoint/2010/main" val="16298166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C7E43-7ABA-ED41-B453-815D4BD356BC}" type="datetimeFigureOut">
              <a:rPr lang="en-US" smtClean="0"/>
              <a:t>9/12/14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26FF6-2376-1048-85E2-B08667105A76}" type="slidenum">
              <a:rPr lang="en-US" smtClean="0"/>
              <a:t>‹#›</a:t>
            </a:fld>
            <a:endParaRPr lang="en-US"/>
          </a:p>
        </p:txBody>
      </p:sp>
    </p:spTree>
    <p:extLst>
      <p:ext uri="{BB962C8B-B14F-4D97-AF65-F5344CB8AC3E}">
        <p14:creationId xmlns:p14="http://schemas.microsoft.com/office/powerpoint/2010/main" val="300557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mitochondria.us/index.html" TargetMode="External"/><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hyperlink" Target="http://en.wikipedia.org/wiki/Image:Diagram_of_a_human_mitochondrion.sv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8.png"/><Relationship Id="rId1" Type="http://schemas.microsoft.com/office/2007/relationships/media" Target="../media/media1.mp4"/><Relationship Id="rId2" Type="http://schemas.openxmlformats.org/officeDocument/2006/relationships/video" Target="../media/media1.mp4"/></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hyperlink" Target="http://www.k2.phys.waseda.ac.jp/Publications.html%231997Noji"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ATT881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107" y="810598"/>
            <a:ext cx="4535552" cy="6047402"/>
          </a:xfrm>
          <a:prstGeom prst="rect">
            <a:avLst/>
          </a:prstGeom>
        </p:spPr>
      </p:pic>
      <p:sp>
        <p:nvSpPr>
          <p:cNvPr id="5" name="TextBox 4"/>
          <p:cNvSpPr txBox="1"/>
          <p:nvPr/>
        </p:nvSpPr>
        <p:spPr>
          <a:xfrm>
            <a:off x="3148211" y="229669"/>
            <a:ext cx="2185214" cy="523220"/>
          </a:xfrm>
          <a:prstGeom prst="rect">
            <a:avLst/>
          </a:prstGeom>
          <a:noFill/>
        </p:spPr>
        <p:txBody>
          <a:bodyPr wrap="none" rtlCol="0">
            <a:spAutoFit/>
          </a:bodyPr>
          <a:lstStyle/>
          <a:p>
            <a:r>
              <a:rPr lang="en-US" sz="2800" dirty="0" smtClean="0">
                <a:solidFill>
                  <a:srgbClr val="0000FF"/>
                </a:solidFill>
              </a:rPr>
              <a:t>My dog Lucky</a:t>
            </a:r>
            <a:endParaRPr lang="en-US" sz="2800" dirty="0">
              <a:solidFill>
                <a:srgbClr val="0000FF"/>
              </a:solidFill>
            </a:endParaRPr>
          </a:p>
        </p:txBody>
      </p:sp>
    </p:spTree>
    <p:extLst>
      <p:ext uri="{BB962C8B-B14F-4D97-AF65-F5344CB8AC3E}">
        <p14:creationId xmlns:p14="http://schemas.microsoft.com/office/powerpoint/2010/main" val="39971133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Nice web</a:t>
            </a:r>
            <a:r>
              <a:rPr lang="en-US" b="1" dirty="0">
                <a:solidFill>
                  <a:srgbClr val="0000FF"/>
                </a:solidFill>
              </a:rPr>
              <a:t>-</a:t>
            </a:r>
            <a:r>
              <a:rPr lang="en-US" b="1" dirty="0" smtClean="0">
                <a:solidFill>
                  <a:srgbClr val="0000FF"/>
                </a:solidFill>
              </a:rPr>
              <a:t>site on RNA vs. DNA</a:t>
            </a:r>
            <a:r>
              <a:rPr lang="en-US" dirty="0"/>
              <a:t/>
            </a:r>
            <a:br>
              <a:rPr lang="en-US" dirty="0"/>
            </a:br>
            <a:r>
              <a:rPr lang="en-US" sz="2700" dirty="0"/>
              <a:t>http://</a:t>
            </a:r>
            <a:r>
              <a:rPr lang="en-US" sz="2700" dirty="0" err="1"/>
              <a:t>sites.fas.harvard.edu</a:t>
            </a:r>
            <a:r>
              <a:rPr lang="en-US" sz="2700" dirty="0"/>
              <a:t>/~</a:t>
            </a:r>
            <a:r>
              <a:rPr lang="en-US" sz="2700" dirty="0" err="1"/>
              <a:t>biotext</a:t>
            </a:r>
            <a:r>
              <a:rPr lang="en-US" sz="2700" dirty="0"/>
              <a:t>/animations/</a:t>
            </a:r>
            <a:r>
              <a:rPr lang="en-US" sz="2700" dirty="0" err="1"/>
              <a:t>Ribozymes.swf</a:t>
            </a:r>
            <a:endParaRPr lang="en-US" sz="2700" dirty="0"/>
          </a:p>
        </p:txBody>
      </p:sp>
    </p:spTree>
    <p:extLst>
      <p:ext uri="{BB962C8B-B14F-4D97-AF65-F5344CB8AC3E}">
        <p14:creationId xmlns:p14="http://schemas.microsoft.com/office/powerpoint/2010/main" val="27536752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58"/>
            <a:ext cx="9144000" cy="1143000"/>
          </a:xfrm>
        </p:spPr>
        <p:txBody>
          <a:bodyPr>
            <a:normAutofit fontScale="90000"/>
          </a:bodyPr>
          <a:lstStyle/>
          <a:p>
            <a:r>
              <a:rPr lang="en-US" dirty="0">
                <a:solidFill>
                  <a:srgbClr val="0000FF"/>
                </a:solidFill>
              </a:rPr>
              <a:t>Y</a:t>
            </a:r>
            <a:r>
              <a:rPr lang="en-US" dirty="0" smtClean="0">
                <a:solidFill>
                  <a:srgbClr val="0000FF"/>
                </a:solidFill>
              </a:rPr>
              <a:t>ou can tell your Age just from your DNA</a:t>
            </a:r>
            <a:br>
              <a:rPr lang="en-US" dirty="0" smtClean="0">
                <a:solidFill>
                  <a:srgbClr val="0000FF"/>
                </a:solidFill>
              </a:rPr>
            </a:br>
            <a:r>
              <a:rPr lang="en-US" dirty="0" smtClean="0">
                <a:solidFill>
                  <a:srgbClr val="0000FF"/>
                </a:solidFill>
              </a:rPr>
              <a:t>via Methylation of (C or A) of DNA</a:t>
            </a:r>
            <a:endParaRPr lang="en-US" dirty="0">
              <a:solidFill>
                <a:srgbClr val="0000FF"/>
              </a:solidFill>
            </a:endParaRPr>
          </a:p>
        </p:txBody>
      </p:sp>
      <p:pic>
        <p:nvPicPr>
          <p:cNvPr id="4" name="Picture 3" descr="Screen Shot 2014-09-09 at 9.12.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9407"/>
            <a:ext cx="9144000" cy="5001950"/>
          </a:xfrm>
          <a:prstGeom prst="rect">
            <a:avLst/>
          </a:prstGeom>
        </p:spPr>
      </p:pic>
    </p:spTree>
    <p:extLst>
      <p:ext uri="{BB962C8B-B14F-4D97-AF65-F5344CB8AC3E}">
        <p14:creationId xmlns:p14="http://schemas.microsoft.com/office/powerpoint/2010/main" val="17013643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48839" y="390468"/>
            <a:ext cx="4623405" cy="5195654"/>
          </a:xfrm>
          <a:prstGeom prst="rect">
            <a:avLst/>
          </a:prstGeom>
        </p:spPr>
      </p:pic>
      <p:pic>
        <p:nvPicPr>
          <p:cNvPr id="5" name="Picture 4"/>
          <p:cNvPicPr>
            <a:picLocks noChangeAspect="1"/>
          </p:cNvPicPr>
          <p:nvPr/>
        </p:nvPicPr>
        <p:blipFill>
          <a:blip r:embed="rId3"/>
          <a:stretch>
            <a:fillRect/>
          </a:stretch>
        </p:blipFill>
        <p:spPr>
          <a:xfrm>
            <a:off x="305256" y="390468"/>
            <a:ext cx="2685741" cy="2014306"/>
          </a:xfrm>
          <a:prstGeom prst="rect">
            <a:avLst/>
          </a:prstGeom>
        </p:spPr>
      </p:pic>
      <p:sp>
        <p:nvSpPr>
          <p:cNvPr id="6" name="Rectangle 5"/>
          <p:cNvSpPr/>
          <p:nvPr/>
        </p:nvSpPr>
        <p:spPr>
          <a:xfrm>
            <a:off x="6966493" y="6018441"/>
            <a:ext cx="1905751" cy="738664"/>
          </a:xfrm>
          <a:prstGeom prst="rect">
            <a:avLst/>
          </a:prstGeom>
        </p:spPr>
        <p:txBody>
          <a:bodyPr wrap="square">
            <a:spAutoFit/>
          </a:bodyPr>
          <a:lstStyle/>
          <a:p>
            <a:r>
              <a:rPr lang="en-US" sz="1400" dirty="0"/>
              <a:t>http://</a:t>
            </a:r>
            <a:r>
              <a:rPr lang="en-US" sz="1400" dirty="0" err="1"/>
              <a:t>en.wikipedia.org</a:t>
            </a:r>
            <a:r>
              <a:rPr lang="en-US" sz="1400" dirty="0"/>
              <a:t>/wiki/</a:t>
            </a:r>
            <a:r>
              <a:rPr lang="en-US" sz="1400" dirty="0" err="1"/>
              <a:t>DNA_methylation</a:t>
            </a:r>
            <a:endParaRPr lang="en-US" sz="1400" dirty="0"/>
          </a:p>
        </p:txBody>
      </p:sp>
      <p:sp>
        <p:nvSpPr>
          <p:cNvPr id="7" name="Rectangle 6"/>
          <p:cNvSpPr/>
          <p:nvPr/>
        </p:nvSpPr>
        <p:spPr>
          <a:xfrm>
            <a:off x="305256" y="2507100"/>
            <a:ext cx="2951048" cy="1323439"/>
          </a:xfrm>
          <a:prstGeom prst="rect">
            <a:avLst/>
          </a:prstGeom>
        </p:spPr>
        <p:txBody>
          <a:bodyPr wrap="square">
            <a:spAutoFit/>
          </a:bodyPr>
          <a:lstStyle/>
          <a:p>
            <a:r>
              <a:rPr lang="en-US" sz="1600" dirty="0"/>
              <a:t>The resulting change is normally permanent and unidirectional, preventing a cell from reverting to a stem cell or converting into a different cell type. </a:t>
            </a:r>
          </a:p>
        </p:txBody>
      </p:sp>
      <p:sp>
        <p:nvSpPr>
          <p:cNvPr id="8" name="Rectangle 7"/>
          <p:cNvSpPr/>
          <p:nvPr/>
        </p:nvSpPr>
        <p:spPr>
          <a:xfrm>
            <a:off x="305256" y="3893145"/>
            <a:ext cx="4572000" cy="2862323"/>
          </a:xfrm>
          <a:prstGeom prst="rect">
            <a:avLst/>
          </a:prstGeom>
        </p:spPr>
        <p:txBody>
          <a:bodyPr>
            <a:spAutoFit/>
          </a:bodyPr>
          <a:lstStyle/>
          <a:p>
            <a:r>
              <a:rPr lang="en-US" dirty="0"/>
              <a:t>DNA methylation suppresses the expression of endogenous retroviral genes and other harmful stretches of DNA that have been incorporated into the host genome over time. DNA methylation also forms the basis of chromatin structure, which enables a single cell to grow into multiple organs or perform multiple functions. DNA methylation also plays a crucial role in the development of nearly all types of cancer</a:t>
            </a:r>
          </a:p>
        </p:txBody>
      </p:sp>
    </p:spTree>
    <p:extLst>
      <p:ext uri="{BB962C8B-B14F-4D97-AF65-F5344CB8AC3E}">
        <p14:creationId xmlns:p14="http://schemas.microsoft.com/office/powerpoint/2010/main" val="34681450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your body makes </a:t>
            </a:r>
            <a:br>
              <a:rPr lang="en-US" dirty="0" smtClean="0"/>
            </a:br>
            <a:r>
              <a:rPr lang="en-US" dirty="0" smtClean="0"/>
              <a:t>ATP from ADP + P</a:t>
            </a:r>
            <a:r>
              <a:rPr lang="en-US" baseline="-25000" dirty="0" smtClean="0"/>
              <a:t>i</a:t>
            </a:r>
            <a:endParaRPr lang="en-US" dirty="0"/>
          </a:p>
        </p:txBody>
      </p:sp>
    </p:spTree>
    <p:extLst>
      <p:ext uri="{BB962C8B-B14F-4D97-AF65-F5344CB8AC3E}">
        <p14:creationId xmlns:p14="http://schemas.microsoft.com/office/powerpoint/2010/main" val="12552183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5904"/>
            <a:ext cx="9144000" cy="17843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FF"/>
                </a:solidFill>
              </a:rPr>
              <a:t>Life is powered by batteries </a:t>
            </a:r>
            <a:r>
              <a:rPr lang="en-US" sz="2400" b="1" dirty="0" smtClean="0">
                <a:solidFill>
                  <a:srgbClr val="0000FF"/>
                </a:solidFill>
              </a:rPr>
              <a:t>(across your cell membranes) </a:t>
            </a:r>
          </a:p>
          <a:p>
            <a:r>
              <a:rPr lang="en-US" sz="2800" b="1" dirty="0" smtClean="0">
                <a:solidFill>
                  <a:srgbClr val="0000FF"/>
                </a:solidFill>
              </a:rPr>
              <a:t>In units of 4k</a:t>
            </a:r>
            <a:r>
              <a:rPr lang="en-US" sz="2800" b="1" baseline="-25000" dirty="0" smtClean="0">
                <a:solidFill>
                  <a:srgbClr val="0000FF"/>
                </a:solidFill>
              </a:rPr>
              <a:t>B</a:t>
            </a:r>
            <a:r>
              <a:rPr lang="en-US" sz="2800" b="1" dirty="0" smtClean="0">
                <a:solidFill>
                  <a:srgbClr val="0000FF"/>
                </a:solidFill>
              </a:rPr>
              <a:t>T of electrical energy</a:t>
            </a:r>
          </a:p>
          <a:p>
            <a:r>
              <a:rPr lang="en-US" sz="2800" b="1" dirty="0" smtClean="0">
                <a:solidFill>
                  <a:srgbClr val="0000FF"/>
                </a:solidFill>
              </a:rPr>
              <a:t>(7kT of total electrochemical or “free” energy)</a:t>
            </a:r>
          </a:p>
          <a:p>
            <a:r>
              <a:rPr lang="en-US" sz="2800" b="1" dirty="0" smtClean="0">
                <a:solidFill>
                  <a:srgbClr val="0000FF"/>
                </a:solidFill>
              </a:rPr>
              <a:t>Energy to make ATP </a:t>
            </a:r>
            <a:endParaRPr lang="en-US" sz="2800" b="1" dirty="0">
              <a:solidFill>
                <a:srgbClr val="0000FF"/>
              </a:solidFill>
            </a:endParaRPr>
          </a:p>
        </p:txBody>
      </p:sp>
      <p:grpSp>
        <p:nvGrpSpPr>
          <p:cNvPr id="5" name="Group 4"/>
          <p:cNvGrpSpPr/>
          <p:nvPr/>
        </p:nvGrpSpPr>
        <p:grpSpPr>
          <a:xfrm>
            <a:off x="5080000" y="2914870"/>
            <a:ext cx="2212568" cy="1577578"/>
            <a:chOff x="5080000" y="1971745"/>
            <a:chExt cx="2212568" cy="1577578"/>
          </a:xfrm>
        </p:grpSpPr>
        <p:sp>
          <p:nvSpPr>
            <p:cNvPr id="6" name="Text Box 6"/>
            <p:cNvSpPr txBox="1">
              <a:spLocks noChangeArrowheads="1"/>
            </p:cNvSpPr>
            <p:nvPr/>
          </p:nvSpPr>
          <p:spPr bwMode="auto">
            <a:xfrm>
              <a:off x="6481084" y="2043113"/>
              <a:ext cx="811484"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a:t>0 Volts</a:t>
              </a:r>
            </a:p>
          </p:txBody>
        </p:sp>
        <p:sp>
          <p:nvSpPr>
            <p:cNvPr id="7" name="Text Box 7"/>
            <p:cNvSpPr txBox="1">
              <a:spLocks noChangeArrowheads="1"/>
            </p:cNvSpPr>
            <p:nvPr/>
          </p:nvSpPr>
          <p:spPr bwMode="auto">
            <a:xfrm>
              <a:off x="5543481" y="2545556"/>
              <a:ext cx="799377"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a:t>-0.1 V</a:t>
              </a:r>
            </a:p>
          </p:txBody>
        </p:sp>
        <p:sp>
          <p:nvSpPr>
            <p:cNvPr id="8" name="Donut 7"/>
            <p:cNvSpPr/>
            <p:nvPr/>
          </p:nvSpPr>
          <p:spPr>
            <a:xfrm>
              <a:off x="5080000" y="1971745"/>
              <a:ext cx="1550969" cy="1577578"/>
            </a:xfrm>
            <a:prstGeom prst="donut">
              <a:avLst>
                <a:gd name="adj" fmla="val 60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cxnSp>
        <p:nvCxnSpPr>
          <p:cNvPr id="11" name="Straight Arrow Connector 10"/>
          <p:cNvCxnSpPr/>
          <p:nvPr/>
        </p:nvCxnSpPr>
        <p:spPr>
          <a:xfrm>
            <a:off x="5080000" y="2739179"/>
            <a:ext cx="226495" cy="2721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 Box 7"/>
          <p:cNvSpPr txBox="1">
            <a:spLocks noChangeArrowheads="1"/>
          </p:cNvSpPr>
          <p:nvPr/>
        </p:nvSpPr>
        <p:spPr bwMode="auto">
          <a:xfrm>
            <a:off x="6267420" y="3920424"/>
            <a:ext cx="7543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smtClean="0"/>
              <a:t>-</a:t>
            </a:r>
            <a:endParaRPr lang="en-US" sz="1600" dirty="0"/>
          </a:p>
        </p:txBody>
      </p:sp>
      <p:sp>
        <p:nvSpPr>
          <p:cNvPr id="16" name="Text Box 7"/>
          <p:cNvSpPr txBox="1">
            <a:spLocks noChangeArrowheads="1"/>
          </p:cNvSpPr>
          <p:nvPr/>
        </p:nvSpPr>
        <p:spPr bwMode="auto">
          <a:xfrm>
            <a:off x="6593250" y="4083341"/>
            <a:ext cx="11317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smtClean="0"/>
              <a:t>+</a:t>
            </a:r>
            <a:endParaRPr lang="en-US" sz="1600" dirty="0"/>
          </a:p>
        </p:txBody>
      </p:sp>
      <p:sp>
        <p:nvSpPr>
          <p:cNvPr id="20" name="Text Box 7"/>
          <p:cNvSpPr txBox="1">
            <a:spLocks noChangeArrowheads="1"/>
          </p:cNvSpPr>
          <p:nvPr/>
        </p:nvSpPr>
        <p:spPr bwMode="auto">
          <a:xfrm>
            <a:off x="6382101" y="3796174"/>
            <a:ext cx="7543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smtClean="0"/>
              <a:t>-</a:t>
            </a:r>
            <a:endParaRPr lang="en-US" sz="1600" dirty="0"/>
          </a:p>
        </p:txBody>
      </p:sp>
      <p:sp>
        <p:nvSpPr>
          <p:cNvPr id="21" name="Text Box 7"/>
          <p:cNvSpPr txBox="1">
            <a:spLocks noChangeArrowheads="1"/>
          </p:cNvSpPr>
          <p:nvPr/>
        </p:nvSpPr>
        <p:spPr bwMode="auto">
          <a:xfrm>
            <a:off x="6421344" y="3671924"/>
            <a:ext cx="7543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smtClean="0"/>
              <a:t>-</a:t>
            </a:r>
            <a:endParaRPr lang="en-US" sz="1600" dirty="0"/>
          </a:p>
        </p:txBody>
      </p:sp>
      <p:sp>
        <p:nvSpPr>
          <p:cNvPr id="22" name="Text Box 7"/>
          <p:cNvSpPr txBox="1">
            <a:spLocks noChangeArrowheads="1"/>
          </p:cNvSpPr>
          <p:nvPr/>
        </p:nvSpPr>
        <p:spPr bwMode="auto">
          <a:xfrm>
            <a:off x="6410295" y="3547674"/>
            <a:ext cx="7543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smtClean="0"/>
              <a:t>-</a:t>
            </a:r>
            <a:endParaRPr lang="en-US" sz="1600" dirty="0"/>
          </a:p>
        </p:txBody>
      </p:sp>
      <p:sp>
        <p:nvSpPr>
          <p:cNvPr id="25" name="Text Box 7"/>
          <p:cNvSpPr txBox="1">
            <a:spLocks noChangeArrowheads="1"/>
          </p:cNvSpPr>
          <p:nvPr/>
        </p:nvSpPr>
        <p:spPr bwMode="auto">
          <a:xfrm>
            <a:off x="6709414" y="3542823"/>
            <a:ext cx="11317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smtClean="0"/>
              <a:t>+</a:t>
            </a:r>
            <a:endParaRPr lang="en-US" sz="1600" dirty="0"/>
          </a:p>
        </p:txBody>
      </p:sp>
      <p:sp>
        <p:nvSpPr>
          <p:cNvPr id="26" name="Text Box 7"/>
          <p:cNvSpPr txBox="1">
            <a:spLocks noChangeArrowheads="1"/>
          </p:cNvSpPr>
          <p:nvPr/>
        </p:nvSpPr>
        <p:spPr bwMode="auto">
          <a:xfrm>
            <a:off x="6668709" y="3905791"/>
            <a:ext cx="11317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smtClean="0"/>
              <a:t>+</a:t>
            </a:r>
            <a:endParaRPr lang="en-US" sz="1600" dirty="0"/>
          </a:p>
        </p:txBody>
      </p:sp>
      <p:sp>
        <p:nvSpPr>
          <p:cNvPr id="27" name="Text Box 7"/>
          <p:cNvSpPr txBox="1">
            <a:spLocks noChangeArrowheads="1"/>
          </p:cNvSpPr>
          <p:nvPr/>
        </p:nvSpPr>
        <p:spPr bwMode="auto">
          <a:xfrm>
            <a:off x="6709414" y="3717869"/>
            <a:ext cx="11317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smtClean="0"/>
              <a:t>+</a:t>
            </a:r>
            <a:endParaRPr lang="en-US" sz="1600" dirty="0"/>
          </a:p>
        </p:txBody>
      </p:sp>
      <p:pic>
        <p:nvPicPr>
          <p:cNvPr id="29" name="Picture 28"/>
          <p:cNvPicPr>
            <a:picLocks noChangeAspect="1"/>
          </p:cNvPicPr>
          <p:nvPr/>
        </p:nvPicPr>
        <p:blipFill>
          <a:blip r:embed="rId2"/>
          <a:stretch>
            <a:fillRect/>
          </a:stretch>
        </p:blipFill>
        <p:spPr>
          <a:xfrm>
            <a:off x="1237527" y="2252918"/>
            <a:ext cx="3250432" cy="2589511"/>
          </a:xfrm>
          <a:prstGeom prst="rect">
            <a:avLst/>
          </a:prstGeom>
        </p:spPr>
      </p:pic>
      <p:cxnSp>
        <p:nvCxnSpPr>
          <p:cNvPr id="30" name="Straight Arrow Connector 29"/>
          <p:cNvCxnSpPr/>
          <p:nvPr/>
        </p:nvCxnSpPr>
        <p:spPr>
          <a:xfrm flipH="1">
            <a:off x="4261006" y="2844075"/>
            <a:ext cx="325992" cy="3345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30294" y="2735773"/>
            <a:ext cx="1266017" cy="923330"/>
          </a:xfrm>
          <a:prstGeom prst="rect">
            <a:avLst/>
          </a:prstGeom>
          <a:noFill/>
        </p:spPr>
        <p:txBody>
          <a:bodyPr wrap="none" rtlCol="0">
            <a:spAutoFit/>
          </a:bodyPr>
          <a:lstStyle/>
          <a:p>
            <a:pPr algn="ctr"/>
            <a:r>
              <a:rPr lang="en-US" dirty="0" smtClean="0"/>
              <a:t>5 nm</a:t>
            </a:r>
          </a:p>
          <a:p>
            <a:pPr algn="ctr"/>
            <a:r>
              <a:rPr lang="en-US" dirty="0" smtClean="0"/>
              <a:t>thickness</a:t>
            </a:r>
          </a:p>
          <a:p>
            <a:pPr algn="ctr"/>
            <a:r>
              <a:rPr lang="en-US" dirty="0" smtClean="0"/>
              <a:t>(really thin)</a:t>
            </a:r>
            <a:endParaRPr lang="en-US" dirty="0"/>
          </a:p>
        </p:txBody>
      </p:sp>
      <p:cxnSp>
        <p:nvCxnSpPr>
          <p:cNvPr id="33" name="Straight Arrow Connector 32"/>
          <p:cNvCxnSpPr/>
          <p:nvPr/>
        </p:nvCxnSpPr>
        <p:spPr>
          <a:xfrm>
            <a:off x="1215931" y="3717869"/>
            <a:ext cx="0" cy="5110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1230259" y="2562774"/>
            <a:ext cx="0" cy="4999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324505" y="2418421"/>
            <a:ext cx="1218976" cy="369332"/>
          </a:xfrm>
          <a:prstGeom prst="rect">
            <a:avLst/>
          </a:prstGeom>
          <a:noFill/>
        </p:spPr>
        <p:txBody>
          <a:bodyPr wrap="square" rtlCol="0">
            <a:spAutoFit/>
          </a:bodyPr>
          <a:lstStyle/>
          <a:p>
            <a:r>
              <a:rPr lang="en-US" dirty="0" smtClean="0"/>
              <a:t>membrane</a:t>
            </a:r>
            <a:endParaRPr lang="en-US" dirty="0"/>
          </a:p>
        </p:txBody>
      </p:sp>
      <p:sp>
        <p:nvSpPr>
          <p:cNvPr id="42" name="TextBox 41"/>
          <p:cNvSpPr txBox="1"/>
          <p:nvPr/>
        </p:nvSpPr>
        <p:spPr>
          <a:xfrm>
            <a:off x="352055" y="4313180"/>
            <a:ext cx="1968545" cy="646331"/>
          </a:xfrm>
          <a:prstGeom prst="rect">
            <a:avLst/>
          </a:prstGeom>
          <a:noFill/>
        </p:spPr>
        <p:txBody>
          <a:bodyPr wrap="none" rtlCol="0">
            <a:spAutoFit/>
          </a:bodyPr>
          <a:lstStyle/>
          <a:p>
            <a:r>
              <a:rPr lang="en-US" dirty="0" smtClean="0"/>
              <a:t>Excellent insulator.</a:t>
            </a:r>
          </a:p>
          <a:p>
            <a:r>
              <a:rPr lang="en-US" dirty="0" smtClean="0"/>
              <a:t>(meaning?)</a:t>
            </a:r>
            <a:endParaRPr lang="en-US" dirty="0"/>
          </a:p>
        </p:txBody>
      </p:sp>
      <p:sp>
        <p:nvSpPr>
          <p:cNvPr id="43" name="TextBox 42"/>
          <p:cNvSpPr txBox="1"/>
          <p:nvPr/>
        </p:nvSpPr>
        <p:spPr>
          <a:xfrm>
            <a:off x="388390" y="4972086"/>
            <a:ext cx="4303244" cy="923330"/>
          </a:xfrm>
          <a:prstGeom prst="rect">
            <a:avLst/>
          </a:prstGeom>
          <a:noFill/>
        </p:spPr>
        <p:txBody>
          <a:bodyPr wrap="square" rtlCol="0">
            <a:spAutoFit/>
          </a:bodyPr>
          <a:lstStyle/>
          <a:p>
            <a:r>
              <a:rPr lang="en-US" dirty="0" smtClean="0"/>
              <a:t>Inside is Hydrophobic—very greasy-- + or – ions really do not want to be in here—no current flow even with high voltage.</a:t>
            </a:r>
            <a:endParaRPr lang="en-US" dirty="0"/>
          </a:p>
        </p:txBody>
      </p:sp>
      <p:cxnSp>
        <p:nvCxnSpPr>
          <p:cNvPr id="44" name="Straight Arrow Connector 43"/>
          <p:cNvCxnSpPr/>
          <p:nvPr/>
        </p:nvCxnSpPr>
        <p:spPr>
          <a:xfrm>
            <a:off x="5880631" y="2569094"/>
            <a:ext cx="0" cy="295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5887901" y="3026939"/>
            <a:ext cx="0" cy="2315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5821493" y="2766478"/>
            <a:ext cx="659518" cy="369332"/>
          </a:xfrm>
          <a:prstGeom prst="rect">
            <a:avLst/>
          </a:prstGeom>
          <a:noFill/>
        </p:spPr>
        <p:txBody>
          <a:bodyPr wrap="none" rtlCol="0">
            <a:spAutoFit/>
          </a:bodyPr>
          <a:lstStyle/>
          <a:p>
            <a:r>
              <a:rPr lang="en-US" dirty="0" smtClean="0"/>
              <a:t>5 nm</a:t>
            </a:r>
            <a:endParaRPr lang="en-US" dirty="0"/>
          </a:p>
        </p:txBody>
      </p:sp>
      <p:sp>
        <p:nvSpPr>
          <p:cNvPr id="50" name="TextBox 49"/>
          <p:cNvSpPr txBox="1"/>
          <p:nvPr/>
        </p:nvSpPr>
        <p:spPr>
          <a:xfrm>
            <a:off x="6905936" y="3580730"/>
            <a:ext cx="2238064" cy="1477328"/>
          </a:xfrm>
          <a:prstGeom prst="rect">
            <a:avLst/>
          </a:prstGeom>
          <a:noFill/>
        </p:spPr>
        <p:txBody>
          <a:bodyPr wrap="square" rtlCol="0">
            <a:spAutoFit/>
          </a:bodyPr>
          <a:lstStyle/>
          <a:p>
            <a:r>
              <a:rPr lang="en-US" dirty="0" smtClean="0"/>
              <a:t>A few extra negative ions inside compared to the outside </a:t>
            </a:r>
            <a:r>
              <a:rPr lang="en-US" dirty="0"/>
              <a:t>(or few less + ions </a:t>
            </a:r>
            <a:r>
              <a:rPr lang="en-US" dirty="0" smtClean="0"/>
              <a:t>outside compared to inside) </a:t>
            </a:r>
            <a:endParaRPr lang="en-US" dirty="0"/>
          </a:p>
        </p:txBody>
      </p:sp>
      <p:sp>
        <p:nvSpPr>
          <p:cNvPr id="51" name="Text Box 7"/>
          <p:cNvSpPr txBox="1">
            <a:spLocks noChangeArrowheads="1"/>
          </p:cNvSpPr>
          <p:nvPr/>
        </p:nvSpPr>
        <p:spPr bwMode="auto">
          <a:xfrm>
            <a:off x="6411819" y="3448574"/>
            <a:ext cx="75438"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smtClean="0"/>
              <a:t>-</a:t>
            </a:r>
            <a:endParaRPr lang="en-US" sz="1600" dirty="0"/>
          </a:p>
        </p:txBody>
      </p:sp>
    </p:spTree>
    <p:extLst>
      <p:ext uri="{BB962C8B-B14F-4D97-AF65-F5344CB8AC3E}">
        <p14:creationId xmlns:p14="http://schemas.microsoft.com/office/powerpoint/2010/main" val="14023549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33925"/>
            <a:ext cx="914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200" b="1" dirty="0">
                <a:solidFill>
                  <a:srgbClr val="0000FF"/>
                </a:solidFill>
              </a:rPr>
              <a:t>Electrical P.E. across our Cells</a:t>
            </a:r>
          </a:p>
          <a:p>
            <a:pPr algn="ctr" eaLnBrk="1" hangingPunct="1">
              <a:spcBef>
                <a:spcPct val="50000"/>
              </a:spcBef>
            </a:pPr>
            <a:r>
              <a:rPr lang="en-US" b="1" dirty="0">
                <a:solidFill>
                  <a:srgbClr val="0000FF"/>
                </a:solidFill>
              </a:rPr>
              <a:t>Move a positive ion from outside to inside, get 7kT of Potential Energy.</a:t>
            </a:r>
          </a:p>
        </p:txBody>
      </p:sp>
      <p:grpSp>
        <p:nvGrpSpPr>
          <p:cNvPr id="5" name="Group 2"/>
          <p:cNvGrpSpPr>
            <a:grpSpLocks/>
          </p:cNvGrpSpPr>
          <p:nvPr/>
        </p:nvGrpSpPr>
        <p:grpSpPr bwMode="auto">
          <a:xfrm>
            <a:off x="635000" y="1066225"/>
            <a:ext cx="8102600" cy="3714751"/>
            <a:chOff x="288" y="720"/>
            <a:chExt cx="3828" cy="3120"/>
          </a:xfrm>
        </p:grpSpPr>
        <p:pic>
          <p:nvPicPr>
            <p:cNvPr id="6" name="Picture 3" descr="lec06p06"/>
            <p:cNvPicPr>
              <a:picLocks noChangeAspect="1" noChangeArrowheads="1"/>
            </p:cNvPicPr>
            <p:nvPr/>
          </p:nvPicPr>
          <p:blipFill rotWithShape="1">
            <a:blip r:embed="rId2">
              <a:extLst>
                <a:ext uri="{28A0092B-C50C-407E-A947-70E740481C1C}">
                  <a14:useLocalDpi xmlns:a14="http://schemas.microsoft.com/office/drawing/2010/main" val="0"/>
                </a:ext>
              </a:extLst>
            </a:blip>
            <a:srcRect b="65814"/>
            <a:stretch/>
          </p:blipFill>
          <p:spPr bwMode="auto">
            <a:xfrm>
              <a:off x="288" y="720"/>
              <a:ext cx="3828" cy="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2488" y="3264"/>
              <a:ext cx="1296"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 name="Text Box 6"/>
          <p:cNvSpPr txBox="1">
            <a:spLocks noChangeArrowheads="1"/>
          </p:cNvSpPr>
          <p:nvPr/>
        </p:nvSpPr>
        <p:spPr bwMode="auto">
          <a:xfrm>
            <a:off x="609600" y="2743200"/>
            <a:ext cx="7924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t>How much </a:t>
            </a:r>
            <a:r>
              <a:rPr lang="en-US" sz="1800" dirty="0" smtClean="0"/>
              <a:t>energy is lost by “letting” + ion go through membrane? </a:t>
            </a:r>
          </a:p>
          <a:p>
            <a:pPr eaLnBrk="1" hangingPunct="1">
              <a:spcBef>
                <a:spcPct val="50000"/>
              </a:spcBef>
            </a:pPr>
            <a:r>
              <a:rPr lang="en-US" sz="1800" dirty="0" smtClean="0"/>
              <a:t>(assuming you can harness this)?</a:t>
            </a:r>
            <a:endParaRPr lang="en-US" sz="1800" dirty="0"/>
          </a:p>
        </p:txBody>
      </p:sp>
      <p:sp>
        <p:nvSpPr>
          <p:cNvPr id="10" name="Rectangle 9"/>
          <p:cNvSpPr>
            <a:spLocks noChangeArrowheads="1"/>
          </p:cNvSpPr>
          <p:nvPr/>
        </p:nvSpPr>
        <p:spPr bwMode="auto">
          <a:xfrm>
            <a:off x="0" y="3725844"/>
            <a:ext cx="91440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dirty="0" smtClean="0"/>
              <a:t>Energy = </a:t>
            </a:r>
            <a:r>
              <a:rPr lang="en-US" dirty="0" err="1" smtClean="0"/>
              <a:t>qV</a:t>
            </a:r>
            <a:r>
              <a:rPr lang="en-US" dirty="0" smtClean="0"/>
              <a:t> = |</a:t>
            </a:r>
            <a:r>
              <a:rPr lang="en-US" dirty="0"/>
              <a:t>e|0.1V = 0.1 </a:t>
            </a:r>
            <a:r>
              <a:rPr lang="en-US" dirty="0" err="1"/>
              <a:t>eV</a:t>
            </a:r>
            <a:endParaRPr lang="en-US" dirty="0"/>
          </a:p>
        </p:txBody>
      </p:sp>
      <p:sp>
        <p:nvSpPr>
          <p:cNvPr id="11" name="TextBox 10"/>
          <p:cNvSpPr txBox="1">
            <a:spLocks noChangeArrowheads="1"/>
          </p:cNvSpPr>
          <p:nvPr/>
        </p:nvSpPr>
        <p:spPr bwMode="auto">
          <a:xfrm>
            <a:off x="0" y="415927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smtClean="0"/>
              <a:t>k</a:t>
            </a:r>
            <a:r>
              <a:rPr lang="en-US" sz="1800" baseline="-25000" dirty="0" err="1" smtClean="0"/>
              <a:t>B</a:t>
            </a:r>
            <a:r>
              <a:rPr lang="en-US" sz="1800" dirty="0" err="1" smtClean="0"/>
              <a:t>T</a:t>
            </a:r>
            <a:r>
              <a:rPr lang="en-US" sz="1800" dirty="0" smtClean="0"/>
              <a:t> </a:t>
            </a:r>
            <a:r>
              <a:rPr lang="en-US" sz="1800" dirty="0"/>
              <a:t>= 1/40 </a:t>
            </a:r>
            <a:r>
              <a:rPr lang="en-US" sz="1800" dirty="0" err="1"/>
              <a:t>eV</a:t>
            </a:r>
            <a:r>
              <a:rPr lang="en-US" sz="1800" dirty="0"/>
              <a:t> = 0.025 </a:t>
            </a:r>
            <a:r>
              <a:rPr lang="en-US" sz="1800" dirty="0" err="1"/>
              <a:t>eV</a:t>
            </a:r>
            <a:endParaRPr lang="en-US" sz="1800" dirty="0"/>
          </a:p>
        </p:txBody>
      </p:sp>
      <p:sp>
        <p:nvSpPr>
          <p:cNvPr id="12" name="TextBox 11"/>
          <p:cNvSpPr txBox="1"/>
          <p:nvPr/>
        </p:nvSpPr>
        <p:spPr>
          <a:xfrm>
            <a:off x="1" y="4786342"/>
            <a:ext cx="9144000" cy="415498"/>
          </a:xfrm>
          <a:prstGeom prst="rect">
            <a:avLst/>
          </a:prstGeom>
          <a:noFill/>
        </p:spPr>
        <p:txBody>
          <a:bodyPr wrap="square" rtlCol="0">
            <a:spAutoFit/>
          </a:bodyPr>
          <a:lstStyle/>
          <a:p>
            <a:pPr algn="ctr"/>
            <a:r>
              <a:rPr lang="en-US" sz="2100" dirty="0" smtClean="0"/>
              <a:t>Therefore get 4k</a:t>
            </a:r>
            <a:r>
              <a:rPr lang="en-US" sz="2100" baseline="-25000" dirty="0" smtClean="0"/>
              <a:t>B</a:t>
            </a:r>
            <a:r>
              <a:rPr lang="en-US" sz="2100" dirty="0" smtClean="0"/>
              <a:t>T of energy for every positive ion that flows through membrane</a:t>
            </a:r>
            <a:endParaRPr lang="en-US" sz="2100" dirty="0"/>
          </a:p>
        </p:txBody>
      </p:sp>
      <p:sp>
        <p:nvSpPr>
          <p:cNvPr id="13" name="TextBox 12"/>
          <p:cNvSpPr txBox="1"/>
          <p:nvPr/>
        </p:nvSpPr>
        <p:spPr>
          <a:xfrm>
            <a:off x="0" y="5369447"/>
            <a:ext cx="9144000" cy="415498"/>
          </a:xfrm>
          <a:prstGeom prst="rect">
            <a:avLst/>
          </a:prstGeom>
          <a:noFill/>
        </p:spPr>
        <p:txBody>
          <a:bodyPr wrap="square" rtlCol="0">
            <a:spAutoFit/>
          </a:bodyPr>
          <a:lstStyle/>
          <a:p>
            <a:pPr algn="ctr"/>
            <a:r>
              <a:rPr lang="en-US" sz="2100" dirty="0" smtClean="0"/>
              <a:t>Get another 3 </a:t>
            </a:r>
            <a:r>
              <a:rPr lang="en-US" sz="2100" dirty="0" err="1" smtClean="0"/>
              <a:t>k</a:t>
            </a:r>
            <a:r>
              <a:rPr lang="en-US" sz="2100" baseline="-25000" dirty="0" err="1" smtClean="0"/>
              <a:t>B</a:t>
            </a:r>
            <a:r>
              <a:rPr lang="en-US" sz="2100" dirty="0" err="1" smtClean="0"/>
              <a:t>T</a:t>
            </a:r>
            <a:r>
              <a:rPr lang="en-US" sz="2100" dirty="0" smtClean="0"/>
              <a:t> of entropic energy (T</a:t>
            </a:r>
            <a:r>
              <a:rPr lang="en-US" sz="2100" dirty="0" smtClean="0">
                <a:latin typeface="Symbol" charset="2"/>
                <a:cs typeface="Symbol" charset="2"/>
              </a:rPr>
              <a:t>D</a:t>
            </a:r>
            <a:r>
              <a:rPr lang="en-US" sz="2100" dirty="0" smtClean="0"/>
              <a:t>S) </a:t>
            </a:r>
            <a:endParaRPr lang="en-US" sz="2100" dirty="0"/>
          </a:p>
        </p:txBody>
      </p:sp>
      <p:sp>
        <p:nvSpPr>
          <p:cNvPr id="14" name="TextBox 13"/>
          <p:cNvSpPr txBox="1"/>
          <p:nvPr/>
        </p:nvSpPr>
        <p:spPr>
          <a:xfrm>
            <a:off x="0" y="5751354"/>
            <a:ext cx="9144000" cy="461665"/>
          </a:xfrm>
          <a:prstGeom prst="rect">
            <a:avLst/>
          </a:prstGeom>
          <a:noFill/>
        </p:spPr>
        <p:txBody>
          <a:bodyPr wrap="square" rtlCol="0">
            <a:spAutoFit/>
          </a:bodyPr>
          <a:lstStyle/>
          <a:p>
            <a:pPr algn="ctr"/>
            <a:r>
              <a:rPr lang="en-US" sz="2400" b="1" dirty="0" smtClean="0">
                <a:solidFill>
                  <a:srgbClr val="0000FF"/>
                </a:solidFill>
              </a:rPr>
              <a:t>7 </a:t>
            </a:r>
            <a:r>
              <a:rPr lang="en-US" sz="2400" b="1" dirty="0" err="1" smtClean="0">
                <a:solidFill>
                  <a:srgbClr val="0000FF"/>
                </a:solidFill>
              </a:rPr>
              <a:t>k</a:t>
            </a:r>
            <a:r>
              <a:rPr lang="en-US" sz="2400" b="1" baseline="-25000" dirty="0" err="1" smtClean="0">
                <a:solidFill>
                  <a:srgbClr val="0000FF"/>
                </a:solidFill>
              </a:rPr>
              <a:t>B</a:t>
            </a:r>
            <a:r>
              <a:rPr lang="en-US" sz="2400" b="1" dirty="0" err="1" smtClean="0">
                <a:solidFill>
                  <a:srgbClr val="0000FF"/>
                </a:solidFill>
              </a:rPr>
              <a:t>T</a:t>
            </a:r>
            <a:r>
              <a:rPr lang="en-US" sz="2400" b="1" dirty="0" smtClean="0">
                <a:solidFill>
                  <a:srgbClr val="0000FF"/>
                </a:solidFill>
              </a:rPr>
              <a:t> of electrochemical (free) energy</a:t>
            </a:r>
            <a:endParaRPr lang="en-US" sz="2400" b="1" dirty="0">
              <a:solidFill>
                <a:srgbClr val="0000FF"/>
              </a:solidFill>
            </a:endParaRPr>
          </a:p>
        </p:txBody>
      </p:sp>
      <p:sp>
        <p:nvSpPr>
          <p:cNvPr id="15" name="TextBox 14"/>
          <p:cNvSpPr txBox="1"/>
          <p:nvPr/>
        </p:nvSpPr>
        <p:spPr>
          <a:xfrm>
            <a:off x="1" y="6213019"/>
            <a:ext cx="9131426" cy="400110"/>
          </a:xfrm>
          <a:prstGeom prst="rect">
            <a:avLst/>
          </a:prstGeom>
          <a:noFill/>
        </p:spPr>
        <p:txBody>
          <a:bodyPr wrap="square" rtlCol="0">
            <a:spAutoFit/>
          </a:bodyPr>
          <a:lstStyle/>
          <a:p>
            <a:pPr algn="ctr"/>
            <a:r>
              <a:rPr lang="en-US" sz="2000" dirty="0" smtClean="0"/>
              <a:t>Can you capture this energy? How do you create this imbalance in the first place?</a:t>
            </a:r>
            <a:endParaRPr lang="en-US" sz="2000" dirty="0"/>
          </a:p>
        </p:txBody>
      </p:sp>
    </p:spTree>
    <p:extLst>
      <p:ext uri="{BB962C8B-B14F-4D97-AF65-F5344CB8AC3E}">
        <p14:creationId xmlns:p14="http://schemas.microsoft.com/office/powerpoint/2010/main" val="1475427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p:cNvSpPr txBox="1">
            <a:spLocks noChangeArrowheads="1"/>
          </p:cNvSpPr>
          <p:nvPr/>
        </p:nvSpPr>
        <p:spPr bwMode="auto">
          <a:xfrm>
            <a:off x="304800" y="342900"/>
            <a:ext cx="8432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b="1" dirty="0">
                <a:solidFill>
                  <a:srgbClr val="0000FF"/>
                </a:solidFill>
              </a:rPr>
              <a:t>At minimum, how many charges need to be used up to generate 1 ATP?</a:t>
            </a:r>
            <a:r>
              <a:rPr lang="en-US" sz="2800" dirty="0">
                <a:solidFill>
                  <a:srgbClr val="0000FF"/>
                </a:solidFill>
              </a:rPr>
              <a:t> </a:t>
            </a:r>
          </a:p>
        </p:txBody>
      </p:sp>
      <p:sp>
        <p:nvSpPr>
          <p:cNvPr id="19458" name="Text Box 3"/>
          <p:cNvSpPr txBox="1">
            <a:spLocks noChangeArrowheads="1"/>
          </p:cNvSpPr>
          <p:nvPr/>
        </p:nvSpPr>
        <p:spPr bwMode="auto">
          <a:xfrm>
            <a:off x="0" y="131445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t>ATP = 20 – 25 </a:t>
            </a:r>
            <a:r>
              <a:rPr lang="en-US" dirty="0" smtClean="0"/>
              <a:t>k</a:t>
            </a:r>
            <a:r>
              <a:rPr lang="en-US" baseline="-25000" dirty="0" smtClean="0"/>
              <a:t>B</a:t>
            </a:r>
            <a:r>
              <a:rPr lang="en-US" dirty="0" smtClean="0"/>
              <a:t>T </a:t>
            </a:r>
            <a:r>
              <a:rPr lang="en-US" dirty="0"/>
              <a:t>of energy.</a:t>
            </a:r>
          </a:p>
        </p:txBody>
      </p:sp>
      <p:sp>
        <p:nvSpPr>
          <p:cNvPr id="51204" name="Text Box 4"/>
          <p:cNvSpPr txBox="1">
            <a:spLocks noChangeArrowheads="1"/>
          </p:cNvSpPr>
          <p:nvPr/>
        </p:nvSpPr>
        <p:spPr bwMode="auto">
          <a:xfrm>
            <a:off x="0" y="2347615"/>
            <a:ext cx="9052843" cy="175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70000"/>
              </a:lnSpc>
              <a:spcBef>
                <a:spcPct val="50000"/>
              </a:spcBef>
            </a:pPr>
            <a:r>
              <a:rPr lang="en-US" sz="2200" dirty="0">
                <a:solidFill>
                  <a:srgbClr val="FF3300"/>
                </a:solidFill>
              </a:rPr>
              <a:t>Amazingly:</a:t>
            </a:r>
          </a:p>
          <a:p>
            <a:pPr algn="ctr" eaLnBrk="1" hangingPunct="1">
              <a:lnSpc>
                <a:spcPct val="70000"/>
              </a:lnSpc>
              <a:spcBef>
                <a:spcPct val="50000"/>
              </a:spcBef>
            </a:pPr>
            <a:r>
              <a:rPr lang="en-US" sz="2200" dirty="0" smtClean="0">
                <a:solidFill>
                  <a:srgbClr val="FF3300"/>
                </a:solidFill>
              </a:rPr>
              <a:t>ATP Synthase = F</a:t>
            </a:r>
            <a:r>
              <a:rPr lang="en-US" sz="2200" baseline="-25000" dirty="0" smtClean="0">
                <a:solidFill>
                  <a:srgbClr val="FF3300"/>
                </a:solidFill>
              </a:rPr>
              <a:t>1</a:t>
            </a:r>
            <a:r>
              <a:rPr lang="en-US" sz="2200" dirty="0" smtClean="0">
                <a:solidFill>
                  <a:srgbClr val="FF3300"/>
                </a:solidFill>
              </a:rPr>
              <a:t>F</a:t>
            </a:r>
            <a:r>
              <a:rPr lang="en-US" sz="2200" baseline="-25000" dirty="0" smtClean="0">
                <a:solidFill>
                  <a:srgbClr val="FF3300"/>
                </a:solidFill>
              </a:rPr>
              <a:t>o </a:t>
            </a:r>
            <a:r>
              <a:rPr lang="en-US" sz="2200" dirty="0">
                <a:solidFill>
                  <a:srgbClr val="FF3300"/>
                </a:solidFill>
              </a:rPr>
              <a:t>ATPase </a:t>
            </a:r>
            <a:r>
              <a:rPr lang="en-US" sz="2200" dirty="0" smtClean="0">
                <a:solidFill>
                  <a:srgbClr val="FF3300"/>
                </a:solidFill>
              </a:rPr>
              <a:t>operates </a:t>
            </a:r>
            <a:r>
              <a:rPr lang="en-US" sz="2200" dirty="0">
                <a:solidFill>
                  <a:srgbClr val="FF3300"/>
                </a:solidFill>
              </a:rPr>
              <a:t>at </a:t>
            </a:r>
            <a:r>
              <a:rPr lang="en-US" sz="2200" dirty="0" smtClean="0">
                <a:solidFill>
                  <a:srgbClr val="FF3300"/>
                </a:solidFill>
              </a:rPr>
              <a:t>~100</a:t>
            </a:r>
            <a:r>
              <a:rPr lang="en-US" sz="2200" dirty="0">
                <a:solidFill>
                  <a:srgbClr val="FF3300"/>
                </a:solidFill>
              </a:rPr>
              <a:t>% efficiency!</a:t>
            </a:r>
          </a:p>
          <a:p>
            <a:pPr eaLnBrk="1" hangingPunct="1">
              <a:spcBef>
                <a:spcPct val="50000"/>
              </a:spcBef>
            </a:pPr>
            <a:r>
              <a:rPr lang="en-US" sz="2200" dirty="0"/>
              <a:t>Takes 3 protons and converts that energy into 1 ATP (from ADP+ P</a:t>
            </a:r>
            <a:r>
              <a:rPr lang="en-US" sz="2200" baseline="-25000" dirty="0"/>
              <a:t>i</a:t>
            </a:r>
            <a:r>
              <a:rPr lang="en-US" sz="2200" dirty="0"/>
              <a:t>) !!</a:t>
            </a:r>
          </a:p>
          <a:p>
            <a:pPr eaLnBrk="1" hangingPunct="1">
              <a:spcBef>
                <a:spcPct val="50000"/>
              </a:spcBef>
            </a:pPr>
            <a:r>
              <a:rPr lang="en-US" sz="2200" dirty="0"/>
              <a:t>Does it by </a:t>
            </a:r>
            <a:r>
              <a:rPr lang="ja-JP" altLang="en-US" sz="2200" dirty="0"/>
              <a:t>“</a:t>
            </a:r>
            <a:r>
              <a:rPr lang="en-US" altLang="ja-JP" sz="2200" dirty="0"/>
              <a:t>turning a wheel</a:t>
            </a:r>
            <a:r>
              <a:rPr lang="ja-JP" altLang="en-US" sz="2200" dirty="0"/>
              <a:t>”</a:t>
            </a:r>
            <a:r>
              <a:rPr lang="en-US" altLang="ja-JP" sz="2200" dirty="0"/>
              <a:t>, 3 x 120º.</a:t>
            </a:r>
            <a:endParaRPr lang="en-US" sz="2200" dirty="0"/>
          </a:p>
        </p:txBody>
      </p:sp>
      <p:sp>
        <p:nvSpPr>
          <p:cNvPr id="51205" name="Rectangle 5"/>
          <p:cNvSpPr>
            <a:spLocks noChangeArrowheads="1"/>
          </p:cNvSpPr>
          <p:nvPr/>
        </p:nvSpPr>
        <p:spPr bwMode="auto">
          <a:xfrm>
            <a:off x="0" y="188595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sz="2400" dirty="0"/>
              <a:t>If 100% efficient, need 3  (x </a:t>
            </a:r>
            <a:r>
              <a:rPr lang="en-US" sz="2400"/>
              <a:t>7 </a:t>
            </a:r>
            <a:r>
              <a:rPr lang="en-US" sz="2400" smtClean="0"/>
              <a:t>k</a:t>
            </a:r>
            <a:r>
              <a:rPr lang="en-US" sz="2400" baseline="-25000"/>
              <a:t>B</a:t>
            </a:r>
            <a:r>
              <a:rPr lang="en-US" sz="2400" smtClean="0"/>
              <a:t>T</a:t>
            </a:r>
            <a:r>
              <a:rPr lang="en-US" sz="2400" dirty="0" smtClean="0"/>
              <a:t>) </a:t>
            </a:r>
            <a:r>
              <a:rPr lang="en-US" sz="2400" dirty="0"/>
              <a:t>charges to cross membrane.</a:t>
            </a:r>
          </a:p>
        </p:txBody>
      </p:sp>
      <p:grpSp>
        <p:nvGrpSpPr>
          <p:cNvPr id="2" name="Group 6"/>
          <p:cNvGrpSpPr>
            <a:grpSpLocks/>
          </p:cNvGrpSpPr>
          <p:nvPr/>
        </p:nvGrpSpPr>
        <p:grpSpPr bwMode="auto">
          <a:xfrm>
            <a:off x="0" y="4046192"/>
            <a:ext cx="9144000" cy="2665809"/>
            <a:chOff x="0" y="3504"/>
            <a:chExt cx="4320" cy="2239"/>
          </a:xfrm>
        </p:grpSpPr>
        <p:pic>
          <p:nvPicPr>
            <p:cNvPr id="19462" name="Picture 7" descr="lec06p07"/>
            <p:cNvPicPr>
              <a:picLocks noChangeAspect="1" noChangeArrowheads="1"/>
            </p:cNvPicPr>
            <p:nvPr/>
          </p:nvPicPr>
          <p:blipFill rotWithShape="1">
            <a:blip r:embed="rId2">
              <a:extLst>
                <a:ext uri="{28A0092B-C50C-407E-A947-70E740481C1C}">
                  <a14:useLocalDpi xmlns:a14="http://schemas.microsoft.com/office/drawing/2010/main" val="0"/>
                </a:ext>
              </a:extLst>
            </a:blip>
            <a:srcRect l="14134" t="29091" b="32582"/>
            <a:stretch/>
          </p:blipFill>
          <p:spPr bwMode="auto">
            <a:xfrm>
              <a:off x="493" y="3504"/>
              <a:ext cx="3287" cy="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8"/>
            <p:cNvSpPr>
              <a:spLocks noChangeArrowheads="1"/>
            </p:cNvSpPr>
            <p:nvPr/>
          </p:nvSpPr>
          <p:spPr bwMode="auto">
            <a:xfrm>
              <a:off x="0" y="5433"/>
              <a:ext cx="432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chemeClr val="accent2"/>
                  </a:solidFill>
                </a:rPr>
                <a:t>ATP Synthase: A rotary engine in the cell that drives you!</a:t>
              </a:r>
            </a:p>
          </p:txBody>
        </p:sp>
      </p:grpSp>
    </p:spTree>
    <p:extLst>
      <p:ext uri="{BB962C8B-B14F-4D97-AF65-F5344CB8AC3E}">
        <p14:creationId xmlns:p14="http://schemas.microsoft.com/office/powerpoint/2010/main" val="518162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Simplified structure of a typical mitochondrion">
            <a:hlinkClick r:id="rId2" tooltip="Simplified structure of a typical mitochondr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171701"/>
            <a:ext cx="4978400" cy="207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3"/>
          <p:cNvSpPr txBox="1">
            <a:spLocks noChangeArrowheads="1"/>
          </p:cNvSpPr>
          <p:nvPr/>
        </p:nvSpPr>
        <p:spPr bwMode="auto">
          <a:xfrm>
            <a:off x="1629306" y="114300"/>
            <a:ext cx="75146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dirty="0">
                <a:solidFill>
                  <a:srgbClr val="0000FF"/>
                </a:solidFill>
              </a:rPr>
              <a:t>Many of our cells have a chemical gradient, where </a:t>
            </a:r>
            <a:r>
              <a:rPr lang="ja-JP" altLang="en-US" b="1" dirty="0">
                <a:solidFill>
                  <a:srgbClr val="0000FF"/>
                </a:solidFill>
              </a:rPr>
              <a:t>“</a:t>
            </a:r>
            <a:r>
              <a:rPr lang="en-US" altLang="ja-JP" b="1" dirty="0">
                <a:solidFill>
                  <a:srgbClr val="0000FF"/>
                </a:solidFill>
              </a:rPr>
              <a:t>chemical</a:t>
            </a:r>
            <a:r>
              <a:rPr lang="ja-JP" altLang="en-US" b="1" dirty="0">
                <a:solidFill>
                  <a:srgbClr val="0000FF"/>
                </a:solidFill>
              </a:rPr>
              <a:t>”</a:t>
            </a:r>
            <a:r>
              <a:rPr lang="en-US" altLang="ja-JP" b="1" dirty="0">
                <a:solidFill>
                  <a:srgbClr val="0000FF"/>
                </a:solidFill>
              </a:rPr>
              <a:t> happens to be charge (Na</a:t>
            </a:r>
            <a:r>
              <a:rPr lang="en-US" altLang="ja-JP" b="1" baseline="30000" dirty="0">
                <a:solidFill>
                  <a:srgbClr val="0000FF"/>
                </a:solidFill>
              </a:rPr>
              <a:t>+</a:t>
            </a:r>
            <a:r>
              <a:rPr lang="en-US" altLang="ja-JP" b="1" dirty="0">
                <a:solidFill>
                  <a:srgbClr val="0000FF"/>
                </a:solidFill>
              </a:rPr>
              <a:t>, K</a:t>
            </a:r>
            <a:r>
              <a:rPr lang="en-US" altLang="ja-JP" b="1" baseline="30000" dirty="0">
                <a:solidFill>
                  <a:srgbClr val="0000FF"/>
                </a:solidFill>
              </a:rPr>
              <a:t>+</a:t>
            </a:r>
            <a:r>
              <a:rPr lang="en-US" altLang="ja-JP" b="1" dirty="0">
                <a:solidFill>
                  <a:srgbClr val="0000FF"/>
                </a:solidFill>
              </a:rPr>
              <a:t>, H</a:t>
            </a:r>
            <a:r>
              <a:rPr lang="en-US" altLang="ja-JP" b="1" baseline="30000" dirty="0">
                <a:solidFill>
                  <a:srgbClr val="0000FF"/>
                </a:solidFill>
              </a:rPr>
              <a:t>+</a:t>
            </a:r>
            <a:r>
              <a:rPr lang="en-US" altLang="ja-JP" b="1" dirty="0">
                <a:solidFill>
                  <a:srgbClr val="0000FF"/>
                </a:solidFill>
              </a:rPr>
              <a:t>)</a:t>
            </a:r>
            <a:endParaRPr lang="en-US" b="1" dirty="0">
              <a:solidFill>
                <a:srgbClr val="0000FF"/>
              </a:solidFill>
            </a:endParaRPr>
          </a:p>
        </p:txBody>
      </p:sp>
      <p:sp>
        <p:nvSpPr>
          <p:cNvPr id="20483" name="Text Box 4"/>
          <p:cNvSpPr txBox="1">
            <a:spLocks noChangeArrowheads="1"/>
          </p:cNvSpPr>
          <p:nvPr/>
        </p:nvSpPr>
        <p:spPr bwMode="auto">
          <a:xfrm>
            <a:off x="0" y="1257300"/>
            <a:ext cx="64008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600" dirty="0"/>
              <a:t>Mitochondria is where ATP is generated from </a:t>
            </a:r>
            <a:r>
              <a:rPr lang="en-US" sz="2600" dirty="0" smtClean="0"/>
              <a:t>ADP + P</a:t>
            </a:r>
            <a:r>
              <a:rPr lang="en-US" sz="2600" baseline="-25000" dirty="0" smtClean="0"/>
              <a:t>i</a:t>
            </a:r>
            <a:endParaRPr lang="en-US" sz="2600" baseline="-25000" dirty="0"/>
          </a:p>
        </p:txBody>
      </p:sp>
      <p:sp>
        <p:nvSpPr>
          <p:cNvPr id="20484" name="Rectangle 5"/>
          <p:cNvSpPr>
            <a:spLocks noChangeArrowheads="1"/>
          </p:cNvSpPr>
          <p:nvPr/>
        </p:nvSpPr>
        <p:spPr bwMode="auto">
          <a:xfrm>
            <a:off x="812800" y="4310754"/>
            <a:ext cx="77216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dirty="0"/>
              <a:t>A gigantic enzyme called </a:t>
            </a:r>
            <a:r>
              <a:rPr lang="en-US" b="1" dirty="0"/>
              <a:t>ATP synthase</a:t>
            </a:r>
            <a:r>
              <a:rPr lang="en-US" dirty="0"/>
              <a:t> whose molecular weight is over 500 kg/mole (made of many proteins), synthesizes ATP in the mitochondria [in eukaryotes]. Very similar enzymes are working in plant chloroplasts and bacterial cell membranes. </a:t>
            </a:r>
          </a:p>
          <a:p>
            <a:pPr eaLnBrk="0" hangingPunct="0"/>
            <a:endParaRPr lang="en-US" dirty="0"/>
          </a:p>
          <a:p>
            <a:pPr eaLnBrk="0" hangingPunct="0"/>
            <a:r>
              <a:rPr lang="en-US" dirty="0"/>
              <a:t>By coupling the cells P.E. to the formation of ATP, the reaction ADP + P</a:t>
            </a:r>
            <a:r>
              <a:rPr lang="en-US" baseline="-25000" dirty="0"/>
              <a:t>i</a:t>
            </a:r>
            <a:r>
              <a:rPr lang="en-US" dirty="0"/>
              <a:t> </a:t>
            </a:r>
            <a:r>
              <a:rPr lang="en-US" dirty="0">
                <a:sym typeface="Wingdings" charset="0"/>
              </a:rPr>
              <a:t> ATP happens spontaneously.</a:t>
            </a:r>
          </a:p>
          <a:p>
            <a:pPr eaLnBrk="0" hangingPunct="0"/>
            <a:endParaRPr lang="en-US" dirty="0">
              <a:sym typeface="Wingdings" charset="0"/>
            </a:endParaRPr>
          </a:p>
          <a:p>
            <a:pPr eaLnBrk="0" hangingPunct="0"/>
            <a:r>
              <a:rPr lang="en-US" dirty="0">
                <a:sym typeface="Wingdings" charset="0"/>
              </a:rPr>
              <a:t>Once have ATP, have usable energy for biology. </a:t>
            </a:r>
            <a:endParaRPr lang="en-US" dirty="0"/>
          </a:p>
        </p:txBody>
      </p:sp>
      <p:sp>
        <p:nvSpPr>
          <p:cNvPr id="20485" name="Rectangle 6"/>
          <p:cNvSpPr>
            <a:spLocks noChangeArrowheads="1"/>
          </p:cNvSpPr>
          <p:nvPr/>
        </p:nvSpPr>
        <p:spPr bwMode="auto">
          <a:xfrm>
            <a:off x="4991101" y="4131469"/>
            <a:ext cx="25268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http://en.citizendium.org/wiki/Cell_(biology)</a:t>
            </a:r>
          </a:p>
        </p:txBody>
      </p:sp>
      <p:sp>
        <p:nvSpPr>
          <p:cNvPr id="20486" name="Rectangle 7"/>
          <p:cNvSpPr>
            <a:spLocks noChangeArrowheads="1"/>
          </p:cNvSpPr>
          <p:nvPr/>
        </p:nvSpPr>
        <p:spPr bwMode="auto">
          <a:xfrm>
            <a:off x="304800" y="1993818"/>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400" b="1" dirty="0"/>
              <a:t>Mitochondria</a:t>
            </a:r>
            <a:r>
              <a:rPr lang="en-US" sz="1400" dirty="0"/>
              <a:t> have their own DNA and may be descended from free-living prokaryotes. DNA comes from mother.</a:t>
            </a:r>
            <a:endParaRPr lang="en-US" dirty="0"/>
          </a:p>
        </p:txBody>
      </p:sp>
      <p:sp>
        <p:nvSpPr>
          <p:cNvPr id="20487" name="Rectangle 8"/>
          <p:cNvSpPr>
            <a:spLocks noChangeArrowheads="1"/>
          </p:cNvSpPr>
          <p:nvPr/>
        </p:nvSpPr>
        <p:spPr bwMode="auto">
          <a:xfrm>
            <a:off x="203200" y="3028950"/>
            <a:ext cx="38608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400" b="1"/>
              <a:t>Chloroplasts</a:t>
            </a:r>
            <a:r>
              <a:rPr lang="en-US" sz="1400"/>
              <a:t> are larger than mitochondria, have there own DNA, and convert solar energy into a  chemical energy via photosynthesis.  Chloroplasts are found only in photosynthetic eukaryotes, like plants and algae. </a:t>
            </a:r>
            <a:endParaRPr lang="en-US"/>
          </a:p>
        </p:txBody>
      </p:sp>
      <p:sp>
        <p:nvSpPr>
          <p:cNvPr id="20488" name="Rectangle 12"/>
          <p:cNvSpPr>
            <a:spLocks noChangeArrowheads="1"/>
          </p:cNvSpPr>
          <p:nvPr/>
        </p:nvSpPr>
        <p:spPr bwMode="auto">
          <a:xfrm>
            <a:off x="304800" y="2439502"/>
            <a:ext cx="4368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400"/>
              <a:t>Mitochondria vary in size (0.5 </a:t>
            </a:r>
            <a:r>
              <a:rPr lang="en-US" sz="1400">
                <a:latin typeface="Symbol" charset="0"/>
              </a:rPr>
              <a:t>m</a:t>
            </a:r>
            <a:r>
              <a:rPr lang="en-US" sz="1400"/>
              <a:t>m-10 </a:t>
            </a:r>
            <a:r>
              <a:rPr lang="en-US" sz="1400">
                <a:latin typeface="Symbol" charset="0"/>
              </a:rPr>
              <a:t>m</a:t>
            </a:r>
            <a:r>
              <a:rPr lang="en-US" sz="1400"/>
              <a:t>m) and number (1 - 1000) per cell.</a:t>
            </a:r>
            <a:r>
              <a:rPr lang="en-US"/>
              <a:t> </a:t>
            </a:r>
          </a:p>
        </p:txBody>
      </p:sp>
      <p:pic>
        <p:nvPicPr>
          <p:cNvPr id="20489" name="Picture 14" descr="www.mitochondria.u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1" y="57150"/>
            <a:ext cx="162348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6" descr="12-actin_mitochondria"/>
          <p:cNvPicPr>
            <a:picLocks noChangeAspect="1" noChangeArrowheads="1"/>
          </p:cNvPicPr>
          <p:nvPr/>
        </p:nvPicPr>
        <p:blipFill>
          <a:blip r:embed="rId6">
            <a:extLst>
              <a:ext uri="{28A0092B-C50C-407E-A947-70E740481C1C}">
                <a14:useLocalDpi xmlns:a14="http://schemas.microsoft.com/office/drawing/2010/main" val="0"/>
              </a:ext>
            </a:extLst>
          </a:blip>
          <a:srcRect l="17999" r="21001" b="20000"/>
          <a:stretch>
            <a:fillRect/>
          </a:stretch>
        </p:blipFill>
        <p:spPr bwMode="auto">
          <a:xfrm>
            <a:off x="6502400" y="1050132"/>
            <a:ext cx="2336800"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4437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06400" y="0"/>
            <a:ext cx="8229600" cy="800100"/>
          </a:xfrm>
        </p:spPr>
        <p:txBody>
          <a:bodyPr/>
          <a:lstStyle/>
          <a:p>
            <a:pPr eaLnBrk="1" hangingPunct="1">
              <a:defRPr/>
            </a:pPr>
            <a:r>
              <a:rPr lang="en-US" smtClean="0">
                <a:solidFill>
                  <a:srgbClr val="0033CC"/>
                </a:solidFill>
                <a:latin typeface="Arial" charset="0"/>
                <a:cs typeface="Arial" charset="0"/>
              </a:rPr>
              <a:t>Mitochondrial Cartoons</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t="5630"/>
          <a:stretch>
            <a:fillRect/>
          </a:stretch>
        </p:blipFill>
        <p:spPr bwMode="auto">
          <a:xfrm>
            <a:off x="304801" y="873919"/>
            <a:ext cx="8608484" cy="506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p:cNvSpPr txBox="1">
            <a:spLocks noChangeArrowheads="1"/>
          </p:cNvSpPr>
          <p:nvPr/>
        </p:nvSpPr>
        <p:spPr bwMode="auto">
          <a:xfrm>
            <a:off x="4165600" y="6229350"/>
            <a:ext cx="4673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From Phillips, 2009, Physical Biology of the Cell</a:t>
            </a:r>
          </a:p>
        </p:txBody>
      </p:sp>
    </p:spTree>
    <p:extLst>
      <p:ext uri="{BB962C8B-B14F-4D97-AF65-F5344CB8AC3E}">
        <p14:creationId xmlns:p14="http://schemas.microsoft.com/office/powerpoint/2010/main" val="42166517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9794"/>
            <a:ext cx="8229600" cy="810816"/>
          </a:xfrm>
        </p:spPr>
        <p:txBody>
          <a:bodyPr/>
          <a:lstStyle/>
          <a:p>
            <a:pPr eaLnBrk="1" hangingPunct="1">
              <a:defRPr/>
            </a:pPr>
            <a:r>
              <a:rPr lang="en-US" sz="3600" b="1" dirty="0" smtClean="0">
                <a:solidFill>
                  <a:srgbClr val="0000FF"/>
                </a:solidFill>
                <a:latin typeface="Arial" charset="0"/>
                <a:cs typeface="Arial" charset="0"/>
              </a:rPr>
              <a:t>F</a:t>
            </a:r>
            <a:r>
              <a:rPr lang="en-US" sz="3600" b="1" baseline="-25000" dirty="0" smtClean="0">
                <a:solidFill>
                  <a:srgbClr val="0000FF"/>
                </a:solidFill>
                <a:latin typeface="Arial" charset="0"/>
                <a:cs typeface="Arial" charset="0"/>
              </a:rPr>
              <a:t>1</a:t>
            </a:r>
            <a:r>
              <a:rPr lang="en-US" sz="3600" b="1" dirty="0" smtClean="0">
                <a:solidFill>
                  <a:srgbClr val="0000FF"/>
                </a:solidFill>
                <a:latin typeface="Arial" charset="0"/>
                <a:cs typeface="Arial" charset="0"/>
              </a:rPr>
              <a:t>F</a:t>
            </a:r>
            <a:r>
              <a:rPr lang="en-US" sz="3600" b="1" baseline="-25000" dirty="0" smtClean="0">
                <a:solidFill>
                  <a:srgbClr val="0000FF"/>
                </a:solidFill>
                <a:latin typeface="Arial" charset="0"/>
                <a:cs typeface="Arial" charset="0"/>
              </a:rPr>
              <a:t>0</a:t>
            </a:r>
            <a:r>
              <a:rPr lang="en-US" sz="3600" b="1" dirty="0" smtClean="0">
                <a:solidFill>
                  <a:srgbClr val="0000FF"/>
                </a:solidFill>
                <a:latin typeface="Arial" charset="0"/>
                <a:cs typeface="Arial" charset="0"/>
              </a:rPr>
              <a:t> ATPase</a:t>
            </a:r>
          </a:p>
        </p:txBody>
      </p:sp>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42950"/>
            <a:ext cx="6851651"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711200" y="5736432"/>
            <a:ext cx="7823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Paul Boyer (UCLA) had predicted that some subunits in the ATP synthase rotated during catalysis to produce ATP from ADP+ Pi. John Walker (MRC, Britain) crystallized the ATP. They won Nobel Prize in 1997. </a:t>
            </a:r>
          </a:p>
        </p:txBody>
      </p:sp>
    </p:spTree>
    <p:extLst>
      <p:ext uri="{BB962C8B-B14F-4D97-AF65-F5344CB8AC3E}">
        <p14:creationId xmlns:p14="http://schemas.microsoft.com/office/powerpoint/2010/main" val="17788926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24"/>
            <a:ext cx="7772400" cy="1470025"/>
          </a:xfrm>
        </p:spPr>
        <p:txBody>
          <a:bodyPr>
            <a:normAutofit/>
          </a:bodyPr>
          <a:lstStyle/>
          <a:p>
            <a:r>
              <a:rPr lang="en-US" dirty="0" smtClean="0"/>
              <a:t>Quiz #2</a:t>
            </a:r>
            <a:br>
              <a:rPr lang="en-US" dirty="0" smtClean="0"/>
            </a:br>
            <a:r>
              <a:rPr lang="en-US" sz="3200" dirty="0" smtClean="0"/>
              <a:t>covering “The Hidden Genetic Code”, Sci. Am. </a:t>
            </a:r>
            <a:endParaRPr lang="en-US" sz="3200" dirty="0"/>
          </a:p>
        </p:txBody>
      </p:sp>
      <p:sp>
        <p:nvSpPr>
          <p:cNvPr id="3" name="Subtitle 2"/>
          <p:cNvSpPr>
            <a:spLocks noGrp="1"/>
          </p:cNvSpPr>
          <p:nvPr>
            <p:ph type="subTitle" idx="1"/>
          </p:nvPr>
        </p:nvSpPr>
        <p:spPr>
          <a:xfrm>
            <a:off x="289393" y="1478548"/>
            <a:ext cx="8854607" cy="3874429"/>
          </a:xfrm>
        </p:spPr>
        <p:txBody>
          <a:bodyPr>
            <a:noAutofit/>
          </a:bodyPr>
          <a:lstStyle/>
          <a:p>
            <a:pPr algn="l"/>
            <a:r>
              <a:rPr lang="en-US" sz="2400" dirty="0" smtClean="0">
                <a:solidFill>
                  <a:schemeClr val="tx1"/>
                </a:solidFill>
              </a:rPr>
              <a:t>1. What is the hidden Genetic code? Why is it hidden? Why genetic?</a:t>
            </a:r>
          </a:p>
          <a:p>
            <a:pPr algn="l"/>
            <a:r>
              <a:rPr lang="en-US" sz="2400" dirty="0" smtClean="0">
                <a:solidFill>
                  <a:schemeClr val="tx1"/>
                </a:solidFill>
              </a:rPr>
              <a:t>2. How is it subject to the laws of evolution?</a:t>
            </a:r>
          </a:p>
          <a:p>
            <a:pPr algn="l"/>
            <a:r>
              <a:rPr lang="en-US" sz="2400" dirty="0" smtClean="0">
                <a:solidFill>
                  <a:schemeClr val="tx1"/>
                </a:solidFill>
              </a:rPr>
              <a:t>3. What is the crucial difference between RNA and DNA that makes this possible?</a:t>
            </a:r>
          </a:p>
          <a:p>
            <a:pPr algn="l"/>
            <a:r>
              <a:rPr lang="en-US" sz="2400" dirty="0" smtClean="0">
                <a:solidFill>
                  <a:schemeClr val="tx1"/>
                </a:solidFill>
              </a:rPr>
              <a:t>4. What does it do to the old rule of “one gene, one protein”? Explain.</a:t>
            </a:r>
          </a:p>
          <a:p>
            <a:pPr algn="l"/>
            <a:r>
              <a:rPr lang="en-US" sz="2400" dirty="0">
                <a:solidFill>
                  <a:schemeClr val="tx1"/>
                </a:solidFill>
              </a:rPr>
              <a:t>5</a:t>
            </a:r>
            <a:r>
              <a:rPr lang="en-US" sz="2400" dirty="0" smtClean="0">
                <a:solidFill>
                  <a:schemeClr val="tx1"/>
                </a:solidFill>
              </a:rPr>
              <a:t>. The author speculates why the amount of non-coding RNA (i.e. RNA which is not used to translate into protein) grows faster than coding RNA (used to create protein),  with the complexity of the species. Why might that be?</a:t>
            </a:r>
            <a:endParaRPr lang="en-US" sz="2400" dirty="0">
              <a:solidFill>
                <a:schemeClr val="tx1"/>
              </a:solidFill>
            </a:endParaRPr>
          </a:p>
        </p:txBody>
      </p:sp>
    </p:spTree>
    <p:extLst>
      <p:ext uri="{BB962C8B-B14F-4D97-AF65-F5344CB8AC3E}">
        <p14:creationId xmlns:p14="http://schemas.microsoft.com/office/powerpoint/2010/main" val="34330140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6"/>
            <a:ext cx="8229600" cy="765719"/>
          </a:xfrm>
        </p:spPr>
        <p:txBody>
          <a:bodyPr>
            <a:normAutofit/>
          </a:bodyPr>
          <a:lstStyle/>
          <a:p>
            <a:pPr>
              <a:defRPr/>
            </a:pPr>
            <a:r>
              <a:rPr lang="en-US" b="1" dirty="0" smtClean="0">
                <a:solidFill>
                  <a:srgbClr val="0000FF"/>
                </a:solidFill>
              </a:rPr>
              <a:t>Amazing Animation of </a:t>
            </a:r>
            <a:r>
              <a:rPr lang="en-US" dirty="0"/>
              <a:t>F</a:t>
            </a:r>
            <a:r>
              <a:rPr lang="en-US" baseline="-25000" dirty="0"/>
              <a:t>1</a:t>
            </a:r>
            <a:r>
              <a:rPr lang="en-US" dirty="0"/>
              <a:t>F</a:t>
            </a:r>
            <a:r>
              <a:rPr lang="en-US" baseline="-25000" dirty="0"/>
              <a:t>0 </a:t>
            </a:r>
            <a:r>
              <a:rPr lang="en-US" dirty="0" smtClean="0"/>
              <a:t>ATPase</a:t>
            </a:r>
            <a:endParaRPr lang="en-US" b="1" dirty="0">
              <a:solidFill>
                <a:srgbClr val="0000FF"/>
              </a:solidFill>
            </a:endParaRPr>
          </a:p>
        </p:txBody>
      </p:sp>
      <p:sp>
        <p:nvSpPr>
          <p:cNvPr id="36866" name="Rectangle 3"/>
          <p:cNvSpPr>
            <a:spLocks noChangeArrowheads="1"/>
          </p:cNvSpPr>
          <p:nvPr/>
        </p:nvSpPr>
        <p:spPr bwMode="auto">
          <a:xfrm>
            <a:off x="6666503" y="778865"/>
            <a:ext cx="26970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t>http://</a:t>
            </a:r>
            <a:r>
              <a:rPr lang="en-US" sz="1200" dirty="0" err="1"/>
              <a:t>www.grahamj.com</a:t>
            </a:r>
            <a:r>
              <a:rPr lang="en-US" sz="1200" dirty="0"/>
              <a:t>/fivth2.html</a:t>
            </a:r>
          </a:p>
        </p:txBody>
      </p:sp>
      <p:pic>
        <p:nvPicPr>
          <p:cNvPr id="4" name="ATP Synthas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68996" y="1055864"/>
            <a:ext cx="7604088" cy="5703066"/>
          </a:xfrm>
          <a:prstGeom prst="rect">
            <a:avLst/>
          </a:prstGeom>
        </p:spPr>
      </p:pic>
    </p:spTree>
    <p:extLst>
      <p:ext uri="{BB962C8B-B14F-4D97-AF65-F5344CB8AC3E}">
        <p14:creationId xmlns:p14="http://schemas.microsoft.com/office/powerpoint/2010/main" val="269000909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a:spLocks noGrp="1" noChangeArrowheads="1"/>
          </p:cNvSpPr>
          <p:nvPr>
            <p:ph type="title"/>
          </p:nvPr>
        </p:nvSpPr>
        <p:spPr>
          <a:xfrm>
            <a:off x="0" y="114300"/>
            <a:ext cx="9093200" cy="525066"/>
          </a:xfrm>
        </p:spPr>
        <p:txBody>
          <a:bodyPr>
            <a:normAutofit fontScale="90000"/>
          </a:bodyPr>
          <a:lstStyle/>
          <a:p>
            <a:pPr eaLnBrk="1" hangingPunct="1">
              <a:spcBef>
                <a:spcPct val="50000"/>
              </a:spcBef>
              <a:defRPr/>
            </a:pPr>
            <a:r>
              <a:rPr lang="en-US" sz="3600" b="1" dirty="0" smtClean="0">
                <a:solidFill>
                  <a:srgbClr val="0000FF"/>
                </a:solidFill>
                <a:latin typeface="Arial" charset="0"/>
                <a:cs typeface="Arial" charset="0"/>
              </a:rPr>
              <a:t>F</a:t>
            </a:r>
            <a:r>
              <a:rPr lang="en-US" sz="3600" b="1" baseline="-25000" dirty="0" smtClean="0">
                <a:solidFill>
                  <a:srgbClr val="0000FF"/>
                </a:solidFill>
                <a:latin typeface="Arial" charset="0"/>
                <a:cs typeface="Arial" charset="0"/>
              </a:rPr>
              <a:t>1</a:t>
            </a:r>
            <a:r>
              <a:rPr lang="en-US" sz="3600" b="1" dirty="0" smtClean="0">
                <a:solidFill>
                  <a:srgbClr val="0000FF"/>
                </a:solidFill>
                <a:latin typeface="Arial" charset="0"/>
                <a:cs typeface="Arial" charset="0"/>
              </a:rPr>
              <a:t> and F</a:t>
            </a:r>
            <a:r>
              <a:rPr lang="en-US" sz="3600" b="1" baseline="-25000" dirty="0" smtClean="0">
                <a:solidFill>
                  <a:srgbClr val="0000FF"/>
                </a:solidFill>
                <a:latin typeface="Arial" charset="0"/>
                <a:cs typeface="Arial" charset="0"/>
              </a:rPr>
              <a:t>0</a:t>
            </a:r>
            <a:r>
              <a:rPr lang="en-US" sz="3600" b="1" dirty="0" smtClean="0">
                <a:solidFill>
                  <a:srgbClr val="0000FF"/>
                </a:solidFill>
                <a:latin typeface="Arial" charset="0"/>
                <a:cs typeface="Arial" charset="0"/>
              </a:rPr>
              <a:t> can be separated</a:t>
            </a:r>
          </a:p>
        </p:txBody>
      </p:sp>
      <p:sp>
        <p:nvSpPr>
          <p:cNvPr id="23554" name="Rectangle 3"/>
          <p:cNvSpPr>
            <a:spLocks noChangeArrowheads="1"/>
          </p:cNvSpPr>
          <p:nvPr/>
        </p:nvSpPr>
        <p:spPr bwMode="auto">
          <a:xfrm>
            <a:off x="0" y="2611488"/>
            <a:ext cx="909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sz="2000" dirty="0"/>
              <a:t>It is composed of a water-soluble protein complex, F</a:t>
            </a:r>
            <a:r>
              <a:rPr lang="en-US" sz="2000" baseline="-25000" dirty="0"/>
              <a:t>1</a:t>
            </a:r>
            <a:r>
              <a:rPr lang="en-US" sz="2000" dirty="0"/>
              <a:t>, of </a:t>
            </a:r>
            <a:r>
              <a:rPr lang="en-US" sz="800" dirty="0"/>
              <a:t> </a:t>
            </a:r>
            <a:r>
              <a:rPr lang="en-US" sz="2000" dirty="0"/>
              <a:t>380 kDa, and a hydrophobic transmembrane portion, F</a:t>
            </a:r>
            <a:r>
              <a:rPr lang="en-US" sz="2000" baseline="-30000" dirty="0"/>
              <a:t>o</a:t>
            </a:r>
            <a:r>
              <a:rPr lang="en-US" sz="2000" dirty="0"/>
              <a:t>. Removal of Mg</a:t>
            </a:r>
            <a:r>
              <a:rPr lang="en-US" sz="2000" baseline="30000" dirty="0"/>
              <a:t>2+</a:t>
            </a:r>
            <a:r>
              <a:rPr lang="en-US" sz="2000" dirty="0"/>
              <a:t> at low concentrations of salt allows the F</a:t>
            </a:r>
            <a:r>
              <a:rPr lang="en-US" sz="2000" baseline="-30000" dirty="0"/>
              <a:t>1</a:t>
            </a:r>
            <a:r>
              <a:rPr lang="en-US" sz="2000" dirty="0"/>
              <a:t> part to be extracted in water, leaving the F</a:t>
            </a:r>
            <a:r>
              <a:rPr lang="en-US" sz="2000" baseline="-30000" dirty="0"/>
              <a:t>o</a:t>
            </a:r>
            <a:r>
              <a:rPr lang="en-US" sz="2000" dirty="0"/>
              <a:t> portion in the membrane. </a:t>
            </a:r>
          </a:p>
          <a:p>
            <a:pPr algn="ctr"/>
            <a:r>
              <a:rPr lang="en-US" sz="2400" b="1" dirty="0"/>
              <a:t>F1 has been crystallized and extensively studied. </a:t>
            </a:r>
          </a:p>
        </p:txBody>
      </p:sp>
      <p:pic>
        <p:nvPicPr>
          <p:cNvPr id="23555" name="Picture 4" descr="gly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33" y="3223022"/>
            <a:ext cx="1397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6" name="Group 5"/>
          <p:cNvGrpSpPr>
            <a:grpSpLocks/>
          </p:cNvGrpSpPr>
          <p:nvPr/>
        </p:nvGrpSpPr>
        <p:grpSpPr bwMode="auto">
          <a:xfrm>
            <a:off x="508000" y="800100"/>
            <a:ext cx="8331200" cy="1877616"/>
            <a:chOff x="96" y="1200"/>
            <a:chExt cx="3936" cy="1577"/>
          </a:xfrm>
        </p:grpSpPr>
        <p:pic>
          <p:nvPicPr>
            <p:cNvPr id="23561" name="Picture 6" descr="nrm0901_669a_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 y="1200"/>
              <a:ext cx="3816" cy="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 Box 7"/>
            <p:cNvSpPr txBox="1">
              <a:spLocks noChangeArrowheads="1"/>
            </p:cNvSpPr>
            <p:nvPr/>
          </p:nvSpPr>
          <p:spPr bwMode="auto">
            <a:xfrm>
              <a:off x="192" y="1632"/>
              <a:ext cx="43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F</a:t>
              </a:r>
              <a:r>
                <a:rPr lang="en-US" sz="1800" baseline="-25000"/>
                <a:t>1</a:t>
              </a:r>
              <a:endParaRPr lang="en-US" sz="1800"/>
            </a:p>
          </p:txBody>
        </p:sp>
        <p:sp>
          <p:nvSpPr>
            <p:cNvPr id="23563" name="Text Box 8"/>
            <p:cNvSpPr txBox="1">
              <a:spLocks noChangeArrowheads="1"/>
            </p:cNvSpPr>
            <p:nvPr/>
          </p:nvSpPr>
          <p:spPr bwMode="auto">
            <a:xfrm>
              <a:off x="96" y="2217"/>
              <a:ext cx="43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F</a:t>
              </a:r>
              <a:r>
                <a:rPr lang="en-US" sz="1800" baseline="-25000"/>
                <a:t>0</a:t>
              </a:r>
              <a:endParaRPr lang="en-US" sz="1800"/>
            </a:p>
          </p:txBody>
        </p:sp>
      </p:grpSp>
      <p:grpSp>
        <p:nvGrpSpPr>
          <p:cNvPr id="23557" name="Group 9"/>
          <p:cNvGrpSpPr>
            <a:grpSpLocks/>
          </p:cNvGrpSpPr>
          <p:nvPr/>
        </p:nvGrpSpPr>
        <p:grpSpPr bwMode="auto">
          <a:xfrm>
            <a:off x="1422399" y="3996483"/>
            <a:ext cx="6297472" cy="2747218"/>
            <a:chOff x="240" y="3600"/>
            <a:chExt cx="3696" cy="1981"/>
          </a:xfrm>
        </p:grpSpPr>
        <p:pic>
          <p:nvPicPr>
            <p:cNvPr id="23558" name="Picture 10" descr="nrm0901_669a_f3"/>
            <p:cNvPicPr>
              <a:picLocks noChangeAspect="1" noChangeArrowheads="1"/>
            </p:cNvPicPr>
            <p:nvPr/>
          </p:nvPicPr>
          <p:blipFill>
            <a:blip r:embed="rId4">
              <a:extLst>
                <a:ext uri="{28A0092B-C50C-407E-A947-70E740481C1C}">
                  <a14:useLocalDpi xmlns:a14="http://schemas.microsoft.com/office/drawing/2010/main" val="0"/>
                </a:ext>
              </a:extLst>
            </a:blip>
            <a:srcRect r="52800"/>
            <a:stretch>
              <a:fillRect/>
            </a:stretch>
          </p:blipFill>
          <p:spPr bwMode="auto">
            <a:xfrm>
              <a:off x="720" y="3600"/>
              <a:ext cx="2736" cy="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11"/>
            <p:cNvSpPr txBox="1">
              <a:spLocks noChangeArrowheads="1"/>
            </p:cNvSpPr>
            <p:nvPr/>
          </p:nvSpPr>
          <p:spPr bwMode="auto">
            <a:xfrm>
              <a:off x="240" y="4032"/>
              <a:ext cx="43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F</a:t>
              </a:r>
              <a:r>
                <a:rPr lang="en-US" sz="1800" baseline="-25000"/>
                <a:t>1</a:t>
              </a:r>
              <a:endParaRPr lang="en-US" sz="1800"/>
            </a:p>
          </p:txBody>
        </p:sp>
        <p:sp>
          <p:nvSpPr>
            <p:cNvPr id="23560" name="Text Box 12"/>
            <p:cNvSpPr txBox="1">
              <a:spLocks noChangeArrowheads="1"/>
            </p:cNvSpPr>
            <p:nvPr/>
          </p:nvSpPr>
          <p:spPr bwMode="auto">
            <a:xfrm>
              <a:off x="3504" y="4128"/>
              <a:ext cx="43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F</a:t>
              </a:r>
              <a:r>
                <a:rPr lang="en-US" sz="1800" baseline="-25000"/>
                <a:t>1</a:t>
              </a:r>
              <a:endParaRPr lang="en-US" sz="1800"/>
            </a:p>
          </p:txBody>
        </p:sp>
      </p:grpSp>
    </p:spTree>
    <p:extLst>
      <p:ext uri="{BB962C8B-B14F-4D97-AF65-F5344CB8AC3E}">
        <p14:creationId xmlns:p14="http://schemas.microsoft.com/office/powerpoint/2010/main" val="23485106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17885"/>
            <a:ext cx="9144000" cy="639365"/>
          </a:xfrm>
        </p:spPr>
        <p:txBody>
          <a:bodyPr>
            <a:noAutofit/>
          </a:bodyPr>
          <a:lstStyle/>
          <a:p>
            <a:pPr eaLnBrk="1" hangingPunct="1">
              <a:defRPr/>
            </a:pPr>
            <a:r>
              <a:rPr lang="en-US" sz="3600" b="1" dirty="0" smtClean="0">
                <a:solidFill>
                  <a:srgbClr val="0000FF"/>
                </a:solidFill>
                <a:latin typeface="Arial" charset="0"/>
                <a:cs typeface="Arial" charset="0"/>
              </a:rPr>
              <a:t>Atomic Structure of F</a:t>
            </a:r>
            <a:r>
              <a:rPr lang="en-US" sz="3600" b="1" baseline="-25000" dirty="0" smtClean="0">
                <a:solidFill>
                  <a:srgbClr val="0000FF"/>
                </a:solidFill>
                <a:latin typeface="Arial" charset="0"/>
                <a:cs typeface="Arial" charset="0"/>
              </a:rPr>
              <a:t>1</a:t>
            </a:r>
            <a:r>
              <a:rPr lang="en-US" sz="3600" b="1" dirty="0" smtClean="0">
                <a:solidFill>
                  <a:srgbClr val="0000FF"/>
                </a:solidFill>
                <a:latin typeface="Arial" charset="0"/>
                <a:cs typeface="Arial" charset="0"/>
              </a:rPr>
              <a:t>F</a:t>
            </a:r>
            <a:r>
              <a:rPr lang="en-US" sz="3600" b="1" baseline="-25000" dirty="0" smtClean="0">
                <a:solidFill>
                  <a:srgbClr val="0000FF"/>
                </a:solidFill>
                <a:latin typeface="Arial" charset="0"/>
                <a:cs typeface="Arial" charset="0"/>
              </a:rPr>
              <a:t>o</a:t>
            </a:r>
            <a:r>
              <a:rPr lang="en-US" sz="3600" b="1" dirty="0" smtClean="0">
                <a:solidFill>
                  <a:srgbClr val="0000FF"/>
                </a:solidFill>
                <a:latin typeface="Arial" charset="0"/>
                <a:cs typeface="Arial" charset="0"/>
              </a:rPr>
              <a:t> ATPase</a:t>
            </a:r>
          </a:p>
        </p:txBody>
      </p:sp>
      <p:sp>
        <p:nvSpPr>
          <p:cNvPr id="14339" name="Rectangle 3"/>
          <p:cNvSpPr>
            <a:spLocks noGrp="1" noChangeArrowheads="1"/>
          </p:cNvSpPr>
          <p:nvPr>
            <p:ph type="body" idx="1"/>
          </p:nvPr>
        </p:nvSpPr>
        <p:spPr>
          <a:xfrm>
            <a:off x="-304800" y="5486400"/>
            <a:ext cx="9448800" cy="1314450"/>
          </a:xfrm>
        </p:spPr>
        <p:txBody>
          <a:bodyPr/>
          <a:lstStyle/>
          <a:p>
            <a:pPr eaLnBrk="1" hangingPunct="1">
              <a:buFontTx/>
              <a:buNone/>
              <a:defRPr/>
            </a:pPr>
            <a:r>
              <a:rPr lang="en-US" sz="1600" smtClean="0">
                <a:latin typeface="Arial" charset="0"/>
                <a:cs typeface="Arial" charset="0"/>
              </a:rPr>
              <a:t>      The X-ray structure of the catalytic F1 domain has been completed (on the left– Nobel Prize, 1997 in Chemistry)  and an electron density map of the F1-ATPase associated with a ring of ten c-subunits from the F</a:t>
            </a:r>
            <a:r>
              <a:rPr lang="en-US" sz="1600" baseline="-25000" smtClean="0">
                <a:latin typeface="Arial" charset="0"/>
                <a:cs typeface="Arial" charset="0"/>
              </a:rPr>
              <a:t>o</a:t>
            </a:r>
            <a:r>
              <a:rPr lang="en-US" sz="1600" smtClean="0">
                <a:latin typeface="Arial" charset="0"/>
                <a:cs typeface="Arial" charset="0"/>
              </a:rPr>
              <a:t> domain (on the right) has provided a first glimpse of part of the motor.</a:t>
            </a:r>
            <a:r>
              <a:rPr lang="en-US" sz="1800" smtClean="0">
                <a:latin typeface="Arial" charset="0"/>
                <a:cs typeface="Arial" charset="0"/>
              </a:rPr>
              <a:t> </a:t>
            </a:r>
          </a:p>
        </p:txBody>
      </p:sp>
      <p:pic>
        <p:nvPicPr>
          <p:cNvPr id="24579" name="Picture 4" descr="f1yf1c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489" y="960835"/>
            <a:ext cx="7228726" cy="444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0517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57150"/>
            <a:ext cx="9144000" cy="1143000"/>
          </a:xfrm>
        </p:spPr>
        <p:txBody>
          <a:bodyPr>
            <a:noAutofit/>
          </a:bodyPr>
          <a:lstStyle/>
          <a:p>
            <a:pPr eaLnBrk="1" hangingPunct="1">
              <a:defRPr/>
            </a:pPr>
            <a:r>
              <a:rPr lang="en-US" sz="3600" b="1" dirty="0" smtClean="0">
                <a:solidFill>
                  <a:srgbClr val="0000FF"/>
                </a:solidFill>
                <a:latin typeface="Arial" charset="0"/>
                <a:cs typeface="Arial" charset="0"/>
              </a:rPr>
              <a:t>Does ATPase really go around in a circle?</a:t>
            </a:r>
          </a:p>
        </p:txBody>
      </p:sp>
      <p:pic>
        <p:nvPicPr>
          <p:cNvPr id="26626" name="Picture 3" descr="f1_04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890" y="1428750"/>
            <a:ext cx="6045089" cy="258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4"/>
          <p:cNvSpPr>
            <a:spLocks noChangeArrowheads="1"/>
          </p:cNvSpPr>
          <p:nvPr/>
        </p:nvSpPr>
        <p:spPr bwMode="auto">
          <a:xfrm>
            <a:off x="2870200" y="4067652"/>
            <a:ext cx="3287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a:t>(Noji et al. </a:t>
            </a:r>
            <a:r>
              <a:rPr lang="en-US" sz="1600" i="1"/>
              <a:t>Nature</a:t>
            </a:r>
            <a:r>
              <a:rPr lang="en-US" sz="1600"/>
              <a:t> </a:t>
            </a:r>
            <a:r>
              <a:rPr lang="en-US" sz="1600" b="1"/>
              <a:t>386</a:t>
            </a:r>
            <a:r>
              <a:rPr lang="en-US" sz="1600"/>
              <a:t> 299-302 1997)</a:t>
            </a:r>
            <a:r>
              <a:rPr lang="en-US"/>
              <a:t> </a:t>
            </a:r>
          </a:p>
        </p:txBody>
      </p:sp>
      <p:sp>
        <p:nvSpPr>
          <p:cNvPr id="26628" name="Rectangle 5"/>
          <p:cNvSpPr>
            <a:spLocks noChangeArrowheads="1"/>
          </p:cNvSpPr>
          <p:nvPr/>
        </p:nvSpPr>
        <p:spPr bwMode="auto">
          <a:xfrm>
            <a:off x="1016000" y="4514850"/>
            <a:ext cx="76200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600" dirty="0"/>
              <a:t>Rotation of the gamma subunit of </a:t>
            </a:r>
            <a:r>
              <a:rPr lang="en-US" sz="1600" dirty="0" err="1"/>
              <a:t>thermophilic</a:t>
            </a:r>
            <a:r>
              <a:rPr lang="en-US" sz="1600" dirty="0"/>
              <a:t> F1-ATPase was observed directly with an </a:t>
            </a:r>
            <a:r>
              <a:rPr lang="en-US" sz="1600" dirty="0" err="1"/>
              <a:t>epifluorescent</a:t>
            </a:r>
            <a:r>
              <a:rPr lang="en-US" sz="1600" dirty="0"/>
              <a:t> microscope. The enzyme was immobilized on a coverslip through His-tag introduced at the N-termini of the </a:t>
            </a:r>
            <a:r>
              <a:rPr lang="en-US" sz="1600" dirty="0">
                <a:latin typeface="Symbol" charset="0"/>
              </a:rPr>
              <a:t>b</a:t>
            </a:r>
            <a:r>
              <a:rPr lang="en-US" sz="1600" dirty="0"/>
              <a:t> subunit. Fluorescently labeled actin filament was attached to the </a:t>
            </a:r>
            <a:r>
              <a:rPr lang="en-US" sz="1600" dirty="0">
                <a:latin typeface="Symbol" charset="0"/>
              </a:rPr>
              <a:t>g</a:t>
            </a:r>
            <a:r>
              <a:rPr lang="en-US" sz="1600" dirty="0"/>
              <a:t> subunit for the observation. Images of the rotating particles were taken with a CCD camera attached to an image intensifier, recorded on an 8-mm video tape and now can be viewed by just clicking on the figures below. </a:t>
            </a:r>
          </a:p>
          <a:p>
            <a:r>
              <a:rPr lang="en-US" dirty="0"/>
              <a:t>	            --http://</a:t>
            </a:r>
            <a:r>
              <a:rPr lang="en-US" dirty="0" err="1"/>
              <a:t>www.res.titech.ac.jp</a:t>
            </a:r>
            <a:r>
              <a:rPr lang="en-US" dirty="0"/>
              <a:t>/~</a:t>
            </a:r>
            <a:r>
              <a:rPr lang="en-US" dirty="0" err="1"/>
              <a:t>seibutu</a:t>
            </a:r>
            <a:r>
              <a:rPr lang="en-US" dirty="0"/>
              <a:t>/</a:t>
            </a:r>
          </a:p>
        </p:txBody>
      </p:sp>
      <p:sp>
        <p:nvSpPr>
          <p:cNvPr id="26629" name="Text Box 6"/>
          <p:cNvSpPr txBox="1">
            <a:spLocks noChangeArrowheads="1"/>
          </p:cNvSpPr>
          <p:nvPr/>
        </p:nvSpPr>
        <p:spPr bwMode="auto">
          <a:xfrm>
            <a:off x="2032000" y="6457950"/>
            <a:ext cx="477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Year of Nobel Prize for ATPase.</a:t>
            </a:r>
          </a:p>
        </p:txBody>
      </p:sp>
    </p:spTree>
    <p:extLst>
      <p:ext uri="{BB962C8B-B14F-4D97-AF65-F5344CB8AC3E}">
        <p14:creationId xmlns:p14="http://schemas.microsoft.com/office/powerpoint/2010/main" val="42079224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pPr eaLnBrk="1" hangingPunct="1">
              <a:defRPr/>
            </a:pPr>
            <a:r>
              <a:rPr lang="en-US" b="1" smtClean="0">
                <a:solidFill>
                  <a:srgbClr val="0033CC"/>
                </a:solidFill>
                <a:latin typeface="Arial" charset="0"/>
                <a:cs typeface="Arial" charset="0"/>
              </a:rPr>
              <a:t>Yes, a Rotary Engine!</a:t>
            </a:r>
          </a:p>
        </p:txBody>
      </p:sp>
      <p:pic>
        <p:nvPicPr>
          <p:cNvPr id="29698" name="Picture 4" descr="F1actin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485900"/>
            <a:ext cx="4673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5"/>
          <p:cNvSpPr>
            <a:spLocks noChangeArrowheads="1"/>
          </p:cNvSpPr>
          <p:nvPr/>
        </p:nvSpPr>
        <p:spPr bwMode="auto">
          <a:xfrm>
            <a:off x="812800" y="3731419"/>
            <a:ext cx="7823200" cy="88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pPr>
            <a:endParaRPr lang="en-US" dirty="0"/>
          </a:p>
          <a:p>
            <a:pPr>
              <a:lnSpc>
                <a:spcPct val="90000"/>
              </a:lnSpc>
              <a:spcBef>
                <a:spcPct val="20000"/>
              </a:spcBef>
            </a:pPr>
            <a:r>
              <a:rPr lang="en-US" sz="1400" dirty="0"/>
              <a:t>	</a:t>
            </a:r>
            <a:r>
              <a:rPr lang="en-US" sz="1400" dirty="0">
                <a:hlinkClick r:id="rId3"/>
              </a:rPr>
              <a:t>Noji, H. et al., </a:t>
            </a:r>
            <a:r>
              <a:rPr lang="en-US" sz="1400" i="1" dirty="0">
                <a:hlinkClick r:id="rId3"/>
              </a:rPr>
              <a:t>Nature</a:t>
            </a:r>
            <a:r>
              <a:rPr lang="en-US" sz="1400" dirty="0">
                <a:hlinkClick r:id="rId3"/>
              </a:rPr>
              <a:t> </a:t>
            </a:r>
            <a:r>
              <a:rPr lang="en-US" sz="1400" b="1" dirty="0">
                <a:hlinkClick r:id="rId3"/>
              </a:rPr>
              <a:t>386,</a:t>
            </a:r>
            <a:r>
              <a:rPr lang="en-US" sz="1400" dirty="0">
                <a:hlinkClick r:id="rId3"/>
              </a:rPr>
              <a:t> 299-302 (1997).</a:t>
            </a:r>
            <a:r>
              <a:rPr lang="en-US" dirty="0"/>
              <a:t> </a:t>
            </a:r>
          </a:p>
          <a:p>
            <a:pPr>
              <a:lnSpc>
                <a:spcPct val="90000"/>
              </a:lnSpc>
              <a:spcBef>
                <a:spcPct val="20000"/>
              </a:spcBef>
            </a:pPr>
            <a:r>
              <a:rPr lang="en-US" sz="1400" dirty="0"/>
              <a:t>	http://www.k2.phys.waseda.ac.jp/F1movies/F1Prop.htm</a:t>
            </a:r>
          </a:p>
        </p:txBody>
      </p:sp>
    </p:spTree>
    <p:extLst>
      <p:ext uri="{BB962C8B-B14F-4D97-AF65-F5344CB8AC3E}">
        <p14:creationId xmlns:p14="http://schemas.microsoft.com/office/powerpoint/2010/main" val="36266683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800100"/>
          </a:xfrm>
        </p:spPr>
        <p:txBody>
          <a:bodyPr/>
          <a:lstStyle/>
          <a:p>
            <a:pPr eaLnBrk="1" hangingPunct="1">
              <a:defRPr/>
            </a:pPr>
            <a:r>
              <a:rPr lang="en-US" sz="3400" b="1" dirty="0" smtClean="0">
                <a:solidFill>
                  <a:srgbClr val="0000FF"/>
                </a:solidFill>
                <a:latin typeface="Arial" charset="0"/>
                <a:cs typeface="Arial" charset="0"/>
              </a:rPr>
              <a:t>Stepping rotation: 1 ATP per 120º</a:t>
            </a:r>
          </a:p>
        </p:txBody>
      </p:sp>
      <p:pic>
        <p:nvPicPr>
          <p:cNvPr id="348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800100"/>
            <a:ext cx="2885017" cy="149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p:cNvSpPr txBox="1">
            <a:spLocks noChangeArrowheads="1"/>
          </p:cNvSpPr>
          <p:nvPr/>
        </p:nvSpPr>
        <p:spPr bwMode="auto">
          <a:xfrm>
            <a:off x="3860800" y="1143000"/>
            <a:ext cx="4673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A trace of the centroid of the actin going around (2.6um actin, 0.5 rps). Start: solid square; end: empty square.</a:t>
            </a: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l="27419" t="9912" r="43088" b="66081"/>
          <a:stretch>
            <a:fillRect/>
          </a:stretch>
        </p:blipFill>
        <p:spPr bwMode="auto">
          <a:xfrm>
            <a:off x="1117600" y="3117056"/>
            <a:ext cx="2660651" cy="144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p:cNvSpPr txBox="1">
            <a:spLocks noChangeArrowheads="1"/>
          </p:cNvSpPr>
          <p:nvPr/>
        </p:nvSpPr>
        <p:spPr bwMode="auto">
          <a:xfrm>
            <a:off x="4572000" y="8001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a:solidFill>
                  <a:srgbClr val="FF3300"/>
                </a:solidFill>
              </a:rPr>
              <a:t>High ATP (2 mM)</a:t>
            </a:r>
          </a:p>
        </p:txBody>
      </p:sp>
      <p:sp>
        <p:nvSpPr>
          <p:cNvPr id="34822" name="Rectangle 7"/>
          <p:cNvSpPr>
            <a:spLocks noChangeArrowheads="1"/>
          </p:cNvSpPr>
          <p:nvPr/>
        </p:nvSpPr>
        <p:spPr bwMode="auto">
          <a:xfrm>
            <a:off x="4267200" y="3373785"/>
            <a:ext cx="4267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t>As shown at left, the back steps are as fast as the forward steps, characterized by short stepping times, τ</a:t>
            </a:r>
            <a:r>
              <a:rPr lang="en-US" baseline="-30000"/>
              <a:t>120°</a:t>
            </a:r>
            <a:r>
              <a:rPr lang="en-US"/>
              <a:t>, that would require a constant work per step, </a:t>
            </a:r>
            <a:r>
              <a:rPr lang="en-US" i="1"/>
              <a:t>W</a:t>
            </a:r>
            <a:r>
              <a:rPr lang="en-US"/>
              <a:t>, as large as    90 pN·nm (τ</a:t>
            </a:r>
            <a:r>
              <a:rPr lang="en-US" baseline="-30000"/>
              <a:t>120°</a:t>
            </a:r>
            <a:r>
              <a:rPr lang="en-US"/>
              <a:t> = (2π/3)</a:t>
            </a:r>
            <a:r>
              <a:rPr lang="en-US" baseline="30000"/>
              <a:t>2</a:t>
            </a:r>
            <a:r>
              <a:rPr lang="en-US"/>
              <a:t>ξ/</a:t>
            </a:r>
            <a:r>
              <a:rPr lang="en-US" i="1"/>
              <a:t>W</a:t>
            </a:r>
            <a:r>
              <a:rPr lang="en-US"/>
              <a:t>). </a:t>
            </a:r>
            <a:r>
              <a:rPr lang="en-US" b="1"/>
              <a:t>Because the work, </a:t>
            </a:r>
            <a:r>
              <a:rPr lang="en-US" b="1" i="1"/>
              <a:t>W</a:t>
            </a:r>
            <a:r>
              <a:rPr lang="en-US" b="1"/>
              <a:t>, amounts to 20 times the thermal energy, the steps, should be powered by ATP.</a:t>
            </a:r>
            <a:r>
              <a:rPr lang="en-US"/>
              <a:t> </a:t>
            </a:r>
          </a:p>
        </p:txBody>
      </p:sp>
      <p:pic>
        <p:nvPicPr>
          <p:cNvPr id="34823" name="Picture 8" descr="not, vert, simi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0385" y="3223022"/>
            <a:ext cx="1651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9"/>
          <p:cNvSpPr txBox="1">
            <a:spLocks noChangeArrowheads="1"/>
          </p:cNvSpPr>
          <p:nvPr/>
        </p:nvSpPr>
        <p:spPr bwMode="auto">
          <a:xfrm>
            <a:off x="4775200" y="2686050"/>
            <a:ext cx="386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a:solidFill>
                  <a:srgbClr val="FF3300"/>
                </a:solidFill>
              </a:rPr>
              <a:t>Low ATP (20 nM)</a:t>
            </a:r>
          </a:p>
        </p:txBody>
      </p:sp>
      <p:sp>
        <p:nvSpPr>
          <p:cNvPr id="2" name="Rectangle 1"/>
          <p:cNvSpPr/>
          <p:nvPr/>
        </p:nvSpPr>
        <p:spPr>
          <a:xfrm>
            <a:off x="762000" y="5675075"/>
            <a:ext cx="6324600" cy="400110"/>
          </a:xfrm>
          <a:prstGeom prst="rect">
            <a:avLst/>
          </a:prstGeom>
        </p:spPr>
        <p:txBody>
          <a:bodyPr wrap="square">
            <a:spAutoFit/>
          </a:bodyPr>
          <a:lstStyle/>
          <a:p>
            <a:r>
              <a:rPr lang="en-US" sz="2000" dirty="0"/>
              <a:t>http://www.k2.phys.waseda.ac.jp/F1movies/F1Step.htm</a:t>
            </a:r>
          </a:p>
        </p:txBody>
      </p:sp>
      <p:sp>
        <p:nvSpPr>
          <p:cNvPr id="3" name="TextBox 2"/>
          <p:cNvSpPr txBox="1"/>
          <p:nvPr/>
        </p:nvSpPr>
        <p:spPr>
          <a:xfrm>
            <a:off x="1612900" y="6299200"/>
            <a:ext cx="5847486" cy="369332"/>
          </a:xfrm>
          <a:prstGeom prst="rect">
            <a:avLst/>
          </a:prstGeom>
          <a:noFill/>
        </p:spPr>
        <p:txBody>
          <a:bodyPr wrap="none" rtlCol="0">
            <a:spAutoFit/>
          </a:bodyPr>
          <a:lstStyle/>
          <a:p>
            <a:r>
              <a:rPr lang="en-US" b="1" i="1" dirty="0"/>
              <a:t>Stepping Rotation of F1-ATPase at Low ATP Concentrations</a:t>
            </a:r>
            <a:endParaRPr lang="en-US" dirty="0"/>
          </a:p>
        </p:txBody>
      </p:sp>
    </p:spTree>
    <p:extLst>
      <p:ext uri="{BB962C8B-B14F-4D97-AF65-F5344CB8AC3E}">
        <p14:creationId xmlns:p14="http://schemas.microsoft.com/office/powerpoint/2010/main" val="25637921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21" y="99008"/>
            <a:ext cx="8430079" cy="792650"/>
          </a:xfrm>
        </p:spPr>
        <p:txBody>
          <a:bodyPr>
            <a:normAutofit fontScale="90000"/>
          </a:bodyPr>
          <a:lstStyle/>
          <a:p>
            <a:r>
              <a:rPr lang="en-US" b="1" dirty="0" smtClean="0">
                <a:solidFill>
                  <a:srgbClr val="0000FF"/>
                </a:solidFill>
              </a:rPr>
              <a:t>Takes 120° steps even at full-throttle!</a:t>
            </a:r>
            <a:endParaRPr lang="en-US" b="1" dirty="0">
              <a:solidFill>
                <a:srgbClr val="0000FF"/>
              </a:solidFill>
            </a:endParaRPr>
          </a:p>
        </p:txBody>
      </p:sp>
      <p:sp>
        <p:nvSpPr>
          <p:cNvPr id="4" name="TextBox 3"/>
          <p:cNvSpPr txBox="1"/>
          <p:nvPr/>
        </p:nvSpPr>
        <p:spPr>
          <a:xfrm>
            <a:off x="2080792" y="927625"/>
            <a:ext cx="5838144" cy="369332"/>
          </a:xfrm>
          <a:prstGeom prst="rect">
            <a:avLst/>
          </a:prstGeom>
          <a:noFill/>
        </p:spPr>
        <p:txBody>
          <a:bodyPr wrap="none" rtlCol="0">
            <a:spAutoFit/>
          </a:bodyPr>
          <a:lstStyle/>
          <a:p>
            <a:r>
              <a:rPr lang="en-US" dirty="0"/>
              <a:t>See: http://www.k2.phys.waseda.ac.jp/F1movies/F1full.htm </a:t>
            </a:r>
          </a:p>
        </p:txBody>
      </p:sp>
      <p:pic>
        <p:nvPicPr>
          <p:cNvPr id="5" name="Picture 4" descr="Screen Shot 2014-09-09 at 8.54.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3842"/>
            <a:ext cx="9144000" cy="4974819"/>
          </a:xfrm>
          <a:prstGeom prst="rect">
            <a:avLst/>
          </a:prstGeom>
        </p:spPr>
      </p:pic>
    </p:spTree>
    <p:extLst>
      <p:ext uri="{BB962C8B-B14F-4D97-AF65-F5344CB8AC3E}">
        <p14:creationId xmlns:p14="http://schemas.microsoft.com/office/powerpoint/2010/main" val="35689688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0" y="52387"/>
            <a:ext cx="91440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nchor="ctr"/>
          <a:lstStyle/>
          <a:p>
            <a:pPr algn="ctr"/>
            <a:r>
              <a:rPr lang="en-US" sz="3700" b="1" dirty="0">
                <a:solidFill>
                  <a:srgbClr val="0000FF"/>
                </a:solidFill>
                <a:latin typeface="Times New Roman" charset="0"/>
              </a:rPr>
              <a:t>Class evaluation</a:t>
            </a:r>
          </a:p>
        </p:txBody>
      </p:sp>
      <p:sp>
        <p:nvSpPr>
          <p:cNvPr id="37890" name="Rectangle 3"/>
          <p:cNvSpPr>
            <a:spLocks noChangeArrowheads="1"/>
          </p:cNvSpPr>
          <p:nvPr/>
        </p:nvSpPr>
        <p:spPr bwMode="auto">
          <a:xfrm>
            <a:off x="717551" y="1046922"/>
            <a:ext cx="7799916" cy="279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nchor="ctr">
            <a:spAutoFit/>
          </a:bodyPr>
          <a:lstStyle/>
          <a:p>
            <a:pPr marL="457200" indent="-457200" defTabSz="820738">
              <a:buFontTx/>
              <a:buAutoNum type="arabicPeriod"/>
            </a:pPr>
            <a:r>
              <a:rPr kumimoji="1" lang="en-US" sz="2200">
                <a:latin typeface="Times New Roman" charset="0"/>
              </a:rPr>
              <a:t>What was the most interesting thing you learned in class today?</a:t>
            </a:r>
          </a:p>
          <a:p>
            <a:pPr marL="457200" indent="-457200" defTabSz="820738"/>
            <a:endParaRPr kumimoji="1" lang="en-US" altLang="ja-JP" sz="2200">
              <a:latin typeface="Times New Roman" charset="0"/>
            </a:endParaRPr>
          </a:p>
          <a:p>
            <a:pPr marL="457200" indent="-457200" defTabSz="820738"/>
            <a:r>
              <a:rPr kumimoji="1" lang="en-US" altLang="ja-JP" sz="2200">
                <a:latin typeface="Times New Roman" charset="0"/>
              </a:rPr>
              <a:t>2. What are you confused about?</a:t>
            </a:r>
          </a:p>
          <a:p>
            <a:pPr marL="457200" indent="-457200" defTabSz="820738"/>
            <a:endParaRPr kumimoji="1" lang="en-US" altLang="ja-JP" sz="2200">
              <a:latin typeface="Times New Roman" charset="0"/>
            </a:endParaRPr>
          </a:p>
          <a:p>
            <a:pPr marL="457200" indent="-457200" defTabSz="820738"/>
            <a:r>
              <a:rPr kumimoji="1" lang="en-US" altLang="ja-JP" sz="2200">
                <a:latin typeface="Times New Roman" charset="0"/>
              </a:rPr>
              <a:t>3. Related to today’s subject, what would you like to know more about?</a:t>
            </a:r>
          </a:p>
          <a:p>
            <a:pPr marL="457200" indent="-457200" defTabSz="820738"/>
            <a:endParaRPr kumimoji="1" lang="en-US" altLang="ja-JP" sz="2200">
              <a:latin typeface="Times New Roman" charset="0"/>
            </a:endParaRPr>
          </a:p>
          <a:p>
            <a:pPr marL="457200" indent="-457200" defTabSz="820738"/>
            <a:r>
              <a:rPr kumimoji="1" lang="en-US" altLang="ja-JP" sz="2200">
                <a:latin typeface="Times New Roman" charset="0"/>
              </a:rPr>
              <a:t>4. Any helpful comments.</a:t>
            </a:r>
          </a:p>
        </p:txBody>
      </p:sp>
      <p:sp>
        <p:nvSpPr>
          <p:cNvPr id="37891" name="Text Box 4"/>
          <p:cNvSpPr txBox="1">
            <a:spLocks noChangeArrowheads="1"/>
          </p:cNvSpPr>
          <p:nvPr/>
        </p:nvSpPr>
        <p:spPr bwMode="auto">
          <a:xfrm>
            <a:off x="1016000" y="4057650"/>
            <a:ext cx="762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0738" eaLnBrk="0" hangingPunct="0">
              <a:defRPr sz="2400">
                <a:solidFill>
                  <a:schemeClr val="tx1"/>
                </a:solidFill>
                <a:latin typeface="Arial" charset="0"/>
                <a:ea typeface="ＭＳ Ｐゴシック" charset="0"/>
                <a:cs typeface="ＭＳ Ｐゴシック" charset="0"/>
              </a:defRPr>
            </a:lvl1pPr>
            <a:lvl2pPr marL="742950" indent="-285750" defTabSz="820738" eaLnBrk="0" hangingPunct="0">
              <a:defRPr sz="2400">
                <a:solidFill>
                  <a:schemeClr val="tx1"/>
                </a:solidFill>
                <a:latin typeface="Arial" charset="0"/>
                <a:ea typeface="ＭＳ Ｐゴシック" charset="0"/>
              </a:defRPr>
            </a:lvl2pPr>
            <a:lvl3pPr marL="1143000" indent="-228600" defTabSz="820738" eaLnBrk="0" hangingPunct="0">
              <a:defRPr sz="2400">
                <a:solidFill>
                  <a:schemeClr val="tx1"/>
                </a:solidFill>
                <a:latin typeface="Arial" charset="0"/>
                <a:ea typeface="ＭＳ Ｐゴシック" charset="0"/>
              </a:defRPr>
            </a:lvl3pPr>
            <a:lvl4pPr marL="1600200" indent="-228600" defTabSz="820738" eaLnBrk="0" hangingPunct="0">
              <a:defRPr sz="2400">
                <a:solidFill>
                  <a:schemeClr val="tx1"/>
                </a:solidFill>
                <a:latin typeface="Arial" charset="0"/>
                <a:ea typeface="ＭＳ Ｐゴシック" charset="0"/>
              </a:defRPr>
            </a:lvl4pPr>
            <a:lvl5pPr marL="2057400" indent="-228600" defTabSz="820738" eaLnBrk="0" hangingPunct="0">
              <a:defRPr sz="2400">
                <a:solidFill>
                  <a:schemeClr val="tx1"/>
                </a:solidFill>
                <a:latin typeface="Arial" charset="0"/>
                <a:ea typeface="ＭＳ Ｐゴシック" charset="0"/>
              </a:defRPr>
            </a:lvl5pPr>
            <a:lvl6pPr marL="2514600" indent="-228600" defTabSz="8207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07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07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0738"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a:latin typeface="Times New Roman" charset="0"/>
              </a:rPr>
              <a:t>Answer, and turn in at the end of class.</a:t>
            </a:r>
          </a:p>
        </p:txBody>
      </p:sp>
    </p:spTree>
    <p:extLst>
      <p:ext uri="{BB962C8B-B14F-4D97-AF65-F5344CB8AC3E}">
        <p14:creationId xmlns:p14="http://schemas.microsoft.com/office/powerpoint/2010/main" val="29653044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8"/>
            <a:ext cx="8229600" cy="1143000"/>
          </a:xfrm>
        </p:spPr>
        <p:txBody>
          <a:bodyPr/>
          <a:lstStyle/>
          <a:p>
            <a:r>
              <a:rPr lang="en-US" dirty="0" smtClean="0"/>
              <a:t>Answers to Quiz #2</a:t>
            </a:r>
            <a:endParaRPr lang="en-US" dirty="0"/>
          </a:p>
        </p:txBody>
      </p:sp>
      <p:sp>
        <p:nvSpPr>
          <p:cNvPr id="3" name="Content Placeholder 2"/>
          <p:cNvSpPr>
            <a:spLocks noGrp="1"/>
          </p:cNvSpPr>
          <p:nvPr>
            <p:ph idx="1"/>
          </p:nvPr>
        </p:nvSpPr>
        <p:spPr>
          <a:xfrm>
            <a:off x="457200" y="941124"/>
            <a:ext cx="8229600" cy="4525963"/>
          </a:xfrm>
        </p:spPr>
        <p:txBody>
          <a:bodyPr>
            <a:normAutofit/>
          </a:bodyPr>
          <a:lstStyle/>
          <a:p>
            <a:pPr marL="0" indent="0">
              <a:buNone/>
            </a:pPr>
            <a:r>
              <a:rPr lang="en-US" sz="2200" dirty="0" smtClean="0"/>
              <a:t>1, 2. Hidden Genetic code is the use of RNA that has both coding (protein producing) and non-coding (regulatory) RNA. It’s hidden in that one doesn’t directly see it, but in-fact, is present in the amount of proteins and what type they are. Hence, they determine a person’s evolutionary fitness. </a:t>
            </a:r>
          </a:p>
          <a:p>
            <a:pPr marL="0" indent="0">
              <a:buNone/>
            </a:pPr>
            <a:r>
              <a:rPr lang="en-US" sz="2200" dirty="0" smtClean="0"/>
              <a:t>3. RNA can be catalytic and can cut itself out of the mRNA.</a:t>
            </a:r>
          </a:p>
          <a:p>
            <a:pPr marL="457200" indent="-457200">
              <a:buAutoNum type="arabicPeriod" startAt="4"/>
            </a:pPr>
            <a:r>
              <a:rPr lang="en-US" sz="2200" dirty="0" smtClean="0"/>
              <a:t>One gene can now produce many different proteins by having introns, and they are cut out so that there can be </a:t>
            </a:r>
            <a:r>
              <a:rPr lang="en-US" sz="2200" dirty="0" err="1" smtClean="0"/>
              <a:t>adifferent</a:t>
            </a:r>
            <a:r>
              <a:rPr lang="en-US" sz="2200" dirty="0" smtClean="0"/>
              <a:t> number of exons making up the protein.</a:t>
            </a:r>
          </a:p>
          <a:p>
            <a:pPr marL="457200" indent="-457200">
              <a:buAutoNum type="arabicPeriod" startAt="4"/>
            </a:pPr>
            <a:r>
              <a:rPr lang="en-US" sz="2200" dirty="0" smtClean="0"/>
              <a:t>More complexity might require more regulatory RNA. Also, with more proteins being made from a given RNA, you can get greater complexity with a given amount of DNA.</a:t>
            </a:r>
            <a:endParaRPr lang="en-US" sz="2200" dirty="0"/>
          </a:p>
        </p:txBody>
      </p:sp>
    </p:spTree>
    <p:extLst>
      <p:ext uri="{BB962C8B-B14F-4D97-AF65-F5344CB8AC3E}">
        <p14:creationId xmlns:p14="http://schemas.microsoft.com/office/powerpoint/2010/main" val="17550679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2080"/>
            <a:ext cx="9143999" cy="1508105"/>
          </a:xfrm>
          <a:prstGeom prst="rect">
            <a:avLst/>
          </a:prstGeom>
          <a:noFill/>
        </p:spPr>
        <p:txBody>
          <a:bodyPr wrap="square" rtlCol="0">
            <a:spAutoFit/>
          </a:bodyPr>
          <a:lstStyle/>
          <a:p>
            <a:pPr algn="ctr"/>
            <a:r>
              <a:rPr lang="en-US" sz="3600" b="1" dirty="0" smtClean="0">
                <a:latin typeface="Arial"/>
                <a:cs typeface="Arial"/>
              </a:rPr>
              <a:t>Which strand of DNA is transcribed?</a:t>
            </a:r>
          </a:p>
          <a:p>
            <a:pPr algn="ctr"/>
            <a:r>
              <a:rPr lang="en-US" sz="2800" b="1" dirty="0" err="1" smtClean="0">
                <a:latin typeface="Arial"/>
                <a:cs typeface="Arial"/>
              </a:rPr>
              <a:t>Ans</a:t>
            </a:r>
            <a:r>
              <a:rPr lang="en-US" sz="2800" b="1" dirty="0" smtClean="0">
                <a:latin typeface="Arial"/>
                <a:cs typeface="Arial"/>
              </a:rPr>
              <a:t>: RNA poly goes 3’ to 5’ </a:t>
            </a:r>
          </a:p>
          <a:p>
            <a:pPr algn="ctr"/>
            <a:r>
              <a:rPr lang="en-US" sz="2800" b="1" dirty="0" smtClean="0">
                <a:latin typeface="Arial"/>
                <a:cs typeface="Arial"/>
              </a:rPr>
              <a:t>with a unique promoter for each gene</a:t>
            </a:r>
            <a:endParaRPr lang="en-US" sz="2800" b="1" dirty="0">
              <a:latin typeface="Arial"/>
              <a:cs typeface="Arial"/>
            </a:endParaRPr>
          </a:p>
        </p:txBody>
      </p:sp>
      <p:sp>
        <p:nvSpPr>
          <p:cNvPr id="6" name="Rectangle 5"/>
          <p:cNvSpPr/>
          <p:nvPr/>
        </p:nvSpPr>
        <p:spPr>
          <a:xfrm>
            <a:off x="4823409" y="6481751"/>
            <a:ext cx="4191772" cy="369332"/>
          </a:xfrm>
          <a:prstGeom prst="rect">
            <a:avLst/>
          </a:prstGeom>
        </p:spPr>
        <p:txBody>
          <a:bodyPr wrap="none">
            <a:spAutoFit/>
          </a:bodyPr>
          <a:lstStyle/>
          <a:p>
            <a:r>
              <a:rPr lang="en-US" dirty="0" smtClean="0"/>
              <a:t>http://</a:t>
            </a:r>
            <a:r>
              <a:rPr lang="en-US" dirty="0" err="1" smtClean="0"/>
              <a:t>en.wikipedia.org</a:t>
            </a:r>
            <a:r>
              <a:rPr lang="en-US" dirty="0" smtClean="0"/>
              <a:t>/wiki/</a:t>
            </a:r>
            <a:r>
              <a:rPr lang="en-US" dirty="0" err="1" smtClean="0"/>
              <a:t>Sense_strand</a:t>
            </a:r>
            <a:endParaRPr lang="en-US" dirty="0"/>
          </a:p>
        </p:txBody>
      </p:sp>
      <p:cxnSp>
        <p:nvCxnSpPr>
          <p:cNvPr id="38" name="Straight Arrow Connector 37"/>
          <p:cNvCxnSpPr/>
          <p:nvPr/>
        </p:nvCxnSpPr>
        <p:spPr>
          <a:xfrm>
            <a:off x="2792948" y="2272020"/>
            <a:ext cx="299893" cy="3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2" name="Group 71"/>
          <p:cNvGrpSpPr/>
          <p:nvPr/>
        </p:nvGrpSpPr>
        <p:grpSpPr>
          <a:xfrm>
            <a:off x="2363356" y="1621492"/>
            <a:ext cx="3896866" cy="400857"/>
            <a:chOff x="3633484" y="4404552"/>
            <a:chExt cx="3896866" cy="400857"/>
          </a:xfrm>
        </p:grpSpPr>
        <p:grpSp>
          <p:nvGrpSpPr>
            <p:cNvPr id="8" name="Group 400"/>
            <p:cNvGrpSpPr>
              <a:grpSpLocks/>
            </p:cNvGrpSpPr>
            <p:nvPr/>
          </p:nvGrpSpPr>
          <p:grpSpPr bwMode="auto">
            <a:xfrm>
              <a:off x="3998702" y="4582427"/>
              <a:ext cx="1649413" cy="95250"/>
              <a:chOff x="3600" y="3600"/>
              <a:chExt cx="3168" cy="352"/>
            </a:xfrm>
          </p:grpSpPr>
          <p:sp>
            <p:nvSpPr>
              <p:cNvPr id="21" name="Line 401"/>
              <p:cNvSpPr>
                <a:spLocks noChangeShapeType="1"/>
              </p:cNvSpPr>
              <p:nvPr/>
            </p:nvSpPr>
            <p:spPr bwMode="auto">
              <a:xfrm>
                <a:off x="3600" y="3600"/>
                <a:ext cx="3168"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402"/>
              <p:cNvSpPr>
                <a:spLocks noChangeShapeType="1"/>
              </p:cNvSpPr>
              <p:nvPr/>
            </p:nvSpPr>
            <p:spPr bwMode="auto">
              <a:xfrm>
                <a:off x="3888"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403"/>
              <p:cNvSpPr>
                <a:spLocks noChangeShapeType="1"/>
              </p:cNvSpPr>
              <p:nvPr/>
            </p:nvSpPr>
            <p:spPr bwMode="auto">
              <a:xfrm>
                <a:off x="4176"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404"/>
              <p:cNvSpPr>
                <a:spLocks noChangeShapeType="1"/>
              </p:cNvSpPr>
              <p:nvPr/>
            </p:nvSpPr>
            <p:spPr bwMode="auto">
              <a:xfrm>
                <a:off x="4464"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405"/>
              <p:cNvSpPr>
                <a:spLocks noChangeShapeType="1"/>
              </p:cNvSpPr>
              <p:nvPr/>
            </p:nvSpPr>
            <p:spPr bwMode="auto">
              <a:xfrm>
                <a:off x="4752"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406"/>
              <p:cNvSpPr>
                <a:spLocks noChangeShapeType="1"/>
              </p:cNvSpPr>
              <p:nvPr/>
            </p:nvSpPr>
            <p:spPr bwMode="auto">
              <a:xfrm>
                <a:off x="5040"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407"/>
              <p:cNvSpPr>
                <a:spLocks noChangeShapeType="1"/>
              </p:cNvSpPr>
              <p:nvPr/>
            </p:nvSpPr>
            <p:spPr bwMode="auto">
              <a:xfrm>
                <a:off x="5328"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408"/>
              <p:cNvSpPr>
                <a:spLocks noChangeShapeType="1"/>
              </p:cNvSpPr>
              <p:nvPr/>
            </p:nvSpPr>
            <p:spPr bwMode="auto">
              <a:xfrm>
                <a:off x="5616"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409"/>
              <p:cNvSpPr>
                <a:spLocks noChangeShapeType="1"/>
              </p:cNvSpPr>
              <p:nvPr/>
            </p:nvSpPr>
            <p:spPr bwMode="auto">
              <a:xfrm>
                <a:off x="5904"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410"/>
              <p:cNvSpPr>
                <a:spLocks noChangeShapeType="1"/>
              </p:cNvSpPr>
              <p:nvPr/>
            </p:nvSpPr>
            <p:spPr bwMode="auto">
              <a:xfrm>
                <a:off x="6192"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411"/>
              <p:cNvSpPr>
                <a:spLocks noChangeShapeType="1"/>
              </p:cNvSpPr>
              <p:nvPr/>
            </p:nvSpPr>
            <p:spPr bwMode="auto">
              <a:xfrm>
                <a:off x="6480"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 name="TextBox 31"/>
            <p:cNvSpPr txBox="1"/>
            <p:nvPr/>
          </p:nvSpPr>
          <p:spPr>
            <a:xfrm>
              <a:off x="3633484" y="4404552"/>
              <a:ext cx="359256" cy="369332"/>
            </a:xfrm>
            <a:prstGeom prst="rect">
              <a:avLst/>
            </a:prstGeom>
            <a:noFill/>
          </p:spPr>
          <p:txBody>
            <a:bodyPr wrap="none" rtlCol="0">
              <a:spAutoFit/>
            </a:bodyPr>
            <a:lstStyle/>
            <a:p>
              <a:r>
                <a:rPr lang="en-US" dirty="0" smtClean="0"/>
                <a:t>5’</a:t>
              </a:r>
              <a:endParaRPr lang="en-US" dirty="0"/>
            </a:p>
          </p:txBody>
        </p:sp>
        <p:sp>
          <p:nvSpPr>
            <p:cNvPr id="34" name="TextBox 33"/>
            <p:cNvSpPr txBox="1"/>
            <p:nvPr/>
          </p:nvSpPr>
          <p:spPr>
            <a:xfrm>
              <a:off x="7171094" y="4436077"/>
              <a:ext cx="359256" cy="369332"/>
            </a:xfrm>
            <a:prstGeom prst="rect">
              <a:avLst/>
            </a:prstGeom>
            <a:noFill/>
          </p:spPr>
          <p:txBody>
            <a:bodyPr wrap="none" rtlCol="0">
              <a:spAutoFit/>
            </a:bodyPr>
            <a:lstStyle/>
            <a:p>
              <a:r>
                <a:rPr lang="en-US" dirty="0"/>
                <a:t>3</a:t>
              </a:r>
              <a:r>
                <a:rPr lang="en-US" dirty="0" smtClean="0"/>
                <a:t>’</a:t>
              </a:r>
              <a:endParaRPr lang="en-US" dirty="0"/>
            </a:p>
          </p:txBody>
        </p:sp>
        <p:grpSp>
          <p:nvGrpSpPr>
            <p:cNvPr id="42" name="Group 400"/>
            <p:cNvGrpSpPr>
              <a:grpSpLocks/>
            </p:cNvGrpSpPr>
            <p:nvPr/>
          </p:nvGrpSpPr>
          <p:grpSpPr bwMode="auto">
            <a:xfrm>
              <a:off x="5480521" y="4581761"/>
              <a:ext cx="1649413" cy="95250"/>
              <a:chOff x="3600" y="3600"/>
              <a:chExt cx="3168" cy="352"/>
            </a:xfrm>
          </p:grpSpPr>
          <p:sp>
            <p:nvSpPr>
              <p:cNvPr id="55" name="Line 401"/>
              <p:cNvSpPr>
                <a:spLocks noChangeShapeType="1"/>
              </p:cNvSpPr>
              <p:nvPr/>
            </p:nvSpPr>
            <p:spPr bwMode="auto">
              <a:xfrm>
                <a:off x="3600" y="3600"/>
                <a:ext cx="3168"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402"/>
              <p:cNvSpPr>
                <a:spLocks noChangeShapeType="1"/>
              </p:cNvSpPr>
              <p:nvPr/>
            </p:nvSpPr>
            <p:spPr bwMode="auto">
              <a:xfrm>
                <a:off x="3888"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403"/>
              <p:cNvSpPr>
                <a:spLocks noChangeShapeType="1"/>
              </p:cNvSpPr>
              <p:nvPr/>
            </p:nvSpPr>
            <p:spPr bwMode="auto">
              <a:xfrm>
                <a:off x="4176"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404"/>
              <p:cNvSpPr>
                <a:spLocks noChangeShapeType="1"/>
              </p:cNvSpPr>
              <p:nvPr/>
            </p:nvSpPr>
            <p:spPr bwMode="auto">
              <a:xfrm>
                <a:off x="4464"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405"/>
              <p:cNvSpPr>
                <a:spLocks noChangeShapeType="1"/>
              </p:cNvSpPr>
              <p:nvPr/>
            </p:nvSpPr>
            <p:spPr bwMode="auto">
              <a:xfrm>
                <a:off x="4752"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406"/>
              <p:cNvSpPr>
                <a:spLocks noChangeShapeType="1"/>
              </p:cNvSpPr>
              <p:nvPr/>
            </p:nvSpPr>
            <p:spPr bwMode="auto">
              <a:xfrm>
                <a:off x="5040"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407"/>
              <p:cNvSpPr>
                <a:spLocks noChangeShapeType="1"/>
              </p:cNvSpPr>
              <p:nvPr/>
            </p:nvSpPr>
            <p:spPr bwMode="auto">
              <a:xfrm>
                <a:off x="5328"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408"/>
              <p:cNvSpPr>
                <a:spLocks noChangeShapeType="1"/>
              </p:cNvSpPr>
              <p:nvPr/>
            </p:nvSpPr>
            <p:spPr bwMode="auto">
              <a:xfrm>
                <a:off x="5616"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409"/>
              <p:cNvSpPr>
                <a:spLocks noChangeShapeType="1"/>
              </p:cNvSpPr>
              <p:nvPr/>
            </p:nvSpPr>
            <p:spPr bwMode="auto">
              <a:xfrm>
                <a:off x="5904"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410"/>
              <p:cNvSpPr>
                <a:spLocks noChangeShapeType="1"/>
              </p:cNvSpPr>
              <p:nvPr/>
            </p:nvSpPr>
            <p:spPr bwMode="auto">
              <a:xfrm>
                <a:off x="6192"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411"/>
              <p:cNvSpPr>
                <a:spLocks noChangeShapeType="1"/>
              </p:cNvSpPr>
              <p:nvPr/>
            </p:nvSpPr>
            <p:spPr bwMode="auto">
              <a:xfrm>
                <a:off x="6480" y="3600"/>
                <a:ext cx="0" cy="35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6" name="Group 75"/>
          <p:cNvGrpSpPr/>
          <p:nvPr/>
        </p:nvGrpSpPr>
        <p:grpSpPr>
          <a:xfrm>
            <a:off x="54852" y="3811012"/>
            <a:ext cx="5776086" cy="1938992"/>
            <a:chOff x="197779" y="5199951"/>
            <a:chExt cx="3435705" cy="1938992"/>
          </a:xfrm>
        </p:grpSpPr>
        <p:sp>
          <p:nvSpPr>
            <p:cNvPr id="39" name="TextBox 38"/>
            <p:cNvSpPr txBox="1"/>
            <p:nvPr/>
          </p:nvSpPr>
          <p:spPr>
            <a:xfrm>
              <a:off x="197779" y="5199951"/>
              <a:ext cx="3435705" cy="1938992"/>
            </a:xfrm>
            <a:prstGeom prst="rect">
              <a:avLst/>
            </a:prstGeom>
            <a:noFill/>
          </p:spPr>
          <p:txBody>
            <a:bodyPr wrap="square" rtlCol="0">
              <a:spAutoFit/>
            </a:bodyPr>
            <a:lstStyle/>
            <a:p>
              <a:r>
                <a:rPr lang="en-US" sz="2400" dirty="0" smtClean="0"/>
                <a:t>RNA polymerase         (makes RNA from DNA) binds to sigma factor,       then to a promoter sequence  ___   on dsDNA, makes a bubble,  unwinding the DNA and then transcribes from 3’ to 5’.</a:t>
              </a:r>
              <a:endParaRPr lang="en-US" sz="2400" dirty="0"/>
            </a:p>
          </p:txBody>
        </p:sp>
        <p:sp>
          <p:nvSpPr>
            <p:cNvPr id="70" name="Oval 69"/>
            <p:cNvSpPr/>
            <p:nvPr/>
          </p:nvSpPr>
          <p:spPr>
            <a:xfrm>
              <a:off x="1903212" y="5650354"/>
              <a:ext cx="147746" cy="30100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1" name="Oval 70"/>
            <p:cNvSpPr/>
            <p:nvPr/>
          </p:nvSpPr>
          <p:spPr>
            <a:xfrm>
              <a:off x="1514654" y="5205561"/>
              <a:ext cx="301665" cy="4042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5" name="Group 74"/>
          <p:cNvGrpSpPr/>
          <p:nvPr/>
        </p:nvGrpSpPr>
        <p:grpSpPr>
          <a:xfrm>
            <a:off x="2363356" y="2381961"/>
            <a:ext cx="4032396" cy="936213"/>
            <a:chOff x="3633484" y="5165021"/>
            <a:chExt cx="4032396" cy="936213"/>
          </a:xfrm>
        </p:grpSpPr>
        <p:grpSp>
          <p:nvGrpSpPr>
            <p:cNvPr id="9" name="Group 412"/>
            <p:cNvGrpSpPr>
              <a:grpSpLocks/>
            </p:cNvGrpSpPr>
            <p:nvPr/>
          </p:nvGrpSpPr>
          <p:grpSpPr bwMode="auto">
            <a:xfrm rot="10804496">
              <a:off x="5657274" y="5323986"/>
              <a:ext cx="1649413" cy="96838"/>
              <a:chOff x="3600" y="3600"/>
              <a:chExt cx="3168" cy="352"/>
            </a:xfrm>
          </p:grpSpPr>
          <p:sp>
            <p:nvSpPr>
              <p:cNvPr id="10" name="Line 413"/>
              <p:cNvSpPr>
                <a:spLocks noChangeShapeType="1"/>
              </p:cNvSpPr>
              <p:nvPr/>
            </p:nvSpPr>
            <p:spPr bwMode="auto">
              <a:xfrm>
                <a:off x="3600" y="3600"/>
                <a:ext cx="316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414"/>
              <p:cNvSpPr>
                <a:spLocks noChangeShapeType="1"/>
              </p:cNvSpPr>
              <p:nvPr/>
            </p:nvSpPr>
            <p:spPr bwMode="auto">
              <a:xfrm>
                <a:off x="3888" y="3600"/>
                <a:ext cx="0" cy="35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415"/>
              <p:cNvSpPr>
                <a:spLocks noChangeShapeType="1"/>
              </p:cNvSpPr>
              <p:nvPr/>
            </p:nvSpPr>
            <p:spPr bwMode="auto">
              <a:xfrm>
                <a:off x="4176" y="3600"/>
                <a:ext cx="0" cy="35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416"/>
              <p:cNvSpPr>
                <a:spLocks noChangeShapeType="1"/>
              </p:cNvSpPr>
              <p:nvPr/>
            </p:nvSpPr>
            <p:spPr bwMode="auto">
              <a:xfrm>
                <a:off x="4464" y="3600"/>
                <a:ext cx="0" cy="35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417"/>
              <p:cNvSpPr>
                <a:spLocks noChangeShapeType="1"/>
              </p:cNvSpPr>
              <p:nvPr/>
            </p:nvSpPr>
            <p:spPr bwMode="auto">
              <a:xfrm>
                <a:off x="4752" y="3600"/>
                <a:ext cx="0" cy="35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418"/>
              <p:cNvSpPr>
                <a:spLocks noChangeShapeType="1"/>
              </p:cNvSpPr>
              <p:nvPr/>
            </p:nvSpPr>
            <p:spPr bwMode="auto">
              <a:xfrm>
                <a:off x="5040" y="3600"/>
                <a:ext cx="0" cy="35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419"/>
              <p:cNvSpPr>
                <a:spLocks noChangeShapeType="1"/>
              </p:cNvSpPr>
              <p:nvPr/>
            </p:nvSpPr>
            <p:spPr bwMode="auto">
              <a:xfrm>
                <a:off x="5328" y="3600"/>
                <a:ext cx="0" cy="35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420"/>
              <p:cNvSpPr>
                <a:spLocks noChangeShapeType="1"/>
              </p:cNvSpPr>
              <p:nvPr/>
            </p:nvSpPr>
            <p:spPr bwMode="auto">
              <a:xfrm>
                <a:off x="5616" y="3600"/>
                <a:ext cx="0" cy="35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421"/>
              <p:cNvSpPr>
                <a:spLocks noChangeShapeType="1"/>
              </p:cNvSpPr>
              <p:nvPr/>
            </p:nvSpPr>
            <p:spPr bwMode="auto">
              <a:xfrm>
                <a:off x="5904" y="3600"/>
                <a:ext cx="0" cy="35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422"/>
              <p:cNvSpPr>
                <a:spLocks noChangeShapeType="1"/>
              </p:cNvSpPr>
              <p:nvPr/>
            </p:nvSpPr>
            <p:spPr bwMode="auto">
              <a:xfrm>
                <a:off x="6192" y="3600"/>
                <a:ext cx="0" cy="35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423"/>
              <p:cNvSpPr>
                <a:spLocks noChangeShapeType="1"/>
              </p:cNvSpPr>
              <p:nvPr/>
            </p:nvSpPr>
            <p:spPr bwMode="auto">
              <a:xfrm>
                <a:off x="6480" y="3600"/>
                <a:ext cx="0" cy="35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 name="TextBox 34"/>
            <p:cNvSpPr txBox="1"/>
            <p:nvPr/>
          </p:nvSpPr>
          <p:spPr>
            <a:xfrm>
              <a:off x="3633484" y="5234883"/>
              <a:ext cx="359256" cy="369332"/>
            </a:xfrm>
            <a:prstGeom prst="rect">
              <a:avLst/>
            </a:prstGeom>
            <a:noFill/>
          </p:spPr>
          <p:txBody>
            <a:bodyPr wrap="none" rtlCol="0">
              <a:spAutoFit/>
            </a:bodyPr>
            <a:lstStyle/>
            <a:p>
              <a:r>
                <a:rPr lang="en-US" dirty="0"/>
                <a:t>3</a:t>
              </a:r>
              <a:r>
                <a:rPr lang="en-US" dirty="0" smtClean="0"/>
                <a:t>’</a:t>
              </a:r>
              <a:endParaRPr lang="en-US" dirty="0"/>
            </a:p>
          </p:txBody>
        </p:sp>
        <p:grpSp>
          <p:nvGrpSpPr>
            <p:cNvPr id="74" name="Group 73"/>
            <p:cNvGrpSpPr/>
            <p:nvPr/>
          </p:nvGrpSpPr>
          <p:grpSpPr>
            <a:xfrm>
              <a:off x="3909060" y="5165021"/>
              <a:ext cx="389600" cy="441858"/>
              <a:chOff x="3909060" y="5165021"/>
              <a:chExt cx="389600" cy="441858"/>
            </a:xfrm>
          </p:grpSpPr>
          <p:sp>
            <p:nvSpPr>
              <p:cNvPr id="36" name="Oval 35"/>
              <p:cNvSpPr/>
              <p:nvPr/>
            </p:nvSpPr>
            <p:spPr>
              <a:xfrm>
                <a:off x="3909060" y="5165021"/>
                <a:ext cx="389600" cy="4042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046136" y="5454903"/>
                <a:ext cx="166887" cy="151976"/>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grpSp>
          <p:nvGrpSpPr>
            <p:cNvPr id="43" name="Group 412"/>
            <p:cNvGrpSpPr>
              <a:grpSpLocks/>
            </p:cNvGrpSpPr>
            <p:nvPr/>
          </p:nvGrpSpPr>
          <p:grpSpPr bwMode="auto">
            <a:xfrm rot="10804496">
              <a:off x="4140704" y="5324871"/>
              <a:ext cx="1649413" cy="96838"/>
              <a:chOff x="3600" y="3600"/>
              <a:chExt cx="3168" cy="352"/>
            </a:xfrm>
          </p:grpSpPr>
          <p:sp>
            <p:nvSpPr>
              <p:cNvPr id="44" name="Line 413"/>
              <p:cNvSpPr>
                <a:spLocks noChangeShapeType="1"/>
              </p:cNvSpPr>
              <p:nvPr/>
            </p:nvSpPr>
            <p:spPr bwMode="auto">
              <a:xfrm>
                <a:off x="3600" y="3600"/>
                <a:ext cx="31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14"/>
              <p:cNvSpPr>
                <a:spLocks noChangeShapeType="1"/>
              </p:cNvSpPr>
              <p:nvPr/>
            </p:nvSpPr>
            <p:spPr bwMode="auto">
              <a:xfrm>
                <a:off x="3888" y="3600"/>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415"/>
              <p:cNvSpPr>
                <a:spLocks noChangeShapeType="1"/>
              </p:cNvSpPr>
              <p:nvPr/>
            </p:nvSpPr>
            <p:spPr bwMode="auto">
              <a:xfrm>
                <a:off x="4176" y="3600"/>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416"/>
              <p:cNvSpPr>
                <a:spLocks noChangeShapeType="1"/>
              </p:cNvSpPr>
              <p:nvPr/>
            </p:nvSpPr>
            <p:spPr bwMode="auto">
              <a:xfrm>
                <a:off x="4464" y="3600"/>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417"/>
              <p:cNvSpPr>
                <a:spLocks noChangeShapeType="1"/>
              </p:cNvSpPr>
              <p:nvPr/>
            </p:nvSpPr>
            <p:spPr bwMode="auto">
              <a:xfrm>
                <a:off x="4752" y="3600"/>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418"/>
              <p:cNvSpPr>
                <a:spLocks noChangeShapeType="1"/>
              </p:cNvSpPr>
              <p:nvPr/>
            </p:nvSpPr>
            <p:spPr bwMode="auto">
              <a:xfrm>
                <a:off x="5040" y="3600"/>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419"/>
              <p:cNvSpPr>
                <a:spLocks noChangeShapeType="1"/>
              </p:cNvSpPr>
              <p:nvPr/>
            </p:nvSpPr>
            <p:spPr bwMode="auto">
              <a:xfrm>
                <a:off x="5328" y="3600"/>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420"/>
              <p:cNvSpPr>
                <a:spLocks noChangeShapeType="1"/>
              </p:cNvSpPr>
              <p:nvPr/>
            </p:nvSpPr>
            <p:spPr bwMode="auto">
              <a:xfrm>
                <a:off x="5616" y="3600"/>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421"/>
              <p:cNvSpPr>
                <a:spLocks noChangeShapeType="1"/>
              </p:cNvSpPr>
              <p:nvPr/>
            </p:nvSpPr>
            <p:spPr bwMode="auto">
              <a:xfrm>
                <a:off x="5904" y="3600"/>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422"/>
              <p:cNvSpPr>
                <a:spLocks noChangeShapeType="1"/>
              </p:cNvSpPr>
              <p:nvPr/>
            </p:nvSpPr>
            <p:spPr bwMode="auto">
              <a:xfrm>
                <a:off x="6192" y="3600"/>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423"/>
              <p:cNvSpPr>
                <a:spLocks noChangeShapeType="1"/>
              </p:cNvSpPr>
              <p:nvPr/>
            </p:nvSpPr>
            <p:spPr bwMode="auto">
              <a:xfrm>
                <a:off x="6480" y="3600"/>
                <a:ext cx="0" cy="3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7" name="TextBox 66"/>
            <p:cNvSpPr txBox="1"/>
            <p:nvPr/>
          </p:nvSpPr>
          <p:spPr>
            <a:xfrm>
              <a:off x="7306624" y="5199951"/>
              <a:ext cx="359256" cy="369332"/>
            </a:xfrm>
            <a:prstGeom prst="rect">
              <a:avLst/>
            </a:prstGeom>
            <a:noFill/>
          </p:spPr>
          <p:txBody>
            <a:bodyPr wrap="none" rtlCol="0">
              <a:spAutoFit/>
            </a:bodyPr>
            <a:lstStyle/>
            <a:p>
              <a:r>
                <a:rPr lang="en-US" dirty="0" smtClean="0"/>
                <a:t>5’</a:t>
              </a:r>
              <a:endParaRPr lang="en-US" dirty="0"/>
            </a:p>
          </p:txBody>
        </p:sp>
        <p:sp>
          <p:nvSpPr>
            <p:cNvPr id="73" name="TextBox 72"/>
            <p:cNvSpPr txBox="1"/>
            <p:nvPr/>
          </p:nvSpPr>
          <p:spPr>
            <a:xfrm>
              <a:off x="4472714" y="5454903"/>
              <a:ext cx="1334443" cy="646331"/>
            </a:xfrm>
            <a:prstGeom prst="rect">
              <a:avLst/>
            </a:prstGeom>
            <a:noFill/>
          </p:spPr>
          <p:txBody>
            <a:bodyPr wrap="square" rtlCol="0">
              <a:spAutoFit/>
            </a:bodyPr>
            <a:lstStyle/>
            <a:p>
              <a:r>
                <a:rPr lang="en-US" dirty="0" smtClean="0"/>
                <a:t>Promoter sequence</a:t>
              </a:r>
              <a:endParaRPr lang="en-US" dirty="0"/>
            </a:p>
          </p:txBody>
        </p:sp>
      </p:grpSp>
      <p:sp>
        <p:nvSpPr>
          <p:cNvPr id="77" name="TextBox 76"/>
          <p:cNvSpPr txBox="1"/>
          <p:nvPr/>
        </p:nvSpPr>
        <p:spPr>
          <a:xfrm>
            <a:off x="143507" y="5655644"/>
            <a:ext cx="5448577" cy="461665"/>
          </a:xfrm>
          <a:prstGeom prst="rect">
            <a:avLst/>
          </a:prstGeom>
          <a:noFill/>
        </p:spPr>
        <p:txBody>
          <a:bodyPr wrap="none" rtlCol="0">
            <a:spAutoFit/>
          </a:bodyPr>
          <a:lstStyle/>
          <a:p>
            <a:r>
              <a:rPr lang="en-US" sz="2400" dirty="0" smtClean="0"/>
              <a:t>Why doesn’t it bind to 3’ of other strand?.</a:t>
            </a:r>
            <a:endParaRPr lang="en-US" sz="2400" dirty="0"/>
          </a:p>
        </p:txBody>
      </p:sp>
      <p:sp>
        <p:nvSpPr>
          <p:cNvPr id="2" name="TextBox 1"/>
          <p:cNvSpPr txBox="1"/>
          <p:nvPr/>
        </p:nvSpPr>
        <p:spPr>
          <a:xfrm>
            <a:off x="6836864" y="1526621"/>
            <a:ext cx="1415344" cy="369332"/>
          </a:xfrm>
          <a:prstGeom prst="rect">
            <a:avLst/>
          </a:prstGeom>
          <a:noFill/>
        </p:spPr>
        <p:txBody>
          <a:bodyPr wrap="square" rtlCol="0">
            <a:spAutoFit/>
          </a:bodyPr>
          <a:lstStyle/>
          <a:p>
            <a:r>
              <a:rPr lang="en-US" dirty="0" smtClean="0"/>
              <a:t>Sense strand</a:t>
            </a:r>
            <a:endParaRPr lang="en-US" dirty="0"/>
          </a:p>
        </p:txBody>
      </p:sp>
      <p:sp>
        <p:nvSpPr>
          <p:cNvPr id="78" name="TextBox 77"/>
          <p:cNvSpPr txBox="1"/>
          <p:nvPr/>
        </p:nvSpPr>
        <p:spPr>
          <a:xfrm>
            <a:off x="6989265" y="2341011"/>
            <a:ext cx="1262944" cy="646331"/>
          </a:xfrm>
          <a:prstGeom prst="rect">
            <a:avLst/>
          </a:prstGeom>
          <a:noFill/>
        </p:spPr>
        <p:txBody>
          <a:bodyPr wrap="square" rtlCol="0">
            <a:spAutoFit/>
          </a:bodyPr>
          <a:lstStyle/>
          <a:p>
            <a:pPr algn="ctr"/>
            <a:r>
              <a:rPr lang="en-US" dirty="0" smtClean="0"/>
              <a:t>Anti-sense strand</a:t>
            </a:r>
            <a:endParaRPr lang="en-US" dirty="0"/>
          </a:p>
        </p:txBody>
      </p:sp>
      <p:sp>
        <p:nvSpPr>
          <p:cNvPr id="3" name="TextBox 2"/>
          <p:cNvSpPr txBox="1"/>
          <p:nvPr/>
        </p:nvSpPr>
        <p:spPr>
          <a:xfrm>
            <a:off x="1229559" y="1985966"/>
            <a:ext cx="609249" cy="369332"/>
          </a:xfrm>
          <a:prstGeom prst="rect">
            <a:avLst/>
          </a:prstGeom>
          <a:noFill/>
        </p:spPr>
        <p:txBody>
          <a:bodyPr wrap="none" rtlCol="0">
            <a:spAutoFit/>
          </a:bodyPr>
          <a:lstStyle/>
          <a:p>
            <a:r>
              <a:rPr lang="en-US" dirty="0" smtClean="0"/>
              <a:t>DNA</a:t>
            </a:r>
            <a:endParaRPr lang="en-US" dirty="0"/>
          </a:p>
        </p:txBody>
      </p:sp>
      <p:sp>
        <p:nvSpPr>
          <p:cNvPr id="7" name="Rectangle 6"/>
          <p:cNvSpPr/>
          <p:nvPr/>
        </p:nvSpPr>
        <p:spPr>
          <a:xfrm>
            <a:off x="1979135" y="6117309"/>
            <a:ext cx="4026312" cy="461665"/>
          </a:xfrm>
          <a:prstGeom prst="rect">
            <a:avLst/>
          </a:prstGeom>
        </p:spPr>
        <p:txBody>
          <a:bodyPr wrap="none">
            <a:spAutoFit/>
          </a:bodyPr>
          <a:lstStyle/>
          <a:p>
            <a:r>
              <a:rPr lang="en-US" sz="2400" dirty="0"/>
              <a:t>Because of </a:t>
            </a:r>
            <a:r>
              <a:rPr lang="en-US" sz="2400" dirty="0" err="1"/>
              <a:t>promotor</a:t>
            </a:r>
            <a:r>
              <a:rPr lang="en-US" sz="2400" dirty="0"/>
              <a:t> is unique</a:t>
            </a:r>
          </a:p>
        </p:txBody>
      </p:sp>
    </p:spTree>
    <p:extLst>
      <p:ext uri="{BB962C8B-B14F-4D97-AF65-F5344CB8AC3E}">
        <p14:creationId xmlns:p14="http://schemas.microsoft.com/office/powerpoint/2010/main" val="2041840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Some additional questions</a:t>
            </a:r>
            <a:endParaRPr lang="en-US" b="1" dirty="0">
              <a:solidFill>
                <a:srgbClr val="0000FF"/>
              </a:solidFill>
            </a:endParaRPr>
          </a:p>
        </p:txBody>
      </p:sp>
      <p:sp>
        <p:nvSpPr>
          <p:cNvPr id="3" name="Content Placeholder 2"/>
          <p:cNvSpPr>
            <a:spLocks noGrp="1"/>
          </p:cNvSpPr>
          <p:nvPr>
            <p:ph idx="1"/>
          </p:nvPr>
        </p:nvSpPr>
        <p:spPr/>
        <p:txBody>
          <a:bodyPr>
            <a:normAutofit fontScale="62500" lnSpcReduction="20000"/>
          </a:bodyPr>
          <a:lstStyle/>
          <a:p>
            <a:pPr marL="514350" indent="-514350">
              <a:buAutoNum type="arabicPeriod"/>
            </a:pPr>
            <a:r>
              <a:rPr lang="en-US" dirty="0" smtClean="0"/>
              <a:t>How are introns and exons recognized? Are they cut by proteins or by self-cleavage?</a:t>
            </a:r>
          </a:p>
          <a:p>
            <a:pPr marL="0" indent="0">
              <a:buNone/>
            </a:pPr>
            <a:r>
              <a:rPr lang="en-US" dirty="0" smtClean="0"/>
              <a:t>Answer: By their sequence– at both the 5’ and 3’ ends. Majority are cut by </a:t>
            </a:r>
            <a:r>
              <a:rPr lang="en-US" dirty="0" err="1" smtClean="0"/>
              <a:t>splicesomes</a:t>
            </a:r>
            <a:r>
              <a:rPr lang="en-US" dirty="0" smtClean="0"/>
              <a:t>, which are a combination are RNA and proteins (</a:t>
            </a:r>
            <a:r>
              <a:rPr lang="en-US" dirty="0" err="1"/>
              <a:t>ribonucleoproteins</a:t>
            </a:r>
            <a:r>
              <a:rPr lang="en-US" dirty="0"/>
              <a:t> </a:t>
            </a:r>
            <a:r>
              <a:rPr lang="en-US" dirty="0" smtClean="0"/>
              <a:t>, or </a:t>
            </a:r>
            <a:r>
              <a:rPr lang="en-US" dirty="0" err="1" smtClean="0"/>
              <a:t>snRNPs</a:t>
            </a:r>
            <a:r>
              <a:rPr lang="en-US" dirty="0" smtClean="0"/>
              <a:t>), inside a huge complex. But others self-cleave, for example the </a:t>
            </a:r>
            <a:r>
              <a:rPr lang="en-US" dirty="0" err="1" smtClean="0"/>
              <a:t>rRNA</a:t>
            </a:r>
            <a:r>
              <a:rPr lang="en-US" dirty="0" smtClean="0"/>
              <a:t>.</a:t>
            </a:r>
          </a:p>
          <a:p>
            <a:pPr marL="514350" indent="-514350">
              <a:buAutoNum type="alphaLcPeriod"/>
            </a:pPr>
            <a:r>
              <a:rPr lang="en-US" dirty="0" smtClean="0"/>
              <a:t> </a:t>
            </a:r>
            <a:r>
              <a:rPr lang="en-US" sz="2000" dirty="0"/>
              <a:t>Introns are removed from primary transcripts by cleavage at conserved sequences called splice sites</a:t>
            </a:r>
            <a:r>
              <a:rPr lang="en-US" sz="2000" dirty="0" smtClean="0"/>
              <a:t>. These </a:t>
            </a:r>
            <a:r>
              <a:rPr lang="en-US" sz="2000" dirty="0"/>
              <a:t>sites are found at the 5′ and 3′ ends of introns. Most commonly, the RNA sequence that is removed begins with the dinucleotide GU at its 5′ end, and ends with AG at its 3′ end. These consensus sequences are known to be critical, because changing one of the conserved nucleotides results in inhibition of </a:t>
            </a:r>
            <a:r>
              <a:rPr lang="en-US" sz="2000" dirty="0" smtClean="0"/>
              <a:t>splicing….</a:t>
            </a:r>
            <a:r>
              <a:rPr lang="en-US" sz="2000" dirty="0"/>
              <a:t> Another important sequence occurs at what is called the branch point, located anywhere from 18 to 40 nucleotides upstream from the 3′ end of an intron. The branch point always contains an adenine, but it is otherwise loosely </a:t>
            </a:r>
            <a:r>
              <a:rPr lang="en-US" sz="2000" dirty="0" smtClean="0"/>
              <a:t>conserved….</a:t>
            </a:r>
            <a:r>
              <a:rPr lang="en-US" sz="2000" dirty="0"/>
              <a:t> Splicing occurs in several steps and is catalyzed by small nuclear </a:t>
            </a:r>
            <a:r>
              <a:rPr lang="en-US" sz="2000" dirty="0" err="1" smtClean="0"/>
              <a:t>ribonucleoproteins</a:t>
            </a:r>
            <a:r>
              <a:rPr lang="en-US" sz="2000" dirty="0" smtClean="0"/>
              <a:t> (</a:t>
            </a:r>
            <a:r>
              <a:rPr lang="en-US" sz="2000" dirty="0" err="1" smtClean="0"/>
              <a:t>snRNPs</a:t>
            </a:r>
            <a:r>
              <a:rPr lang="en-US" sz="2000" dirty="0" smtClean="0"/>
              <a:t>)….</a:t>
            </a:r>
            <a:r>
              <a:rPr lang="en-US" sz="2000" dirty="0"/>
              <a:t> The splicing process occurs in cellular machines called </a:t>
            </a:r>
            <a:r>
              <a:rPr lang="en-US" sz="2000" dirty="0" err="1"/>
              <a:t>spliceosomes</a:t>
            </a:r>
            <a:r>
              <a:rPr lang="en-US" sz="2000" dirty="0"/>
              <a:t>, in which the </a:t>
            </a:r>
            <a:r>
              <a:rPr lang="en-US" sz="2000" dirty="0" err="1"/>
              <a:t>snRNPs</a:t>
            </a:r>
            <a:r>
              <a:rPr lang="en-US" sz="2000" dirty="0"/>
              <a:t> are found along with additional proteins</a:t>
            </a:r>
            <a:r>
              <a:rPr lang="en-US" sz="2000" dirty="0" smtClean="0"/>
              <a:t>.</a:t>
            </a:r>
          </a:p>
          <a:p>
            <a:pPr marL="0" indent="0">
              <a:buNone/>
            </a:pPr>
            <a:r>
              <a:rPr lang="en-US" sz="2000" dirty="0"/>
              <a:t>In addition to consensus sequences at their splice sites, eukaryotic genes with long introns also contain </a:t>
            </a:r>
            <a:r>
              <a:rPr lang="en-US" sz="2000" dirty="0" err="1"/>
              <a:t>exonic</a:t>
            </a:r>
            <a:r>
              <a:rPr lang="en-US" sz="2000" dirty="0"/>
              <a:t> splicing enhancers (ESEs). These sequences, which help position the splicing apparatus, are found in the exons of genes and bind proteins that help recruit splicing machinery to the correct site</a:t>
            </a:r>
            <a:r>
              <a:rPr lang="en-US" sz="2000" dirty="0" smtClean="0"/>
              <a:t>.</a:t>
            </a:r>
          </a:p>
          <a:p>
            <a:pPr marL="0" indent="0">
              <a:buNone/>
            </a:pPr>
            <a:r>
              <a:rPr lang="en-US" sz="2200" dirty="0"/>
              <a:t>Some RNA molecules have the capacity to splice </a:t>
            </a:r>
            <a:r>
              <a:rPr lang="en-US" sz="2200" dirty="0" smtClean="0"/>
              <a:t>themselves.</a:t>
            </a:r>
          </a:p>
          <a:p>
            <a:pPr marL="0" indent="0">
              <a:buNone/>
            </a:pPr>
            <a:r>
              <a:rPr lang="en-US" sz="2000" dirty="0" smtClean="0"/>
              <a:t>Also they have alternative splicing—they can cut out variable no. of introns. 90% of human genes are alternatively spliced.</a:t>
            </a:r>
          </a:p>
        </p:txBody>
      </p:sp>
    </p:spTree>
    <p:extLst>
      <p:ext uri="{BB962C8B-B14F-4D97-AF65-F5344CB8AC3E}">
        <p14:creationId xmlns:p14="http://schemas.microsoft.com/office/powerpoint/2010/main" val="4041269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9-09 at 8.42.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31724"/>
          </a:xfrm>
          <a:prstGeom prst="rect">
            <a:avLst/>
          </a:prstGeom>
        </p:spPr>
      </p:pic>
    </p:spTree>
    <p:extLst>
      <p:ext uri="{BB962C8B-B14F-4D97-AF65-F5344CB8AC3E}">
        <p14:creationId xmlns:p14="http://schemas.microsoft.com/office/powerpoint/2010/main" val="41937183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The Age of Biology began </a:t>
            </a:r>
            <a:br>
              <a:rPr lang="en-US" b="1" dirty="0" smtClean="0">
                <a:solidFill>
                  <a:srgbClr val="0000FF"/>
                </a:solidFill>
              </a:rPr>
            </a:br>
            <a:r>
              <a:rPr lang="en-US" b="1" dirty="0" smtClean="0">
                <a:solidFill>
                  <a:srgbClr val="0000FF"/>
                </a:solidFill>
              </a:rPr>
              <a:t>2 Billion years ago</a:t>
            </a:r>
            <a:endParaRPr lang="en-US" b="1" dirty="0">
              <a:solidFill>
                <a:srgbClr val="0000FF"/>
              </a:solidFill>
            </a:endParaRPr>
          </a:p>
        </p:txBody>
      </p:sp>
      <p:pic>
        <p:nvPicPr>
          <p:cNvPr id="4" name="Content Placeholder 3" descr="Screen Shot 2014-09-09 at 8.43.32 AM.png"/>
          <p:cNvPicPr>
            <a:picLocks noGrp="1" noChangeAspect="1"/>
          </p:cNvPicPr>
          <p:nvPr>
            <p:ph idx="1"/>
          </p:nvPr>
        </p:nvPicPr>
        <p:blipFill>
          <a:blip r:embed="rId2">
            <a:extLst>
              <a:ext uri="{28A0092B-C50C-407E-A947-70E740481C1C}">
                <a14:useLocalDpi xmlns:a14="http://schemas.microsoft.com/office/drawing/2010/main" val="0"/>
              </a:ext>
            </a:extLst>
          </a:blip>
          <a:srcRect t="13053" b="13053"/>
          <a:stretch>
            <a:fillRect/>
          </a:stretch>
        </p:blipFill>
        <p:spPr>
          <a:xfrm>
            <a:off x="61431" y="1472587"/>
            <a:ext cx="9017210" cy="4959118"/>
          </a:xfrm>
        </p:spPr>
      </p:pic>
    </p:spTree>
    <p:extLst>
      <p:ext uri="{BB962C8B-B14F-4D97-AF65-F5344CB8AC3E}">
        <p14:creationId xmlns:p14="http://schemas.microsoft.com/office/powerpoint/2010/main" val="26111040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 y="25852"/>
            <a:ext cx="9122833" cy="1143000"/>
          </a:xfrm>
        </p:spPr>
        <p:txBody>
          <a:bodyPr>
            <a:noAutofit/>
          </a:bodyPr>
          <a:lstStyle/>
          <a:p>
            <a:r>
              <a:rPr lang="en-US" sz="3600" b="1" dirty="0">
                <a:solidFill>
                  <a:srgbClr val="0000FF"/>
                </a:solidFill>
                <a:latin typeface="Arial" charset="0"/>
              </a:rPr>
              <a:t>RNA: can attack </a:t>
            </a:r>
            <a:r>
              <a:rPr lang="en-US" sz="3600" b="1" dirty="0" smtClean="0">
                <a:solidFill>
                  <a:srgbClr val="0000FF"/>
                </a:solidFill>
                <a:latin typeface="Arial" charset="0"/>
              </a:rPr>
              <a:t>itself via deprotonation of 2’ OH</a:t>
            </a:r>
            <a:endParaRPr lang="en-US" sz="3600" b="1" dirty="0">
              <a:solidFill>
                <a:srgbClr val="0000FF"/>
              </a:solidFill>
              <a:latin typeface="Arial" charset="0"/>
            </a:endParaRPr>
          </a:p>
        </p:txBody>
      </p:sp>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441" y="1428750"/>
            <a:ext cx="3602566"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5"/>
          <p:cNvSpPr>
            <a:spLocks noChangeArrowheads="1"/>
          </p:cNvSpPr>
          <p:nvPr/>
        </p:nvSpPr>
        <p:spPr bwMode="auto">
          <a:xfrm>
            <a:off x="131432" y="6461973"/>
            <a:ext cx="457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t>http://</a:t>
            </a:r>
            <a:r>
              <a:rPr lang="en-US" sz="1600" dirty="0" err="1"/>
              <a:t>en.wikipedia.org</a:t>
            </a:r>
            <a:r>
              <a:rPr lang="en-US" sz="1600" dirty="0"/>
              <a:t>/wiki/RNA</a:t>
            </a:r>
          </a:p>
        </p:txBody>
      </p:sp>
      <p:sp>
        <p:nvSpPr>
          <p:cNvPr id="8" name="TextBox 7"/>
          <p:cNvSpPr txBox="1"/>
          <p:nvPr/>
        </p:nvSpPr>
        <p:spPr>
          <a:xfrm>
            <a:off x="4984548" y="4915440"/>
            <a:ext cx="3088442" cy="646331"/>
          </a:xfrm>
          <a:prstGeom prst="rect">
            <a:avLst/>
          </a:prstGeom>
          <a:noFill/>
        </p:spPr>
        <p:txBody>
          <a:bodyPr wrap="square" rtlCol="0">
            <a:spAutoFit/>
          </a:bodyPr>
          <a:lstStyle/>
          <a:p>
            <a:r>
              <a:rPr lang="en-US" dirty="0" smtClean="0"/>
              <a:t>O</a:t>
            </a:r>
            <a:r>
              <a:rPr lang="en-US" baseline="30000" dirty="0" smtClean="0"/>
              <a:t>-  </a:t>
            </a:r>
            <a:r>
              <a:rPr lang="en-US" dirty="0" smtClean="0"/>
              <a:t>attacks the PO4, cleaves it, separating the backbone.</a:t>
            </a:r>
            <a:endParaRPr lang="en-US" baseline="30000" dirty="0"/>
          </a:p>
        </p:txBody>
      </p:sp>
      <p:sp>
        <p:nvSpPr>
          <p:cNvPr id="9" name="TextBox 8"/>
          <p:cNvSpPr txBox="1"/>
          <p:nvPr/>
        </p:nvSpPr>
        <p:spPr>
          <a:xfrm>
            <a:off x="4814019" y="1187551"/>
            <a:ext cx="4049418" cy="646331"/>
          </a:xfrm>
          <a:prstGeom prst="rect">
            <a:avLst/>
          </a:prstGeom>
          <a:noFill/>
        </p:spPr>
        <p:txBody>
          <a:bodyPr wrap="none" rtlCol="0">
            <a:spAutoFit/>
          </a:bodyPr>
          <a:lstStyle/>
          <a:p>
            <a:r>
              <a:rPr lang="en-US" dirty="0" smtClean="0"/>
              <a:t>RNA has 2’ OH group.</a:t>
            </a:r>
          </a:p>
          <a:p>
            <a:r>
              <a:rPr lang="en-US" dirty="0" smtClean="0"/>
              <a:t>Under basic conditions 2’ OH becomes O</a:t>
            </a:r>
            <a:r>
              <a:rPr lang="en-US" baseline="30000" dirty="0" smtClean="0"/>
              <a:t>-</a:t>
            </a:r>
            <a:endParaRPr lang="en-US" baseline="30000" dirty="0"/>
          </a:p>
        </p:txBody>
      </p:sp>
      <p:pic>
        <p:nvPicPr>
          <p:cNvPr id="4" name="Picture 3"/>
          <p:cNvPicPr>
            <a:picLocks noChangeAspect="1"/>
          </p:cNvPicPr>
          <p:nvPr/>
        </p:nvPicPr>
        <p:blipFill>
          <a:blip r:embed="rId3"/>
          <a:stretch>
            <a:fillRect/>
          </a:stretch>
        </p:blipFill>
        <p:spPr>
          <a:xfrm>
            <a:off x="1965729" y="4664085"/>
            <a:ext cx="1782386" cy="1662896"/>
          </a:xfrm>
          <a:prstGeom prst="rect">
            <a:avLst/>
          </a:prstGeom>
        </p:spPr>
      </p:pic>
      <p:sp>
        <p:nvSpPr>
          <p:cNvPr id="5" name="TextBox 4"/>
          <p:cNvSpPr txBox="1"/>
          <p:nvPr/>
        </p:nvSpPr>
        <p:spPr>
          <a:xfrm>
            <a:off x="648419" y="4919870"/>
            <a:ext cx="1769013" cy="646331"/>
          </a:xfrm>
          <a:prstGeom prst="rect">
            <a:avLst/>
          </a:prstGeom>
          <a:noFill/>
        </p:spPr>
        <p:txBody>
          <a:bodyPr wrap="square" rtlCol="0">
            <a:spAutoFit/>
          </a:bodyPr>
          <a:lstStyle/>
          <a:p>
            <a:r>
              <a:rPr lang="en-US" dirty="0" smtClean="0"/>
              <a:t>Note: DNA has </a:t>
            </a:r>
            <a:r>
              <a:rPr lang="en-US" dirty="0" err="1" smtClean="0"/>
              <a:t>deoxy</a:t>
            </a:r>
            <a:r>
              <a:rPr lang="en-US" dirty="0" smtClean="0"/>
              <a:t> (an H)</a:t>
            </a:r>
            <a:endParaRPr lang="en-US" dirty="0"/>
          </a:p>
        </p:txBody>
      </p:sp>
      <p:pic>
        <p:nvPicPr>
          <p:cNvPr id="10" name="Picture 9" descr="Screen Shot 2014-09-07 at 3.39.48 PM.png"/>
          <p:cNvPicPr>
            <a:picLocks noChangeAspect="1"/>
          </p:cNvPicPr>
          <p:nvPr/>
        </p:nvPicPr>
        <p:blipFill rotWithShape="1">
          <a:blip r:embed="rId4">
            <a:extLst>
              <a:ext uri="{28A0092B-C50C-407E-A947-70E740481C1C}">
                <a14:useLocalDpi xmlns:a14="http://schemas.microsoft.com/office/drawing/2010/main" val="0"/>
              </a:ext>
            </a:extLst>
          </a:blip>
          <a:srcRect l="57747" t="21074" b="31525"/>
          <a:stretch/>
        </p:blipFill>
        <p:spPr>
          <a:xfrm>
            <a:off x="4550833" y="1833882"/>
            <a:ext cx="3070713" cy="2932640"/>
          </a:xfrm>
          <a:prstGeom prst="rect">
            <a:avLst/>
          </a:prstGeom>
        </p:spPr>
      </p:pic>
      <p:sp>
        <p:nvSpPr>
          <p:cNvPr id="2" name="TextBox 1"/>
          <p:cNvSpPr txBox="1"/>
          <p:nvPr/>
        </p:nvSpPr>
        <p:spPr>
          <a:xfrm>
            <a:off x="4792135" y="5708999"/>
            <a:ext cx="4237195" cy="369332"/>
          </a:xfrm>
          <a:prstGeom prst="rect">
            <a:avLst/>
          </a:prstGeom>
          <a:noFill/>
        </p:spPr>
        <p:txBody>
          <a:bodyPr wrap="none" rtlCol="0">
            <a:spAutoFit/>
          </a:bodyPr>
          <a:lstStyle/>
          <a:p>
            <a:r>
              <a:rPr lang="en-US" dirty="0" smtClean="0"/>
              <a:t>RNA </a:t>
            </a:r>
            <a:r>
              <a:rPr lang="en-US" dirty="0" smtClean="0">
                <a:sym typeface="Wingdings"/>
              </a:rPr>
              <a:t> single RNA’s under basic conditions</a:t>
            </a:r>
            <a:endParaRPr lang="en-US" dirty="0"/>
          </a:p>
        </p:txBody>
      </p:sp>
      <p:sp>
        <p:nvSpPr>
          <p:cNvPr id="3" name="TextBox 2"/>
          <p:cNvSpPr txBox="1"/>
          <p:nvPr/>
        </p:nvSpPr>
        <p:spPr>
          <a:xfrm>
            <a:off x="3967255" y="6010162"/>
            <a:ext cx="5155577" cy="830997"/>
          </a:xfrm>
          <a:prstGeom prst="rect">
            <a:avLst/>
          </a:prstGeom>
          <a:noFill/>
        </p:spPr>
        <p:txBody>
          <a:bodyPr wrap="square" rtlCol="0">
            <a:spAutoFit/>
          </a:bodyPr>
          <a:lstStyle/>
          <a:p>
            <a:r>
              <a:rPr lang="en-US" sz="2400" dirty="0" smtClean="0"/>
              <a:t>Maybe why RNA isn’t a good lifetime-long storage of genetic information. </a:t>
            </a:r>
            <a:endParaRPr lang="en-US" sz="2400" dirty="0"/>
          </a:p>
        </p:txBody>
      </p:sp>
    </p:spTree>
    <p:extLst>
      <p:ext uri="{BB962C8B-B14F-4D97-AF65-F5344CB8AC3E}">
        <p14:creationId xmlns:p14="http://schemas.microsoft.com/office/powerpoint/2010/main" val="20747244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9-07 at 3.39.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843" y="530074"/>
            <a:ext cx="7267528" cy="6186818"/>
          </a:xfrm>
          <a:prstGeom prst="rect">
            <a:avLst/>
          </a:prstGeom>
        </p:spPr>
      </p:pic>
      <p:sp>
        <p:nvSpPr>
          <p:cNvPr id="5" name="TextBox 4"/>
          <p:cNvSpPr txBox="1"/>
          <p:nvPr/>
        </p:nvSpPr>
        <p:spPr>
          <a:xfrm>
            <a:off x="1736228" y="195216"/>
            <a:ext cx="4412161" cy="369332"/>
          </a:xfrm>
          <a:prstGeom prst="rect">
            <a:avLst/>
          </a:prstGeom>
          <a:noFill/>
        </p:spPr>
        <p:txBody>
          <a:bodyPr wrap="square" rtlCol="0">
            <a:spAutoFit/>
          </a:bodyPr>
          <a:lstStyle/>
          <a:p>
            <a:r>
              <a:rPr lang="en-US" dirty="0" smtClean="0"/>
              <a:t>Under basic conditions OH of RNA become O</a:t>
            </a:r>
            <a:r>
              <a:rPr lang="en-US" baseline="30000" dirty="0" smtClean="0"/>
              <a:t>-</a:t>
            </a:r>
            <a:endParaRPr lang="en-US" baseline="30000" dirty="0"/>
          </a:p>
        </p:txBody>
      </p:sp>
      <p:sp>
        <p:nvSpPr>
          <p:cNvPr id="6" name="Rectangle 5"/>
          <p:cNvSpPr/>
          <p:nvPr/>
        </p:nvSpPr>
        <p:spPr>
          <a:xfrm>
            <a:off x="105038" y="6287101"/>
            <a:ext cx="3628253" cy="461665"/>
          </a:xfrm>
          <a:prstGeom prst="rect">
            <a:avLst/>
          </a:prstGeom>
        </p:spPr>
        <p:txBody>
          <a:bodyPr wrap="square">
            <a:spAutoFit/>
          </a:bodyPr>
          <a:lstStyle/>
          <a:p>
            <a:r>
              <a:rPr lang="en-US" sz="1200" dirty="0"/>
              <a:t>http://</a:t>
            </a:r>
            <a:r>
              <a:rPr lang="en-US" sz="1200" dirty="0" err="1"/>
              <a:t>sites.fas.harvard.edu</a:t>
            </a:r>
            <a:r>
              <a:rPr lang="en-US" sz="1200" dirty="0"/>
              <a:t>/~</a:t>
            </a:r>
            <a:r>
              <a:rPr lang="en-US" sz="1200" dirty="0" err="1"/>
              <a:t>biotext</a:t>
            </a:r>
            <a:r>
              <a:rPr lang="en-US" sz="1200" dirty="0"/>
              <a:t>/animations/</a:t>
            </a:r>
            <a:r>
              <a:rPr lang="en-US" sz="1200" dirty="0" err="1"/>
              <a:t>Ribozymes.swf</a:t>
            </a:r>
            <a:endParaRPr lang="en-US" sz="1200" dirty="0"/>
          </a:p>
        </p:txBody>
      </p:sp>
      <p:sp>
        <p:nvSpPr>
          <p:cNvPr id="7" name="TextBox 6"/>
          <p:cNvSpPr txBox="1"/>
          <p:nvPr/>
        </p:nvSpPr>
        <p:spPr>
          <a:xfrm>
            <a:off x="269410" y="3283877"/>
            <a:ext cx="3566513" cy="2862322"/>
          </a:xfrm>
          <a:prstGeom prst="rect">
            <a:avLst/>
          </a:prstGeom>
          <a:noFill/>
        </p:spPr>
        <p:txBody>
          <a:bodyPr wrap="square" rtlCol="0">
            <a:spAutoFit/>
          </a:bodyPr>
          <a:lstStyle/>
          <a:p>
            <a:r>
              <a:rPr lang="en-US" dirty="0" smtClean="0"/>
              <a:t>Note : everything must be just right for this to happen, so even changing just a few (one) nucleotides, messes thing up (although N can be any 4 nucleotides).</a:t>
            </a:r>
          </a:p>
          <a:p>
            <a:endParaRPr lang="en-US" dirty="0"/>
          </a:p>
          <a:p>
            <a:r>
              <a:rPr lang="en-US" sz="2400" dirty="0" smtClean="0"/>
              <a:t>This is used to (sometimes?) cleave introns from exons!</a:t>
            </a:r>
            <a:endParaRPr lang="en-US" sz="2400" dirty="0"/>
          </a:p>
        </p:txBody>
      </p:sp>
    </p:spTree>
    <p:extLst>
      <p:ext uri="{BB962C8B-B14F-4D97-AF65-F5344CB8AC3E}">
        <p14:creationId xmlns:p14="http://schemas.microsoft.com/office/powerpoint/2010/main" val="35627503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859</TotalTime>
  <Words>2177</Words>
  <Application>Microsoft Macintosh PowerPoint</Application>
  <PresentationFormat>On-screen Show (4:3)</PresentationFormat>
  <Paragraphs>166</Paragraphs>
  <Slides>27</Slides>
  <Notes>1</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Quiz #2 covering “The Hidden Genetic Code”, Sci. Am. </vt:lpstr>
      <vt:lpstr>Answers to Quiz #2</vt:lpstr>
      <vt:lpstr>PowerPoint Presentation</vt:lpstr>
      <vt:lpstr>Some additional questions</vt:lpstr>
      <vt:lpstr>PowerPoint Presentation</vt:lpstr>
      <vt:lpstr>The Age of Biology began  2 Billion years ago</vt:lpstr>
      <vt:lpstr>RNA: can attack itself via deprotonation of 2’ OH</vt:lpstr>
      <vt:lpstr>PowerPoint Presentation</vt:lpstr>
      <vt:lpstr>Nice web-site on RNA vs. DNA http://sites.fas.harvard.edu/~biotext/animations/Ribozymes.swf</vt:lpstr>
      <vt:lpstr>You can tell your Age just from your DNA via Methylation of (C or A) of DNA</vt:lpstr>
      <vt:lpstr>PowerPoint Presentation</vt:lpstr>
      <vt:lpstr>How your body makes  ATP from ADP + Pi</vt:lpstr>
      <vt:lpstr>PowerPoint Presentation</vt:lpstr>
      <vt:lpstr>PowerPoint Presentation</vt:lpstr>
      <vt:lpstr>PowerPoint Presentation</vt:lpstr>
      <vt:lpstr>PowerPoint Presentation</vt:lpstr>
      <vt:lpstr>Mitochondrial Cartoons</vt:lpstr>
      <vt:lpstr>F1F0 ATPase</vt:lpstr>
      <vt:lpstr>Amazing Animation of F1F0 ATPase</vt:lpstr>
      <vt:lpstr>F1 and F0 can be separated</vt:lpstr>
      <vt:lpstr>Atomic Structure of F1Fo ATPase</vt:lpstr>
      <vt:lpstr>Does ATPase really go around in a circle?</vt:lpstr>
      <vt:lpstr>Yes, a Rotary Engine!</vt:lpstr>
      <vt:lpstr>Stepping rotation: 1 ATP per 120º</vt:lpstr>
      <vt:lpstr>Takes 120° steps even at full-throttle!</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Selvin</dc:creator>
  <cp:lastModifiedBy>Paul Selvin</cp:lastModifiedBy>
  <cp:revision>59</cp:revision>
  <cp:lastPrinted>2014-09-09T13:35:12Z</cp:lastPrinted>
  <dcterms:created xsi:type="dcterms:W3CDTF">2014-09-05T22:21:34Z</dcterms:created>
  <dcterms:modified xsi:type="dcterms:W3CDTF">2014-09-12T17:44:36Z</dcterms:modified>
</cp:coreProperties>
</file>