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0" r:id="rId4"/>
    <p:sldId id="261" r:id="rId5"/>
    <p:sldId id="262" r:id="rId6"/>
    <p:sldId id="263" r:id="rId7"/>
    <p:sldId id="264" r:id="rId8"/>
    <p:sldId id="265" r:id="rId9"/>
    <p:sldId id="266" r:id="rId10"/>
    <p:sldId id="268" r:id="rId11"/>
    <p:sldId id="267" r:id="rId12"/>
    <p:sldId id="269" r:id="rId13"/>
    <p:sldId id="270" r:id="rId14"/>
    <p:sldId id="271" r:id="rId15"/>
    <p:sldId id="272" r:id="rId16"/>
    <p:sldId id="274" r:id="rId17"/>
    <p:sldId id="258" r:id="rId18"/>
    <p:sldId id="259" r:id="rId19"/>
    <p:sldId id="273"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3"/>
  </p:normalViewPr>
  <p:slideViewPr>
    <p:cSldViewPr snapToGrid="0" snapToObjects="1">
      <p:cViewPr varScale="1">
        <p:scale>
          <a:sx n="91" d="100"/>
          <a:sy n="91" d="100"/>
        </p:scale>
        <p:origin x="1608"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3598F97-A88C-6847-8B54-A9859A78AF95}" type="datetimeFigureOut">
              <a:rPr lang="en-US" smtClean="0"/>
              <a:t>4/18/18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B84AA8-5342-4641-AB27-CDF4FD90DC4C}" type="slidenum">
              <a:rPr lang="en-US" smtClean="0"/>
              <a:t>‹#›</a:t>
            </a:fld>
            <a:endParaRPr lang="en-US"/>
          </a:p>
        </p:txBody>
      </p:sp>
    </p:spTree>
    <p:extLst>
      <p:ext uri="{BB962C8B-B14F-4D97-AF65-F5344CB8AC3E}">
        <p14:creationId xmlns:p14="http://schemas.microsoft.com/office/powerpoint/2010/main" val="2149369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598F97-A88C-6847-8B54-A9859A78AF95}" type="datetimeFigureOut">
              <a:rPr lang="en-US" smtClean="0"/>
              <a:t>4/18/18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B84AA8-5342-4641-AB27-CDF4FD90DC4C}" type="slidenum">
              <a:rPr lang="en-US" smtClean="0"/>
              <a:t>‹#›</a:t>
            </a:fld>
            <a:endParaRPr lang="en-US"/>
          </a:p>
        </p:txBody>
      </p:sp>
    </p:spTree>
    <p:extLst>
      <p:ext uri="{BB962C8B-B14F-4D97-AF65-F5344CB8AC3E}">
        <p14:creationId xmlns:p14="http://schemas.microsoft.com/office/powerpoint/2010/main" val="3380081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598F97-A88C-6847-8B54-A9859A78AF95}" type="datetimeFigureOut">
              <a:rPr lang="en-US" smtClean="0"/>
              <a:t>4/18/18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B84AA8-5342-4641-AB27-CDF4FD90DC4C}" type="slidenum">
              <a:rPr lang="en-US" smtClean="0"/>
              <a:t>‹#›</a:t>
            </a:fld>
            <a:endParaRPr lang="en-US"/>
          </a:p>
        </p:txBody>
      </p:sp>
    </p:spTree>
    <p:extLst>
      <p:ext uri="{BB962C8B-B14F-4D97-AF65-F5344CB8AC3E}">
        <p14:creationId xmlns:p14="http://schemas.microsoft.com/office/powerpoint/2010/main" val="3071745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598F97-A88C-6847-8B54-A9859A78AF95}" type="datetimeFigureOut">
              <a:rPr lang="en-US" smtClean="0"/>
              <a:t>4/18/18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B84AA8-5342-4641-AB27-CDF4FD90DC4C}" type="slidenum">
              <a:rPr lang="en-US" smtClean="0"/>
              <a:t>‹#›</a:t>
            </a:fld>
            <a:endParaRPr lang="en-US"/>
          </a:p>
        </p:txBody>
      </p:sp>
    </p:spTree>
    <p:extLst>
      <p:ext uri="{BB962C8B-B14F-4D97-AF65-F5344CB8AC3E}">
        <p14:creationId xmlns:p14="http://schemas.microsoft.com/office/powerpoint/2010/main" val="1154271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598F97-A88C-6847-8B54-A9859A78AF95}" type="datetimeFigureOut">
              <a:rPr lang="en-US" smtClean="0"/>
              <a:t>4/18/18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B84AA8-5342-4641-AB27-CDF4FD90DC4C}" type="slidenum">
              <a:rPr lang="en-US" smtClean="0"/>
              <a:t>‹#›</a:t>
            </a:fld>
            <a:endParaRPr lang="en-US"/>
          </a:p>
        </p:txBody>
      </p:sp>
    </p:spTree>
    <p:extLst>
      <p:ext uri="{BB962C8B-B14F-4D97-AF65-F5344CB8AC3E}">
        <p14:creationId xmlns:p14="http://schemas.microsoft.com/office/powerpoint/2010/main" val="3317941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598F97-A88C-6847-8B54-A9859A78AF95}" type="datetimeFigureOut">
              <a:rPr lang="en-US" smtClean="0"/>
              <a:t>4/18/18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B84AA8-5342-4641-AB27-CDF4FD90DC4C}" type="slidenum">
              <a:rPr lang="en-US" smtClean="0"/>
              <a:t>‹#›</a:t>
            </a:fld>
            <a:endParaRPr lang="en-US"/>
          </a:p>
        </p:txBody>
      </p:sp>
    </p:spTree>
    <p:extLst>
      <p:ext uri="{BB962C8B-B14F-4D97-AF65-F5344CB8AC3E}">
        <p14:creationId xmlns:p14="http://schemas.microsoft.com/office/powerpoint/2010/main" val="3463323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598F97-A88C-6847-8B54-A9859A78AF95}" type="datetimeFigureOut">
              <a:rPr lang="en-US" smtClean="0"/>
              <a:t>4/18/18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B84AA8-5342-4641-AB27-CDF4FD90DC4C}" type="slidenum">
              <a:rPr lang="en-US" smtClean="0"/>
              <a:t>‹#›</a:t>
            </a:fld>
            <a:endParaRPr lang="en-US"/>
          </a:p>
        </p:txBody>
      </p:sp>
    </p:spTree>
    <p:extLst>
      <p:ext uri="{BB962C8B-B14F-4D97-AF65-F5344CB8AC3E}">
        <p14:creationId xmlns:p14="http://schemas.microsoft.com/office/powerpoint/2010/main" val="963297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598F97-A88C-6847-8B54-A9859A78AF95}" type="datetimeFigureOut">
              <a:rPr lang="en-US" smtClean="0"/>
              <a:t>4/18/18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B84AA8-5342-4641-AB27-CDF4FD90DC4C}" type="slidenum">
              <a:rPr lang="en-US" smtClean="0"/>
              <a:t>‹#›</a:t>
            </a:fld>
            <a:endParaRPr lang="en-US"/>
          </a:p>
        </p:txBody>
      </p:sp>
    </p:spTree>
    <p:extLst>
      <p:ext uri="{BB962C8B-B14F-4D97-AF65-F5344CB8AC3E}">
        <p14:creationId xmlns:p14="http://schemas.microsoft.com/office/powerpoint/2010/main" val="1318937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598F97-A88C-6847-8B54-A9859A78AF95}" type="datetimeFigureOut">
              <a:rPr lang="en-US" smtClean="0"/>
              <a:t>4/18/18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B84AA8-5342-4641-AB27-CDF4FD90DC4C}" type="slidenum">
              <a:rPr lang="en-US" smtClean="0"/>
              <a:t>‹#›</a:t>
            </a:fld>
            <a:endParaRPr lang="en-US"/>
          </a:p>
        </p:txBody>
      </p:sp>
    </p:spTree>
    <p:extLst>
      <p:ext uri="{BB962C8B-B14F-4D97-AF65-F5344CB8AC3E}">
        <p14:creationId xmlns:p14="http://schemas.microsoft.com/office/powerpoint/2010/main" val="333705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598F97-A88C-6847-8B54-A9859A78AF95}" type="datetimeFigureOut">
              <a:rPr lang="en-US" smtClean="0"/>
              <a:t>4/18/18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B84AA8-5342-4641-AB27-CDF4FD90DC4C}" type="slidenum">
              <a:rPr lang="en-US" smtClean="0"/>
              <a:t>‹#›</a:t>
            </a:fld>
            <a:endParaRPr lang="en-US"/>
          </a:p>
        </p:txBody>
      </p:sp>
    </p:spTree>
    <p:extLst>
      <p:ext uri="{BB962C8B-B14F-4D97-AF65-F5344CB8AC3E}">
        <p14:creationId xmlns:p14="http://schemas.microsoft.com/office/powerpoint/2010/main" val="4244989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598F97-A88C-6847-8B54-A9859A78AF95}" type="datetimeFigureOut">
              <a:rPr lang="en-US" smtClean="0"/>
              <a:t>4/18/18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B84AA8-5342-4641-AB27-CDF4FD90DC4C}" type="slidenum">
              <a:rPr lang="en-US" smtClean="0"/>
              <a:t>‹#›</a:t>
            </a:fld>
            <a:endParaRPr lang="en-US"/>
          </a:p>
        </p:txBody>
      </p:sp>
    </p:spTree>
    <p:extLst>
      <p:ext uri="{BB962C8B-B14F-4D97-AF65-F5344CB8AC3E}">
        <p14:creationId xmlns:p14="http://schemas.microsoft.com/office/powerpoint/2010/main" val="2376633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598F97-A88C-6847-8B54-A9859A78AF95}" type="datetimeFigureOut">
              <a:rPr lang="en-US" smtClean="0"/>
              <a:t>4/18/18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B84AA8-5342-4641-AB27-CDF4FD90DC4C}" type="slidenum">
              <a:rPr lang="en-US" smtClean="0"/>
              <a:t>‹#›</a:t>
            </a:fld>
            <a:endParaRPr lang="en-US"/>
          </a:p>
        </p:txBody>
      </p:sp>
    </p:spTree>
    <p:extLst>
      <p:ext uri="{BB962C8B-B14F-4D97-AF65-F5344CB8AC3E}">
        <p14:creationId xmlns:p14="http://schemas.microsoft.com/office/powerpoint/2010/main" val="391543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nature.com/scientificamerican/journal/v304/n4/full/scientificamerican0411-36.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The_Goldilocks_Enigma" TargetMode="External"/><Relationship Id="rId7" Type="http://schemas.openxmlformats.org/officeDocument/2006/relationships/hyperlink" Target="https://en.wikipedia.org/wiki/Fecund_universes_theory" TargetMode="External"/><Relationship Id="rId2" Type="http://schemas.openxmlformats.org/officeDocument/2006/relationships/hyperlink" Target="https://en.wikipedia.org/wiki/Paul_Davies" TargetMode="External"/><Relationship Id="rId1" Type="http://schemas.openxmlformats.org/officeDocument/2006/relationships/slideLayout" Target="../slideLayouts/slideLayout2.xml"/><Relationship Id="rId6" Type="http://schemas.openxmlformats.org/officeDocument/2006/relationships/hyperlink" Target="https://en.wikipedia.org/wiki/Virtual_reality_simulation" TargetMode="External"/><Relationship Id="rId5" Type="http://schemas.openxmlformats.org/officeDocument/2006/relationships/hyperlink" Target="https://en.wikipedia.org/wiki/John_Archibald_Wheeler" TargetMode="External"/><Relationship Id="rId4" Type="http://schemas.openxmlformats.org/officeDocument/2006/relationships/hyperlink" Target="https://en.wikipedia.org/wiki/Theory_of_Everythin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Multiverse" TargetMode="External"/><Relationship Id="rId2" Type="http://schemas.openxmlformats.org/officeDocument/2006/relationships/hyperlink" Target="http://en.wikipedia.org/wiki/Scientific_metho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8800" y="253648"/>
            <a:ext cx="7772400" cy="1470025"/>
          </a:xfrm>
        </p:spPr>
        <p:txBody>
          <a:bodyPr/>
          <a:lstStyle/>
          <a:p>
            <a:r>
              <a:rPr lang="en-US" dirty="0">
                <a:solidFill>
                  <a:schemeClr val="accent2"/>
                </a:solidFill>
              </a:rPr>
              <a:t>Anthropic Principle</a:t>
            </a:r>
            <a:br>
              <a:rPr lang="en-US" dirty="0">
                <a:solidFill>
                  <a:schemeClr val="accent2"/>
                </a:solidFill>
              </a:rPr>
            </a:br>
            <a:endParaRPr lang="en-US" dirty="0">
              <a:solidFill>
                <a:schemeClr val="accent2"/>
              </a:solidFill>
            </a:endParaRPr>
          </a:p>
        </p:txBody>
      </p:sp>
      <p:sp>
        <p:nvSpPr>
          <p:cNvPr id="3" name="Subtitle 2"/>
          <p:cNvSpPr>
            <a:spLocks noGrp="1"/>
          </p:cNvSpPr>
          <p:nvPr>
            <p:ph type="subTitle" idx="1"/>
          </p:nvPr>
        </p:nvSpPr>
        <p:spPr>
          <a:xfrm>
            <a:off x="160581" y="4236576"/>
            <a:ext cx="8983419" cy="1752600"/>
          </a:xfrm>
        </p:spPr>
        <p:txBody>
          <a:bodyPr>
            <a:normAutofit/>
          </a:bodyPr>
          <a:lstStyle/>
          <a:p>
            <a:pPr marL="457200" lvl="0" indent="-457200" algn="l">
              <a:buFont typeface="Arial"/>
              <a:buChar char="•"/>
            </a:pPr>
            <a:r>
              <a:rPr lang="en-US" sz="2400" dirty="0">
                <a:solidFill>
                  <a:srgbClr val="C0504D"/>
                </a:solidFill>
              </a:rPr>
              <a:t>Term paper rough draft due in Compass today (April 17)</a:t>
            </a:r>
          </a:p>
          <a:p>
            <a:pPr marL="457200" lvl="0" indent="-457200" algn="l">
              <a:buFont typeface="Arial"/>
              <a:buChar char="•"/>
            </a:pPr>
            <a:r>
              <a:rPr lang="en-US" sz="2400" dirty="0">
                <a:solidFill>
                  <a:srgbClr val="C0504D"/>
                </a:solidFill>
              </a:rPr>
              <a:t>Final version due on May 3. No late papers accepted.</a:t>
            </a:r>
          </a:p>
          <a:p>
            <a:pPr marL="457200" lvl="0" indent="-457200" algn="l">
              <a:buFont typeface="Arial"/>
              <a:buChar char="•"/>
            </a:pPr>
            <a:r>
              <a:rPr lang="en-US" sz="2400" dirty="0">
                <a:solidFill>
                  <a:srgbClr val="C0504D"/>
                </a:solidFill>
              </a:rPr>
              <a:t>Final exam on May 8, 1:30—4:30pm</a:t>
            </a:r>
          </a:p>
        </p:txBody>
      </p:sp>
      <p:sp>
        <p:nvSpPr>
          <p:cNvPr id="4" name="TextBox 3"/>
          <p:cNvSpPr txBox="1"/>
          <p:nvPr/>
        </p:nvSpPr>
        <p:spPr>
          <a:xfrm>
            <a:off x="160581" y="1271104"/>
            <a:ext cx="7956065" cy="2893100"/>
          </a:xfrm>
          <a:prstGeom prst="rect">
            <a:avLst/>
          </a:prstGeom>
          <a:noFill/>
        </p:spPr>
        <p:txBody>
          <a:bodyPr wrap="square" rtlCol="0">
            <a:spAutoFit/>
          </a:bodyPr>
          <a:lstStyle/>
          <a:p>
            <a:r>
              <a:rPr lang="en-US" sz="2800" dirty="0"/>
              <a:t>Although our situation is not necessarily </a:t>
            </a:r>
            <a:r>
              <a:rPr lang="en-US" sz="2800" i="1" dirty="0"/>
              <a:t>central</a:t>
            </a:r>
            <a:r>
              <a:rPr lang="en-US" sz="2800" dirty="0"/>
              <a:t>, it is inevitably privileged to some extent. </a:t>
            </a:r>
          </a:p>
          <a:p>
            <a:r>
              <a:rPr lang="en-US" dirty="0"/>
              <a:t>Brandon Carter in a symposium honoring Copernicus 500 birthday, 1973</a:t>
            </a:r>
          </a:p>
          <a:p>
            <a:endParaRPr lang="en-US" dirty="0"/>
          </a:p>
          <a:p>
            <a:r>
              <a:rPr lang="en-US" sz="2400" dirty="0">
                <a:solidFill>
                  <a:srgbClr val="C0504D"/>
                </a:solidFill>
              </a:rPr>
              <a:t>Is there an excessive reliance on the “Copernican principle" that the situation of man in the Universe is in no way special?</a:t>
            </a:r>
          </a:p>
          <a:p>
            <a:endParaRPr lang="en-US" sz="2400" dirty="0">
              <a:solidFill>
                <a:srgbClr val="C0504D"/>
              </a:solidFill>
            </a:endParaRPr>
          </a:p>
          <a:p>
            <a:endParaRPr lang="en-US" dirty="0"/>
          </a:p>
        </p:txBody>
      </p:sp>
    </p:spTree>
    <p:extLst>
      <p:ext uri="{BB962C8B-B14F-4D97-AF65-F5344CB8AC3E}">
        <p14:creationId xmlns:p14="http://schemas.microsoft.com/office/powerpoint/2010/main" val="3365840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58411"/>
          </a:xfrm>
        </p:spPr>
        <p:txBody>
          <a:bodyPr>
            <a:normAutofit/>
          </a:bodyPr>
          <a:lstStyle/>
          <a:p>
            <a:endParaRPr lang="en-US" sz="3600" dirty="0"/>
          </a:p>
        </p:txBody>
      </p:sp>
      <p:sp>
        <p:nvSpPr>
          <p:cNvPr id="3" name="Content Placeholder 2"/>
          <p:cNvSpPr>
            <a:spLocks noGrp="1"/>
          </p:cNvSpPr>
          <p:nvPr>
            <p:ph idx="1"/>
          </p:nvPr>
        </p:nvSpPr>
        <p:spPr>
          <a:xfrm>
            <a:off x="0" y="1158411"/>
            <a:ext cx="9144000" cy="5596658"/>
          </a:xfrm>
        </p:spPr>
        <p:txBody>
          <a:bodyPr>
            <a:normAutofit/>
          </a:bodyPr>
          <a:lstStyle/>
          <a:p>
            <a:pPr marL="0" indent="0">
              <a:buNone/>
            </a:pPr>
            <a:r>
              <a:rPr lang="en-US" sz="2900" dirty="0"/>
              <a:t>Note- </a:t>
            </a:r>
            <a:r>
              <a:rPr lang="en-US" sz="2200" dirty="0"/>
              <a:t>we’re ignoring anything required for our </a:t>
            </a:r>
            <a:r>
              <a:rPr lang="en-US" sz="2200" i="1" dirty="0"/>
              <a:t>particular</a:t>
            </a:r>
            <a:r>
              <a:rPr lang="en-US" sz="2200" dirty="0"/>
              <a:t> complex chemistry, juts looking for preconditions for some sort of long-term complex chemistry.</a:t>
            </a:r>
          </a:p>
          <a:p>
            <a:pPr marL="514350" indent="-514350">
              <a:buFont typeface="+mj-lt"/>
              <a:buAutoNum type="arabicPeriod"/>
            </a:pPr>
            <a:endParaRPr lang="en-US" sz="2200" dirty="0"/>
          </a:p>
          <a:p>
            <a:pPr marL="0" indent="0">
              <a:buNone/>
            </a:pPr>
            <a:r>
              <a:rPr lang="en-US" sz="2200" dirty="0"/>
              <a:t>4. Fine-tuning of inflation potential? </a:t>
            </a:r>
          </a:p>
          <a:p>
            <a:pPr marL="914400" lvl="1" indent="-514350"/>
            <a:r>
              <a:rPr lang="en-US" sz="1800" dirty="0"/>
              <a:t>Special shape is needed to give soft-landing after inflation.</a:t>
            </a:r>
          </a:p>
          <a:p>
            <a:pPr marL="914400" lvl="1" indent="-514350"/>
            <a:r>
              <a:rPr lang="en-US" sz="1800" dirty="0"/>
              <a:t>Alternate: fine-tune early density, temperature, over huge space</a:t>
            </a:r>
          </a:p>
          <a:p>
            <a:pPr marL="0" indent="0">
              <a:buNone/>
            </a:pPr>
            <a:r>
              <a:rPr lang="en-US" sz="2200" dirty="0"/>
              <a:t>5. Early low-entropy state of </a:t>
            </a:r>
            <a:r>
              <a:rPr lang="en-US" sz="2200" dirty="0" err="1"/>
              <a:t>spacetime</a:t>
            </a:r>
            <a:r>
              <a:rPr lang="en-US" sz="2200" dirty="0"/>
              <a:t>?</a:t>
            </a:r>
          </a:p>
        </p:txBody>
      </p:sp>
    </p:spTree>
    <p:extLst>
      <p:ext uri="{BB962C8B-B14F-4D97-AF65-F5344CB8AC3E}">
        <p14:creationId xmlns:p14="http://schemas.microsoft.com/office/powerpoint/2010/main" val="3449119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5319"/>
          </a:xfrm>
        </p:spPr>
        <p:txBody>
          <a:bodyPr>
            <a:normAutofit/>
          </a:bodyPr>
          <a:lstStyle/>
          <a:p>
            <a:r>
              <a:rPr lang="en-US" sz="3600" dirty="0">
                <a:solidFill>
                  <a:srgbClr val="C0504D"/>
                </a:solidFill>
              </a:rPr>
              <a:t>A New Paradigm?</a:t>
            </a:r>
          </a:p>
        </p:txBody>
      </p:sp>
      <p:sp>
        <p:nvSpPr>
          <p:cNvPr id="3" name="Content Placeholder 2"/>
          <p:cNvSpPr>
            <a:spLocks noGrp="1"/>
          </p:cNvSpPr>
          <p:nvPr>
            <p:ph idx="1"/>
          </p:nvPr>
        </p:nvSpPr>
        <p:spPr>
          <a:xfrm>
            <a:off x="0" y="1102584"/>
            <a:ext cx="9144000" cy="5755416"/>
          </a:xfrm>
        </p:spPr>
        <p:txBody>
          <a:bodyPr>
            <a:normAutofit fontScale="77500" lnSpcReduction="20000"/>
          </a:bodyPr>
          <a:lstStyle/>
          <a:p>
            <a:r>
              <a:rPr lang="en-US" dirty="0"/>
              <a:t>So one possible new method in the search for understanding </a:t>
            </a:r>
            <a:r>
              <a:rPr lang="en-US" dirty="0" err="1">
                <a:latin typeface="Symbol" charset="2"/>
                <a:cs typeface="Symbol" charset="2"/>
              </a:rPr>
              <a:t>Ω</a:t>
            </a:r>
            <a:r>
              <a:rPr lang="en-US" baseline="-25000" dirty="0" err="1">
                <a:latin typeface="Symbol" charset="2"/>
                <a:cs typeface="Symbol" charset="2"/>
              </a:rPr>
              <a:t>l</a:t>
            </a:r>
            <a:r>
              <a:rPr lang="en-US" dirty="0"/>
              <a:t>, e</a:t>
            </a:r>
            <a:r>
              <a:rPr lang="en-US" baseline="30000" dirty="0"/>
              <a:t>2</a:t>
            </a:r>
            <a:r>
              <a:rPr lang="en-US" dirty="0"/>
              <a:t>/</a:t>
            </a:r>
            <a:r>
              <a:rPr lang="en-US" dirty="0" err="1"/>
              <a:t>hc</a:t>
            </a:r>
            <a:r>
              <a:rPr lang="en-US" dirty="0"/>
              <a:t>, and the other 20+ some unexplained basic numbers is:</a:t>
            </a:r>
          </a:p>
          <a:p>
            <a:pPr marL="0" indent="0">
              <a:buNone/>
            </a:pPr>
            <a:r>
              <a:rPr lang="en-US" dirty="0"/>
              <a:t> </a:t>
            </a:r>
          </a:p>
          <a:p>
            <a:pPr lvl="1"/>
            <a:r>
              <a:rPr lang="en-US" dirty="0"/>
              <a:t>Figure out what the possible values are allowed by a TOE.</a:t>
            </a:r>
          </a:p>
          <a:p>
            <a:pPr lvl="1"/>
            <a:r>
              <a:rPr lang="en-US" dirty="0"/>
              <a:t>Assign prior probability values to each little parameter range, based on something like how many ways the TOE can give that range.</a:t>
            </a:r>
          </a:p>
          <a:p>
            <a:pPr lvl="1"/>
            <a:r>
              <a:rPr lang="en-US" dirty="0"/>
              <a:t>Multiply the prior probabilities by some measure of how many minds are likely to arise to observe those parameters, if they occur.</a:t>
            </a:r>
          </a:p>
          <a:p>
            <a:pPr marL="0" indent="0">
              <a:buNone/>
            </a:pPr>
            <a:r>
              <a:rPr lang="en-US" dirty="0"/>
              <a:t> </a:t>
            </a:r>
          </a:p>
          <a:p>
            <a:r>
              <a:rPr lang="en-US" dirty="0"/>
              <a:t>Problems:</a:t>
            </a:r>
          </a:p>
          <a:p>
            <a:pPr lvl="1"/>
            <a:r>
              <a:rPr lang="en-US" dirty="0"/>
              <a:t>We don’t yet have good candidates for a TOE.</a:t>
            </a:r>
          </a:p>
          <a:p>
            <a:pPr lvl="1"/>
            <a:r>
              <a:rPr lang="en-US" dirty="0"/>
              <a:t>We don’t really know how to assign prior probabilities to parameter values, even if Weinberg managed to successfully fudge some  in 1987.</a:t>
            </a:r>
          </a:p>
          <a:p>
            <a:pPr lvl="1"/>
            <a:r>
              <a:rPr lang="en-US" dirty="0"/>
              <a:t>We don’t know how to calculate the number of minds, or even how to deal with the infinities in typical geometries.</a:t>
            </a:r>
          </a:p>
        </p:txBody>
      </p:sp>
    </p:spTree>
    <p:extLst>
      <p:ext uri="{BB962C8B-B14F-4D97-AF65-F5344CB8AC3E}">
        <p14:creationId xmlns:p14="http://schemas.microsoft.com/office/powerpoint/2010/main" val="1263668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9243"/>
            <a:ext cx="7888110" cy="593857"/>
          </a:xfrm>
        </p:spPr>
        <p:txBody>
          <a:bodyPr>
            <a:noAutofit/>
          </a:bodyPr>
          <a:lstStyle/>
          <a:p>
            <a:r>
              <a:rPr lang="en-US" sz="3600" dirty="0">
                <a:solidFill>
                  <a:srgbClr val="C0504D"/>
                </a:solidFill>
              </a:rPr>
              <a:t>Fine-Tuning Inflation</a:t>
            </a:r>
          </a:p>
        </p:txBody>
      </p:sp>
      <p:pic>
        <p:nvPicPr>
          <p:cNvPr id="9" name="Picture 8"/>
          <p:cNvPicPr>
            <a:picLocks noChangeAspect="1"/>
          </p:cNvPicPr>
          <p:nvPr/>
        </p:nvPicPr>
        <p:blipFill>
          <a:blip r:embed="rId2"/>
          <a:stretch>
            <a:fillRect/>
          </a:stretch>
        </p:blipFill>
        <p:spPr>
          <a:xfrm>
            <a:off x="2832100" y="673100"/>
            <a:ext cx="6311900" cy="6184900"/>
          </a:xfrm>
          <a:prstGeom prst="rect">
            <a:avLst/>
          </a:prstGeom>
        </p:spPr>
      </p:pic>
      <p:sp>
        <p:nvSpPr>
          <p:cNvPr id="11" name="Rectangle 10"/>
          <p:cNvSpPr/>
          <p:nvPr/>
        </p:nvSpPr>
        <p:spPr>
          <a:xfrm>
            <a:off x="0" y="673100"/>
            <a:ext cx="2935111" cy="6247864"/>
          </a:xfrm>
          <a:prstGeom prst="rect">
            <a:avLst/>
          </a:prstGeom>
        </p:spPr>
        <p:txBody>
          <a:bodyPr wrap="square">
            <a:spAutoFit/>
          </a:bodyPr>
          <a:lstStyle/>
          <a:p>
            <a:r>
              <a:rPr lang="en-US" sz="2000" dirty="0"/>
              <a:t>We saw  inflation </a:t>
            </a:r>
            <a:r>
              <a:rPr lang="en-US" sz="2000" i="1" dirty="0"/>
              <a:t>correctly</a:t>
            </a:r>
            <a:r>
              <a:rPr lang="en-US" sz="2000" dirty="0"/>
              <a:t> predict: </a:t>
            </a:r>
          </a:p>
          <a:p>
            <a:pPr marL="457200" lvl="0" indent="-457200">
              <a:buFont typeface="+mj-lt"/>
              <a:buAutoNum type="arabicPeriod"/>
            </a:pPr>
            <a:r>
              <a:rPr lang="en-US" sz="2000" dirty="0"/>
              <a:t>Flatness of universe</a:t>
            </a:r>
          </a:p>
          <a:p>
            <a:pPr marL="457200" lvl="0" indent="-457200">
              <a:buFont typeface="+mj-lt"/>
              <a:buAutoNum type="arabicPeriod"/>
            </a:pPr>
            <a:r>
              <a:rPr lang="en-US" sz="2000" dirty="0"/>
              <a:t>Homogeneity of universe</a:t>
            </a:r>
          </a:p>
          <a:p>
            <a:pPr marL="457200" lvl="0" indent="-457200">
              <a:buFont typeface="+mj-lt"/>
              <a:buAutoNum type="arabicPeriod"/>
            </a:pPr>
            <a:r>
              <a:rPr lang="en-US" sz="2000" dirty="0"/>
              <a:t>Absence of magnetic monopoles</a:t>
            </a:r>
          </a:p>
          <a:p>
            <a:pPr marL="457200" lvl="0" indent="-457200">
              <a:buFont typeface="+mj-lt"/>
              <a:buAutoNum type="arabicPeriod"/>
            </a:pPr>
            <a:r>
              <a:rPr lang="en-US" sz="2000" dirty="0"/>
              <a:t>Many details of the microwave background</a:t>
            </a:r>
          </a:p>
          <a:p>
            <a:r>
              <a:rPr lang="en-US" sz="2000" dirty="0"/>
              <a:t> </a:t>
            </a:r>
          </a:p>
          <a:p>
            <a:r>
              <a:rPr lang="en-US" sz="2000" dirty="0"/>
              <a:t>If you just granted it:</a:t>
            </a:r>
          </a:p>
          <a:p>
            <a:pPr marL="457200" lvl="0" indent="-457200">
              <a:buFont typeface="+mj-lt"/>
              <a:buAutoNum type="arabicPeriod"/>
            </a:pPr>
            <a:r>
              <a:rPr lang="en-US" sz="2000" dirty="0"/>
              <a:t>The right general sort of scalar potential</a:t>
            </a:r>
          </a:p>
          <a:p>
            <a:pPr marL="457200" lvl="0" indent="-457200">
              <a:buFont typeface="+mj-lt"/>
              <a:buAutoNum type="arabicPeriod"/>
            </a:pPr>
            <a:r>
              <a:rPr lang="en-US" sz="2000" dirty="0"/>
              <a:t> Fine-tuned so that the end of the rapid inflationary roll is gentle, not a huge energy dumping crash.</a:t>
            </a:r>
          </a:p>
        </p:txBody>
      </p:sp>
    </p:spTree>
    <p:extLst>
      <p:ext uri="{BB962C8B-B14F-4D97-AF65-F5344CB8AC3E}">
        <p14:creationId xmlns:p14="http://schemas.microsoft.com/office/powerpoint/2010/main" val="2702499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58333"/>
          </a:xfrm>
        </p:spPr>
        <p:txBody>
          <a:bodyPr>
            <a:normAutofit/>
          </a:bodyPr>
          <a:lstStyle/>
          <a:p>
            <a:r>
              <a:rPr lang="en-US" sz="3600" dirty="0">
                <a:solidFill>
                  <a:srgbClr val="C0504D"/>
                </a:solidFill>
              </a:rPr>
              <a:t>Inflationary Problems</a:t>
            </a:r>
          </a:p>
        </p:txBody>
      </p:sp>
      <p:sp>
        <p:nvSpPr>
          <p:cNvPr id="3" name="Content Placeholder 2"/>
          <p:cNvSpPr>
            <a:spLocks noGrp="1"/>
          </p:cNvSpPr>
          <p:nvPr>
            <p:ph idx="1"/>
          </p:nvPr>
        </p:nvSpPr>
        <p:spPr>
          <a:xfrm>
            <a:off x="1" y="1058334"/>
            <a:ext cx="9144000" cy="5067830"/>
          </a:xfrm>
        </p:spPr>
        <p:txBody>
          <a:bodyPr>
            <a:normAutofit/>
          </a:bodyPr>
          <a:lstStyle/>
          <a:p>
            <a:pPr lvl="0"/>
            <a:r>
              <a:rPr lang="en-US" sz="2200" dirty="0"/>
              <a:t>Why the fine tuning?</a:t>
            </a:r>
          </a:p>
          <a:p>
            <a:pPr lvl="0"/>
            <a:r>
              <a:rPr lang="en-US" sz="2200" dirty="0"/>
              <a:t>Was the prediction </a:t>
            </a:r>
            <a:r>
              <a:rPr lang="en-US" sz="2200" i="1" dirty="0"/>
              <a:t>theoretically</a:t>
            </a:r>
            <a:r>
              <a:rPr lang="en-US" sz="2200" dirty="0"/>
              <a:t> correct?</a:t>
            </a:r>
          </a:p>
          <a:p>
            <a:pPr marL="400050" lvl="1" indent="0">
              <a:buNone/>
            </a:pPr>
            <a:r>
              <a:rPr lang="en-US" sz="2000" dirty="0">
                <a:latin typeface="Times"/>
                <a:cs typeface="Times"/>
              </a:rPr>
              <a:t>“… favoring inflation: …the agreement between the predictions formulated in the early 1980s and the magnificent cosmological observations available today. Matching experiments trumps any theoretical argument. But the strange twist to this story is that the predictions of the early 1980s were based on a naive understanding of how inflation actually works—a picture that has turned out to be dead wrong.”</a:t>
            </a:r>
          </a:p>
          <a:p>
            <a:pPr marL="457200" lvl="1" indent="0">
              <a:buNone/>
            </a:pPr>
            <a:r>
              <a:rPr lang="en-US" sz="2000" u="sng" dirty="0">
                <a:hlinkClick r:id="rId2"/>
              </a:rPr>
              <a:t>The Inflation Debate</a:t>
            </a:r>
            <a:r>
              <a:rPr lang="en-US" sz="2000" dirty="0"/>
              <a:t> Paul J. Steinhardt Scientific American 304, 36 - 43 (2011)</a:t>
            </a:r>
            <a:br>
              <a:rPr lang="en-US" sz="2000" dirty="0"/>
            </a:br>
            <a:r>
              <a:rPr lang="en-US" sz="2000" dirty="0"/>
              <a:t>(Steinhardt is one of the early proponents of inflation.)</a:t>
            </a:r>
          </a:p>
        </p:txBody>
      </p:sp>
    </p:spTree>
    <p:extLst>
      <p:ext uri="{BB962C8B-B14F-4D97-AF65-F5344CB8AC3E}">
        <p14:creationId xmlns:p14="http://schemas.microsoft.com/office/powerpoint/2010/main" val="611036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99444"/>
          </a:xfrm>
        </p:spPr>
        <p:txBody>
          <a:bodyPr>
            <a:normAutofit/>
          </a:bodyPr>
          <a:lstStyle/>
          <a:p>
            <a:r>
              <a:rPr lang="en-US" sz="3600" dirty="0">
                <a:solidFill>
                  <a:srgbClr val="C0504D"/>
                </a:solidFill>
              </a:rPr>
              <a:t>Inflation Issues</a:t>
            </a:r>
          </a:p>
        </p:txBody>
      </p:sp>
      <p:sp>
        <p:nvSpPr>
          <p:cNvPr id="3" name="Content Placeholder 2"/>
          <p:cNvSpPr>
            <a:spLocks noGrp="1"/>
          </p:cNvSpPr>
          <p:nvPr>
            <p:ph idx="1"/>
          </p:nvPr>
        </p:nvSpPr>
        <p:spPr>
          <a:xfrm>
            <a:off x="0" y="1030111"/>
            <a:ext cx="9144000" cy="5827889"/>
          </a:xfrm>
        </p:spPr>
        <p:txBody>
          <a:bodyPr>
            <a:normAutofit fontScale="77500" lnSpcReduction="20000"/>
          </a:bodyPr>
          <a:lstStyle/>
          <a:p>
            <a:r>
              <a:rPr lang="en-US" sz="2900" dirty="0" err="1"/>
              <a:t>Zeroth</a:t>
            </a:r>
            <a:r>
              <a:rPr lang="en-US" sz="2900" dirty="0"/>
              <a:t> issue   (recognized early in the inflation discussion)</a:t>
            </a:r>
          </a:p>
          <a:p>
            <a:pPr lvl="1"/>
            <a:r>
              <a:rPr lang="en-US" sz="2900" dirty="0"/>
              <a:t>Parameters have to be fine-tuned to get the sort of Goldilocks universe in which something could live.</a:t>
            </a:r>
          </a:p>
          <a:p>
            <a:pPr marL="0" indent="0">
              <a:buNone/>
            </a:pPr>
            <a:r>
              <a:rPr lang="en-US" sz="2900" dirty="0"/>
              <a:t> </a:t>
            </a:r>
          </a:p>
          <a:p>
            <a:r>
              <a:rPr lang="en-US" sz="2900" dirty="0"/>
              <a:t>Can we use anthropic selection to account for that?</a:t>
            </a:r>
          </a:p>
          <a:p>
            <a:pPr marL="0" indent="0">
              <a:buNone/>
            </a:pPr>
            <a:r>
              <a:rPr lang="en-US" sz="2900" dirty="0"/>
              <a:t> </a:t>
            </a:r>
          </a:p>
          <a:p>
            <a:r>
              <a:rPr lang="en-US" sz="2900" dirty="0"/>
              <a:t>Where do we get the ensemble to select from?</a:t>
            </a:r>
          </a:p>
          <a:p>
            <a:pPr lvl="1"/>
            <a:r>
              <a:rPr lang="en-US" sz="2900" dirty="0"/>
              <a:t>Birth of new inflating bubbles from old cold flat empty universes? </a:t>
            </a:r>
          </a:p>
          <a:p>
            <a:pPr lvl="2"/>
            <a:r>
              <a:rPr lang="en-US" sz="2900" dirty="0"/>
              <a:t>see Sean Carroll, </a:t>
            </a:r>
            <a:r>
              <a:rPr lang="en-US" sz="2900" i="1" dirty="0"/>
              <a:t>From Eternity to Here</a:t>
            </a:r>
            <a:r>
              <a:rPr lang="en-US" sz="2900" dirty="0"/>
              <a:t>:</a:t>
            </a:r>
            <a:br>
              <a:rPr lang="en-US" sz="2900" dirty="0"/>
            </a:br>
            <a:r>
              <a:rPr lang="en-US" sz="2900" dirty="0"/>
              <a:t>Revisiting Boltzmann’s arguments. </a:t>
            </a:r>
            <a:br>
              <a:rPr lang="en-US" sz="2900" dirty="0"/>
            </a:br>
            <a:r>
              <a:rPr lang="en-US" sz="2900" dirty="0"/>
              <a:t>Assume that universes are mostly high-entropy. That turns out to be cold and flat, in the very long run, after black hole evaporation. Our universe started as low entropy because it was just a tiny quantum fluctuation out of that high-entropy situation. Then it grew by inflation.</a:t>
            </a:r>
          </a:p>
          <a:p>
            <a:pPr lvl="1"/>
            <a:r>
              <a:rPr lang="en-US" sz="2900" dirty="0"/>
              <a:t>Eternal inflation? </a:t>
            </a:r>
          </a:p>
          <a:p>
            <a:endParaRPr lang="en-US" dirty="0"/>
          </a:p>
        </p:txBody>
      </p:sp>
    </p:spTree>
    <p:extLst>
      <p:ext uri="{BB962C8B-B14F-4D97-AF65-F5344CB8AC3E}">
        <p14:creationId xmlns:p14="http://schemas.microsoft.com/office/powerpoint/2010/main" val="1557900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C0504D"/>
                </a:solidFill>
              </a:rPr>
              <a:t>Too Much of a Good Thing?</a:t>
            </a:r>
          </a:p>
        </p:txBody>
      </p:sp>
      <p:sp>
        <p:nvSpPr>
          <p:cNvPr id="3" name="Content Placeholder 2"/>
          <p:cNvSpPr>
            <a:spLocks noGrp="1"/>
          </p:cNvSpPr>
          <p:nvPr>
            <p:ph idx="1"/>
          </p:nvPr>
        </p:nvSpPr>
        <p:spPr>
          <a:xfrm>
            <a:off x="0" y="1417638"/>
            <a:ext cx="9144000" cy="4708526"/>
          </a:xfrm>
        </p:spPr>
        <p:txBody>
          <a:bodyPr>
            <a:normAutofit/>
          </a:bodyPr>
          <a:lstStyle/>
          <a:p>
            <a:pPr marL="0" indent="0">
              <a:buNone/>
            </a:pPr>
            <a:r>
              <a:rPr lang="en-US" sz="2000" dirty="0"/>
              <a:t>A problem shared by all such anthropic pictures: </a:t>
            </a:r>
          </a:p>
          <a:p>
            <a:r>
              <a:rPr lang="en-US" sz="2000" dirty="0"/>
              <a:t>Our universe is much larger and more homogeneous than needed (so far as we know) to form life. There should be much more net volume of livable space in smaller universes. Why aren’t we there? </a:t>
            </a:r>
          </a:p>
          <a:p>
            <a:r>
              <a:rPr lang="en-US" sz="2000" dirty="0"/>
              <a:t>Have we</a:t>
            </a:r>
          </a:p>
          <a:p>
            <a:pPr lvl="1"/>
            <a:r>
              <a:rPr lang="en-US" sz="2000" dirty="0"/>
              <a:t>Missed something needed for anthropic selection?</a:t>
            </a:r>
          </a:p>
          <a:p>
            <a:pPr lvl="1"/>
            <a:r>
              <a:rPr lang="en-US" sz="2000" dirty="0"/>
              <a:t>Missed something major in cosmology?</a:t>
            </a:r>
          </a:p>
          <a:p>
            <a:r>
              <a:rPr lang="en-US" sz="2000" dirty="0"/>
              <a:t>This problem was already present for Boltzmann’s anthropic ideas about the origin of the Second Law (initial low entropy). Why over such a big volume?</a:t>
            </a:r>
          </a:p>
        </p:txBody>
      </p:sp>
    </p:spTree>
    <p:extLst>
      <p:ext uri="{BB962C8B-B14F-4D97-AF65-F5344CB8AC3E}">
        <p14:creationId xmlns:p14="http://schemas.microsoft.com/office/powerpoint/2010/main" val="1625275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17484"/>
            <a:ext cx="8229600" cy="5808680"/>
          </a:xfrm>
        </p:spPr>
        <p:txBody>
          <a:bodyPr>
            <a:normAutofit fontScale="55000" lnSpcReduction="20000"/>
          </a:bodyPr>
          <a:lstStyle/>
          <a:p>
            <a:endParaRPr lang="en-US" dirty="0"/>
          </a:p>
          <a:p>
            <a:pPr marL="0" indent="0">
              <a:buNone/>
            </a:pPr>
            <a:r>
              <a:rPr lang="en-US" dirty="0">
                <a:hlinkClick r:id="rId2" tooltip="Paul Davies"/>
              </a:rPr>
              <a:t>Paul Davies</a:t>
            </a:r>
            <a:r>
              <a:rPr lang="en-US" dirty="0"/>
              <a:t>'s book </a:t>
            </a:r>
            <a:r>
              <a:rPr lang="en-US" i="1" dirty="0">
                <a:hlinkClick r:id="rId3" tooltip="The Goldilocks Enigma"/>
              </a:rPr>
              <a:t>The Goldilocks Enigma</a:t>
            </a:r>
            <a:r>
              <a:rPr lang="en-US" dirty="0"/>
              <a:t> (2006) enumerates choices:</a:t>
            </a:r>
          </a:p>
          <a:p>
            <a:pPr marL="0" indent="0">
              <a:buNone/>
            </a:pPr>
            <a:endParaRPr lang="en-US" dirty="0"/>
          </a:p>
          <a:p>
            <a:r>
              <a:rPr lang="en-US" u="sng" dirty="0"/>
              <a:t>The absurd universe</a:t>
            </a:r>
            <a:r>
              <a:rPr lang="en-US" dirty="0"/>
              <a:t>: Our universe just happens to be the way it is.</a:t>
            </a:r>
          </a:p>
          <a:p>
            <a:r>
              <a:rPr lang="en-US" u="sng" dirty="0"/>
              <a:t>The unique universe</a:t>
            </a:r>
            <a:r>
              <a:rPr lang="en-US" dirty="0"/>
              <a:t>: There is a deep underlying unity in physics which necessitates the Universe being the way it is. Some </a:t>
            </a:r>
            <a:r>
              <a:rPr lang="en-US" dirty="0">
                <a:hlinkClick r:id="rId4" tooltip="Theory of Everything"/>
              </a:rPr>
              <a:t>Theory of Everything</a:t>
            </a:r>
            <a:r>
              <a:rPr lang="en-US" dirty="0"/>
              <a:t> will explain why the various features of the Universe must have exactly the values that we see.</a:t>
            </a:r>
          </a:p>
          <a:p>
            <a:r>
              <a:rPr lang="en-US" u="sng" dirty="0"/>
              <a:t>The multiverse</a:t>
            </a:r>
            <a:r>
              <a:rPr lang="en-US" dirty="0"/>
              <a:t>: Multiple universes exist, having all possible combinations of characteristics, and we inevitably find ourselves within a universe that allows us to exist.</a:t>
            </a:r>
          </a:p>
          <a:p>
            <a:r>
              <a:rPr lang="en-US" u="sng" dirty="0"/>
              <a:t>Intelligent Design</a:t>
            </a:r>
            <a:r>
              <a:rPr lang="en-US" dirty="0"/>
              <a:t>: A creator designed the Universe with the purpose of supporting complexity and the emergence of intelligence.</a:t>
            </a:r>
          </a:p>
          <a:p>
            <a:r>
              <a:rPr lang="en-US" u="sng" dirty="0"/>
              <a:t>The life principle</a:t>
            </a:r>
            <a:r>
              <a:rPr lang="en-US" dirty="0"/>
              <a:t>: There is an underlying principle that constrains the Universe to evolve towards life and mind.</a:t>
            </a:r>
          </a:p>
          <a:p>
            <a:r>
              <a:rPr lang="en-US" u="sng" dirty="0"/>
              <a:t>The self-explaining universe</a:t>
            </a:r>
            <a:r>
              <a:rPr lang="en-US" dirty="0"/>
              <a:t>: A closed explanatory or causal loop: "perhaps only universes with a capacity for consciousness can exist." This is </a:t>
            </a:r>
            <a:r>
              <a:rPr lang="en-US" dirty="0">
                <a:hlinkClick r:id="rId5" tooltip="John Archibald Wheeler"/>
              </a:rPr>
              <a:t>Wheeler's</a:t>
            </a:r>
            <a:r>
              <a:rPr lang="en-US" dirty="0"/>
              <a:t> Participatory Anthropic Principle (PAP).</a:t>
            </a:r>
          </a:p>
          <a:p>
            <a:r>
              <a:rPr lang="en-US" u="sng" dirty="0"/>
              <a:t>The fake universe</a:t>
            </a:r>
            <a:r>
              <a:rPr lang="en-US" dirty="0"/>
              <a:t>: We live inside a </a:t>
            </a:r>
            <a:r>
              <a:rPr lang="en-US" dirty="0">
                <a:hlinkClick r:id="rId6" tooltip="Virtual reality simulation"/>
              </a:rPr>
              <a:t>virtual reality simulation</a:t>
            </a:r>
            <a:r>
              <a:rPr lang="en-US" dirty="0"/>
              <a:t>.</a:t>
            </a:r>
          </a:p>
          <a:p>
            <a:r>
              <a:rPr lang="en-US" dirty="0">
                <a:hlinkClick r:id="rId7" tooltip="Fecund universes theory"/>
              </a:rPr>
              <a:t>cosmological natural selection</a:t>
            </a:r>
            <a:r>
              <a:rPr lang="en-US" dirty="0"/>
              <a:t>: universes have "offspring" which are more plentiful if they resemble our universe</a:t>
            </a:r>
          </a:p>
        </p:txBody>
      </p:sp>
    </p:spTree>
    <p:extLst>
      <p:ext uri="{BB962C8B-B14F-4D97-AF65-F5344CB8AC3E}">
        <p14:creationId xmlns:p14="http://schemas.microsoft.com/office/powerpoint/2010/main" val="3819056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C0504D"/>
                </a:solidFill>
              </a:rPr>
              <a:t>And now for something completely different</a:t>
            </a:r>
            <a:r>
              <a:rPr lang="en-US" sz="3200" dirty="0">
                <a:solidFill>
                  <a:srgbClr val="C0504D"/>
                </a:solidFill>
                <a:effectLst/>
              </a:rPr>
              <a:t> </a:t>
            </a:r>
            <a:endParaRPr lang="en-US" sz="3200" dirty="0">
              <a:solidFill>
                <a:srgbClr val="C0504D"/>
              </a:solidFill>
            </a:endParaRPr>
          </a:p>
        </p:txBody>
      </p:sp>
      <p:sp>
        <p:nvSpPr>
          <p:cNvPr id="3" name="Content Placeholder 2"/>
          <p:cNvSpPr>
            <a:spLocks noGrp="1"/>
          </p:cNvSpPr>
          <p:nvPr>
            <p:ph idx="1"/>
          </p:nvPr>
        </p:nvSpPr>
        <p:spPr>
          <a:xfrm>
            <a:off x="24596" y="1200281"/>
            <a:ext cx="9119404" cy="5657719"/>
          </a:xfrm>
        </p:spPr>
        <p:txBody>
          <a:bodyPr>
            <a:normAutofit/>
          </a:bodyPr>
          <a:lstStyle/>
          <a:p>
            <a:r>
              <a:rPr lang="en-US" sz="2000" dirty="0"/>
              <a:t>How likely is life to originate by natural processes?</a:t>
            </a:r>
          </a:p>
          <a:p>
            <a:pPr lvl="1"/>
            <a:r>
              <a:rPr lang="en-US" sz="2000" i="1" dirty="0"/>
              <a:t>given</a:t>
            </a:r>
            <a:r>
              <a:rPr lang="en-US" sz="2000" dirty="0"/>
              <a:t> the current laws of physics  and the  general form of our physical universe</a:t>
            </a:r>
            <a:r>
              <a:rPr lang="en-US" sz="2000" dirty="0">
                <a:effectLst/>
              </a:rPr>
              <a:t> </a:t>
            </a:r>
          </a:p>
          <a:p>
            <a:r>
              <a:rPr lang="en-US" sz="2000" dirty="0"/>
              <a:t>An argument presented at UIUC ran as follows:</a:t>
            </a:r>
          </a:p>
          <a:p>
            <a:pPr marL="0" indent="0">
              <a:buNone/>
            </a:pPr>
            <a:r>
              <a:rPr lang="en-US" sz="2000" dirty="0"/>
              <a:t>"Even if you accept Darwin, you need an account of how some replicating organism got started, since Darwin only accounts for the evolution of replicators. A replicator cannot be arbitrarily simple. Some minimal complexity is required.* The probability of that minimal complexity arising by random processes in some miscellaneous organic gunk on a planet is extremely low.** Therefore life arose by "design" rather than by random processes.”</a:t>
            </a:r>
          </a:p>
          <a:p>
            <a:pPr lvl="1"/>
            <a:r>
              <a:rPr lang="en-US" sz="2000" dirty="0"/>
              <a:t>* The speaker claimed that the minimal complexity was comparable to that of a small modern bacterium. Ignoring that exaggeration, we can still accept his general claim.</a:t>
            </a:r>
          </a:p>
          <a:p>
            <a:r>
              <a:rPr lang="en-US" sz="2000" dirty="0">
                <a:solidFill>
                  <a:srgbClr val="C0504D"/>
                </a:solidFill>
              </a:rPr>
              <a:t>Any flaws in the argument?</a:t>
            </a:r>
          </a:p>
        </p:txBody>
      </p:sp>
    </p:spTree>
    <p:extLst>
      <p:ext uri="{BB962C8B-B14F-4D97-AF65-F5344CB8AC3E}">
        <p14:creationId xmlns:p14="http://schemas.microsoft.com/office/powerpoint/2010/main" val="2888045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7405"/>
          </a:xfrm>
        </p:spPr>
        <p:txBody>
          <a:bodyPr>
            <a:normAutofit/>
          </a:bodyPr>
          <a:lstStyle/>
          <a:p>
            <a:r>
              <a:rPr lang="en-US" sz="4000" dirty="0">
                <a:solidFill>
                  <a:srgbClr val="C0504D"/>
                </a:solidFill>
              </a:rPr>
              <a:t>How Many Tries?</a:t>
            </a:r>
          </a:p>
        </p:txBody>
      </p:sp>
      <p:sp>
        <p:nvSpPr>
          <p:cNvPr id="3" name="Content Placeholder 2"/>
          <p:cNvSpPr>
            <a:spLocks noGrp="1"/>
          </p:cNvSpPr>
          <p:nvPr>
            <p:ph idx="1"/>
          </p:nvPr>
        </p:nvSpPr>
        <p:spPr>
          <a:xfrm>
            <a:off x="1" y="1060714"/>
            <a:ext cx="9144000" cy="5797286"/>
          </a:xfrm>
        </p:spPr>
        <p:txBody>
          <a:bodyPr>
            <a:normAutofit fontScale="55000" lnSpcReduction="20000"/>
          </a:bodyPr>
          <a:lstStyle/>
          <a:p>
            <a:r>
              <a:rPr lang="en-US" sz="3600" dirty="0"/>
              <a:t>Problem: </a:t>
            </a:r>
            <a:r>
              <a:rPr lang="en-US" sz="3600" i="1" dirty="0"/>
              <a:t>If </a:t>
            </a:r>
            <a:r>
              <a:rPr lang="en-US" sz="3600" dirty="0"/>
              <a:t>the random origin of life theory does predict a low probability, that cannot violate our observations until we know what the </a:t>
            </a:r>
            <a:r>
              <a:rPr lang="en-US" sz="3600" i="1" dirty="0"/>
              <a:t>observed</a:t>
            </a:r>
            <a:r>
              <a:rPr lang="en-US" sz="3600" dirty="0"/>
              <a:t> probability is!</a:t>
            </a:r>
          </a:p>
          <a:p>
            <a:pPr lvl="1"/>
            <a:r>
              <a:rPr lang="en-US" sz="3600" dirty="0"/>
              <a:t> i.e. the claim is that </a:t>
            </a:r>
            <a:r>
              <a:rPr lang="en-US" sz="3600" dirty="0">
                <a:solidFill>
                  <a:srgbClr val="FF0000"/>
                </a:solidFill>
              </a:rPr>
              <a:t>L/N = p</a:t>
            </a:r>
            <a:r>
              <a:rPr lang="en-US" sz="3600" dirty="0"/>
              <a:t>,          </a:t>
            </a:r>
            <a:br>
              <a:rPr lang="en-US" sz="3600" dirty="0"/>
            </a:br>
            <a:r>
              <a:rPr lang="en-US" sz="3600" dirty="0"/>
              <a:t>where  </a:t>
            </a:r>
            <a:r>
              <a:rPr lang="en-US" sz="3600" dirty="0">
                <a:solidFill>
                  <a:srgbClr val="FF0000"/>
                </a:solidFill>
              </a:rPr>
              <a:t>p</a:t>
            </a:r>
            <a:r>
              <a:rPr lang="en-US" sz="3600" dirty="0"/>
              <a:t> is the (</a:t>
            </a:r>
            <a:r>
              <a:rPr lang="en-US" sz="3600" i="1" dirty="0"/>
              <a:t>maybe</a:t>
            </a:r>
            <a:r>
              <a:rPr lang="en-US" sz="3600" dirty="0"/>
              <a:t> very low) probability that life would originate randomly on a planet of this general type, </a:t>
            </a:r>
            <a:br>
              <a:rPr lang="en-US" sz="3600" dirty="0"/>
            </a:br>
            <a:r>
              <a:rPr lang="en-US" sz="3600" dirty="0">
                <a:solidFill>
                  <a:srgbClr val="FF0000"/>
                </a:solidFill>
              </a:rPr>
              <a:t>L </a:t>
            </a:r>
            <a:r>
              <a:rPr lang="en-US" sz="3600" dirty="0"/>
              <a:t>is</a:t>
            </a:r>
            <a:r>
              <a:rPr lang="en-US" sz="3600" dirty="0">
                <a:solidFill>
                  <a:srgbClr val="FF0000"/>
                </a:solidFill>
              </a:rPr>
              <a:t> </a:t>
            </a:r>
            <a:r>
              <a:rPr lang="en-US" sz="3600" dirty="0"/>
              <a:t>the number of planets on which it did get going, </a:t>
            </a:r>
            <a:br>
              <a:rPr lang="en-US" sz="3600" dirty="0"/>
            </a:br>
            <a:r>
              <a:rPr lang="en-US" sz="3600" dirty="0">
                <a:solidFill>
                  <a:srgbClr val="FF0000"/>
                </a:solidFill>
              </a:rPr>
              <a:t>N</a:t>
            </a:r>
            <a:r>
              <a:rPr lang="en-US" sz="3600" dirty="0"/>
              <a:t> is the total number of Earth-like planets. </a:t>
            </a:r>
          </a:p>
          <a:p>
            <a:r>
              <a:rPr lang="en-US" sz="3600" dirty="0"/>
              <a:t>Even if we knew </a:t>
            </a:r>
            <a:r>
              <a:rPr lang="en-US" sz="3600" dirty="0">
                <a:solidFill>
                  <a:srgbClr val="FF0000"/>
                </a:solidFill>
              </a:rPr>
              <a:t>p</a:t>
            </a:r>
            <a:r>
              <a:rPr lang="en-US" sz="3600" dirty="0"/>
              <a:t>, we couldn't judge whether that prediction is confirmed or falsified unless we knew </a:t>
            </a:r>
            <a:r>
              <a:rPr lang="en-US" sz="3600" dirty="0">
                <a:solidFill>
                  <a:srgbClr val="FF0000"/>
                </a:solidFill>
              </a:rPr>
              <a:t>L/N</a:t>
            </a:r>
            <a:r>
              <a:rPr lang="en-US" sz="3600" dirty="0"/>
              <a:t>.</a:t>
            </a:r>
          </a:p>
          <a:p>
            <a:r>
              <a:rPr lang="en-US" sz="3600" dirty="0"/>
              <a:t>We don't exactly know either </a:t>
            </a:r>
            <a:r>
              <a:rPr lang="en-US" sz="3600" dirty="0">
                <a:solidFill>
                  <a:srgbClr val="FF0000"/>
                </a:solidFill>
              </a:rPr>
              <a:t>L</a:t>
            </a:r>
            <a:r>
              <a:rPr lang="en-US" sz="3600" dirty="0"/>
              <a:t> or </a:t>
            </a:r>
            <a:r>
              <a:rPr lang="en-US" sz="3600" dirty="0">
                <a:solidFill>
                  <a:srgbClr val="FF0000"/>
                </a:solidFill>
              </a:rPr>
              <a:t>N</a:t>
            </a:r>
            <a:r>
              <a:rPr lang="en-US" sz="3600" dirty="0"/>
              <a:t>, but know </a:t>
            </a:r>
            <a:r>
              <a:rPr lang="en-US" sz="3600" dirty="0">
                <a:solidFill>
                  <a:srgbClr val="FF0000"/>
                </a:solidFill>
              </a:rPr>
              <a:t>L</a:t>
            </a:r>
            <a:r>
              <a:rPr lang="en-US" sz="3600" dirty="0"/>
              <a:t> is at least </a:t>
            </a:r>
            <a:r>
              <a:rPr lang="en-US" sz="3600" dirty="0">
                <a:solidFill>
                  <a:srgbClr val="FF0000"/>
                </a:solidFill>
              </a:rPr>
              <a:t>one</a:t>
            </a:r>
            <a:r>
              <a:rPr lang="en-US" sz="3600" dirty="0"/>
              <a:t>. </a:t>
            </a:r>
          </a:p>
          <a:p>
            <a:r>
              <a:rPr lang="en-US" sz="3600" dirty="0"/>
              <a:t>In an open universe, </a:t>
            </a:r>
            <a:r>
              <a:rPr lang="en-US" sz="3600" dirty="0">
                <a:solidFill>
                  <a:srgbClr val="FF0000"/>
                </a:solidFill>
              </a:rPr>
              <a:t>N</a:t>
            </a:r>
            <a:r>
              <a:rPr lang="en-US" sz="3600" dirty="0"/>
              <a:t> is infinite, in a single-inflationary-domain closed universe picture, maybe </a:t>
            </a:r>
            <a:r>
              <a:rPr lang="en-US" sz="3600" dirty="0">
                <a:solidFill>
                  <a:srgbClr val="FF0000"/>
                </a:solidFill>
              </a:rPr>
              <a:t>&gt;10</a:t>
            </a:r>
            <a:r>
              <a:rPr lang="en-US" sz="3600" baseline="30000" dirty="0">
                <a:solidFill>
                  <a:srgbClr val="FF0000"/>
                </a:solidFill>
              </a:rPr>
              <a:t>28</a:t>
            </a:r>
            <a:r>
              <a:rPr lang="en-US" sz="3600" dirty="0"/>
              <a:t>. </a:t>
            </a:r>
          </a:p>
          <a:p>
            <a:r>
              <a:rPr lang="en-US" sz="3600" dirty="0"/>
              <a:t>So to agree with observation, the calculated </a:t>
            </a:r>
            <a:r>
              <a:rPr lang="en-US" sz="3600" dirty="0">
                <a:solidFill>
                  <a:srgbClr val="FF0000"/>
                </a:solidFill>
              </a:rPr>
              <a:t>p</a:t>
            </a:r>
            <a:r>
              <a:rPr lang="en-US" sz="3600" dirty="0"/>
              <a:t> ought to come out at least as big as </a:t>
            </a:r>
            <a:r>
              <a:rPr lang="en-US" sz="3600" dirty="0">
                <a:solidFill>
                  <a:srgbClr val="FF0000"/>
                </a:solidFill>
              </a:rPr>
              <a:t>1/infinity</a:t>
            </a:r>
            <a:r>
              <a:rPr lang="en-US" sz="3600" dirty="0"/>
              <a:t>. It does! </a:t>
            </a:r>
          </a:p>
          <a:p>
            <a:r>
              <a:rPr lang="en-US" sz="3600" dirty="0"/>
              <a:t>So there is no known disagreement between theory and observation.</a:t>
            </a:r>
          </a:p>
          <a:p>
            <a:r>
              <a:rPr lang="en-US" sz="3600" dirty="0"/>
              <a:t>The listeners could be fooled by the argument because it was not made explicitly, so they could unconsciously make some assumption like “</a:t>
            </a:r>
            <a:r>
              <a:rPr lang="en-US" sz="3600" dirty="0">
                <a:solidFill>
                  <a:srgbClr val="FF0000"/>
                </a:solidFill>
              </a:rPr>
              <a:t>N=1</a:t>
            </a:r>
            <a:r>
              <a:rPr lang="en-US" sz="3600" dirty="0"/>
              <a:t>”.</a:t>
            </a:r>
            <a:br>
              <a:rPr lang="en-US" sz="3600" dirty="0"/>
            </a:br>
            <a:endParaRPr lang="en-US" sz="3600" dirty="0"/>
          </a:p>
        </p:txBody>
      </p:sp>
    </p:spTree>
    <p:extLst>
      <p:ext uri="{BB962C8B-B14F-4D97-AF65-F5344CB8AC3E}">
        <p14:creationId xmlns:p14="http://schemas.microsoft.com/office/powerpoint/2010/main" val="344666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2"/>
                </a:solidFill>
              </a:rPr>
              <a:t>Criticisms of the Anthropic Principle</a:t>
            </a:r>
          </a:p>
        </p:txBody>
      </p:sp>
      <p:sp>
        <p:nvSpPr>
          <p:cNvPr id="3" name="Content Placeholder 2"/>
          <p:cNvSpPr>
            <a:spLocks noGrp="1"/>
          </p:cNvSpPr>
          <p:nvPr>
            <p:ph idx="1"/>
          </p:nvPr>
        </p:nvSpPr>
        <p:spPr/>
        <p:txBody>
          <a:bodyPr/>
          <a:lstStyle/>
          <a:p>
            <a:r>
              <a:rPr lang="en-US" sz="2000" dirty="0"/>
              <a:t>"it tends to be invoked by theorists whenever they do not have a good enough theory to explain the observed facts.” Penrose</a:t>
            </a:r>
          </a:p>
          <a:p>
            <a:r>
              <a:rPr lang="en-US" sz="2000" dirty="0"/>
              <a:t>Tautology, an elaborate way of saying "if things were different, they would be different”. "in its weak version, the anthropic principle is a mere tautology, which does not allow us to explain anything or to predict anything that we did not already know. In its strong version, it is a gratuitous speculation” </a:t>
            </a:r>
            <a:r>
              <a:rPr lang="en-US" sz="2000" dirty="0" err="1"/>
              <a:t>Earman</a:t>
            </a:r>
            <a:r>
              <a:rPr lang="en-US" sz="2000" dirty="0"/>
              <a:t>, </a:t>
            </a:r>
            <a:r>
              <a:rPr lang="en-US" sz="2000" dirty="0" err="1"/>
              <a:t>McMullin</a:t>
            </a:r>
            <a:r>
              <a:rPr lang="en-US" sz="2000" dirty="0"/>
              <a:t>, </a:t>
            </a:r>
            <a:r>
              <a:rPr lang="en-US" sz="2000" dirty="0" err="1"/>
              <a:t>Mosterin</a:t>
            </a:r>
            <a:endParaRPr lang="en-US" sz="2000" dirty="0"/>
          </a:p>
          <a:p>
            <a:r>
              <a:rPr lang="en-US" sz="2000" dirty="0"/>
              <a:t>"it is neither testable nor falsifiable, this is not a </a:t>
            </a:r>
            <a:r>
              <a:rPr lang="en-US" sz="2000" dirty="0">
                <a:hlinkClick r:id="rId2" tooltip="Scientific method"/>
              </a:rPr>
              <a:t>scientific statement</a:t>
            </a:r>
            <a:r>
              <a:rPr lang="en-US" sz="2000" dirty="0"/>
              <a:t> but rather a philosophical one. The same criticism has been leveled against the hypothesis of a </a:t>
            </a:r>
            <a:r>
              <a:rPr lang="en-US" sz="2000" dirty="0">
                <a:hlinkClick r:id="rId3" tooltip="Multiverse"/>
              </a:rPr>
              <a:t>multiverse</a:t>
            </a:r>
            <a:r>
              <a:rPr lang="en-US" sz="2000" dirty="0"/>
              <a:t>.”</a:t>
            </a:r>
          </a:p>
          <a:p>
            <a:r>
              <a:rPr lang="en-US" sz="2000" dirty="0"/>
              <a:t>“The claim that the universe is fine-tuned for the benefit of our kind of life is equivalent to saying that sausages were made long and narrow so that they could fit into hotdog buns.” Stephen Jay Gould</a:t>
            </a:r>
          </a:p>
        </p:txBody>
      </p:sp>
    </p:spTree>
    <p:extLst>
      <p:ext uri="{BB962C8B-B14F-4D97-AF65-F5344CB8AC3E}">
        <p14:creationId xmlns:p14="http://schemas.microsoft.com/office/powerpoint/2010/main" val="2864205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C0504D"/>
                </a:solidFill>
              </a:rPr>
              <a:t>The new paradigm</a:t>
            </a:r>
            <a:r>
              <a:rPr lang="en-US" sz="3600" dirty="0">
                <a:solidFill>
                  <a:srgbClr val="C0504D"/>
                </a:solidFill>
                <a:effectLst/>
              </a:rPr>
              <a:t> </a:t>
            </a:r>
            <a:endParaRPr lang="en-US" sz="3600" dirty="0">
              <a:solidFill>
                <a:srgbClr val="C0504D"/>
              </a:solidFill>
            </a:endParaRPr>
          </a:p>
        </p:txBody>
      </p:sp>
      <p:sp>
        <p:nvSpPr>
          <p:cNvPr id="3" name="Content Placeholder 2"/>
          <p:cNvSpPr>
            <a:spLocks noGrp="1"/>
          </p:cNvSpPr>
          <p:nvPr>
            <p:ph idx="1"/>
          </p:nvPr>
        </p:nvSpPr>
        <p:spPr>
          <a:xfrm>
            <a:off x="167459" y="1417638"/>
            <a:ext cx="8861411" cy="4708526"/>
          </a:xfrm>
        </p:spPr>
        <p:txBody>
          <a:bodyPr>
            <a:normAutofit/>
          </a:bodyPr>
          <a:lstStyle/>
          <a:p>
            <a:r>
              <a:rPr lang="en-US" sz="2000" dirty="0"/>
              <a:t>If the effort to unify Quantum Mechanics and General Relativity is successful, all forces (fields) and particles will be seen as the same kind of entity.  This includes the geometry of the universe, which GR has made into a dynamical entity. The structure of the universe, and of space-time itself, is determined by the interactions between the various particles.  </a:t>
            </a:r>
          </a:p>
          <a:p>
            <a:r>
              <a:rPr lang="en-US" sz="2000" dirty="0"/>
              <a:t>This may lead to an issue of uniqueness and self-consistency: </a:t>
            </a:r>
          </a:p>
          <a:p>
            <a:pPr marL="457200" lvl="1" indent="0">
              <a:buNone/>
            </a:pPr>
            <a:r>
              <a:rPr lang="en-US" sz="2000" dirty="0">
                <a:solidFill>
                  <a:srgbClr val="FF0000"/>
                </a:solidFill>
              </a:rPr>
              <a:t>For a given general form of theory, is there only one set of dimensions, particles and interactions that might be found, or are there possible ranges of allowable coupling constants? </a:t>
            </a:r>
          </a:p>
          <a:p>
            <a:pPr marL="457200" lvl="1" indent="0">
              <a:buNone/>
            </a:pPr>
            <a:r>
              <a:rPr lang="en-US" sz="2000" dirty="0">
                <a:solidFill>
                  <a:srgbClr val="FF0000"/>
                </a:solidFill>
              </a:rPr>
              <a:t>If the form of the theory doesn't specify all those numbers, what does?</a:t>
            </a:r>
          </a:p>
          <a:p>
            <a:endParaRPr lang="en-US" dirty="0"/>
          </a:p>
        </p:txBody>
      </p:sp>
    </p:spTree>
    <p:extLst>
      <p:ext uri="{BB962C8B-B14F-4D97-AF65-F5344CB8AC3E}">
        <p14:creationId xmlns:p14="http://schemas.microsoft.com/office/powerpoint/2010/main" val="3304208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697"/>
            <a:ext cx="8229600" cy="781579"/>
          </a:xfrm>
        </p:spPr>
        <p:txBody>
          <a:bodyPr/>
          <a:lstStyle/>
          <a:p>
            <a:r>
              <a:rPr lang="en-US" dirty="0">
                <a:solidFill>
                  <a:srgbClr val="C0504D"/>
                </a:solidFill>
              </a:rPr>
              <a:t>A background story</a:t>
            </a:r>
          </a:p>
        </p:txBody>
      </p:sp>
      <p:sp>
        <p:nvSpPr>
          <p:cNvPr id="3" name="Content Placeholder 2"/>
          <p:cNvSpPr>
            <a:spLocks noGrp="1"/>
          </p:cNvSpPr>
          <p:nvPr>
            <p:ph idx="1"/>
          </p:nvPr>
        </p:nvSpPr>
        <p:spPr>
          <a:xfrm>
            <a:off x="0" y="1200282"/>
            <a:ext cx="9144000" cy="4925882"/>
          </a:xfrm>
        </p:spPr>
        <p:txBody>
          <a:bodyPr>
            <a:normAutofit fontScale="70000" lnSpcReduction="20000"/>
          </a:bodyPr>
          <a:lstStyle/>
          <a:p>
            <a:r>
              <a:rPr lang="en-US" dirty="0"/>
              <a:t>Suppose we measure the chemical composition of the Earth’s atmosphere.  We will find it to be 21% oxygen.  There is no significant ammonia.  This isn’t the state of affairs on other planets and moons.  Is it surprising that this is just right for us?</a:t>
            </a:r>
          </a:p>
          <a:p>
            <a:r>
              <a:rPr lang="en-US" dirty="0"/>
              <a:t>No: We evolved to fit this environment. Our ancestors would have been killed by oxygen. They gradually evolved to use it as photosynthesis dumped more into the atmosphere.</a:t>
            </a:r>
            <a:br>
              <a:rPr lang="en-US" dirty="0"/>
            </a:br>
            <a:endParaRPr lang="en-US" dirty="0"/>
          </a:p>
          <a:p>
            <a:r>
              <a:rPr lang="en-US" dirty="0"/>
              <a:t>Is it surprising that the environment is even in the right general range for life? E.g. not like the surface of the sun, or a neutron star, etc.? </a:t>
            </a:r>
          </a:p>
          <a:p>
            <a:r>
              <a:rPr lang="en-US" dirty="0"/>
              <a:t>No. There are all sorts of different environments. (&gt;100,000,000,000 galaxies, about 100,000,000,000 stars per galaxy, many with planets…)  On the ones that can’t support life, nobody is asking why.  </a:t>
            </a:r>
          </a:p>
          <a:p>
            <a:r>
              <a:rPr lang="en-US" dirty="0"/>
              <a:t>Is it surprising that the physical laws themselves and the basic physical properties of the universe as a whole allow that range of environments?</a:t>
            </a:r>
          </a:p>
        </p:txBody>
      </p:sp>
    </p:spTree>
    <p:extLst>
      <p:ext uri="{BB962C8B-B14F-4D97-AF65-F5344CB8AC3E}">
        <p14:creationId xmlns:p14="http://schemas.microsoft.com/office/powerpoint/2010/main" val="183758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563"/>
            <a:ext cx="8229600" cy="1143000"/>
          </a:xfrm>
        </p:spPr>
        <p:txBody>
          <a:bodyPr>
            <a:normAutofit/>
          </a:bodyPr>
          <a:lstStyle/>
          <a:p>
            <a:r>
              <a:rPr lang="en-US" sz="3600" dirty="0">
                <a:solidFill>
                  <a:srgbClr val="C0504D"/>
                </a:solidFill>
              </a:rPr>
              <a:t>Some Facts to Explain</a:t>
            </a:r>
          </a:p>
        </p:txBody>
      </p:sp>
      <p:sp>
        <p:nvSpPr>
          <p:cNvPr id="3" name="Content Placeholder 2"/>
          <p:cNvSpPr>
            <a:spLocks noGrp="1"/>
          </p:cNvSpPr>
          <p:nvPr>
            <p:ph idx="1"/>
          </p:nvPr>
        </p:nvSpPr>
        <p:spPr>
          <a:xfrm>
            <a:off x="0" y="1293372"/>
            <a:ext cx="9144000" cy="5154869"/>
          </a:xfrm>
        </p:spPr>
        <p:txBody>
          <a:bodyPr>
            <a:normAutofit/>
          </a:bodyPr>
          <a:lstStyle/>
          <a:p>
            <a:r>
              <a:rPr lang="en-US" sz="2000" dirty="0"/>
              <a:t>All the physical constants have to have precisely the values we observe in order for humans to evolve, since biology is very sensitive to chemistry, and chemistry is very sensitive to those constants.  </a:t>
            </a:r>
            <a:r>
              <a:rPr lang="en-US" sz="2000" i="1" dirty="0"/>
              <a:t>However, we can imagine slightly different values, giving rise to different chemistry and hence different creatures, who might then wonder how it was that the universe was set up so carefully for themselves. </a:t>
            </a:r>
          </a:p>
          <a:p>
            <a:r>
              <a:rPr lang="en-US" sz="2000" dirty="0"/>
              <a:t>What we are really interested in is what general conditions are necessary for the evolution of </a:t>
            </a:r>
            <a:r>
              <a:rPr lang="en-US" sz="2000" u="sng" dirty="0"/>
              <a:t>any</a:t>
            </a:r>
            <a:r>
              <a:rPr lang="en-US" sz="2000" dirty="0"/>
              <a:t> creature capable of asking this question.</a:t>
            </a:r>
          </a:p>
          <a:p>
            <a:r>
              <a:rPr lang="en-US" sz="2000" dirty="0"/>
              <a:t>Many physical constants, not currently constrained by any established theory, probably have to have values very close to those that we observe in order for </a:t>
            </a:r>
            <a:r>
              <a:rPr lang="en-US" sz="2000" i="1" dirty="0"/>
              <a:t>any</a:t>
            </a:r>
            <a:r>
              <a:rPr lang="en-US" sz="2000" dirty="0"/>
              <a:t> life to evolve</a:t>
            </a:r>
            <a:r>
              <a:rPr lang="en-US" sz="2000" i="1" dirty="0"/>
              <a:t>.  Is this speculation or fact?</a:t>
            </a:r>
          </a:p>
        </p:txBody>
      </p:sp>
    </p:spTree>
    <p:extLst>
      <p:ext uri="{BB962C8B-B14F-4D97-AF65-F5344CB8AC3E}">
        <p14:creationId xmlns:p14="http://schemas.microsoft.com/office/powerpoint/2010/main" val="3266607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58411"/>
          </a:xfrm>
        </p:spPr>
        <p:txBody>
          <a:bodyPr>
            <a:normAutofit/>
          </a:bodyPr>
          <a:lstStyle/>
          <a:p>
            <a:r>
              <a:rPr lang="en-US" sz="3600" dirty="0">
                <a:solidFill>
                  <a:srgbClr val="C0504D"/>
                </a:solidFill>
              </a:rPr>
              <a:t>Conditions for life</a:t>
            </a:r>
          </a:p>
        </p:txBody>
      </p:sp>
      <p:sp>
        <p:nvSpPr>
          <p:cNvPr id="3" name="Content Placeholder 2"/>
          <p:cNvSpPr>
            <a:spLocks noGrp="1"/>
          </p:cNvSpPr>
          <p:nvPr>
            <p:ph idx="1"/>
          </p:nvPr>
        </p:nvSpPr>
        <p:spPr>
          <a:xfrm>
            <a:off x="0" y="1158411"/>
            <a:ext cx="9144000" cy="5596658"/>
          </a:xfrm>
        </p:spPr>
        <p:txBody>
          <a:bodyPr>
            <a:normAutofit lnSpcReduction="10000"/>
          </a:bodyPr>
          <a:lstStyle/>
          <a:p>
            <a:pPr marL="0" indent="0">
              <a:buNone/>
            </a:pPr>
            <a:r>
              <a:rPr lang="en-US" sz="2200" dirty="0"/>
              <a:t>We’re ignoring anything required for our </a:t>
            </a:r>
            <a:r>
              <a:rPr lang="en-US" sz="2200" i="1" dirty="0"/>
              <a:t>particular</a:t>
            </a:r>
            <a:r>
              <a:rPr lang="en-US" sz="2200" dirty="0"/>
              <a:t> complex chemistry, just looking for preconditions for some sort of long-term complex chemistry.</a:t>
            </a:r>
          </a:p>
          <a:p>
            <a:pPr marL="514350" indent="-514350">
              <a:buFont typeface="+mj-lt"/>
              <a:buAutoNum type="arabicPeriod"/>
            </a:pPr>
            <a:r>
              <a:rPr lang="en-US" sz="2200" dirty="0"/>
              <a:t>Shape of the universe (</a:t>
            </a:r>
            <a:r>
              <a:rPr lang="en-US" sz="2200" dirty="0">
                <a:latin typeface="Lucida Grande"/>
                <a:ea typeface="Lucida Grande"/>
                <a:cs typeface="Lucida Grande"/>
              </a:rPr>
              <a:t>Ω</a:t>
            </a:r>
            <a:r>
              <a:rPr lang="en-US" sz="2200" baseline="-25000" dirty="0"/>
              <a:t>0</a:t>
            </a:r>
            <a:r>
              <a:rPr lang="en-US" sz="2200" dirty="0"/>
              <a:t>) </a:t>
            </a:r>
          </a:p>
          <a:p>
            <a:pPr marL="914400" lvl="1" indent="-514350"/>
            <a:r>
              <a:rPr lang="en-US" sz="2200" dirty="0"/>
              <a:t>a dense universe would collapse before anything could evolve. </a:t>
            </a:r>
          </a:p>
          <a:p>
            <a:pPr marL="914400" lvl="1" indent="-514350"/>
            <a:r>
              <a:rPr lang="en-US" sz="2200" dirty="0"/>
              <a:t>A sparse universe wouldn't form galaxies, second generation stars, elements with interesting chemistry…</a:t>
            </a:r>
          </a:p>
          <a:p>
            <a:pPr marL="514350" indent="-514350">
              <a:buFont typeface="+mj-lt"/>
              <a:buAutoNum type="arabicPeriod"/>
            </a:pPr>
            <a:r>
              <a:rPr lang="en-US" sz="2200" dirty="0"/>
              <a:t>The strength of the attractive nuclear force has to fall within a fairly narrow range (a factor of about 1.5) to make deuterium stable, but not </a:t>
            </a:r>
            <a:r>
              <a:rPr lang="en-US" sz="2200" dirty="0" err="1"/>
              <a:t>diprotons</a:t>
            </a:r>
            <a:r>
              <a:rPr lang="en-US" sz="2200" dirty="0"/>
              <a:t>. Outside that range, there's no apparent way to form heavy elements.</a:t>
            </a:r>
          </a:p>
          <a:p>
            <a:pPr marL="514350" indent="-514350">
              <a:buFont typeface="+mj-lt"/>
              <a:buAutoNum type="arabicPeriod"/>
            </a:pPr>
            <a:r>
              <a:rPr lang="en-US" sz="2200" dirty="0"/>
              <a:t>There's a particular excited state of the carbon nucleus whose energy just matches up with the rest mass of three helium nuclei. This allows carbon to form, and hence the heavier elements. These energy levels have to be very fine-tuned. Maybe there are other possible tunings that would work, but it seems that in a random draw of the strengths of these interactions (near the current values) most results </a:t>
            </a:r>
            <a:r>
              <a:rPr lang="en-US" sz="2200" i="1" dirty="0"/>
              <a:t>wouldn't</a:t>
            </a:r>
            <a:r>
              <a:rPr lang="en-US" sz="2200" dirty="0"/>
              <a:t> allow heavy elements to form.</a:t>
            </a:r>
          </a:p>
          <a:p>
            <a:endParaRPr lang="en-US" dirty="0"/>
          </a:p>
        </p:txBody>
      </p:sp>
    </p:spTree>
    <p:extLst>
      <p:ext uri="{BB962C8B-B14F-4D97-AF65-F5344CB8AC3E}">
        <p14:creationId xmlns:p14="http://schemas.microsoft.com/office/powerpoint/2010/main" val="1996028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35104"/>
          </a:xfrm>
        </p:spPr>
        <p:txBody>
          <a:bodyPr>
            <a:normAutofit/>
          </a:bodyPr>
          <a:lstStyle/>
          <a:p>
            <a:r>
              <a:rPr lang="en-US" sz="3600" dirty="0">
                <a:solidFill>
                  <a:srgbClr val="C0504D"/>
                </a:solidFill>
              </a:rPr>
              <a:t>Anthropic Principles</a:t>
            </a:r>
          </a:p>
        </p:txBody>
      </p:sp>
      <p:sp>
        <p:nvSpPr>
          <p:cNvPr id="3" name="Content Placeholder 2"/>
          <p:cNvSpPr>
            <a:spLocks noGrp="1"/>
          </p:cNvSpPr>
          <p:nvPr>
            <p:ph idx="1"/>
          </p:nvPr>
        </p:nvSpPr>
        <p:spPr>
          <a:xfrm>
            <a:off x="0" y="935104"/>
            <a:ext cx="9144000" cy="5922896"/>
          </a:xfrm>
        </p:spPr>
        <p:txBody>
          <a:bodyPr/>
          <a:lstStyle/>
          <a:p>
            <a:r>
              <a:rPr lang="en-US" sz="2000" dirty="0"/>
              <a:t>Attempts to explain these interesting facts are called “</a:t>
            </a:r>
            <a:r>
              <a:rPr lang="en-US" sz="2000" u="sng" dirty="0"/>
              <a:t>Anthropic Principles”  (see Hawking)</a:t>
            </a:r>
            <a:endParaRPr lang="en-US" sz="2000" dirty="0"/>
          </a:p>
          <a:p>
            <a:pPr marL="400050"/>
            <a:r>
              <a:rPr lang="en-US" sz="2800" dirty="0"/>
              <a:t>Strong Anthropic Principles</a:t>
            </a:r>
          </a:p>
          <a:p>
            <a:pPr lvl="1"/>
            <a:r>
              <a:rPr lang="en-US" dirty="0"/>
              <a:t>Typically restatements of purpose-based religious explanations </a:t>
            </a:r>
            <a:br>
              <a:rPr lang="en-US" sz="2000" dirty="0"/>
            </a:br>
            <a:endParaRPr lang="en-US" sz="2000" dirty="0"/>
          </a:p>
          <a:p>
            <a:pPr marL="400050"/>
            <a:r>
              <a:rPr lang="en-US" sz="2800" dirty="0"/>
              <a:t>Weak Anthropic Principles</a:t>
            </a:r>
          </a:p>
          <a:p>
            <a:pPr lvl="1"/>
            <a:r>
              <a:rPr lang="en-US" dirty="0"/>
              <a:t>explanations based on self-selection from a huge, mostly dead, ensemble.</a:t>
            </a:r>
          </a:p>
          <a:p>
            <a:pPr lvl="1"/>
            <a:r>
              <a:rPr lang="en-US" dirty="0">
                <a:solidFill>
                  <a:srgbClr val="C0504D"/>
                </a:solidFill>
              </a:rPr>
              <a:t>Why did the big bang occur 14 billion years ago?</a:t>
            </a:r>
          </a:p>
          <a:p>
            <a:pPr lvl="1"/>
            <a:r>
              <a:rPr lang="en-US" dirty="0">
                <a:solidFill>
                  <a:srgbClr val="C0504D"/>
                </a:solidFill>
              </a:rPr>
              <a:t>Why is the earth 93 million miles from the sun?</a:t>
            </a:r>
            <a:br>
              <a:rPr lang="en-US" dirty="0">
                <a:solidFill>
                  <a:srgbClr val="C0504D"/>
                </a:solidFill>
              </a:rPr>
            </a:br>
            <a:endParaRPr lang="en-US" dirty="0">
              <a:solidFill>
                <a:srgbClr val="C0504D"/>
              </a:solidFill>
            </a:endParaRPr>
          </a:p>
        </p:txBody>
      </p:sp>
    </p:spTree>
    <p:extLst>
      <p:ext uri="{BB962C8B-B14F-4D97-AF65-F5344CB8AC3E}">
        <p14:creationId xmlns:p14="http://schemas.microsoft.com/office/powerpoint/2010/main" val="3616857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270"/>
            <a:ext cx="8229600" cy="1143000"/>
          </a:xfrm>
        </p:spPr>
        <p:txBody>
          <a:bodyPr>
            <a:normAutofit/>
          </a:bodyPr>
          <a:lstStyle/>
          <a:p>
            <a:r>
              <a:rPr lang="en-US" sz="3600" dirty="0">
                <a:solidFill>
                  <a:schemeClr val="accent2"/>
                </a:solidFill>
              </a:rPr>
              <a:t>Weak Anthropic Principles</a:t>
            </a:r>
          </a:p>
        </p:txBody>
      </p:sp>
      <p:sp>
        <p:nvSpPr>
          <p:cNvPr id="3" name="Content Placeholder 2"/>
          <p:cNvSpPr>
            <a:spLocks noGrp="1"/>
          </p:cNvSpPr>
          <p:nvPr>
            <p:ph idx="1"/>
          </p:nvPr>
        </p:nvSpPr>
        <p:spPr>
          <a:xfrm>
            <a:off x="0" y="1311936"/>
            <a:ext cx="9144000" cy="4814228"/>
          </a:xfrm>
        </p:spPr>
        <p:txBody>
          <a:bodyPr>
            <a:normAutofit fontScale="70000" lnSpcReduction="20000"/>
          </a:bodyPr>
          <a:lstStyle/>
          <a:p>
            <a:pPr marL="514350" lvl="0" indent="-514350">
              <a:buFont typeface="+mj-lt"/>
              <a:buAutoNum type="arabicPeriod"/>
            </a:pPr>
            <a:r>
              <a:rPr lang="en-US" sz="2900" dirty="0"/>
              <a:t>Since our existence is a precondition for observations, and various physical facts are preconditions for our existence, there is no point in trying to explain those physical facts. They just have to be true.</a:t>
            </a:r>
          </a:p>
          <a:p>
            <a:pPr lvl="1"/>
            <a:r>
              <a:rPr lang="en-US" sz="2900" dirty="0"/>
              <a:t> It leads to dropping research topics. In its extreme form, it means dropping questions about the origin of any physical properties, since if you change any, we wouldn't be here. It means dropping any questions about the fundamental physical constants, since if they were much different, nobody would be anywhere. </a:t>
            </a:r>
          </a:p>
          <a:p>
            <a:pPr lvl="1"/>
            <a:r>
              <a:rPr lang="en-US" sz="2900" dirty="0"/>
              <a:t>There has already been a good deal of progress in reducing the number of separate parameters needed to describe the world (e.g. in the unifications of forces), so it doesn't make sense to drop that endeavor mid-stream. It now seems that </a:t>
            </a:r>
            <a:r>
              <a:rPr lang="en-US" sz="3200" dirty="0" err="1">
                <a:latin typeface="Symbol" charset="2"/>
                <a:cs typeface="Symbol" charset="2"/>
              </a:rPr>
              <a:t>Ω</a:t>
            </a:r>
            <a:r>
              <a:rPr lang="en-US" sz="2900" dirty="0"/>
              <a:t>=1 may result from inflation- it would have been a shame not to have investigated just because life needs to have </a:t>
            </a:r>
            <a:r>
              <a:rPr lang="en-US" sz="3200" dirty="0">
                <a:latin typeface="Symbol" charset="2"/>
                <a:cs typeface="Symbol" charset="2"/>
              </a:rPr>
              <a:t>Ω</a:t>
            </a:r>
            <a:r>
              <a:rPr lang="en-US" sz="2900" dirty="0"/>
              <a:t>~1.</a:t>
            </a:r>
          </a:p>
          <a:p>
            <a:pPr marL="514350" lvl="0" indent="-514350">
              <a:buFont typeface="+mj-lt"/>
              <a:buAutoNum type="arabicPeriod"/>
            </a:pPr>
            <a:r>
              <a:rPr lang="en-US" sz="2900" u="sng" dirty="0"/>
              <a:t>Many Tries</a:t>
            </a:r>
            <a:r>
              <a:rPr lang="en-US" sz="2900" dirty="0"/>
              <a:t> (sometimes considered a form of the Strong Anthropic Principle)</a:t>
            </a:r>
          </a:p>
          <a:p>
            <a:pPr lvl="1"/>
            <a:r>
              <a:rPr lang="en-US" sz="2900" dirty="0"/>
              <a:t>If the universe has some of the properties it has (e.g. strength of nuclear force) because it is self-selected, so </a:t>
            </a:r>
            <a:r>
              <a:rPr lang="en-US" sz="2900" u="sng" dirty="0"/>
              <a:t>there must have been some larger ensemble from which it was selected</a:t>
            </a:r>
            <a:endParaRPr lang="en-US" sz="2900" dirty="0"/>
          </a:p>
          <a:p>
            <a:endParaRPr lang="en-US" dirty="0"/>
          </a:p>
        </p:txBody>
      </p:sp>
    </p:spTree>
    <p:extLst>
      <p:ext uri="{BB962C8B-B14F-4D97-AF65-F5344CB8AC3E}">
        <p14:creationId xmlns:p14="http://schemas.microsoft.com/office/powerpoint/2010/main" val="1949400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63016"/>
          </a:xfrm>
        </p:spPr>
        <p:txBody>
          <a:bodyPr>
            <a:normAutofit/>
          </a:bodyPr>
          <a:lstStyle/>
          <a:p>
            <a:r>
              <a:rPr lang="en-US" sz="3600" dirty="0">
                <a:solidFill>
                  <a:schemeClr val="accent2"/>
                </a:solidFill>
              </a:rPr>
              <a:t>What Larger Ensembles?</a:t>
            </a:r>
          </a:p>
        </p:txBody>
      </p:sp>
      <p:sp>
        <p:nvSpPr>
          <p:cNvPr id="3" name="Content Placeholder 2"/>
          <p:cNvSpPr>
            <a:spLocks noGrp="1"/>
          </p:cNvSpPr>
          <p:nvPr>
            <p:ph idx="1"/>
          </p:nvPr>
        </p:nvSpPr>
        <p:spPr>
          <a:xfrm>
            <a:off x="0" y="963016"/>
            <a:ext cx="9144000" cy="5440361"/>
          </a:xfrm>
        </p:spPr>
        <p:txBody>
          <a:bodyPr>
            <a:noAutofit/>
          </a:bodyPr>
          <a:lstStyle/>
          <a:p>
            <a:pPr marL="514350" indent="-514350">
              <a:buFont typeface="+mj-lt"/>
              <a:buAutoNum type="arabicPeriod"/>
            </a:pPr>
            <a:r>
              <a:rPr lang="en-US" sz="2400" dirty="0"/>
              <a:t>Space-time Domains</a:t>
            </a:r>
            <a:br>
              <a:rPr lang="en-US" sz="2400" dirty="0"/>
            </a:br>
            <a:r>
              <a:rPr lang="en-US" sz="2000" dirty="0"/>
              <a:t>There are a variety of pictures of space-time which include distinct regions on which it is conceivable that the fundamental constants take on different values. (We don't know yet which parameters come from a deeper theory and which will still be able to take on any of some range of values.)</a:t>
            </a:r>
          </a:p>
          <a:p>
            <a:pPr lvl="1"/>
            <a:r>
              <a:rPr lang="en-US" sz="2000" dirty="0"/>
              <a:t> E.g. In one inflationary picture, islands of non-inflating space nucleate randomly in an ever-inflating background. An infinite number of such islands will be created, making it inevitable that all the parameters which can take on a variety of values can be found </a:t>
            </a:r>
            <a:r>
              <a:rPr lang="en-US" sz="2000" i="1" dirty="0"/>
              <a:t>somewhere</a:t>
            </a:r>
            <a:r>
              <a:rPr lang="en-US" sz="2000" dirty="0"/>
              <a:t> with just the needed values for life.</a:t>
            </a:r>
          </a:p>
          <a:p>
            <a:pPr marL="514350" indent="-514350">
              <a:buFont typeface="+mj-lt"/>
              <a:buAutoNum type="arabicPeriod"/>
            </a:pPr>
            <a:r>
              <a:rPr lang="en-US" sz="2400" dirty="0"/>
              <a:t>Many-worlds Quantum Mechanics</a:t>
            </a:r>
            <a:r>
              <a:rPr lang="en-US" sz="2000" dirty="0"/>
              <a:t>:</a:t>
            </a:r>
            <a:br>
              <a:rPr lang="en-US" sz="2000" dirty="0"/>
            </a:br>
            <a:r>
              <a:rPr lang="en-US" sz="2000" dirty="0"/>
              <a:t> any parameters which were set by a quantum-mechanical process take on each possible value in some "world" residing in the overall phase-space.</a:t>
            </a:r>
          </a:p>
          <a:p>
            <a:pPr marL="0" indent="0">
              <a:buNone/>
            </a:pPr>
            <a:r>
              <a:rPr lang="en-US" sz="2000" dirty="0"/>
              <a:t>As wacky as these ideas (esp. the 2nd) may sound, </a:t>
            </a:r>
            <a:r>
              <a:rPr lang="en-US" sz="2000" i="1" dirty="0"/>
              <a:t>they both arise from an attempt to understand </a:t>
            </a:r>
            <a:r>
              <a:rPr lang="en-US" sz="2000" i="1" u="sng" dirty="0"/>
              <a:t>other</a:t>
            </a:r>
            <a:r>
              <a:rPr lang="en-US" sz="2000" dirty="0"/>
              <a:t> </a:t>
            </a:r>
            <a:r>
              <a:rPr lang="en-US" sz="2000" i="1" dirty="0"/>
              <a:t>physical problems</a:t>
            </a:r>
            <a:r>
              <a:rPr lang="en-US" sz="2000" dirty="0"/>
              <a:t>, not as an attempt to solve the anthropic question. So their solution of the anthropic question would be an added confirmation of their validity.</a:t>
            </a:r>
          </a:p>
        </p:txBody>
      </p:sp>
    </p:spTree>
    <p:extLst>
      <p:ext uri="{BB962C8B-B14F-4D97-AF65-F5344CB8AC3E}">
        <p14:creationId xmlns:p14="http://schemas.microsoft.com/office/powerpoint/2010/main" val="3702542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784"/>
            <a:ext cx="8229600" cy="882319"/>
          </a:xfrm>
        </p:spPr>
        <p:txBody>
          <a:bodyPr>
            <a:normAutofit/>
          </a:bodyPr>
          <a:lstStyle/>
          <a:p>
            <a:r>
              <a:rPr lang="en-US" sz="3600" dirty="0">
                <a:solidFill>
                  <a:srgbClr val="C0504D"/>
                </a:solidFill>
              </a:rPr>
              <a:t>What Can Be Selected?</a:t>
            </a:r>
          </a:p>
        </p:txBody>
      </p:sp>
      <p:sp>
        <p:nvSpPr>
          <p:cNvPr id="3" name="Content Placeholder 2"/>
          <p:cNvSpPr>
            <a:spLocks noGrp="1"/>
          </p:cNvSpPr>
          <p:nvPr>
            <p:ph idx="1"/>
          </p:nvPr>
        </p:nvSpPr>
        <p:spPr>
          <a:xfrm>
            <a:off x="0" y="767622"/>
            <a:ext cx="9032360" cy="6090378"/>
          </a:xfrm>
        </p:spPr>
        <p:txBody>
          <a:bodyPr>
            <a:noAutofit/>
          </a:bodyPr>
          <a:lstStyle/>
          <a:p>
            <a:r>
              <a:rPr lang="en-US" sz="2000" dirty="0"/>
              <a:t>The key question is which parameters are set by more fundamental theories, and which are free to fluctuate among domains.</a:t>
            </a:r>
            <a:r>
              <a:rPr lang="en-US" sz="2000" dirty="0">
                <a:effectLst/>
              </a:rPr>
              <a:t> </a:t>
            </a:r>
            <a:endParaRPr lang="en-US" sz="2000" dirty="0"/>
          </a:p>
          <a:p>
            <a:r>
              <a:rPr lang="en-US" sz="2000" dirty="0"/>
              <a:t>That depends on the (not yet established) underlying </a:t>
            </a:r>
            <a:r>
              <a:rPr lang="en-US" sz="2000" i="1" dirty="0"/>
              <a:t>Theory of Everything</a:t>
            </a:r>
            <a:r>
              <a:rPr lang="en-US" sz="2000" dirty="0"/>
              <a:t>, including quantum gravity. </a:t>
            </a:r>
          </a:p>
          <a:p>
            <a:pPr lvl="1"/>
            <a:r>
              <a:rPr lang="en-US" sz="2000" dirty="0"/>
              <a:t>String theories are estimated to have about 10</a:t>
            </a:r>
            <a:r>
              <a:rPr lang="en-US" sz="2000" baseline="30000" dirty="0"/>
              <a:t>500</a:t>
            </a:r>
            <a:r>
              <a:rPr lang="en-US" sz="2000" dirty="0"/>
              <a:t> different more-or-less stable solutions.  They have a range of dark energy densities, probably a range of different numbers of extended dimensions, etc.</a:t>
            </a:r>
          </a:p>
          <a:p>
            <a:pPr marL="0" indent="0">
              <a:buNone/>
            </a:pPr>
            <a:br>
              <a:rPr lang="en-US" sz="2000" dirty="0"/>
            </a:br>
            <a:r>
              <a:rPr lang="en-US" sz="2000" dirty="0"/>
              <a:t>Let’s just look at the dark energy cosmological constant, </a:t>
            </a:r>
            <a:r>
              <a:rPr lang="en-US" sz="2000" dirty="0" err="1">
                <a:latin typeface="Symbol" charset="2"/>
                <a:cs typeface="Symbol" charset="2"/>
              </a:rPr>
              <a:t>Λ</a:t>
            </a:r>
            <a:r>
              <a:rPr lang="en-US" sz="2000" dirty="0"/>
              <a:t>.</a:t>
            </a:r>
          </a:p>
          <a:p>
            <a:r>
              <a:rPr lang="en-US" sz="2000" dirty="0"/>
              <a:t>Something (inflation??) makes the total energy density </a:t>
            </a:r>
            <a:r>
              <a:rPr lang="en-US" sz="2000" dirty="0" err="1">
                <a:latin typeface="Symbol" charset="2"/>
                <a:cs typeface="Symbol" charset="2"/>
              </a:rPr>
              <a:t>Ω</a:t>
            </a:r>
            <a:r>
              <a:rPr lang="en-US" sz="2000" dirty="0"/>
              <a:t>=1.00. That seems to go way beyond anthropic requirements, so let’s assume it has another explanation.</a:t>
            </a:r>
          </a:p>
          <a:p>
            <a:r>
              <a:rPr lang="en-US" sz="2000" dirty="0" err="1">
                <a:latin typeface="Symbol" charset="2"/>
                <a:cs typeface="Symbol" charset="2"/>
              </a:rPr>
              <a:t>Ω</a:t>
            </a:r>
            <a:r>
              <a:rPr lang="en-US" sz="2000" dirty="0"/>
              <a:t>= </a:t>
            </a:r>
            <a:r>
              <a:rPr lang="en-US" sz="2000" dirty="0" err="1">
                <a:latin typeface="Symbol" charset="2"/>
                <a:cs typeface="Symbol" charset="2"/>
              </a:rPr>
              <a:t>Ω</a:t>
            </a:r>
            <a:r>
              <a:rPr lang="en-US" sz="2000" baseline="-25000" dirty="0" err="1"/>
              <a:t>M</a:t>
            </a:r>
            <a:r>
              <a:rPr lang="en-US" sz="2000" dirty="0" err="1"/>
              <a:t>+</a:t>
            </a:r>
            <a:r>
              <a:rPr lang="en-US" sz="2000" dirty="0" err="1">
                <a:latin typeface="Symbol" charset="2"/>
                <a:cs typeface="Symbol" charset="2"/>
              </a:rPr>
              <a:t>Ω</a:t>
            </a:r>
            <a:r>
              <a:rPr lang="en-US" sz="2000" baseline="-25000" dirty="0" err="1">
                <a:latin typeface="Symbol" charset="2"/>
                <a:cs typeface="Symbol" charset="2"/>
              </a:rPr>
              <a:t>l</a:t>
            </a:r>
            <a:endParaRPr lang="en-US" sz="2000" baseline="-25000" dirty="0">
              <a:latin typeface="Symbol" charset="2"/>
              <a:cs typeface="Symbol" charset="2"/>
            </a:endParaRPr>
          </a:p>
          <a:p>
            <a:r>
              <a:rPr lang="en-US" sz="2000" dirty="0"/>
              <a:t>Naïve pictures of the vacuum (just zero-point EM radiation up</a:t>
            </a:r>
            <a:br>
              <a:rPr lang="en-US" sz="2000" dirty="0"/>
            </a:br>
            <a:r>
              <a:rPr lang="en-US" sz="2000" dirty="0"/>
              <a:t>to the Planck frequency) give: </a:t>
            </a:r>
            <a:r>
              <a:rPr lang="en-US" sz="2000" dirty="0" err="1">
                <a:latin typeface="Symbol" charset="2"/>
                <a:cs typeface="Symbol" charset="2"/>
              </a:rPr>
              <a:t>Ω</a:t>
            </a:r>
            <a:r>
              <a:rPr lang="en-US" sz="2000" baseline="-25000" dirty="0" err="1">
                <a:latin typeface="Symbol" charset="2"/>
                <a:cs typeface="Symbol" charset="2"/>
              </a:rPr>
              <a:t>l</a:t>
            </a:r>
            <a:r>
              <a:rPr lang="en-US" sz="2000" baseline="-25000" dirty="0">
                <a:latin typeface="Symbol" charset="2"/>
                <a:cs typeface="Symbol" charset="2"/>
              </a:rPr>
              <a:t> </a:t>
            </a:r>
            <a:r>
              <a:rPr lang="en-US" sz="2000" dirty="0"/>
              <a:t>~ 10</a:t>
            </a:r>
            <a:r>
              <a:rPr lang="en-US" sz="2000" baseline="30000" dirty="0"/>
              <a:t>125</a:t>
            </a:r>
            <a:r>
              <a:rPr lang="en-US" sz="2000" dirty="0"/>
              <a:t>, a significant discrepancy.</a:t>
            </a:r>
          </a:p>
          <a:p>
            <a:r>
              <a:rPr lang="en-US" sz="2000" dirty="0"/>
              <a:t>Anthropic constraint requires  </a:t>
            </a:r>
            <a:r>
              <a:rPr lang="en-US" sz="2000" dirty="0">
                <a:latin typeface="Symbol" charset="2"/>
                <a:cs typeface="Symbol" charset="2"/>
              </a:rPr>
              <a:t>Ω</a:t>
            </a:r>
            <a:r>
              <a:rPr lang="en-US" sz="2000" baseline="-25000" dirty="0"/>
              <a:t>M</a:t>
            </a:r>
            <a:r>
              <a:rPr lang="en-US" sz="2000" dirty="0"/>
              <a:t> ~1,  so |</a:t>
            </a:r>
            <a:r>
              <a:rPr lang="en-US" sz="2000" dirty="0" err="1">
                <a:latin typeface="Symbol" charset="2"/>
                <a:cs typeface="Symbol" charset="2"/>
              </a:rPr>
              <a:t>Ω</a:t>
            </a:r>
            <a:r>
              <a:rPr lang="en-US" sz="2000" baseline="-25000" dirty="0" err="1">
                <a:latin typeface="Symbol" charset="2"/>
                <a:cs typeface="Symbol" charset="2"/>
              </a:rPr>
              <a:t>l</a:t>
            </a:r>
            <a:r>
              <a:rPr lang="en-US" sz="2000" dirty="0"/>
              <a:t>| &lt; 1.</a:t>
            </a:r>
          </a:p>
          <a:p>
            <a:r>
              <a:rPr lang="en-US" sz="2000" dirty="0"/>
              <a:t>If that’s the </a:t>
            </a:r>
            <a:r>
              <a:rPr lang="en-US" sz="2000" i="1" dirty="0"/>
              <a:t>only</a:t>
            </a:r>
            <a:r>
              <a:rPr lang="en-US" sz="2000" dirty="0"/>
              <a:t>  constraint on </a:t>
            </a:r>
            <a:r>
              <a:rPr lang="en-US" sz="2000" dirty="0" err="1">
                <a:latin typeface="Symbol" charset="2"/>
                <a:cs typeface="Symbol" charset="2"/>
              </a:rPr>
              <a:t>Ω</a:t>
            </a:r>
            <a:r>
              <a:rPr lang="en-US" sz="2000" baseline="-25000" dirty="0" err="1">
                <a:latin typeface="Symbol" charset="2"/>
                <a:cs typeface="Symbol" charset="2"/>
              </a:rPr>
              <a:t>l</a:t>
            </a:r>
            <a:r>
              <a:rPr lang="en-US" sz="2000" dirty="0"/>
              <a:t>, you expect a value not much less than 1. E.g. 0.7! (out of a range of maybe +/- 10</a:t>
            </a:r>
            <a:r>
              <a:rPr lang="en-US" sz="2000" baseline="30000" dirty="0"/>
              <a:t>125</a:t>
            </a:r>
            <a:r>
              <a:rPr lang="en-US" sz="2000" dirty="0"/>
              <a:t>)</a:t>
            </a:r>
          </a:p>
          <a:p>
            <a:r>
              <a:rPr lang="en-US" sz="2000" dirty="0"/>
              <a:t>Weinberg made this ~</a:t>
            </a:r>
            <a:r>
              <a:rPr lang="en-US" sz="2000" i="1" dirty="0"/>
              <a:t>predictive</a:t>
            </a:r>
            <a:r>
              <a:rPr lang="en-US" sz="2000" dirty="0"/>
              <a:t> argument in 1987!</a:t>
            </a:r>
            <a:r>
              <a:rPr lang="en-US" sz="2000" dirty="0">
                <a:effectLst/>
              </a:rPr>
              <a:t> </a:t>
            </a:r>
            <a:endParaRPr lang="en-US" sz="2000" dirty="0"/>
          </a:p>
        </p:txBody>
      </p:sp>
    </p:spTree>
    <p:extLst>
      <p:ext uri="{BB962C8B-B14F-4D97-AF65-F5344CB8AC3E}">
        <p14:creationId xmlns:p14="http://schemas.microsoft.com/office/powerpoint/2010/main" val="8671257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2322</TotalTime>
  <Words>1829</Words>
  <Application>Microsoft Macintosh PowerPoint</Application>
  <PresentationFormat>On-screen Show (4:3)</PresentationFormat>
  <Paragraphs>141</Paragraphs>
  <Slides>19</Slides>
  <Notes>0</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Lucida Grande</vt:lpstr>
      <vt:lpstr>Symbol</vt:lpstr>
      <vt:lpstr>Times</vt:lpstr>
      <vt:lpstr>Office Theme</vt:lpstr>
      <vt:lpstr>Anthropic Principle </vt:lpstr>
      <vt:lpstr>The new paradigm </vt:lpstr>
      <vt:lpstr>A background story</vt:lpstr>
      <vt:lpstr>Some Facts to Explain</vt:lpstr>
      <vt:lpstr>Conditions for life</vt:lpstr>
      <vt:lpstr>Anthropic Principles</vt:lpstr>
      <vt:lpstr>Weak Anthropic Principles</vt:lpstr>
      <vt:lpstr>What Larger Ensembles?</vt:lpstr>
      <vt:lpstr>What Can Be Selected?</vt:lpstr>
      <vt:lpstr>PowerPoint Presentation</vt:lpstr>
      <vt:lpstr>A New Paradigm?</vt:lpstr>
      <vt:lpstr>Fine-Tuning Inflation</vt:lpstr>
      <vt:lpstr>Inflationary Problems</vt:lpstr>
      <vt:lpstr>Inflation Issues</vt:lpstr>
      <vt:lpstr>Too Much of a Good Thing?</vt:lpstr>
      <vt:lpstr>PowerPoint Presentation</vt:lpstr>
      <vt:lpstr>And now for something completely different </vt:lpstr>
      <vt:lpstr>How Many Tries?</vt:lpstr>
      <vt:lpstr>Criticisms of the Anthropic Principle</vt:lpstr>
    </vt:vector>
  </TitlesOfParts>
  <Company>UIUC</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Anthropic Arguments</dc:title>
  <dc:creator>Michael Weissman</dc:creator>
  <cp:lastModifiedBy>Editor</cp:lastModifiedBy>
  <cp:revision>59</cp:revision>
  <cp:lastPrinted>2016-04-21T16:25:47Z</cp:lastPrinted>
  <dcterms:created xsi:type="dcterms:W3CDTF">2013-11-17T22:14:47Z</dcterms:created>
  <dcterms:modified xsi:type="dcterms:W3CDTF">2018-04-18T18:51:42Z</dcterms:modified>
</cp:coreProperties>
</file>