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7" r:id="rId4"/>
    <p:sldId id="288" r:id="rId5"/>
    <p:sldId id="289" r:id="rId6"/>
    <p:sldId id="290" r:id="rId7"/>
    <p:sldId id="291" r:id="rId8"/>
    <p:sldId id="273" r:id="rId9"/>
    <p:sldId id="272" r:id="rId10"/>
    <p:sldId id="292" r:id="rId11"/>
    <p:sldId id="274" r:id="rId12"/>
    <p:sldId id="279" r:id="rId13"/>
    <p:sldId id="284" r:id="rId14"/>
    <p:sldId id="285" r:id="rId15"/>
    <p:sldId id="283" r:id="rId16"/>
    <p:sldId id="281" r:id="rId17"/>
    <p:sldId id="275" r:id="rId18"/>
    <p:sldId id="276" r:id="rId19"/>
    <p:sldId id="268" r:id="rId20"/>
    <p:sldId id="271" r:id="rId21"/>
    <p:sldId id="269" r:id="rId22"/>
    <p:sldId id="264" r:id="rId23"/>
    <p:sldId id="265" r:id="rId24"/>
    <p:sldId id="266" r:id="rId25"/>
    <p:sldId id="267" r:id="rId26"/>
    <p:sldId id="277" r:id="rId27"/>
    <p:sldId id="2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1" d="100"/>
          <a:sy n="91" d="100"/>
        </p:scale>
        <p:origin x="160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E80B3-BD2B-4C4E-B7BD-2A4E7DDBE19C}" type="datetimeFigureOut">
              <a:rPr lang="en-US" smtClean="0"/>
              <a:pPr/>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130457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E80B3-BD2B-4C4E-B7BD-2A4E7DDBE19C}" type="datetimeFigureOut">
              <a:rPr lang="en-US" smtClean="0"/>
              <a:pPr/>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81995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E80B3-BD2B-4C4E-B7BD-2A4E7DDBE19C}" type="datetimeFigureOut">
              <a:rPr lang="en-US" smtClean="0"/>
              <a:pPr/>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310457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E80B3-BD2B-4C4E-B7BD-2A4E7DDBE19C}" type="datetimeFigureOut">
              <a:rPr lang="en-US" smtClean="0"/>
              <a:pPr/>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45192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3E80B3-BD2B-4C4E-B7BD-2A4E7DDBE19C}" type="datetimeFigureOut">
              <a:rPr lang="en-US" smtClean="0"/>
              <a:pPr/>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179534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3E80B3-BD2B-4C4E-B7BD-2A4E7DDBE19C}" type="datetimeFigureOut">
              <a:rPr lang="en-US" smtClean="0"/>
              <a:pPr/>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244939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3E80B3-BD2B-4C4E-B7BD-2A4E7DDBE19C}" type="datetimeFigureOut">
              <a:rPr lang="en-US" smtClean="0"/>
              <a:pPr/>
              <a:t>4/13/18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238524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3E80B3-BD2B-4C4E-B7BD-2A4E7DDBE19C}" type="datetimeFigureOut">
              <a:rPr lang="en-US" smtClean="0"/>
              <a:pPr/>
              <a:t>4/13/18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56806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E80B3-BD2B-4C4E-B7BD-2A4E7DDBE19C}" type="datetimeFigureOut">
              <a:rPr lang="en-US" smtClean="0"/>
              <a:pPr/>
              <a:t>4/13/18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290329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E80B3-BD2B-4C4E-B7BD-2A4E7DDBE19C}" type="datetimeFigureOut">
              <a:rPr lang="en-US" smtClean="0"/>
              <a:pPr/>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422637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E80B3-BD2B-4C4E-B7BD-2A4E7DDBE19C}" type="datetimeFigureOut">
              <a:rPr lang="en-US" smtClean="0"/>
              <a:pPr/>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19445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E80B3-BD2B-4C4E-B7BD-2A4E7DDBE19C}" type="datetimeFigureOut">
              <a:rPr lang="en-US" smtClean="0"/>
              <a:pPr/>
              <a:t>4/13/18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07F9C-4E5D-184F-83DE-B12842177E3D}" type="slidenum">
              <a:rPr lang="en-US" smtClean="0"/>
              <a:pPr/>
              <a:t>‹#›</a:t>
            </a:fld>
            <a:endParaRPr lang="en-US"/>
          </a:p>
        </p:txBody>
      </p:sp>
    </p:spTree>
    <p:extLst>
      <p:ext uri="{BB962C8B-B14F-4D97-AF65-F5344CB8AC3E}">
        <p14:creationId xmlns:p14="http://schemas.microsoft.com/office/powerpoint/2010/main" val="176498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689" y="197908"/>
            <a:ext cx="7772400" cy="1470025"/>
          </a:xfrm>
        </p:spPr>
        <p:txBody>
          <a:bodyPr>
            <a:normAutofit/>
          </a:bodyPr>
          <a:lstStyle/>
          <a:p>
            <a:r>
              <a:rPr lang="en-US" sz="3600" dirty="0">
                <a:solidFill>
                  <a:srgbClr val="C0504D"/>
                </a:solidFill>
              </a:rPr>
              <a:t>Modern cosmology</a:t>
            </a:r>
            <a:br>
              <a:rPr lang="en-US" sz="3600" dirty="0">
                <a:solidFill>
                  <a:srgbClr val="C0504D"/>
                </a:solidFill>
              </a:rPr>
            </a:br>
            <a:r>
              <a:rPr lang="en-US" sz="3600" dirty="0">
                <a:solidFill>
                  <a:srgbClr val="C0504D"/>
                </a:solidFill>
              </a:rPr>
              <a:t>	Inflation and vacuum energy</a:t>
            </a:r>
          </a:p>
        </p:txBody>
      </p:sp>
      <p:sp>
        <p:nvSpPr>
          <p:cNvPr id="3" name="Subtitle 2"/>
          <p:cNvSpPr>
            <a:spLocks noGrp="1"/>
          </p:cNvSpPr>
          <p:nvPr>
            <p:ph type="subTitle" idx="1"/>
          </p:nvPr>
        </p:nvSpPr>
        <p:spPr>
          <a:xfrm>
            <a:off x="1371600" y="2133600"/>
            <a:ext cx="6400800" cy="1752600"/>
          </a:xfrm>
        </p:spPr>
        <p:txBody>
          <a:bodyPr>
            <a:normAutofit/>
          </a:bodyPr>
          <a:lstStyle/>
          <a:p>
            <a:r>
              <a:rPr lang="en-US" dirty="0"/>
              <a:t>Paper draft due April 17th</a:t>
            </a:r>
          </a:p>
        </p:txBody>
      </p:sp>
    </p:spTree>
    <p:extLst>
      <p:ext uri="{BB962C8B-B14F-4D97-AF65-F5344CB8AC3E}">
        <p14:creationId xmlns:p14="http://schemas.microsoft.com/office/powerpoint/2010/main" val="394900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2584"/>
          </a:xfrm>
        </p:spPr>
        <p:txBody>
          <a:bodyPr>
            <a:normAutofit fontScale="90000"/>
          </a:bodyPr>
          <a:lstStyle/>
          <a:p>
            <a:r>
              <a:rPr lang="en-US" dirty="0">
                <a:solidFill>
                  <a:srgbClr val="800000"/>
                </a:solidFill>
              </a:rPr>
              <a:t>Dark Matter/Dark Energy</a:t>
            </a:r>
          </a:p>
        </p:txBody>
      </p:sp>
      <p:sp>
        <p:nvSpPr>
          <p:cNvPr id="3" name="Content Placeholder 2"/>
          <p:cNvSpPr>
            <a:spLocks noGrp="1"/>
          </p:cNvSpPr>
          <p:nvPr>
            <p:ph idx="1"/>
          </p:nvPr>
        </p:nvSpPr>
        <p:spPr/>
        <p:txBody>
          <a:bodyPr>
            <a:normAutofit/>
          </a:bodyPr>
          <a:lstStyle/>
          <a:p>
            <a:r>
              <a:rPr lang="en-US" sz="2800" u="sng" dirty="0"/>
              <a:t>Dark Matter</a:t>
            </a:r>
            <a:r>
              <a:rPr lang="en-US" sz="2800" dirty="0"/>
              <a:t>. An unknown “particle” that only interacts with as via gravity but whose mass is about 6 times more than all matter we can see. We can see its effects on galaxies</a:t>
            </a:r>
          </a:p>
          <a:p>
            <a:r>
              <a:rPr lang="en-US" sz="2800" u="sng" dirty="0"/>
              <a:t>Dark Energy</a:t>
            </a:r>
            <a:r>
              <a:rPr lang="en-US" sz="2800" dirty="0"/>
              <a:t>: (cosmological constant). A term in Einstein’s GR equations that makes space fly apart. The Universe is accelerating. </a:t>
            </a:r>
            <a:r>
              <a:rPr lang="en-US" sz="2800" i="1" dirty="0"/>
              <a:t>Nobel Prize 2011: accelerating expansion of the universe: </a:t>
            </a:r>
            <a:r>
              <a:rPr lang="en-US" sz="2800" i="1" dirty="0" err="1"/>
              <a:t>Perlmutter</a:t>
            </a:r>
            <a:r>
              <a:rPr lang="en-US" sz="2800" i="1" dirty="0"/>
              <a:t>, Schmidt, Reiss</a:t>
            </a:r>
          </a:p>
        </p:txBody>
      </p:sp>
    </p:spTree>
    <p:extLst>
      <p:ext uri="{BB962C8B-B14F-4D97-AF65-F5344CB8AC3E}">
        <p14:creationId xmlns:p14="http://schemas.microsoft.com/office/powerpoint/2010/main" val="143309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89" y="62971"/>
            <a:ext cx="8229600" cy="1143000"/>
          </a:xfrm>
        </p:spPr>
        <p:txBody>
          <a:bodyPr>
            <a:normAutofit/>
          </a:bodyPr>
          <a:lstStyle/>
          <a:p>
            <a:r>
              <a:rPr lang="en-US" sz="3600" dirty="0">
                <a:solidFill>
                  <a:srgbClr val="C0504D"/>
                </a:solidFill>
              </a:rPr>
              <a:t>There are three big issues</a:t>
            </a:r>
          </a:p>
        </p:txBody>
      </p:sp>
      <p:sp>
        <p:nvSpPr>
          <p:cNvPr id="3" name="Content Placeholder 2"/>
          <p:cNvSpPr>
            <a:spLocks noGrp="1"/>
          </p:cNvSpPr>
          <p:nvPr>
            <p:ph idx="1"/>
          </p:nvPr>
        </p:nvSpPr>
        <p:spPr>
          <a:xfrm>
            <a:off x="189089" y="1205971"/>
            <a:ext cx="8856133" cy="4920193"/>
          </a:xfrm>
        </p:spPr>
        <p:txBody>
          <a:bodyPr>
            <a:normAutofit/>
          </a:bodyPr>
          <a:lstStyle/>
          <a:p>
            <a:pPr marL="457200" indent="-457200">
              <a:buFont typeface="+mj-lt"/>
              <a:buAutoNum type="arabicPeriod"/>
            </a:pPr>
            <a:r>
              <a:rPr lang="en-US" sz="2000" dirty="0"/>
              <a:t>Why is the universe so homogenous at early times?  There hadn’t been enough time for the various regions that we can see to have communicated, so why do they look the same?</a:t>
            </a:r>
          </a:p>
          <a:p>
            <a:pPr marL="457200" indent="-457200">
              <a:buFont typeface="+mj-lt"/>
              <a:buAutoNum type="arabicPeriod"/>
            </a:pPr>
            <a:r>
              <a:rPr lang="en-US" sz="2000" dirty="0"/>
              <a:t>Why did the energy density of the universe start out so close to  </a:t>
            </a:r>
            <a:r>
              <a:rPr lang="en-US" sz="2000" dirty="0" err="1">
                <a:latin typeface="Symbol" charset="2"/>
                <a:cs typeface="Symbol" charset="2"/>
              </a:rPr>
              <a:t>Ω</a:t>
            </a:r>
            <a:r>
              <a:rPr lang="en-US" sz="2000" baseline="-25000" dirty="0" err="1"/>
              <a:t>o</a:t>
            </a:r>
            <a:r>
              <a:rPr lang="en-US" sz="2000" dirty="0"/>
              <a:t>?  If it was so close to the critical value then (differing by about one part in 10</a:t>
            </a:r>
            <a:r>
              <a:rPr lang="en-US" sz="2000" baseline="30000" dirty="0"/>
              <a:t>-42</a:t>
            </a:r>
            <a:r>
              <a:rPr lang="en-US" sz="2000" dirty="0"/>
              <a:t> at the earliest times to which we think we can extrapolate known physics) why not exactly 1?</a:t>
            </a:r>
          </a:p>
          <a:p>
            <a:pPr marL="457200" indent="-457200">
              <a:buFont typeface="+mj-lt"/>
              <a:buAutoNum type="arabicPeriod"/>
            </a:pPr>
            <a:r>
              <a:rPr lang="en-US" sz="2000" dirty="0"/>
              <a:t>Entropy only increases with time.  This implies that the universe was in a very low entropy state at early times.  How is that consistent with high temperatures?</a:t>
            </a:r>
            <a:br>
              <a:rPr lang="en-US" sz="2000" dirty="0"/>
            </a:br>
            <a:endParaRPr lang="en-US" sz="2000" dirty="0"/>
          </a:p>
          <a:p>
            <a:pPr marL="0" indent="0">
              <a:buNone/>
            </a:pPr>
            <a:r>
              <a:rPr lang="en-US" sz="2000" dirty="0"/>
              <a:t>There is a proposed scenario to explain all this, but the last point needs some preliminary discussion</a:t>
            </a:r>
          </a:p>
        </p:txBody>
      </p:sp>
    </p:spTree>
    <p:extLst>
      <p:ext uri="{BB962C8B-B14F-4D97-AF65-F5344CB8AC3E}">
        <p14:creationId xmlns:p14="http://schemas.microsoft.com/office/powerpoint/2010/main" val="23003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462132"/>
          </a:xfrm>
        </p:spPr>
        <p:txBody>
          <a:bodyPr>
            <a:normAutofit fontScale="90000"/>
          </a:bodyPr>
          <a:lstStyle/>
          <a:p>
            <a:r>
              <a:rPr lang="en-US" sz="3600" dirty="0"/>
              <a:t>CMB is not isotropic</a:t>
            </a:r>
          </a:p>
        </p:txBody>
      </p:sp>
      <p:sp>
        <p:nvSpPr>
          <p:cNvPr id="3" name="Content Placeholder 2"/>
          <p:cNvSpPr>
            <a:spLocks noGrp="1"/>
          </p:cNvSpPr>
          <p:nvPr>
            <p:ph idx="1"/>
          </p:nvPr>
        </p:nvSpPr>
        <p:spPr>
          <a:xfrm>
            <a:off x="0" y="659076"/>
            <a:ext cx="9144000" cy="6198924"/>
          </a:xfrm>
        </p:spPr>
        <p:txBody>
          <a:bodyPr>
            <a:noAutofit/>
          </a:bodyPr>
          <a:lstStyle/>
          <a:p>
            <a:r>
              <a:rPr lang="en-US" sz="2000" dirty="0"/>
              <a:t>Nobel Prize 2006: CMB is anisotropic: Smoot, Mather </a:t>
            </a:r>
          </a:p>
          <a:p>
            <a:r>
              <a:rPr lang="en-US" sz="2000" dirty="0"/>
              <a:t>We see slightly different temperatures in different directions</a:t>
            </a:r>
          </a:p>
          <a:p>
            <a:r>
              <a:rPr lang="en-US" sz="2000" dirty="0"/>
              <a:t>The problem is that they are so uniform</a:t>
            </a:r>
          </a:p>
          <a:p>
            <a:r>
              <a:rPr lang="en-US" sz="2000" dirty="0"/>
              <a:t>Inflation (curve) did make predictions for the amount</a:t>
            </a:r>
            <a:br>
              <a:rPr lang="en-US" sz="2000" dirty="0"/>
            </a:br>
            <a:r>
              <a:rPr lang="en-US" sz="2000" dirty="0"/>
              <a:t>of structure of various sizes in the universe, </a:t>
            </a:r>
            <a:br>
              <a:rPr lang="en-US" sz="2000" dirty="0"/>
            </a:br>
            <a:r>
              <a:rPr lang="en-US" sz="2000" dirty="0"/>
              <a:t>especially in the background radiation. </a:t>
            </a:r>
            <a:br>
              <a:rPr lang="en-US" sz="2000" dirty="0"/>
            </a:br>
            <a:endParaRPr lang="en-US" sz="2000" dirty="0"/>
          </a:p>
        </p:txBody>
      </p:sp>
      <p:pic>
        <p:nvPicPr>
          <p:cNvPr id="5" name="Content Placeholder 3" descr="Planck_map.png"/>
          <p:cNvPicPr>
            <a:picLocks noChangeAspect="1"/>
          </p:cNvPicPr>
          <p:nvPr/>
        </p:nvPicPr>
        <p:blipFill>
          <a:blip r:embed="rId2">
            <a:extLst>
              <a:ext uri="{28A0092B-C50C-407E-A947-70E740481C1C}">
                <a14:useLocalDpi xmlns:a14="http://schemas.microsoft.com/office/drawing/2010/main" val="0"/>
              </a:ext>
            </a:extLst>
          </a:blip>
          <a:srcRect t="2434" b="2434"/>
          <a:stretch>
            <a:fillRect/>
          </a:stretch>
        </p:blipFill>
        <p:spPr>
          <a:xfrm rot="5400000">
            <a:off x="5655215" y="2351985"/>
            <a:ext cx="4181383" cy="2299599"/>
          </a:xfrm>
          <a:prstGeom prst="rect">
            <a:avLst/>
          </a:prstGeom>
        </p:spPr>
      </p:pic>
      <p:pic>
        <p:nvPicPr>
          <p:cNvPr id="6" name="Picture 5" descr="Planck CM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84" y="3355500"/>
            <a:ext cx="5480827" cy="3235940"/>
          </a:xfrm>
          <a:prstGeom prst="rect">
            <a:avLst/>
          </a:prstGeom>
        </p:spPr>
      </p:pic>
      <p:sp>
        <p:nvSpPr>
          <p:cNvPr id="7" name="TextBox 6"/>
          <p:cNvSpPr txBox="1"/>
          <p:nvPr/>
        </p:nvSpPr>
        <p:spPr>
          <a:xfrm>
            <a:off x="3809673" y="4343335"/>
            <a:ext cx="1563374" cy="400110"/>
          </a:xfrm>
          <a:prstGeom prst="rect">
            <a:avLst/>
          </a:prstGeom>
          <a:noFill/>
        </p:spPr>
        <p:txBody>
          <a:bodyPr wrap="none" rtlCol="0">
            <a:spAutoFit/>
          </a:bodyPr>
          <a:lstStyle/>
          <a:p>
            <a:r>
              <a:rPr lang="en-US" sz="2000" dirty="0"/>
              <a:t>Planck Result</a:t>
            </a:r>
          </a:p>
        </p:txBody>
      </p:sp>
    </p:spTree>
    <p:extLst>
      <p:ext uri="{BB962C8B-B14F-4D97-AF65-F5344CB8AC3E}">
        <p14:creationId xmlns:p14="http://schemas.microsoft.com/office/powerpoint/2010/main" val="175035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extLst>
              <a:ext uri="{28A0092B-C50C-407E-A947-70E740481C1C}">
                <a14:useLocalDpi xmlns:a14="http://schemas.microsoft.com/office/drawing/2010/main" val="0"/>
              </a:ext>
            </a:extLst>
          </a:blip>
          <a:srcRect r="45811" b="18744"/>
          <a:stretch/>
        </p:blipFill>
        <p:spPr bwMode="auto">
          <a:xfrm>
            <a:off x="247451" y="2786397"/>
            <a:ext cx="3358413" cy="2466372"/>
          </a:xfrm>
          <a:prstGeom prst="rect">
            <a:avLst/>
          </a:prstGeom>
          <a:noFill/>
          <a:ln>
            <a:noFill/>
          </a:ln>
        </p:spPr>
      </p:pic>
      <p:sp>
        <p:nvSpPr>
          <p:cNvPr id="2" name="Title 1"/>
          <p:cNvSpPr>
            <a:spLocks noGrp="1"/>
          </p:cNvSpPr>
          <p:nvPr>
            <p:ph type="title"/>
          </p:nvPr>
        </p:nvSpPr>
        <p:spPr>
          <a:xfrm>
            <a:off x="0" y="0"/>
            <a:ext cx="3950772" cy="1143000"/>
          </a:xfrm>
        </p:spPr>
        <p:txBody>
          <a:bodyPr>
            <a:normAutofit/>
          </a:bodyPr>
          <a:lstStyle/>
          <a:p>
            <a:r>
              <a:rPr lang="en-US" sz="3600" dirty="0">
                <a:solidFill>
                  <a:srgbClr val="C0504D"/>
                </a:solidFill>
              </a:rPr>
              <a:t>CMB Fits Theory</a:t>
            </a:r>
          </a:p>
        </p:txBody>
      </p:sp>
      <p:pic>
        <p:nvPicPr>
          <p:cNvPr id="7" name="Picture 6"/>
          <p:cNvPicPr/>
          <p:nvPr/>
        </p:nvPicPr>
        <p:blipFill rotWithShape="1">
          <a:blip r:embed="rId3">
            <a:extLst>
              <a:ext uri="{28A0092B-C50C-407E-A947-70E740481C1C}">
                <a14:useLocalDpi xmlns:a14="http://schemas.microsoft.com/office/drawing/2010/main" val="0"/>
              </a:ext>
            </a:extLst>
          </a:blip>
          <a:srcRect t="52911"/>
          <a:stretch/>
        </p:blipFill>
        <p:spPr bwMode="auto">
          <a:xfrm>
            <a:off x="5236341" y="174381"/>
            <a:ext cx="3633298" cy="2832551"/>
          </a:xfrm>
          <a:prstGeom prst="rect">
            <a:avLst/>
          </a:prstGeom>
          <a:noFill/>
          <a:ln>
            <a:noFill/>
          </a:ln>
        </p:spPr>
      </p:pic>
      <p:sp>
        <p:nvSpPr>
          <p:cNvPr id="8" name="TextBox 7"/>
          <p:cNvSpPr txBox="1"/>
          <p:nvPr/>
        </p:nvSpPr>
        <p:spPr>
          <a:xfrm>
            <a:off x="6067257" y="188353"/>
            <a:ext cx="2414361" cy="400110"/>
          </a:xfrm>
          <a:prstGeom prst="rect">
            <a:avLst/>
          </a:prstGeom>
          <a:noFill/>
        </p:spPr>
        <p:txBody>
          <a:bodyPr wrap="square" rtlCol="0">
            <a:spAutoFit/>
          </a:bodyPr>
          <a:lstStyle/>
          <a:p>
            <a:r>
              <a:rPr lang="en-US" sz="2000" dirty="0"/>
              <a:t>WMAP polarization</a:t>
            </a:r>
          </a:p>
        </p:txBody>
      </p:sp>
      <p:sp>
        <p:nvSpPr>
          <p:cNvPr id="10" name="TextBox 9"/>
          <p:cNvSpPr txBox="1"/>
          <p:nvPr/>
        </p:nvSpPr>
        <p:spPr>
          <a:xfrm>
            <a:off x="3434567" y="3218356"/>
            <a:ext cx="4537518" cy="1938992"/>
          </a:xfrm>
          <a:prstGeom prst="rect">
            <a:avLst/>
          </a:prstGeom>
          <a:noFill/>
        </p:spPr>
        <p:txBody>
          <a:bodyPr wrap="square" rtlCol="0">
            <a:spAutoFit/>
          </a:bodyPr>
          <a:lstStyle/>
          <a:p>
            <a:r>
              <a:rPr lang="en-US" sz="2000" dirty="0"/>
              <a:t>No: the expansion of the universe is </a:t>
            </a:r>
            <a:r>
              <a:rPr lang="en-US" sz="2000" i="1" dirty="0"/>
              <a:t>still accelerating </a:t>
            </a:r>
            <a:r>
              <a:rPr lang="en-US" sz="2000" dirty="0"/>
              <a:t> according to pretty reliable measurements.</a:t>
            </a:r>
            <a:br>
              <a:rPr lang="en-US" sz="2000" dirty="0"/>
            </a:br>
            <a:endParaRPr lang="en-US" sz="2000" dirty="0"/>
          </a:p>
          <a:p>
            <a:r>
              <a:rPr lang="en-US" sz="2000" dirty="0"/>
              <a:t>It looks like we're still in a period of weak inflation! </a:t>
            </a:r>
          </a:p>
        </p:txBody>
      </p:sp>
      <p:sp>
        <p:nvSpPr>
          <p:cNvPr id="11" name="Content Placeholder 2"/>
          <p:cNvSpPr txBox="1">
            <a:spLocks/>
          </p:cNvSpPr>
          <p:nvPr/>
        </p:nvSpPr>
        <p:spPr>
          <a:xfrm>
            <a:off x="0" y="878149"/>
            <a:ext cx="4577879" cy="1881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Does that mean that we are missing 70% of the matter in the universe, when we only find 30% of the critical density in galactic clusters?</a:t>
            </a:r>
          </a:p>
          <a:p>
            <a:pPr marL="0" indent="0">
              <a:buFont typeface="Arial"/>
              <a:buNone/>
            </a:pPr>
            <a:endParaRPr lang="en-US" dirty="0"/>
          </a:p>
        </p:txBody>
      </p:sp>
      <p:sp>
        <p:nvSpPr>
          <p:cNvPr id="3" name="Content Placeholder 2"/>
          <p:cNvSpPr>
            <a:spLocks noGrp="1"/>
          </p:cNvSpPr>
          <p:nvPr>
            <p:ph idx="1"/>
          </p:nvPr>
        </p:nvSpPr>
        <p:spPr>
          <a:xfrm>
            <a:off x="0" y="5066571"/>
            <a:ext cx="9030335" cy="1791429"/>
          </a:xfrm>
        </p:spPr>
        <p:txBody>
          <a:bodyPr>
            <a:normAutofit/>
          </a:bodyPr>
          <a:lstStyle/>
          <a:p>
            <a:r>
              <a:rPr lang="en-US" sz="2000" dirty="0"/>
              <a:t>So we have strong reasons to think that inflation made the total energy density very close to the critical value. If the same inflation that made the universe homogeneous also made it flat, the radius of curvature should be more than (10</a:t>
            </a:r>
            <a:r>
              <a:rPr lang="en-US" sz="2000" baseline="30000" dirty="0"/>
              <a:t>5</a:t>
            </a:r>
            <a:r>
              <a:rPr lang="en-US" sz="2000" dirty="0"/>
              <a:t>)</a:t>
            </a:r>
            <a:r>
              <a:rPr lang="en-US" sz="2000" baseline="30000" dirty="0"/>
              <a:t>1/2</a:t>
            </a:r>
            <a:r>
              <a:rPr lang="en-US" sz="2000" dirty="0"/>
              <a:t> as large as the age of the universe times c. That means that the universe is extremely close to flat: right at the edge between open and closed. </a:t>
            </a:r>
          </a:p>
          <a:p>
            <a:endParaRPr lang="en-US" dirty="0"/>
          </a:p>
        </p:txBody>
      </p:sp>
      <p:sp>
        <p:nvSpPr>
          <p:cNvPr id="12" name="TextBox 11"/>
          <p:cNvSpPr txBox="1"/>
          <p:nvPr/>
        </p:nvSpPr>
        <p:spPr>
          <a:xfrm>
            <a:off x="1755899" y="3967017"/>
            <a:ext cx="1083850" cy="707886"/>
          </a:xfrm>
          <a:prstGeom prst="rect">
            <a:avLst/>
          </a:prstGeom>
          <a:noFill/>
        </p:spPr>
        <p:txBody>
          <a:bodyPr wrap="none" rtlCol="0">
            <a:spAutoFit/>
          </a:bodyPr>
          <a:lstStyle/>
          <a:p>
            <a:r>
              <a:rPr lang="en-US" sz="2000" dirty="0"/>
              <a:t>Hubble</a:t>
            </a:r>
            <a:br>
              <a:rPr lang="en-US" sz="2000" dirty="0"/>
            </a:br>
            <a:r>
              <a:rPr lang="en-US" sz="2000" dirty="0"/>
              <a:t>revisited</a:t>
            </a:r>
          </a:p>
        </p:txBody>
      </p:sp>
    </p:spTree>
    <p:extLst>
      <p:ext uri="{BB962C8B-B14F-4D97-AF65-F5344CB8AC3E}">
        <p14:creationId xmlns:p14="http://schemas.microsoft.com/office/powerpoint/2010/main" val="275232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a:t>
            </a:r>
          </a:p>
        </p:txBody>
      </p:sp>
      <p:pic>
        <p:nvPicPr>
          <p:cNvPr id="4" name="Content Placeholder 3" descr="Screen Shot 2013-11-14 at 10.11.35 AM.png"/>
          <p:cNvPicPr>
            <a:picLocks noGrp="1" noChangeAspect="1"/>
          </p:cNvPicPr>
          <p:nvPr>
            <p:ph idx="1"/>
          </p:nvPr>
        </p:nvPicPr>
        <p:blipFill>
          <a:blip r:embed="rId2">
            <a:extLst>
              <a:ext uri="{28A0092B-C50C-407E-A947-70E740481C1C}">
                <a14:useLocalDpi xmlns:a14="http://schemas.microsoft.com/office/drawing/2010/main" val="0"/>
              </a:ext>
            </a:extLst>
          </a:blip>
          <a:srcRect t="13798" b="13798"/>
          <a:stretch>
            <a:fillRect/>
          </a:stretch>
        </p:blipFill>
        <p:spPr>
          <a:prstGeom prst="rect">
            <a:avLst/>
          </a:prstGeom>
        </p:spPr>
      </p:pic>
    </p:spTree>
    <p:extLst>
      <p:ext uri="{BB962C8B-B14F-4D97-AF65-F5344CB8AC3E}">
        <p14:creationId xmlns:p14="http://schemas.microsoft.com/office/powerpoint/2010/main" val="32602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blip>
          <a:srcRect l="4631" t="3281" r="11752"/>
          <a:stretch/>
        </p:blipFill>
        <p:spPr>
          <a:xfrm>
            <a:off x="4499491" y="689916"/>
            <a:ext cx="4644510" cy="6168084"/>
          </a:xfrm>
          <a:prstGeom prst="rect">
            <a:avLst/>
          </a:prstGeom>
        </p:spPr>
      </p:pic>
      <p:sp>
        <p:nvSpPr>
          <p:cNvPr id="2" name="Title 1"/>
          <p:cNvSpPr>
            <a:spLocks noGrp="1"/>
          </p:cNvSpPr>
          <p:nvPr>
            <p:ph type="title"/>
          </p:nvPr>
        </p:nvSpPr>
        <p:spPr>
          <a:xfrm>
            <a:off x="0" y="0"/>
            <a:ext cx="4353953" cy="1417638"/>
          </a:xfrm>
        </p:spPr>
        <p:txBody>
          <a:bodyPr>
            <a:normAutofit/>
          </a:bodyPr>
          <a:lstStyle/>
          <a:p>
            <a:br>
              <a:rPr lang="en-US" sz="3600" dirty="0">
                <a:solidFill>
                  <a:srgbClr val="C0504D"/>
                </a:solidFill>
              </a:rPr>
            </a:br>
            <a:r>
              <a:rPr lang="en-US" sz="2200" dirty="0"/>
              <a:t>                   </a:t>
            </a:r>
            <a:r>
              <a:rPr lang="en-US" sz="2200"/>
              <a:t> </a:t>
            </a:r>
            <a:r>
              <a:rPr lang="en-US" sz="3100"/>
              <a:t>We’re </a:t>
            </a:r>
            <a:r>
              <a:rPr lang="en-US" sz="3100" dirty="0"/>
              <a:t>here</a:t>
            </a:r>
          </a:p>
        </p:txBody>
      </p:sp>
      <p:sp>
        <p:nvSpPr>
          <p:cNvPr id="3" name="Content Placeholder 2"/>
          <p:cNvSpPr>
            <a:spLocks noGrp="1"/>
          </p:cNvSpPr>
          <p:nvPr>
            <p:ph idx="1"/>
          </p:nvPr>
        </p:nvSpPr>
        <p:spPr>
          <a:xfrm>
            <a:off x="0" y="1217010"/>
            <a:ext cx="4242314" cy="5640990"/>
          </a:xfrm>
        </p:spPr>
        <p:txBody>
          <a:bodyPr>
            <a:normAutofit fontScale="40000" lnSpcReduction="20000"/>
          </a:bodyPr>
          <a:lstStyle/>
          <a:p>
            <a:r>
              <a:rPr lang="en-US" sz="5000" dirty="0"/>
              <a:t>The accelerating expansion from the background energy density, breaks the simple connection between energy density and the fate of the universe.</a:t>
            </a:r>
          </a:p>
          <a:p>
            <a:r>
              <a:rPr lang="en-US" sz="5000" dirty="0"/>
              <a:t>Depending on the ratio of the ordinary mass to the background density, you can have:</a:t>
            </a:r>
          </a:p>
          <a:p>
            <a:pPr lvl="1"/>
            <a:r>
              <a:rPr lang="en-US" sz="5000" dirty="0"/>
              <a:t>Open/ always expands</a:t>
            </a:r>
          </a:p>
          <a:p>
            <a:pPr lvl="1"/>
            <a:r>
              <a:rPr lang="en-US" sz="5000" dirty="0"/>
              <a:t>Closed/Collapses </a:t>
            </a:r>
          </a:p>
          <a:p>
            <a:pPr lvl="1"/>
            <a:r>
              <a:rPr lang="en-US" sz="5000" dirty="0"/>
              <a:t>Closed/always expands</a:t>
            </a:r>
          </a:p>
          <a:p>
            <a:pPr lvl="1"/>
            <a:r>
              <a:rPr lang="en-US" sz="5000" dirty="0"/>
              <a:t>Open/collapses</a:t>
            </a:r>
          </a:p>
          <a:p>
            <a:pPr marL="0" indent="0">
              <a:buNone/>
            </a:pPr>
            <a:endParaRPr lang="en-US" sz="5000" dirty="0"/>
          </a:p>
          <a:p>
            <a:r>
              <a:rPr lang="en-US" sz="5000" dirty="0"/>
              <a:t>We’re almost exactly on the edge between open and closed, very near flat.</a:t>
            </a:r>
          </a:p>
          <a:p>
            <a:pPr marL="0" indent="0">
              <a:buNone/>
            </a:pPr>
            <a:endParaRPr lang="en-US" dirty="0"/>
          </a:p>
          <a:p>
            <a:pPr marL="0" indent="0">
              <a:buNone/>
            </a:pPr>
            <a:endParaRPr lang="en-US" dirty="0"/>
          </a:p>
        </p:txBody>
      </p:sp>
      <p:cxnSp>
        <p:nvCxnSpPr>
          <p:cNvPr id="6" name="Straight Arrow Connector 5"/>
          <p:cNvCxnSpPr/>
          <p:nvPr/>
        </p:nvCxnSpPr>
        <p:spPr>
          <a:xfrm>
            <a:off x="3888062" y="1003514"/>
            <a:ext cx="1498561" cy="2494398"/>
          </a:xfrm>
          <a:prstGeom prst="straightConnector1">
            <a:avLst/>
          </a:prstGeom>
          <a:ln w="28575"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2489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68"/>
            <a:ext cx="8229600" cy="1032799"/>
          </a:xfrm>
        </p:spPr>
        <p:txBody>
          <a:bodyPr>
            <a:normAutofit/>
          </a:bodyPr>
          <a:lstStyle/>
          <a:p>
            <a:r>
              <a:rPr lang="en-US" sz="3600" dirty="0">
                <a:solidFill>
                  <a:schemeClr val="accent2"/>
                </a:solidFill>
              </a:rPr>
              <a:t>Key unanswered questions</a:t>
            </a:r>
          </a:p>
        </p:txBody>
      </p:sp>
      <p:sp>
        <p:nvSpPr>
          <p:cNvPr id="3" name="Content Placeholder 2"/>
          <p:cNvSpPr>
            <a:spLocks noGrp="1"/>
          </p:cNvSpPr>
          <p:nvPr>
            <p:ph idx="1"/>
          </p:nvPr>
        </p:nvSpPr>
        <p:spPr>
          <a:xfrm>
            <a:off x="0" y="1417638"/>
            <a:ext cx="9144000" cy="4708525"/>
          </a:xfrm>
        </p:spPr>
        <p:txBody>
          <a:bodyPr/>
          <a:lstStyle/>
          <a:p>
            <a:r>
              <a:rPr lang="en-US" sz="2000" dirty="0"/>
              <a:t>If the field apparently causing the current acceleration of expansion remains constant, the expansion will continue forever. If it were to fall to zero, the expansion would still continue forever. But we really don't know what it is or what it will do.</a:t>
            </a:r>
          </a:p>
          <a:p>
            <a:r>
              <a:rPr lang="en-US" sz="2000" dirty="0"/>
              <a:t>What would make the background energy density so close to the matter density?</a:t>
            </a:r>
          </a:p>
          <a:p>
            <a:pPr lvl="1"/>
            <a:r>
              <a:rPr lang="en-US" sz="2000" dirty="0"/>
              <a:t>In cosmological constant case, that would be a special recent historical feature. 1 billion years post BB, the background would be less than 1/1000 of the matter density.</a:t>
            </a:r>
          </a:p>
          <a:p>
            <a:r>
              <a:rPr lang="en-US" sz="2000" dirty="0"/>
              <a:t>What fine-tuned the parameters to give it a smooth landing?</a:t>
            </a:r>
          </a:p>
          <a:p>
            <a:endParaRPr lang="en-US" dirty="0"/>
          </a:p>
        </p:txBody>
      </p:sp>
    </p:spTree>
    <p:extLst>
      <p:ext uri="{BB962C8B-B14F-4D97-AF65-F5344CB8AC3E}">
        <p14:creationId xmlns:p14="http://schemas.microsoft.com/office/powerpoint/2010/main" val="279052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3667"/>
          </a:xfrm>
        </p:spPr>
        <p:txBody>
          <a:bodyPr>
            <a:normAutofit/>
          </a:bodyPr>
          <a:lstStyle/>
          <a:p>
            <a:r>
              <a:rPr lang="en-US" sz="3600" dirty="0">
                <a:solidFill>
                  <a:srgbClr val="C0504D"/>
                </a:solidFill>
              </a:rPr>
              <a:t>Entropy in the big bang </a:t>
            </a:r>
          </a:p>
        </p:txBody>
      </p:sp>
      <p:sp>
        <p:nvSpPr>
          <p:cNvPr id="3" name="Content Placeholder 2"/>
          <p:cNvSpPr>
            <a:spLocks noGrp="1"/>
          </p:cNvSpPr>
          <p:nvPr>
            <p:ph idx="1"/>
          </p:nvPr>
        </p:nvSpPr>
        <p:spPr>
          <a:xfrm>
            <a:off x="0" y="804333"/>
            <a:ext cx="9144000" cy="5954889"/>
          </a:xfrm>
        </p:spPr>
        <p:txBody>
          <a:bodyPr>
            <a:noAutofit/>
          </a:bodyPr>
          <a:lstStyle/>
          <a:p>
            <a:r>
              <a:rPr lang="en-US" sz="2000" dirty="0"/>
              <a:t>The universe is not in thermal equilibrium. One indicator of low entropy is that there are hot objects and cold ones. Life requires such disequilibrium. </a:t>
            </a:r>
          </a:p>
          <a:p>
            <a:r>
              <a:rPr lang="en-US" sz="2000" dirty="0"/>
              <a:t>If the universe was uniformly hot at early times, one would guess that the entropy was very high then, i.e. at thermal equilibrium.  If so, how do we explain the low entropy at the present time?</a:t>
            </a:r>
          </a:p>
          <a:p>
            <a:r>
              <a:rPr lang="en-US" sz="2000" dirty="0"/>
              <a:t>In the early universe, the matter was very hot and in a high entropy state (thermal equilibrium), but </a:t>
            </a:r>
            <a:r>
              <a:rPr lang="en-US" sz="2000" dirty="0" err="1"/>
              <a:t>spacetime</a:t>
            </a:r>
            <a:r>
              <a:rPr lang="en-US" sz="2000" dirty="0"/>
              <a:t> was in a low entropy state, i.e., the curvature of </a:t>
            </a:r>
            <a:r>
              <a:rPr lang="en-US" sz="2000" dirty="0" err="1"/>
              <a:t>spacetime</a:t>
            </a:r>
            <a:r>
              <a:rPr lang="en-US" sz="2000" dirty="0"/>
              <a:t> was not “wrinkled”.  </a:t>
            </a:r>
            <a:r>
              <a:rPr lang="en-US" sz="2000" i="1" dirty="0"/>
              <a:t>Geometry itself has entropy. </a:t>
            </a:r>
          </a:p>
          <a:p>
            <a:pPr lvl="1"/>
            <a:r>
              <a:rPr lang="en-US" sz="2000" dirty="0"/>
              <a:t>The formation of gravitationally condensed objects like the Sun, neutron stars, and black holes, increases entropy.  So, as long as stuff can keep falling into gravity wells, there will continue to be regions of high and low entropy</a:t>
            </a:r>
            <a:r>
              <a:rPr lang="en-US" sz="1600" dirty="0"/>
              <a:t>.</a:t>
            </a:r>
          </a:p>
          <a:p>
            <a:r>
              <a:rPr lang="en-US" sz="2000" dirty="0"/>
              <a:t>Why did </a:t>
            </a:r>
            <a:r>
              <a:rPr lang="en-US" sz="2000" dirty="0" err="1"/>
              <a:t>spacetime</a:t>
            </a:r>
            <a:r>
              <a:rPr lang="en-US" sz="2000" dirty="0"/>
              <a:t> start out in this special, low-entropy state? </a:t>
            </a:r>
          </a:p>
          <a:p>
            <a:r>
              <a:rPr lang="en-US" sz="2000" dirty="0"/>
              <a:t>If there is to be a big crunch, the universe will collapse back to a singularity, but it will have high entropy.  Without some further constraint, there is no known reason why a very dense universe must have low-entropy.</a:t>
            </a:r>
          </a:p>
        </p:txBody>
      </p:sp>
    </p:spTree>
    <p:extLst>
      <p:ext uri="{BB962C8B-B14F-4D97-AF65-F5344CB8AC3E}">
        <p14:creationId xmlns:p14="http://schemas.microsoft.com/office/powerpoint/2010/main" val="89157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3111"/>
          </a:xfrm>
        </p:spPr>
        <p:txBody>
          <a:bodyPr>
            <a:normAutofit/>
          </a:bodyPr>
          <a:lstStyle/>
          <a:p>
            <a:r>
              <a:rPr lang="en-US" sz="4000" dirty="0">
                <a:solidFill>
                  <a:srgbClr val="C0504D"/>
                </a:solidFill>
              </a:rPr>
              <a:t>Inflation</a:t>
            </a:r>
          </a:p>
        </p:txBody>
      </p:sp>
      <p:sp>
        <p:nvSpPr>
          <p:cNvPr id="3" name="Content Placeholder 2"/>
          <p:cNvSpPr>
            <a:spLocks noGrp="1"/>
          </p:cNvSpPr>
          <p:nvPr>
            <p:ph idx="1"/>
          </p:nvPr>
        </p:nvSpPr>
        <p:spPr>
          <a:xfrm>
            <a:off x="0" y="896413"/>
            <a:ext cx="5207000" cy="5545667"/>
          </a:xfrm>
        </p:spPr>
        <p:txBody>
          <a:bodyPr>
            <a:normAutofit/>
          </a:bodyPr>
          <a:lstStyle/>
          <a:p>
            <a:r>
              <a:rPr lang="en-US" sz="2000" dirty="0"/>
              <a:t>The other two mysteries (large scale homogeneity and near flatness) might both be accounted for by a single explanation. </a:t>
            </a:r>
          </a:p>
          <a:p>
            <a:r>
              <a:rPr lang="en-US" sz="2000" i="1" dirty="0"/>
              <a:t>If "empty" space had a fixed positive energy density, space would expand exponentially. (Inflation) </a:t>
            </a:r>
            <a:r>
              <a:rPr lang="en-US" sz="2000" dirty="0"/>
              <a:t>A period of such an expansion would:</a:t>
            </a:r>
          </a:p>
          <a:p>
            <a:pPr lvl="1"/>
            <a:r>
              <a:rPr lang="en-US" sz="2000" dirty="0"/>
              <a:t>Pull causally connected regions far apart, so that simple extrapolation from a later Hubble constant would not reveal how close they had once been.</a:t>
            </a:r>
          </a:p>
          <a:p>
            <a:pPr lvl="1"/>
            <a:r>
              <a:rPr lang="en-US" sz="2000" dirty="0"/>
              <a:t>Smooth out wrinkles in space. </a:t>
            </a:r>
          </a:p>
          <a:p>
            <a:pPr lvl="1"/>
            <a:r>
              <a:rPr lang="en-US" sz="2000" dirty="0"/>
              <a:t>Dilute the concentration of magnetic monopoles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07000" y="1981200"/>
            <a:ext cx="3937000" cy="4876800"/>
          </a:xfrm>
          <a:prstGeom prst="rect">
            <a:avLst/>
          </a:prstGeom>
          <a:noFill/>
          <a:ln>
            <a:noFill/>
          </a:ln>
        </p:spPr>
      </p:pic>
    </p:spTree>
    <p:extLst>
      <p:ext uri="{BB962C8B-B14F-4D97-AF65-F5344CB8AC3E}">
        <p14:creationId xmlns:p14="http://schemas.microsoft.com/office/powerpoint/2010/main" val="293397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504D"/>
                </a:solidFill>
              </a:rPr>
              <a:t>Spontaneous symmetry breaking in the vacuum </a:t>
            </a:r>
          </a:p>
        </p:txBody>
      </p:sp>
      <p:sp>
        <p:nvSpPr>
          <p:cNvPr id="3" name="Content Placeholder 2"/>
          <p:cNvSpPr>
            <a:spLocks noGrp="1"/>
          </p:cNvSpPr>
          <p:nvPr>
            <p:ph idx="1"/>
          </p:nvPr>
        </p:nvSpPr>
        <p:spPr>
          <a:xfrm>
            <a:off x="0" y="1417638"/>
            <a:ext cx="8960556" cy="4708525"/>
          </a:xfrm>
        </p:spPr>
        <p:txBody>
          <a:bodyPr>
            <a:normAutofit fontScale="62500" lnSpcReduction="20000"/>
          </a:bodyPr>
          <a:lstStyle/>
          <a:p>
            <a:r>
              <a:rPr lang="en-US" dirty="0"/>
              <a:t>Our vacuum can have unusual properties that one would not expect from Newton’s or Leibniz’ (or even Einstein’s) space.  It now makes sense to ask, “Are the virtual particles in our vacuum aligned in some way?”   Do the underlying  equations of physics have any symmetry that is not manifested by the world that we see?</a:t>
            </a:r>
          </a:p>
          <a:p>
            <a:r>
              <a:rPr lang="en-US" dirty="0"/>
              <a:t>The answer is yes.  The symmetry is similar to the one that gives conservation of electric charge.  It is not a spatial symmetry, but an “internal” one (</a:t>
            </a:r>
            <a:r>
              <a:rPr lang="en-US" i="1" dirty="0"/>
              <a:t>i.e.</a:t>
            </a:r>
            <a:r>
              <a:rPr lang="en-US" dirty="0"/>
              <a:t>, a mathematical symmetry of the equations) called gauge invariance.  In addition to enforcing conservation of charge, it also causes the photon to be massless, which is the reason the electrical force follows a 1/r</a:t>
            </a:r>
            <a:r>
              <a:rPr lang="en-US" baseline="30000" dirty="0"/>
              <a:t>2</a:t>
            </a:r>
            <a:r>
              <a:rPr lang="en-US" dirty="0"/>
              <a:t> law.  GR has a gauge invariance, as do the strong nuclear forces (QCD).</a:t>
            </a:r>
          </a:p>
          <a:p>
            <a:r>
              <a:rPr lang="en-US" dirty="0"/>
              <a:t>The gauge invariance of the weak nuclear force is spontaneously broken at the temperatures of the current world.  The result of this loss of symmetry is that the particles (the W and Z bosons) that mediate the weak force are massive, and the force is not 1/r</a:t>
            </a:r>
            <a:r>
              <a:rPr lang="en-US" baseline="30000" dirty="0"/>
              <a:t>2</a:t>
            </a:r>
            <a:r>
              <a:rPr lang="en-US" dirty="0"/>
              <a:t>.  At high temperature (</a:t>
            </a:r>
            <a:r>
              <a:rPr lang="en-US" i="1" dirty="0"/>
              <a:t>e.g.</a:t>
            </a:r>
            <a:r>
              <a:rPr lang="en-US" dirty="0"/>
              <a:t>, in the early universe) the symmetry is restored. (like the symmetry of a magnet, or of a piece of ice.)</a:t>
            </a:r>
          </a:p>
          <a:p>
            <a:endParaRPr lang="en-US" dirty="0"/>
          </a:p>
        </p:txBody>
      </p:sp>
    </p:spTree>
    <p:extLst>
      <p:ext uri="{BB962C8B-B14F-4D97-AF65-F5344CB8AC3E}">
        <p14:creationId xmlns:p14="http://schemas.microsoft.com/office/powerpoint/2010/main" val="33454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453"/>
            <a:ext cx="8229600" cy="1066800"/>
          </a:xfrm>
        </p:spPr>
        <p:txBody>
          <a:bodyPr>
            <a:normAutofit/>
          </a:bodyPr>
          <a:lstStyle/>
          <a:p>
            <a:r>
              <a:rPr lang="en-US" sz="3200" dirty="0">
                <a:solidFill>
                  <a:srgbClr val="C0504D"/>
                </a:solidFill>
              </a:rPr>
              <a:t>No static universe</a:t>
            </a:r>
          </a:p>
        </p:txBody>
      </p:sp>
      <p:sp>
        <p:nvSpPr>
          <p:cNvPr id="3" name="Content Placeholder 2"/>
          <p:cNvSpPr>
            <a:spLocks noGrp="1"/>
          </p:cNvSpPr>
          <p:nvPr>
            <p:ph idx="1"/>
          </p:nvPr>
        </p:nvSpPr>
        <p:spPr>
          <a:xfrm>
            <a:off x="0" y="873347"/>
            <a:ext cx="9144000" cy="4613053"/>
          </a:xfrm>
        </p:spPr>
        <p:txBody>
          <a:bodyPr>
            <a:normAutofit fontScale="70000" lnSpcReduction="20000"/>
          </a:bodyPr>
          <a:lstStyle/>
          <a:p>
            <a:pPr marL="0" indent="0">
              <a:buNone/>
            </a:pPr>
            <a:r>
              <a:rPr lang="en-US" u="sng" dirty="0"/>
              <a:t>The Perfect Cosmological Principle: </a:t>
            </a:r>
            <a:r>
              <a:rPr lang="en-US" dirty="0"/>
              <a:t>the universe looks the same viewed from anywhere and at any time.  It does not match what we see.</a:t>
            </a:r>
            <a:endParaRPr lang="en-US" u="sng" dirty="0"/>
          </a:p>
          <a:p>
            <a:pPr marL="0" indent="0">
              <a:buNone/>
            </a:pPr>
            <a:r>
              <a:rPr lang="en-US" dirty="0"/>
              <a:t>One of Leibniz’ arguments against Newton’s absolute space was:</a:t>
            </a:r>
          </a:p>
          <a:p>
            <a:r>
              <a:rPr lang="en-US" dirty="0"/>
              <a:t>An infinite and unchanging Euclidean space and an absolute time independent of the stuff that is in it implies either:</a:t>
            </a:r>
          </a:p>
          <a:p>
            <a:pPr lvl="1"/>
            <a:r>
              <a:rPr lang="en-US" dirty="0"/>
              <a:t>The stuff is also infinite in extent (in space and time).  But that is impossible, because it violates Newton’s own laws of motion. </a:t>
            </a:r>
          </a:p>
          <a:p>
            <a:pPr lvl="1"/>
            <a:r>
              <a:rPr lang="en-US" dirty="0"/>
              <a:t>The stuff is finite in extent.  But then symmetries are violated.  There is a center (a preferred position) and a corresponding preferred velocity, which ought to be observable.</a:t>
            </a:r>
          </a:p>
          <a:p>
            <a:r>
              <a:rPr lang="en-US" dirty="0"/>
              <a:t>GR extends the problem to </a:t>
            </a:r>
            <a:r>
              <a:rPr lang="en-US" dirty="0" err="1"/>
              <a:t>spacetime</a:t>
            </a:r>
            <a:r>
              <a:rPr lang="en-US" dirty="0"/>
              <a:t> itself.  It tells us that the universe must be expanding or contracting.  It can’t be static.  This means that either there is an earliest time or a latest time (or both).</a:t>
            </a:r>
          </a:p>
          <a:p>
            <a:r>
              <a:rPr lang="en-US" dirty="0"/>
              <a:t>This is easiest to visualize with our 2-d sphere analogy.  The sphere is a balloon which is being blown up.</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029200"/>
            <a:ext cx="164465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p:cNvSpPr txBox="1">
            <a:spLocks noChangeArrowheads="1"/>
          </p:cNvSpPr>
          <p:nvPr/>
        </p:nvSpPr>
        <p:spPr bwMode="auto">
          <a:xfrm>
            <a:off x="790903" y="5599605"/>
            <a:ext cx="5946775" cy="990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Helvetica" charset="0"/>
                <a:cs typeface="Arial" pitchFamily="34" charset="0"/>
              </a:rPr>
              <a:t>Some time in the past, the radius of the balloon (the area of its surface) must have been zero.  </a:t>
            </a:r>
            <a:br>
              <a:rPr kumimoji="0" lang="en-US" sz="2000" b="0" i="0" u="none" strike="noStrike" cap="none" normalizeH="0" baseline="0" dirty="0">
                <a:ln>
                  <a:noFill/>
                </a:ln>
                <a:solidFill>
                  <a:schemeClr val="tx1"/>
                </a:solidFill>
                <a:effectLst/>
                <a:latin typeface="Helvetica" charset="0"/>
                <a:cs typeface="Arial" pitchFamily="34" charset="0"/>
              </a:rPr>
            </a:br>
            <a:r>
              <a:rPr kumimoji="0" lang="en-US" sz="2000" b="0" i="0" u="none" strike="noStrike" cap="none" normalizeH="0" baseline="0" dirty="0">
                <a:ln>
                  <a:noFill/>
                </a:ln>
                <a:solidFill>
                  <a:srgbClr val="0000FF"/>
                </a:solidFill>
                <a:effectLst/>
                <a:latin typeface="Helvetica" charset="0"/>
                <a:cs typeface="Arial" pitchFamily="34" charset="0"/>
              </a:rPr>
              <a:t>That’s the “big bang” singularity.</a:t>
            </a:r>
            <a:r>
              <a:rPr kumimoji="0" lang="en-US" sz="2000" b="0" i="0" u="none" strike="noStrike" cap="none" normalizeH="0" baseline="0" dirty="0">
                <a:ln>
                  <a:noFill/>
                </a:ln>
                <a:solidFill>
                  <a:schemeClr val="tx1"/>
                </a:solidFill>
                <a:effectLst/>
                <a:latin typeface="Helvetica" charset="0"/>
                <a:cs typeface="Arial"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543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504D"/>
                </a:solidFill>
              </a:rPr>
              <a:t>Spontaneous symmetry breaking in field  theory </a:t>
            </a:r>
          </a:p>
        </p:txBody>
      </p:sp>
      <p:sp>
        <p:nvSpPr>
          <p:cNvPr id="3" name="Content Placeholder 2"/>
          <p:cNvSpPr>
            <a:spLocks noGrp="1"/>
          </p:cNvSpPr>
          <p:nvPr>
            <p:ph idx="1"/>
          </p:nvPr>
        </p:nvSpPr>
        <p:spPr>
          <a:xfrm>
            <a:off x="0" y="1417638"/>
            <a:ext cx="9144000" cy="4598459"/>
          </a:xfrm>
        </p:spPr>
        <p:txBody>
          <a:bodyPr>
            <a:normAutofit/>
          </a:bodyPr>
          <a:lstStyle/>
          <a:p>
            <a:r>
              <a:rPr lang="en-US" sz="2000" dirty="0"/>
              <a:t>Let’s imagine a universe where every particle is massless.  Suppose there is a particle which interacts with the other kinds of particles </a:t>
            </a:r>
            <a:r>
              <a:rPr lang="en-US" sz="2000" b="1" dirty="0"/>
              <a:t>and with itself</a:t>
            </a:r>
            <a:r>
              <a:rPr lang="en-US" sz="2000" dirty="0"/>
              <a:t>.</a:t>
            </a:r>
          </a:p>
          <a:p>
            <a:r>
              <a:rPr lang="en-US" sz="2000" dirty="0"/>
              <a:t>Consider a box containing these particles.  How does the energy of the box vary as we increase the density of particles in the box?  Normally, we would expect it to increase: </a:t>
            </a:r>
          </a:p>
          <a:p>
            <a:pPr marL="0" indent="0">
              <a:buNone/>
            </a:pPr>
            <a:br>
              <a:rPr lang="en-US" sz="2000" dirty="0"/>
            </a:br>
            <a:br>
              <a:rPr lang="en-US" sz="2000" dirty="0"/>
            </a:br>
            <a:br>
              <a:rPr lang="en-US" sz="2000" dirty="0"/>
            </a:br>
            <a:br>
              <a:rPr lang="en-US" sz="2000" dirty="0"/>
            </a:br>
            <a:endParaRPr lang="en-US" sz="2000" dirty="0"/>
          </a:p>
          <a:p>
            <a:r>
              <a:rPr lang="en-US" sz="2000" dirty="0"/>
              <a:t>The graph is not linear, </a:t>
            </a:r>
            <a:r>
              <a:rPr lang="en-US" sz="2000" i="1" dirty="0"/>
              <a:t>because the particles interact</a:t>
            </a:r>
            <a:r>
              <a:rPr lang="en-US" sz="2000"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66459081"/>
              </p:ext>
            </p:extLst>
          </p:nvPr>
        </p:nvGraphicFramePr>
        <p:xfrm>
          <a:off x="2362905" y="3144836"/>
          <a:ext cx="5259405" cy="1466675"/>
        </p:xfrm>
        <a:graphic>
          <a:graphicData uri="http://schemas.openxmlformats.org/presentationml/2006/ole">
            <mc:AlternateContent xmlns:mc="http://schemas.openxmlformats.org/markup-compatibility/2006">
              <mc:Choice xmlns:v="urn:schemas-microsoft-com:vml" Requires="v">
                <p:oleObj spid="_x0000_s1108" name="Picture" r:id="rId3" imgW="5829300" imgH="1625600" progId="Word.Picture.8">
                  <p:embed/>
                </p:oleObj>
              </mc:Choice>
              <mc:Fallback>
                <p:oleObj name="Picture" r:id="rId3" imgW="5829300" imgH="1625600" progId="Word.Picture.8">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905" y="3144836"/>
                        <a:ext cx="5259405" cy="1466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854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4"/>
            <a:ext cx="8229600" cy="1143000"/>
          </a:xfrm>
        </p:spPr>
        <p:txBody>
          <a:bodyPr>
            <a:normAutofit/>
          </a:bodyPr>
          <a:lstStyle/>
          <a:p>
            <a:r>
              <a:rPr lang="en-US" sz="3600" dirty="0">
                <a:solidFill>
                  <a:srgbClr val="C0504D"/>
                </a:solidFill>
              </a:rPr>
              <a:t>Phase Transitions of Fields</a:t>
            </a:r>
          </a:p>
        </p:txBody>
      </p:sp>
      <p:sp>
        <p:nvSpPr>
          <p:cNvPr id="3" name="Content Placeholder 2"/>
          <p:cNvSpPr>
            <a:spLocks noGrp="1"/>
          </p:cNvSpPr>
          <p:nvPr>
            <p:ph idx="1"/>
          </p:nvPr>
        </p:nvSpPr>
        <p:spPr>
          <a:xfrm>
            <a:off x="0" y="1135416"/>
            <a:ext cx="9144000" cy="5327473"/>
          </a:xfrm>
        </p:spPr>
        <p:txBody>
          <a:bodyPr>
            <a:normAutofit fontScale="92500" lnSpcReduction="10000"/>
          </a:bodyPr>
          <a:lstStyle/>
          <a:p>
            <a:r>
              <a:rPr lang="en-US" sz="2200" dirty="0"/>
              <a:t>Suppose the particles have an attractive interaction such that above a certain density they begin to condense.  Then the energy </a:t>
            </a:r>
            <a:r>
              <a:rPr lang="en-US" sz="2200" i="1" dirty="0"/>
              <a:t>vs.</a:t>
            </a:r>
            <a:r>
              <a:rPr lang="en-US" sz="2200" dirty="0"/>
              <a:t>  density graph could look like one of these: </a:t>
            </a: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r>
              <a:rPr lang="en-US" sz="2200" dirty="0"/>
              <a:t>On the right two, the state of lowest energy has nonzero density!</a:t>
            </a:r>
          </a:p>
          <a:p>
            <a:r>
              <a:rPr lang="en-US" sz="2200" dirty="0"/>
              <a:t>There is nothing terribly exotic about these pictures of energy vs. density. Essentially identical pictures occur for ordinary gases, when you try to calculate whether they form dense liquids or stay as rarified gas. The difference arises in that we treat the gas molecules as coming from some reservoir with a fixed number of particles. </a:t>
            </a:r>
          </a:p>
          <a:p>
            <a:r>
              <a:rPr lang="en-US" sz="2200" dirty="0"/>
              <a:t>Here, in contrast, we're dealing with particles which can pop in or out of existence. Empty space itself provides the reservoir, and can always produce more particles. </a:t>
            </a:r>
          </a:p>
          <a:p>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687853328"/>
              </p:ext>
            </p:extLst>
          </p:nvPr>
        </p:nvGraphicFramePr>
        <p:xfrm>
          <a:off x="1967794" y="1837252"/>
          <a:ext cx="5829300" cy="1625600"/>
        </p:xfrm>
        <a:graphic>
          <a:graphicData uri="http://schemas.openxmlformats.org/presentationml/2006/ole">
            <mc:AlternateContent xmlns:mc="http://schemas.openxmlformats.org/markup-compatibility/2006">
              <mc:Choice xmlns:v="urn:schemas-microsoft-com:vml" Requires="v">
                <p:oleObj spid="_x0000_s3154" name="Picture" r:id="rId3" imgW="5829300" imgH="1625600" progId="Word.Picture.8">
                  <p:embed/>
                </p:oleObj>
              </mc:Choice>
              <mc:Fallback>
                <p:oleObj name="Picture" r:id="rId3" imgW="5829300" imgH="1625600" progId="Word.Picture.8">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794" y="1837252"/>
                        <a:ext cx="5829300" cy="1625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142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222"/>
            <a:ext cx="9144000" cy="832556"/>
          </a:xfrm>
        </p:spPr>
        <p:txBody>
          <a:bodyPr>
            <a:noAutofit/>
          </a:bodyPr>
          <a:lstStyle/>
          <a:p>
            <a:r>
              <a:rPr lang="en-US" sz="3200" dirty="0"/>
              <a:t>“Symmetry Breaking”</a:t>
            </a:r>
          </a:p>
        </p:txBody>
      </p:sp>
      <p:sp>
        <p:nvSpPr>
          <p:cNvPr id="3" name="Content Placeholder 2"/>
          <p:cNvSpPr>
            <a:spLocks noGrp="1"/>
          </p:cNvSpPr>
          <p:nvPr>
            <p:ph idx="1"/>
          </p:nvPr>
        </p:nvSpPr>
        <p:spPr>
          <a:xfrm>
            <a:off x="0" y="915628"/>
            <a:ext cx="9144000" cy="5065889"/>
          </a:xfrm>
        </p:spPr>
        <p:txBody>
          <a:bodyPr>
            <a:normAutofit fontScale="85000" lnSpcReduction="20000"/>
          </a:bodyPr>
          <a:lstStyle/>
          <a:p>
            <a:r>
              <a:rPr lang="en-US" sz="2200" dirty="0"/>
              <a:t>Recall that the conservation laws follow from symmetries of laws.  For example, angular momentum conservation follows from the invariance under rotations of the equations.</a:t>
            </a:r>
          </a:p>
          <a:p>
            <a:r>
              <a:rPr lang="en-US" sz="2200" dirty="0"/>
              <a:t>Nevertheless, the state of lowest energy doesn’t necessarily have to exhibit the symmetry.  </a:t>
            </a:r>
          </a:p>
          <a:p>
            <a:r>
              <a:rPr lang="en-US" sz="2200" dirty="0"/>
              <a:t>Let’s consider an everyday example –</a:t>
            </a:r>
            <a:br>
              <a:rPr lang="en-US" sz="2200" dirty="0"/>
            </a:br>
            <a:r>
              <a:rPr lang="en-US" sz="2200" dirty="0"/>
              <a:t> a piece of iron. Each atom behaves </a:t>
            </a:r>
            <a:br>
              <a:rPr lang="en-US" sz="2200" dirty="0"/>
            </a:br>
            <a:r>
              <a:rPr lang="en-US" sz="2200" dirty="0"/>
              <a:t>like a little magnet, which we'll call </a:t>
            </a:r>
            <a:br>
              <a:rPr lang="en-US" sz="2200" dirty="0"/>
            </a:br>
            <a:r>
              <a:rPr lang="en-US" sz="2200" dirty="0"/>
              <a:t>a spin.</a:t>
            </a:r>
            <a:br>
              <a:rPr lang="en-US" sz="2200" dirty="0"/>
            </a:br>
            <a:r>
              <a:rPr lang="en-US" sz="2200" dirty="0">
                <a:solidFill>
                  <a:srgbClr val="FF0000"/>
                </a:solidFill>
              </a:rPr>
              <a:t>Will the spins line up with each other?</a:t>
            </a:r>
            <a:r>
              <a:rPr lang="en-US" sz="2200" dirty="0"/>
              <a:t>  </a:t>
            </a:r>
            <a:br>
              <a:rPr lang="en-US" sz="2200" dirty="0"/>
            </a:br>
            <a:r>
              <a:rPr lang="en-US" sz="2200" dirty="0"/>
              <a:t>The answer depends on the </a:t>
            </a:r>
            <a:br>
              <a:rPr lang="en-US" sz="2200" dirty="0"/>
            </a:br>
            <a:r>
              <a:rPr lang="en-US" sz="2200" dirty="0"/>
              <a:t>temperature of the iron:</a:t>
            </a:r>
          </a:p>
          <a:p>
            <a:endParaRPr lang="en-US" sz="2200" dirty="0"/>
          </a:p>
          <a:p>
            <a:endParaRPr lang="en-US" sz="2200" dirty="0"/>
          </a:p>
          <a:p>
            <a:pPr lvl="1"/>
            <a:r>
              <a:rPr lang="en-US" sz="2200" dirty="0"/>
              <a:t>At high temperatures, the spins point randomly. That's because there are many more quantum states with random-looking spins than there are with the spins in any simple pattern. The iron is not magnetized oriented and, on average, the material is isotropic. </a:t>
            </a:r>
          </a:p>
          <a:p>
            <a:pPr lvl="1"/>
            <a:r>
              <a:rPr lang="en-US" sz="2200" dirty="0"/>
              <a:t>What happens at low T?</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66355" y="1842836"/>
            <a:ext cx="4470400" cy="2222500"/>
          </a:xfrm>
          <a:prstGeom prst="rect">
            <a:avLst/>
          </a:prstGeom>
          <a:noFill/>
        </p:spPr>
      </p:pic>
    </p:spTree>
    <p:extLst>
      <p:ext uri="{BB962C8B-B14F-4D97-AF65-F5344CB8AC3E}">
        <p14:creationId xmlns:p14="http://schemas.microsoft.com/office/powerpoint/2010/main" val="8712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txBody>
          <a:bodyPr/>
          <a:lstStyle/>
          <a:p>
            <a:endParaRPr lang="en-US" dirty="0"/>
          </a:p>
        </p:txBody>
      </p:sp>
      <p:sp>
        <p:nvSpPr>
          <p:cNvPr id="3" name="Content Placeholder 2"/>
          <p:cNvSpPr>
            <a:spLocks noGrp="1"/>
          </p:cNvSpPr>
          <p:nvPr>
            <p:ph idx="1"/>
          </p:nvPr>
        </p:nvSpPr>
        <p:spPr>
          <a:xfrm>
            <a:off x="0" y="1340555"/>
            <a:ext cx="9144000" cy="5376333"/>
          </a:xfrm>
        </p:spPr>
        <p:txBody>
          <a:bodyPr>
            <a:normAutofit/>
          </a:bodyPr>
          <a:lstStyle/>
          <a:p>
            <a:r>
              <a:rPr lang="en-US" sz="2000" dirty="0"/>
              <a:t>The spins have lower energy when they line up. At low T, that energy can make more entropy in the nearby reservoir than the spins lose by lining up. When the iron is cooled below about 770° C (the Curie temperature), the spins do align, maximizing the </a:t>
            </a:r>
            <a:r>
              <a:rPr lang="en-US" sz="2000" i="1" dirty="0"/>
              <a:t>total</a:t>
            </a:r>
            <a:r>
              <a:rPr lang="en-US" sz="2000" dirty="0"/>
              <a:t> entropy. The iron becomes magnetized.  </a:t>
            </a:r>
          </a:p>
          <a:p>
            <a:r>
              <a:rPr lang="en-US" sz="2000" dirty="0"/>
              <a:t>However, they cannot align without </a:t>
            </a:r>
            <a:br>
              <a:rPr lang="en-US" sz="2000" dirty="0"/>
            </a:br>
            <a:r>
              <a:rPr lang="en-US" sz="2000" dirty="0"/>
              <a:t>picking some particular direction to </a:t>
            </a:r>
            <a:br>
              <a:rPr lang="en-US" sz="2000" dirty="0"/>
            </a:br>
            <a:r>
              <a:rPr lang="en-US" sz="2000" dirty="0"/>
              <a:t>align along. Now there is a preferred </a:t>
            </a:r>
            <a:br>
              <a:rPr lang="en-US" sz="2000" dirty="0"/>
            </a:br>
            <a:r>
              <a:rPr lang="en-US" sz="2000" dirty="0"/>
              <a:t>direction, even though the physical </a:t>
            </a:r>
            <a:br>
              <a:rPr lang="en-US" sz="2000" dirty="0"/>
            </a:br>
            <a:r>
              <a:rPr lang="en-US" sz="2000" dirty="0"/>
              <a:t>equations themselves contained </a:t>
            </a:r>
            <a:br>
              <a:rPr lang="en-US" sz="2000" dirty="0"/>
            </a:br>
            <a:r>
              <a:rPr lang="en-US" sz="2000" dirty="0"/>
              <a:t>no special direction.</a:t>
            </a:r>
            <a:br>
              <a:rPr lang="en-US" sz="2000" dirty="0"/>
            </a:br>
            <a:br>
              <a:rPr lang="en-US" sz="2000" dirty="0"/>
            </a:br>
            <a:endParaRPr lang="en-US" sz="2000" dirty="0"/>
          </a:p>
          <a:p>
            <a:r>
              <a:rPr lang="en-US" sz="2000" dirty="0"/>
              <a:t>This process is called spontaneous symmetry breaking.</a:t>
            </a:r>
          </a:p>
          <a:p>
            <a:r>
              <a:rPr lang="en-US" sz="2000" i="1" dirty="0"/>
              <a:t>Rotational </a:t>
            </a:r>
            <a:r>
              <a:rPr lang="en-US" sz="2000" dirty="0"/>
              <a:t>symmetry is broken in this example. </a:t>
            </a:r>
          </a:p>
          <a:p>
            <a:r>
              <a:rPr lang="en-US" sz="2000" dirty="0"/>
              <a:t>So is time reversal, since these are magnets, not little arrows.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16400" y="2712861"/>
            <a:ext cx="4470400" cy="2222500"/>
          </a:xfrm>
          <a:prstGeom prst="rect">
            <a:avLst/>
          </a:prstGeom>
          <a:noFill/>
        </p:spPr>
      </p:pic>
    </p:spTree>
    <p:extLst>
      <p:ext uri="{BB962C8B-B14F-4D97-AF65-F5344CB8AC3E}">
        <p14:creationId xmlns:p14="http://schemas.microsoft.com/office/powerpoint/2010/main" val="56326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8229600" cy="1143000"/>
          </a:xfrm>
        </p:spPr>
        <p:txBody>
          <a:bodyPr>
            <a:normAutofit/>
          </a:bodyPr>
          <a:lstStyle/>
          <a:p>
            <a:r>
              <a:rPr lang="en-US" sz="3600" dirty="0">
                <a:solidFill>
                  <a:srgbClr val="C0504D"/>
                </a:solidFill>
              </a:rPr>
              <a:t>Some symmetry remains unbroken </a:t>
            </a:r>
          </a:p>
        </p:txBody>
      </p:sp>
      <p:sp>
        <p:nvSpPr>
          <p:cNvPr id="3" name="Content Placeholder 2"/>
          <p:cNvSpPr>
            <a:spLocks noGrp="1"/>
          </p:cNvSpPr>
          <p:nvPr>
            <p:ph idx="1"/>
          </p:nvPr>
        </p:nvSpPr>
        <p:spPr>
          <a:xfrm>
            <a:off x="0" y="1044222"/>
            <a:ext cx="9144000" cy="5503334"/>
          </a:xfrm>
        </p:spPr>
        <p:txBody>
          <a:bodyPr>
            <a:normAutofit/>
          </a:bodyPr>
          <a:lstStyle/>
          <a:p>
            <a:r>
              <a:rPr lang="en-US" sz="2000" dirty="0"/>
              <a:t>Symmetry breaking is described by a parameter whose value is zero when the symmetry is restored.  Consider our magnetized iron:</a:t>
            </a:r>
          </a:p>
          <a:p>
            <a:r>
              <a:rPr lang="en-US" sz="2000" dirty="0"/>
              <a:t>At low temperature, the iron is not isotropic.  There is a preferred direction.</a:t>
            </a:r>
          </a:p>
          <a:p>
            <a:r>
              <a:rPr lang="en-US" sz="2000" dirty="0"/>
              <a:t>The strength of the symmetry breaking is described by the magnetization.  </a:t>
            </a:r>
          </a:p>
          <a:p>
            <a:pPr lvl="1"/>
            <a:r>
              <a:rPr lang="en-US" sz="2000" dirty="0"/>
              <a:t>As that quantity goes to zero, the symmetry is restored.</a:t>
            </a:r>
          </a:p>
          <a:p>
            <a:r>
              <a:rPr lang="en-US" sz="2000" dirty="0">
                <a:solidFill>
                  <a:srgbClr val="FF0000"/>
                </a:solidFill>
              </a:rPr>
              <a:t>If the symmetry is broken, how do we know it was ever there? </a:t>
            </a:r>
            <a:r>
              <a:rPr lang="en-US" sz="2000" dirty="0"/>
              <a:t> </a:t>
            </a:r>
          </a:p>
          <a:p>
            <a:pPr lvl="1"/>
            <a:r>
              <a:rPr lang="en-US" sz="2000" dirty="0"/>
              <a:t>A remnant of the original symmetry is always left behind.</a:t>
            </a:r>
          </a:p>
          <a:p>
            <a:pPr lvl="1"/>
            <a:r>
              <a:rPr lang="en-US" sz="2000" dirty="0"/>
              <a:t>Depending on the details of the symmetry broken, there can be a variety of new types of excitations around the broken-symmetry state. E. g. </a:t>
            </a:r>
          </a:p>
          <a:p>
            <a:pPr lvl="1"/>
            <a:r>
              <a:rPr lang="en-US" sz="2000" dirty="0"/>
              <a:t>There will be a new type of wave (a </a:t>
            </a:r>
            <a:r>
              <a:rPr lang="en-US" sz="2000" dirty="0" err="1"/>
              <a:t>magnon</a:t>
            </a:r>
            <a:r>
              <a:rPr lang="en-US" sz="2000" dirty="0"/>
              <a:t>) in which the spins twist a bit from the preferred orientation, and spring back due to torques from neighboring spins.  </a:t>
            </a:r>
          </a:p>
          <a:p>
            <a:pPr lvl="1"/>
            <a:r>
              <a:rPr lang="en-US" sz="2000" dirty="0"/>
              <a:t>There can be boundaries (domain walls, here) between regions which break the symmetry in different ways.</a:t>
            </a:r>
          </a:p>
          <a:p>
            <a:endParaRPr lang="en-US" dirty="0"/>
          </a:p>
        </p:txBody>
      </p:sp>
    </p:spTree>
    <p:extLst>
      <p:ext uri="{BB962C8B-B14F-4D97-AF65-F5344CB8AC3E}">
        <p14:creationId xmlns:p14="http://schemas.microsoft.com/office/powerpoint/2010/main" val="237133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2"/>
            <a:ext cx="8229600" cy="1143000"/>
          </a:xfrm>
        </p:spPr>
        <p:txBody>
          <a:bodyPr>
            <a:noAutofit/>
          </a:bodyPr>
          <a:lstStyle/>
          <a:p>
            <a:r>
              <a:rPr lang="en-US" sz="3200" dirty="0">
                <a:solidFill>
                  <a:srgbClr val="C0504D"/>
                </a:solidFill>
              </a:rPr>
              <a:t>Other symmetries can spontaneously break </a:t>
            </a:r>
          </a:p>
        </p:txBody>
      </p:sp>
      <p:sp>
        <p:nvSpPr>
          <p:cNvPr id="3" name="Content Placeholder 2"/>
          <p:cNvSpPr>
            <a:spLocks noGrp="1"/>
          </p:cNvSpPr>
          <p:nvPr>
            <p:ph idx="1"/>
          </p:nvPr>
        </p:nvSpPr>
        <p:spPr>
          <a:xfrm>
            <a:off x="0" y="1199444"/>
            <a:ext cx="9144000" cy="4926719"/>
          </a:xfrm>
        </p:spPr>
        <p:txBody>
          <a:bodyPr>
            <a:normAutofit fontScale="62500" lnSpcReduction="20000"/>
          </a:bodyPr>
          <a:lstStyle/>
          <a:p>
            <a:pPr lvl="0"/>
            <a:r>
              <a:rPr lang="en-US" dirty="0"/>
              <a:t>On the average, any position in a liquid is just like any other position. When the liquid cools, it can freeze into a solid, in which there is a distinction between the sites with atoms on them and the spaces in between. Spatial translation is the broken symmetry.</a:t>
            </a:r>
          </a:p>
          <a:p>
            <a:pPr lvl="0"/>
            <a:r>
              <a:rPr lang="en-US" dirty="0"/>
              <a:t>Some sugars (and other big molecules) have left-handed and right-handed forms, which twist polarized light opposite directions. Crystals form which contain only one type or the other. Within the crystal, PARITY (mirror-image) symmetry is broken. (If the </a:t>
            </a:r>
            <a:r>
              <a:rPr lang="en-US" dirty="0" err="1"/>
              <a:t>interconversion</a:t>
            </a:r>
            <a:r>
              <a:rPr lang="en-US" dirty="0"/>
              <a:t> rate between the two forms is big enough, all the molecules can end up in one crystal, breaking parity for the whole batch.)</a:t>
            </a:r>
          </a:p>
          <a:p>
            <a:pPr marL="0" indent="0">
              <a:buNone/>
            </a:pPr>
            <a:endParaRPr lang="en-US" dirty="0"/>
          </a:p>
          <a:p>
            <a:r>
              <a:rPr lang="en-US" dirty="0"/>
              <a:t>We saw that physical laws  can have various other symmetries, besides these simple spatial symmetries. </a:t>
            </a:r>
          </a:p>
          <a:p>
            <a:pPr lvl="1"/>
            <a:r>
              <a:rPr lang="en-US" sz="3200" dirty="0"/>
              <a:t>time-reversal</a:t>
            </a:r>
          </a:p>
          <a:p>
            <a:pPr lvl="1"/>
            <a:r>
              <a:rPr lang="en-US" sz="3200" dirty="0"/>
              <a:t>Lorentz transformations, …</a:t>
            </a:r>
          </a:p>
          <a:p>
            <a:pPr marL="0" indent="0">
              <a:buNone/>
            </a:pPr>
            <a:endParaRPr lang="en-US" dirty="0"/>
          </a:p>
          <a:p>
            <a:r>
              <a:rPr lang="en-US" u="sng" dirty="0"/>
              <a:t>Any </a:t>
            </a:r>
            <a:r>
              <a:rPr lang="en-US" dirty="0"/>
              <a:t>underlying symmetry can be broken by the equilibrium physical state, just as the spatial symmetries were broken in the examples above.</a:t>
            </a:r>
          </a:p>
        </p:txBody>
      </p:sp>
    </p:spTree>
    <p:extLst>
      <p:ext uri="{BB962C8B-B14F-4D97-AF65-F5344CB8AC3E}">
        <p14:creationId xmlns:p14="http://schemas.microsoft.com/office/powerpoint/2010/main" val="22712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8229600" cy="840140"/>
          </a:xfrm>
        </p:spPr>
        <p:txBody>
          <a:bodyPr>
            <a:normAutofit/>
          </a:bodyPr>
          <a:lstStyle/>
          <a:p>
            <a:r>
              <a:rPr lang="en-US" sz="3600" dirty="0">
                <a:solidFill>
                  <a:srgbClr val="C0504D"/>
                </a:solidFill>
              </a:rPr>
              <a:t>What would drive inflation?</a:t>
            </a:r>
          </a:p>
        </p:txBody>
      </p:sp>
      <p:sp>
        <p:nvSpPr>
          <p:cNvPr id="3" name="Content Placeholder 2"/>
          <p:cNvSpPr>
            <a:spLocks noGrp="1"/>
          </p:cNvSpPr>
          <p:nvPr>
            <p:ph idx="1"/>
          </p:nvPr>
        </p:nvSpPr>
        <p:spPr>
          <a:xfrm>
            <a:off x="0" y="846668"/>
            <a:ext cx="9144000" cy="6011332"/>
          </a:xfrm>
        </p:spPr>
        <p:txBody>
          <a:bodyPr>
            <a:normAutofit/>
          </a:bodyPr>
          <a:lstStyle/>
          <a:p>
            <a:r>
              <a:rPr lang="en-US" sz="2000" dirty="0"/>
              <a:t>What energy density is to be used as the source of the gravitational effects? The zero-point energy would in principle be </a:t>
            </a:r>
            <a:r>
              <a:rPr lang="en-US" sz="2000" i="1" dirty="0"/>
              <a:t>infinite</a:t>
            </a:r>
            <a:r>
              <a:rPr lang="en-US" sz="2000" dirty="0"/>
              <a:t>. Even if we cut off the zero-point fluctuations at the Planck scale, where our current physics breaks down, the density would be ~10</a:t>
            </a:r>
            <a:r>
              <a:rPr lang="en-US" sz="2000" baseline="30000" dirty="0"/>
              <a:t>125</a:t>
            </a:r>
            <a:r>
              <a:rPr lang="en-US" sz="2000" dirty="0"/>
              <a:t> times the critical density of cosmology. So the energy that counts seems to be only the energy above some reference vacuum state. </a:t>
            </a:r>
          </a:p>
          <a:p>
            <a:r>
              <a:rPr lang="en-US" sz="2000" dirty="0"/>
              <a:t> Consider the early, hot universe.  Suppose that there is a scalar field which behaves as described earlier. Then, as time progresses, the free-energy-density graph will evolve.</a:t>
            </a:r>
          </a:p>
          <a:p>
            <a:r>
              <a:rPr lang="en-US" sz="1800" dirty="0"/>
              <a:t>The density of the field is zero at </a:t>
            </a:r>
          </a:p>
          <a:p>
            <a:pPr marL="400050" lvl="1" indent="0">
              <a:buNone/>
            </a:pPr>
            <a:r>
              <a:rPr lang="en-US" sz="1800" dirty="0"/>
              <a:t>very early times, but as the temperature </a:t>
            </a:r>
          </a:p>
          <a:p>
            <a:pPr marL="400050" lvl="1" indent="0">
              <a:buNone/>
            </a:pPr>
            <a:r>
              <a:rPr lang="en-US" sz="1800" dirty="0"/>
              <a:t>decreases,  that is no longer the </a:t>
            </a:r>
          </a:p>
          <a:p>
            <a:pPr marL="400050" lvl="1" indent="0">
              <a:buNone/>
            </a:pPr>
            <a:r>
              <a:rPr lang="en-US" sz="1800" dirty="0"/>
              <a:t>favored configuration.  If the middle </a:t>
            </a:r>
          </a:p>
          <a:p>
            <a:pPr marL="400050" lvl="1" indent="0">
              <a:buNone/>
            </a:pPr>
            <a:r>
              <a:rPr lang="en-US" sz="1800" dirty="0"/>
              <a:t>energy-density graph is </a:t>
            </a:r>
          </a:p>
          <a:p>
            <a:pPr marL="400050" lvl="1" indent="0">
              <a:buNone/>
            </a:pPr>
            <a:r>
              <a:rPr lang="en-US" sz="1800" dirty="0"/>
              <a:t>correct, then the universe will become trapped in a </a:t>
            </a:r>
            <a:r>
              <a:rPr lang="en-US" sz="1800" b="1" dirty="0"/>
              <a:t>false vacuum</a:t>
            </a:r>
            <a:r>
              <a:rPr lang="en-US" sz="1800" dirty="0"/>
              <a:t> state, i.e. a state in which the free-energy is bigger than it has to be.  Even if the last version is right, the universe will not instantly reach the true vacuum, but will spend a little time in false vacuum states. The false vacuum will cause the expansion of the universe to have unusual features.</a:t>
            </a:r>
          </a:p>
          <a:p>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135801454"/>
              </p:ext>
            </p:extLst>
          </p:nvPr>
        </p:nvGraphicFramePr>
        <p:xfrm>
          <a:off x="4219221" y="3706481"/>
          <a:ext cx="4783667" cy="1334007"/>
        </p:xfrm>
        <a:graphic>
          <a:graphicData uri="http://schemas.openxmlformats.org/presentationml/2006/ole">
            <mc:AlternateContent xmlns:mc="http://schemas.openxmlformats.org/markup-compatibility/2006">
              <mc:Choice xmlns:v="urn:schemas-microsoft-com:vml" Requires="v">
                <p:oleObj spid="_x0000_s4169" name="Picture" r:id="rId3" imgW="5829300" imgH="1625600" progId="Word.Picture.8">
                  <p:embed/>
                </p:oleObj>
              </mc:Choice>
              <mc:Fallback>
                <p:oleObj name="Picture" r:id="rId3" imgW="5829300" imgH="1625600" progId="Word.Picture.8">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221" y="3706481"/>
                        <a:ext cx="4783667" cy="133400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918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755473"/>
          </a:xfrm>
        </p:spPr>
        <p:txBody>
          <a:bodyPr>
            <a:normAutofit/>
          </a:bodyPr>
          <a:lstStyle/>
          <a:p>
            <a:r>
              <a:rPr lang="en-US" sz="3600" dirty="0">
                <a:solidFill>
                  <a:srgbClr val="C0504D"/>
                </a:solidFill>
              </a:rPr>
              <a:t>Start and End of Inflation</a:t>
            </a:r>
          </a:p>
        </p:txBody>
      </p:sp>
      <p:sp>
        <p:nvSpPr>
          <p:cNvPr id="3" name="Content Placeholder 2"/>
          <p:cNvSpPr>
            <a:spLocks noGrp="1"/>
          </p:cNvSpPr>
          <p:nvPr>
            <p:ph idx="1"/>
          </p:nvPr>
        </p:nvSpPr>
        <p:spPr>
          <a:xfrm>
            <a:off x="0" y="768526"/>
            <a:ext cx="9144000" cy="6089473"/>
          </a:xfrm>
        </p:spPr>
        <p:txBody>
          <a:bodyPr>
            <a:normAutofit fontScale="85000" lnSpcReduction="20000"/>
          </a:bodyPr>
          <a:lstStyle/>
          <a:p>
            <a:pPr marL="0" indent="0">
              <a:buNone/>
            </a:pPr>
            <a:r>
              <a:rPr lang="en-US" sz="2400" dirty="0"/>
              <a:t>(See Scientific American, Jan. 1999 for </a:t>
            </a:r>
            <a:br>
              <a:rPr lang="en-US" sz="2400" dirty="0"/>
            </a:br>
            <a:r>
              <a:rPr lang="en-US" sz="2400" dirty="0"/>
              <a:t>articles on the difference between getting </a:t>
            </a:r>
            <a:br>
              <a:rPr lang="en-US" sz="2400" dirty="0"/>
            </a:br>
            <a:r>
              <a:rPr lang="en-US" sz="2400" dirty="0"/>
              <a:t>stuck for a while in a false vacuum  and </a:t>
            </a:r>
            <a:br>
              <a:rPr lang="en-US" sz="2400" dirty="0"/>
            </a:br>
            <a:r>
              <a:rPr lang="en-US" sz="2400" dirty="0"/>
              <a:t>gradually rolling out of a false vacuum.)</a:t>
            </a:r>
            <a:br>
              <a:rPr lang="en-US" sz="2400" dirty="0"/>
            </a:br>
            <a:r>
              <a:rPr lang="en-US" sz="2400" dirty="0"/>
              <a:t>The frozen symmetrical field has, at least </a:t>
            </a:r>
            <a:br>
              <a:rPr lang="en-US" sz="2400" dirty="0"/>
            </a:br>
            <a:r>
              <a:rPr lang="en-US" sz="2400" dirty="0"/>
              <a:t>for a while, a fixed density- driving inflation.</a:t>
            </a:r>
          </a:p>
          <a:p>
            <a:r>
              <a:rPr lang="en-US" sz="2400" dirty="0"/>
              <a:t>In this scenario, the inflation was not caused by a change of the actual state of the vacuum but by the appearance of a new </a:t>
            </a:r>
            <a:r>
              <a:rPr lang="en-US" sz="2400" i="1" dirty="0"/>
              <a:t>possible </a:t>
            </a:r>
            <a:r>
              <a:rPr lang="en-US" sz="2400" dirty="0"/>
              <a:t> equilibrium state with lower energy.  How does the universe know that there's a lower energy "real" vacuum?</a:t>
            </a:r>
          </a:p>
          <a:p>
            <a:pPr marL="0" indent="0">
              <a:buNone/>
            </a:pPr>
            <a:r>
              <a:rPr lang="en-US" sz="2400" dirty="0"/>
              <a:t>Inflation may solve our two big cosmological problems.  </a:t>
            </a:r>
          </a:p>
          <a:p>
            <a:r>
              <a:rPr lang="en-US" sz="2400" b="1" dirty="0"/>
              <a:t>Homogeneity.</a:t>
            </a:r>
            <a:r>
              <a:rPr lang="en-US" sz="2400" dirty="0"/>
              <a:t> If the inflation lasted for 100 time constants, the universe expanded by a factor of e</a:t>
            </a:r>
            <a:r>
              <a:rPr lang="en-US" sz="2400" baseline="30000" dirty="0"/>
              <a:t>100</a:t>
            </a:r>
            <a:r>
              <a:rPr lang="en-US" sz="2400" dirty="0"/>
              <a:t> = 10</a:t>
            </a:r>
            <a:r>
              <a:rPr lang="en-US" sz="2400" baseline="30000" dirty="0"/>
              <a:t>43</a:t>
            </a:r>
            <a:r>
              <a:rPr lang="en-US" sz="2400" dirty="0"/>
              <a:t>.  The entire visible universe (10</a:t>
            </a:r>
            <a:r>
              <a:rPr lang="en-US" sz="2400" baseline="30000" dirty="0"/>
              <a:t>25</a:t>
            </a:r>
            <a:r>
              <a:rPr lang="en-US" sz="2400" dirty="0"/>
              <a:t> m) was a basketball  (~30 cm) just after inflation, but only a minute speck (10</a:t>
            </a:r>
            <a:r>
              <a:rPr lang="en-US" sz="2400" baseline="30000" dirty="0"/>
              <a:t>-43</a:t>
            </a:r>
            <a:r>
              <a:rPr lang="en-US" sz="2400" dirty="0"/>
              <a:t> m) just before, much smaller than the causally connected region (10</a:t>
            </a:r>
            <a:r>
              <a:rPr lang="en-US" sz="2400" baseline="30000" dirty="0"/>
              <a:t>-23</a:t>
            </a:r>
            <a:r>
              <a:rPr lang="en-US" sz="2400" dirty="0"/>
              <a:t> m) then.</a:t>
            </a:r>
          </a:p>
          <a:p>
            <a:r>
              <a:rPr lang="en-US" sz="2400" b="1" dirty="0"/>
              <a:t>Flatness.</a:t>
            </a:r>
            <a:r>
              <a:rPr lang="en-US" sz="2400" dirty="0"/>
              <a:t>  Suppose the universe wasn’t close to the critical density before inflation.  This means, in the balloon analogy, that it was curved.  Now, increase the radius of the balloon by x10</a:t>
            </a:r>
            <a:r>
              <a:rPr lang="en-US" sz="2400" baseline="30000" dirty="0"/>
              <a:t>43</a:t>
            </a:r>
            <a:r>
              <a:rPr lang="en-US" sz="2400" dirty="0"/>
              <a:t>.  It will become indistinguishably close to flat.</a:t>
            </a:r>
          </a:p>
          <a:p>
            <a:r>
              <a:rPr lang="en-US" sz="2400" dirty="0"/>
              <a:t>Inflation could also account for the rarity of certain particles (magnetic monopoles) which should have been created, but have never actually been found.</a:t>
            </a:r>
            <a:endParaRPr lang="en-US" sz="2000" dirty="0"/>
          </a:p>
          <a:p>
            <a:r>
              <a:rPr lang="en-US" sz="2400" b="1" dirty="0"/>
              <a:t>Problem</a:t>
            </a:r>
            <a:r>
              <a:rPr lang="en-US" sz="2400" dirty="0"/>
              <a:t>:  The inflationary scenario requires some fine-tuning of the strength of competing terms in the interactions, in order for the inflationary period to end smoothly.</a:t>
            </a:r>
          </a:p>
          <a:p>
            <a:endParaRPr lang="en-US" sz="20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90264315"/>
              </p:ext>
            </p:extLst>
          </p:nvPr>
        </p:nvGraphicFramePr>
        <p:xfrm>
          <a:off x="4572000" y="728917"/>
          <a:ext cx="4783667" cy="1334007"/>
        </p:xfrm>
        <a:graphic>
          <a:graphicData uri="http://schemas.openxmlformats.org/presentationml/2006/ole">
            <mc:AlternateContent xmlns:mc="http://schemas.openxmlformats.org/markup-compatibility/2006">
              <mc:Choice xmlns:v="urn:schemas-microsoft-com:vml" Requires="v">
                <p:oleObj spid="_x0000_s5190" name="Picture" r:id="rId3" imgW="5829300" imgH="1625600" progId="Word.Picture.8">
                  <p:embed/>
                </p:oleObj>
              </mc:Choice>
              <mc:Fallback>
                <p:oleObj name="Picture" r:id="rId3" imgW="5829300" imgH="1625600" progId="Word.Picture.8">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28917"/>
                        <a:ext cx="4783667" cy="133400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206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solidFill>
                  <a:srgbClr val="C0504D"/>
                </a:solidFill>
              </a:rPr>
              <a:t>The universe is expanding</a:t>
            </a:r>
          </a:p>
        </p:txBody>
      </p:sp>
      <p:sp>
        <p:nvSpPr>
          <p:cNvPr id="3" name="Content Placeholder 2"/>
          <p:cNvSpPr>
            <a:spLocks noGrp="1"/>
          </p:cNvSpPr>
          <p:nvPr>
            <p:ph idx="1"/>
          </p:nvPr>
        </p:nvSpPr>
        <p:spPr>
          <a:xfrm>
            <a:off x="23648" y="762000"/>
            <a:ext cx="9067800" cy="5715000"/>
          </a:xfrm>
        </p:spPr>
        <p:txBody>
          <a:bodyPr>
            <a:normAutofit fontScale="77500" lnSpcReduction="20000"/>
          </a:bodyPr>
          <a:lstStyle/>
          <a:p>
            <a:r>
              <a:rPr lang="en-US" sz="2900" dirty="0"/>
              <a:t>What is observed? (Hubble, 1932)</a:t>
            </a:r>
          </a:p>
          <a:p>
            <a:r>
              <a:rPr lang="en-US" sz="2900" dirty="0"/>
              <a:t>Distant galaxies are moving away from us.  The farther they are, the faster they are receding (a linear relationship).  This means that at some time in the past, they were all right here ... The whole universe was squashed together.  This does not violate relativity.  There is no center (preferred location).</a:t>
            </a:r>
          </a:p>
          <a:p>
            <a:r>
              <a:rPr lang="en-US" sz="2900" dirty="0"/>
              <a:t>Suppose I have several friends:</a:t>
            </a:r>
          </a:p>
          <a:p>
            <a:pPr lvl="1"/>
            <a:r>
              <a:rPr lang="en-US" sz="2500" dirty="0"/>
              <a:t>A	     is	10	meters from me, moving away at	1 m/s </a:t>
            </a:r>
          </a:p>
          <a:p>
            <a:pPr lvl="1"/>
            <a:r>
              <a:rPr lang="en-US" sz="2500" dirty="0"/>
              <a:t>B		20		                			2</a:t>
            </a:r>
          </a:p>
          <a:p>
            <a:pPr lvl="1"/>
            <a:r>
              <a:rPr lang="en-US" sz="2500" dirty="0"/>
              <a:t>C		30					3</a:t>
            </a:r>
            <a:br>
              <a:rPr lang="en-US" sz="2500" dirty="0"/>
            </a:br>
            <a:br>
              <a:rPr lang="en-US" sz="2500" dirty="0"/>
            </a:br>
            <a:br>
              <a:rPr lang="en-US" sz="2500" dirty="0"/>
            </a:br>
            <a:br>
              <a:rPr lang="en-US" sz="2500" dirty="0"/>
            </a:br>
            <a:endParaRPr lang="en-US" sz="2500" dirty="0"/>
          </a:p>
          <a:p>
            <a:r>
              <a:rPr lang="en-US" sz="2900" dirty="0"/>
              <a:t>If they have been moving at a constant speed, I can say that 10 seconds ago, each was at my present location.  Notice that A sees exactly the same thing that I do.  (Different people, but the same relationships.)  The quantity that describes this motion is: “H = 0.1 m/s per meter”.  H is the Hubble expansion parameter. </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50769316"/>
              </p:ext>
            </p:extLst>
          </p:nvPr>
        </p:nvGraphicFramePr>
        <p:xfrm>
          <a:off x="1295400" y="3733800"/>
          <a:ext cx="5791200" cy="854075"/>
        </p:xfrm>
        <a:graphic>
          <a:graphicData uri="http://schemas.openxmlformats.org/presentationml/2006/ole">
            <mc:AlternateContent xmlns:mc="http://schemas.openxmlformats.org/markup-compatibility/2006">
              <mc:Choice xmlns:v="urn:schemas-microsoft-com:vml" Requires="v">
                <p:oleObj spid="_x0000_s6155" name="Picture" r:id="rId3" imgW="4343400" imgH="638175" progId="Word.Picture.8">
                  <p:embed/>
                </p:oleObj>
              </mc:Choice>
              <mc:Fallback>
                <p:oleObj name="Picture" r:id="rId3" imgW="4343400" imgH="638175"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5791200" cy="854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357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dirty="0">
                <a:solidFill>
                  <a:srgbClr val="C0504D"/>
                </a:solidFill>
              </a:rPr>
              <a:t>Did the Big Bang really happen?</a:t>
            </a:r>
          </a:p>
        </p:txBody>
      </p:sp>
      <p:sp>
        <p:nvSpPr>
          <p:cNvPr id="3" name="Content Placeholder 2"/>
          <p:cNvSpPr>
            <a:spLocks noGrp="1"/>
          </p:cNvSpPr>
          <p:nvPr>
            <p:ph idx="1"/>
          </p:nvPr>
        </p:nvSpPr>
        <p:spPr>
          <a:xfrm>
            <a:off x="0" y="1219200"/>
            <a:ext cx="9144000" cy="5638800"/>
          </a:xfrm>
        </p:spPr>
        <p:txBody>
          <a:bodyPr>
            <a:normAutofit/>
          </a:bodyPr>
          <a:lstStyle/>
          <a:p>
            <a:r>
              <a:rPr lang="en-US" sz="2400" dirty="0"/>
              <a:t>Besides </a:t>
            </a:r>
          </a:p>
          <a:p>
            <a:pPr lvl="1"/>
            <a:r>
              <a:rPr lang="en-US" sz="2000" dirty="0"/>
              <a:t>GR theory and</a:t>
            </a:r>
          </a:p>
          <a:p>
            <a:pPr lvl="1"/>
            <a:r>
              <a:rPr lang="en-US" sz="2000" dirty="0"/>
              <a:t>the Hubble expansion </a:t>
            </a:r>
          </a:p>
          <a:p>
            <a:r>
              <a:rPr lang="en-US" sz="2400" dirty="0"/>
              <a:t>main evidences for the big bang are </a:t>
            </a:r>
          </a:p>
          <a:p>
            <a:pPr lvl="1"/>
            <a:r>
              <a:rPr lang="en-US" sz="2000" dirty="0"/>
              <a:t>The relative abundances of the </a:t>
            </a:r>
            <a:br>
              <a:rPr lang="en-US" sz="2000" dirty="0"/>
            </a:br>
            <a:r>
              <a:rPr lang="en-US" sz="2000" dirty="0"/>
              <a:t>light nuclei (H, D, He, Li) </a:t>
            </a:r>
            <a:br>
              <a:rPr lang="en-US" sz="2000" dirty="0"/>
            </a:br>
            <a:r>
              <a:rPr lang="en-US" sz="2000" dirty="0"/>
              <a:t>are ~correctly predicted</a:t>
            </a:r>
            <a:br>
              <a:rPr lang="en-US" sz="2000" dirty="0"/>
            </a:br>
            <a:r>
              <a:rPr lang="en-US" sz="2000" dirty="0"/>
              <a:t>by the BB theory.  </a:t>
            </a:r>
          </a:p>
          <a:p>
            <a:pPr lvl="1"/>
            <a:r>
              <a:rPr lang="en-US" sz="2000" dirty="0"/>
              <a:t> the cosmic microwave background.  </a:t>
            </a:r>
          </a:p>
        </p:txBody>
      </p:sp>
      <p:pic>
        <p:nvPicPr>
          <p:cNvPr id="4" name="Picture 3" descr="Screen Shot 2013-10-08 at 6.1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066800"/>
            <a:ext cx="3911600" cy="3797300"/>
          </a:xfrm>
          <a:prstGeom prst="rect">
            <a:avLst/>
          </a:prstGeom>
        </p:spPr>
      </p:pic>
      <p:sp>
        <p:nvSpPr>
          <p:cNvPr id="5" name="TextBox 4"/>
          <p:cNvSpPr txBox="1"/>
          <p:nvPr/>
        </p:nvSpPr>
        <p:spPr>
          <a:xfrm>
            <a:off x="5562600" y="4800600"/>
            <a:ext cx="3105801" cy="646331"/>
          </a:xfrm>
          <a:prstGeom prst="rect">
            <a:avLst/>
          </a:prstGeom>
          <a:noFill/>
        </p:spPr>
        <p:txBody>
          <a:bodyPr wrap="none" rtlCol="0">
            <a:spAutoFit/>
          </a:bodyPr>
          <a:lstStyle/>
          <a:p>
            <a:r>
              <a:rPr lang="en-US" dirty="0"/>
              <a:t>http://</a:t>
            </a:r>
            <a:r>
              <a:rPr lang="en-US" dirty="0" err="1"/>
              <a:t>astro.berkeley.edu</a:t>
            </a:r>
            <a:r>
              <a:rPr lang="en-US" dirty="0"/>
              <a:t>/</a:t>
            </a:r>
            <a:br>
              <a:rPr lang="en-US" dirty="0"/>
            </a:br>
            <a:r>
              <a:rPr lang="en-US" dirty="0"/>
              <a:t>~</a:t>
            </a:r>
            <a:r>
              <a:rPr lang="en-US" dirty="0" err="1"/>
              <a:t>mwhite</a:t>
            </a:r>
            <a:r>
              <a:rPr lang="en-US" dirty="0"/>
              <a:t>/</a:t>
            </a:r>
            <a:r>
              <a:rPr lang="en-US" dirty="0" err="1"/>
              <a:t>darkmatter</a:t>
            </a:r>
            <a:r>
              <a:rPr lang="en-US" dirty="0"/>
              <a:t>/</a:t>
            </a:r>
            <a:r>
              <a:rPr lang="en-US" dirty="0" err="1"/>
              <a:t>bbn.html</a:t>
            </a:r>
            <a:endParaRPr lang="en-US" dirty="0"/>
          </a:p>
        </p:txBody>
      </p:sp>
      <p:cxnSp>
        <p:nvCxnSpPr>
          <p:cNvPr id="7" name="Straight Arrow Connector 6"/>
          <p:cNvCxnSpPr/>
          <p:nvPr/>
        </p:nvCxnSpPr>
        <p:spPr>
          <a:xfrm flipV="1">
            <a:off x="3429000" y="34290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95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685800"/>
          </a:xfrm>
        </p:spPr>
        <p:txBody>
          <a:bodyPr>
            <a:normAutofit/>
          </a:bodyPr>
          <a:lstStyle/>
          <a:p>
            <a:r>
              <a:rPr lang="en-US" sz="3600" dirty="0">
                <a:solidFill>
                  <a:srgbClr val="C0504D"/>
                </a:solidFill>
              </a:rPr>
              <a:t>Cosmic Microwave Background Spectrum</a:t>
            </a:r>
          </a:p>
        </p:txBody>
      </p:sp>
      <p:pic>
        <p:nvPicPr>
          <p:cNvPr id="6146" name="Picture 2" descr="cmb_intensity"/>
          <p:cNvPicPr>
            <a:picLocks noChangeAspect="1" noChangeArrowheads="1"/>
          </p:cNvPicPr>
          <p:nvPr/>
        </p:nvPicPr>
        <p:blipFill rotWithShape="1">
          <a:blip r:embed="rId2">
            <a:extLst>
              <a:ext uri="{28A0092B-C50C-407E-A947-70E740481C1C}">
                <a14:useLocalDpi xmlns:a14="http://schemas.microsoft.com/office/drawing/2010/main" val="0"/>
              </a:ext>
            </a:extLst>
          </a:blip>
          <a:srcRect l="-2231" t="9920" r="4945" b="6318"/>
          <a:stretch/>
        </p:blipFill>
        <p:spPr bwMode="auto">
          <a:xfrm>
            <a:off x="2743200" y="2869957"/>
            <a:ext cx="6279653" cy="398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3810000" y="3352800"/>
            <a:ext cx="1752600" cy="1631216"/>
          </a:xfrm>
          <a:prstGeom prst="rect">
            <a:avLst/>
          </a:prstGeom>
          <a:noFill/>
        </p:spPr>
        <p:txBody>
          <a:bodyPr wrap="square" rtlCol="0">
            <a:spAutoFit/>
          </a:bodyPr>
          <a:lstStyle/>
          <a:p>
            <a:r>
              <a:rPr lang="en-US" sz="2000" dirty="0"/>
              <a:t>Only one adjustable parameter for the whole curve!</a:t>
            </a:r>
          </a:p>
        </p:txBody>
      </p:sp>
      <p:sp>
        <p:nvSpPr>
          <p:cNvPr id="5" name="TextBox 4"/>
          <p:cNvSpPr txBox="1"/>
          <p:nvPr/>
        </p:nvSpPr>
        <p:spPr>
          <a:xfrm>
            <a:off x="-304800" y="685800"/>
            <a:ext cx="9448800" cy="3785652"/>
          </a:xfrm>
          <a:prstGeom prst="rect">
            <a:avLst/>
          </a:prstGeom>
          <a:noFill/>
        </p:spPr>
        <p:txBody>
          <a:bodyPr wrap="square" rtlCol="0">
            <a:spAutoFit/>
          </a:bodyPr>
          <a:lstStyle/>
          <a:p>
            <a:pPr lvl="1"/>
            <a:r>
              <a:rPr lang="en-US" sz="2000" dirty="0"/>
              <a:t>When the universe was much more compressed, it must have been much hotter than now.  Hot objects glow with thermal radiation. Before the universe cooled to about 3000 K, it wasn't transparent, since when atoms are heated up above that the electrons fall off. Loose electrons are very good light absorbers/ reflectors, as in metals. So we should see back to the point at which it first became nearly transparent, at about 3000 K and ~400,000 years old.</a:t>
            </a:r>
            <a:br>
              <a:rPr lang="en-US" sz="2000" dirty="0"/>
            </a:br>
            <a:r>
              <a:rPr lang="en-US" sz="2000" dirty="0"/>
              <a:t>It shouldn’t look like a 3000K surface because </a:t>
            </a:r>
            <a:br>
              <a:rPr lang="en-US" sz="2000" dirty="0"/>
            </a:br>
            <a:r>
              <a:rPr lang="en-US" sz="2000" dirty="0"/>
              <a:t>the universe has expanded</a:t>
            </a:r>
            <a:br>
              <a:rPr lang="en-US" sz="2000" dirty="0"/>
            </a:br>
            <a:r>
              <a:rPr lang="en-US" sz="2000" dirty="0"/>
              <a:t>diluting the light and </a:t>
            </a:r>
            <a:br>
              <a:rPr lang="en-US" sz="2000" dirty="0"/>
            </a:br>
            <a:r>
              <a:rPr lang="en-US" sz="2000" dirty="0"/>
              <a:t>stretching out its </a:t>
            </a:r>
            <a:br>
              <a:rPr lang="en-US" sz="2000" dirty="0"/>
            </a:br>
            <a:r>
              <a:rPr lang="en-US" sz="2000" dirty="0"/>
              <a:t>wavelengths. It should </a:t>
            </a:r>
            <a:br>
              <a:rPr lang="en-US" sz="2000" dirty="0"/>
            </a:br>
            <a:r>
              <a:rPr lang="en-US" sz="2000" dirty="0"/>
              <a:t>look like it’s at ~2.7 </a:t>
            </a:r>
            <a:r>
              <a:rPr lang="en-US" dirty="0"/>
              <a:t>K. </a:t>
            </a:r>
          </a:p>
        </p:txBody>
      </p:sp>
      <p:sp>
        <p:nvSpPr>
          <p:cNvPr id="6" name="TextBox 5"/>
          <p:cNvSpPr txBox="1"/>
          <p:nvPr/>
        </p:nvSpPr>
        <p:spPr>
          <a:xfrm>
            <a:off x="18044" y="4819219"/>
            <a:ext cx="2953756" cy="2031325"/>
          </a:xfrm>
          <a:prstGeom prst="rect">
            <a:avLst/>
          </a:prstGeom>
          <a:noFill/>
        </p:spPr>
        <p:txBody>
          <a:bodyPr wrap="square" rtlCol="0">
            <a:spAutoFit/>
          </a:bodyPr>
          <a:lstStyle/>
          <a:p>
            <a:pPr marL="0" lvl="1"/>
            <a:r>
              <a:rPr lang="en-US" dirty="0"/>
              <a:t>Predicted by Gamow, </a:t>
            </a:r>
            <a:r>
              <a:rPr lang="en-US" dirty="0" err="1"/>
              <a:t>Alpher</a:t>
            </a:r>
            <a:r>
              <a:rPr lang="en-US" dirty="0"/>
              <a:t> and Herman in the 1940s and accidentally discovered in 1964 by Penzias and Wilson.  Many details are now understood in terms of more elaborate BB theories.</a:t>
            </a:r>
          </a:p>
        </p:txBody>
      </p:sp>
    </p:spTree>
    <p:extLst>
      <p:ext uri="{BB962C8B-B14F-4D97-AF65-F5344CB8AC3E}">
        <p14:creationId xmlns:p14="http://schemas.microsoft.com/office/powerpoint/2010/main" val="151666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dirty="0">
                <a:solidFill>
                  <a:srgbClr val="C0504D"/>
                </a:solidFill>
              </a:rPr>
              <a:t>How does GR describe the expansion?</a:t>
            </a:r>
          </a:p>
        </p:txBody>
      </p:sp>
      <p:sp>
        <p:nvSpPr>
          <p:cNvPr id="3" name="Content Placeholder 2"/>
          <p:cNvSpPr>
            <a:spLocks noGrp="1"/>
          </p:cNvSpPr>
          <p:nvPr>
            <p:ph idx="1"/>
          </p:nvPr>
        </p:nvSpPr>
        <p:spPr>
          <a:xfrm>
            <a:off x="0" y="2462831"/>
            <a:ext cx="9144000" cy="4395169"/>
          </a:xfrm>
        </p:spPr>
        <p:txBody>
          <a:bodyPr>
            <a:normAutofit/>
          </a:bodyPr>
          <a:lstStyle/>
          <a:p>
            <a:r>
              <a:rPr lang="en-US" sz="2000" dirty="0"/>
              <a:t>GR says the balloon must either be expanding or contracting.  </a:t>
            </a:r>
            <a:br>
              <a:rPr lang="en-US" sz="2000" dirty="0"/>
            </a:br>
            <a:r>
              <a:rPr lang="en-US" sz="2000" dirty="0"/>
              <a:t>It is expanding.  </a:t>
            </a:r>
            <a:br>
              <a:rPr lang="en-US" sz="2000" dirty="0"/>
            </a:br>
            <a:r>
              <a:rPr lang="en-US" sz="2000" dirty="0"/>
              <a:t>The age of the universe is not quite ~14 billion years, due to accelerations. The expansion rate is changing due to the mutual gravitational effects of all the energy in the universe.</a:t>
            </a:r>
          </a:p>
          <a:p>
            <a:r>
              <a:rPr lang="en-US" sz="2000" dirty="0"/>
              <a:t>Will the expansion ever stop?  If I throw a ball in the air, will it fall down?</a:t>
            </a:r>
          </a:p>
          <a:p>
            <a:r>
              <a:rPr lang="en-US" sz="2000" dirty="0"/>
              <a:t>There are two simple possibilities.  </a:t>
            </a:r>
          </a:p>
          <a:p>
            <a:pPr lvl="1"/>
            <a:r>
              <a:rPr lang="en-US" sz="2000" dirty="0"/>
              <a:t>If the attraction is strong enough, and the speed small enough, then the expansion will stop, and the universe will collapse into a big crunch. </a:t>
            </a:r>
          </a:p>
          <a:p>
            <a:pPr lvl="1"/>
            <a:r>
              <a:rPr lang="en-US" sz="2000" dirty="0"/>
              <a:t> If not, or if there is a repulsion, then it will continue to expand forever.</a:t>
            </a:r>
          </a:p>
          <a:p>
            <a:r>
              <a:rPr lang="en-US" sz="2000" dirty="0"/>
              <a:t>Right now, it looks as if the expansion will continue forever.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86431"/>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389468" y="1116799"/>
            <a:ext cx="6400800" cy="1015663"/>
          </a:xfrm>
          <a:prstGeom prst="rect">
            <a:avLst/>
          </a:prstGeom>
          <a:noFill/>
        </p:spPr>
        <p:txBody>
          <a:bodyPr wrap="square" rtlCol="0">
            <a:spAutoFit/>
          </a:bodyPr>
          <a:lstStyle/>
          <a:p>
            <a:r>
              <a:rPr lang="en-US" sz="2000" dirty="0"/>
              <a:t>Remember our balloon analogy for curved geometry:</a:t>
            </a:r>
          </a:p>
          <a:p>
            <a:r>
              <a:rPr lang="en-US" sz="2000" dirty="0"/>
              <a:t>Think of dots painted on a balloon.  As the balloon expands, the dots move apart.</a:t>
            </a:r>
          </a:p>
        </p:txBody>
      </p:sp>
    </p:spTree>
    <p:extLst>
      <p:ext uri="{BB962C8B-B14F-4D97-AF65-F5344CB8AC3E}">
        <p14:creationId xmlns:p14="http://schemas.microsoft.com/office/powerpoint/2010/main" val="352864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0"/>
            <a:ext cx="8305800" cy="977900"/>
          </a:xfrm>
        </p:spPr>
        <p:txBody>
          <a:bodyPr>
            <a:normAutofit/>
          </a:bodyPr>
          <a:lstStyle/>
          <a:p>
            <a:r>
              <a:rPr lang="en-US" sz="3600" dirty="0">
                <a:solidFill>
                  <a:srgbClr val="C0504D"/>
                </a:solidFill>
              </a:rPr>
              <a:t>There is no edge, but there is a horizon</a:t>
            </a:r>
          </a:p>
        </p:txBody>
      </p:sp>
      <p:sp>
        <p:nvSpPr>
          <p:cNvPr id="3" name="Content Placeholder 2"/>
          <p:cNvSpPr>
            <a:spLocks noGrp="1"/>
          </p:cNvSpPr>
          <p:nvPr>
            <p:ph idx="1"/>
          </p:nvPr>
        </p:nvSpPr>
        <p:spPr>
          <a:xfrm>
            <a:off x="0" y="1371600"/>
            <a:ext cx="9144000" cy="5334000"/>
          </a:xfrm>
        </p:spPr>
        <p:txBody>
          <a:bodyPr>
            <a:normAutofit/>
          </a:bodyPr>
          <a:lstStyle/>
          <a:p>
            <a:r>
              <a:rPr lang="en-US" sz="2000" dirty="0"/>
              <a:t>Even though the universe is expanding, it is not expanding “into” anything.  There is not an edge to the matter, beyond which there is only empty space.</a:t>
            </a:r>
          </a:p>
          <a:p>
            <a:r>
              <a:rPr lang="en-US" sz="2000" dirty="0"/>
              <a:t>There is a GR analog to the edge, however.  There is a horizon, dependent on the observer.  The linear relationship between distance and speed tells us that beyond a certain distance (~c/H ≈ 14 billion light years) the stuff out there “is” moving away at faster than light speed. i.e. space is expanding so fast that it is being carried away faster than the speed of light. </a:t>
            </a:r>
          </a:p>
          <a:p>
            <a:pPr lvl="1"/>
            <a:r>
              <a:rPr lang="en-US" sz="2000" dirty="0"/>
              <a:t>Why “is”?</a:t>
            </a:r>
          </a:p>
          <a:p>
            <a:pPr lvl="1"/>
            <a:r>
              <a:rPr lang="en-US" sz="2000" dirty="0"/>
              <a:t>In standard “co-moving” coordinates, the distance across “now” is a lot bigger than 28 billion light years.</a:t>
            </a:r>
          </a:p>
          <a:p>
            <a:r>
              <a:rPr lang="en-US" sz="2000" dirty="0"/>
              <a:t>Doesn’t this violate special relativity?  What's left of the SR speed-limit is the constraint that any </a:t>
            </a:r>
            <a:r>
              <a:rPr lang="en-US" sz="2000" i="1" dirty="0"/>
              <a:t>local</a:t>
            </a:r>
            <a:r>
              <a:rPr lang="en-US" sz="2000" dirty="0"/>
              <a:t> measurement of a speed give c or less.  Inferred speeds of parts of the universe with which communication is impossible are not governed by that constraint.</a:t>
            </a:r>
          </a:p>
        </p:txBody>
      </p:sp>
    </p:spTree>
    <p:extLst>
      <p:ext uri="{BB962C8B-B14F-4D97-AF65-F5344CB8AC3E}">
        <p14:creationId xmlns:p14="http://schemas.microsoft.com/office/powerpoint/2010/main" val="285486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826029"/>
          </a:xfrm>
        </p:spPr>
        <p:txBody>
          <a:bodyPr>
            <a:normAutofit/>
          </a:bodyPr>
          <a:lstStyle/>
          <a:p>
            <a:r>
              <a:rPr lang="en-US" sz="3600" dirty="0">
                <a:solidFill>
                  <a:schemeClr val="accent2"/>
                </a:solidFill>
              </a:rPr>
              <a:t>The Cosmic microwave background (CMB) </a:t>
            </a:r>
          </a:p>
        </p:txBody>
      </p:sp>
      <p:sp>
        <p:nvSpPr>
          <p:cNvPr id="3" name="Content Placeholder 2"/>
          <p:cNvSpPr>
            <a:spLocks noGrp="1"/>
          </p:cNvSpPr>
          <p:nvPr>
            <p:ph idx="1"/>
          </p:nvPr>
        </p:nvSpPr>
        <p:spPr>
          <a:xfrm>
            <a:off x="0" y="1001890"/>
            <a:ext cx="9144000" cy="4870274"/>
          </a:xfrm>
        </p:spPr>
        <p:txBody>
          <a:bodyPr>
            <a:noAutofit/>
          </a:bodyPr>
          <a:lstStyle/>
          <a:p>
            <a:r>
              <a:rPr lang="en-US" sz="2000" dirty="0"/>
              <a:t>When the universe was small, it must have been hot.  It should be possible to see the afterglow.  When the universe was about 10</a:t>
            </a:r>
            <a:r>
              <a:rPr lang="en-US" sz="2000" baseline="30000" dirty="0"/>
              <a:t>5</a:t>
            </a:r>
            <a:r>
              <a:rPr lang="en-US" sz="2000" dirty="0"/>
              <a:t> years old, T ~ 3000K.  Below this temperature, atoms are not ionized, and the universe becomes transparent.  The “relic photons” will have been red-shifted by the expansion of space to an effective temperature of only 2.7K. </a:t>
            </a:r>
          </a:p>
          <a:p>
            <a:r>
              <a:rPr lang="en-US" sz="2000" dirty="0"/>
              <a:t>The CMB is a nearly perfect “black body” spectrum.  The only distortion larger than about a part in 10</a:t>
            </a:r>
            <a:r>
              <a:rPr lang="en-US" sz="2000" baseline="30000" dirty="0"/>
              <a:t>5</a:t>
            </a:r>
            <a:r>
              <a:rPr lang="en-US" sz="2000" dirty="0"/>
              <a:t> is an anisotropy that indicates that our galaxy is moving a few hundred km/s with respect to the matter that emitted the radiation.</a:t>
            </a:r>
          </a:p>
          <a:p>
            <a:r>
              <a:rPr lang="en-US" sz="2000" dirty="0"/>
              <a:t>Theories without a “hot big bang” need to propose alternative mechanisms for the CMB.  None have been able to reproduce the spectrum.</a:t>
            </a:r>
          </a:p>
          <a:p>
            <a:pPr lvl="0"/>
            <a:r>
              <a:rPr lang="en-US" sz="2000" dirty="0"/>
              <a:t>At 10</a:t>
            </a:r>
            <a:r>
              <a:rPr lang="en-US" sz="2000" baseline="30000" dirty="0"/>
              <a:t>5</a:t>
            </a:r>
            <a:r>
              <a:rPr lang="en-US" sz="2000" dirty="0"/>
              <a:t> years the radius of causal connection corresponds to a ~1° circle in the sky.  So, why is the CMB the same in every direction?  There appears to be a deeper connection .</a:t>
            </a:r>
          </a:p>
          <a:p>
            <a:pPr lvl="0"/>
            <a:r>
              <a:rPr lang="en-US" sz="2000" dirty="0"/>
              <a:t>The fluctuations tell us something about how lumpy the matter distribution was at that epoch. </a:t>
            </a:r>
          </a:p>
        </p:txBody>
      </p:sp>
    </p:spTree>
    <p:extLst>
      <p:ext uri="{BB962C8B-B14F-4D97-AF65-F5344CB8AC3E}">
        <p14:creationId xmlns:p14="http://schemas.microsoft.com/office/powerpoint/2010/main" val="344947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9554"/>
          </a:xfrm>
        </p:spPr>
        <p:txBody>
          <a:bodyPr>
            <a:noAutofit/>
          </a:bodyPr>
          <a:lstStyle/>
          <a:p>
            <a:r>
              <a:rPr lang="en-US" sz="3200" dirty="0">
                <a:solidFill>
                  <a:srgbClr val="C0504D"/>
                </a:solidFill>
              </a:rPr>
              <a:t>The main features of hot big bang cosmology </a:t>
            </a:r>
          </a:p>
        </p:txBody>
      </p:sp>
      <p:sp>
        <p:nvSpPr>
          <p:cNvPr id="3" name="Content Placeholder 2"/>
          <p:cNvSpPr>
            <a:spLocks noGrp="1"/>
          </p:cNvSpPr>
          <p:nvPr>
            <p:ph idx="1"/>
          </p:nvPr>
        </p:nvSpPr>
        <p:spPr>
          <a:xfrm>
            <a:off x="0" y="818443"/>
            <a:ext cx="9144000" cy="5898445"/>
          </a:xfrm>
        </p:spPr>
        <p:txBody>
          <a:bodyPr>
            <a:noAutofit/>
          </a:bodyPr>
          <a:lstStyle/>
          <a:p>
            <a:pPr lvl="0"/>
            <a:r>
              <a:rPr lang="en-US" sz="2000" dirty="0"/>
              <a:t>As the universe expands, it cools.  The very early universe was very hot, and massive objects could be produced by the heat.  Objects that are bound today were liberated then.</a:t>
            </a:r>
          </a:p>
          <a:p>
            <a:r>
              <a:rPr lang="en-US" sz="2000" dirty="0"/>
              <a:t>For a given expansion rate, there is a critical energy density, </a:t>
            </a:r>
            <a:r>
              <a:rPr lang="en-US" sz="2000" dirty="0" err="1">
                <a:latin typeface="Symbol" charset="2"/>
                <a:cs typeface="Symbol" charset="2"/>
              </a:rPr>
              <a:t>Ω</a:t>
            </a:r>
            <a:r>
              <a:rPr lang="en-US" sz="2000" baseline="-25000" dirty="0" err="1"/>
              <a:t>o</a:t>
            </a:r>
            <a:r>
              <a:rPr lang="en-US" sz="2000" dirty="0"/>
              <a:t> , for which the geometry is flat. In a simple fixed-mass picture the mass density causes the expansion to </a:t>
            </a:r>
            <a:r>
              <a:rPr lang="en-US" sz="2000" i="1" dirty="0"/>
              <a:t>decelerate</a:t>
            </a:r>
            <a:r>
              <a:rPr lang="en-US" sz="2000" dirty="0"/>
              <a:t>. (now, </a:t>
            </a:r>
            <a:r>
              <a:rPr lang="en-US" sz="2000" dirty="0" err="1">
                <a:latin typeface="Symbol" charset="2"/>
                <a:cs typeface="Symbol" charset="2"/>
              </a:rPr>
              <a:t>Ω</a:t>
            </a:r>
            <a:r>
              <a:rPr lang="en-US" sz="2000" baseline="-25000" dirty="0" err="1"/>
              <a:t>o</a:t>
            </a:r>
            <a:r>
              <a:rPr lang="en-US" sz="2000" dirty="0"/>
              <a:t>~ 10</a:t>
            </a:r>
            <a:r>
              <a:rPr lang="en-US" sz="2000" baseline="30000" dirty="0"/>
              <a:t>-26</a:t>
            </a:r>
            <a:r>
              <a:rPr lang="en-US" sz="2000" dirty="0"/>
              <a:t> kg/m</a:t>
            </a:r>
            <a:r>
              <a:rPr lang="en-US" sz="2000" baseline="30000" dirty="0"/>
              <a:t>3</a:t>
            </a:r>
            <a:r>
              <a:rPr lang="en-US" sz="2000" dirty="0"/>
              <a:t>, about 10 protons per cubic meter) In a fixed-density picture, the energy density causes the expansion to </a:t>
            </a:r>
            <a:r>
              <a:rPr lang="en-US" sz="2000" i="1" dirty="0"/>
              <a:t>accelerate</a:t>
            </a:r>
            <a:r>
              <a:rPr lang="en-US" sz="2000" dirty="0"/>
              <a:t>. If there were zero background density, </a:t>
            </a:r>
            <a:r>
              <a:rPr lang="en-US" sz="2000" dirty="0" err="1">
                <a:latin typeface="Symbol" charset="2"/>
                <a:cs typeface="Symbol" charset="2"/>
              </a:rPr>
              <a:t>Ω</a:t>
            </a:r>
            <a:r>
              <a:rPr lang="en-US" sz="2000" baseline="-25000" dirty="0" err="1"/>
              <a:t>o</a:t>
            </a:r>
            <a:r>
              <a:rPr lang="en-US" sz="2000" dirty="0"/>
              <a:t> is the density just sufficient to bring the expansion to a halt. </a:t>
            </a:r>
            <a:r>
              <a:rPr lang="en-US" sz="2000" dirty="0" err="1">
                <a:latin typeface="Symbol" charset="2"/>
                <a:cs typeface="Symbol" charset="2"/>
              </a:rPr>
              <a:t>Ω</a:t>
            </a:r>
            <a:r>
              <a:rPr lang="en-US" sz="2000" dirty="0"/>
              <a:t> &gt; </a:t>
            </a:r>
            <a:r>
              <a:rPr lang="en-US" sz="2000" dirty="0" err="1">
                <a:latin typeface="Symbol" charset="2"/>
                <a:cs typeface="Symbol" charset="2"/>
              </a:rPr>
              <a:t>Ω</a:t>
            </a:r>
            <a:r>
              <a:rPr lang="en-US" sz="2000" baseline="-25000" dirty="0" err="1"/>
              <a:t>o</a:t>
            </a:r>
            <a:r>
              <a:rPr lang="en-US" sz="2000" dirty="0"/>
              <a:t> would give a big crunch.</a:t>
            </a:r>
          </a:p>
          <a:p>
            <a:r>
              <a:rPr lang="en-US" sz="2000" dirty="0"/>
              <a:t>The gravitational dynamics of galactic clusters implies that they contain </a:t>
            </a:r>
            <a:r>
              <a:rPr lang="en-US" sz="2000" dirty="0" err="1">
                <a:latin typeface="Symbol" charset="2"/>
                <a:cs typeface="Symbol" charset="2"/>
              </a:rPr>
              <a:t>Ω</a:t>
            </a:r>
            <a:r>
              <a:rPr lang="en-US" sz="2000" dirty="0"/>
              <a:t> </a:t>
            </a:r>
            <a:r>
              <a:rPr lang="en-US" sz="2000" b="1" dirty="0"/>
              <a:t>»</a:t>
            </a:r>
            <a:r>
              <a:rPr lang="en-US" sz="2000" dirty="0"/>
              <a:t> 0.3</a:t>
            </a:r>
            <a:r>
              <a:rPr lang="en-US" sz="2000" dirty="0">
                <a:latin typeface="Symbol" charset="2"/>
                <a:cs typeface="Symbol" charset="2"/>
              </a:rPr>
              <a:t>Ω</a:t>
            </a:r>
            <a:r>
              <a:rPr lang="en-US" sz="2000" baseline="-25000" dirty="0"/>
              <a:t>o</a:t>
            </a:r>
            <a:r>
              <a:rPr lang="en-US" sz="2000" dirty="0"/>
              <a:t>, mostly non-stellar "dark matter.” </a:t>
            </a:r>
          </a:p>
          <a:p>
            <a:pPr lvl="0"/>
            <a:r>
              <a:rPr lang="en-US" sz="2000" dirty="0"/>
              <a:t>Density fluctuations increase with time.  Way back then, the universe was very homogeneous, as shown by the CMB.</a:t>
            </a:r>
          </a:p>
          <a:p>
            <a:pPr lvl="0"/>
            <a:r>
              <a:rPr lang="en-US" sz="2000" dirty="0"/>
              <a:t>The overall density of the universe evolves away from </a:t>
            </a:r>
            <a:r>
              <a:rPr lang="en-US" sz="2000" dirty="0" err="1">
                <a:latin typeface="Symbol" charset="2"/>
                <a:cs typeface="Symbol" charset="2"/>
              </a:rPr>
              <a:t>Ω</a:t>
            </a:r>
            <a:r>
              <a:rPr lang="en-US" sz="2000" baseline="-25000" dirty="0" err="1"/>
              <a:t>o</a:t>
            </a:r>
            <a:r>
              <a:rPr lang="en-US" sz="2000" dirty="0"/>
              <a:t>, the critical energy density needed for closure.  Closer to t = 0, the density becomes closer to </a:t>
            </a:r>
            <a:r>
              <a:rPr lang="en-US" sz="2000" dirty="0" err="1">
                <a:latin typeface="Symbol" charset="2"/>
                <a:cs typeface="Symbol" charset="2"/>
              </a:rPr>
              <a:t>Ω</a:t>
            </a:r>
            <a:r>
              <a:rPr lang="en-US" sz="2000" baseline="-25000" dirty="0" err="1"/>
              <a:t>o</a:t>
            </a:r>
            <a:r>
              <a:rPr lang="en-US" sz="2000" dirty="0"/>
              <a:t>.</a:t>
            </a:r>
          </a:p>
          <a:p>
            <a:r>
              <a:rPr lang="en-US" sz="2000" dirty="0"/>
              <a:t>One can’t extrapolate back to t = 0.  Above about T=10</a:t>
            </a:r>
            <a:r>
              <a:rPr lang="en-US" sz="2000" baseline="30000" dirty="0"/>
              <a:t>32</a:t>
            </a:r>
            <a:r>
              <a:rPr lang="en-US" sz="2000" dirty="0"/>
              <a:t>K, one needs to be able to unify QM and gravity.  New phenomena might appear first.</a:t>
            </a:r>
          </a:p>
          <a:p>
            <a:endParaRPr lang="en-US" sz="2000" dirty="0"/>
          </a:p>
        </p:txBody>
      </p:sp>
    </p:spTree>
    <p:extLst>
      <p:ext uri="{BB962C8B-B14F-4D97-AF65-F5344CB8AC3E}">
        <p14:creationId xmlns:p14="http://schemas.microsoft.com/office/powerpoint/2010/main" val="374790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2310</TotalTime>
  <Words>3088</Words>
  <Application>Microsoft Macintosh PowerPoint</Application>
  <PresentationFormat>On-screen Show (4:3)</PresentationFormat>
  <Paragraphs>170</Paragraphs>
  <Slides>27</Slides>
  <Notes>0</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Helvetica</vt:lpstr>
      <vt:lpstr>Symbol</vt:lpstr>
      <vt:lpstr>Office Theme</vt:lpstr>
      <vt:lpstr>Picture</vt:lpstr>
      <vt:lpstr>Modern cosmology  Inflation and vacuum energy</vt:lpstr>
      <vt:lpstr>No static universe</vt:lpstr>
      <vt:lpstr>The universe is expanding</vt:lpstr>
      <vt:lpstr>Did the Big Bang really happen?</vt:lpstr>
      <vt:lpstr>Cosmic Microwave Background Spectrum</vt:lpstr>
      <vt:lpstr>How does GR describe the expansion?</vt:lpstr>
      <vt:lpstr>There is no edge, but there is a horizon</vt:lpstr>
      <vt:lpstr>The Cosmic microwave background (CMB) </vt:lpstr>
      <vt:lpstr>The main features of hot big bang cosmology </vt:lpstr>
      <vt:lpstr>Dark Matter/Dark Energy</vt:lpstr>
      <vt:lpstr>There are three big issues</vt:lpstr>
      <vt:lpstr>CMB is not isotropic</vt:lpstr>
      <vt:lpstr>CMB Fits Theory</vt:lpstr>
      <vt:lpstr>Parameters</vt:lpstr>
      <vt:lpstr>                     We’re here</vt:lpstr>
      <vt:lpstr>Key unanswered questions</vt:lpstr>
      <vt:lpstr>Entropy in the big bang </vt:lpstr>
      <vt:lpstr>Inflation</vt:lpstr>
      <vt:lpstr>Spontaneous symmetry breaking in the vacuum </vt:lpstr>
      <vt:lpstr>Spontaneous symmetry breaking in field  theory </vt:lpstr>
      <vt:lpstr>Phase Transitions of Fields</vt:lpstr>
      <vt:lpstr>“Symmetry Breaking”</vt:lpstr>
      <vt:lpstr>PowerPoint Presentation</vt:lpstr>
      <vt:lpstr>Some symmetry remains unbroken </vt:lpstr>
      <vt:lpstr>Other symmetries can spontaneously break </vt:lpstr>
      <vt:lpstr>What would drive inflation?</vt:lpstr>
      <vt:lpstr>Start and End of Inflation</vt:lpstr>
    </vt:vector>
  </TitlesOfParts>
  <Company>UIUC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Weissman</dc:creator>
  <cp:lastModifiedBy>Editor</cp:lastModifiedBy>
  <cp:revision>98</cp:revision>
  <dcterms:created xsi:type="dcterms:W3CDTF">2013-11-14T16:51:51Z</dcterms:created>
  <dcterms:modified xsi:type="dcterms:W3CDTF">2018-04-13T12:49:13Z</dcterms:modified>
</cp:coreProperties>
</file>