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8" r:id="rId5"/>
    <p:sldId id="263" r:id="rId6"/>
    <p:sldId id="264" r:id="rId7"/>
    <p:sldId id="266" r:id="rId8"/>
    <p:sldId id="259" r:id="rId9"/>
    <p:sldId id="257" r:id="rId10"/>
    <p:sldId id="260"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p:cViewPr varScale="1">
        <p:scale>
          <a:sx n="91" d="100"/>
          <a:sy n="91" d="100"/>
        </p:scale>
        <p:origin x="1608" y="1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15C9A9-2157-4D97-9FAE-F740C006B24C}" type="datetimeFigureOut">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D4E8-6AC8-49A5-8601-C69D9D8C2337}" type="slidenum">
              <a:rPr lang="en-US" smtClean="0"/>
              <a:t>‹#›</a:t>
            </a:fld>
            <a:endParaRPr lang="en-US"/>
          </a:p>
        </p:txBody>
      </p:sp>
    </p:spTree>
    <p:extLst>
      <p:ext uri="{BB962C8B-B14F-4D97-AF65-F5344CB8AC3E}">
        <p14:creationId xmlns:p14="http://schemas.microsoft.com/office/powerpoint/2010/main" val="316923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15C9A9-2157-4D97-9FAE-F740C006B24C}" type="datetimeFigureOut">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D4E8-6AC8-49A5-8601-C69D9D8C2337}" type="slidenum">
              <a:rPr lang="en-US" smtClean="0"/>
              <a:t>‹#›</a:t>
            </a:fld>
            <a:endParaRPr lang="en-US"/>
          </a:p>
        </p:txBody>
      </p:sp>
    </p:spTree>
    <p:extLst>
      <p:ext uri="{BB962C8B-B14F-4D97-AF65-F5344CB8AC3E}">
        <p14:creationId xmlns:p14="http://schemas.microsoft.com/office/powerpoint/2010/main" val="338193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15C9A9-2157-4D97-9FAE-F740C006B24C}" type="datetimeFigureOut">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D4E8-6AC8-49A5-8601-C69D9D8C2337}" type="slidenum">
              <a:rPr lang="en-US" smtClean="0"/>
              <a:t>‹#›</a:t>
            </a:fld>
            <a:endParaRPr lang="en-US"/>
          </a:p>
        </p:txBody>
      </p:sp>
    </p:spTree>
    <p:extLst>
      <p:ext uri="{BB962C8B-B14F-4D97-AF65-F5344CB8AC3E}">
        <p14:creationId xmlns:p14="http://schemas.microsoft.com/office/powerpoint/2010/main" val="1633250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15C9A9-2157-4D97-9FAE-F740C006B24C}" type="datetimeFigureOut">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D4E8-6AC8-49A5-8601-C69D9D8C2337}" type="slidenum">
              <a:rPr lang="en-US" smtClean="0"/>
              <a:t>‹#›</a:t>
            </a:fld>
            <a:endParaRPr lang="en-US"/>
          </a:p>
        </p:txBody>
      </p:sp>
    </p:spTree>
    <p:extLst>
      <p:ext uri="{BB962C8B-B14F-4D97-AF65-F5344CB8AC3E}">
        <p14:creationId xmlns:p14="http://schemas.microsoft.com/office/powerpoint/2010/main" val="151016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15C9A9-2157-4D97-9FAE-F740C006B24C}" type="datetimeFigureOut">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D4E8-6AC8-49A5-8601-C69D9D8C2337}" type="slidenum">
              <a:rPr lang="en-US" smtClean="0"/>
              <a:t>‹#›</a:t>
            </a:fld>
            <a:endParaRPr lang="en-US"/>
          </a:p>
        </p:txBody>
      </p:sp>
    </p:spTree>
    <p:extLst>
      <p:ext uri="{BB962C8B-B14F-4D97-AF65-F5344CB8AC3E}">
        <p14:creationId xmlns:p14="http://schemas.microsoft.com/office/powerpoint/2010/main" val="102749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15C9A9-2157-4D97-9FAE-F740C006B24C}" type="datetimeFigureOut">
              <a:rPr lang="en-US" smtClean="0"/>
              <a:t>4/6/18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9D4E8-6AC8-49A5-8601-C69D9D8C2337}" type="slidenum">
              <a:rPr lang="en-US" smtClean="0"/>
              <a:t>‹#›</a:t>
            </a:fld>
            <a:endParaRPr lang="en-US"/>
          </a:p>
        </p:txBody>
      </p:sp>
    </p:spTree>
    <p:extLst>
      <p:ext uri="{BB962C8B-B14F-4D97-AF65-F5344CB8AC3E}">
        <p14:creationId xmlns:p14="http://schemas.microsoft.com/office/powerpoint/2010/main" val="4263960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15C9A9-2157-4D97-9FAE-F740C006B24C}" type="datetimeFigureOut">
              <a:rPr lang="en-US" smtClean="0"/>
              <a:t>4/6/18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9D4E8-6AC8-49A5-8601-C69D9D8C2337}" type="slidenum">
              <a:rPr lang="en-US" smtClean="0"/>
              <a:t>‹#›</a:t>
            </a:fld>
            <a:endParaRPr lang="en-US"/>
          </a:p>
        </p:txBody>
      </p:sp>
    </p:spTree>
    <p:extLst>
      <p:ext uri="{BB962C8B-B14F-4D97-AF65-F5344CB8AC3E}">
        <p14:creationId xmlns:p14="http://schemas.microsoft.com/office/powerpoint/2010/main" val="86988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15C9A9-2157-4D97-9FAE-F740C006B24C}" type="datetimeFigureOut">
              <a:rPr lang="en-US" smtClean="0"/>
              <a:t>4/6/18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9D4E8-6AC8-49A5-8601-C69D9D8C2337}" type="slidenum">
              <a:rPr lang="en-US" smtClean="0"/>
              <a:t>‹#›</a:t>
            </a:fld>
            <a:endParaRPr lang="en-US"/>
          </a:p>
        </p:txBody>
      </p:sp>
    </p:spTree>
    <p:extLst>
      <p:ext uri="{BB962C8B-B14F-4D97-AF65-F5344CB8AC3E}">
        <p14:creationId xmlns:p14="http://schemas.microsoft.com/office/powerpoint/2010/main" val="3317807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5C9A9-2157-4D97-9FAE-F740C006B24C}" type="datetimeFigureOut">
              <a:rPr lang="en-US" smtClean="0"/>
              <a:t>4/6/18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9D4E8-6AC8-49A5-8601-C69D9D8C2337}" type="slidenum">
              <a:rPr lang="en-US" smtClean="0"/>
              <a:t>‹#›</a:t>
            </a:fld>
            <a:endParaRPr lang="en-US"/>
          </a:p>
        </p:txBody>
      </p:sp>
    </p:spTree>
    <p:extLst>
      <p:ext uri="{BB962C8B-B14F-4D97-AF65-F5344CB8AC3E}">
        <p14:creationId xmlns:p14="http://schemas.microsoft.com/office/powerpoint/2010/main" val="12917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15C9A9-2157-4D97-9FAE-F740C006B24C}" type="datetimeFigureOut">
              <a:rPr lang="en-US" smtClean="0"/>
              <a:t>4/6/18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9D4E8-6AC8-49A5-8601-C69D9D8C2337}" type="slidenum">
              <a:rPr lang="en-US" smtClean="0"/>
              <a:t>‹#›</a:t>
            </a:fld>
            <a:endParaRPr lang="en-US"/>
          </a:p>
        </p:txBody>
      </p:sp>
    </p:spTree>
    <p:extLst>
      <p:ext uri="{BB962C8B-B14F-4D97-AF65-F5344CB8AC3E}">
        <p14:creationId xmlns:p14="http://schemas.microsoft.com/office/powerpoint/2010/main" val="2365032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15C9A9-2157-4D97-9FAE-F740C006B24C}" type="datetimeFigureOut">
              <a:rPr lang="en-US" smtClean="0"/>
              <a:t>4/6/18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9D4E8-6AC8-49A5-8601-C69D9D8C2337}" type="slidenum">
              <a:rPr lang="en-US" smtClean="0"/>
              <a:t>‹#›</a:t>
            </a:fld>
            <a:endParaRPr lang="en-US"/>
          </a:p>
        </p:txBody>
      </p:sp>
    </p:spTree>
    <p:extLst>
      <p:ext uri="{BB962C8B-B14F-4D97-AF65-F5344CB8AC3E}">
        <p14:creationId xmlns:p14="http://schemas.microsoft.com/office/powerpoint/2010/main" val="2541147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15C9A9-2157-4D97-9FAE-F740C006B24C}" type="datetimeFigureOut">
              <a:rPr lang="en-US" smtClean="0"/>
              <a:t>4/6/18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9D4E8-6AC8-49A5-8601-C69D9D8C2337}" type="slidenum">
              <a:rPr lang="en-US" smtClean="0"/>
              <a:t>‹#›</a:t>
            </a:fld>
            <a:endParaRPr lang="en-US"/>
          </a:p>
        </p:txBody>
      </p:sp>
    </p:spTree>
    <p:extLst>
      <p:ext uri="{BB962C8B-B14F-4D97-AF65-F5344CB8AC3E}">
        <p14:creationId xmlns:p14="http://schemas.microsoft.com/office/powerpoint/2010/main" val="1729768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7924800" cy="2286000"/>
          </a:xfrm>
        </p:spPr>
        <p:txBody>
          <a:bodyPr>
            <a:normAutofit fontScale="90000"/>
          </a:bodyPr>
          <a:lstStyle/>
          <a:p>
            <a:r>
              <a:rPr lang="en-US" dirty="0"/>
              <a:t> </a:t>
            </a:r>
            <a:r>
              <a:rPr lang="en-US" u="sng" dirty="0"/>
              <a:t>Today</a:t>
            </a:r>
            <a:r>
              <a:rPr lang="en-US" dirty="0"/>
              <a:t>:</a:t>
            </a:r>
            <a:br>
              <a:rPr lang="en-US" dirty="0"/>
            </a:br>
            <a:br>
              <a:rPr lang="en-US" dirty="0"/>
            </a:br>
            <a:r>
              <a:rPr lang="en-US" sz="4000" dirty="0"/>
              <a:t>Finishing up quantum measurement</a:t>
            </a:r>
            <a:br>
              <a:rPr lang="en-US" sz="4000" dirty="0"/>
            </a:br>
            <a:r>
              <a:rPr lang="en-US" sz="4000" dirty="0"/>
              <a:t>Quantum computers and </a:t>
            </a:r>
            <a:r>
              <a:rPr lang="en-US" dirty="0"/>
              <a:t>cryptography</a:t>
            </a: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14931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3600" dirty="0">
                <a:solidFill>
                  <a:srgbClr val="800000"/>
                </a:solidFill>
              </a:rPr>
              <a:t>Quantum Cryptography</a:t>
            </a:r>
          </a:p>
        </p:txBody>
      </p:sp>
      <p:sp>
        <p:nvSpPr>
          <p:cNvPr id="3" name="Content Placeholder 2"/>
          <p:cNvSpPr>
            <a:spLocks noGrp="1"/>
          </p:cNvSpPr>
          <p:nvPr>
            <p:ph idx="1"/>
          </p:nvPr>
        </p:nvSpPr>
        <p:spPr>
          <a:xfrm>
            <a:off x="0" y="990600"/>
            <a:ext cx="9144000" cy="5867400"/>
          </a:xfrm>
        </p:spPr>
        <p:txBody>
          <a:bodyPr>
            <a:normAutofit fontScale="40000" lnSpcReduction="20000"/>
          </a:bodyPr>
          <a:lstStyle/>
          <a:p>
            <a:pPr marL="0" indent="0">
              <a:buNone/>
            </a:pPr>
            <a:r>
              <a:rPr lang="en-US" sz="5000" dirty="0">
                <a:solidFill>
                  <a:srgbClr val="FF0000"/>
                </a:solidFill>
              </a:rPr>
              <a:t>What happens if you eavesdrop?</a:t>
            </a:r>
          </a:p>
          <a:p>
            <a:r>
              <a:rPr lang="en-US" sz="5000" dirty="0"/>
              <a:t>You don't know which axis to set your polarizer on. Sometimes, e.g., you will use 0-90 when the communicators use 45-135. For those, even if you send something with the polarization you measure, it will be RANDOMLY polarized along their axes. They will notice that a significant number of their photons are uncorrelated.</a:t>
            </a:r>
          </a:p>
          <a:p>
            <a:r>
              <a:rPr lang="en-US" sz="5000" dirty="0"/>
              <a:t>When you later overhear what their analyzer settings were, the damage has already been done; they know someone is listening.</a:t>
            </a:r>
          </a:p>
          <a:p>
            <a:pPr marL="0" indent="0">
              <a:buNone/>
            </a:pPr>
            <a:br>
              <a:rPr lang="en-US" sz="5000" dirty="0"/>
            </a:br>
            <a:r>
              <a:rPr lang="en-US" sz="5000" dirty="0">
                <a:solidFill>
                  <a:srgbClr val="FF0000"/>
                </a:solidFill>
              </a:rPr>
              <a:t>Is this really an unbreakable code?</a:t>
            </a:r>
          </a:p>
          <a:p>
            <a:r>
              <a:rPr lang="en-US" sz="5000" dirty="0"/>
              <a:t>It uses the breakdown of local realism. What about our other assumption in deriving the Bell Inequalities: no conspiracies?</a:t>
            </a:r>
          </a:p>
          <a:p>
            <a:r>
              <a:rPr lang="en-US" sz="5000" dirty="0"/>
              <a:t>Say that you bought the source of the particle pairs and the detectors with their random number generators from the </a:t>
            </a:r>
            <a:r>
              <a:rPr lang="en-US" sz="5000" dirty="0" err="1"/>
              <a:t>TrustMe</a:t>
            </a:r>
            <a:r>
              <a:rPr lang="en-US" sz="5000" dirty="0"/>
              <a:t> Corp. Maybe it has no particle pairs, random number generators, etc. There’s just a pre-programmed output that looks exactly like the quantum case. Maybe it’s a classical record of the output of a real quantum device they’ve run previously. They know your whole code. Nothing is secure. </a:t>
            </a:r>
          </a:p>
          <a:p>
            <a:r>
              <a:rPr lang="en-US" sz="5000" dirty="0">
                <a:solidFill>
                  <a:srgbClr val="FF0000"/>
                </a:solidFill>
              </a:rPr>
              <a:t>The “no conspiracy” assumption is crucial for the use of Bell violations in cryptography!</a:t>
            </a:r>
          </a:p>
          <a:p>
            <a:pPr marL="0" indent="0">
              <a:buNone/>
            </a:pPr>
            <a:r>
              <a:rPr lang="en-US" sz="5000" dirty="0"/>
              <a:t> </a:t>
            </a:r>
          </a:p>
          <a:p>
            <a:endParaRPr lang="en-US" dirty="0"/>
          </a:p>
          <a:p>
            <a:endParaRPr lang="en-US" dirty="0"/>
          </a:p>
          <a:p>
            <a:endParaRPr lang="en-US" dirty="0"/>
          </a:p>
        </p:txBody>
      </p:sp>
    </p:spTree>
    <p:extLst>
      <p:ext uri="{BB962C8B-B14F-4D97-AF65-F5344CB8AC3E}">
        <p14:creationId xmlns:p14="http://schemas.microsoft.com/office/powerpoint/2010/main" val="31841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4000" dirty="0">
                <a:solidFill>
                  <a:srgbClr val="800000"/>
                </a:solidFill>
              </a:rPr>
              <a:t>Quantum Teleportation</a:t>
            </a:r>
            <a:br>
              <a:rPr lang="en-US" sz="4000" dirty="0">
                <a:solidFill>
                  <a:srgbClr val="800000"/>
                </a:solidFill>
              </a:rPr>
            </a:br>
            <a:endParaRPr lang="en-US" dirty="0">
              <a:solidFill>
                <a:srgbClr val="800000"/>
              </a:solidFill>
            </a:endParaRPr>
          </a:p>
        </p:txBody>
      </p:sp>
      <p:sp>
        <p:nvSpPr>
          <p:cNvPr id="3" name="Content Placeholder 2"/>
          <p:cNvSpPr>
            <a:spLocks noGrp="1"/>
          </p:cNvSpPr>
          <p:nvPr>
            <p:ph idx="1"/>
          </p:nvPr>
        </p:nvSpPr>
        <p:spPr>
          <a:xfrm>
            <a:off x="76200" y="838200"/>
            <a:ext cx="9067800" cy="4906963"/>
          </a:xfrm>
        </p:spPr>
        <p:txBody>
          <a:bodyPr/>
          <a:lstStyle/>
          <a:p>
            <a:r>
              <a:rPr lang="en-US" sz="2000" dirty="0"/>
              <a:t>Classical teleportation is straightforward</a:t>
            </a:r>
          </a:p>
          <a:p>
            <a:pPr lvl="1"/>
            <a:r>
              <a:rPr lang="en-US" sz="2000" dirty="0"/>
              <a:t>Just make a classical copy and send it</a:t>
            </a:r>
          </a:p>
          <a:p>
            <a:r>
              <a:rPr lang="en-US" sz="2000" dirty="0"/>
              <a:t>Quantum teleportation runs into the “no-cloning theorem”</a:t>
            </a:r>
          </a:p>
          <a:p>
            <a:pPr lvl="1"/>
            <a:r>
              <a:rPr lang="en-US" sz="2000" dirty="0"/>
              <a:t>There’s no way to reliably duplicate some arbitrary quantum bit</a:t>
            </a:r>
          </a:p>
          <a:p>
            <a:pPr lvl="2"/>
            <a:r>
              <a:rPr lang="en-US" sz="2000" dirty="0"/>
              <a:t>much less something more complicated</a:t>
            </a:r>
          </a:p>
          <a:p>
            <a:pPr lvl="1"/>
            <a:r>
              <a:rPr lang="en-US" sz="2000" dirty="0"/>
              <a:t>But you can reproduce it remotely using </a:t>
            </a:r>
          </a:p>
          <a:p>
            <a:pPr lvl="2"/>
            <a:r>
              <a:rPr lang="en-US" sz="2000" dirty="0"/>
              <a:t>entanglement + </a:t>
            </a:r>
          </a:p>
          <a:p>
            <a:pPr lvl="2"/>
            <a:r>
              <a:rPr lang="en-US" sz="2000" dirty="0"/>
              <a:t>some ordinary classical bits +</a:t>
            </a:r>
          </a:p>
          <a:p>
            <a:pPr lvl="2"/>
            <a:r>
              <a:rPr lang="en-US" sz="2000" dirty="0"/>
              <a:t>Loss of the initial bit through “measurement”</a:t>
            </a:r>
          </a:p>
          <a:p>
            <a:pPr lvl="1"/>
            <a:endParaRPr lang="en-US" dirty="0"/>
          </a:p>
        </p:txBody>
      </p:sp>
    </p:spTree>
    <p:extLst>
      <p:ext uri="{BB962C8B-B14F-4D97-AF65-F5344CB8AC3E}">
        <p14:creationId xmlns:p14="http://schemas.microsoft.com/office/powerpoint/2010/main" val="62380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400"/>
            <a:ext cx="8229600" cy="736600"/>
          </a:xfrm>
        </p:spPr>
        <p:txBody>
          <a:bodyPr>
            <a:normAutofit/>
          </a:bodyPr>
          <a:lstStyle/>
          <a:p>
            <a:r>
              <a:rPr lang="en-US" sz="3600" u="sng" dirty="0">
                <a:solidFill>
                  <a:srgbClr val="800000"/>
                </a:solidFill>
              </a:rPr>
              <a:t>Perspectives on measurement</a:t>
            </a:r>
            <a:endParaRPr lang="en-US" sz="3600" dirty="0">
              <a:solidFill>
                <a:srgbClr val="800000"/>
              </a:solidFill>
            </a:endParaRPr>
          </a:p>
        </p:txBody>
      </p:sp>
      <p:sp>
        <p:nvSpPr>
          <p:cNvPr id="3" name="Content Placeholder 2"/>
          <p:cNvSpPr>
            <a:spLocks noGrp="1"/>
          </p:cNvSpPr>
          <p:nvPr>
            <p:ph idx="1"/>
          </p:nvPr>
        </p:nvSpPr>
        <p:spPr>
          <a:xfrm>
            <a:off x="0" y="762000"/>
            <a:ext cx="9144000" cy="4525963"/>
          </a:xfrm>
        </p:spPr>
        <p:txBody>
          <a:bodyPr>
            <a:normAutofit fontScale="25000" lnSpcReduction="20000"/>
          </a:bodyPr>
          <a:lstStyle/>
          <a:p>
            <a:r>
              <a:rPr lang="en-US" sz="8000" dirty="0"/>
              <a:t>The central problem of the folk approach is that it does not specify at what point the linear wave eq. ceases to apply, and thus is incomplete in the sense that it does not fully describe whether interference effects will be found in hypothetical experiments with large-scale quantum coherence. </a:t>
            </a:r>
          </a:p>
          <a:p>
            <a:r>
              <a:rPr lang="en-US" sz="8000" dirty="0"/>
              <a:t>The formal Copenhagen approach avoids that problem by saying that the wave function is a non-existent entity to which the linear wave function applies exactly, in between experiences, which are real. The problem here is that "experience" is elevated to a central position in the physical working of the universe- it delimits the applicability of the wave equation. However, "experience' is an extremely fuzzy concept, and appears to play an ephemeral role in a universe whose physical behavior seems to be consistent over broad expanses of time and space.</a:t>
            </a:r>
          </a:p>
          <a:p>
            <a:r>
              <a:rPr lang="en-US" sz="8000" dirty="0"/>
              <a:t>The </a:t>
            </a:r>
            <a:r>
              <a:rPr lang="en-US" sz="8000" dirty="0" err="1"/>
              <a:t>Bohm</a:t>
            </a:r>
            <a:r>
              <a:rPr lang="en-US" sz="8000" dirty="0"/>
              <a:t> approach invokes a dualist picture: a well-defined global position (of all particle coordinates) guided by a wave. It is unclear whether it would allow some experimental test of the existence of the well-defined position variable, i.e. the line between the </a:t>
            </a:r>
            <a:r>
              <a:rPr lang="en-US" sz="8000" dirty="0" err="1"/>
              <a:t>microworld</a:t>
            </a:r>
            <a:r>
              <a:rPr lang="en-US" sz="8000" dirty="0"/>
              <a:t> (with an equilibrated probability density) and the macro world (which is known with certainty) remains somewhat arbitrary. It is not fundamentally Lorentz-invariant. It is equally compatible with single-world or many-world interpretations.</a:t>
            </a:r>
          </a:p>
          <a:p>
            <a:r>
              <a:rPr lang="en-US" sz="8000" dirty="0"/>
              <a:t>The "macro-realist" approaches predict that the wave function really does collapse (following a non-linear equation), under circumstances which depend on physical parameters. The theories are not yet full developed, and invoke non-QM random fields, and severe non-locality, including tachyons in current versions. </a:t>
            </a:r>
          </a:p>
          <a:p>
            <a:br>
              <a:rPr lang="en-US" dirty="0"/>
            </a:br>
            <a:endParaRPr lang="en-US" dirty="0"/>
          </a:p>
          <a:p>
            <a:endParaRPr lang="en-US" dirty="0"/>
          </a:p>
        </p:txBody>
      </p:sp>
    </p:spTree>
    <p:extLst>
      <p:ext uri="{BB962C8B-B14F-4D97-AF65-F5344CB8AC3E}">
        <p14:creationId xmlns:p14="http://schemas.microsoft.com/office/powerpoint/2010/main" val="1592165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62000"/>
          </a:xfrm>
        </p:spPr>
        <p:txBody>
          <a:bodyPr>
            <a:normAutofit/>
          </a:bodyPr>
          <a:lstStyle/>
          <a:p>
            <a:r>
              <a:rPr lang="en-US" sz="3600" u="sng" dirty="0">
                <a:solidFill>
                  <a:srgbClr val="800000"/>
                </a:solidFill>
              </a:rPr>
              <a:t>Perspectives on measurement</a:t>
            </a:r>
            <a:endParaRPr lang="en-US" sz="3600" dirty="0">
              <a:solidFill>
                <a:srgbClr val="80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1800" dirty="0"/>
              <a:t>The standard Many Worlds picture contains only the wave function obeying the linear wave equation. It doesn't yet explain why the universe is found in a condition in which "measurement" occurs, but it is consistent with that description. It gives the wrong probabilities for experimental outcomes in simple cases. Do the actual probabilities only emerge because of background noise?</a:t>
            </a:r>
          </a:p>
          <a:p>
            <a:r>
              <a:rPr lang="en-US" sz="1800" dirty="0"/>
              <a:t>Notice that the Many-Worlds pictures approach the experience/reality question in a way opposite to the Copenhagen. For Copenhagen, experience is the central theme, even at the cost of making the theory anthropocentric. People sound central to the process. For Many Worlds, the math is taken to be central, with the requirement that experience be correctly predicted. People are so radically peripheral to the process that most aspects of reality remain completely hidden from any individual experience.</a:t>
            </a:r>
          </a:p>
        </p:txBody>
      </p:sp>
    </p:spTree>
    <p:extLst>
      <p:ext uri="{BB962C8B-B14F-4D97-AF65-F5344CB8AC3E}">
        <p14:creationId xmlns:p14="http://schemas.microsoft.com/office/powerpoint/2010/main" val="1423279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14400"/>
          </a:xfrm>
        </p:spPr>
        <p:txBody>
          <a:bodyPr>
            <a:noAutofit/>
          </a:bodyPr>
          <a:lstStyle/>
          <a:p>
            <a:r>
              <a:rPr lang="en-US" sz="3600" u="sng" dirty="0">
                <a:solidFill>
                  <a:srgbClr val="800000"/>
                </a:solidFill>
              </a:rPr>
              <a:t>Perspectives on measurement</a:t>
            </a:r>
            <a:br>
              <a:rPr lang="en-US" sz="3600" u="sng" dirty="0">
                <a:solidFill>
                  <a:srgbClr val="800000"/>
                </a:solidFill>
              </a:rPr>
            </a:br>
            <a:r>
              <a:rPr lang="en-US" sz="3600" u="sng" dirty="0">
                <a:solidFill>
                  <a:srgbClr val="800000"/>
                </a:solidFill>
              </a:rPr>
              <a:t>Conclusion</a:t>
            </a:r>
            <a:endParaRPr lang="en-US" sz="3600" dirty="0">
              <a:solidFill>
                <a:srgbClr val="800000"/>
              </a:solidFill>
            </a:endParaRPr>
          </a:p>
        </p:txBody>
      </p:sp>
      <p:sp>
        <p:nvSpPr>
          <p:cNvPr id="3" name="Content Placeholder 2"/>
          <p:cNvSpPr>
            <a:spLocks noGrp="1"/>
          </p:cNvSpPr>
          <p:nvPr>
            <p:ph idx="1"/>
          </p:nvPr>
        </p:nvSpPr>
        <p:spPr>
          <a:xfrm>
            <a:off x="152400" y="1295400"/>
            <a:ext cx="8991600" cy="4830763"/>
          </a:xfrm>
        </p:spPr>
        <p:txBody>
          <a:bodyPr>
            <a:normAutofit/>
          </a:bodyPr>
          <a:lstStyle/>
          <a:p>
            <a:r>
              <a:rPr lang="en-US" sz="2000" dirty="0"/>
              <a:t>The world has not been kind to local realism. The observed violations of local realism are just what QM predicts. However, special relativity has survived intact, no matter how beat-up our intuitions may be.</a:t>
            </a:r>
          </a:p>
          <a:p>
            <a:r>
              <a:rPr lang="en-US" sz="2000" dirty="0"/>
              <a:t>It is evident that the current state of the interpretation of QM (centered around the measurement problem) is unsatisfactory. We have been driven to a variety ideas, some out of touch with the rest of science, some incomplete, some utterly fantastical. </a:t>
            </a:r>
          </a:p>
          <a:p>
            <a:r>
              <a:rPr lang="en-US" sz="2000" dirty="0"/>
              <a:t>We do not know if a proper theory exists</a:t>
            </a:r>
            <a:endParaRPr lang="en-US" dirty="0"/>
          </a:p>
          <a:p>
            <a:endParaRPr lang="en-US" dirty="0"/>
          </a:p>
        </p:txBody>
      </p:sp>
    </p:spTree>
    <p:extLst>
      <p:ext uri="{BB962C8B-B14F-4D97-AF65-F5344CB8AC3E}">
        <p14:creationId xmlns:p14="http://schemas.microsoft.com/office/powerpoint/2010/main" val="208043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a:t> </a:t>
            </a:r>
            <a:r>
              <a:rPr lang="en-US" sz="4000" u="sng" dirty="0">
                <a:solidFill>
                  <a:srgbClr val="800000"/>
                </a:solidFill>
              </a:rPr>
              <a:t>Quantum Computation</a:t>
            </a:r>
            <a:r>
              <a:rPr lang="en-US" sz="4000" dirty="0">
                <a:solidFill>
                  <a:srgbClr val="800000"/>
                </a:solidFill>
              </a:rPr>
              <a:t>: </a:t>
            </a:r>
            <a:br>
              <a:rPr lang="en-US" sz="4000" dirty="0">
                <a:solidFill>
                  <a:srgbClr val="800000"/>
                </a:solidFill>
              </a:rPr>
            </a:br>
            <a:endParaRPr lang="en-US" dirty="0"/>
          </a:p>
        </p:txBody>
      </p:sp>
      <p:sp>
        <p:nvSpPr>
          <p:cNvPr id="3" name="Content Placeholder 2"/>
          <p:cNvSpPr>
            <a:spLocks noGrp="1"/>
          </p:cNvSpPr>
          <p:nvPr>
            <p:ph idx="1"/>
          </p:nvPr>
        </p:nvSpPr>
        <p:spPr>
          <a:xfrm>
            <a:off x="0" y="1219200"/>
            <a:ext cx="9144000" cy="5486400"/>
          </a:xfrm>
        </p:spPr>
        <p:txBody>
          <a:bodyPr>
            <a:normAutofit fontScale="32500" lnSpcReduction="20000"/>
          </a:bodyPr>
          <a:lstStyle/>
          <a:p>
            <a:r>
              <a:rPr lang="en-US" sz="6200" dirty="0"/>
              <a:t>So long as no </a:t>
            </a:r>
            <a:r>
              <a:rPr lang="en-US" sz="6200" dirty="0" err="1"/>
              <a:t>decoherence</a:t>
            </a:r>
            <a:r>
              <a:rPr lang="en-US" sz="6200" dirty="0"/>
              <a:t> events occur, QM proceeds as if  even single particles were undergoing many parallel experiences. Is there a way to then use a small number of particles to generate in effect a large number of parallel processes, i.e. to get ultra-massive parallel computing with only a small computer?</a:t>
            </a:r>
          </a:p>
          <a:p>
            <a:r>
              <a:rPr lang="en-US" sz="6200" dirty="0"/>
              <a:t>E.g. 4 classical two-state bits: A or a, B or b, C or c, D or d. </a:t>
            </a:r>
          </a:p>
          <a:p>
            <a:r>
              <a:rPr lang="en-US" sz="6200" dirty="0"/>
              <a:t>These give 2</a:t>
            </a:r>
            <a:r>
              <a:rPr lang="en-US" sz="6200" baseline="30000" dirty="0"/>
              <a:t>4</a:t>
            </a:r>
            <a:r>
              <a:rPr lang="en-US" sz="6200" dirty="0"/>
              <a:t>=16 possible combinations:</a:t>
            </a:r>
          </a:p>
          <a:p>
            <a:r>
              <a:rPr lang="en-US" sz="6200" dirty="0"/>
              <a:t>ABCD, </a:t>
            </a:r>
            <a:r>
              <a:rPr lang="en-US" sz="6200" dirty="0" err="1"/>
              <a:t>ABCd</a:t>
            </a:r>
            <a:r>
              <a:rPr lang="en-US" sz="6200" dirty="0"/>
              <a:t>, </a:t>
            </a:r>
            <a:r>
              <a:rPr lang="en-US" sz="6200" dirty="0" err="1"/>
              <a:t>ABcD</a:t>
            </a:r>
            <a:r>
              <a:rPr lang="en-US" sz="6200" dirty="0"/>
              <a:t>, </a:t>
            </a:r>
            <a:r>
              <a:rPr lang="en-US" sz="6200" dirty="0" err="1"/>
              <a:t>ABcd</a:t>
            </a:r>
            <a:r>
              <a:rPr lang="en-US" sz="6200" dirty="0"/>
              <a:t>, </a:t>
            </a:r>
            <a:r>
              <a:rPr lang="en-US" sz="6200" dirty="0" err="1"/>
              <a:t>AbCD</a:t>
            </a:r>
            <a:r>
              <a:rPr lang="en-US" sz="6200" dirty="0"/>
              <a:t>, </a:t>
            </a:r>
            <a:r>
              <a:rPr lang="en-US" sz="6200" dirty="0" err="1"/>
              <a:t>AbCd</a:t>
            </a:r>
            <a:r>
              <a:rPr lang="en-US" sz="6200" dirty="0"/>
              <a:t>, </a:t>
            </a:r>
            <a:r>
              <a:rPr lang="en-US" sz="6200" dirty="0" err="1"/>
              <a:t>AbcD</a:t>
            </a:r>
            <a:r>
              <a:rPr lang="en-US" sz="6200" dirty="0"/>
              <a:t>, </a:t>
            </a:r>
            <a:r>
              <a:rPr lang="en-US" sz="6200" dirty="0" err="1"/>
              <a:t>Abcd</a:t>
            </a:r>
            <a:r>
              <a:rPr lang="en-US" sz="6200" dirty="0"/>
              <a:t>,</a:t>
            </a:r>
            <a:br>
              <a:rPr lang="en-US" sz="6200" dirty="0"/>
            </a:br>
            <a:r>
              <a:rPr lang="en-US" sz="6200" dirty="0" err="1"/>
              <a:t>aBCD</a:t>
            </a:r>
            <a:r>
              <a:rPr lang="en-US" sz="6200" dirty="0"/>
              <a:t>, </a:t>
            </a:r>
            <a:r>
              <a:rPr lang="en-US" sz="6200" dirty="0" err="1"/>
              <a:t>aBCd</a:t>
            </a:r>
            <a:r>
              <a:rPr lang="en-US" sz="6200" dirty="0"/>
              <a:t>, </a:t>
            </a:r>
            <a:r>
              <a:rPr lang="en-US" sz="6200" dirty="0" err="1"/>
              <a:t>aBcD</a:t>
            </a:r>
            <a:r>
              <a:rPr lang="en-US" sz="6200" dirty="0"/>
              <a:t>, </a:t>
            </a:r>
            <a:r>
              <a:rPr lang="en-US" sz="6200" dirty="0" err="1"/>
              <a:t>aBcd</a:t>
            </a:r>
            <a:r>
              <a:rPr lang="en-US" sz="6200" dirty="0"/>
              <a:t>, </a:t>
            </a:r>
            <a:r>
              <a:rPr lang="en-US" sz="6200" dirty="0" err="1"/>
              <a:t>abCD</a:t>
            </a:r>
            <a:r>
              <a:rPr lang="en-US" sz="6200" dirty="0"/>
              <a:t>, </a:t>
            </a:r>
            <a:r>
              <a:rPr lang="en-US" sz="6200" dirty="0" err="1"/>
              <a:t>abCd</a:t>
            </a:r>
            <a:r>
              <a:rPr lang="en-US" sz="6200" dirty="0"/>
              <a:t>, </a:t>
            </a:r>
            <a:r>
              <a:rPr lang="en-US" sz="6200" dirty="0" err="1"/>
              <a:t>abcD</a:t>
            </a:r>
            <a:r>
              <a:rPr lang="en-US" sz="6200" dirty="0"/>
              <a:t>, </a:t>
            </a:r>
            <a:r>
              <a:rPr lang="en-US" sz="6200" dirty="0" err="1"/>
              <a:t>abcd</a:t>
            </a:r>
            <a:r>
              <a:rPr lang="en-US" sz="6200" dirty="0"/>
              <a:t>.</a:t>
            </a:r>
          </a:p>
          <a:p>
            <a:r>
              <a:rPr lang="en-US" sz="6200" dirty="0"/>
              <a:t>Now let's take 4 quantum particles, each of which has two accessible states, as above. As in EPR, distinct particles can be </a:t>
            </a:r>
            <a:r>
              <a:rPr lang="en-US" sz="6200" i="1" dirty="0"/>
              <a:t>entangled</a:t>
            </a:r>
            <a:r>
              <a:rPr lang="en-US" sz="6200" dirty="0"/>
              <a:t>. In other words, the overall quantum states are not restricted to ones with definite classical combinations. One can have a state such as:</a:t>
            </a:r>
            <a:br>
              <a:rPr lang="en-US" sz="6200" dirty="0"/>
            </a:br>
            <a:br>
              <a:rPr lang="en-US" sz="6200" dirty="0"/>
            </a:br>
            <a:r>
              <a:rPr lang="en-US" sz="6200" dirty="0"/>
              <a:t>(ABCD + </a:t>
            </a:r>
            <a:r>
              <a:rPr lang="en-US" sz="6200" dirty="0" err="1"/>
              <a:t>ABCd</a:t>
            </a:r>
            <a:r>
              <a:rPr lang="en-US" sz="6200" dirty="0"/>
              <a:t>- </a:t>
            </a:r>
            <a:r>
              <a:rPr lang="en-US" sz="6200" dirty="0" err="1"/>
              <a:t>ABcD</a:t>
            </a:r>
            <a:r>
              <a:rPr lang="en-US" sz="6200" dirty="0"/>
              <a:t>- </a:t>
            </a:r>
            <a:r>
              <a:rPr lang="en-US" sz="6200" dirty="0" err="1"/>
              <a:t>ABcd+AbCD</a:t>
            </a:r>
            <a:r>
              <a:rPr lang="en-US" sz="6200" dirty="0"/>
              <a:t>- </a:t>
            </a:r>
            <a:r>
              <a:rPr lang="en-US" sz="6200" dirty="0" err="1"/>
              <a:t>AbCd</a:t>
            </a:r>
            <a:r>
              <a:rPr lang="en-US" sz="6200" dirty="0"/>
              <a:t>- </a:t>
            </a:r>
            <a:r>
              <a:rPr lang="en-US" sz="6200" dirty="0" err="1"/>
              <a:t>AbcD</a:t>
            </a:r>
            <a:r>
              <a:rPr lang="en-US" sz="6200" dirty="0"/>
              <a:t>+ </a:t>
            </a:r>
            <a:r>
              <a:rPr lang="en-US" sz="6200" dirty="0" err="1"/>
              <a:t>Abcd</a:t>
            </a:r>
            <a:r>
              <a:rPr lang="en-US" sz="6200" dirty="0"/>
              <a:t>+ </a:t>
            </a:r>
            <a:r>
              <a:rPr lang="en-US" sz="6200" dirty="0" err="1"/>
              <a:t>aBCD</a:t>
            </a:r>
            <a:r>
              <a:rPr lang="en-US" sz="6200" dirty="0"/>
              <a:t> - </a:t>
            </a:r>
            <a:r>
              <a:rPr lang="en-US" sz="6200" dirty="0" err="1"/>
              <a:t>aBCd</a:t>
            </a:r>
            <a:r>
              <a:rPr lang="en-US" sz="6200" dirty="0"/>
              <a:t> - </a:t>
            </a:r>
            <a:r>
              <a:rPr lang="en-US" sz="6200" dirty="0" err="1"/>
              <a:t>aBcD</a:t>
            </a:r>
            <a:r>
              <a:rPr lang="en-US" sz="6200" dirty="0"/>
              <a:t> - </a:t>
            </a:r>
            <a:r>
              <a:rPr lang="en-US" sz="6200" dirty="0" err="1"/>
              <a:t>aBcd</a:t>
            </a:r>
            <a:r>
              <a:rPr lang="en-US" sz="6200" dirty="0"/>
              <a:t>+ </a:t>
            </a:r>
            <a:r>
              <a:rPr lang="en-US" sz="6200" dirty="0" err="1"/>
              <a:t>abCD</a:t>
            </a:r>
            <a:r>
              <a:rPr lang="en-US" sz="6200" dirty="0"/>
              <a:t>+ </a:t>
            </a:r>
            <a:r>
              <a:rPr lang="en-US" sz="6200" dirty="0" err="1"/>
              <a:t>abCd</a:t>
            </a:r>
            <a:r>
              <a:rPr lang="en-US" sz="6200" dirty="0"/>
              <a:t>- </a:t>
            </a:r>
            <a:r>
              <a:rPr lang="en-US" sz="6200" dirty="0" err="1"/>
              <a:t>abcD</a:t>
            </a:r>
            <a:r>
              <a:rPr lang="en-US" sz="6200" dirty="0"/>
              <a:t>+ </a:t>
            </a:r>
            <a:r>
              <a:rPr lang="en-US" sz="6200" dirty="0" err="1"/>
              <a:t>abcd</a:t>
            </a:r>
            <a:r>
              <a:rPr lang="en-US" sz="6200" dirty="0"/>
              <a:t>)/4</a:t>
            </a:r>
          </a:p>
        </p:txBody>
      </p:sp>
    </p:spTree>
    <p:extLst>
      <p:ext uri="{BB962C8B-B14F-4D97-AF65-F5344CB8AC3E}">
        <p14:creationId xmlns:p14="http://schemas.microsoft.com/office/powerpoint/2010/main" val="283777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600" dirty="0">
              <a:solidFill>
                <a:srgbClr val="800000"/>
              </a:solidFill>
            </a:endParaRPr>
          </a:p>
        </p:txBody>
      </p:sp>
      <p:sp>
        <p:nvSpPr>
          <p:cNvPr id="3" name="Content Placeholder 2"/>
          <p:cNvSpPr>
            <a:spLocks noGrp="1"/>
          </p:cNvSpPr>
          <p:nvPr>
            <p:ph idx="1"/>
          </p:nvPr>
        </p:nvSpPr>
        <p:spPr>
          <a:xfrm>
            <a:off x="0" y="1371600"/>
            <a:ext cx="9144000" cy="4754563"/>
          </a:xfrm>
        </p:spPr>
        <p:txBody>
          <a:bodyPr>
            <a:normAutofit/>
          </a:bodyPr>
          <a:lstStyle/>
          <a:p>
            <a:r>
              <a:rPr lang="en-US" sz="2000" dirty="0"/>
              <a:t>The 16 phases of the 16 components can each evolve separately. In effect, that gives the equivalent of about 16 classical bits of information, </a:t>
            </a:r>
            <a:r>
              <a:rPr lang="en-US" sz="2000" i="1" dirty="0"/>
              <a:t>inside</a:t>
            </a:r>
            <a:r>
              <a:rPr lang="en-US" sz="2000" dirty="0"/>
              <a:t> the computer.</a:t>
            </a:r>
          </a:p>
          <a:p>
            <a:pPr marL="0" indent="0">
              <a:buNone/>
            </a:pPr>
            <a:endParaRPr lang="en-US" sz="2000" dirty="0"/>
          </a:p>
          <a:p>
            <a:r>
              <a:rPr lang="en-US" sz="2000" dirty="0"/>
              <a:t>Now what if we had 10 classical bits, rather than 4? </a:t>
            </a:r>
          </a:p>
          <a:p>
            <a:r>
              <a:rPr lang="en-US" sz="2000" dirty="0"/>
              <a:t>If we convert each to a </a:t>
            </a:r>
            <a:r>
              <a:rPr lang="en-US" sz="2000" dirty="0" err="1"/>
              <a:t>qbit</a:t>
            </a:r>
            <a:r>
              <a:rPr lang="en-US" sz="2000" dirty="0"/>
              <a:t>, we have 2</a:t>
            </a:r>
            <a:r>
              <a:rPr lang="en-US" sz="2000" baseline="30000" dirty="0"/>
              <a:t>10</a:t>
            </a:r>
            <a:r>
              <a:rPr lang="en-US" sz="2000" dirty="0"/>
              <a:t> = 1024 distinct (orthogonal) entangled states, i.e. about 1024 bits worth of information.</a:t>
            </a:r>
          </a:p>
          <a:p>
            <a:r>
              <a:rPr lang="en-US" sz="2000" dirty="0"/>
              <a:t>The number of bits of information being simultaneously processed by the N sites is about 2</a:t>
            </a:r>
            <a:r>
              <a:rPr lang="en-US" sz="2000" baseline="30000" dirty="0"/>
              <a:t>N</a:t>
            </a:r>
            <a:r>
              <a:rPr lang="en-US" sz="2000" dirty="0"/>
              <a:t>, rather than N. </a:t>
            </a:r>
          </a:p>
          <a:p>
            <a:r>
              <a:rPr lang="en-US" sz="2000" dirty="0"/>
              <a:t>Nevertheless, there are severe limits on getting classical-like information in and out of this system, greatly restricting the types of algorithms for which quantum computation is effective.</a:t>
            </a:r>
          </a:p>
          <a:p>
            <a:endParaRPr lang="en-US" dirty="0"/>
          </a:p>
          <a:p>
            <a:endParaRPr lang="en-US" dirty="0"/>
          </a:p>
        </p:txBody>
      </p:sp>
    </p:spTree>
    <p:extLst>
      <p:ext uri="{BB962C8B-B14F-4D97-AF65-F5344CB8AC3E}">
        <p14:creationId xmlns:p14="http://schemas.microsoft.com/office/powerpoint/2010/main" val="2636525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solidFill>
                  <a:srgbClr val="800000"/>
                </a:solidFill>
              </a:rPr>
              <a:t>Quantum Computers</a:t>
            </a:r>
          </a:p>
        </p:txBody>
      </p:sp>
      <p:sp>
        <p:nvSpPr>
          <p:cNvPr id="3" name="Content Placeholder 2"/>
          <p:cNvSpPr>
            <a:spLocks noGrp="1"/>
          </p:cNvSpPr>
          <p:nvPr>
            <p:ph idx="1"/>
          </p:nvPr>
        </p:nvSpPr>
        <p:spPr>
          <a:xfrm>
            <a:off x="228600" y="914400"/>
            <a:ext cx="8229600" cy="4525963"/>
          </a:xfrm>
        </p:spPr>
        <p:txBody>
          <a:bodyPr>
            <a:normAutofit/>
          </a:bodyPr>
          <a:lstStyle/>
          <a:p>
            <a:r>
              <a:rPr lang="en-US" sz="2400" dirty="0"/>
              <a:t>Factoring large numbers: </a:t>
            </a:r>
            <a:r>
              <a:rPr lang="en-US" sz="2400" dirty="0" err="1"/>
              <a:t>Shor’s</a:t>
            </a:r>
            <a:r>
              <a:rPr lang="en-US" sz="2400" dirty="0"/>
              <a:t> algorithm can be used to read encrypted messages.</a:t>
            </a:r>
          </a:p>
          <a:p>
            <a:r>
              <a:rPr lang="en-US" sz="2400" dirty="0"/>
              <a:t>Searching data bases.</a:t>
            </a:r>
          </a:p>
          <a:p>
            <a:r>
              <a:rPr lang="en-US" sz="2400" dirty="0"/>
              <a:t>Finding global minima</a:t>
            </a:r>
          </a:p>
          <a:p>
            <a:r>
              <a:rPr lang="en-US" sz="2400" dirty="0"/>
              <a:t>Simulating quantum systems</a:t>
            </a:r>
          </a:p>
          <a:p>
            <a:r>
              <a:rPr lang="en-US" sz="2400" dirty="0"/>
              <a:t>There are claims, by D-Wave, that they have such a device, but it has not yet been shown to be better than a regular laptop.</a:t>
            </a:r>
          </a:p>
        </p:txBody>
      </p:sp>
      <p:pic>
        <p:nvPicPr>
          <p:cNvPr id="4" name="Picture 3"/>
          <p:cNvPicPr>
            <a:picLocks noChangeAspect="1"/>
          </p:cNvPicPr>
          <p:nvPr/>
        </p:nvPicPr>
        <p:blipFill>
          <a:blip r:embed="rId2"/>
          <a:stretch>
            <a:fillRect/>
          </a:stretch>
        </p:blipFill>
        <p:spPr>
          <a:xfrm>
            <a:off x="3200400" y="4114800"/>
            <a:ext cx="2794000" cy="1930400"/>
          </a:xfrm>
          <a:prstGeom prst="rect">
            <a:avLst/>
          </a:prstGeom>
        </p:spPr>
      </p:pic>
    </p:spTree>
    <p:extLst>
      <p:ext uri="{BB962C8B-B14F-4D97-AF65-F5344CB8AC3E}">
        <p14:creationId xmlns:p14="http://schemas.microsoft.com/office/powerpoint/2010/main" val="2101098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066800"/>
          </a:xfrm>
        </p:spPr>
        <p:txBody>
          <a:bodyPr>
            <a:normAutofit fontScale="90000"/>
          </a:bodyPr>
          <a:lstStyle/>
          <a:p>
            <a:r>
              <a:rPr lang="en-US" u="sng" dirty="0"/>
              <a:t> </a:t>
            </a:r>
            <a:r>
              <a:rPr lang="en-US" sz="4000" u="sng" dirty="0">
                <a:solidFill>
                  <a:srgbClr val="800000"/>
                </a:solidFill>
              </a:rPr>
              <a:t>Quantum cryptography</a:t>
            </a:r>
            <a:r>
              <a:rPr lang="en-US" sz="4000" dirty="0">
                <a:solidFill>
                  <a:srgbClr val="800000"/>
                </a:solidFill>
              </a:rPr>
              <a:t> </a:t>
            </a:r>
            <a:br>
              <a:rPr lang="en-US" sz="4000" dirty="0">
                <a:solidFill>
                  <a:srgbClr val="800000"/>
                </a:solidFill>
              </a:rPr>
            </a:br>
            <a:r>
              <a:rPr lang="en-US" sz="2000" dirty="0"/>
              <a:t>(semi-relevant, but interesting)</a:t>
            </a:r>
          </a:p>
        </p:txBody>
      </p:sp>
      <p:sp>
        <p:nvSpPr>
          <p:cNvPr id="3" name="Content Placeholder 2"/>
          <p:cNvSpPr>
            <a:spLocks noGrp="1"/>
          </p:cNvSpPr>
          <p:nvPr>
            <p:ph idx="1"/>
          </p:nvPr>
        </p:nvSpPr>
        <p:spPr>
          <a:xfrm>
            <a:off x="-15766" y="1066800"/>
            <a:ext cx="9144000" cy="5791200"/>
          </a:xfrm>
        </p:spPr>
        <p:txBody>
          <a:bodyPr>
            <a:normAutofit fontScale="25000" lnSpcReduction="20000"/>
          </a:bodyPr>
          <a:lstStyle/>
          <a:p>
            <a:r>
              <a:rPr lang="en-US" sz="8000" dirty="0"/>
              <a:t>One can use QM correlations and the collapse of the wave function to devise perfectly encrypted communication.  A perfect code is one in which the encryption scheme changes randomly from one character to the next.  Then, a spy can learn nothing at all about future messages, no matter what she knows about past ones.</a:t>
            </a:r>
          </a:p>
          <a:p>
            <a:r>
              <a:rPr lang="en-US" sz="8000" dirty="0"/>
              <a:t>If the sender and recipient share a table of random numbers, they can use it to ensure privacy.  This “one time pad” is the method used by governments to send secure communications overseas.  However, it requires advance (insecure) transmission  of the table.  The EPR apparatus can avoid this insecurity.</a:t>
            </a:r>
          </a:p>
          <a:p>
            <a:r>
              <a:rPr lang="en-US" sz="8000" dirty="0"/>
              <a:t>Consider a sequence of correlated photon pairs.  Let each observer (sender and receiver) set his polarizer along the x-axis.  </a:t>
            </a:r>
          </a:p>
          <a:p>
            <a:pPr lvl="0"/>
            <a:r>
              <a:rPr lang="en-US" sz="8000" dirty="0"/>
              <a:t>Each observer measures a random sequence of passes and fails.  This sequence must be kept secret.  This is easy, because it is not sent anywhere.</a:t>
            </a:r>
          </a:p>
          <a:p>
            <a:pPr lvl="0"/>
            <a:r>
              <a:rPr lang="en-US" sz="8000" dirty="0"/>
              <a:t>The two sequences are perfectly correlated, so they can be used to encode/decode messages.</a:t>
            </a:r>
          </a:p>
          <a:p>
            <a:pPr lvl="0"/>
            <a:r>
              <a:rPr lang="en-US" sz="8000" dirty="0"/>
              <a:t>Requires long distance QM correlations.  About 250 km of optical fiber length or 23 km of satellite spacing has been achieved, 143 km between telescopes</a:t>
            </a:r>
            <a:r>
              <a:rPr lang="en-US" sz="7600" dirty="0"/>
              <a:t>.</a:t>
            </a:r>
          </a:p>
        </p:txBody>
      </p:sp>
    </p:spTree>
    <p:extLst>
      <p:ext uri="{BB962C8B-B14F-4D97-AF65-F5344CB8AC3E}">
        <p14:creationId xmlns:p14="http://schemas.microsoft.com/office/powerpoint/2010/main" val="638480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a:solidFill>
                  <a:srgbClr val="800000"/>
                </a:solidFill>
              </a:rPr>
              <a:t>Eavesdroppers?</a:t>
            </a:r>
          </a:p>
        </p:txBody>
      </p:sp>
      <p:sp>
        <p:nvSpPr>
          <p:cNvPr id="3" name="Content Placeholder 2"/>
          <p:cNvSpPr>
            <a:spLocks noGrp="1"/>
          </p:cNvSpPr>
          <p:nvPr>
            <p:ph idx="1"/>
          </p:nvPr>
        </p:nvSpPr>
        <p:spPr>
          <a:xfrm>
            <a:off x="-31531" y="1066800"/>
            <a:ext cx="9144000" cy="5791200"/>
          </a:xfrm>
        </p:spPr>
        <p:txBody>
          <a:bodyPr>
            <a:normAutofit fontScale="92500" lnSpcReduction="10000"/>
          </a:bodyPr>
          <a:lstStyle/>
          <a:p>
            <a:pPr lvl="0"/>
            <a:r>
              <a:rPr lang="en-US" sz="2200" dirty="0"/>
              <a:t>The presence of an eavesdropper is immediately detected, because making a measurement collapses the 2-photon wave function.  This means:	</a:t>
            </a:r>
          </a:p>
          <a:p>
            <a:pPr lvl="1"/>
            <a:r>
              <a:rPr lang="en-US" sz="2200" dirty="0"/>
              <a:t>The observers can compare a subset of their sequences, looking for a loss of correlation.</a:t>
            </a:r>
          </a:p>
          <a:p>
            <a:pPr lvl="2"/>
            <a:r>
              <a:rPr lang="en-US" sz="2200" dirty="0"/>
              <a:t>And they can use perfectly open communication to make this comparison, then throw out that subset</a:t>
            </a:r>
          </a:p>
          <a:p>
            <a:pPr lvl="1"/>
            <a:r>
              <a:rPr lang="en-US" sz="2200" dirty="0"/>
              <a:t>The received message will be gibberish, due to the loss of correlation.</a:t>
            </a:r>
          </a:p>
          <a:p>
            <a:pPr lvl="2"/>
            <a:r>
              <a:rPr lang="en-US" sz="2200" dirty="0"/>
              <a:t>UNLESS: the eavesdropper sends his own duplicate photon , with the same polarization as the one detected.</a:t>
            </a:r>
          </a:p>
          <a:p>
            <a:pPr marL="0" indent="0">
              <a:buNone/>
            </a:pPr>
            <a:r>
              <a:rPr lang="en-US" sz="2200" dirty="0"/>
              <a:t>	</a:t>
            </a:r>
          </a:p>
          <a:p>
            <a:r>
              <a:rPr lang="en-US" sz="2200" dirty="0"/>
              <a:t>How can that problem be avoided?</a:t>
            </a:r>
            <a:br>
              <a:rPr lang="en-US" sz="2200" dirty="0"/>
            </a:br>
            <a:endParaRPr lang="en-US" sz="2200" dirty="0"/>
          </a:p>
          <a:p>
            <a:r>
              <a:rPr lang="en-US" sz="2200" dirty="0"/>
              <a:t> Have each of the two communicators </a:t>
            </a:r>
            <a:r>
              <a:rPr lang="en-US" sz="2200" i="1" dirty="0"/>
              <a:t>randomly change </a:t>
            </a:r>
            <a:r>
              <a:rPr lang="en-US" sz="2200" dirty="0"/>
              <a:t>the setting on their polarization analyzers (0-90 or 45-135 degrees)</a:t>
            </a:r>
          </a:p>
          <a:p>
            <a:r>
              <a:rPr lang="en-US" sz="2200" dirty="0"/>
              <a:t>In the subsequent open communication, they tell each other what their settings were, and throw out all measurements where their settings weren't the same.</a:t>
            </a:r>
          </a:p>
          <a:p>
            <a:r>
              <a:rPr lang="en-US" sz="2200" dirty="0"/>
              <a:t>Now they are left with a set of perfectly correlated pairs.</a:t>
            </a:r>
          </a:p>
          <a:p>
            <a:endParaRPr lang="en-US" sz="2600" dirty="0"/>
          </a:p>
          <a:p>
            <a:endParaRPr lang="en-US" dirty="0"/>
          </a:p>
        </p:txBody>
      </p:sp>
    </p:spTree>
    <p:extLst>
      <p:ext uri="{BB962C8B-B14F-4D97-AF65-F5344CB8AC3E}">
        <p14:creationId xmlns:p14="http://schemas.microsoft.com/office/powerpoint/2010/main" val="1051781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1627</TotalTime>
  <Words>1239</Words>
  <Application>Microsoft Macintosh PowerPoint</Application>
  <PresentationFormat>On-screen Show (4:3)</PresentationFormat>
  <Paragraphs>70</Paragraphs>
  <Slides>11</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 Today:  Finishing up quantum measurement Quantum computers and cryptography</vt:lpstr>
      <vt:lpstr>Perspectives on measurement</vt:lpstr>
      <vt:lpstr>Perspectives on measurement</vt:lpstr>
      <vt:lpstr>Perspectives on measurement Conclusion</vt:lpstr>
      <vt:lpstr> Quantum Computation:  </vt:lpstr>
      <vt:lpstr>PowerPoint Presentation</vt:lpstr>
      <vt:lpstr>Quantum Computers</vt:lpstr>
      <vt:lpstr> Quantum cryptography  (semi-relevant, but interesting)</vt:lpstr>
      <vt:lpstr>Eavesdroppers?</vt:lpstr>
      <vt:lpstr>Quantum Cryptography</vt:lpstr>
      <vt:lpstr>Quantum Teleportation </vt:lpstr>
    </vt:vector>
  </TitlesOfParts>
  <Company>U of IL</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Physics</dc:creator>
  <cp:lastModifiedBy>Editor</cp:lastModifiedBy>
  <cp:revision>23</cp:revision>
  <dcterms:created xsi:type="dcterms:W3CDTF">2013-11-01T16:46:18Z</dcterms:created>
  <dcterms:modified xsi:type="dcterms:W3CDTF">2018-04-06T19:46:05Z</dcterms:modified>
</cp:coreProperties>
</file>