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294" r:id="rId4"/>
    <p:sldId id="264" r:id="rId5"/>
    <p:sldId id="265" r:id="rId6"/>
    <p:sldId id="266" r:id="rId7"/>
    <p:sldId id="272" r:id="rId8"/>
    <p:sldId id="260" r:id="rId9"/>
    <p:sldId id="261" r:id="rId10"/>
    <p:sldId id="262" r:id="rId11"/>
    <p:sldId id="263" r:id="rId12"/>
    <p:sldId id="268" r:id="rId13"/>
    <p:sldId id="269" r:id="rId14"/>
    <p:sldId id="270" r:id="rId15"/>
    <p:sldId id="276" r:id="rId16"/>
    <p:sldId id="281" r:id="rId17"/>
    <p:sldId id="278" r:id="rId18"/>
    <p:sldId id="279" r:id="rId19"/>
    <p:sldId id="280" r:id="rId20"/>
    <p:sldId id="282" r:id="rId21"/>
    <p:sldId id="283" r:id="rId22"/>
    <p:sldId id="28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p:cViewPr varScale="1">
        <p:scale>
          <a:sx n="91" d="100"/>
          <a:sy n="91" d="100"/>
        </p:scale>
        <p:origin x="1608" y="1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E32FD79-0B1E-4B5E-BE2A-40082CCFFC10}" type="datetimeFigureOut">
              <a:rPr lang="en-US" smtClean="0"/>
              <a:pPr/>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A1AF-F044-4341-B662-EF067D1A301C}" type="slidenum">
              <a:rPr lang="en-US" smtClean="0"/>
              <a:pPr/>
              <a:t>‹#›</a:t>
            </a:fld>
            <a:endParaRPr lang="en-US"/>
          </a:p>
        </p:txBody>
      </p:sp>
    </p:spTree>
    <p:extLst>
      <p:ext uri="{BB962C8B-B14F-4D97-AF65-F5344CB8AC3E}">
        <p14:creationId xmlns:p14="http://schemas.microsoft.com/office/powerpoint/2010/main" val="365421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32FD79-0B1E-4B5E-BE2A-40082CCFFC10}" type="datetimeFigureOut">
              <a:rPr lang="en-US" smtClean="0"/>
              <a:pPr/>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A1AF-F044-4341-B662-EF067D1A301C}" type="slidenum">
              <a:rPr lang="en-US" smtClean="0"/>
              <a:pPr/>
              <a:t>‹#›</a:t>
            </a:fld>
            <a:endParaRPr lang="en-US"/>
          </a:p>
        </p:txBody>
      </p:sp>
    </p:spTree>
    <p:extLst>
      <p:ext uri="{BB962C8B-B14F-4D97-AF65-F5344CB8AC3E}">
        <p14:creationId xmlns:p14="http://schemas.microsoft.com/office/powerpoint/2010/main" val="183497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32FD79-0B1E-4B5E-BE2A-40082CCFFC10}" type="datetimeFigureOut">
              <a:rPr lang="en-US" smtClean="0"/>
              <a:pPr/>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A1AF-F044-4341-B662-EF067D1A301C}" type="slidenum">
              <a:rPr lang="en-US" smtClean="0"/>
              <a:pPr/>
              <a:t>‹#›</a:t>
            </a:fld>
            <a:endParaRPr lang="en-US"/>
          </a:p>
        </p:txBody>
      </p:sp>
    </p:spTree>
    <p:extLst>
      <p:ext uri="{BB962C8B-B14F-4D97-AF65-F5344CB8AC3E}">
        <p14:creationId xmlns:p14="http://schemas.microsoft.com/office/powerpoint/2010/main" val="166274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32FD79-0B1E-4B5E-BE2A-40082CCFFC10}" type="datetimeFigureOut">
              <a:rPr lang="en-US" smtClean="0"/>
              <a:pPr/>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A1AF-F044-4341-B662-EF067D1A301C}" type="slidenum">
              <a:rPr lang="en-US" smtClean="0"/>
              <a:pPr/>
              <a:t>‹#›</a:t>
            </a:fld>
            <a:endParaRPr lang="en-US"/>
          </a:p>
        </p:txBody>
      </p:sp>
    </p:spTree>
    <p:extLst>
      <p:ext uri="{BB962C8B-B14F-4D97-AF65-F5344CB8AC3E}">
        <p14:creationId xmlns:p14="http://schemas.microsoft.com/office/powerpoint/2010/main" val="134937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32FD79-0B1E-4B5E-BE2A-40082CCFFC10}" type="datetimeFigureOut">
              <a:rPr lang="en-US" smtClean="0"/>
              <a:pPr/>
              <a:t>3/29/18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78A1AF-F044-4341-B662-EF067D1A301C}" type="slidenum">
              <a:rPr lang="en-US" smtClean="0"/>
              <a:pPr/>
              <a:t>‹#›</a:t>
            </a:fld>
            <a:endParaRPr lang="en-US"/>
          </a:p>
        </p:txBody>
      </p:sp>
    </p:spTree>
    <p:extLst>
      <p:ext uri="{BB962C8B-B14F-4D97-AF65-F5344CB8AC3E}">
        <p14:creationId xmlns:p14="http://schemas.microsoft.com/office/powerpoint/2010/main" val="106229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32FD79-0B1E-4B5E-BE2A-40082CCFFC10}" type="datetimeFigureOut">
              <a:rPr lang="en-US" smtClean="0"/>
              <a:pPr/>
              <a:t>3/29/18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8A1AF-F044-4341-B662-EF067D1A301C}" type="slidenum">
              <a:rPr lang="en-US" smtClean="0"/>
              <a:pPr/>
              <a:t>‹#›</a:t>
            </a:fld>
            <a:endParaRPr lang="en-US"/>
          </a:p>
        </p:txBody>
      </p:sp>
    </p:spTree>
    <p:extLst>
      <p:ext uri="{BB962C8B-B14F-4D97-AF65-F5344CB8AC3E}">
        <p14:creationId xmlns:p14="http://schemas.microsoft.com/office/powerpoint/2010/main" val="1527455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32FD79-0B1E-4B5E-BE2A-40082CCFFC10}" type="datetimeFigureOut">
              <a:rPr lang="en-US" smtClean="0"/>
              <a:pPr/>
              <a:t>3/29/18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78A1AF-F044-4341-B662-EF067D1A301C}" type="slidenum">
              <a:rPr lang="en-US" smtClean="0"/>
              <a:pPr/>
              <a:t>‹#›</a:t>
            </a:fld>
            <a:endParaRPr lang="en-US"/>
          </a:p>
        </p:txBody>
      </p:sp>
    </p:spTree>
    <p:extLst>
      <p:ext uri="{BB962C8B-B14F-4D97-AF65-F5344CB8AC3E}">
        <p14:creationId xmlns:p14="http://schemas.microsoft.com/office/powerpoint/2010/main" val="863103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32FD79-0B1E-4B5E-BE2A-40082CCFFC10}" type="datetimeFigureOut">
              <a:rPr lang="en-US" smtClean="0"/>
              <a:pPr/>
              <a:t>3/29/18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78A1AF-F044-4341-B662-EF067D1A301C}" type="slidenum">
              <a:rPr lang="en-US" smtClean="0"/>
              <a:pPr/>
              <a:t>‹#›</a:t>
            </a:fld>
            <a:endParaRPr lang="en-US"/>
          </a:p>
        </p:txBody>
      </p:sp>
    </p:spTree>
    <p:extLst>
      <p:ext uri="{BB962C8B-B14F-4D97-AF65-F5344CB8AC3E}">
        <p14:creationId xmlns:p14="http://schemas.microsoft.com/office/powerpoint/2010/main" val="41821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2FD79-0B1E-4B5E-BE2A-40082CCFFC10}" type="datetimeFigureOut">
              <a:rPr lang="en-US" smtClean="0"/>
              <a:pPr/>
              <a:t>3/29/18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78A1AF-F044-4341-B662-EF067D1A301C}" type="slidenum">
              <a:rPr lang="en-US" smtClean="0"/>
              <a:pPr/>
              <a:t>‹#›</a:t>
            </a:fld>
            <a:endParaRPr lang="en-US"/>
          </a:p>
        </p:txBody>
      </p:sp>
    </p:spTree>
    <p:extLst>
      <p:ext uri="{BB962C8B-B14F-4D97-AF65-F5344CB8AC3E}">
        <p14:creationId xmlns:p14="http://schemas.microsoft.com/office/powerpoint/2010/main" val="3733897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32FD79-0B1E-4B5E-BE2A-40082CCFFC10}" type="datetimeFigureOut">
              <a:rPr lang="en-US" smtClean="0"/>
              <a:pPr/>
              <a:t>3/29/18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8A1AF-F044-4341-B662-EF067D1A301C}" type="slidenum">
              <a:rPr lang="en-US" smtClean="0"/>
              <a:pPr/>
              <a:t>‹#›</a:t>
            </a:fld>
            <a:endParaRPr lang="en-US"/>
          </a:p>
        </p:txBody>
      </p:sp>
    </p:spTree>
    <p:extLst>
      <p:ext uri="{BB962C8B-B14F-4D97-AF65-F5344CB8AC3E}">
        <p14:creationId xmlns:p14="http://schemas.microsoft.com/office/powerpoint/2010/main" val="283787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32FD79-0B1E-4B5E-BE2A-40082CCFFC10}" type="datetimeFigureOut">
              <a:rPr lang="en-US" smtClean="0"/>
              <a:pPr/>
              <a:t>3/29/18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78A1AF-F044-4341-B662-EF067D1A301C}" type="slidenum">
              <a:rPr lang="en-US" smtClean="0"/>
              <a:pPr/>
              <a:t>‹#›</a:t>
            </a:fld>
            <a:endParaRPr lang="en-US"/>
          </a:p>
        </p:txBody>
      </p:sp>
    </p:spTree>
    <p:extLst>
      <p:ext uri="{BB962C8B-B14F-4D97-AF65-F5344CB8AC3E}">
        <p14:creationId xmlns:p14="http://schemas.microsoft.com/office/powerpoint/2010/main" val="3689973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2FD79-0B1E-4B5E-BE2A-40082CCFFC10}" type="datetimeFigureOut">
              <a:rPr lang="en-US" smtClean="0"/>
              <a:pPr/>
              <a:t>3/29/18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8A1AF-F044-4341-B662-EF067D1A301C}" type="slidenum">
              <a:rPr lang="en-US" smtClean="0"/>
              <a:pPr/>
              <a:t>‹#›</a:t>
            </a:fld>
            <a:endParaRPr lang="en-US"/>
          </a:p>
        </p:txBody>
      </p:sp>
    </p:spTree>
    <p:extLst>
      <p:ext uri="{BB962C8B-B14F-4D97-AF65-F5344CB8AC3E}">
        <p14:creationId xmlns:p14="http://schemas.microsoft.com/office/powerpoint/2010/main" val="23211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1470025"/>
          </a:xfrm>
        </p:spPr>
        <p:txBody>
          <a:bodyPr>
            <a:noAutofit/>
          </a:bodyPr>
          <a:lstStyle/>
          <a:p>
            <a:pPr lvl="0"/>
            <a:r>
              <a:rPr lang="en-US" sz="3600" dirty="0">
                <a:solidFill>
                  <a:schemeClr val="accent2"/>
                </a:solidFill>
              </a:rPr>
              <a:t>The measurement paradox</a:t>
            </a:r>
            <a:br>
              <a:rPr lang="en-US" sz="3600" dirty="0">
                <a:solidFill>
                  <a:schemeClr val="accent2"/>
                </a:solidFill>
              </a:rPr>
            </a:br>
            <a:br>
              <a:rPr lang="en-US" sz="3600" dirty="0">
                <a:solidFill>
                  <a:schemeClr val="accent2"/>
                </a:solidFill>
              </a:rPr>
            </a:br>
            <a:endParaRPr lang="en-US" sz="2400" dirty="0">
              <a:solidFill>
                <a:srgbClr val="FF0000"/>
              </a:solidFill>
            </a:endParaRPr>
          </a:p>
        </p:txBody>
      </p:sp>
      <p:sp>
        <p:nvSpPr>
          <p:cNvPr id="3" name="Subtitle 2"/>
          <p:cNvSpPr>
            <a:spLocks noGrp="1"/>
          </p:cNvSpPr>
          <p:nvPr>
            <p:ph type="subTitle" idx="1"/>
          </p:nvPr>
        </p:nvSpPr>
        <p:spPr>
          <a:xfrm>
            <a:off x="304800" y="1295400"/>
            <a:ext cx="8610600" cy="3505200"/>
          </a:xfrm>
        </p:spPr>
        <p:txBody>
          <a:bodyPr>
            <a:normAutofit lnSpcReduction="10000"/>
          </a:bodyPr>
          <a:lstStyle/>
          <a:p>
            <a:pPr algn="l"/>
            <a:r>
              <a:rPr lang="en-US" dirty="0">
                <a:solidFill>
                  <a:schemeClr val="tx1"/>
                </a:solidFill>
              </a:rPr>
              <a:t>How to go from a deterministic theory with superimposed possibilities to a random single experience is known as the ‘measurement problem’.</a:t>
            </a:r>
          </a:p>
          <a:p>
            <a:pPr algn="l"/>
            <a:r>
              <a:rPr lang="en-US" dirty="0">
                <a:solidFill>
                  <a:schemeClr val="tx1"/>
                </a:solidFill>
              </a:rPr>
              <a:t> </a:t>
            </a:r>
          </a:p>
          <a:p>
            <a:pPr algn="l"/>
            <a:r>
              <a:rPr lang="en-US" dirty="0">
                <a:solidFill>
                  <a:schemeClr val="tx1"/>
                </a:solidFill>
              </a:rPr>
              <a:t>There are a variety of ideas about how to deal with it- none really satisfactory.</a:t>
            </a:r>
          </a:p>
          <a:p>
            <a:endParaRPr lang="en-US" dirty="0">
              <a:solidFill>
                <a:schemeClr val="tx1"/>
              </a:solidFill>
            </a:endParaRPr>
          </a:p>
        </p:txBody>
      </p:sp>
      <p:sp>
        <p:nvSpPr>
          <p:cNvPr id="4" name="TextBox 3"/>
          <p:cNvSpPr txBox="1"/>
          <p:nvPr/>
        </p:nvSpPr>
        <p:spPr>
          <a:xfrm>
            <a:off x="1371600" y="5257800"/>
            <a:ext cx="5867400" cy="830997"/>
          </a:xfrm>
          <a:prstGeom prst="rect">
            <a:avLst/>
          </a:prstGeom>
          <a:noFill/>
        </p:spPr>
        <p:txBody>
          <a:bodyPr wrap="square" rtlCol="0">
            <a:spAutoFit/>
          </a:bodyPr>
          <a:lstStyle/>
          <a:p>
            <a:r>
              <a:rPr lang="en-US" sz="2400" b="1" dirty="0">
                <a:solidFill>
                  <a:schemeClr val="accent2"/>
                </a:solidFill>
              </a:rPr>
              <a:t>419:   Outline with topic paragraphs</a:t>
            </a:r>
          </a:p>
          <a:p>
            <a:r>
              <a:rPr lang="en-US" sz="2400" b="1" dirty="0">
                <a:solidFill>
                  <a:schemeClr val="accent2"/>
                </a:solidFill>
              </a:rPr>
              <a:t>	due today on COMPASS</a:t>
            </a:r>
          </a:p>
        </p:txBody>
      </p:sp>
    </p:spTree>
    <p:extLst>
      <p:ext uri="{BB962C8B-B14F-4D97-AF65-F5344CB8AC3E}">
        <p14:creationId xmlns:p14="http://schemas.microsoft.com/office/powerpoint/2010/main" val="331655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err="1">
                <a:solidFill>
                  <a:srgbClr val="C0504D"/>
                </a:solidFill>
              </a:rPr>
              <a:t>Mentalism</a:t>
            </a:r>
            <a:endParaRPr lang="en-US" sz="3600" dirty="0">
              <a:solidFill>
                <a:srgbClr val="C0504D"/>
              </a:solidFill>
            </a:endParaRPr>
          </a:p>
        </p:txBody>
      </p:sp>
      <p:sp>
        <p:nvSpPr>
          <p:cNvPr id="3" name="Content Placeholder 2"/>
          <p:cNvSpPr>
            <a:spLocks noGrp="1"/>
          </p:cNvSpPr>
          <p:nvPr>
            <p:ph idx="1"/>
          </p:nvPr>
        </p:nvSpPr>
        <p:spPr>
          <a:xfrm>
            <a:off x="0" y="914400"/>
            <a:ext cx="9144000" cy="5638800"/>
          </a:xfrm>
        </p:spPr>
        <p:txBody>
          <a:bodyPr>
            <a:normAutofit fontScale="70000" lnSpcReduction="20000"/>
          </a:bodyPr>
          <a:lstStyle/>
          <a:p>
            <a:pPr marL="0" indent="0">
              <a:buNone/>
            </a:pPr>
            <a:r>
              <a:rPr lang="en-US" dirty="0"/>
              <a:t>Proposed by von Neumann and advocated by Wigner, among others, especially pop-journalists.  There is something special about consciousness.  It lies beyond the laws of physics as usually understood.  </a:t>
            </a:r>
          </a:p>
          <a:p>
            <a:r>
              <a:rPr lang="en-US" dirty="0"/>
              <a:t>Human observation collapses the wave function, so a superposition is never observed.</a:t>
            </a:r>
          </a:p>
          <a:p>
            <a:r>
              <a:rPr lang="en-US" dirty="0"/>
              <a:t>This is a bit hard to argue with since (shades of Berkeley) we don't have much access to a world devoid of consciousness.</a:t>
            </a:r>
          </a:p>
          <a:p>
            <a:r>
              <a:rPr lang="en-US" dirty="0"/>
              <a:t>However, there are some serious difficulties:</a:t>
            </a:r>
          </a:p>
          <a:p>
            <a:r>
              <a:rPr lang="en-US" dirty="0"/>
              <a:t>The whole proposal requires putting people at the center of the existence of the universe. How does that square with everything else we know, e.g. evolution? The world we see shows overwhelming evidence of having once been free of consciousness. Were the laws of physics entirely different then? Who (bacterium, amoeba, monkey, Wigner,…) was finally conscious enough to collapse the wave function and make positions, etc. of particles exist? Just how did Wigner get there before anything had positions?</a:t>
            </a:r>
          </a:p>
          <a:p>
            <a:r>
              <a:rPr lang="en-US" dirty="0"/>
              <a:t>There is NO evidence that consciousness plays some role distinct from any other phenomena involving macroscopic masses and times.</a:t>
            </a:r>
          </a:p>
        </p:txBody>
      </p:sp>
    </p:spTree>
    <p:extLst>
      <p:ext uri="{BB962C8B-B14F-4D97-AF65-F5344CB8AC3E}">
        <p14:creationId xmlns:p14="http://schemas.microsoft.com/office/powerpoint/2010/main" val="2643957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u="sng" dirty="0" err="1">
                <a:solidFill>
                  <a:srgbClr val="C0504D"/>
                </a:solidFill>
              </a:rPr>
              <a:t>Mentalism</a:t>
            </a:r>
            <a:r>
              <a:rPr lang="en-US" sz="3600" dirty="0">
                <a:solidFill>
                  <a:srgbClr val="C0504D"/>
                </a:solidFill>
              </a:rPr>
              <a:t> (cont.)</a:t>
            </a:r>
          </a:p>
        </p:txBody>
      </p:sp>
      <p:sp>
        <p:nvSpPr>
          <p:cNvPr id="3" name="Content Placeholder 2"/>
          <p:cNvSpPr>
            <a:spLocks noGrp="1"/>
          </p:cNvSpPr>
          <p:nvPr>
            <p:ph idx="1"/>
          </p:nvPr>
        </p:nvSpPr>
        <p:spPr>
          <a:xfrm>
            <a:off x="0" y="762000"/>
            <a:ext cx="9144000" cy="6096000"/>
          </a:xfrm>
        </p:spPr>
        <p:txBody>
          <a:bodyPr>
            <a:normAutofit/>
          </a:bodyPr>
          <a:lstStyle/>
          <a:p>
            <a:r>
              <a:rPr lang="en-US" sz="2000" dirty="0" err="1"/>
              <a:t>Mermin's</a:t>
            </a:r>
            <a:r>
              <a:rPr lang="en-US" sz="2000" dirty="0"/>
              <a:t> form (not exactly collapse):</a:t>
            </a:r>
          </a:p>
          <a:p>
            <a:pPr lvl="1"/>
            <a:r>
              <a:rPr lang="en-US" sz="2000" dirty="0"/>
              <a:t>"The problem of consciousness is an even harder problem than the problem of interpreting quantum mechanics… consciousness is beyond the scope of physical science, at least as we understand it today… Physical reality is narrower than what is real to the conscious mind. Quantum mechanics offers an insufficient basis for a theory of everything if everything is to include consciousness… The notion of </a:t>
            </a:r>
            <a:r>
              <a:rPr lang="en-US" sz="2000" i="1" dirty="0"/>
              <a:t>now</a:t>
            </a:r>
            <a:r>
              <a:rPr lang="en-US" sz="2000" dirty="0"/>
              <a:t>- the present moment- is immediately evident for consciousness… Physics has nothing to do with such notions. … This </a:t>
            </a:r>
            <a:r>
              <a:rPr lang="en-US" sz="2000" i="1" dirty="0"/>
              <a:t>particularity </a:t>
            </a:r>
            <a:r>
              <a:rPr lang="en-US" sz="2000" dirty="0"/>
              <a:t>of consciousness- its ability to go beyond time differences….has a similar flavor to its ability to go beyond its own correlations with a subsystem, … to an awareness of a particular subsystem property."</a:t>
            </a:r>
          </a:p>
          <a:p>
            <a:r>
              <a:rPr lang="en-US" sz="2000" dirty="0"/>
              <a:t>The question is not whether we understand consciousness but rather whether consciousness violates general physical laws </a:t>
            </a:r>
          </a:p>
          <a:p>
            <a:r>
              <a:rPr lang="en-US" sz="2000" dirty="0"/>
              <a:t>Is being aware exclusively of one part of the whole state going "beyond" physical reality? Or is it consciousness that is "narrower" than reality?</a:t>
            </a:r>
          </a:p>
        </p:txBody>
      </p:sp>
    </p:spTree>
    <p:extLst>
      <p:ext uri="{BB962C8B-B14F-4D97-AF65-F5344CB8AC3E}">
        <p14:creationId xmlns:p14="http://schemas.microsoft.com/office/powerpoint/2010/main" val="3291511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3600" u="sng" dirty="0">
                <a:solidFill>
                  <a:srgbClr val="C0504D"/>
                </a:solidFill>
              </a:rPr>
              <a:t>Explicit Collapse</a:t>
            </a:r>
            <a:r>
              <a:rPr lang="en-US" sz="3600" dirty="0">
                <a:solidFill>
                  <a:srgbClr val="C0504D"/>
                </a:solidFill>
              </a:rPr>
              <a:t> non-linear theories</a:t>
            </a: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a:t>The logic: all large-scale observations give only one result. The linear wave equation, which works beautifully on a small scale, generally gives multiple distinct results on a large scale. The obvious way to fix things is to find non-linear terms in the true wave equation, which induce the wave to collapse according to the probability rules, given enough mass/time/particles involved in the process. </a:t>
            </a:r>
          </a:p>
          <a:p>
            <a:r>
              <a:rPr lang="en-US" i="1" dirty="0"/>
              <a:t>This approach is not a mere reinterpretation of QM</a:t>
            </a:r>
            <a:r>
              <a:rPr lang="en-US" dirty="0"/>
              <a:t>. It's a proposal to change it, so that both the large scale and small-scale events are described by a unified mathematical form.</a:t>
            </a:r>
          </a:p>
          <a:p>
            <a:r>
              <a:rPr lang="en-US" dirty="0"/>
              <a:t>Main attempts:</a:t>
            </a:r>
          </a:p>
          <a:p>
            <a:pPr lvl="1"/>
            <a:r>
              <a:rPr lang="en-US" dirty="0" err="1"/>
              <a:t>Ghirardi</a:t>
            </a:r>
            <a:r>
              <a:rPr lang="en-US" dirty="0"/>
              <a:t>, Rimini, and Weber (</a:t>
            </a:r>
            <a:r>
              <a:rPr lang="en-US" u="sng" dirty="0"/>
              <a:t>GRW)</a:t>
            </a:r>
            <a:r>
              <a:rPr lang="en-US" dirty="0"/>
              <a:t>: Some sort of random "hits" collapse </a:t>
            </a:r>
            <a:r>
              <a:rPr lang="en-US" dirty="0" err="1">
                <a:latin typeface="Symbol" pitchFamily="18" charset="2"/>
              </a:rPr>
              <a:t>ψ</a:t>
            </a:r>
            <a:r>
              <a:rPr lang="en-US" dirty="0"/>
              <a:t>, forcing it to be nearly localized in space. There's a constant rain of these "hits", but it's so light that a hit is very unlikely unless many particles are involved. Nevertheless, there's a significant range between the largest scale on which interference is found and the smallest (the size of our brains) on which a single collapsed world is allegedly known to be found, so there's enough room to adjust the GRW hit rate parameter.</a:t>
            </a:r>
          </a:p>
          <a:p>
            <a:pPr lvl="1"/>
            <a:r>
              <a:rPr lang="en-US" u="sng" dirty="0"/>
              <a:t>P. Pearle</a:t>
            </a:r>
            <a:r>
              <a:rPr lang="en-US" dirty="0"/>
              <a:t>: There's a </a:t>
            </a:r>
            <a:r>
              <a:rPr lang="en-US" i="1" dirty="0"/>
              <a:t>continuous </a:t>
            </a:r>
            <a:r>
              <a:rPr lang="en-US" dirty="0"/>
              <a:t>random term needed in the wave equation to make </a:t>
            </a:r>
            <a:r>
              <a:rPr lang="en-US" dirty="0" err="1">
                <a:latin typeface="Symbol" pitchFamily="18" charset="2"/>
              </a:rPr>
              <a:t>ψ</a:t>
            </a:r>
            <a:r>
              <a:rPr lang="en-US" dirty="0">
                <a:latin typeface="Symbol" pitchFamily="18" charset="2"/>
              </a:rPr>
              <a:t>  </a:t>
            </a:r>
            <a:r>
              <a:rPr lang="en-US" dirty="0"/>
              <a:t>grow or shrink exponentially in different places. In effect, this term is non-linear because its probability density depends on the prior value of </a:t>
            </a:r>
            <a:r>
              <a:rPr lang="en-US" dirty="0" err="1">
                <a:latin typeface="Symbol" pitchFamily="18" charset="2"/>
              </a:rPr>
              <a:t>ψ</a:t>
            </a:r>
            <a:r>
              <a:rPr lang="en-US" dirty="0"/>
              <a:t>.</a:t>
            </a:r>
          </a:p>
          <a:p>
            <a:pPr marL="0" indent="0">
              <a:buNone/>
            </a:pPr>
            <a:endParaRPr lang="en-US" dirty="0"/>
          </a:p>
        </p:txBody>
      </p:sp>
    </p:spTree>
    <p:extLst>
      <p:ext uri="{BB962C8B-B14F-4D97-AF65-F5344CB8AC3E}">
        <p14:creationId xmlns:p14="http://schemas.microsoft.com/office/powerpoint/2010/main" val="2486699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3600" dirty="0">
                <a:solidFill>
                  <a:srgbClr val="C0504D"/>
                </a:solidFill>
              </a:rPr>
              <a:t>Problems with the non-linear collapse</a:t>
            </a:r>
          </a:p>
        </p:txBody>
      </p:sp>
      <p:sp>
        <p:nvSpPr>
          <p:cNvPr id="3" name="Content Placeholder 2"/>
          <p:cNvSpPr>
            <a:spLocks noGrp="1"/>
          </p:cNvSpPr>
          <p:nvPr>
            <p:ph idx="1"/>
          </p:nvPr>
        </p:nvSpPr>
        <p:spPr>
          <a:xfrm>
            <a:off x="152400" y="1066800"/>
            <a:ext cx="8915400" cy="5638800"/>
          </a:xfrm>
        </p:spPr>
        <p:txBody>
          <a:bodyPr>
            <a:normAutofit fontScale="70000" lnSpcReduction="20000"/>
          </a:bodyPr>
          <a:lstStyle/>
          <a:p>
            <a:r>
              <a:rPr lang="en-US" dirty="0"/>
              <a:t> The narrowing of the wave-packet violates energy conservation (COE). Of course, we don't know that C.O.E. is exactly right, so this problem merely constrains the collapse process to be slow enough (and spread-out enough) to not violate C.O.E. too much.</a:t>
            </a:r>
          </a:p>
          <a:p>
            <a:pPr lvl="0"/>
            <a:r>
              <a:rPr lang="en-US" dirty="0"/>
              <a:t>The particular fields, etc., employed seem to come from nowhere. To some extent, the theories are just invoking a random-looking hidden variable. These random variables look like </a:t>
            </a:r>
            <a:r>
              <a:rPr lang="en-US" u="sng" dirty="0"/>
              <a:t>classical</a:t>
            </a:r>
            <a:r>
              <a:rPr lang="en-US" dirty="0"/>
              <a:t>, not quantum, fields, so the theory is dualistic.</a:t>
            </a:r>
          </a:p>
          <a:p>
            <a:pPr lvl="0"/>
            <a:r>
              <a:rPr lang="en-US" dirty="0"/>
              <a:t>There is no prior theory to explain why </a:t>
            </a:r>
            <a:r>
              <a:rPr lang="en-US" dirty="0" err="1">
                <a:latin typeface="Symbol" pitchFamily="18" charset="2"/>
              </a:rPr>
              <a:t>ψ</a:t>
            </a:r>
            <a:r>
              <a:rPr lang="en-US" dirty="0">
                <a:latin typeface="Symbol"/>
              </a:rPr>
              <a:t> </a:t>
            </a:r>
            <a:r>
              <a:rPr lang="en-US" dirty="0"/>
              <a:t>is forced to collapse into nearly </a:t>
            </a:r>
            <a:r>
              <a:rPr lang="en-US" i="1" dirty="0"/>
              <a:t>localized</a:t>
            </a:r>
            <a:r>
              <a:rPr lang="en-US" dirty="0"/>
              <a:t> states, as opposed to any other sort of state (e.g. dead cat +live cat).</a:t>
            </a:r>
          </a:p>
          <a:p>
            <a:pPr lvl="0"/>
            <a:r>
              <a:rPr lang="en-US" dirty="0"/>
              <a:t>A state which is localized in one reference frame is not localized in others. Making Lorentz-invariant collapse processes gives infinite energy production unless special ad-hoc constraints are added.</a:t>
            </a:r>
          </a:p>
          <a:p>
            <a:pPr lvl="0"/>
            <a:r>
              <a:rPr lang="en-US" dirty="0"/>
              <a:t>The "hits" or random field which cause the collapse must have some built-in non-locality, to avoid having correlated pairs collapse to inconsistent packets.</a:t>
            </a:r>
          </a:p>
          <a:p>
            <a:endParaRPr lang="en-US" dirty="0"/>
          </a:p>
        </p:txBody>
      </p:sp>
    </p:spTree>
    <p:extLst>
      <p:ext uri="{BB962C8B-B14F-4D97-AF65-F5344CB8AC3E}">
        <p14:creationId xmlns:p14="http://schemas.microsoft.com/office/powerpoint/2010/main" val="2460198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sz="3600" dirty="0">
                <a:solidFill>
                  <a:srgbClr val="C0504D"/>
                </a:solidFill>
              </a:rPr>
              <a:t>In favor of non-linear collapse</a:t>
            </a:r>
          </a:p>
        </p:txBody>
      </p:sp>
      <p:sp>
        <p:nvSpPr>
          <p:cNvPr id="3" name="Content Placeholder 2"/>
          <p:cNvSpPr>
            <a:spLocks noGrp="1"/>
          </p:cNvSpPr>
          <p:nvPr>
            <p:ph idx="1"/>
          </p:nvPr>
        </p:nvSpPr>
        <p:spPr>
          <a:xfrm>
            <a:off x="152400" y="1295400"/>
            <a:ext cx="8686800" cy="5257800"/>
          </a:xfrm>
        </p:spPr>
        <p:txBody>
          <a:bodyPr>
            <a:normAutofit fontScale="70000" lnSpcReduction="20000"/>
          </a:bodyPr>
          <a:lstStyle/>
          <a:p>
            <a:pPr lvl="0"/>
            <a:r>
              <a:rPr lang="en-US" dirty="0"/>
              <a:t>At least </a:t>
            </a:r>
            <a:r>
              <a:rPr lang="en-US" u="sng" dirty="0"/>
              <a:t>there are some predictions</a:t>
            </a:r>
            <a:r>
              <a:rPr lang="en-US" dirty="0"/>
              <a:t>. Specifically, there must be a wave-function collapse even when the linear wave equation predicts no loss of coherence.  </a:t>
            </a:r>
            <a:r>
              <a:rPr lang="en-US" u="sng" dirty="0"/>
              <a:t>This effect is in principle measurable.</a:t>
            </a:r>
            <a:endParaRPr lang="en-US" dirty="0"/>
          </a:p>
          <a:p>
            <a:pPr lvl="0"/>
            <a:r>
              <a:rPr lang="en-US" dirty="0"/>
              <a:t> There are many constraints on the parameters, which must be consistent with macroscopic observation, observed energy conservation, particle decay rate. As a result, some forms of the theories are already eliminated. (E.g. ones in which the collapse rate depends linearly on the number of particles involved, regardless of their masses.)</a:t>
            </a:r>
          </a:p>
          <a:p>
            <a:pPr lvl="0"/>
            <a:r>
              <a:rPr lang="en-US" dirty="0"/>
              <a:t>There is at least a hope that some parameters describing the scale of the collapse could tie-in with something from the (as yet unknown) quantum theory of gravity.</a:t>
            </a:r>
          </a:p>
          <a:p>
            <a:r>
              <a:rPr lang="en-US" dirty="0"/>
              <a:t>If the theory is fully developed, (big if) it would remove the whole fuzz about "interpretation" of QM, although it would not make the QM picture of the world seem similar to experience at our scale.</a:t>
            </a:r>
          </a:p>
        </p:txBody>
      </p:sp>
    </p:spTree>
    <p:extLst>
      <p:ext uri="{BB962C8B-B14F-4D97-AF65-F5344CB8AC3E}">
        <p14:creationId xmlns:p14="http://schemas.microsoft.com/office/powerpoint/2010/main" val="636158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600" u="sng" dirty="0">
                <a:solidFill>
                  <a:srgbClr val="C0504D"/>
                </a:solidFill>
              </a:rPr>
              <a:t>The preferred-basis problem</a:t>
            </a:r>
            <a:endParaRPr lang="en-US" sz="3600" dirty="0">
              <a:solidFill>
                <a:srgbClr val="C0504D"/>
              </a:solidFill>
            </a:endParaRPr>
          </a:p>
        </p:txBody>
      </p:sp>
      <p:sp>
        <p:nvSpPr>
          <p:cNvPr id="3" name="Content Placeholder 2"/>
          <p:cNvSpPr>
            <a:spLocks noGrp="1"/>
          </p:cNvSpPr>
          <p:nvPr>
            <p:ph idx="1"/>
          </p:nvPr>
        </p:nvSpPr>
        <p:spPr>
          <a:xfrm>
            <a:off x="0" y="1066800"/>
            <a:ext cx="9144000" cy="5638800"/>
          </a:xfrm>
        </p:spPr>
        <p:txBody>
          <a:bodyPr>
            <a:normAutofit fontScale="62500" lnSpcReduction="20000"/>
          </a:bodyPr>
          <a:lstStyle/>
          <a:p>
            <a:r>
              <a:rPr lang="en-US" dirty="0"/>
              <a:t>Consider a wave-packet travelling freely in space. It initially has some distribution of momentum and position. The wave equation says that the momentum distribution won't change, but as a result the position distribution will keep growing. A freely moving particle-wave would quickly become tremendously spread out. </a:t>
            </a:r>
          </a:p>
          <a:p>
            <a:r>
              <a:rPr lang="en-US" dirty="0"/>
              <a:t>(e.g. for a hydrogen atom initially confined to a region of 10</a:t>
            </a:r>
            <a:r>
              <a:rPr lang="en-US" baseline="30000" dirty="0"/>
              <a:t>-4</a:t>
            </a:r>
            <a:r>
              <a:rPr lang="en-US" dirty="0"/>
              <a:t> cm, the initial momentum spread must be at least 10</a:t>
            </a:r>
            <a:r>
              <a:rPr lang="en-US" baseline="30000" dirty="0"/>
              <a:t>-23</a:t>
            </a:r>
            <a:r>
              <a:rPr lang="en-US" dirty="0"/>
              <a:t> </a:t>
            </a:r>
            <a:r>
              <a:rPr lang="en-US" dirty="0" err="1"/>
              <a:t>gm</a:t>
            </a:r>
            <a:r>
              <a:rPr lang="en-US" dirty="0"/>
              <a:t>-cm/s, so the initial velocity spread is a range of about 10 cm/s. In one second, the atom would be smeared over 10 cm !)</a:t>
            </a:r>
          </a:p>
          <a:p>
            <a:r>
              <a:rPr lang="en-US" dirty="0"/>
              <a:t>Letting the atom interact with a large apparatus designed to "measure' its location forces the atom to be somewhere much more specific, if the apparatus itself is to be in one place or another. None of this answers the question of why a collection of atoms would ever decide to be in a state with well-defined position to begin with. What is so special about position?</a:t>
            </a:r>
          </a:p>
          <a:p>
            <a:r>
              <a:rPr lang="en-US" dirty="0"/>
              <a:t>Traditional approaches to measurement simply assumed that there are pre-existing localized macroscopic objects, without explaining that in terms of a more fundamental theory. A few (non-linear collapse) theories do have localization arising as a process, but only by putting that result into an unconstrained theory. We’ll see that in modern approaches, based on the distinction between an observer and its environment.</a:t>
            </a:r>
          </a:p>
          <a:p>
            <a:endParaRPr lang="en-US" dirty="0"/>
          </a:p>
        </p:txBody>
      </p:sp>
    </p:spTree>
    <p:extLst>
      <p:ext uri="{BB962C8B-B14F-4D97-AF65-F5344CB8AC3E}">
        <p14:creationId xmlns:p14="http://schemas.microsoft.com/office/powerpoint/2010/main" val="3232012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600" dirty="0">
                <a:solidFill>
                  <a:srgbClr val="C0504D"/>
                </a:solidFill>
              </a:rPr>
              <a:t>Why Preferred Basis?</a:t>
            </a:r>
          </a:p>
        </p:txBody>
      </p:sp>
      <p:sp>
        <p:nvSpPr>
          <p:cNvPr id="3" name="Content Placeholder 2"/>
          <p:cNvSpPr>
            <a:spLocks noGrp="1"/>
          </p:cNvSpPr>
          <p:nvPr>
            <p:ph idx="1"/>
          </p:nvPr>
        </p:nvSpPr>
        <p:spPr>
          <a:xfrm>
            <a:off x="0" y="838200"/>
            <a:ext cx="9144000" cy="5867400"/>
          </a:xfrm>
        </p:spPr>
        <p:txBody>
          <a:bodyPr>
            <a:normAutofit fontScale="92500"/>
          </a:bodyPr>
          <a:lstStyle/>
          <a:p>
            <a:r>
              <a:rPr lang="en-US" sz="2200" dirty="0"/>
              <a:t>why are some quantum states possible to experience, but others aren't? In the pure linear theory of an </a:t>
            </a:r>
            <a:r>
              <a:rPr lang="en-US" sz="2200" i="1" dirty="0"/>
              <a:t>isolated system</a:t>
            </a:r>
            <a:r>
              <a:rPr lang="en-US" sz="2200" dirty="0"/>
              <a:t>, all quantum states (including dead cat superposed with live cat) appear symmetrically. What breaks the symmetry?</a:t>
            </a:r>
          </a:p>
          <a:p>
            <a:r>
              <a:rPr lang="en-US" sz="2200" dirty="0"/>
              <a:t>There are explanations of why some states are more equal than others. An underlying theme is that some states are not capable of being experienced by anything like a mind, whose existence presupposes that some smallish numbers of local variables can be singled out and followed in a predictable way. </a:t>
            </a:r>
            <a:r>
              <a:rPr lang="en-US" sz="2200" i="1" dirty="0"/>
              <a:t>This idea invokes an "outside" system which interacts with any system under study. </a:t>
            </a:r>
            <a:r>
              <a:rPr lang="en-US" sz="2200" dirty="0"/>
              <a:t>Only certain states of the "inside" (more or less the same states that we experience, in which big things actually are somewhere) produce stable correlations with particular outside states. These "pointer" states are the only ones which we can experience.</a:t>
            </a:r>
          </a:p>
          <a:p>
            <a:r>
              <a:rPr lang="en-US" sz="2200" dirty="0"/>
              <a:t>There are big questions about how this helps in describing the universe as a whole. There is a fundamental </a:t>
            </a:r>
            <a:r>
              <a:rPr lang="en-US" sz="2200" dirty="0" err="1"/>
              <a:t>decoherence</a:t>
            </a:r>
            <a:r>
              <a:rPr lang="en-US" sz="2200" dirty="0"/>
              <a:t> process to cosmological horizons: I.e. every physical process influences regions which can never exert an influence back. Each version of our local process creates a different version of things beyond the horizon, and thus can no longer interfere with other local version. They become separate worlds.</a:t>
            </a:r>
          </a:p>
          <a:p>
            <a:endParaRPr lang="en-US" dirty="0"/>
          </a:p>
        </p:txBody>
      </p:sp>
    </p:spTree>
    <p:extLst>
      <p:ext uri="{BB962C8B-B14F-4D97-AF65-F5344CB8AC3E}">
        <p14:creationId xmlns:p14="http://schemas.microsoft.com/office/powerpoint/2010/main" val="1292425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3600" u="sng" dirty="0">
                <a:solidFill>
                  <a:srgbClr val="C0504D"/>
                </a:solidFill>
              </a:rPr>
              <a:t>Many Worlds</a:t>
            </a:r>
            <a:endParaRPr lang="en-US" sz="3600" dirty="0">
              <a:solidFill>
                <a:srgbClr val="C0504D"/>
              </a:solidFill>
            </a:endParaRPr>
          </a:p>
        </p:txBody>
      </p:sp>
      <p:sp>
        <p:nvSpPr>
          <p:cNvPr id="3" name="Content Placeholder 2"/>
          <p:cNvSpPr>
            <a:spLocks noGrp="1"/>
          </p:cNvSpPr>
          <p:nvPr>
            <p:ph idx="1"/>
          </p:nvPr>
        </p:nvSpPr>
        <p:spPr>
          <a:xfrm>
            <a:off x="0" y="914400"/>
            <a:ext cx="9144000" cy="5943600"/>
          </a:xfrm>
        </p:spPr>
        <p:txBody>
          <a:bodyPr>
            <a:normAutofit fontScale="70000" lnSpcReduction="20000"/>
          </a:bodyPr>
          <a:lstStyle/>
          <a:p>
            <a:r>
              <a:rPr lang="en-US" dirty="0"/>
              <a:t>The MW picture (which includes several variants) starts from the astounding success of the QM linear time-dependence </a:t>
            </a:r>
            <a:r>
              <a:rPr lang="en-US" dirty="0" err="1"/>
              <a:t>eq</a:t>
            </a:r>
            <a:r>
              <a:rPr lang="en-US" dirty="0"/>
              <a:t>  (e.g. the prediction that the electron gyro-magnetic ratio is 2.00231931439, in agreement with expt.!)</a:t>
            </a:r>
          </a:p>
          <a:p>
            <a:r>
              <a:rPr lang="en-US" dirty="0"/>
              <a:t>The general history of physics, in which constructs such as "field" and "potential" have gone from seeming like short-hand for the behavior of familiar things to seeming like the fundamental ingredients of "things" suggests that the entities best described by accurate equations need to be taken the most seriously. That's </a:t>
            </a:r>
            <a:r>
              <a:rPr lang="en-US" dirty="0" err="1">
                <a:latin typeface="Symbol" charset="2"/>
                <a:cs typeface="Symbol" charset="2"/>
              </a:rPr>
              <a:t>ψ</a:t>
            </a:r>
            <a:r>
              <a:rPr lang="en-US" dirty="0"/>
              <a:t>, the quantum state.</a:t>
            </a:r>
          </a:p>
          <a:p>
            <a:r>
              <a:rPr lang="en-US" dirty="0"/>
              <a:t>What happens if the world is described by </a:t>
            </a:r>
            <a:r>
              <a:rPr lang="en-US" i="1" dirty="0"/>
              <a:t>nothing but</a:t>
            </a:r>
            <a:r>
              <a:rPr lang="en-US" dirty="0"/>
              <a:t> </a:t>
            </a:r>
            <a:r>
              <a:rPr lang="en-US" dirty="0" err="1">
                <a:latin typeface="Symbol" charset="2"/>
                <a:cs typeface="Symbol" charset="2"/>
              </a:rPr>
              <a:t>ψ</a:t>
            </a:r>
            <a:r>
              <a:rPr lang="en-US" dirty="0"/>
              <a:t>, and that </a:t>
            </a:r>
            <a:r>
              <a:rPr lang="en-US" dirty="0" err="1">
                <a:latin typeface="Symbol" charset="2"/>
                <a:cs typeface="Symbol" charset="2"/>
              </a:rPr>
              <a:t>ψ</a:t>
            </a:r>
            <a:r>
              <a:rPr lang="en-US" dirty="0"/>
              <a:t> obeys exactly the linear equation?</a:t>
            </a:r>
          </a:p>
          <a:p>
            <a:r>
              <a:rPr lang="en-US" dirty="0"/>
              <a:t>As we saw before, in a "measurement" situation, the result of the linear equation is the superposition of two (or more) states representing entirely different outcomes, with completely negligible interference effects of these “waves” with each other. Why then do we experience only </a:t>
            </a:r>
            <a:r>
              <a:rPr lang="en-US" i="1" dirty="0"/>
              <a:t>one</a:t>
            </a:r>
            <a:r>
              <a:rPr lang="en-US" dirty="0"/>
              <a:t> outcome?</a:t>
            </a:r>
          </a:p>
          <a:p>
            <a:r>
              <a:rPr lang="en-US" dirty="0"/>
              <a:t>Look at what those two states represent. One represents, e.g., a dead cat, a you who has seen only a dead cat, other people who have seen only a dead cat, etc. The other also represents a perfectly consistent world in which the cat is alive, you and everybody else saw a live cat, etc. </a:t>
            </a:r>
          </a:p>
          <a:p>
            <a:pPr lvl="1"/>
            <a:r>
              <a:rPr lang="en-US" dirty="0"/>
              <a:t>assumption- you are represented fully by quantum variables</a:t>
            </a:r>
          </a:p>
        </p:txBody>
      </p:sp>
    </p:spTree>
    <p:extLst>
      <p:ext uri="{BB962C8B-B14F-4D97-AF65-F5344CB8AC3E}">
        <p14:creationId xmlns:p14="http://schemas.microsoft.com/office/powerpoint/2010/main" val="2774491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600" dirty="0">
                <a:solidFill>
                  <a:srgbClr val="C0504D"/>
                </a:solidFill>
              </a:rPr>
              <a:t>Why Collapse?</a:t>
            </a:r>
          </a:p>
        </p:txBody>
      </p:sp>
      <p:sp>
        <p:nvSpPr>
          <p:cNvPr id="3" name="Content Placeholder 2"/>
          <p:cNvSpPr>
            <a:spLocks noGrp="1"/>
          </p:cNvSpPr>
          <p:nvPr>
            <p:ph idx="1"/>
          </p:nvPr>
        </p:nvSpPr>
        <p:spPr>
          <a:xfrm>
            <a:off x="-15302" y="990600"/>
            <a:ext cx="9144000" cy="6096000"/>
          </a:xfrm>
        </p:spPr>
        <p:txBody>
          <a:bodyPr>
            <a:normAutofit fontScale="70000" lnSpcReduction="20000"/>
          </a:bodyPr>
          <a:lstStyle/>
          <a:p>
            <a:r>
              <a:rPr lang="en-US" dirty="0"/>
              <a:t>What makes you insist on saying that the other possibility disappeared, rather than that you lost contact with it? What </a:t>
            </a:r>
            <a:r>
              <a:rPr lang="en-US" i="1" dirty="0"/>
              <a:t>evidence</a:t>
            </a:r>
            <a:r>
              <a:rPr lang="en-US" dirty="0"/>
              <a:t> is there that there was a discontinuous break or other anomaly in the evolution of </a:t>
            </a:r>
            <a:r>
              <a:rPr lang="en-US" dirty="0" err="1">
                <a:latin typeface="Symbol" charset="2"/>
                <a:cs typeface="Symbol" charset="2"/>
              </a:rPr>
              <a:t>ψ</a:t>
            </a:r>
            <a:r>
              <a:rPr lang="en-US" dirty="0"/>
              <a:t>, when the linear wave equation </a:t>
            </a:r>
            <a:r>
              <a:rPr lang="en-US" i="1" dirty="0"/>
              <a:t>already</a:t>
            </a:r>
            <a:r>
              <a:rPr lang="en-US" dirty="0"/>
              <a:t> predicts that each separate macroscopic experience would be internally consistent?</a:t>
            </a:r>
          </a:p>
          <a:p>
            <a:r>
              <a:rPr lang="en-US" dirty="0"/>
              <a:t>In other words, the linear wave equation predicts (with some help from </a:t>
            </a:r>
            <a:r>
              <a:rPr lang="en-US" dirty="0" err="1"/>
              <a:t>decoherence</a:t>
            </a:r>
            <a:r>
              <a:rPr lang="en-US" dirty="0"/>
              <a:t> arguments)  that:</a:t>
            </a:r>
          </a:p>
          <a:p>
            <a:pPr lvl="1"/>
            <a:r>
              <a:rPr lang="en-US" dirty="0"/>
              <a:t>Measurement gives macroscopically definite </a:t>
            </a:r>
            <a:r>
              <a:rPr lang="en-US" u="sng" dirty="0"/>
              <a:t>experiences</a:t>
            </a:r>
            <a:r>
              <a:rPr lang="en-US" dirty="0"/>
              <a:t>, such as we have.</a:t>
            </a:r>
          </a:p>
          <a:p>
            <a:pPr lvl="1"/>
            <a:r>
              <a:rPr lang="en-US" dirty="0"/>
              <a:t>Each possible outcome does occur, so that in any actual chain of experience, one can only give probabilities for outcomes, not certainties.</a:t>
            </a:r>
          </a:p>
          <a:p>
            <a:pPr lvl="1"/>
            <a:r>
              <a:rPr lang="en-US" dirty="0"/>
              <a:t>Thus the MW theorists claim that adding anything to the wave-equation is entirely superfluous, that in itself it predicts the world as we experience it. It also predicts many qualitatively similar parallel worlds, which offends intuition.</a:t>
            </a:r>
          </a:p>
          <a:p>
            <a:r>
              <a:rPr lang="en-US" dirty="0"/>
              <a:t>The claim is that it is more in keeping with the spirit of physics to make the equations simple and consistent rather than to restrict the picture of the world to a familiar one. The equations have no collapse, so why insert one?</a:t>
            </a:r>
          </a:p>
        </p:txBody>
      </p:sp>
    </p:spTree>
    <p:extLst>
      <p:ext uri="{BB962C8B-B14F-4D97-AF65-F5344CB8AC3E}">
        <p14:creationId xmlns:p14="http://schemas.microsoft.com/office/powerpoint/2010/main" val="2840126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1143000"/>
          </a:xfrm>
        </p:spPr>
        <p:txBody>
          <a:bodyPr>
            <a:normAutofit/>
          </a:bodyPr>
          <a:lstStyle/>
          <a:p>
            <a:r>
              <a:rPr lang="en-US" sz="3600" u="sng" dirty="0">
                <a:solidFill>
                  <a:srgbClr val="C0504D"/>
                </a:solidFill>
              </a:rPr>
              <a:t>The standard objection to Many Worlds</a:t>
            </a:r>
            <a:endParaRPr lang="en-US" sz="3600" dirty="0">
              <a:solidFill>
                <a:srgbClr val="C0504D"/>
              </a:solidFill>
            </a:endParaRPr>
          </a:p>
        </p:txBody>
      </p:sp>
      <p:sp>
        <p:nvSpPr>
          <p:cNvPr id="3" name="Content Placeholder 2"/>
          <p:cNvSpPr>
            <a:spLocks noGrp="1"/>
          </p:cNvSpPr>
          <p:nvPr>
            <p:ph idx="1"/>
          </p:nvPr>
        </p:nvSpPr>
        <p:spPr/>
        <p:txBody>
          <a:bodyPr/>
          <a:lstStyle/>
          <a:p>
            <a:r>
              <a:rPr lang="en-US" sz="2400" dirty="0"/>
              <a:t>“MW is profligate with worlds.”</a:t>
            </a:r>
          </a:p>
          <a:p>
            <a:r>
              <a:rPr lang="en-US" sz="2400" dirty="0"/>
              <a:t>"At least the worlds are like the observed one, and come out of a working equation. Other theories are profligate with </a:t>
            </a:r>
            <a:r>
              <a:rPr lang="en-US" sz="2400" i="1" dirty="0"/>
              <a:t>collapses</a:t>
            </a:r>
            <a:r>
              <a:rPr lang="en-US" sz="2400" dirty="0"/>
              <a:t>, when no such process has been observed or arisen from a usable equation.”</a:t>
            </a:r>
          </a:p>
          <a:p>
            <a:r>
              <a:rPr lang="en-US" sz="2400" dirty="0"/>
              <a:t>But what triggers a branching? That is not in the theory.</a:t>
            </a:r>
          </a:p>
          <a:p>
            <a:r>
              <a:rPr lang="en-US" sz="2400" dirty="0"/>
              <a:t>How can an event here, trigger a branching of the Universe?</a:t>
            </a:r>
          </a:p>
          <a:p>
            <a:r>
              <a:rPr lang="en-US" sz="2400" dirty="0"/>
              <a:t>For physics to be the same forward and backward in time evolution, worlds must coalesce. </a:t>
            </a:r>
          </a:p>
          <a:p>
            <a:pPr marL="0" indent="0">
              <a:buNone/>
            </a:pPr>
            <a:endParaRPr lang="en-US" dirty="0"/>
          </a:p>
        </p:txBody>
      </p:sp>
    </p:spTree>
    <p:extLst>
      <p:ext uri="{BB962C8B-B14F-4D97-AF65-F5344CB8AC3E}">
        <p14:creationId xmlns:p14="http://schemas.microsoft.com/office/powerpoint/2010/main" val="2545603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2800" dirty="0">
                <a:solidFill>
                  <a:srgbClr val="800000"/>
                </a:solidFill>
              </a:rPr>
              <a:t>“Collapse of the </a:t>
            </a:r>
            <a:r>
              <a:rPr lang="en-US" sz="2800" dirty="0" err="1">
                <a:solidFill>
                  <a:srgbClr val="800000"/>
                </a:solidFill>
              </a:rPr>
              <a:t>wavefunction</a:t>
            </a:r>
            <a:r>
              <a:rPr lang="en-US" sz="2800" dirty="0">
                <a:solidFill>
                  <a:srgbClr val="800000"/>
                </a:solidFill>
              </a:rPr>
              <a:t>”</a:t>
            </a:r>
          </a:p>
        </p:txBody>
      </p:sp>
      <p:sp>
        <p:nvSpPr>
          <p:cNvPr id="3" name="Content Placeholder 2"/>
          <p:cNvSpPr>
            <a:spLocks noGrp="1"/>
          </p:cNvSpPr>
          <p:nvPr>
            <p:ph idx="1"/>
          </p:nvPr>
        </p:nvSpPr>
        <p:spPr>
          <a:xfrm>
            <a:off x="457200" y="838200"/>
            <a:ext cx="8229600" cy="4525963"/>
          </a:xfrm>
        </p:spPr>
        <p:txBody>
          <a:bodyPr>
            <a:normAutofit/>
          </a:bodyPr>
          <a:lstStyle/>
          <a:p>
            <a:r>
              <a:rPr lang="en-US" sz="2000" dirty="0"/>
              <a:t>What happens in a measurement?</a:t>
            </a:r>
          </a:p>
          <a:p>
            <a:r>
              <a:rPr lang="en-US" sz="2000" dirty="0"/>
              <a:t>During a measurement they electrons acquire positions and momentum. Their </a:t>
            </a:r>
            <a:r>
              <a:rPr lang="en-US" sz="2000" dirty="0" err="1"/>
              <a:t>wavefunction</a:t>
            </a:r>
            <a:r>
              <a:rPr lang="en-US" sz="2000" dirty="0"/>
              <a:t> changes. </a:t>
            </a:r>
          </a:p>
          <a:p>
            <a:r>
              <a:rPr lang="en-US" sz="2000" dirty="0"/>
              <a:t>It is not the disturbance which causes the collapse, but the transfer of information to the outside world.</a:t>
            </a:r>
          </a:p>
          <a:p>
            <a:r>
              <a:rPr lang="en-US" sz="2000" dirty="0"/>
              <a:t>According to the Copenhagen interpretation there are 2 steps</a:t>
            </a:r>
          </a:p>
          <a:p>
            <a:pPr lvl="1"/>
            <a:r>
              <a:rPr lang="en-US" sz="1600" dirty="0"/>
              <a:t>An unmeasured </a:t>
            </a:r>
            <a:r>
              <a:rPr lang="en-US" sz="1600" dirty="0" err="1"/>
              <a:t>wavefunction</a:t>
            </a:r>
            <a:r>
              <a:rPr lang="en-US" sz="1600" dirty="0"/>
              <a:t> advances deterministically. </a:t>
            </a:r>
          </a:p>
          <a:p>
            <a:pPr lvl="1"/>
            <a:r>
              <a:rPr lang="en-US" sz="1600" dirty="0"/>
              <a:t>A measurement forces nature to choose between classical possibilities. It does so randomly. Afterwards there is a new </a:t>
            </a:r>
            <a:r>
              <a:rPr lang="en-US" sz="1600" dirty="0" err="1"/>
              <a:t>wavefunction</a:t>
            </a:r>
            <a:r>
              <a:rPr lang="en-US" sz="1600" dirty="0"/>
              <a:t>.</a:t>
            </a:r>
          </a:p>
          <a:p>
            <a:r>
              <a:rPr lang="en-US" sz="2000" dirty="0"/>
              <a:t>The collapse happens faster than the speed of light, even backwards in time. </a:t>
            </a:r>
            <a:r>
              <a:rPr lang="en-US" sz="2000" dirty="0">
                <a:solidFill>
                  <a:srgbClr val="800000"/>
                </a:solidFill>
              </a:rPr>
              <a:t>How can that be?</a:t>
            </a:r>
          </a:p>
          <a:p>
            <a:r>
              <a:rPr lang="en-US" sz="2000" dirty="0">
                <a:solidFill>
                  <a:srgbClr val="000000"/>
                </a:solidFill>
              </a:rPr>
              <a:t>Observations are consistent with relativity but “reality” is not.</a:t>
            </a:r>
          </a:p>
        </p:txBody>
      </p:sp>
    </p:spTree>
    <p:extLst>
      <p:ext uri="{BB962C8B-B14F-4D97-AF65-F5344CB8AC3E}">
        <p14:creationId xmlns:p14="http://schemas.microsoft.com/office/powerpoint/2010/main" val="4227437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021"/>
            <a:ext cx="8229600" cy="1143000"/>
          </a:xfrm>
        </p:spPr>
        <p:txBody>
          <a:bodyPr>
            <a:normAutofit/>
          </a:bodyPr>
          <a:lstStyle/>
          <a:p>
            <a:r>
              <a:rPr lang="en-US" sz="3600" dirty="0">
                <a:solidFill>
                  <a:srgbClr val="C0504D"/>
                </a:solidFill>
              </a:rPr>
              <a:t>The problem with Many Worlds</a:t>
            </a:r>
            <a:br>
              <a:rPr lang="en-US" sz="3600" dirty="0">
                <a:solidFill>
                  <a:srgbClr val="C0504D"/>
                </a:solidFill>
              </a:rPr>
            </a:br>
            <a:r>
              <a:rPr lang="en-US" sz="2000" dirty="0" err="1"/>
              <a:t>Ballentine</a:t>
            </a:r>
            <a:r>
              <a:rPr lang="en-US" sz="2000" dirty="0"/>
              <a:t>, </a:t>
            </a:r>
            <a:r>
              <a:rPr lang="en-US" sz="2000" i="1" dirty="0"/>
              <a:t>Foundations of Physics</a:t>
            </a:r>
            <a:r>
              <a:rPr lang="en-US" sz="2000" dirty="0"/>
              <a:t>,1973</a:t>
            </a:r>
          </a:p>
        </p:txBody>
      </p:sp>
      <p:sp>
        <p:nvSpPr>
          <p:cNvPr id="3" name="Content Placeholder 2"/>
          <p:cNvSpPr>
            <a:spLocks noGrp="1"/>
          </p:cNvSpPr>
          <p:nvPr>
            <p:ph idx="1"/>
          </p:nvPr>
        </p:nvSpPr>
        <p:spPr>
          <a:xfrm>
            <a:off x="0" y="1066800"/>
            <a:ext cx="9144000" cy="5791200"/>
          </a:xfrm>
        </p:spPr>
        <p:txBody>
          <a:bodyPr>
            <a:noAutofit/>
          </a:bodyPr>
          <a:lstStyle/>
          <a:p>
            <a:r>
              <a:rPr lang="en-US" sz="2000" dirty="0"/>
              <a:t>Let's grant that the MW picture somehow predicts macroscopically "collapsed" experiences. In simple cases the probabilities predicted for the different outcomes are easy to read from the theory (as MW theorists claim) but they are in gross disagreement with data (contrary to the MW claim.)</a:t>
            </a:r>
          </a:p>
          <a:p>
            <a:r>
              <a:rPr lang="en-US" sz="2000" dirty="0"/>
              <a:t>Here's the problem: take a particle that could go through either of two slits. If there's a detector behind each slit, those give macroscopically distinct results. Each one represents a "world" with a distinct version of "you" in it. The obvious interpretation would be that since one world observed each outcome, the outcomes are equally likely. Now make one of the slits big, the other little. We know that we are more likely to see the result that the particle went through the big slit. How does that come out of the theory?</a:t>
            </a:r>
          </a:p>
          <a:p>
            <a:r>
              <a:rPr lang="en-US" sz="2000" dirty="0"/>
              <a:t>The original MW answer is that, if you do the same experiment many times, the total measure of the wave-function in worlds which experience different probabilities from the standard QM results vanishes.</a:t>
            </a:r>
          </a:p>
          <a:p>
            <a:r>
              <a:rPr lang="en-US" sz="2000" dirty="0"/>
              <a:t>However, nothing in the theory suggests any way that the weaker branch of </a:t>
            </a:r>
            <a:r>
              <a:rPr lang="en-US" sz="2000" dirty="0" err="1">
                <a:latin typeface="Symbol" charset="2"/>
                <a:cs typeface="Symbol" charset="2"/>
              </a:rPr>
              <a:t>ψ</a:t>
            </a:r>
            <a:r>
              <a:rPr lang="en-US" sz="2000" dirty="0"/>
              <a:t> should be experienced in any way differently that the stronger branch.</a:t>
            </a:r>
          </a:p>
        </p:txBody>
      </p:sp>
    </p:spTree>
    <p:extLst>
      <p:ext uri="{BB962C8B-B14F-4D97-AF65-F5344CB8AC3E}">
        <p14:creationId xmlns:p14="http://schemas.microsoft.com/office/powerpoint/2010/main" val="1869468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600" dirty="0">
                <a:solidFill>
                  <a:srgbClr val="C0504D"/>
                </a:solidFill>
              </a:rPr>
              <a:t>Probability problem in Many Worlds</a:t>
            </a:r>
          </a:p>
        </p:txBody>
      </p:sp>
      <p:sp>
        <p:nvSpPr>
          <p:cNvPr id="3" name="Content Placeholder 2"/>
          <p:cNvSpPr>
            <a:spLocks noGrp="1"/>
          </p:cNvSpPr>
          <p:nvPr>
            <p:ph idx="1"/>
          </p:nvPr>
        </p:nvSpPr>
        <p:spPr>
          <a:xfrm>
            <a:off x="0" y="762000"/>
            <a:ext cx="9144000" cy="5715000"/>
          </a:xfrm>
        </p:spPr>
        <p:txBody>
          <a:bodyPr>
            <a:normAutofit fontScale="70000" lnSpcReduction="20000"/>
          </a:bodyPr>
          <a:lstStyle/>
          <a:p>
            <a:r>
              <a:rPr lang="en-US" dirty="0"/>
              <a:t>Therefore it seems that the bare MW theory predicts, for such simple cases, that each discrete outcome have the </a:t>
            </a:r>
            <a:r>
              <a:rPr lang="en-US" i="1" dirty="0"/>
              <a:t>same</a:t>
            </a:r>
            <a:r>
              <a:rPr lang="en-US" dirty="0"/>
              <a:t> probability, regardless of the measure </a:t>
            </a:r>
            <a:br>
              <a:rPr lang="en-US" dirty="0"/>
            </a:br>
            <a:r>
              <a:rPr lang="en-US" dirty="0"/>
              <a:t>(integral of |</a:t>
            </a:r>
            <a:r>
              <a:rPr lang="en-US" dirty="0">
                <a:latin typeface="Symbol" charset="2"/>
                <a:cs typeface="Symbol" charset="2"/>
              </a:rPr>
              <a:t>ψ|</a:t>
            </a:r>
            <a:r>
              <a:rPr lang="en-US" baseline="30000" dirty="0"/>
              <a:t>2</a:t>
            </a:r>
            <a:r>
              <a:rPr lang="en-US" dirty="0"/>
              <a:t>) of the piece of the quantum state that gives that outcome. </a:t>
            </a:r>
          </a:p>
          <a:p>
            <a:r>
              <a:rPr lang="en-US" dirty="0"/>
              <a:t>Graham:</a:t>
            </a:r>
          </a:p>
          <a:p>
            <a:pPr lvl="1"/>
            <a:r>
              <a:rPr lang="en-US" sz="3200" dirty="0"/>
              <a:t>"It is extremely difficult to see what significance measure can have when its implications are completely contradicted by a simple count of the worlds involved, worlds that Everett's own work assures us must be on the same footing.”</a:t>
            </a:r>
          </a:p>
          <a:p>
            <a:r>
              <a:rPr lang="en-US" dirty="0"/>
              <a:t>Perhaps we should not be surprised that a theory which proposes that all dynamical equations in </a:t>
            </a:r>
            <a:r>
              <a:rPr lang="en-US" dirty="0" err="1">
                <a:latin typeface="Symbol" charset="2"/>
                <a:cs typeface="Symbol" charset="2"/>
              </a:rPr>
              <a:t>ψ</a:t>
            </a:r>
            <a:r>
              <a:rPr lang="en-US" dirty="0">
                <a:latin typeface="Symbol" charset="2"/>
                <a:cs typeface="Symbol" charset="2"/>
              </a:rPr>
              <a:t> </a:t>
            </a:r>
            <a:r>
              <a:rPr lang="en-US" dirty="0"/>
              <a:t>are purely linear does not easily generate an interpretation in which |</a:t>
            </a:r>
            <a:r>
              <a:rPr lang="en-US" dirty="0">
                <a:latin typeface="Symbol" pitchFamily="18" charset="2"/>
              </a:rPr>
              <a:t> </a:t>
            </a:r>
            <a:r>
              <a:rPr lang="en-US" dirty="0" err="1">
                <a:latin typeface="Symbol" charset="2"/>
                <a:cs typeface="Symbol" charset="2"/>
              </a:rPr>
              <a:t>ψ</a:t>
            </a:r>
            <a:r>
              <a:rPr lang="en-US" dirty="0">
                <a:latin typeface="Symbol" charset="2"/>
                <a:cs typeface="Symbol" charset="2"/>
              </a:rPr>
              <a:t>|</a:t>
            </a:r>
            <a:r>
              <a:rPr lang="en-US" dirty="0">
                <a:latin typeface="Symbol" pitchFamily="18" charset="2"/>
              </a:rPr>
              <a:t> </a:t>
            </a:r>
            <a:r>
              <a:rPr lang="en-US" baseline="30000" dirty="0"/>
              <a:t>2</a:t>
            </a:r>
            <a:r>
              <a:rPr lang="en-US" dirty="0"/>
              <a:t> plays a key role. </a:t>
            </a:r>
          </a:p>
          <a:p>
            <a:r>
              <a:rPr lang="en-US" dirty="0"/>
              <a:t>There are a variety of attempts to fix the probability problem. These include postulating "many minds" which somehow are carried along with the quantum state, more minds with bigger pieces of the state. </a:t>
            </a:r>
          </a:p>
          <a:p>
            <a:r>
              <a:rPr lang="en-US" dirty="0"/>
              <a:t>Thus, "fixing" the probability predictions is usually done by verbal tricks, ruining the original appeal of the theory, which was to have the physical meaning flow directly from the dynamical equations. </a:t>
            </a:r>
          </a:p>
        </p:txBody>
      </p:sp>
    </p:spTree>
    <p:extLst>
      <p:ext uri="{BB962C8B-B14F-4D97-AF65-F5344CB8AC3E}">
        <p14:creationId xmlns:p14="http://schemas.microsoft.com/office/powerpoint/2010/main" val="4126184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3600" dirty="0">
                <a:solidFill>
                  <a:srgbClr val="C0504D"/>
                </a:solidFill>
              </a:rPr>
              <a:t>Many Worlds and Bare Quantum</a:t>
            </a:r>
          </a:p>
        </p:txBody>
      </p:sp>
      <p:sp>
        <p:nvSpPr>
          <p:cNvPr id="3" name="Content Placeholder 2"/>
          <p:cNvSpPr>
            <a:spLocks noGrp="1"/>
          </p:cNvSpPr>
          <p:nvPr>
            <p:ph idx="1"/>
          </p:nvPr>
        </p:nvSpPr>
        <p:spPr>
          <a:xfrm>
            <a:off x="-10510" y="609600"/>
            <a:ext cx="9144000" cy="6096000"/>
          </a:xfrm>
        </p:spPr>
        <p:txBody>
          <a:bodyPr>
            <a:normAutofit fontScale="70000" lnSpcReduction="20000"/>
          </a:bodyPr>
          <a:lstStyle/>
          <a:p>
            <a:pPr marL="0" indent="0">
              <a:buNone/>
            </a:pPr>
            <a:r>
              <a:rPr lang="en-US" dirty="0"/>
              <a:t>The MW idea at least clarifies what the bare linear equations predict.</a:t>
            </a:r>
          </a:p>
          <a:p>
            <a:r>
              <a:rPr lang="en-US" dirty="0"/>
              <a:t>It might be possible to make a mathematically coherent theory which still</a:t>
            </a:r>
          </a:p>
          <a:p>
            <a:pPr lvl="1"/>
            <a:r>
              <a:rPr lang="en-US" dirty="0"/>
              <a:t>predicts probabilistic experience</a:t>
            </a:r>
          </a:p>
          <a:p>
            <a:pPr lvl="1"/>
            <a:r>
              <a:rPr lang="en-US" dirty="0"/>
              <a:t>is consistent with the linear part of quantum mechanics</a:t>
            </a:r>
          </a:p>
          <a:p>
            <a:pPr lvl="1"/>
            <a:r>
              <a:rPr lang="en-US" dirty="0"/>
              <a:t>at the expense only of the gut feeling that there must not be any aspects of the universe completely inaccessible to one experience</a:t>
            </a:r>
          </a:p>
          <a:p>
            <a:r>
              <a:rPr lang="en-US" dirty="0"/>
              <a:t>This was the key lesson from the Many Worlds interpretation: dynamical equations like those of QM can lead to multiple branches, each with consistent correlations among all its own variables but with quite different results than other branches. The theory may say that there's a "you" that sees the live cat and a "you" that sees the dead cat, but it also says that these have no influence on each other, and that weird things like encountering someone who saw the opposite result will not occur.</a:t>
            </a:r>
          </a:p>
          <a:p>
            <a:r>
              <a:rPr lang="en-US" u="sng" dirty="0"/>
              <a:t>The macroscopic definiteness of experience is NOT proof of unique outcomes of quantum processes</a:t>
            </a:r>
          </a:p>
          <a:p>
            <a:pPr lvl="1"/>
            <a:r>
              <a:rPr lang="en-US" dirty="0"/>
              <a:t>Unless you make the auxiliary assumption, on the basis of no evidence, that "you" , the experiencer, remain unique.</a:t>
            </a:r>
          </a:p>
          <a:p>
            <a:endParaRPr lang="en-US" dirty="0"/>
          </a:p>
        </p:txBody>
      </p:sp>
    </p:spTree>
    <p:extLst>
      <p:ext uri="{BB962C8B-B14F-4D97-AF65-F5344CB8AC3E}">
        <p14:creationId xmlns:p14="http://schemas.microsoft.com/office/powerpoint/2010/main" val="219757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a:t>Schrödinger’s Cat parable (1935)</a:t>
            </a:r>
          </a:p>
        </p:txBody>
      </p:sp>
      <p:pic>
        <p:nvPicPr>
          <p:cNvPr id="4" name="Picture 3" descr="Screen Shot 2016-03-30 at 3.31.59 PM.png"/>
          <p:cNvPicPr>
            <a:picLocks noChangeAspect="1"/>
          </p:cNvPicPr>
          <p:nvPr/>
        </p:nvPicPr>
        <p:blipFill rotWithShape="1">
          <a:blip r:embed="rId2">
            <a:extLst>
              <a:ext uri="{28A0092B-C50C-407E-A947-70E740481C1C}">
                <a14:useLocalDpi xmlns:a14="http://schemas.microsoft.com/office/drawing/2010/main" val="0"/>
              </a:ext>
            </a:extLst>
          </a:blip>
          <a:srcRect l="10556" r="3056" b="5455"/>
          <a:stretch/>
        </p:blipFill>
        <p:spPr>
          <a:xfrm>
            <a:off x="1219200" y="1219200"/>
            <a:ext cx="7026803" cy="3962400"/>
          </a:xfrm>
          <a:prstGeom prst="rect">
            <a:avLst/>
          </a:prstGeom>
        </p:spPr>
      </p:pic>
    </p:spTree>
    <p:extLst>
      <p:ext uri="{BB962C8B-B14F-4D97-AF65-F5344CB8AC3E}">
        <p14:creationId xmlns:p14="http://schemas.microsoft.com/office/powerpoint/2010/main" val="1004842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u="sng" dirty="0">
                <a:solidFill>
                  <a:srgbClr val="C0504D"/>
                </a:solidFill>
              </a:rPr>
              <a:t>A quantum description of measurement</a:t>
            </a:r>
            <a:endParaRPr lang="en-US" sz="3600" dirty="0">
              <a:solidFill>
                <a:srgbClr val="C0504D"/>
              </a:solidFill>
            </a:endParaRPr>
          </a:p>
        </p:txBody>
      </p:sp>
      <p:sp>
        <p:nvSpPr>
          <p:cNvPr id="3" name="Content Placeholder 2"/>
          <p:cNvSpPr>
            <a:spLocks noGrp="1"/>
          </p:cNvSpPr>
          <p:nvPr>
            <p:ph idx="1"/>
          </p:nvPr>
        </p:nvSpPr>
        <p:spPr>
          <a:xfrm>
            <a:off x="0" y="762000"/>
            <a:ext cx="9144000" cy="5791200"/>
          </a:xfrm>
        </p:spPr>
        <p:txBody>
          <a:bodyPr>
            <a:noAutofit/>
          </a:bodyPr>
          <a:lstStyle/>
          <a:p>
            <a:r>
              <a:rPr lang="en-US" sz="2000" dirty="0"/>
              <a:t>The macroscopic set-up creates a situation describable by </a:t>
            </a:r>
            <a:r>
              <a:rPr lang="en-US" sz="2000" i="1" dirty="0" err="1">
                <a:latin typeface="Symbol" pitchFamily="18" charset="2"/>
              </a:rPr>
              <a:t>Ψ</a:t>
            </a:r>
            <a:r>
              <a:rPr lang="en-US" sz="2000" dirty="0"/>
              <a:t> (the quantum system) and </a:t>
            </a:r>
            <a:r>
              <a:rPr lang="en-US" sz="2000" dirty="0" err="1">
                <a:latin typeface="Symbol" pitchFamily="18" charset="2"/>
              </a:rPr>
              <a:t>ϕ</a:t>
            </a:r>
            <a:r>
              <a:rPr lang="en-US" sz="2000" dirty="0">
                <a:latin typeface="Symbol" pitchFamily="18" charset="2"/>
              </a:rPr>
              <a:t> </a:t>
            </a:r>
            <a:r>
              <a:rPr lang="en-US" sz="2000" dirty="0"/>
              <a:t>(the macroscopic apparatus). Initially, these are independent, so if </a:t>
            </a:r>
            <a:r>
              <a:rPr lang="en-US" sz="2000" i="1" dirty="0" err="1">
                <a:latin typeface="Symbol" pitchFamily="18" charset="2"/>
              </a:rPr>
              <a:t>Ψ</a:t>
            </a:r>
            <a:r>
              <a:rPr lang="en-US" sz="2000" dirty="0"/>
              <a:t> has two possible values, </a:t>
            </a:r>
            <a:r>
              <a:rPr lang="en-US" sz="2000" i="1" dirty="0">
                <a:latin typeface="Symbol" pitchFamily="18" charset="2"/>
              </a:rPr>
              <a:t>Ψ</a:t>
            </a:r>
            <a:r>
              <a:rPr lang="en-US" sz="2000" i="1" baseline="-25000" dirty="0"/>
              <a:t>1</a:t>
            </a:r>
            <a:r>
              <a:rPr lang="en-US" sz="2000" dirty="0"/>
              <a:t> and </a:t>
            </a:r>
            <a:r>
              <a:rPr lang="en-US" sz="2000" i="1" dirty="0">
                <a:latin typeface="Symbol" pitchFamily="18" charset="2"/>
              </a:rPr>
              <a:t>Ψ</a:t>
            </a:r>
            <a:r>
              <a:rPr lang="en-US" sz="2000" i="1" baseline="-25000" dirty="0"/>
              <a:t>2</a:t>
            </a:r>
            <a:r>
              <a:rPr lang="en-US" sz="2000" dirty="0"/>
              <a:t>, the overall </a:t>
            </a:r>
            <a:r>
              <a:rPr lang="en-US" sz="2000" dirty="0" err="1"/>
              <a:t>wavefunction</a:t>
            </a:r>
            <a:r>
              <a:rPr lang="en-US" sz="2000" dirty="0"/>
              <a:t> of the whole thing would be</a:t>
            </a:r>
          </a:p>
          <a:p>
            <a:endParaRPr lang="en-US" sz="2000" dirty="0"/>
          </a:p>
          <a:p>
            <a:endParaRPr lang="en-US" sz="2000" dirty="0"/>
          </a:p>
          <a:p>
            <a:r>
              <a:rPr lang="en-US" sz="2000" i="1" dirty="0" err="1">
                <a:latin typeface="Symbol" pitchFamily="18" charset="2"/>
              </a:rPr>
              <a:t>Ψ</a:t>
            </a:r>
            <a:r>
              <a:rPr lang="en-US" sz="2000" dirty="0"/>
              <a:t> changes in time, as described by the Schrödinger equation.</a:t>
            </a:r>
          </a:p>
          <a:p>
            <a:r>
              <a:rPr lang="en-US" sz="2000" dirty="0"/>
              <a:t>When the micro-system (say a single particle) encounters a measurement apparatus, the wave functions describing the particle and the apparatus become "entangled", i.e. they are no longer independent. Either </a:t>
            </a:r>
            <a:r>
              <a:rPr lang="en-US" sz="2000" i="1" dirty="0" err="1">
                <a:latin typeface="Symbol" pitchFamily="18" charset="2"/>
              </a:rPr>
              <a:t>Ψ</a:t>
            </a:r>
            <a:r>
              <a:rPr lang="en-US" sz="2000" dirty="0">
                <a:latin typeface="Symbol" pitchFamily="18" charset="2"/>
              </a:rPr>
              <a:t> </a:t>
            </a:r>
            <a:r>
              <a:rPr lang="en-US" sz="2000" dirty="0"/>
              <a:t> goes into state 1, and all the needles, etc. represented by </a:t>
            </a:r>
            <a:r>
              <a:rPr lang="en-US" sz="2000" dirty="0" err="1">
                <a:latin typeface="Symbol" pitchFamily="18" charset="2"/>
              </a:rPr>
              <a:t>ϕ</a:t>
            </a:r>
            <a:r>
              <a:rPr lang="en-US" sz="2000" dirty="0"/>
              <a:t> go to read "1", or each goes to "2.“</a:t>
            </a:r>
            <a:br>
              <a:rPr lang="en-US" sz="2000" dirty="0"/>
            </a:br>
            <a:br>
              <a:rPr lang="en-US" sz="2000" dirty="0"/>
            </a:br>
            <a:endParaRPr lang="en-US" sz="2000" dirty="0"/>
          </a:p>
          <a:p>
            <a:r>
              <a:rPr lang="en-US" sz="2000" dirty="0"/>
              <a:t>So far, we have just described how the wave-function obeys the equation.</a:t>
            </a:r>
          </a:p>
          <a:p>
            <a:r>
              <a:rPr lang="en-US" sz="2000" dirty="0"/>
              <a:t>Interference between possibilities (1) and (2) now disappears, because there are zillions of particles in different positions in                            ,      </a:t>
            </a:r>
            <a:br>
              <a:rPr lang="en-US" sz="2000" dirty="0"/>
            </a:br>
            <a:r>
              <a:rPr lang="en-US" sz="2000" dirty="0"/>
              <a:t> and there is no chance whatever that the waves representing these two possibilities will overlap.</a:t>
            </a:r>
          </a:p>
          <a:p>
            <a:pPr marL="0" indent="0">
              <a:buNone/>
            </a:pPr>
            <a:r>
              <a:rPr lang="en-US" sz="2000" dirty="0"/>
              <a:t> </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800225"/>
            <a:ext cx="2524125" cy="561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43" name="Picture 3" descr="Image2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4575" y="4175125"/>
            <a:ext cx="5508625" cy="54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5275" y="5438775"/>
            <a:ext cx="1895475" cy="3524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358345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normAutofit/>
          </a:bodyPr>
          <a:lstStyle/>
          <a:p>
            <a:r>
              <a:rPr lang="en-US" sz="3600" dirty="0">
                <a:solidFill>
                  <a:srgbClr val="C0504D"/>
                </a:solidFill>
              </a:rPr>
              <a:t>Loss of Interference</a:t>
            </a:r>
          </a:p>
        </p:txBody>
      </p:sp>
      <p:sp>
        <p:nvSpPr>
          <p:cNvPr id="3" name="Content Placeholder 2"/>
          <p:cNvSpPr>
            <a:spLocks noGrp="1"/>
          </p:cNvSpPr>
          <p:nvPr>
            <p:ph idx="1"/>
          </p:nvPr>
        </p:nvSpPr>
        <p:spPr>
          <a:xfrm>
            <a:off x="0" y="957262"/>
            <a:ext cx="8915400" cy="5900738"/>
          </a:xfrm>
        </p:spPr>
        <p:txBody>
          <a:bodyPr>
            <a:normAutofit/>
          </a:bodyPr>
          <a:lstStyle/>
          <a:p>
            <a:r>
              <a:rPr lang="en-US" sz="1800" dirty="0"/>
              <a:t>Here's the key point: if you have just one particle, going through two slits, the two paths show interference only if they get to the same place. The (</a:t>
            </a:r>
            <a:r>
              <a:rPr lang="en-US" sz="1800" dirty="0" err="1"/>
              <a:t>x,y,z,t</a:t>
            </a:r>
            <a:r>
              <a:rPr lang="en-US" sz="1800" dirty="0"/>
              <a:t>) coordinates must all be the same. The wave function representing MANY particles is a function of ALL their coordinates, so if there are two lumps of this wave function evolving in time, they show interference only if ALL the coordinates of ALL the particles can get to the same places by each path, at the same time. This simply never happens once many particles are involved in a complicated system.</a:t>
            </a:r>
          </a:p>
          <a:p>
            <a:r>
              <a:rPr lang="en-US" sz="1800" dirty="0"/>
              <a:t>Thus we now have two distinct possibilities, </a:t>
            </a:r>
            <a:br>
              <a:rPr lang="en-US" sz="1800" dirty="0"/>
            </a:br>
            <a:r>
              <a:rPr lang="en-US" sz="1800" dirty="0"/>
              <a:t>represented by :</a:t>
            </a:r>
          </a:p>
          <a:p>
            <a:r>
              <a:rPr lang="en-US" sz="1800" dirty="0"/>
              <a:t>We now have gotten rid of the interference, while postulating </a:t>
            </a:r>
            <a:r>
              <a:rPr lang="en-US" sz="1800" u="sng" dirty="0"/>
              <a:t>nothing different from the linear wave equation</a:t>
            </a:r>
            <a:r>
              <a:rPr lang="en-US" sz="1800" dirty="0"/>
              <a:t>.</a:t>
            </a:r>
          </a:p>
          <a:p>
            <a:r>
              <a:rPr lang="en-US" sz="1800" dirty="0"/>
              <a:t>The "projection postulate" turns out to follow naturally: obeying the wave </a:t>
            </a:r>
            <a:r>
              <a:rPr lang="en-US" sz="1800" dirty="0" err="1"/>
              <a:t>eq</a:t>
            </a:r>
            <a:r>
              <a:rPr lang="en-US" sz="1800" dirty="0"/>
              <a:t>,               represents a situation in which, if the apparatus measures </a:t>
            </a:r>
            <a:r>
              <a:rPr lang="en-US" sz="1800" dirty="0" err="1">
                <a:latin typeface="Symbol" charset="2"/>
                <a:cs typeface="Symbol" charset="2"/>
              </a:rPr>
              <a:t>ψ</a:t>
            </a:r>
            <a:r>
              <a:rPr lang="en-US" sz="1800" dirty="0">
                <a:latin typeface="Symbol" charset="2"/>
                <a:cs typeface="Symbol" charset="2"/>
              </a:rPr>
              <a:t>=</a:t>
            </a:r>
            <a:r>
              <a:rPr lang="en-US" sz="1800" dirty="0"/>
              <a:t> </a:t>
            </a:r>
            <a:br>
              <a:rPr lang="en-US" sz="1800" dirty="0"/>
            </a:br>
            <a:br>
              <a:rPr lang="en-US" sz="1800" dirty="0"/>
            </a:br>
            <a:r>
              <a:rPr lang="en-US" sz="1800" dirty="0"/>
              <a:t>again, it will get the same result. That is, no piece of the </a:t>
            </a:r>
            <a:r>
              <a:rPr lang="en-US" sz="1800" dirty="0" err="1"/>
              <a:t>wavefunction</a:t>
            </a:r>
            <a:r>
              <a:rPr lang="en-US" sz="1800" dirty="0"/>
              <a:t> represents a solution with the successive measurements of the same thing giving opposite results.</a:t>
            </a:r>
          </a:p>
          <a:p>
            <a:r>
              <a:rPr lang="en-US" sz="1800" u="sng" dirty="0"/>
              <a:t>So why is there any philosophical problem about QM?</a:t>
            </a:r>
            <a:endParaRPr lang="en-US" sz="1800" dirty="0"/>
          </a:p>
          <a:p>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819400"/>
            <a:ext cx="3028950" cy="619125"/>
          </a:xfrm>
          <a:prstGeom prst="rect">
            <a:avLst/>
          </a:prstGeom>
          <a:noFill/>
          <a:extLst>
            <a:ext uri="{909E8E84-426E-40dd-AFC4-6F175D3DCCD1}">
              <a14:hiddenFill xmlns:a14="http://schemas.microsoft.com/office/drawing/2010/main" xmlns="">
                <a:solidFill>
                  <a:srgbClr val="FFFFFF"/>
                </a:solidFill>
              </a14:hiddenFill>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415555"/>
            <a:ext cx="1066800" cy="61364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30049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600" dirty="0">
                <a:solidFill>
                  <a:srgbClr val="C0504D"/>
                </a:solidFill>
              </a:rPr>
              <a:t>The Output State</a:t>
            </a:r>
          </a:p>
        </p:txBody>
      </p:sp>
      <p:sp>
        <p:nvSpPr>
          <p:cNvPr id="3" name="Content Placeholder 2"/>
          <p:cNvSpPr>
            <a:spLocks noGrp="1"/>
          </p:cNvSpPr>
          <p:nvPr>
            <p:ph idx="1"/>
          </p:nvPr>
        </p:nvSpPr>
        <p:spPr>
          <a:xfrm>
            <a:off x="-36786" y="762000"/>
            <a:ext cx="9144000" cy="6096000"/>
          </a:xfrm>
        </p:spPr>
        <p:txBody>
          <a:bodyPr>
            <a:normAutofit/>
          </a:bodyPr>
          <a:lstStyle/>
          <a:p>
            <a:r>
              <a:rPr lang="en-US" sz="2000" dirty="0"/>
              <a:t>At this point the solution to the equation gives us:</a:t>
            </a:r>
            <a:br>
              <a:rPr lang="en-US" sz="2000" dirty="0"/>
            </a:br>
            <a:br>
              <a:rPr lang="en-US" sz="2000" dirty="0"/>
            </a:br>
            <a:r>
              <a:rPr lang="en-US" sz="2000" dirty="0"/>
              <a:t> </a:t>
            </a:r>
            <a:r>
              <a:rPr lang="en-US" sz="2000" u="sng" dirty="0"/>
              <a:t>Both distinct possibilities are still there,  even though they don't interfere!</a:t>
            </a:r>
            <a:endParaRPr lang="en-US" sz="2000" dirty="0"/>
          </a:p>
          <a:p>
            <a:r>
              <a:rPr lang="en-US" sz="2000" u="sng" dirty="0"/>
              <a:t>Why should you be troubled that both possibilities remain?</a:t>
            </a:r>
            <a:endParaRPr lang="en-US" sz="2000" dirty="0"/>
          </a:p>
          <a:p>
            <a:r>
              <a:rPr lang="en-US" sz="2000" dirty="0"/>
              <a:t>Schrödinger's cat:</a:t>
            </a:r>
          </a:p>
          <a:p>
            <a:pPr lvl="1"/>
            <a:r>
              <a:rPr lang="en-US" sz="2000" dirty="0"/>
              <a:t>Say that the micro-variable is a quantum spin, and the measurement apparatus is set up to kill a cat if the spin is up, and give it some food and water if the spin is down. This is not a science-fiction idea, but a relatively trivial thing to set up in an ordinary lab. </a:t>
            </a:r>
          </a:p>
          <a:p>
            <a:pPr lvl="1"/>
            <a:r>
              <a:rPr lang="en-US" sz="2000" dirty="0"/>
              <a:t>The result of the solution of the linear wave equation is that the cat is both alive and dead, in a superposition. This does not mean "in a coma" or "almost dead" but BOTH fully alive and purring or thoroughly dead and decomposing. </a:t>
            </a:r>
          </a:p>
          <a:p>
            <a:pPr lvl="1"/>
            <a:r>
              <a:rPr lang="en-US" sz="2000" dirty="0"/>
              <a:t>Furthermore, once you look, your wave function becomes entangled with those of the cat, etc. </a:t>
            </a:r>
            <a:r>
              <a:rPr lang="en-US" sz="2000" u="sng" dirty="0"/>
              <a:t>The solution of the linear wave equation now describes a superposition of a you who has seen the dead cat and a you who has seen the live cat!</a:t>
            </a:r>
            <a:endParaRPr lang="en-US" sz="2000" dirty="0"/>
          </a:p>
          <a:p>
            <a:r>
              <a:rPr lang="en-US" sz="2000" u="sng" dirty="0"/>
              <a:t>Which is real?</a:t>
            </a:r>
            <a:endParaRPr lang="en-US" sz="2000"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9825" y="609600"/>
            <a:ext cx="2314575" cy="619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6966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838200"/>
          </a:xfrm>
        </p:spPr>
        <p:txBody>
          <a:bodyPr>
            <a:normAutofit fontScale="90000"/>
          </a:bodyPr>
          <a:lstStyle/>
          <a:p>
            <a:r>
              <a:rPr lang="en-US" sz="4000" u="sng" dirty="0">
                <a:solidFill>
                  <a:srgbClr val="C0504D"/>
                </a:solidFill>
              </a:rPr>
              <a:t>Ideas to deal with the measurement problem</a:t>
            </a:r>
            <a:endParaRPr lang="en-US" dirty="0">
              <a:solidFill>
                <a:srgbClr val="C0504D"/>
              </a:solidFill>
            </a:endParaRPr>
          </a:p>
        </p:txBody>
      </p:sp>
      <p:sp>
        <p:nvSpPr>
          <p:cNvPr id="3" name="Content Placeholder 2"/>
          <p:cNvSpPr>
            <a:spLocks noGrp="1"/>
          </p:cNvSpPr>
          <p:nvPr>
            <p:ph idx="1"/>
          </p:nvPr>
        </p:nvSpPr>
        <p:spPr>
          <a:xfrm>
            <a:off x="0" y="838200"/>
            <a:ext cx="9144000" cy="6019800"/>
          </a:xfrm>
        </p:spPr>
        <p:txBody>
          <a:bodyPr>
            <a:normAutofit fontScale="70000" lnSpcReduction="20000"/>
          </a:bodyPr>
          <a:lstStyle/>
          <a:p>
            <a:pPr lvl="0"/>
            <a:r>
              <a:rPr lang="en-US" u="sng" dirty="0"/>
              <a:t>folk version of Copenhagen</a:t>
            </a:r>
            <a:r>
              <a:rPr lang="en-US" dirty="0"/>
              <a:t> </a:t>
            </a:r>
            <a:r>
              <a:rPr lang="en-US" i="1" dirty="0" err="1"/>
              <a:t>Ψ</a:t>
            </a:r>
            <a:r>
              <a:rPr lang="en-US" dirty="0"/>
              <a:t> collapses, don't ask how </a:t>
            </a:r>
          </a:p>
          <a:p>
            <a:pPr lvl="0"/>
            <a:r>
              <a:rPr lang="en-US" u="sng" dirty="0"/>
              <a:t>formal Copenhagen</a:t>
            </a:r>
            <a:r>
              <a:rPr lang="en-US" dirty="0"/>
              <a:t> </a:t>
            </a:r>
            <a:r>
              <a:rPr lang="en-US" i="1" dirty="0" err="1"/>
              <a:t>Ψ</a:t>
            </a:r>
            <a:r>
              <a:rPr lang="en-US" dirty="0"/>
              <a:t> wasn't ever real, so don't worry about how it collapses. It was just a calculating tool</a:t>
            </a:r>
          </a:p>
          <a:p>
            <a:pPr lvl="0"/>
            <a:r>
              <a:rPr lang="en-US" dirty="0"/>
              <a:t> "</a:t>
            </a:r>
            <a:r>
              <a:rPr lang="en-US" u="sng" dirty="0"/>
              <a:t>macro-realism</a:t>
            </a:r>
            <a:r>
              <a:rPr lang="en-US" dirty="0"/>
              <a:t>": </a:t>
            </a:r>
            <a:r>
              <a:rPr lang="en-US" i="1" dirty="0" err="1"/>
              <a:t>Ψ</a:t>
            </a:r>
            <a:r>
              <a:rPr lang="en-US" dirty="0"/>
              <a:t> does too collapse, but that involves deviations from the linear wave equation. (Pearle, …)</a:t>
            </a:r>
          </a:p>
          <a:p>
            <a:pPr lvl="0"/>
            <a:r>
              <a:rPr lang="en-US" dirty="0"/>
              <a:t> </a:t>
            </a:r>
            <a:r>
              <a:rPr lang="en-US" u="sng" dirty="0" err="1"/>
              <a:t>mentalism</a:t>
            </a:r>
            <a:r>
              <a:rPr lang="en-US" u="sng" dirty="0"/>
              <a:t>:</a:t>
            </a:r>
            <a:r>
              <a:rPr lang="en-US" dirty="0"/>
              <a:t> </a:t>
            </a:r>
            <a:r>
              <a:rPr lang="en-US" i="1" dirty="0" err="1"/>
              <a:t>Ψ</a:t>
            </a:r>
            <a:r>
              <a:rPr lang="en-US" dirty="0"/>
              <a:t> does too collapse, due to "</a:t>
            </a:r>
            <a:r>
              <a:rPr lang="en-US" u="sng" dirty="0"/>
              <a:t>consciousness</a:t>
            </a:r>
            <a:r>
              <a:rPr lang="en-US" dirty="0"/>
              <a:t>", which lies outside the realm of physics. (Wigner, …)</a:t>
            </a:r>
          </a:p>
          <a:p>
            <a:pPr lvl="0"/>
            <a:r>
              <a:rPr lang="en-US" dirty="0"/>
              <a:t> "</a:t>
            </a:r>
            <a:r>
              <a:rPr lang="en-US" u="sng" dirty="0"/>
              <a:t>hidden variables</a:t>
            </a:r>
            <a:r>
              <a:rPr lang="en-US" dirty="0"/>
              <a:t>" were always around to determine the outcome of the experiments, so </a:t>
            </a:r>
            <a:r>
              <a:rPr lang="en-US" i="1" dirty="0" err="1"/>
              <a:t>Ψ</a:t>
            </a:r>
            <a:r>
              <a:rPr lang="en-US" dirty="0"/>
              <a:t>  doesn't have to collapse. (Einstein, </a:t>
            </a:r>
            <a:r>
              <a:rPr lang="en-US" dirty="0" err="1"/>
              <a:t>DeBroglie</a:t>
            </a:r>
            <a:r>
              <a:rPr lang="en-US" dirty="0"/>
              <a:t>, </a:t>
            </a:r>
            <a:r>
              <a:rPr lang="en-US" dirty="0" err="1"/>
              <a:t>Bohm</a:t>
            </a:r>
            <a:r>
              <a:rPr lang="en-US" dirty="0"/>
              <a:t> …)</a:t>
            </a:r>
          </a:p>
          <a:p>
            <a:pPr lvl="0"/>
            <a:r>
              <a:rPr lang="en-US" dirty="0"/>
              <a:t> </a:t>
            </a:r>
            <a:r>
              <a:rPr lang="en-US" u="sng" dirty="0"/>
              <a:t>Many Worlds.</a:t>
            </a:r>
            <a:r>
              <a:rPr lang="en-US" dirty="0"/>
              <a:t> There's nothing but the linear wave equation, you just have to understand what it implies. </a:t>
            </a:r>
            <a:r>
              <a:rPr lang="en-US" i="1" dirty="0" err="1"/>
              <a:t>Ψ</a:t>
            </a:r>
            <a:r>
              <a:rPr lang="en-US" dirty="0"/>
              <a:t>  doesn't collapse, all those different branches occur but have no reason (until you understand the wave equation) to be aware of each others existence. (</a:t>
            </a:r>
            <a:r>
              <a:rPr lang="en-US" dirty="0" err="1"/>
              <a:t>Everitt</a:t>
            </a:r>
            <a:r>
              <a:rPr lang="en-US" dirty="0"/>
              <a:t>, …)</a:t>
            </a:r>
          </a:p>
          <a:p>
            <a:pPr lvl="0"/>
            <a:r>
              <a:rPr lang="en-US" u="sng" dirty="0"/>
              <a:t>quantum logic.  </a:t>
            </a:r>
            <a:r>
              <a:rPr lang="en-US" dirty="0"/>
              <a:t>Classical Boolean logic is empirically disproved (as a description of our world) by QM, just as Euclidean geometry was shown by G.R. not to describe our world. (Putnam)</a:t>
            </a:r>
          </a:p>
        </p:txBody>
      </p:sp>
    </p:spTree>
    <p:extLst>
      <p:ext uri="{BB962C8B-B14F-4D97-AF65-F5344CB8AC3E}">
        <p14:creationId xmlns:p14="http://schemas.microsoft.com/office/powerpoint/2010/main" val="2991938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3600" dirty="0">
                <a:solidFill>
                  <a:srgbClr val="C0504D"/>
                </a:solidFill>
              </a:rPr>
              <a:t>Non-local hidden variables?</a:t>
            </a: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sz="2900" dirty="0"/>
              <a:t>Is there any NON-LOCAL HV theory that reproduces the results of QM?</a:t>
            </a:r>
          </a:p>
          <a:p>
            <a:r>
              <a:rPr lang="en-US" sz="2900" dirty="0"/>
              <a:t>The answer is apparently yes, (</a:t>
            </a:r>
            <a:r>
              <a:rPr lang="en-US" sz="2900" dirty="0" err="1"/>
              <a:t>Bohm</a:t>
            </a:r>
            <a:r>
              <a:rPr lang="en-US" sz="2900" dirty="0"/>
              <a:t>).</a:t>
            </a:r>
          </a:p>
          <a:p>
            <a:r>
              <a:rPr lang="en-US" sz="2900" dirty="0" err="1"/>
              <a:t>Bohm's</a:t>
            </a:r>
            <a:r>
              <a:rPr lang="en-US" sz="2900" dirty="0"/>
              <a:t> </a:t>
            </a:r>
            <a:r>
              <a:rPr lang="en-US" sz="2900" i="1" dirty="0"/>
              <a:t>local</a:t>
            </a:r>
            <a:r>
              <a:rPr lang="en-US" sz="2900" dirty="0"/>
              <a:t> theory works approximately as follows:</a:t>
            </a:r>
          </a:p>
          <a:p>
            <a:pPr lvl="1"/>
            <a:r>
              <a:rPr lang="en-US" sz="2900" dirty="0"/>
              <a:t>There is some </a:t>
            </a:r>
            <a:r>
              <a:rPr lang="en-US" sz="2900" u="sng" dirty="0"/>
              <a:t>actual value to the position</a:t>
            </a:r>
            <a:r>
              <a:rPr lang="en-US" sz="2900" dirty="0"/>
              <a:t> of any particle. There is also an </a:t>
            </a:r>
            <a:r>
              <a:rPr lang="en-US" sz="2900" u="sng" dirty="0"/>
              <a:t>actual wave</a:t>
            </a:r>
            <a:r>
              <a:rPr lang="en-US" sz="2900" dirty="0"/>
              <a:t>, guiding those particles. (shades of </a:t>
            </a:r>
            <a:r>
              <a:rPr lang="en-US" sz="2900" dirty="0" err="1"/>
              <a:t>DeBroglie</a:t>
            </a:r>
            <a:r>
              <a:rPr lang="en-US" sz="2900" dirty="0"/>
              <a:t>)</a:t>
            </a:r>
          </a:p>
          <a:p>
            <a:pPr lvl="1"/>
            <a:r>
              <a:rPr lang="en-US" sz="2900" dirty="0"/>
              <a:t>The </a:t>
            </a:r>
            <a:r>
              <a:rPr lang="en-US" sz="2900" u="sng" dirty="0"/>
              <a:t>wave obeys the usual linear equation of QM</a:t>
            </a:r>
            <a:r>
              <a:rPr lang="en-US" sz="2900" dirty="0"/>
              <a:t>.</a:t>
            </a:r>
          </a:p>
          <a:p>
            <a:pPr lvl="1"/>
            <a:r>
              <a:rPr lang="en-US" sz="2900" dirty="0"/>
              <a:t>There is </a:t>
            </a:r>
            <a:r>
              <a:rPr lang="en-US" sz="2900" u="sng" dirty="0"/>
              <a:t>an equation describing how the actual set of positions changes in time, under the influence of the wave</a:t>
            </a:r>
            <a:r>
              <a:rPr lang="en-US" sz="2900" dirty="0"/>
              <a:t>.</a:t>
            </a:r>
          </a:p>
          <a:p>
            <a:pPr lvl="1"/>
            <a:r>
              <a:rPr lang="en-US" sz="2900" dirty="0"/>
              <a:t>For some reason, not entirely clear, it is not given to us to know the actual positions of everything, but rather we only know some probabilities, with the probability of some set of coordinates proportional to |ψ|</a:t>
            </a:r>
            <a:r>
              <a:rPr lang="en-US" sz="2900" baseline="30000" dirty="0"/>
              <a:t>2</a:t>
            </a:r>
            <a:r>
              <a:rPr lang="en-US" sz="2900" dirty="0"/>
              <a:t> for those values.</a:t>
            </a:r>
          </a:p>
          <a:p>
            <a:r>
              <a:rPr lang="en-US" sz="2900" dirty="0"/>
              <a:t>the probability density remains proportional to |ψ|</a:t>
            </a:r>
            <a:r>
              <a:rPr lang="en-US" sz="2900" baseline="30000" dirty="0"/>
              <a:t>2</a:t>
            </a:r>
            <a:r>
              <a:rPr lang="en-US" sz="2900" dirty="0"/>
              <a:t> forever, if it starts that way. A swarm of dots distributed in coordinate space according to the probability rule would follow streamlines in the probability flow.</a:t>
            </a:r>
          </a:p>
          <a:p>
            <a:pPr lvl="1"/>
            <a:r>
              <a:rPr lang="en-US" dirty="0"/>
              <a:t>Crude observation allows us to measure macro-variables, so that we can always eliminate the possibility that the actual coordinates are in one of the remote branches of the solution of the wave equation.</a:t>
            </a:r>
          </a:p>
          <a:p>
            <a:endParaRPr lang="en-US" dirty="0"/>
          </a:p>
        </p:txBody>
      </p:sp>
    </p:spTree>
    <p:extLst>
      <p:ext uri="{BB962C8B-B14F-4D97-AF65-F5344CB8AC3E}">
        <p14:creationId xmlns:p14="http://schemas.microsoft.com/office/powerpoint/2010/main" val="743509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Autofit/>
          </a:bodyPr>
          <a:lstStyle/>
          <a:p>
            <a:r>
              <a:rPr lang="en-US" sz="3600" dirty="0" err="1">
                <a:solidFill>
                  <a:srgbClr val="C0504D"/>
                </a:solidFill>
              </a:rPr>
              <a:t>Bohm’s</a:t>
            </a:r>
            <a:r>
              <a:rPr lang="en-US" sz="3600" dirty="0">
                <a:solidFill>
                  <a:srgbClr val="C0504D"/>
                </a:solidFill>
              </a:rPr>
              <a:t> limits</a:t>
            </a:r>
          </a:p>
        </p:txBody>
      </p:sp>
      <p:sp>
        <p:nvSpPr>
          <p:cNvPr id="3" name="Content Placeholder 2"/>
          <p:cNvSpPr>
            <a:spLocks noGrp="1"/>
          </p:cNvSpPr>
          <p:nvPr>
            <p:ph idx="1"/>
          </p:nvPr>
        </p:nvSpPr>
        <p:spPr>
          <a:xfrm>
            <a:off x="0" y="457200"/>
            <a:ext cx="9144000" cy="6400800"/>
          </a:xfrm>
        </p:spPr>
        <p:txBody>
          <a:bodyPr>
            <a:noAutofit/>
          </a:bodyPr>
          <a:lstStyle/>
          <a:p>
            <a:pPr marL="0" indent="0">
              <a:buNone/>
            </a:pPr>
            <a:r>
              <a:rPr lang="en-US" sz="1800" dirty="0" err="1"/>
              <a:t>Bohm's</a:t>
            </a:r>
            <a:r>
              <a:rPr lang="en-US" sz="1800" dirty="0"/>
              <a:t> interpretation seems to reproduce all the measured properties of QM.  Any objections? </a:t>
            </a:r>
          </a:p>
          <a:p>
            <a:pPr lvl="0"/>
            <a:r>
              <a:rPr lang="en-US" sz="1800" dirty="0"/>
              <a:t>You can’t have separate coordinate dots for each particle (local). You need a single multi-dimensional coordinate to stand for every single particle!</a:t>
            </a:r>
          </a:p>
          <a:p>
            <a:pPr lvl="0"/>
            <a:r>
              <a:rPr lang="en-US" sz="1800" dirty="0"/>
              <a:t>Does saying that a true set of coordinates exists make a testable claim? Is it like saying "there is a special reference frame in which the ether is at rest, but we can never find it"? If the assertion that one set of coordinates is "real" does have some meaning, what are the experimental implications? </a:t>
            </a:r>
          </a:p>
          <a:p>
            <a:pPr lvl="0"/>
            <a:r>
              <a:rPr lang="en-US" sz="1800" dirty="0"/>
              <a:t>The underlying theory requires a unique reference frame. Only the statistical averages for large-scale variables (on the assumption that the "equilibrium" distribution has been reached) show Lorentz invariance.</a:t>
            </a:r>
          </a:p>
          <a:p>
            <a:pPr lvl="0"/>
            <a:r>
              <a:rPr lang="en-US" sz="1800" dirty="0"/>
              <a:t>It restores dualism: the wave function and the real particle coordinates are very different entities. The particles don't even have any influence on the wave-function. Why do ordinary position coordinates play a special role for the particles, but not for the wave?</a:t>
            </a:r>
          </a:p>
          <a:p>
            <a:pPr lvl="0"/>
            <a:r>
              <a:rPr lang="en-US" sz="1800" dirty="0"/>
              <a:t>The probability densities are fixed by the actually occurring "branches" of the wave function, the other branches are irrelevant.  Why can we observe well enough to say which distinct macroscopic branch of the wave function contains the actual particle coordinates, but not well enough to have </a:t>
            </a:r>
            <a:r>
              <a:rPr lang="en-US" sz="1800" i="1" dirty="0"/>
              <a:t>any</a:t>
            </a:r>
            <a:r>
              <a:rPr lang="en-US" sz="1800" dirty="0"/>
              <a:t> effect on the probabilities </a:t>
            </a:r>
            <a:r>
              <a:rPr lang="en-US" sz="1800" i="1" dirty="0"/>
              <a:t>within </a:t>
            </a:r>
            <a:r>
              <a:rPr lang="en-US" sz="1800" dirty="0"/>
              <a:t>a branch? In other words, how does </a:t>
            </a:r>
            <a:r>
              <a:rPr lang="en-US" sz="1800" dirty="0" err="1"/>
              <a:t>Bohm</a:t>
            </a:r>
            <a:r>
              <a:rPr lang="en-US" sz="1800" dirty="0"/>
              <a:t> maintain the sharp distinction between the measured and unmeasured properties, i.e. between the parts of the wave function within which the coordinate probabilities precisely obey the "equilibrium"  |ψ|</a:t>
            </a:r>
            <a:r>
              <a:rPr lang="en-US" sz="1800" baseline="30000" dirty="0"/>
              <a:t>2</a:t>
            </a:r>
            <a:r>
              <a:rPr lang="en-US" sz="1800" dirty="0"/>
              <a:t> law, and those for which no probabilities are needed at all?  </a:t>
            </a:r>
          </a:p>
        </p:txBody>
      </p:sp>
    </p:spTree>
    <p:extLst>
      <p:ext uri="{BB962C8B-B14F-4D97-AF65-F5344CB8AC3E}">
        <p14:creationId xmlns:p14="http://schemas.microsoft.com/office/powerpoint/2010/main" val="3094775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1346</TotalTime>
  <Words>3177</Words>
  <Application>Microsoft Macintosh PowerPoint</Application>
  <PresentationFormat>On-screen Show (4:3)</PresentationFormat>
  <Paragraphs>143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Symbol</vt:lpstr>
      <vt:lpstr>Office Theme</vt:lpstr>
      <vt:lpstr>The measurement paradox  </vt:lpstr>
      <vt:lpstr>“Collapse of the wavefunction”</vt:lpstr>
      <vt:lpstr>Schrödinger’s Cat parable (1935)</vt:lpstr>
      <vt:lpstr>A quantum description of measurement</vt:lpstr>
      <vt:lpstr>Loss of Interference</vt:lpstr>
      <vt:lpstr>The Output State</vt:lpstr>
      <vt:lpstr>Ideas to deal with the measurement problem</vt:lpstr>
      <vt:lpstr>Non-local hidden variables?</vt:lpstr>
      <vt:lpstr>Bohm’s limits</vt:lpstr>
      <vt:lpstr>Mentalism</vt:lpstr>
      <vt:lpstr>Mentalism (cont.)</vt:lpstr>
      <vt:lpstr>Explicit Collapse non-linear theories</vt:lpstr>
      <vt:lpstr>Problems with the non-linear collapse</vt:lpstr>
      <vt:lpstr>In favor of non-linear collapse</vt:lpstr>
      <vt:lpstr>The preferred-basis problem</vt:lpstr>
      <vt:lpstr>Why Preferred Basis?</vt:lpstr>
      <vt:lpstr>Many Worlds</vt:lpstr>
      <vt:lpstr>Why Collapse?</vt:lpstr>
      <vt:lpstr>The standard objection to Many Worlds</vt:lpstr>
      <vt:lpstr>The problem with Many Worlds Ballentine, Foundations of Physics,1973</vt:lpstr>
      <vt:lpstr>Probability problem in Many Worlds</vt:lpstr>
      <vt:lpstr>Many Worlds and Bare Quantum</vt:lpstr>
    </vt:vector>
  </TitlesOfParts>
  <Company>U of IL</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Physics</dc:creator>
  <cp:lastModifiedBy>Editor</cp:lastModifiedBy>
  <cp:revision>34</cp:revision>
  <cp:lastPrinted>2016-03-31T16:04:25Z</cp:lastPrinted>
  <dcterms:created xsi:type="dcterms:W3CDTF">2013-10-28T14:10:22Z</dcterms:created>
  <dcterms:modified xsi:type="dcterms:W3CDTF">2018-03-29T17:31:46Z</dcterms:modified>
</cp:coreProperties>
</file>