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4" r:id="rId3"/>
    <p:sldId id="276" r:id="rId4"/>
    <p:sldId id="296" r:id="rId5"/>
    <p:sldId id="297" r:id="rId6"/>
    <p:sldId id="279" r:id="rId7"/>
    <p:sldId id="273" r:id="rId8"/>
    <p:sldId id="274" r:id="rId9"/>
    <p:sldId id="295" r:id="rId10"/>
    <p:sldId id="275" r:id="rId11"/>
    <p:sldId id="285" r:id="rId12"/>
    <p:sldId id="280" r:id="rId13"/>
    <p:sldId id="284" r:id="rId14"/>
    <p:sldId id="286" r:id="rId15"/>
    <p:sldId id="289" r:id="rId16"/>
    <p:sldId id="298" r:id="rId17"/>
    <p:sldId id="29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p:cViewPr varScale="1">
        <p:scale>
          <a:sx n="91" d="100"/>
          <a:sy n="91" d="100"/>
        </p:scale>
        <p:origin x="1608" y="17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D1B2C03-2B8B-4AD9-82BB-F0FFB10DC25D}" type="datetimeFigureOut">
              <a:rPr lang="en-US" smtClean="0"/>
              <a:t>3/15/18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1931C-2E43-4975-846D-E3FEF344D773}" type="slidenum">
              <a:rPr lang="en-US" smtClean="0"/>
              <a:t>‹#›</a:t>
            </a:fld>
            <a:endParaRPr lang="en-US"/>
          </a:p>
        </p:txBody>
      </p:sp>
    </p:spTree>
    <p:extLst>
      <p:ext uri="{BB962C8B-B14F-4D97-AF65-F5344CB8AC3E}">
        <p14:creationId xmlns:p14="http://schemas.microsoft.com/office/powerpoint/2010/main" val="902136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1B2C03-2B8B-4AD9-82BB-F0FFB10DC25D}" type="datetimeFigureOut">
              <a:rPr lang="en-US" smtClean="0"/>
              <a:t>3/15/18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1931C-2E43-4975-846D-E3FEF344D773}" type="slidenum">
              <a:rPr lang="en-US" smtClean="0"/>
              <a:t>‹#›</a:t>
            </a:fld>
            <a:endParaRPr lang="en-US"/>
          </a:p>
        </p:txBody>
      </p:sp>
    </p:spTree>
    <p:extLst>
      <p:ext uri="{BB962C8B-B14F-4D97-AF65-F5344CB8AC3E}">
        <p14:creationId xmlns:p14="http://schemas.microsoft.com/office/powerpoint/2010/main" val="3739074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1B2C03-2B8B-4AD9-82BB-F0FFB10DC25D}" type="datetimeFigureOut">
              <a:rPr lang="en-US" smtClean="0"/>
              <a:t>3/15/18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1931C-2E43-4975-846D-E3FEF344D773}" type="slidenum">
              <a:rPr lang="en-US" smtClean="0"/>
              <a:t>‹#›</a:t>
            </a:fld>
            <a:endParaRPr lang="en-US"/>
          </a:p>
        </p:txBody>
      </p:sp>
    </p:spTree>
    <p:extLst>
      <p:ext uri="{BB962C8B-B14F-4D97-AF65-F5344CB8AC3E}">
        <p14:creationId xmlns:p14="http://schemas.microsoft.com/office/powerpoint/2010/main" val="116124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1B2C03-2B8B-4AD9-82BB-F0FFB10DC25D}" type="datetimeFigureOut">
              <a:rPr lang="en-US" smtClean="0"/>
              <a:t>3/15/18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1931C-2E43-4975-846D-E3FEF344D773}" type="slidenum">
              <a:rPr lang="en-US" smtClean="0"/>
              <a:t>‹#›</a:t>
            </a:fld>
            <a:endParaRPr lang="en-US"/>
          </a:p>
        </p:txBody>
      </p:sp>
    </p:spTree>
    <p:extLst>
      <p:ext uri="{BB962C8B-B14F-4D97-AF65-F5344CB8AC3E}">
        <p14:creationId xmlns:p14="http://schemas.microsoft.com/office/powerpoint/2010/main" val="3735361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1B2C03-2B8B-4AD9-82BB-F0FFB10DC25D}" type="datetimeFigureOut">
              <a:rPr lang="en-US" smtClean="0"/>
              <a:t>3/15/18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1931C-2E43-4975-846D-E3FEF344D773}" type="slidenum">
              <a:rPr lang="en-US" smtClean="0"/>
              <a:t>‹#›</a:t>
            </a:fld>
            <a:endParaRPr lang="en-US"/>
          </a:p>
        </p:txBody>
      </p:sp>
    </p:spTree>
    <p:extLst>
      <p:ext uri="{BB962C8B-B14F-4D97-AF65-F5344CB8AC3E}">
        <p14:creationId xmlns:p14="http://schemas.microsoft.com/office/powerpoint/2010/main" val="311912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D1B2C03-2B8B-4AD9-82BB-F0FFB10DC25D}" type="datetimeFigureOut">
              <a:rPr lang="en-US" smtClean="0"/>
              <a:t>3/15/18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91931C-2E43-4975-846D-E3FEF344D773}" type="slidenum">
              <a:rPr lang="en-US" smtClean="0"/>
              <a:t>‹#›</a:t>
            </a:fld>
            <a:endParaRPr lang="en-US"/>
          </a:p>
        </p:txBody>
      </p:sp>
    </p:spTree>
    <p:extLst>
      <p:ext uri="{BB962C8B-B14F-4D97-AF65-F5344CB8AC3E}">
        <p14:creationId xmlns:p14="http://schemas.microsoft.com/office/powerpoint/2010/main" val="4170560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1B2C03-2B8B-4AD9-82BB-F0FFB10DC25D}" type="datetimeFigureOut">
              <a:rPr lang="en-US" smtClean="0"/>
              <a:t>3/15/18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91931C-2E43-4975-846D-E3FEF344D773}" type="slidenum">
              <a:rPr lang="en-US" smtClean="0"/>
              <a:t>‹#›</a:t>
            </a:fld>
            <a:endParaRPr lang="en-US"/>
          </a:p>
        </p:txBody>
      </p:sp>
    </p:spTree>
    <p:extLst>
      <p:ext uri="{BB962C8B-B14F-4D97-AF65-F5344CB8AC3E}">
        <p14:creationId xmlns:p14="http://schemas.microsoft.com/office/powerpoint/2010/main" val="500763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D1B2C03-2B8B-4AD9-82BB-F0FFB10DC25D}" type="datetimeFigureOut">
              <a:rPr lang="en-US" smtClean="0"/>
              <a:t>3/15/18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91931C-2E43-4975-846D-E3FEF344D773}" type="slidenum">
              <a:rPr lang="en-US" smtClean="0"/>
              <a:t>‹#›</a:t>
            </a:fld>
            <a:endParaRPr lang="en-US"/>
          </a:p>
        </p:txBody>
      </p:sp>
    </p:spTree>
    <p:extLst>
      <p:ext uri="{BB962C8B-B14F-4D97-AF65-F5344CB8AC3E}">
        <p14:creationId xmlns:p14="http://schemas.microsoft.com/office/powerpoint/2010/main" val="1860543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1B2C03-2B8B-4AD9-82BB-F0FFB10DC25D}" type="datetimeFigureOut">
              <a:rPr lang="en-US" smtClean="0"/>
              <a:t>3/15/18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91931C-2E43-4975-846D-E3FEF344D773}" type="slidenum">
              <a:rPr lang="en-US" smtClean="0"/>
              <a:t>‹#›</a:t>
            </a:fld>
            <a:endParaRPr lang="en-US"/>
          </a:p>
        </p:txBody>
      </p:sp>
    </p:spTree>
    <p:extLst>
      <p:ext uri="{BB962C8B-B14F-4D97-AF65-F5344CB8AC3E}">
        <p14:creationId xmlns:p14="http://schemas.microsoft.com/office/powerpoint/2010/main" val="1679841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1B2C03-2B8B-4AD9-82BB-F0FFB10DC25D}" type="datetimeFigureOut">
              <a:rPr lang="en-US" smtClean="0"/>
              <a:t>3/15/18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91931C-2E43-4975-846D-E3FEF344D773}" type="slidenum">
              <a:rPr lang="en-US" smtClean="0"/>
              <a:t>‹#›</a:t>
            </a:fld>
            <a:endParaRPr lang="en-US"/>
          </a:p>
        </p:txBody>
      </p:sp>
    </p:spTree>
    <p:extLst>
      <p:ext uri="{BB962C8B-B14F-4D97-AF65-F5344CB8AC3E}">
        <p14:creationId xmlns:p14="http://schemas.microsoft.com/office/powerpoint/2010/main" val="1083248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1B2C03-2B8B-4AD9-82BB-F0FFB10DC25D}" type="datetimeFigureOut">
              <a:rPr lang="en-US" smtClean="0"/>
              <a:t>3/15/18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91931C-2E43-4975-846D-E3FEF344D773}" type="slidenum">
              <a:rPr lang="en-US" smtClean="0"/>
              <a:t>‹#›</a:t>
            </a:fld>
            <a:endParaRPr lang="en-US"/>
          </a:p>
        </p:txBody>
      </p:sp>
    </p:spTree>
    <p:extLst>
      <p:ext uri="{BB962C8B-B14F-4D97-AF65-F5344CB8AC3E}">
        <p14:creationId xmlns:p14="http://schemas.microsoft.com/office/powerpoint/2010/main" val="3031297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B2C03-2B8B-4AD9-82BB-F0FFB10DC25D}" type="datetimeFigureOut">
              <a:rPr lang="en-US" smtClean="0"/>
              <a:t>3/15/18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931C-2E43-4975-846D-E3FEF344D773}" type="slidenum">
              <a:rPr lang="en-US" smtClean="0"/>
              <a:t>‹#›</a:t>
            </a:fld>
            <a:endParaRPr lang="en-US"/>
          </a:p>
        </p:txBody>
      </p:sp>
    </p:spTree>
    <p:extLst>
      <p:ext uri="{BB962C8B-B14F-4D97-AF65-F5344CB8AC3E}">
        <p14:creationId xmlns:p14="http://schemas.microsoft.com/office/powerpoint/2010/main" val="2610160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wmf"/><Relationship Id="rId5" Type="http://schemas.openxmlformats.org/officeDocument/2006/relationships/oleObject" Target="../embeddings/oleObject1.bin"/><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
            <a:ext cx="7772400" cy="1470025"/>
          </a:xfrm>
        </p:spPr>
        <p:txBody>
          <a:bodyPr>
            <a:normAutofit/>
          </a:bodyPr>
          <a:lstStyle/>
          <a:p>
            <a:r>
              <a:rPr lang="en-US" sz="4000" dirty="0">
                <a:solidFill>
                  <a:srgbClr val="800000"/>
                </a:solidFill>
              </a:rPr>
              <a:t>Quantum Measurement</a:t>
            </a:r>
          </a:p>
        </p:txBody>
      </p:sp>
      <p:sp>
        <p:nvSpPr>
          <p:cNvPr id="3" name="Subtitle 2"/>
          <p:cNvSpPr>
            <a:spLocks noGrp="1"/>
          </p:cNvSpPr>
          <p:nvPr>
            <p:ph type="subTitle" idx="1"/>
          </p:nvPr>
        </p:nvSpPr>
        <p:spPr>
          <a:xfrm>
            <a:off x="1066800" y="1524000"/>
            <a:ext cx="7086600" cy="1752600"/>
          </a:xfrm>
        </p:spPr>
        <p:txBody>
          <a:bodyPr>
            <a:normAutofit fontScale="85000" lnSpcReduction="20000"/>
          </a:bodyPr>
          <a:lstStyle/>
          <a:p>
            <a:pPr lvl="0" algn="l"/>
            <a:r>
              <a:rPr lang="en-US" dirty="0">
                <a:solidFill>
                  <a:schemeClr val="tx1"/>
                </a:solidFill>
              </a:rPr>
              <a:t>The Copenhagen interpretation</a:t>
            </a:r>
          </a:p>
          <a:p>
            <a:pPr lvl="0" algn="l"/>
            <a:r>
              <a:rPr lang="en-US" dirty="0">
                <a:solidFill>
                  <a:schemeClr val="tx1"/>
                </a:solidFill>
              </a:rPr>
              <a:t>EPR</a:t>
            </a:r>
          </a:p>
          <a:p>
            <a:pPr lvl="0" algn="l"/>
            <a:r>
              <a:rPr lang="en-US" dirty="0">
                <a:solidFill>
                  <a:schemeClr val="tx1"/>
                </a:solidFill>
              </a:rPr>
              <a:t>Photons</a:t>
            </a:r>
          </a:p>
          <a:p>
            <a:pPr lvl="0" algn="l"/>
            <a:r>
              <a:rPr lang="en-US" dirty="0">
                <a:solidFill>
                  <a:schemeClr val="tx1"/>
                </a:solidFill>
              </a:rPr>
              <a:t>Measurements</a:t>
            </a:r>
          </a:p>
        </p:txBody>
      </p:sp>
      <p:sp>
        <p:nvSpPr>
          <p:cNvPr id="4" name="TextBox 3"/>
          <p:cNvSpPr txBox="1"/>
          <p:nvPr/>
        </p:nvSpPr>
        <p:spPr>
          <a:xfrm>
            <a:off x="1219200" y="4648200"/>
            <a:ext cx="8534400" cy="1200329"/>
          </a:xfrm>
          <a:prstGeom prst="rect">
            <a:avLst/>
          </a:prstGeom>
          <a:noFill/>
        </p:spPr>
        <p:txBody>
          <a:bodyPr wrap="square" rtlCol="0">
            <a:spAutoFit/>
          </a:bodyPr>
          <a:lstStyle/>
          <a:p>
            <a:r>
              <a:rPr lang="en-US" sz="3600" u="sng" dirty="0"/>
              <a:t>Next time</a:t>
            </a:r>
            <a:r>
              <a:rPr lang="en-US" sz="3600" dirty="0"/>
              <a:t>:</a:t>
            </a:r>
          </a:p>
          <a:p>
            <a:r>
              <a:rPr lang="en-US" sz="3600" dirty="0"/>
              <a:t>More on EPR</a:t>
            </a:r>
          </a:p>
        </p:txBody>
      </p:sp>
      <p:sp>
        <p:nvSpPr>
          <p:cNvPr id="6" name="TextBox 5"/>
          <p:cNvSpPr txBox="1"/>
          <p:nvPr/>
        </p:nvSpPr>
        <p:spPr>
          <a:xfrm>
            <a:off x="1219200" y="3657600"/>
            <a:ext cx="6400800" cy="830997"/>
          </a:xfrm>
          <a:prstGeom prst="rect">
            <a:avLst/>
          </a:prstGeom>
          <a:noFill/>
        </p:spPr>
        <p:txBody>
          <a:bodyPr wrap="square" rtlCol="0">
            <a:spAutoFit/>
          </a:bodyPr>
          <a:lstStyle/>
          <a:p>
            <a:r>
              <a:rPr lang="en-US" sz="2400" b="1" dirty="0">
                <a:solidFill>
                  <a:schemeClr val="accent2"/>
                </a:solidFill>
              </a:rPr>
              <a:t>March  27   Quiz on Quantum Mechanics</a:t>
            </a:r>
          </a:p>
          <a:p>
            <a:r>
              <a:rPr lang="en-US" sz="2400" b="1" dirty="0">
                <a:solidFill>
                  <a:schemeClr val="accent2"/>
                </a:solidFill>
              </a:rPr>
              <a:t>March 29    Term paper outline/ partial draft</a:t>
            </a:r>
          </a:p>
        </p:txBody>
      </p:sp>
    </p:spTree>
    <p:extLst>
      <p:ext uri="{BB962C8B-B14F-4D97-AF65-F5344CB8AC3E}">
        <p14:creationId xmlns:p14="http://schemas.microsoft.com/office/powerpoint/2010/main" val="2692477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3600" dirty="0">
                <a:solidFill>
                  <a:srgbClr val="800000"/>
                </a:solidFill>
              </a:rPr>
              <a:t>Einstein-</a:t>
            </a:r>
            <a:r>
              <a:rPr lang="en-US" sz="3600" dirty="0" err="1">
                <a:solidFill>
                  <a:srgbClr val="800000"/>
                </a:solidFill>
              </a:rPr>
              <a:t>Podolsky</a:t>
            </a:r>
            <a:r>
              <a:rPr lang="en-US" sz="3600" dirty="0">
                <a:solidFill>
                  <a:srgbClr val="800000"/>
                </a:solidFill>
              </a:rPr>
              <a:t>-Rosen </a:t>
            </a:r>
            <a:r>
              <a:rPr lang="en-US" sz="2800" dirty="0">
                <a:solidFill>
                  <a:srgbClr val="800000"/>
                </a:solidFill>
              </a:rPr>
              <a:t>(1935)</a:t>
            </a:r>
          </a:p>
        </p:txBody>
      </p:sp>
      <p:sp>
        <p:nvSpPr>
          <p:cNvPr id="3" name="Content Placeholder 2"/>
          <p:cNvSpPr>
            <a:spLocks noGrp="1"/>
          </p:cNvSpPr>
          <p:nvPr>
            <p:ph idx="1"/>
          </p:nvPr>
        </p:nvSpPr>
        <p:spPr>
          <a:xfrm>
            <a:off x="21021" y="685800"/>
            <a:ext cx="9144000" cy="6129318"/>
          </a:xfrm>
        </p:spPr>
        <p:txBody>
          <a:bodyPr>
            <a:normAutofit fontScale="25000" lnSpcReduction="20000"/>
          </a:bodyPr>
          <a:lstStyle/>
          <a:p>
            <a:r>
              <a:rPr lang="en-US" sz="8000" dirty="0"/>
              <a:t>Einstein and collaborators (EPR) proposed that by using the conservation laws, one could show that QM was missing something. Consider a particle that flies apart into two particles, each detected somewhere on a sphere of detectors. </a:t>
            </a:r>
          </a:p>
          <a:p>
            <a:r>
              <a:rPr lang="en-US" sz="8000" dirty="0"/>
              <a:t>The blue pair or the red pair might occur, but not a mixture,</a:t>
            </a:r>
            <a:br>
              <a:rPr lang="en-US" sz="8000" dirty="0"/>
            </a:br>
            <a:r>
              <a:rPr lang="en-US" sz="8000" dirty="0"/>
              <a:t> which would violate conservation of momentum</a:t>
            </a:r>
          </a:p>
          <a:p>
            <a:r>
              <a:rPr lang="en-US" sz="8000" dirty="0"/>
              <a:t>Conservation of momentum says the particles </a:t>
            </a:r>
            <a:br>
              <a:rPr lang="en-US" sz="8000" dirty="0"/>
            </a:br>
            <a:r>
              <a:rPr lang="en-US" sz="8000" dirty="0"/>
              <a:t>have to go opposite directions. </a:t>
            </a:r>
            <a:br>
              <a:rPr lang="en-US" sz="8000" dirty="0"/>
            </a:br>
            <a:r>
              <a:rPr lang="en-US" sz="8000" u="sng" dirty="0"/>
              <a:t>QM says they don't know which way they're going.</a:t>
            </a:r>
            <a:r>
              <a:rPr lang="en-US" sz="8000" dirty="0"/>
              <a:t> </a:t>
            </a:r>
            <a:br>
              <a:rPr lang="en-US" sz="8000" dirty="0"/>
            </a:br>
            <a:endParaRPr lang="en-US" sz="8000" dirty="0"/>
          </a:p>
          <a:p>
            <a:r>
              <a:rPr lang="en-US" sz="8000" u="sng" dirty="0"/>
              <a:t>Possible resolutions:</a:t>
            </a:r>
          </a:p>
          <a:p>
            <a:pPr lvl="1"/>
            <a:r>
              <a:rPr lang="en-US" sz="8000" dirty="0"/>
              <a:t>The particles don't have to be detected in opposite </a:t>
            </a:r>
            <a:br>
              <a:rPr lang="en-US" sz="8000" dirty="0"/>
            </a:br>
            <a:r>
              <a:rPr lang="en-US" sz="8000" dirty="0"/>
              <a:t>directions, the conservation laws only hold on the average. </a:t>
            </a:r>
            <a:br>
              <a:rPr lang="en-US" sz="8000" dirty="0"/>
            </a:br>
            <a:r>
              <a:rPr lang="en-US" sz="8000" dirty="0"/>
              <a:t>(Bohr thought this at one time, but </a:t>
            </a:r>
            <a:r>
              <a:rPr lang="en-US" sz="8000" u="sng" dirty="0"/>
              <a:t>it's completely wrong experimentally</a:t>
            </a:r>
            <a:r>
              <a:rPr lang="en-US" sz="8000" dirty="0"/>
              <a:t>.)</a:t>
            </a:r>
          </a:p>
          <a:p>
            <a:pPr lvl="1"/>
            <a:r>
              <a:rPr lang="en-US" sz="8000" dirty="0"/>
              <a:t>The particles are always found in opposite directions, because there is some hidden variable which allows them to know which way they are going. </a:t>
            </a:r>
            <a:br>
              <a:rPr lang="en-US" sz="8000" dirty="0"/>
            </a:br>
            <a:r>
              <a:rPr lang="en-US" sz="8000" dirty="0"/>
              <a:t>QM is incomplete! </a:t>
            </a:r>
          </a:p>
          <a:p>
            <a:pPr lvl="1"/>
            <a:r>
              <a:rPr lang="en-US" sz="8000" dirty="0"/>
              <a:t>Even though it is predetermined that the particles go opposite directions, what those directions are is not determined until one is (randomly) detected. The other somehow knows which way to go, faster than the speed of light! </a:t>
            </a:r>
          </a:p>
          <a:p>
            <a:pPr lvl="1"/>
            <a:r>
              <a:rPr lang="en-US" sz="8000" dirty="0"/>
              <a:t>Einstein believed that this argument showed the incompleteness of QM. </a:t>
            </a:r>
          </a:p>
          <a:p>
            <a:pPr lvl="1"/>
            <a:r>
              <a:rPr lang="en-US" sz="8000" dirty="0"/>
              <a:t>But experiment finds such "spooky correlations at a distance."</a:t>
            </a:r>
          </a:p>
          <a:p>
            <a:pPr marL="0" indent="0">
              <a:buNone/>
            </a:pPr>
            <a:r>
              <a:rPr lang="en-US" sz="6200" dirty="0"/>
              <a:t> </a:t>
            </a:r>
          </a:p>
          <a:p>
            <a:endParaRPr lang="en-US"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1524000"/>
            <a:ext cx="2324100" cy="23030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1901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Autofit/>
          </a:bodyPr>
          <a:lstStyle/>
          <a:p>
            <a:endParaRPr lang="en-US" sz="3600" dirty="0">
              <a:solidFill>
                <a:srgbClr val="C0504D"/>
              </a:solidFill>
            </a:endParaRPr>
          </a:p>
        </p:txBody>
      </p:sp>
      <p:sp>
        <p:nvSpPr>
          <p:cNvPr id="3" name="Content Placeholder 2"/>
          <p:cNvSpPr>
            <a:spLocks noGrp="1"/>
          </p:cNvSpPr>
          <p:nvPr>
            <p:ph idx="1"/>
          </p:nvPr>
        </p:nvSpPr>
        <p:spPr>
          <a:xfrm>
            <a:off x="0" y="609600"/>
            <a:ext cx="9144000" cy="6248400"/>
          </a:xfrm>
        </p:spPr>
        <p:txBody>
          <a:bodyPr>
            <a:normAutofit fontScale="70000" lnSpcReduction="20000"/>
          </a:bodyPr>
          <a:lstStyle/>
          <a:p>
            <a:r>
              <a:rPr lang="en-US" dirty="0"/>
              <a:t>Here's what Bohr had to say about the EPR proposal, in which it seemed that various properties of particles could be shown to have definite values (i.e. "elements of physical reality", by measuring pairs of correlated particles. Counting ALL those properties (S</a:t>
            </a:r>
            <a:r>
              <a:rPr lang="en-US" baseline="-25000" dirty="0"/>
              <a:t>1x</a:t>
            </a:r>
            <a:r>
              <a:rPr lang="en-US" dirty="0"/>
              <a:t>, S</a:t>
            </a:r>
            <a:r>
              <a:rPr lang="en-US" baseline="-25000" dirty="0"/>
              <a:t>1y</a:t>
            </a:r>
            <a:r>
              <a:rPr lang="en-US" dirty="0"/>
              <a:t>, S</a:t>
            </a:r>
            <a:r>
              <a:rPr lang="en-US" baseline="-25000" dirty="0"/>
              <a:t>2x</a:t>
            </a:r>
            <a:r>
              <a:rPr lang="en-US" dirty="0"/>
              <a:t>, S</a:t>
            </a:r>
            <a:r>
              <a:rPr lang="en-US" baseline="-25000" dirty="0"/>
              <a:t>2y</a:t>
            </a:r>
            <a:r>
              <a:rPr lang="en-US" dirty="0"/>
              <a:t>,…which couldn't all be measured at once) led to violations of the uncertainty relation, and hence of QM. </a:t>
            </a:r>
          </a:p>
          <a:p>
            <a:pPr lvl="1"/>
            <a:r>
              <a:rPr lang="en-US" dirty="0"/>
              <a:t>"</a:t>
            </a:r>
            <a:r>
              <a:rPr lang="en-US" i="1" dirty="0"/>
              <a:t>The apparent contradiction in fact discloses only an essential inadequacy of the customary viewpoint of natural philosophy for a rational account of physical phenomena….The interaction between object and measuring agencies entails- because of the impossibility of controlling the reaction of the object on the measuring instruments…the necessity of a final revision of the classical ideal of causality and a radical revision of our attitude towards the problem of physical reality. The criterion of reality proposed contains an essential ambiguity… regarding the expression 'without in any way disturbing the system’ The principal point is that such measurements demand mutually exclusive arrangements</a:t>
            </a:r>
            <a:r>
              <a:rPr lang="en-US" dirty="0"/>
              <a:t>."</a:t>
            </a:r>
          </a:p>
          <a:p>
            <a:r>
              <a:rPr lang="en-US" dirty="0"/>
              <a:t>However, this interpretation leaves open the question of</a:t>
            </a:r>
            <a:r>
              <a:rPr lang="en-US" i="1" dirty="0"/>
              <a:t> how </a:t>
            </a:r>
            <a:r>
              <a:rPr lang="en-US" dirty="0"/>
              <a:t>our old ideas need to be revised. Again, how does the particle emitter know what measurement situations will be made for the emitted particles? </a:t>
            </a:r>
          </a:p>
          <a:p>
            <a:endParaRPr lang="en-US" dirty="0"/>
          </a:p>
        </p:txBody>
      </p:sp>
    </p:spTree>
    <p:extLst>
      <p:ext uri="{BB962C8B-B14F-4D97-AF65-F5344CB8AC3E}">
        <p14:creationId xmlns:p14="http://schemas.microsoft.com/office/powerpoint/2010/main" val="1705408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1"/>
            <a:ext cx="7772400" cy="1143000"/>
          </a:xfrm>
        </p:spPr>
        <p:txBody>
          <a:bodyPr>
            <a:noAutofit/>
          </a:bodyPr>
          <a:lstStyle/>
          <a:p>
            <a:pPr lvl="0"/>
            <a:r>
              <a:rPr lang="en-US" sz="3600" dirty="0">
                <a:solidFill>
                  <a:srgbClr val="FF0000"/>
                </a:solidFill>
              </a:rPr>
              <a:t>The measurement problem</a:t>
            </a:r>
          </a:p>
        </p:txBody>
      </p:sp>
      <p:sp>
        <p:nvSpPr>
          <p:cNvPr id="3" name="Subtitle 2"/>
          <p:cNvSpPr>
            <a:spLocks noGrp="1"/>
          </p:cNvSpPr>
          <p:nvPr>
            <p:ph type="subTitle" idx="1"/>
          </p:nvPr>
        </p:nvSpPr>
        <p:spPr>
          <a:xfrm>
            <a:off x="304800" y="1295400"/>
            <a:ext cx="8610600" cy="3505200"/>
          </a:xfrm>
        </p:spPr>
        <p:txBody>
          <a:bodyPr>
            <a:normAutofit lnSpcReduction="10000"/>
          </a:bodyPr>
          <a:lstStyle/>
          <a:p>
            <a:pPr algn="l"/>
            <a:r>
              <a:rPr lang="en-US" dirty="0">
                <a:solidFill>
                  <a:schemeClr val="tx1"/>
                </a:solidFill>
              </a:rPr>
              <a:t>How to go from a deterministic theory with superimposed possibilities to a random single experience is known as the ‘measurement problem’.</a:t>
            </a:r>
          </a:p>
          <a:p>
            <a:pPr algn="l"/>
            <a:r>
              <a:rPr lang="en-US" dirty="0">
                <a:solidFill>
                  <a:schemeClr val="tx1"/>
                </a:solidFill>
              </a:rPr>
              <a:t> </a:t>
            </a:r>
          </a:p>
          <a:p>
            <a:pPr algn="l"/>
            <a:r>
              <a:rPr lang="en-US" dirty="0">
                <a:solidFill>
                  <a:schemeClr val="tx1"/>
                </a:solidFill>
              </a:rPr>
              <a:t>There are a variety of ideas about how to deal with it- none really satisfactory.</a:t>
            </a:r>
          </a:p>
          <a:p>
            <a:endParaRPr lang="en-US" dirty="0">
              <a:solidFill>
                <a:schemeClr val="tx1"/>
              </a:solidFill>
            </a:endParaRPr>
          </a:p>
        </p:txBody>
      </p:sp>
    </p:spTree>
    <p:extLst>
      <p:ext uri="{BB962C8B-B14F-4D97-AF65-F5344CB8AC3E}">
        <p14:creationId xmlns:p14="http://schemas.microsoft.com/office/powerpoint/2010/main" val="3316558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20200" cy="838200"/>
          </a:xfrm>
        </p:spPr>
        <p:txBody>
          <a:bodyPr>
            <a:normAutofit fontScale="90000"/>
          </a:bodyPr>
          <a:lstStyle/>
          <a:p>
            <a:r>
              <a:rPr lang="en-US" sz="4000" u="sng" dirty="0">
                <a:solidFill>
                  <a:srgbClr val="C0504D"/>
                </a:solidFill>
              </a:rPr>
              <a:t>Ideas to deal with the measurement problem</a:t>
            </a:r>
            <a:endParaRPr lang="en-US" dirty="0">
              <a:solidFill>
                <a:srgbClr val="C0504D"/>
              </a:solidFill>
            </a:endParaRPr>
          </a:p>
        </p:txBody>
      </p:sp>
      <p:sp>
        <p:nvSpPr>
          <p:cNvPr id="3" name="Content Placeholder 2"/>
          <p:cNvSpPr>
            <a:spLocks noGrp="1"/>
          </p:cNvSpPr>
          <p:nvPr>
            <p:ph idx="1"/>
          </p:nvPr>
        </p:nvSpPr>
        <p:spPr>
          <a:xfrm>
            <a:off x="0" y="838200"/>
            <a:ext cx="9144000" cy="6019800"/>
          </a:xfrm>
        </p:spPr>
        <p:txBody>
          <a:bodyPr>
            <a:normAutofit fontScale="70000" lnSpcReduction="20000"/>
          </a:bodyPr>
          <a:lstStyle/>
          <a:p>
            <a:pPr lvl="0"/>
            <a:r>
              <a:rPr lang="en-US" u="sng" dirty="0"/>
              <a:t>(folk version of Copenhagen)</a:t>
            </a:r>
            <a:r>
              <a:rPr lang="en-US" dirty="0"/>
              <a:t> </a:t>
            </a:r>
            <a:r>
              <a:rPr lang="en-US" dirty="0" err="1"/>
              <a:t>Ψ</a:t>
            </a:r>
            <a:r>
              <a:rPr lang="en-US" dirty="0"/>
              <a:t> collapses, don't ask how </a:t>
            </a:r>
          </a:p>
          <a:p>
            <a:pPr lvl="0"/>
            <a:r>
              <a:rPr lang="en-US" u="sng" dirty="0"/>
              <a:t>(formal Copenhagen)</a:t>
            </a:r>
            <a:r>
              <a:rPr lang="en-US" dirty="0"/>
              <a:t> </a:t>
            </a:r>
            <a:r>
              <a:rPr lang="en-US" dirty="0" err="1"/>
              <a:t>Ψ</a:t>
            </a:r>
            <a:r>
              <a:rPr lang="en-US" dirty="0"/>
              <a:t> wasn't ever real, so don't worry about how it collapses. It was just a calculating tool</a:t>
            </a:r>
          </a:p>
          <a:p>
            <a:pPr lvl="0"/>
            <a:r>
              <a:rPr lang="en-US" dirty="0"/>
              <a:t> "</a:t>
            </a:r>
            <a:r>
              <a:rPr lang="en-US" u="sng" dirty="0"/>
              <a:t>macro-realism</a:t>
            </a:r>
            <a:r>
              <a:rPr lang="en-US" dirty="0"/>
              <a:t>": </a:t>
            </a:r>
            <a:r>
              <a:rPr lang="en-US" dirty="0" err="1"/>
              <a:t>Ψ</a:t>
            </a:r>
            <a:r>
              <a:rPr lang="en-US" dirty="0"/>
              <a:t> does too collapse, but that involves deviations from the linear wave equation. (Pearle, …)</a:t>
            </a:r>
          </a:p>
          <a:p>
            <a:pPr lvl="0"/>
            <a:r>
              <a:rPr lang="en-US" dirty="0"/>
              <a:t> </a:t>
            </a:r>
            <a:r>
              <a:rPr lang="en-US" u="sng" dirty="0" err="1"/>
              <a:t>mentalism</a:t>
            </a:r>
            <a:r>
              <a:rPr lang="en-US" u="sng" dirty="0"/>
              <a:t>:</a:t>
            </a:r>
            <a:r>
              <a:rPr lang="en-US" dirty="0"/>
              <a:t> </a:t>
            </a:r>
            <a:r>
              <a:rPr lang="en-US" dirty="0" err="1"/>
              <a:t>Ψ</a:t>
            </a:r>
            <a:r>
              <a:rPr lang="en-US" dirty="0"/>
              <a:t> does too collapse, due to "</a:t>
            </a:r>
            <a:r>
              <a:rPr lang="en-US" u="sng" dirty="0"/>
              <a:t>consciousness</a:t>
            </a:r>
            <a:r>
              <a:rPr lang="en-US" dirty="0"/>
              <a:t>", which lies outside the realm of physics. (Wigner, …)</a:t>
            </a:r>
          </a:p>
          <a:p>
            <a:pPr lvl="0"/>
            <a:r>
              <a:rPr lang="en-US" dirty="0"/>
              <a:t> "</a:t>
            </a:r>
            <a:r>
              <a:rPr lang="en-US" u="sng" dirty="0"/>
              <a:t>hidden variables</a:t>
            </a:r>
            <a:r>
              <a:rPr lang="en-US" dirty="0"/>
              <a:t>" were always around to determine the outcome of the experiments, so </a:t>
            </a:r>
            <a:r>
              <a:rPr lang="en-US" dirty="0" err="1"/>
              <a:t>Ψ</a:t>
            </a:r>
            <a:r>
              <a:rPr lang="en-US" dirty="0"/>
              <a:t>  doesn't have to collapse. (Einstein, </a:t>
            </a:r>
            <a:r>
              <a:rPr lang="en-US" dirty="0" err="1"/>
              <a:t>DeBroglie</a:t>
            </a:r>
            <a:r>
              <a:rPr lang="en-US" dirty="0"/>
              <a:t>, </a:t>
            </a:r>
            <a:r>
              <a:rPr lang="en-US" dirty="0" err="1"/>
              <a:t>Bohm</a:t>
            </a:r>
            <a:r>
              <a:rPr lang="en-US" dirty="0"/>
              <a:t> …)</a:t>
            </a:r>
          </a:p>
          <a:p>
            <a:pPr lvl="0"/>
            <a:r>
              <a:rPr lang="en-US" dirty="0"/>
              <a:t> </a:t>
            </a:r>
            <a:r>
              <a:rPr lang="en-US" u="sng" dirty="0"/>
              <a:t>(Many Worlds).</a:t>
            </a:r>
            <a:r>
              <a:rPr lang="en-US" dirty="0"/>
              <a:t> There's nothing but the linear wave equation, you just have to understand what it implies. </a:t>
            </a:r>
            <a:r>
              <a:rPr lang="en-US" dirty="0" err="1"/>
              <a:t>Ψ</a:t>
            </a:r>
            <a:r>
              <a:rPr lang="en-US" dirty="0"/>
              <a:t>  doesn't collapse, all those different branches occur but have no reason (until you understand the wave equation) to be aware of each others existence. (</a:t>
            </a:r>
            <a:r>
              <a:rPr lang="en-US" dirty="0" err="1"/>
              <a:t>Everitt</a:t>
            </a:r>
            <a:r>
              <a:rPr lang="en-US" dirty="0"/>
              <a:t>, …)</a:t>
            </a:r>
          </a:p>
          <a:p>
            <a:pPr lvl="0"/>
            <a:r>
              <a:rPr lang="en-US" u="sng" dirty="0"/>
              <a:t>(quantum logic).  </a:t>
            </a:r>
            <a:r>
              <a:rPr lang="en-US" dirty="0"/>
              <a:t>Classical Boolean logic is empirically disproved (as a description of our world) by QM, just as Euclidean geometry was shown by G.R. not to describe our world. (Putnam)</a:t>
            </a:r>
          </a:p>
        </p:txBody>
      </p:sp>
    </p:spTree>
    <p:extLst>
      <p:ext uri="{BB962C8B-B14F-4D97-AF65-F5344CB8AC3E}">
        <p14:creationId xmlns:p14="http://schemas.microsoft.com/office/powerpoint/2010/main" val="2991938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sz="3600" dirty="0">
                <a:solidFill>
                  <a:srgbClr val="C0504D"/>
                </a:solidFill>
              </a:rPr>
              <a:t>Hidden Variables</a:t>
            </a:r>
          </a:p>
        </p:txBody>
      </p:sp>
      <p:sp>
        <p:nvSpPr>
          <p:cNvPr id="3" name="Content Placeholder 2"/>
          <p:cNvSpPr>
            <a:spLocks noGrp="1"/>
          </p:cNvSpPr>
          <p:nvPr>
            <p:ph idx="1"/>
          </p:nvPr>
        </p:nvSpPr>
        <p:spPr>
          <a:xfrm>
            <a:off x="0" y="914400"/>
            <a:ext cx="9144000" cy="5334000"/>
          </a:xfrm>
        </p:spPr>
        <p:txBody>
          <a:bodyPr>
            <a:normAutofit fontScale="62500" lnSpcReduction="20000"/>
          </a:bodyPr>
          <a:lstStyle/>
          <a:p>
            <a:r>
              <a:rPr lang="en-US" dirty="0"/>
              <a:t>Nature follows the classical picture, with each event following directly from local causes:</a:t>
            </a:r>
          </a:p>
          <a:p>
            <a:pPr lvl="1"/>
            <a:r>
              <a:rPr lang="en-US" sz="3200" dirty="0"/>
              <a:t>Einstein, Schrödinger, </a:t>
            </a:r>
            <a:r>
              <a:rPr lang="en-US" sz="3200" dirty="0" err="1"/>
              <a:t>DeBroglie</a:t>
            </a:r>
            <a:r>
              <a:rPr lang="en-US" sz="3200" dirty="0"/>
              <a:t> thought it would work.</a:t>
            </a:r>
          </a:p>
          <a:p>
            <a:pPr lvl="1"/>
            <a:r>
              <a:rPr lang="en-US" sz="3200" dirty="0"/>
              <a:t>Bohr, Heisenberg, etc. assumed that it couldn't work.</a:t>
            </a:r>
          </a:p>
          <a:p>
            <a:pPr lvl="1"/>
            <a:r>
              <a:rPr lang="en-US" sz="3200" dirty="0"/>
              <a:t>We've seen that Bohr won the debate with Einstein as to whether there was some way around the uncertainty principle.</a:t>
            </a:r>
          </a:p>
          <a:p>
            <a:r>
              <a:rPr lang="en-US" dirty="0"/>
              <a:t>Von Neumann had a purported proof that NO hidden variable theory could reproduce the results of QM. The proof was accepted for decades, until </a:t>
            </a:r>
            <a:r>
              <a:rPr lang="en-US" dirty="0" err="1"/>
              <a:t>Bohm</a:t>
            </a:r>
            <a:r>
              <a:rPr lang="en-US" dirty="0"/>
              <a:t> came up with a counter-example. </a:t>
            </a:r>
            <a:r>
              <a:rPr lang="en-US" dirty="0" err="1"/>
              <a:t>Bohm</a:t>
            </a:r>
            <a:r>
              <a:rPr lang="en-US" dirty="0"/>
              <a:t> showed that Von Neumann had snuck in a hidden assumption: that the measured property must depend only on the micro-system, and not also on the measurement apparatus.</a:t>
            </a:r>
          </a:p>
          <a:p>
            <a:r>
              <a:rPr lang="en-US" dirty="0" err="1"/>
              <a:t>Bohm</a:t>
            </a:r>
            <a:r>
              <a:rPr lang="en-US" dirty="0"/>
              <a:t> constructed an HV theory which could explicitly reproduce the results of QM for a single local variable, e.g. spin.</a:t>
            </a:r>
          </a:p>
          <a:p>
            <a:r>
              <a:rPr lang="en-US" dirty="0"/>
              <a:t>But John Bell followed up on the original Einstein ideas for ways to show the incompleteness of QM by showing that for spatially extended systems, no </a:t>
            </a:r>
            <a:r>
              <a:rPr lang="en-US" dirty="0">
                <a:solidFill>
                  <a:schemeClr val="accent1"/>
                </a:solidFill>
              </a:rPr>
              <a:t>LOCAL </a:t>
            </a:r>
            <a:r>
              <a:rPr lang="en-US" dirty="0"/>
              <a:t>HV theory can reproduce the results of QM. </a:t>
            </a:r>
          </a:p>
          <a:p>
            <a:r>
              <a:rPr lang="en-US" dirty="0"/>
              <a:t>E</a:t>
            </a:r>
            <a:r>
              <a:rPr lang="en-US" u="sng" dirty="0"/>
              <a:t>xperiments agreed with QM</a:t>
            </a:r>
            <a:r>
              <a:rPr lang="en-US" dirty="0"/>
              <a:t>, </a:t>
            </a:r>
            <a:r>
              <a:rPr lang="en-US" u="sng" dirty="0"/>
              <a:t>violating the predictions of all local realist theories</a:t>
            </a:r>
            <a:r>
              <a:rPr lang="en-US" dirty="0"/>
              <a:t>.</a:t>
            </a:r>
          </a:p>
        </p:txBody>
      </p:sp>
    </p:spTree>
    <p:extLst>
      <p:ext uri="{BB962C8B-B14F-4D97-AF65-F5344CB8AC3E}">
        <p14:creationId xmlns:p14="http://schemas.microsoft.com/office/powerpoint/2010/main" val="3488588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3600" dirty="0" err="1">
                <a:solidFill>
                  <a:srgbClr val="C0504D"/>
                </a:solidFill>
              </a:rPr>
              <a:t>Mentalism</a:t>
            </a:r>
            <a:endParaRPr lang="en-US" sz="3600" dirty="0">
              <a:solidFill>
                <a:srgbClr val="C0504D"/>
              </a:solidFill>
            </a:endParaRPr>
          </a:p>
        </p:txBody>
      </p:sp>
      <p:sp>
        <p:nvSpPr>
          <p:cNvPr id="3" name="Content Placeholder 2"/>
          <p:cNvSpPr>
            <a:spLocks noGrp="1"/>
          </p:cNvSpPr>
          <p:nvPr>
            <p:ph idx="1"/>
          </p:nvPr>
        </p:nvSpPr>
        <p:spPr>
          <a:xfrm>
            <a:off x="0" y="914400"/>
            <a:ext cx="9144000" cy="5638800"/>
          </a:xfrm>
        </p:spPr>
        <p:txBody>
          <a:bodyPr>
            <a:normAutofit fontScale="70000" lnSpcReduction="20000"/>
          </a:bodyPr>
          <a:lstStyle/>
          <a:p>
            <a:pPr marL="0" indent="0">
              <a:buNone/>
            </a:pPr>
            <a:r>
              <a:rPr lang="en-US" dirty="0"/>
              <a:t>Proposed by von Neumann and advocated by Wigner, among others, especially pop-journalists.  There is something special about consciousness.  It lies beyond the laws of physics as usually understood.  E.g. </a:t>
            </a:r>
            <a:r>
              <a:rPr lang="en-US" dirty="0" err="1"/>
              <a:t>Mermin</a:t>
            </a:r>
            <a:r>
              <a:rPr lang="en-US" dirty="0"/>
              <a:t>: "Physical reality is narrower than what is real to the conscious mind." </a:t>
            </a:r>
          </a:p>
          <a:p>
            <a:r>
              <a:rPr lang="en-US" dirty="0"/>
              <a:t>Human observation collapses the wave function, so a superposition is never observed.</a:t>
            </a:r>
          </a:p>
          <a:p>
            <a:r>
              <a:rPr lang="en-US" dirty="0"/>
              <a:t>This is a bit hard to argue with since (shades of Berkeley) we don't have much access to a world devoid of consciousness.</a:t>
            </a:r>
          </a:p>
          <a:p>
            <a:r>
              <a:rPr lang="en-US" dirty="0"/>
              <a:t>However, there are some serious difficulties:</a:t>
            </a:r>
          </a:p>
          <a:p>
            <a:r>
              <a:rPr lang="en-US" dirty="0"/>
              <a:t>The whole proposal requires putting people at the center of the existence of the universe. How does that square with everything else we know, e.g. evolution? The world we see shows overwhelming evidence of having once been free of consciousness. Were the laws of physics entirely different then? Who (bacterium, amoeba, monkey, Wigner,…) was finally conscious enough to collapse the wave function and make positions, </a:t>
            </a:r>
            <a:r>
              <a:rPr lang="en-US" dirty="0" err="1"/>
              <a:t>etc</a:t>
            </a:r>
            <a:r>
              <a:rPr lang="en-US" dirty="0"/>
              <a:t> of particles exist? Just how did Wigner get there before anything had positions?</a:t>
            </a:r>
          </a:p>
          <a:p>
            <a:r>
              <a:rPr lang="en-US" dirty="0"/>
              <a:t>There is NO evidence that consciousness plays some role distinct from any other phenomena involving macroscopic masses and times.</a:t>
            </a:r>
          </a:p>
        </p:txBody>
      </p:sp>
    </p:spTree>
    <p:extLst>
      <p:ext uri="{BB962C8B-B14F-4D97-AF65-F5344CB8AC3E}">
        <p14:creationId xmlns:p14="http://schemas.microsoft.com/office/powerpoint/2010/main" val="2643957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t>QM and reality</a:t>
            </a:r>
          </a:p>
        </p:txBody>
      </p:sp>
      <p:sp>
        <p:nvSpPr>
          <p:cNvPr id="3" name="Content Placeholder 2"/>
          <p:cNvSpPr>
            <a:spLocks noGrp="1"/>
          </p:cNvSpPr>
          <p:nvPr>
            <p:ph idx="1"/>
          </p:nvPr>
        </p:nvSpPr>
        <p:spPr>
          <a:xfrm>
            <a:off x="457200" y="838200"/>
            <a:ext cx="8229600" cy="4525963"/>
          </a:xfrm>
        </p:spPr>
        <p:txBody>
          <a:bodyPr/>
          <a:lstStyle/>
          <a:p>
            <a:pPr marL="0" indent="0">
              <a:buNone/>
            </a:pPr>
            <a:r>
              <a:rPr lang="en-US" sz="2800" dirty="0"/>
              <a:t>After making his surprise endorsement, Ben Carson said that there were “</a:t>
            </a:r>
            <a:r>
              <a:rPr lang="en-US" sz="2800" i="1" dirty="0"/>
              <a:t>two different Donald Trumps</a:t>
            </a:r>
            <a:r>
              <a:rPr lang="en-US" sz="2800" dirty="0"/>
              <a:t>” and that the private one was “</a:t>
            </a:r>
            <a:r>
              <a:rPr lang="en-US" sz="2800" i="1" dirty="0"/>
              <a:t>very cerebral</a:t>
            </a:r>
            <a:r>
              <a:rPr lang="en-US" sz="2800" dirty="0"/>
              <a:t>.” Asked about that comment, Trump replied:</a:t>
            </a:r>
          </a:p>
          <a:p>
            <a:pPr marL="0" indent="0">
              <a:buNone/>
            </a:pPr>
            <a:r>
              <a:rPr lang="en-US" sz="2800" dirty="0"/>
              <a:t> </a:t>
            </a:r>
          </a:p>
          <a:p>
            <a:pPr marL="514350" indent="-514350">
              <a:buFont typeface="+mj-lt"/>
              <a:buAutoNum type="arabicPeriod"/>
            </a:pPr>
            <a:r>
              <a:rPr lang="en-US" sz="2800" dirty="0"/>
              <a:t>“I think there are two Donald Trumps.”</a:t>
            </a:r>
          </a:p>
          <a:p>
            <a:pPr marL="514350" indent="-514350">
              <a:buFont typeface="+mj-lt"/>
              <a:buAutoNum type="arabicPeriod"/>
            </a:pPr>
            <a:r>
              <a:rPr lang="en-US" sz="2800" dirty="0"/>
              <a:t>“I don't think there are two Donald Trumps.”</a:t>
            </a:r>
            <a:endParaRPr lang="en-US" dirty="0"/>
          </a:p>
          <a:p>
            <a:pPr marL="514350" indent="-514350">
              <a:buFont typeface="+mj-lt"/>
              <a:buAutoNum type="arabicPeriod"/>
            </a:pPr>
            <a:r>
              <a:rPr lang="en-US" sz="2800" dirty="0"/>
              <a:t>“I think there are two Donald Trumps ... I don't think there are two Donald Trumps.”</a:t>
            </a:r>
          </a:p>
        </p:txBody>
      </p:sp>
    </p:spTree>
    <p:extLst>
      <p:ext uri="{BB962C8B-B14F-4D97-AF65-F5344CB8AC3E}">
        <p14:creationId xmlns:p14="http://schemas.microsoft.com/office/powerpoint/2010/main" val="4270943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t>QM and reality</a:t>
            </a:r>
          </a:p>
        </p:txBody>
      </p:sp>
      <p:sp>
        <p:nvSpPr>
          <p:cNvPr id="3" name="Content Placeholder 2"/>
          <p:cNvSpPr>
            <a:spLocks noGrp="1"/>
          </p:cNvSpPr>
          <p:nvPr>
            <p:ph idx="1"/>
          </p:nvPr>
        </p:nvSpPr>
        <p:spPr>
          <a:xfrm>
            <a:off x="457200" y="838200"/>
            <a:ext cx="8229600" cy="4525963"/>
          </a:xfrm>
        </p:spPr>
        <p:txBody>
          <a:bodyPr/>
          <a:lstStyle/>
          <a:p>
            <a:pPr marL="0" indent="0">
              <a:buNone/>
            </a:pPr>
            <a:r>
              <a:rPr lang="en-US" sz="2800" dirty="0"/>
              <a:t>After making his surprise endorsement, Ben Carson said that there were “</a:t>
            </a:r>
            <a:r>
              <a:rPr lang="en-US" sz="2800" i="1" dirty="0"/>
              <a:t>two different Donald Trumps</a:t>
            </a:r>
            <a:r>
              <a:rPr lang="en-US" sz="2800" dirty="0"/>
              <a:t>” and that the private one was “</a:t>
            </a:r>
            <a:r>
              <a:rPr lang="en-US" sz="2800" i="1" dirty="0"/>
              <a:t>very cerebral</a:t>
            </a:r>
            <a:r>
              <a:rPr lang="en-US" sz="2800" dirty="0"/>
              <a:t>.” Asked about that comment, Trump replied:</a:t>
            </a:r>
          </a:p>
          <a:p>
            <a:pPr marL="0" indent="0">
              <a:buNone/>
            </a:pPr>
            <a:r>
              <a:rPr lang="en-US" sz="2800" dirty="0"/>
              <a:t> </a:t>
            </a:r>
          </a:p>
          <a:p>
            <a:pPr marL="514350" indent="-514350">
              <a:buFont typeface="+mj-lt"/>
              <a:buAutoNum type="arabicPeriod"/>
            </a:pPr>
            <a:r>
              <a:rPr lang="en-US" sz="2800" dirty="0"/>
              <a:t>“I think there are two Donald Trumps.”</a:t>
            </a:r>
          </a:p>
          <a:p>
            <a:pPr marL="514350" indent="-514350">
              <a:buFont typeface="+mj-lt"/>
              <a:buAutoNum type="arabicPeriod"/>
            </a:pPr>
            <a:r>
              <a:rPr lang="en-US" sz="2800" dirty="0"/>
              <a:t>“I don't think there are two Donald Trumps.”</a:t>
            </a:r>
            <a:endParaRPr lang="en-US" dirty="0"/>
          </a:p>
          <a:p>
            <a:pPr marL="514350" indent="-514350">
              <a:buFont typeface="+mj-lt"/>
              <a:buAutoNum type="arabicPeriod"/>
            </a:pPr>
            <a:r>
              <a:rPr lang="en-US" sz="2800" dirty="0">
                <a:solidFill>
                  <a:srgbClr val="C0504D"/>
                </a:solidFill>
              </a:rPr>
              <a:t>“I think there are two Donald Trumps ... I don't think there are two Donald Trumps.”</a:t>
            </a:r>
          </a:p>
        </p:txBody>
      </p:sp>
      <p:sp>
        <p:nvSpPr>
          <p:cNvPr id="4" name="TextBox 3"/>
          <p:cNvSpPr txBox="1"/>
          <p:nvPr/>
        </p:nvSpPr>
        <p:spPr>
          <a:xfrm>
            <a:off x="838200" y="5410200"/>
            <a:ext cx="6248400" cy="954107"/>
          </a:xfrm>
          <a:prstGeom prst="rect">
            <a:avLst/>
          </a:prstGeom>
          <a:noFill/>
        </p:spPr>
        <p:txBody>
          <a:bodyPr wrap="square" rtlCol="0">
            <a:spAutoFit/>
          </a:bodyPr>
          <a:lstStyle/>
          <a:p>
            <a:r>
              <a:rPr lang="en-US" sz="2800">
                <a:solidFill>
                  <a:schemeClr val="accent2"/>
                </a:solidFill>
              </a:rPr>
              <a:t>A superposition, a </a:t>
            </a:r>
            <a:r>
              <a:rPr lang="en-US" sz="2800" dirty="0">
                <a:solidFill>
                  <a:schemeClr val="accent2"/>
                </a:solidFill>
              </a:rPr>
              <a:t>measurement problem or a multiverse?</a:t>
            </a:r>
          </a:p>
        </p:txBody>
      </p:sp>
    </p:spTree>
    <p:extLst>
      <p:ext uri="{BB962C8B-B14F-4D97-AF65-F5344CB8AC3E}">
        <p14:creationId xmlns:p14="http://schemas.microsoft.com/office/powerpoint/2010/main" val="2491502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dirty="0">
                <a:solidFill>
                  <a:schemeClr val="accent2"/>
                </a:solidFill>
              </a:rPr>
              <a:t>Quantum Vocabulary/Concepts</a:t>
            </a:r>
          </a:p>
        </p:txBody>
      </p:sp>
      <p:sp>
        <p:nvSpPr>
          <p:cNvPr id="3" name="Content Placeholder 2"/>
          <p:cNvSpPr>
            <a:spLocks noGrp="1"/>
          </p:cNvSpPr>
          <p:nvPr>
            <p:ph idx="1"/>
          </p:nvPr>
        </p:nvSpPr>
        <p:spPr>
          <a:xfrm>
            <a:off x="838200" y="1295400"/>
            <a:ext cx="4419600" cy="4525963"/>
          </a:xfrm>
        </p:spPr>
        <p:txBody>
          <a:bodyPr>
            <a:noAutofit/>
          </a:bodyPr>
          <a:lstStyle/>
          <a:p>
            <a:r>
              <a:rPr lang="en-US" sz="2000" dirty="0" err="1"/>
              <a:t>Schroedinger</a:t>
            </a:r>
            <a:r>
              <a:rPr lang="en-US" sz="2000" dirty="0"/>
              <a:t> equation</a:t>
            </a:r>
          </a:p>
          <a:p>
            <a:r>
              <a:rPr lang="en-US" sz="2000" dirty="0" err="1"/>
              <a:t>Wavefunction</a:t>
            </a:r>
            <a:endParaRPr lang="en-US" sz="2000" dirty="0"/>
          </a:p>
          <a:p>
            <a:r>
              <a:rPr lang="en-US" sz="2000" dirty="0"/>
              <a:t>Amplitude, phase, </a:t>
            </a:r>
          </a:p>
          <a:p>
            <a:r>
              <a:rPr lang="en-US" sz="2000" dirty="0"/>
              <a:t>Spin, polarization</a:t>
            </a:r>
          </a:p>
          <a:p>
            <a:r>
              <a:rPr lang="en-US" sz="2000" dirty="0"/>
              <a:t>Constructive/destructive interference</a:t>
            </a:r>
          </a:p>
          <a:p>
            <a:r>
              <a:rPr lang="en-US" sz="2000" dirty="0"/>
              <a:t>Energy levels, quantized values</a:t>
            </a:r>
          </a:p>
          <a:p>
            <a:r>
              <a:rPr lang="en-US" sz="2000" dirty="0" err="1"/>
              <a:t>DeBroglie</a:t>
            </a:r>
            <a:r>
              <a:rPr lang="en-US" sz="2000" dirty="0"/>
              <a:t> wavelength</a:t>
            </a:r>
          </a:p>
          <a:p>
            <a:r>
              <a:rPr lang="en-US" sz="2000" dirty="0"/>
              <a:t>Heisenberg uncertainty principle</a:t>
            </a:r>
          </a:p>
          <a:p>
            <a:r>
              <a:rPr lang="en-US" sz="2000" dirty="0"/>
              <a:t>Correspondence principle</a:t>
            </a:r>
          </a:p>
          <a:p>
            <a:r>
              <a:rPr lang="en-US" sz="2000" dirty="0"/>
              <a:t>Random/deterministic</a:t>
            </a:r>
          </a:p>
          <a:p>
            <a:endParaRPr lang="en-US" sz="1600" dirty="0"/>
          </a:p>
        </p:txBody>
      </p:sp>
      <p:sp>
        <p:nvSpPr>
          <p:cNvPr id="4" name="Content Placeholder 2"/>
          <p:cNvSpPr txBox="1">
            <a:spLocks/>
          </p:cNvSpPr>
          <p:nvPr/>
        </p:nvSpPr>
        <p:spPr>
          <a:xfrm>
            <a:off x="5257800" y="1341437"/>
            <a:ext cx="44196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t>Copenhagen interpretation</a:t>
            </a:r>
          </a:p>
          <a:p>
            <a:r>
              <a:rPr lang="en-US" sz="2000" dirty="0"/>
              <a:t>Complementary variables</a:t>
            </a:r>
          </a:p>
          <a:p>
            <a:r>
              <a:rPr lang="en-US" sz="2000" dirty="0"/>
              <a:t>Collapse of </a:t>
            </a:r>
            <a:r>
              <a:rPr lang="en-US" sz="2000" dirty="0" err="1"/>
              <a:t>wavefunction</a:t>
            </a:r>
            <a:endParaRPr lang="en-US" sz="2000" dirty="0"/>
          </a:p>
          <a:p>
            <a:r>
              <a:rPr lang="en-US" sz="2000" dirty="0"/>
              <a:t>Measurement problem</a:t>
            </a:r>
          </a:p>
          <a:p>
            <a:r>
              <a:rPr lang="en-US" sz="2000" dirty="0"/>
              <a:t>EPR “experiment”</a:t>
            </a:r>
          </a:p>
          <a:p>
            <a:r>
              <a:rPr lang="en-US" sz="2000" dirty="0"/>
              <a:t>Hidden variable</a:t>
            </a:r>
          </a:p>
          <a:p>
            <a:r>
              <a:rPr lang="en-US" sz="2000" dirty="0"/>
              <a:t>Locality</a:t>
            </a:r>
          </a:p>
          <a:p>
            <a:r>
              <a:rPr lang="en-US" sz="2000" dirty="0"/>
              <a:t>Bell’s theorem </a:t>
            </a:r>
          </a:p>
          <a:p>
            <a:r>
              <a:rPr lang="en-US" sz="2000" dirty="0" err="1"/>
              <a:t>Schroedinger’s</a:t>
            </a:r>
            <a:r>
              <a:rPr lang="en-US" sz="2000" dirty="0"/>
              <a:t> cat</a:t>
            </a:r>
          </a:p>
        </p:txBody>
      </p:sp>
    </p:spTree>
    <p:extLst>
      <p:ext uri="{BB962C8B-B14F-4D97-AF65-F5344CB8AC3E}">
        <p14:creationId xmlns:p14="http://schemas.microsoft.com/office/powerpoint/2010/main" val="37665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200" dirty="0">
                <a:solidFill>
                  <a:srgbClr val="800000"/>
                </a:solidFill>
              </a:rPr>
              <a:t>The Copenhagen Interpretation</a:t>
            </a:r>
            <a:br>
              <a:rPr lang="en-US" sz="3200" dirty="0">
                <a:solidFill>
                  <a:srgbClr val="800000"/>
                </a:solidFill>
              </a:rPr>
            </a:br>
            <a:r>
              <a:rPr lang="en-US" sz="2400" dirty="0">
                <a:solidFill>
                  <a:srgbClr val="800000"/>
                </a:solidFill>
              </a:rPr>
              <a:t>(Bohr 1930)</a:t>
            </a:r>
            <a:endParaRPr lang="en-US" sz="3200" dirty="0">
              <a:solidFill>
                <a:srgbClr val="800000"/>
              </a:solidFill>
            </a:endParaRPr>
          </a:p>
        </p:txBody>
      </p:sp>
      <p:sp>
        <p:nvSpPr>
          <p:cNvPr id="3" name="Content Placeholder 2"/>
          <p:cNvSpPr>
            <a:spLocks noGrp="1"/>
          </p:cNvSpPr>
          <p:nvPr>
            <p:ph idx="1"/>
          </p:nvPr>
        </p:nvSpPr>
        <p:spPr>
          <a:xfrm>
            <a:off x="457200" y="1143000"/>
            <a:ext cx="8229600" cy="4525963"/>
          </a:xfrm>
        </p:spPr>
        <p:txBody>
          <a:bodyPr>
            <a:normAutofit fontScale="92500" lnSpcReduction="20000"/>
          </a:bodyPr>
          <a:lstStyle/>
          <a:p>
            <a:r>
              <a:rPr lang="en-US" sz="2000" dirty="0"/>
              <a:t>Particles have some fixed quantities: charge, mass, spin. </a:t>
            </a:r>
          </a:p>
          <a:p>
            <a:r>
              <a:rPr lang="en-US" sz="2000" dirty="0"/>
              <a:t>Also dynamic attributes:  position, momentum</a:t>
            </a:r>
          </a:p>
          <a:p>
            <a:r>
              <a:rPr lang="en-US" sz="2000" dirty="0"/>
              <a:t>The wave function contains all knowledge of a system, but it can’t always tell you what will happen.</a:t>
            </a:r>
          </a:p>
          <a:p>
            <a:r>
              <a:rPr lang="en-US" sz="2000" dirty="0"/>
              <a:t>These attributes are contextual: an electron’s position depends on how you measure it.</a:t>
            </a:r>
          </a:p>
          <a:p>
            <a:r>
              <a:rPr lang="en-US" sz="2000" dirty="0"/>
              <a:t>There is no reality to its (position, momentum) together. </a:t>
            </a:r>
            <a:r>
              <a:rPr lang="en-US" sz="2000" dirty="0">
                <a:solidFill>
                  <a:schemeClr val="accent2"/>
                </a:solidFill>
              </a:rPr>
              <a:t>What is the color of something? It depends on the viewing light.</a:t>
            </a:r>
          </a:p>
          <a:p>
            <a:r>
              <a:rPr lang="en-US" sz="2000" dirty="0">
                <a:solidFill>
                  <a:srgbClr val="000000"/>
                </a:solidFill>
              </a:rPr>
              <a:t>Position only become defined when it interacts with the outside world, a </a:t>
            </a:r>
            <a:r>
              <a:rPr lang="en-US" sz="2000" u="sng" dirty="0">
                <a:solidFill>
                  <a:srgbClr val="000000"/>
                </a:solidFill>
              </a:rPr>
              <a:t>measurement.</a:t>
            </a:r>
          </a:p>
          <a:p>
            <a:r>
              <a:rPr lang="en-US" sz="2000" dirty="0">
                <a:solidFill>
                  <a:srgbClr val="000000"/>
                </a:solidFill>
              </a:rPr>
              <a:t>This is an inversion of the classical picture.</a:t>
            </a:r>
          </a:p>
          <a:p>
            <a:pPr lvl="1"/>
            <a:r>
              <a:rPr lang="en-US" sz="1600" dirty="0">
                <a:solidFill>
                  <a:srgbClr val="000000"/>
                </a:solidFill>
              </a:rPr>
              <a:t>Classical: bottom up. Macroscopic objects made from atoms</a:t>
            </a:r>
            <a:r>
              <a:rPr lang="is-IS" sz="1600" dirty="0">
                <a:solidFill>
                  <a:srgbClr val="000000"/>
                </a:solidFill>
              </a:rPr>
              <a:t>….</a:t>
            </a:r>
          </a:p>
          <a:p>
            <a:pPr lvl="1"/>
            <a:r>
              <a:rPr lang="is-IS" sz="1600" dirty="0">
                <a:solidFill>
                  <a:srgbClr val="000000"/>
                </a:solidFill>
              </a:rPr>
              <a:t>Quantum: top down. </a:t>
            </a:r>
            <a:r>
              <a:rPr lang="en-US" sz="1600" dirty="0">
                <a:solidFill>
                  <a:srgbClr val="000000"/>
                </a:solidFill>
              </a:rPr>
              <a:t>E</a:t>
            </a:r>
            <a:r>
              <a:rPr lang="is-IS" sz="1600" dirty="0">
                <a:solidFill>
                  <a:srgbClr val="000000"/>
                </a:solidFill>
              </a:rPr>
              <a:t>lectrons don’t have positions until we measure them...</a:t>
            </a:r>
          </a:p>
          <a:p>
            <a:r>
              <a:rPr lang="is-IS" sz="2000" dirty="0">
                <a:solidFill>
                  <a:schemeClr val="accent2"/>
                </a:solidFill>
              </a:rPr>
              <a:t>But what is a measuring apparatus and what is a quantum system?</a:t>
            </a:r>
            <a:r>
              <a:rPr lang="is-IS" sz="2000" dirty="0">
                <a:solidFill>
                  <a:srgbClr val="C0504D"/>
                </a:solidFill>
              </a:rPr>
              <a:t> Where is the dividing line between the classical  and quantum world?</a:t>
            </a:r>
            <a:endParaRPr lang="is-IS" sz="2000" dirty="0">
              <a:solidFill>
                <a:schemeClr val="accent2"/>
              </a:solidFill>
            </a:endParaRPr>
          </a:p>
          <a:p>
            <a:r>
              <a:rPr lang="is-IS" sz="2000" dirty="0">
                <a:solidFill>
                  <a:srgbClr val="000000"/>
                </a:solidFill>
              </a:rPr>
              <a:t>One should not ascribe reality to events that cannot be observed.</a:t>
            </a:r>
          </a:p>
        </p:txBody>
      </p:sp>
    </p:spTree>
    <p:extLst>
      <p:ext uri="{BB962C8B-B14F-4D97-AF65-F5344CB8AC3E}">
        <p14:creationId xmlns:p14="http://schemas.microsoft.com/office/powerpoint/2010/main" val="3630026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600" dirty="0">
                <a:solidFill>
                  <a:schemeClr val="accent2">
                    <a:lumMod val="50000"/>
                  </a:schemeClr>
                </a:solidFill>
              </a:rPr>
              <a:t>Heisenberg approach</a:t>
            </a:r>
          </a:p>
        </p:txBody>
      </p:sp>
      <p:sp>
        <p:nvSpPr>
          <p:cNvPr id="3" name="Content Placeholder 2"/>
          <p:cNvSpPr>
            <a:spLocks noGrp="1"/>
          </p:cNvSpPr>
          <p:nvPr>
            <p:ph idx="1"/>
          </p:nvPr>
        </p:nvSpPr>
        <p:spPr>
          <a:xfrm>
            <a:off x="457200" y="914400"/>
            <a:ext cx="8229600" cy="4525963"/>
          </a:xfrm>
        </p:spPr>
        <p:txBody>
          <a:bodyPr>
            <a:normAutofit fontScale="92500" lnSpcReduction="20000"/>
          </a:bodyPr>
          <a:lstStyle/>
          <a:p>
            <a:r>
              <a:rPr lang="en-US" sz="2600" dirty="0"/>
              <a:t>Write theory in terms of observable quantities alone. Measurement is limited</a:t>
            </a:r>
          </a:p>
          <a:p>
            <a:r>
              <a:rPr lang="en-US" sz="2600" dirty="0"/>
              <a:t>Probability amplitudes are complex numbers that change by matrix multiplication.</a:t>
            </a:r>
          </a:p>
          <a:p>
            <a:r>
              <a:rPr lang="en-US" sz="2600" dirty="0"/>
              <a:t>Bohr: reality is limited. An electron really doesn’t have a precise position and velocity.</a:t>
            </a:r>
          </a:p>
          <a:p>
            <a:r>
              <a:rPr lang="en-US" sz="2600" dirty="0"/>
              <a:t>Heisenberg was strongly influenced by Einstein’s relativity</a:t>
            </a:r>
            <a:r>
              <a:rPr lang="en-US" dirty="0"/>
              <a:t>.</a:t>
            </a:r>
          </a:p>
          <a:p>
            <a:r>
              <a:rPr lang="en-US" sz="2600" dirty="0"/>
              <a:t>BUT “</a:t>
            </a:r>
            <a:r>
              <a:rPr lang="en-US" sz="2600" i="1" dirty="0"/>
              <a:t>It may be heuristically useful to keep in mind what one has actually observed, but in principle, it is quite wrong to try founding a theory on observable magnitudes alone. It is the theory which decides what we can observe</a:t>
            </a:r>
            <a:r>
              <a:rPr lang="en-US" sz="2600" dirty="0"/>
              <a:t>.” Einstein </a:t>
            </a:r>
          </a:p>
          <a:p>
            <a:r>
              <a:rPr lang="en-US" sz="2600" dirty="0"/>
              <a:t>Observation is very complicated and depends on processes which theory is supposed to explain.</a:t>
            </a:r>
          </a:p>
        </p:txBody>
      </p:sp>
      <p:sp>
        <p:nvSpPr>
          <p:cNvPr id="4" name="TextBox 3"/>
          <p:cNvSpPr txBox="1"/>
          <p:nvPr/>
        </p:nvSpPr>
        <p:spPr>
          <a:xfrm>
            <a:off x="1544918" y="5715000"/>
            <a:ext cx="4932082" cy="584776"/>
          </a:xfrm>
          <a:prstGeom prst="rect">
            <a:avLst/>
          </a:prstGeom>
          <a:noFill/>
        </p:spPr>
        <p:txBody>
          <a:bodyPr wrap="square" rtlCol="0">
            <a:spAutoFit/>
          </a:bodyPr>
          <a:lstStyle/>
          <a:p>
            <a:r>
              <a:rPr lang="en-US" sz="3200" dirty="0">
                <a:solidFill>
                  <a:srgbClr val="FF0000"/>
                </a:solidFill>
              </a:rPr>
              <a:t>ENJOY YOUR BREAK!</a:t>
            </a:r>
          </a:p>
        </p:txBody>
      </p:sp>
    </p:spTree>
    <p:extLst>
      <p:ext uri="{BB962C8B-B14F-4D97-AF65-F5344CB8AC3E}">
        <p14:creationId xmlns:p14="http://schemas.microsoft.com/office/powerpoint/2010/main" val="1403554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200" dirty="0">
                <a:solidFill>
                  <a:srgbClr val="632523"/>
                </a:solidFill>
              </a:rPr>
              <a:t>Quantum Mechanics and Relativity</a:t>
            </a:r>
          </a:p>
        </p:txBody>
      </p:sp>
      <p:sp>
        <p:nvSpPr>
          <p:cNvPr id="3" name="Content Placeholder 2"/>
          <p:cNvSpPr>
            <a:spLocks noGrp="1"/>
          </p:cNvSpPr>
          <p:nvPr>
            <p:ph idx="1"/>
          </p:nvPr>
        </p:nvSpPr>
        <p:spPr>
          <a:xfrm>
            <a:off x="457200" y="960437"/>
            <a:ext cx="8229600" cy="4525963"/>
          </a:xfrm>
        </p:spPr>
        <p:txBody>
          <a:bodyPr>
            <a:normAutofit fontScale="92500" lnSpcReduction="20000"/>
          </a:bodyPr>
          <a:lstStyle/>
          <a:p>
            <a:r>
              <a:rPr lang="en-US" sz="2600" dirty="0"/>
              <a:t>Classical and Newtonian concepts were developed in a different physical regime.</a:t>
            </a:r>
          </a:p>
          <a:p>
            <a:pPr lvl="1"/>
            <a:r>
              <a:rPr lang="en-US" sz="2600" dirty="0"/>
              <a:t>“h” is small </a:t>
            </a:r>
            <a:r>
              <a:rPr lang="en-US" sz="2600" dirty="0">
                <a:sym typeface="Wingdings"/>
              </a:rPr>
              <a:t> QM restricted to microphysics</a:t>
            </a:r>
          </a:p>
          <a:p>
            <a:pPr lvl="1"/>
            <a:r>
              <a:rPr lang="en-US" sz="2600" dirty="0">
                <a:sym typeface="Wingdings"/>
              </a:rPr>
              <a:t>“c” is large   relativity is restricted to fast objects</a:t>
            </a:r>
          </a:p>
          <a:p>
            <a:r>
              <a:rPr lang="en-US" sz="3000" dirty="0">
                <a:sym typeface="Wingdings"/>
              </a:rPr>
              <a:t>Both theories reduce to previous theory in the old regime: “</a:t>
            </a:r>
            <a:r>
              <a:rPr lang="en-US" sz="3000" u="sng" dirty="0">
                <a:sym typeface="Wingdings"/>
              </a:rPr>
              <a:t>the correspondence principle</a:t>
            </a:r>
            <a:r>
              <a:rPr lang="en-US" sz="3000" dirty="0">
                <a:sym typeface="Wingdings"/>
              </a:rPr>
              <a:t>.”</a:t>
            </a:r>
          </a:p>
          <a:p>
            <a:r>
              <a:rPr lang="en-US" sz="2600" dirty="0">
                <a:sym typeface="Wingdings"/>
              </a:rPr>
              <a:t>Limitations change our concepts</a:t>
            </a:r>
          </a:p>
          <a:p>
            <a:pPr lvl="1"/>
            <a:r>
              <a:rPr lang="en-US" sz="2600" dirty="0">
                <a:sym typeface="Wingdings"/>
              </a:rPr>
              <a:t>Impossible to synchronize moving clocks Newtonian time inadequate. Space &amp; time depend on frame.</a:t>
            </a:r>
          </a:p>
          <a:p>
            <a:pPr lvl="1"/>
            <a:r>
              <a:rPr lang="en-US" sz="2600" dirty="0">
                <a:sym typeface="Wingdings"/>
              </a:rPr>
              <a:t>Impossible to measure both x and p complementary variables. (</a:t>
            </a:r>
            <a:r>
              <a:rPr lang="en-US" sz="2600" dirty="0" err="1">
                <a:sym typeface="Wingdings"/>
              </a:rPr>
              <a:t>x,p</a:t>
            </a:r>
            <a:r>
              <a:rPr lang="en-US" sz="2600" dirty="0">
                <a:sym typeface="Wingdings"/>
              </a:rPr>
              <a:t>) are subjective.</a:t>
            </a:r>
          </a:p>
          <a:p>
            <a:r>
              <a:rPr lang="en-US" sz="2600" dirty="0">
                <a:sym typeface="Wingdings"/>
              </a:rPr>
              <a:t>“</a:t>
            </a:r>
            <a:r>
              <a:rPr lang="en-US" sz="2600" i="1" dirty="0">
                <a:sym typeface="Wingdings"/>
              </a:rPr>
              <a:t>A good joke should not be repeated too often.</a:t>
            </a:r>
            <a:r>
              <a:rPr lang="en-US" sz="2600" dirty="0">
                <a:sym typeface="Wingdings"/>
              </a:rPr>
              <a:t>” Einstein</a:t>
            </a:r>
          </a:p>
          <a:p>
            <a:endParaRPr lang="en-US" dirty="0"/>
          </a:p>
        </p:txBody>
      </p:sp>
    </p:spTree>
    <p:extLst>
      <p:ext uri="{BB962C8B-B14F-4D97-AF65-F5344CB8AC3E}">
        <p14:creationId xmlns:p14="http://schemas.microsoft.com/office/powerpoint/2010/main" val="2437484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2800" dirty="0">
                <a:solidFill>
                  <a:srgbClr val="800000"/>
                </a:solidFill>
              </a:rPr>
              <a:t>“Collapse of the </a:t>
            </a:r>
            <a:r>
              <a:rPr lang="en-US" sz="2800" dirty="0" err="1">
                <a:solidFill>
                  <a:srgbClr val="800000"/>
                </a:solidFill>
              </a:rPr>
              <a:t>wavefunction</a:t>
            </a:r>
            <a:r>
              <a:rPr lang="en-US" sz="2800" dirty="0">
                <a:solidFill>
                  <a:srgbClr val="800000"/>
                </a:solidFill>
              </a:rPr>
              <a:t>”</a:t>
            </a:r>
          </a:p>
        </p:txBody>
      </p:sp>
      <p:sp>
        <p:nvSpPr>
          <p:cNvPr id="3" name="Content Placeholder 2"/>
          <p:cNvSpPr>
            <a:spLocks noGrp="1"/>
          </p:cNvSpPr>
          <p:nvPr>
            <p:ph idx="1"/>
          </p:nvPr>
        </p:nvSpPr>
        <p:spPr>
          <a:xfrm>
            <a:off x="457200" y="838200"/>
            <a:ext cx="8229600" cy="4525963"/>
          </a:xfrm>
        </p:spPr>
        <p:txBody>
          <a:bodyPr>
            <a:normAutofit/>
          </a:bodyPr>
          <a:lstStyle/>
          <a:p>
            <a:r>
              <a:rPr lang="en-US" sz="2000" dirty="0"/>
              <a:t>What happens in a measurement?</a:t>
            </a:r>
          </a:p>
          <a:p>
            <a:r>
              <a:rPr lang="en-US" sz="2000" dirty="0"/>
              <a:t>During a measurement they electrons acquire positions and momentum. Their </a:t>
            </a:r>
            <a:r>
              <a:rPr lang="en-US" sz="2000" dirty="0" err="1"/>
              <a:t>wavefunction</a:t>
            </a:r>
            <a:r>
              <a:rPr lang="en-US" sz="2000" dirty="0"/>
              <a:t> changes. </a:t>
            </a:r>
          </a:p>
          <a:p>
            <a:r>
              <a:rPr lang="en-US" sz="2000" dirty="0"/>
              <a:t>It is not the disturbance which causes the collapse, but the transfer of information to the outside world.</a:t>
            </a:r>
          </a:p>
          <a:p>
            <a:r>
              <a:rPr lang="en-US" sz="2000" dirty="0"/>
              <a:t>According to the Copenhagen interpretation there are 2 steps</a:t>
            </a:r>
          </a:p>
          <a:p>
            <a:pPr lvl="1"/>
            <a:r>
              <a:rPr lang="en-US" sz="1600" dirty="0"/>
              <a:t>An unmeasured </a:t>
            </a:r>
            <a:r>
              <a:rPr lang="en-US" sz="1600" dirty="0" err="1"/>
              <a:t>wavefunction</a:t>
            </a:r>
            <a:r>
              <a:rPr lang="en-US" sz="1600" dirty="0"/>
              <a:t> advances deterministically. </a:t>
            </a:r>
          </a:p>
          <a:p>
            <a:pPr lvl="1"/>
            <a:r>
              <a:rPr lang="en-US" sz="1600" dirty="0"/>
              <a:t>A measurement forces nature to choose between classical possibilities. It does so randomly. Afterwards there is a new </a:t>
            </a:r>
            <a:r>
              <a:rPr lang="en-US" sz="1600" dirty="0" err="1"/>
              <a:t>wavefunction</a:t>
            </a:r>
            <a:r>
              <a:rPr lang="en-US" sz="1600" dirty="0"/>
              <a:t>.</a:t>
            </a:r>
          </a:p>
          <a:p>
            <a:r>
              <a:rPr lang="en-US" sz="2000" dirty="0"/>
              <a:t>The collapse happens faster than the speed of light, even backwards in time. </a:t>
            </a:r>
            <a:r>
              <a:rPr lang="en-US" sz="2000" dirty="0">
                <a:solidFill>
                  <a:srgbClr val="800000"/>
                </a:solidFill>
              </a:rPr>
              <a:t>How can that be?</a:t>
            </a:r>
          </a:p>
          <a:p>
            <a:r>
              <a:rPr lang="en-US" sz="2000" dirty="0">
                <a:solidFill>
                  <a:srgbClr val="000000"/>
                </a:solidFill>
              </a:rPr>
              <a:t>Observations are consistent with relativity but “reality” is not.</a:t>
            </a:r>
          </a:p>
        </p:txBody>
      </p:sp>
    </p:spTree>
    <p:extLst>
      <p:ext uri="{BB962C8B-B14F-4D97-AF65-F5344CB8AC3E}">
        <p14:creationId xmlns:p14="http://schemas.microsoft.com/office/powerpoint/2010/main" val="4227437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3600" dirty="0">
                <a:solidFill>
                  <a:srgbClr val="800000"/>
                </a:solidFill>
              </a:rPr>
              <a:t>Spin and Quantum Mechanics</a:t>
            </a:r>
          </a:p>
        </p:txBody>
      </p:sp>
      <p:sp>
        <p:nvSpPr>
          <p:cNvPr id="3" name="Content Placeholder 2"/>
          <p:cNvSpPr>
            <a:spLocks noGrp="1"/>
          </p:cNvSpPr>
          <p:nvPr>
            <p:ph idx="1"/>
          </p:nvPr>
        </p:nvSpPr>
        <p:spPr>
          <a:xfrm>
            <a:off x="152400" y="1219200"/>
            <a:ext cx="8534400" cy="4830763"/>
          </a:xfrm>
        </p:spPr>
        <p:txBody>
          <a:bodyPr>
            <a:normAutofit/>
          </a:bodyPr>
          <a:lstStyle/>
          <a:p>
            <a:r>
              <a:rPr lang="en-US" sz="2000" dirty="0"/>
              <a:t>In QM, many physical systems have complementary pairs of observables which cannot be measured at the same time. e.g.  the product of the uncertainties in position (x) and momentum (</a:t>
            </a:r>
            <a:r>
              <a:rPr lang="en-US" sz="2000" dirty="0" err="1"/>
              <a:t>p</a:t>
            </a:r>
            <a:r>
              <a:rPr lang="en-US" sz="2000" baseline="-25000" dirty="0" err="1"/>
              <a:t>x</a:t>
            </a:r>
            <a:r>
              <a:rPr lang="en-US" sz="2000" dirty="0"/>
              <a:t>) must exceed   </a:t>
            </a:r>
            <a:r>
              <a:rPr lang="en-US" sz="2000" dirty="0" err="1"/>
              <a:t>ħ</a:t>
            </a:r>
            <a:r>
              <a:rPr lang="en-US" sz="2000" dirty="0"/>
              <a:t>  .  </a:t>
            </a:r>
          </a:p>
          <a:p>
            <a:r>
              <a:rPr lang="en-US" sz="2000" dirty="0"/>
              <a:t>Another physical quantity, spin, </a:t>
            </a:r>
            <a:br>
              <a:rPr lang="en-US" sz="2000" dirty="0"/>
            </a:br>
            <a:r>
              <a:rPr lang="en-US" sz="2000" dirty="0"/>
              <a:t>will be important in arguments to follow. </a:t>
            </a:r>
            <a:br>
              <a:rPr lang="en-US" sz="2000" dirty="0"/>
            </a:br>
            <a:r>
              <a:rPr lang="en-US" sz="2000" dirty="0"/>
              <a:t>Think of a classical spinning ball.  </a:t>
            </a:r>
            <a:br>
              <a:rPr lang="en-US" sz="2000" dirty="0"/>
            </a:br>
            <a:r>
              <a:rPr lang="en-US" sz="2000" dirty="0"/>
              <a:t>Its spin angular momentum points along</a:t>
            </a:r>
            <a:br>
              <a:rPr lang="en-US" sz="2000" dirty="0"/>
            </a:br>
            <a:r>
              <a:rPr lang="en-US" sz="2000" dirty="0"/>
              <a:t> the axis of rotation and has a length</a:t>
            </a:r>
            <a:br>
              <a:rPr lang="en-US" sz="2000" dirty="0"/>
            </a:br>
            <a:r>
              <a:rPr lang="en-US" sz="2000" dirty="0"/>
              <a:t> equal to the rate of rotation times the moment of inertia.  It is a vector and all three components can be specified. </a:t>
            </a:r>
          </a:p>
          <a:p>
            <a:r>
              <a:rPr lang="en-US" sz="2000" dirty="0"/>
              <a:t>In QM, pairs of spin components satisfy uncertainty relations                          .  </a:t>
            </a:r>
            <a:br>
              <a:rPr lang="en-US" sz="2000" dirty="0"/>
            </a:br>
            <a:r>
              <a:rPr lang="en-US" sz="2000" dirty="0"/>
              <a:t>At most one component of the spin can have a definite value. Results of spin measurements are quantized. When one measures </a:t>
            </a:r>
            <a:r>
              <a:rPr lang="en-US" sz="2000" dirty="0" err="1"/>
              <a:t>s</a:t>
            </a:r>
            <a:r>
              <a:rPr lang="en-US" sz="2000" baseline="-25000" dirty="0" err="1"/>
              <a:t>x</a:t>
            </a:r>
            <a:r>
              <a:rPr lang="en-US" sz="2000" dirty="0"/>
              <a:t>, one always finds a multiple of          . </a:t>
            </a:r>
          </a:p>
        </p:txBody>
      </p:sp>
      <p:pic>
        <p:nvPicPr>
          <p:cNvPr id="1331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0" y="2286000"/>
            <a:ext cx="3124200" cy="1425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31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5410200"/>
            <a:ext cx="447675" cy="219075"/>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998344715"/>
              </p:ext>
            </p:extLst>
          </p:nvPr>
        </p:nvGraphicFramePr>
        <p:xfrm>
          <a:off x="7010400" y="4495800"/>
          <a:ext cx="1241425" cy="304800"/>
        </p:xfrm>
        <a:graphic>
          <a:graphicData uri="http://schemas.openxmlformats.org/presentationml/2006/ole">
            <mc:AlternateContent xmlns:mc="http://schemas.openxmlformats.org/markup-compatibility/2006">
              <mc:Choice xmlns:v="urn:schemas-microsoft-com:vml" Requires="v">
                <p:oleObj spid="_x0000_s13373" name="Equation" r:id="rId5" imgW="933450" imgH="228600" progId="Equation.DSMT4">
                  <p:embed/>
                </p:oleObj>
              </mc:Choice>
              <mc:Fallback>
                <p:oleObj name="Equation" r:id="rId5" imgW="933450" imgH="22860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10400" y="4495800"/>
                        <a:ext cx="1241425" cy="3048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80938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sz="3600" dirty="0">
                <a:solidFill>
                  <a:srgbClr val="800000"/>
                </a:solidFill>
              </a:rPr>
              <a:t>Experimental implications</a:t>
            </a:r>
          </a:p>
        </p:txBody>
      </p:sp>
      <p:sp>
        <p:nvSpPr>
          <p:cNvPr id="3" name="Content Placeholder 2"/>
          <p:cNvSpPr>
            <a:spLocks noGrp="1"/>
          </p:cNvSpPr>
          <p:nvPr>
            <p:ph idx="1"/>
          </p:nvPr>
        </p:nvSpPr>
        <p:spPr>
          <a:xfrm>
            <a:off x="0" y="914400"/>
            <a:ext cx="9144000" cy="5638800"/>
          </a:xfrm>
        </p:spPr>
        <p:txBody>
          <a:bodyPr>
            <a:normAutofit fontScale="32500" lnSpcReduction="20000"/>
          </a:bodyPr>
          <a:lstStyle/>
          <a:p>
            <a:r>
              <a:rPr lang="en-US" sz="6200" dirty="0"/>
              <a:t>If you separate a beam of neutrons into  </a:t>
            </a:r>
            <a:r>
              <a:rPr lang="en-US" sz="6200" dirty="0" err="1"/>
              <a:t>s</a:t>
            </a:r>
            <a:r>
              <a:rPr lang="en-US" sz="6200" baseline="-25000" dirty="0" err="1"/>
              <a:t>x</a:t>
            </a:r>
            <a:r>
              <a:rPr lang="en-US" sz="6200" dirty="0"/>
              <a:t>= +1/2 and </a:t>
            </a:r>
            <a:r>
              <a:rPr lang="en-US" sz="6200" dirty="0" err="1"/>
              <a:t>s</a:t>
            </a:r>
            <a:r>
              <a:rPr lang="en-US" sz="6200" baseline="-25000" dirty="0" err="1"/>
              <a:t>x</a:t>
            </a:r>
            <a:r>
              <a:rPr lang="en-US" sz="6200" dirty="0"/>
              <a:t> =-1/2 beams (by running through magnet pole-faces), you can discard the (-1/2) part to get a beam of pure </a:t>
            </a:r>
            <a:r>
              <a:rPr lang="en-US" sz="6200" dirty="0" err="1"/>
              <a:t>s</a:t>
            </a:r>
            <a:r>
              <a:rPr lang="en-US" sz="6200" baseline="-25000" dirty="0" err="1"/>
              <a:t>x</a:t>
            </a:r>
            <a:r>
              <a:rPr lang="en-US" sz="6200" dirty="0"/>
              <a:t> =1/2 neutrons. </a:t>
            </a:r>
          </a:p>
          <a:p>
            <a:r>
              <a:rPr lang="en-US" sz="6200" dirty="0"/>
              <a:t>Now try measuring </a:t>
            </a:r>
            <a:r>
              <a:rPr lang="en-US" sz="6200" dirty="0" err="1"/>
              <a:t>s</a:t>
            </a:r>
            <a:r>
              <a:rPr lang="en-US" sz="6200" baseline="-25000" dirty="0" err="1"/>
              <a:t>y</a:t>
            </a:r>
            <a:r>
              <a:rPr lang="en-US" sz="6200" dirty="0"/>
              <a:t> (just using a magnet turned 90°): you find that the measurements still give ±1/2, with a random pattern of + and - results. </a:t>
            </a:r>
          </a:p>
          <a:p>
            <a:r>
              <a:rPr lang="en-US" sz="6200" dirty="0"/>
              <a:t>If you take either the </a:t>
            </a:r>
            <a:r>
              <a:rPr lang="en-US" sz="6200" dirty="0" err="1"/>
              <a:t>s</a:t>
            </a:r>
            <a:r>
              <a:rPr lang="en-US" sz="6200" baseline="-25000" dirty="0" err="1"/>
              <a:t>y</a:t>
            </a:r>
            <a:r>
              <a:rPr lang="en-US" sz="6200" dirty="0"/>
              <a:t>= 1/2 or the </a:t>
            </a:r>
            <a:r>
              <a:rPr lang="en-US" sz="6200" dirty="0" err="1"/>
              <a:t>s</a:t>
            </a:r>
            <a:r>
              <a:rPr lang="en-US" sz="6200" baseline="-25000" dirty="0" err="1"/>
              <a:t>y</a:t>
            </a:r>
            <a:r>
              <a:rPr lang="en-US" sz="6200" dirty="0"/>
              <a:t>= 1/2  beam, and again try measuring </a:t>
            </a:r>
            <a:r>
              <a:rPr lang="en-US" sz="6200" dirty="0" err="1"/>
              <a:t>s</a:t>
            </a:r>
            <a:r>
              <a:rPr lang="en-US" sz="6200" baseline="-25000" dirty="0" err="1"/>
              <a:t>x</a:t>
            </a:r>
            <a:r>
              <a:rPr lang="en-US" sz="6200" dirty="0"/>
              <a:t>, you also find random results. The neutrons don't seem to be able to remember both values at once. (the uncertainty relation)</a:t>
            </a:r>
            <a:r>
              <a:rPr lang="en-US" sz="6200" dirty="0">
                <a:effectLst/>
              </a:rPr>
              <a:t> </a:t>
            </a:r>
            <a:r>
              <a:rPr lang="en-US" sz="6200" dirty="0"/>
              <a:t> </a:t>
            </a:r>
          </a:p>
          <a:p>
            <a:pPr marL="0" indent="0">
              <a:buNone/>
            </a:pPr>
            <a:endParaRPr lang="en-US" sz="6200" dirty="0"/>
          </a:p>
          <a:p>
            <a:pPr marL="0" indent="0">
              <a:buNone/>
            </a:pPr>
            <a:r>
              <a:rPr lang="en-US" sz="6200" dirty="0"/>
              <a:t> </a:t>
            </a:r>
          </a:p>
          <a:p>
            <a:r>
              <a:rPr lang="en-US" sz="6200" dirty="0"/>
              <a:t>But if you recombine the </a:t>
            </a:r>
            <a:r>
              <a:rPr lang="en-US" sz="6200" dirty="0" err="1"/>
              <a:t>s</a:t>
            </a:r>
            <a:r>
              <a:rPr lang="en-US" sz="6200" baseline="-25000" dirty="0" err="1"/>
              <a:t>y</a:t>
            </a:r>
            <a:r>
              <a:rPr lang="en-US" sz="6200" dirty="0"/>
              <a:t>= 1/2 and the </a:t>
            </a:r>
            <a:r>
              <a:rPr lang="en-US" sz="6200" dirty="0" err="1"/>
              <a:t>s</a:t>
            </a:r>
            <a:r>
              <a:rPr lang="en-US" sz="6200" baseline="-25000" dirty="0" err="1"/>
              <a:t>y</a:t>
            </a:r>
            <a:r>
              <a:rPr lang="en-US" sz="6200" dirty="0"/>
              <a:t>= 1/2 beams without measuring, i.e. without letting them interact with some sort of detector, the resulting beam is still all </a:t>
            </a:r>
            <a:r>
              <a:rPr lang="en-US" sz="6200" dirty="0" err="1"/>
              <a:t>s</a:t>
            </a:r>
            <a:r>
              <a:rPr lang="en-US" sz="6200" baseline="-25000" dirty="0" err="1"/>
              <a:t>x</a:t>
            </a:r>
            <a:r>
              <a:rPr lang="en-US" sz="6200" dirty="0"/>
              <a:t>= +1/2. </a:t>
            </a:r>
            <a:br>
              <a:rPr lang="en-US" sz="6200" dirty="0"/>
            </a:br>
            <a:br>
              <a:rPr lang="en-US" sz="6200" dirty="0"/>
            </a:br>
            <a:br>
              <a:rPr lang="en-US" sz="6200" dirty="0"/>
            </a:br>
            <a:endParaRPr lang="en-US" sz="6200" dirty="0"/>
          </a:p>
          <a:p>
            <a:r>
              <a:rPr lang="en-US" sz="6200" dirty="0"/>
              <a:t>Each </a:t>
            </a:r>
            <a:r>
              <a:rPr lang="en-US" sz="6200" dirty="0" err="1"/>
              <a:t>s</a:t>
            </a:r>
            <a:r>
              <a:rPr lang="en-US" sz="6200" baseline="-25000" dirty="0" err="1"/>
              <a:t>x</a:t>
            </a:r>
            <a:r>
              <a:rPr lang="en-US" sz="6200" dirty="0"/>
              <a:t>= +1/2 was BOTH </a:t>
            </a:r>
            <a:r>
              <a:rPr lang="en-US" sz="6200" dirty="0" err="1"/>
              <a:t>s</a:t>
            </a:r>
            <a:r>
              <a:rPr lang="en-US" sz="6200" baseline="-25000" dirty="0" err="1"/>
              <a:t>y</a:t>
            </a:r>
            <a:r>
              <a:rPr lang="en-US" sz="6200" dirty="0"/>
              <a:t>= +1/2 and </a:t>
            </a:r>
            <a:r>
              <a:rPr lang="en-US" sz="6200" dirty="0" err="1"/>
              <a:t>s</a:t>
            </a:r>
            <a:r>
              <a:rPr lang="en-US" sz="6200" baseline="-25000" dirty="0" err="1"/>
              <a:t>y</a:t>
            </a:r>
            <a:r>
              <a:rPr lang="en-US" sz="6200" dirty="0"/>
              <a:t>= -1/2, and follows BOTH pathways . Only a "</a:t>
            </a:r>
            <a:r>
              <a:rPr lang="en-US" sz="6200" u="sng" dirty="0"/>
              <a:t>measurement</a:t>
            </a:r>
            <a:r>
              <a:rPr lang="en-US" sz="6200" dirty="0"/>
              <a:t>" makes it choose one or the other. Apparently </a:t>
            </a:r>
            <a:r>
              <a:rPr lang="en-US" sz="6200" dirty="0" err="1"/>
              <a:t>s</a:t>
            </a:r>
            <a:r>
              <a:rPr lang="en-US" sz="6200" baseline="-25000" dirty="0" err="1"/>
              <a:t>y</a:t>
            </a:r>
            <a:r>
              <a:rPr lang="en-US" sz="6200" dirty="0"/>
              <a:t> is not specified by a hidden variable, since each </a:t>
            </a:r>
            <a:r>
              <a:rPr lang="en-US" sz="6200" dirty="0" err="1"/>
              <a:t>s</a:t>
            </a:r>
            <a:r>
              <a:rPr lang="en-US" sz="6200" baseline="-25000" dirty="0" err="1"/>
              <a:t>x</a:t>
            </a:r>
            <a:r>
              <a:rPr lang="en-US" sz="6200" dirty="0"/>
              <a:t>= +1/2  neutron seems to have </a:t>
            </a:r>
            <a:r>
              <a:rPr lang="en-US" sz="6200" u="sng" dirty="0"/>
              <a:t>both</a:t>
            </a:r>
            <a:r>
              <a:rPr lang="en-US" sz="6200" dirty="0"/>
              <a:t> values of </a:t>
            </a:r>
            <a:r>
              <a:rPr lang="en-US" sz="6200" dirty="0" err="1"/>
              <a:t>s</a:t>
            </a:r>
            <a:r>
              <a:rPr lang="en-US" sz="6200" baseline="-25000" dirty="0" err="1"/>
              <a:t>y</a:t>
            </a:r>
            <a:r>
              <a:rPr lang="en-US" sz="6200" dirty="0"/>
              <a:t>.</a:t>
            </a: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2743200"/>
            <a:ext cx="4121868" cy="923707"/>
          </a:xfrm>
          <a:prstGeom prst="rect">
            <a:avLst/>
          </a:prstGeom>
          <a:noFill/>
          <a:extLst>
            <a:ext uri="{909E8E84-426E-40dd-AFC4-6F175D3DCCD1}">
              <a14:hiddenFill xmlns:a14="http://schemas.microsoft.com/office/drawing/2010/main" xmlns="">
                <a:solidFill>
                  <a:srgbClr val="FFFFFF"/>
                </a:solidFill>
              </a14:hiddenFill>
            </a:ext>
          </a:extLst>
        </p:spPr>
      </p:pic>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6020" y="4343400"/>
            <a:ext cx="4343400" cy="73132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549755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solidFill>
                  <a:schemeClr val="accent2"/>
                </a:solidFill>
              </a:rPr>
              <a:t>Polarization of light</a:t>
            </a:r>
          </a:p>
        </p:txBody>
      </p:sp>
      <p:sp>
        <p:nvSpPr>
          <p:cNvPr id="3" name="Content Placeholder 2"/>
          <p:cNvSpPr>
            <a:spLocks noGrp="1"/>
          </p:cNvSpPr>
          <p:nvPr>
            <p:ph idx="1"/>
          </p:nvPr>
        </p:nvSpPr>
        <p:spPr>
          <a:xfrm>
            <a:off x="457200" y="1066800"/>
            <a:ext cx="8229600" cy="3505200"/>
          </a:xfrm>
        </p:spPr>
        <p:txBody>
          <a:bodyPr>
            <a:normAutofit/>
          </a:bodyPr>
          <a:lstStyle/>
          <a:p>
            <a:r>
              <a:rPr lang="en-US" sz="2400" dirty="0"/>
              <a:t>Light (E&amp;M waves) come with 2 polarization states</a:t>
            </a:r>
          </a:p>
          <a:p>
            <a:r>
              <a:rPr lang="en-US" sz="2400" dirty="0"/>
              <a:t>Vertical or horizontal, right or left.</a:t>
            </a:r>
          </a:p>
          <a:p>
            <a:r>
              <a:rPr lang="en-US" sz="2400" dirty="0"/>
              <a:t>But light is made of photons (particles)</a:t>
            </a:r>
          </a:p>
          <a:p>
            <a:r>
              <a:rPr lang="en-US" sz="2400" dirty="0"/>
              <a:t>A polarizer either stops a photon or lets it go through.</a:t>
            </a:r>
          </a:p>
          <a:p>
            <a:r>
              <a:rPr lang="en-US" sz="2400" dirty="0"/>
              <a:t>Remember, relativity implies that photons don’t experience time so they cannot change or evolve.</a:t>
            </a:r>
          </a:p>
          <a:p>
            <a:r>
              <a:rPr lang="en-US" sz="2400" dirty="0"/>
              <a:t>But we can do something to make them change their polarization</a:t>
            </a:r>
          </a:p>
        </p:txBody>
      </p:sp>
      <p:grpSp>
        <p:nvGrpSpPr>
          <p:cNvPr id="14" name="Group 13"/>
          <p:cNvGrpSpPr/>
          <p:nvPr/>
        </p:nvGrpSpPr>
        <p:grpSpPr>
          <a:xfrm>
            <a:off x="685800" y="4495800"/>
            <a:ext cx="2667000" cy="1524000"/>
            <a:chOff x="685800" y="4495800"/>
            <a:chExt cx="2667000" cy="1524000"/>
          </a:xfrm>
        </p:grpSpPr>
        <p:sp>
          <p:nvSpPr>
            <p:cNvPr id="4" name="Right Arrow 3"/>
            <p:cNvSpPr/>
            <p:nvPr/>
          </p:nvSpPr>
          <p:spPr>
            <a:xfrm>
              <a:off x="685800" y="4953000"/>
              <a:ext cx="838200" cy="152400"/>
            </a:xfrm>
            <a:prstGeom prst="rightArrow">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Cube 4"/>
            <p:cNvSpPr/>
            <p:nvPr/>
          </p:nvSpPr>
          <p:spPr>
            <a:xfrm>
              <a:off x="1600200" y="4572000"/>
              <a:ext cx="304800" cy="990600"/>
            </a:xfrm>
            <a:prstGeom prst="cube">
              <a:avLst/>
            </a:prstGeom>
            <a:solidFill>
              <a:schemeClr val="bg2">
                <a:lumMod val="2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ight Arrow 5"/>
            <p:cNvSpPr/>
            <p:nvPr/>
          </p:nvSpPr>
          <p:spPr>
            <a:xfrm>
              <a:off x="1981200" y="4953000"/>
              <a:ext cx="914400" cy="152400"/>
            </a:xfrm>
            <a:prstGeom prst="rightArrow">
              <a:avLst/>
            </a:prstGeom>
            <a:solidFill>
              <a:srgbClr val="C0504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Cube 7"/>
            <p:cNvSpPr/>
            <p:nvPr/>
          </p:nvSpPr>
          <p:spPr>
            <a:xfrm>
              <a:off x="2971800" y="4495800"/>
              <a:ext cx="304800" cy="1066800"/>
            </a:xfrm>
            <a:prstGeom prst="cube">
              <a:avLst/>
            </a:prstGeom>
            <a:solidFill>
              <a:srgbClr val="4A452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2133600" y="4724400"/>
              <a:ext cx="762000" cy="369332"/>
            </a:xfrm>
            <a:prstGeom prst="rect">
              <a:avLst/>
            </a:prstGeom>
            <a:noFill/>
            <a:ln>
              <a:noFill/>
            </a:ln>
          </p:spPr>
          <p:txBody>
            <a:bodyPr wrap="square" rtlCol="0">
              <a:spAutoFit/>
            </a:bodyPr>
            <a:lstStyle/>
            <a:p>
              <a:r>
                <a:rPr lang="en-US" dirty="0"/>
                <a:t>0.5</a:t>
              </a:r>
            </a:p>
          </p:txBody>
        </p:sp>
        <p:sp>
          <p:nvSpPr>
            <p:cNvPr id="10" name="TextBox 9"/>
            <p:cNvSpPr txBox="1"/>
            <p:nvPr/>
          </p:nvSpPr>
          <p:spPr>
            <a:xfrm>
              <a:off x="2819400" y="5650468"/>
              <a:ext cx="533400" cy="369332"/>
            </a:xfrm>
            <a:prstGeom prst="rect">
              <a:avLst/>
            </a:prstGeom>
            <a:noFill/>
            <a:ln>
              <a:noFill/>
            </a:ln>
          </p:spPr>
          <p:txBody>
            <a:bodyPr wrap="square" rtlCol="0">
              <a:spAutoFit/>
            </a:bodyPr>
            <a:lstStyle/>
            <a:p>
              <a:r>
                <a:rPr lang="en-US" dirty="0"/>
                <a:t>90</a:t>
              </a:r>
              <a:r>
                <a:rPr lang="en-US" baseline="30000" dirty="0"/>
                <a:t>0</a:t>
              </a:r>
              <a:endParaRPr lang="en-US" dirty="0"/>
            </a:p>
          </p:txBody>
        </p:sp>
        <p:sp>
          <p:nvSpPr>
            <p:cNvPr id="11" name="TextBox 10"/>
            <p:cNvSpPr txBox="1"/>
            <p:nvPr/>
          </p:nvSpPr>
          <p:spPr>
            <a:xfrm>
              <a:off x="1524000" y="5638800"/>
              <a:ext cx="533400" cy="369332"/>
            </a:xfrm>
            <a:prstGeom prst="rect">
              <a:avLst/>
            </a:prstGeom>
            <a:noFill/>
            <a:ln>
              <a:noFill/>
            </a:ln>
          </p:spPr>
          <p:txBody>
            <a:bodyPr wrap="square" rtlCol="0">
              <a:spAutoFit/>
            </a:bodyPr>
            <a:lstStyle/>
            <a:p>
              <a:r>
                <a:rPr lang="en-US" dirty="0"/>
                <a:t>0</a:t>
              </a:r>
              <a:r>
                <a:rPr lang="en-US" baseline="30000" dirty="0"/>
                <a:t>0</a:t>
              </a:r>
              <a:endParaRPr lang="en-US" dirty="0"/>
            </a:p>
          </p:txBody>
        </p:sp>
        <p:sp>
          <p:nvSpPr>
            <p:cNvPr id="12" name="TextBox 11"/>
            <p:cNvSpPr txBox="1"/>
            <p:nvPr/>
          </p:nvSpPr>
          <p:spPr>
            <a:xfrm>
              <a:off x="762000" y="4724400"/>
              <a:ext cx="762000" cy="369332"/>
            </a:xfrm>
            <a:prstGeom prst="rect">
              <a:avLst/>
            </a:prstGeom>
            <a:noFill/>
            <a:ln>
              <a:noFill/>
            </a:ln>
          </p:spPr>
          <p:txBody>
            <a:bodyPr wrap="square" rtlCol="0">
              <a:spAutoFit/>
            </a:bodyPr>
            <a:lstStyle/>
            <a:p>
              <a:r>
                <a:rPr lang="en-US" dirty="0"/>
                <a:t>1.0</a:t>
              </a:r>
            </a:p>
          </p:txBody>
        </p:sp>
      </p:grpSp>
      <p:sp>
        <p:nvSpPr>
          <p:cNvPr id="13" name="TextBox 12"/>
          <p:cNvSpPr txBox="1"/>
          <p:nvPr/>
        </p:nvSpPr>
        <p:spPr>
          <a:xfrm>
            <a:off x="3352800" y="4724400"/>
            <a:ext cx="762000" cy="369332"/>
          </a:xfrm>
          <a:prstGeom prst="rect">
            <a:avLst/>
          </a:prstGeom>
          <a:noFill/>
        </p:spPr>
        <p:txBody>
          <a:bodyPr wrap="square" rtlCol="0">
            <a:spAutoFit/>
          </a:bodyPr>
          <a:lstStyle/>
          <a:p>
            <a:r>
              <a:rPr lang="en-US" dirty="0"/>
              <a:t>0.0</a:t>
            </a:r>
          </a:p>
        </p:txBody>
      </p:sp>
      <p:sp>
        <p:nvSpPr>
          <p:cNvPr id="16" name="Right Arrow 15"/>
          <p:cNvSpPr/>
          <p:nvPr/>
        </p:nvSpPr>
        <p:spPr>
          <a:xfrm>
            <a:off x="4724400" y="4876800"/>
            <a:ext cx="838200" cy="152400"/>
          </a:xfrm>
          <a:prstGeom prst="rightArrow">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Cube 16"/>
          <p:cNvSpPr/>
          <p:nvPr/>
        </p:nvSpPr>
        <p:spPr>
          <a:xfrm>
            <a:off x="5638800" y="4495800"/>
            <a:ext cx="304800" cy="990600"/>
          </a:xfrm>
          <a:prstGeom prst="cube">
            <a:avLst/>
          </a:prstGeom>
          <a:solidFill>
            <a:schemeClr val="bg2">
              <a:lumMod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ight Arrow 17"/>
          <p:cNvSpPr/>
          <p:nvPr/>
        </p:nvSpPr>
        <p:spPr>
          <a:xfrm>
            <a:off x="5943600" y="4876800"/>
            <a:ext cx="609600" cy="152400"/>
          </a:xfrm>
          <a:prstGeom prst="righ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Cube 18"/>
          <p:cNvSpPr/>
          <p:nvPr/>
        </p:nvSpPr>
        <p:spPr>
          <a:xfrm>
            <a:off x="6705600" y="4419600"/>
            <a:ext cx="304800" cy="1066800"/>
          </a:xfrm>
          <a:prstGeom prst="cube">
            <a:avLst/>
          </a:prstGeom>
          <a:solidFill>
            <a:srgbClr val="4A452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5943600" y="4648200"/>
            <a:ext cx="762000" cy="369332"/>
          </a:xfrm>
          <a:prstGeom prst="rect">
            <a:avLst/>
          </a:prstGeom>
          <a:noFill/>
        </p:spPr>
        <p:txBody>
          <a:bodyPr wrap="square" rtlCol="0">
            <a:spAutoFit/>
          </a:bodyPr>
          <a:lstStyle/>
          <a:p>
            <a:r>
              <a:rPr lang="en-US" dirty="0"/>
              <a:t>0.5</a:t>
            </a:r>
          </a:p>
        </p:txBody>
      </p:sp>
      <p:sp>
        <p:nvSpPr>
          <p:cNvPr id="21" name="TextBox 20"/>
          <p:cNvSpPr txBox="1"/>
          <p:nvPr/>
        </p:nvSpPr>
        <p:spPr>
          <a:xfrm>
            <a:off x="6629400" y="5574268"/>
            <a:ext cx="533400" cy="369332"/>
          </a:xfrm>
          <a:prstGeom prst="rect">
            <a:avLst/>
          </a:prstGeom>
          <a:noFill/>
        </p:spPr>
        <p:txBody>
          <a:bodyPr wrap="square" rtlCol="0">
            <a:spAutoFit/>
          </a:bodyPr>
          <a:lstStyle/>
          <a:p>
            <a:r>
              <a:rPr lang="en-US" dirty="0"/>
              <a:t>45</a:t>
            </a:r>
            <a:r>
              <a:rPr lang="en-US" baseline="30000" dirty="0"/>
              <a:t>0</a:t>
            </a:r>
            <a:endParaRPr lang="en-US" dirty="0"/>
          </a:p>
        </p:txBody>
      </p:sp>
      <p:sp>
        <p:nvSpPr>
          <p:cNvPr id="22" name="TextBox 21"/>
          <p:cNvSpPr txBox="1"/>
          <p:nvPr/>
        </p:nvSpPr>
        <p:spPr>
          <a:xfrm>
            <a:off x="5562600" y="5562600"/>
            <a:ext cx="533400" cy="369332"/>
          </a:xfrm>
          <a:prstGeom prst="rect">
            <a:avLst/>
          </a:prstGeom>
          <a:noFill/>
        </p:spPr>
        <p:txBody>
          <a:bodyPr wrap="square" rtlCol="0">
            <a:spAutoFit/>
          </a:bodyPr>
          <a:lstStyle/>
          <a:p>
            <a:r>
              <a:rPr lang="en-US" dirty="0"/>
              <a:t>0</a:t>
            </a:r>
            <a:r>
              <a:rPr lang="en-US" baseline="30000" dirty="0"/>
              <a:t>0</a:t>
            </a:r>
            <a:endParaRPr lang="en-US" dirty="0"/>
          </a:p>
        </p:txBody>
      </p:sp>
      <p:sp>
        <p:nvSpPr>
          <p:cNvPr id="23" name="TextBox 22"/>
          <p:cNvSpPr txBox="1"/>
          <p:nvPr/>
        </p:nvSpPr>
        <p:spPr>
          <a:xfrm>
            <a:off x="4876800" y="4648200"/>
            <a:ext cx="762000" cy="369332"/>
          </a:xfrm>
          <a:prstGeom prst="rect">
            <a:avLst/>
          </a:prstGeom>
          <a:noFill/>
        </p:spPr>
        <p:txBody>
          <a:bodyPr wrap="square" rtlCol="0">
            <a:spAutoFit/>
          </a:bodyPr>
          <a:lstStyle/>
          <a:p>
            <a:r>
              <a:rPr lang="en-US" dirty="0"/>
              <a:t>1.0</a:t>
            </a:r>
          </a:p>
        </p:txBody>
      </p:sp>
      <p:sp>
        <p:nvSpPr>
          <p:cNvPr id="24" name="Cube 23"/>
          <p:cNvSpPr/>
          <p:nvPr/>
        </p:nvSpPr>
        <p:spPr>
          <a:xfrm>
            <a:off x="7772400" y="4419600"/>
            <a:ext cx="304800" cy="1066800"/>
          </a:xfrm>
          <a:prstGeom prst="cube">
            <a:avLst/>
          </a:prstGeom>
          <a:solidFill>
            <a:srgbClr val="4A452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7620000" y="5574268"/>
            <a:ext cx="533400" cy="369332"/>
          </a:xfrm>
          <a:prstGeom prst="rect">
            <a:avLst/>
          </a:prstGeom>
          <a:noFill/>
        </p:spPr>
        <p:txBody>
          <a:bodyPr wrap="square" rtlCol="0">
            <a:spAutoFit/>
          </a:bodyPr>
          <a:lstStyle/>
          <a:p>
            <a:r>
              <a:rPr lang="en-US" dirty="0"/>
              <a:t>90</a:t>
            </a:r>
            <a:r>
              <a:rPr lang="en-US" baseline="30000" dirty="0"/>
              <a:t>0</a:t>
            </a:r>
            <a:endParaRPr lang="en-US" dirty="0"/>
          </a:p>
        </p:txBody>
      </p:sp>
      <p:sp>
        <p:nvSpPr>
          <p:cNvPr id="29" name="Right Arrow 28"/>
          <p:cNvSpPr/>
          <p:nvPr/>
        </p:nvSpPr>
        <p:spPr>
          <a:xfrm>
            <a:off x="7010400" y="4876800"/>
            <a:ext cx="685800" cy="152400"/>
          </a:xfrm>
          <a:prstGeom prst="righ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ight Arrow 29"/>
          <p:cNvSpPr/>
          <p:nvPr/>
        </p:nvSpPr>
        <p:spPr>
          <a:xfrm>
            <a:off x="8077200" y="4876800"/>
            <a:ext cx="609600" cy="152400"/>
          </a:xfrm>
          <a:prstGeom prst="righ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7086600" y="4572000"/>
            <a:ext cx="685800" cy="369332"/>
          </a:xfrm>
          <a:prstGeom prst="rect">
            <a:avLst/>
          </a:prstGeom>
          <a:noFill/>
        </p:spPr>
        <p:txBody>
          <a:bodyPr wrap="square" rtlCol="0">
            <a:spAutoFit/>
          </a:bodyPr>
          <a:lstStyle/>
          <a:p>
            <a:r>
              <a:rPr lang="en-US" dirty="0"/>
              <a:t>0.25</a:t>
            </a:r>
          </a:p>
        </p:txBody>
      </p:sp>
      <p:sp>
        <p:nvSpPr>
          <p:cNvPr id="32" name="TextBox 31"/>
          <p:cNvSpPr txBox="1"/>
          <p:nvPr/>
        </p:nvSpPr>
        <p:spPr>
          <a:xfrm>
            <a:off x="8229600" y="4572000"/>
            <a:ext cx="914400" cy="369332"/>
          </a:xfrm>
          <a:prstGeom prst="rect">
            <a:avLst/>
          </a:prstGeom>
          <a:noFill/>
        </p:spPr>
        <p:txBody>
          <a:bodyPr wrap="square" rtlCol="0">
            <a:spAutoFit/>
          </a:bodyPr>
          <a:lstStyle/>
          <a:p>
            <a:r>
              <a:rPr lang="en-US" dirty="0"/>
              <a:t>0.125</a:t>
            </a:r>
          </a:p>
        </p:txBody>
      </p:sp>
    </p:spTree>
    <p:extLst>
      <p:ext uri="{BB962C8B-B14F-4D97-AF65-F5344CB8AC3E}">
        <p14:creationId xmlns:p14="http://schemas.microsoft.com/office/powerpoint/2010/main" val="7143528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592</TotalTime>
  <Words>1957</Words>
  <Application>Microsoft Macintosh PowerPoint</Application>
  <PresentationFormat>On-screen Show (4:3)</PresentationFormat>
  <Paragraphs>153</Paragraphs>
  <Slides>17</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2" baseType="lpstr">
      <vt:lpstr>Arial</vt:lpstr>
      <vt:lpstr>Calibri</vt:lpstr>
      <vt:lpstr>Wingdings</vt:lpstr>
      <vt:lpstr>Office Theme</vt:lpstr>
      <vt:lpstr>Equation</vt:lpstr>
      <vt:lpstr>Quantum Measurement</vt:lpstr>
      <vt:lpstr>Quantum Vocabulary/Concepts</vt:lpstr>
      <vt:lpstr>The Copenhagen Interpretation (Bohr 1930)</vt:lpstr>
      <vt:lpstr>Heisenberg approach</vt:lpstr>
      <vt:lpstr>Quantum Mechanics and Relativity</vt:lpstr>
      <vt:lpstr>“Collapse of the wavefunction”</vt:lpstr>
      <vt:lpstr>Spin and Quantum Mechanics</vt:lpstr>
      <vt:lpstr>Experimental implications</vt:lpstr>
      <vt:lpstr>Polarization of light</vt:lpstr>
      <vt:lpstr>Einstein-Podolsky-Rosen (1935)</vt:lpstr>
      <vt:lpstr>PowerPoint Presentation</vt:lpstr>
      <vt:lpstr>The measurement problem</vt:lpstr>
      <vt:lpstr>Ideas to deal with the measurement problem</vt:lpstr>
      <vt:lpstr>Hidden Variables</vt:lpstr>
      <vt:lpstr>Mentalism</vt:lpstr>
      <vt:lpstr>QM and reality</vt:lpstr>
      <vt:lpstr>QM and reality</vt:lpstr>
    </vt:vector>
  </TitlesOfParts>
  <Company>U of IL</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Physics</dc:creator>
  <cp:lastModifiedBy>Editor</cp:lastModifiedBy>
  <cp:revision>63</cp:revision>
  <cp:lastPrinted>2016-03-17T16:38:49Z</cp:lastPrinted>
  <dcterms:created xsi:type="dcterms:W3CDTF">2013-08-07T15:35:05Z</dcterms:created>
  <dcterms:modified xsi:type="dcterms:W3CDTF">2018-03-15T15:20:40Z</dcterms:modified>
</cp:coreProperties>
</file>