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7d7f81a483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d7f81a483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ef4cda00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ef4cda00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2c4a0ccc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2c4a0ccc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edaebdfb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edaebdfb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7d7f81a483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7d7f81a483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50">
                <a:solidFill>
                  <a:srgbClr val="333333"/>
                </a:solidFill>
                <a:highlight>
                  <a:srgbClr val="FFFFFF"/>
                </a:highlight>
              </a:rPr>
              <a:t>the most common technique uses the analog voltage to charge up an internal capacitor and then measure the time it takes to discharge across an internal resistor. The microcontroller monitors the number of clock cycles that pass before the capacitor is discharged. This number of cycles is the number that is returned once the ADC is complete.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7d7f81a483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7d7f81a483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6edaebdf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6edaebdf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7d7f81a483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7d7f81a483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learn.sparkfun.com/tutorials/analog-to-digital-conversion/all" TargetMode="External"/><Relationship Id="rId4" Type="http://schemas.openxmlformats.org/officeDocument/2006/relationships/hyperlink" Target="https://www.elprocus.com/analog-to-digital-adc-converter/" TargetMode="External"/><Relationship Id="rId5" Type="http://schemas.openxmlformats.org/officeDocument/2006/relationships/hyperlink" Target="https://en.wikipedia.org/wiki/Analog-to-digital_convert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ADC-</a:t>
            </a:r>
            <a:endParaRPr/>
          </a:p>
          <a:p>
            <a:pPr indent="0" lvl="0" marL="0" rtl="0" algn="l">
              <a:spcBef>
                <a:spcPts val="0"/>
              </a:spcBef>
              <a:spcAft>
                <a:spcPts val="0"/>
              </a:spcAft>
              <a:buNone/>
            </a:pPr>
            <a:r>
              <a:rPr lang="en"/>
              <a:t>Analog to Digital</a:t>
            </a:r>
            <a:endParaRPr/>
          </a:p>
          <a:p>
            <a:pPr indent="0" lvl="0" marL="0" rtl="0" algn="l">
              <a:spcBef>
                <a:spcPts val="0"/>
              </a:spcBef>
              <a:spcAft>
                <a:spcPts val="0"/>
              </a:spcAft>
              <a:buNone/>
            </a:pPr>
            <a:r>
              <a:rPr lang="en"/>
              <a:t>Converter</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Group 7- Ramone Randle, Sergi Castells, Noah Rogers, Stephen Elliott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Analog vs Digital</a:t>
            </a:r>
            <a:endParaRPr/>
          </a:p>
        </p:txBody>
      </p:sp>
      <p:sp>
        <p:nvSpPr>
          <p:cNvPr id="141" name="Google Shape;141;p14"/>
          <p:cNvSpPr txBox="1"/>
          <p:nvPr>
            <p:ph idx="1" type="body"/>
          </p:nvPr>
        </p:nvSpPr>
        <p:spPr>
          <a:xfrm>
            <a:off x="1297500" y="15799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Digital is either 0 or 1</a:t>
            </a:r>
            <a:endParaRPr/>
          </a:p>
          <a:p>
            <a:pPr indent="-311150" lvl="0" marL="457200" rtl="0" algn="l">
              <a:spcBef>
                <a:spcPts val="0"/>
              </a:spcBef>
              <a:spcAft>
                <a:spcPts val="0"/>
              </a:spcAft>
              <a:buSzPts val="1300"/>
              <a:buChar char="●"/>
            </a:pPr>
            <a:r>
              <a:rPr lang="en"/>
              <a:t>Analog can have more meaning than on, 1, or off, 0</a:t>
            </a:r>
            <a:endParaRPr/>
          </a:p>
          <a:p>
            <a:pPr indent="-298450" lvl="1" marL="914400" rtl="0" algn="l">
              <a:spcBef>
                <a:spcPts val="0"/>
              </a:spcBef>
              <a:spcAft>
                <a:spcPts val="0"/>
              </a:spcAft>
              <a:buSzPts val="1100"/>
              <a:buChar char="○"/>
            </a:pPr>
            <a:r>
              <a:rPr lang="en"/>
              <a:t>It’s continuous</a:t>
            </a:r>
            <a:endParaRPr/>
          </a:p>
          <a:p>
            <a:pPr indent="-311150" lvl="0" marL="457200" rtl="0" algn="l">
              <a:spcBef>
                <a:spcPts val="0"/>
              </a:spcBef>
              <a:spcAft>
                <a:spcPts val="0"/>
              </a:spcAft>
              <a:buSzPts val="1300"/>
              <a:buChar char="●"/>
            </a:pPr>
            <a:r>
              <a:rPr lang="en"/>
              <a:t>Digital is useful for computers, but things in the real world are usually analog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 We Need an ADC?</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Computers speak binary, which can be limiting</a:t>
            </a:r>
            <a:endParaRPr/>
          </a:p>
          <a:p>
            <a:pPr indent="-311150" lvl="0" marL="457200" rtl="0" algn="l">
              <a:spcBef>
                <a:spcPts val="0"/>
              </a:spcBef>
              <a:spcAft>
                <a:spcPts val="0"/>
              </a:spcAft>
              <a:buSzPts val="1300"/>
              <a:buChar char="●"/>
            </a:pPr>
            <a:r>
              <a:rPr lang="en"/>
              <a:t>Take measurements with a gradient of values and translate so the computer can understand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Real World Examples</a:t>
            </a:r>
            <a:endParaRPr/>
          </a:p>
        </p:txBody>
      </p:sp>
      <p:sp>
        <p:nvSpPr>
          <p:cNvPr id="153" name="Google Shape;153;p16"/>
          <p:cNvSpPr txBox="1"/>
          <p:nvPr>
            <p:ph idx="1" type="body"/>
          </p:nvPr>
        </p:nvSpPr>
        <p:spPr>
          <a:xfrm>
            <a:off x="1297500" y="1567550"/>
            <a:ext cx="35256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Analog</a:t>
            </a:r>
            <a:endParaRPr/>
          </a:p>
          <a:p>
            <a:pPr indent="-311150" lvl="0" marL="457200" rtl="0" algn="l">
              <a:spcBef>
                <a:spcPts val="1600"/>
              </a:spcBef>
              <a:spcAft>
                <a:spcPts val="0"/>
              </a:spcAft>
              <a:buSzPts val="1300"/>
              <a:buChar char="●"/>
            </a:pPr>
            <a:r>
              <a:rPr lang="en"/>
              <a:t>VHS</a:t>
            </a:r>
            <a:endParaRPr/>
          </a:p>
          <a:p>
            <a:pPr indent="-311150" lvl="0" marL="457200" rtl="0" algn="l">
              <a:spcBef>
                <a:spcPts val="0"/>
              </a:spcBef>
              <a:spcAft>
                <a:spcPts val="0"/>
              </a:spcAft>
              <a:buSzPts val="1300"/>
              <a:buChar char="●"/>
            </a:pPr>
            <a:r>
              <a:rPr lang="en"/>
              <a:t>Older land lines</a:t>
            </a:r>
            <a:endParaRPr/>
          </a:p>
          <a:p>
            <a:pPr indent="-311150" lvl="0" marL="457200" rtl="0" algn="l">
              <a:spcBef>
                <a:spcPts val="0"/>
              </a:spcBef>
              <a:spcAft>
                <a:spcPts val="0"/>
              </a:spcAft>
              <a:buSzPts val="1300"/>
              <a:buChar char="●"/>
            </a:pPr>
            <a:r>
              <a:rPr lang="en"/>
              <a:t>Photocopier</a:t>
            </a:r>
            <a:endParaRPr/>
          </a:p>
          <a:p>
            <a:pPr indent="-311150" lvl="0" marL="457200" rtl="0" algn="l">
              <a:spcBef>
                <a:spcPts val="0"/>
              </a:spcBef>
              <a:spcAft>
                <a:spcPts val="0"/>
              </a:spcAft>
              <a:buSzPts val="1300"/>
              <a:buChar char="●"/>
            </a:pPr>
            <a:r>
              <a:rPr lang="en"/>
              <a:t>Vinyl</a:t>
            </a:r>
            <a:endParaRPr/>
          </a:p>
        </p:txBody>
      </p:sp>
      <p:sp>
        <p:nvSpPr>
          <p:cNvPr id="154" name="Google Shape;154;p16"/>
          <p:cNvSpPr txBox="1"/>
          <p:nvPr>
            <p:ph idx="1" type="body"/>
          </p:nvPr>
        </p:nvSpPr>
        <p:spPr>
          <a:xfrm>
            <a:off x="4823100" y="1567550"/>
            <a:ext cx="35256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Digital</a:t>
            </a:r>
            <a:endParaRPr/>
          </a:p>
          <a:p>
            <a:pPr indent="-311150" lvl="0" marL="457200" rtl="0" algn="l">
              <a:spcBef>
                <a:spcPts val="1600"/>
              </a:spcBef>
              <a:spcAft>
                <a:spcPts val="0"/>
              </a:spcAft>
              <a:buSzPts val="1300"/>
              <a:buChar char="●"/>
            </a:pPr>
            <a:r>
              <a:rPr lang="en"/>
              <a:t>CD’s and DVD’s</a:t>
            </a:r>
            <a:endParaRPr/>
          </a:p>
          <a:p>
            <a:pPr indent="-311150" lvl="0" marL="457200" rtl="0" algn="l">
              <a:spcBef>
                <a:spcPts val="0"/>
              </a:spcBef>
              <a:spcAft>
                <a:spcPts val="0"/>
              </a:spcAft>
              <a:buSzPts val="1300"/>
              <a:buChar char="●"/>
            </a:pPr>
            <a:r>
              <a:rPr lang="en"/>
              <a:t>Iphone videos/recordings</a:t>
            </a:r>
            <a:endParaRPr/>
          </a:p>
          <a:p>
            <a:pPr indent="-311150" lvl="0" marL="457200" rtl="0" algn="l">
              <a:spcBef>
                <a:spcPts val="0"/>
              </a:spcBef>
              <a:spcAft>
                <a:spcPts val="0"/>
              </a:spcAft>
              <a:buSzPts val="1300"/>
              <a:buChar char="●"/>
            </a:pPr>
            <a:r>
              <a:rPr lang="en"/>
              <a:t>Me</a:t>
            </a:r>
            <a:r>
              <a:rPr lang="en"/>
              <a:t>mes(or </a:t>
            </a:r>
            <a:r>
              <a:rPr lang="en"/>
              <a:t>practically </a:t>
            </a:r>
            <a:r>
              <a:rPr lang="en"/>
              <a:t>everything</a:t>
            </a:r>
            <a:r>
              <a:rPr lang="en"/>
              <a:t> on the internet)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Errors</a:t>
            </a:r>
            <a:endParaRPr/>
          </a:p>
        </p:txBody>
      </p:sp>
      <p:sp>
        <p:nvSpPr>
          <p:cNvPr id="160" name="Google Shape;160;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Due to having to convert between a continuous analog signal to an exact digital representation the ADC can present a different types of errors</a:t>
            </a:r>
            <a:endParaRPr/>
          </a:p>
          <a:p>
            <a:pPr indent="-311150" lvl="0" marL="457200" rtl="0" algn="l">
              <a:spcBef>
                <a:spcPts val="0"/>
              </a:spcBef>
              <a:spcAft>
                <a:spcPts val="0"/>
              </a:spcAft>
              <a:buSzPts val="1300"/>
              <a:buChar char="●"/>
            </a:pPr>
            <a:r>
              <a:rPr lang="en"/>
              <a:t>Quantization Error (Rounding Error)</a:t>
            </a:r>
            <a:endParaRPr/>
          </a:p>
          <a:p>
            <a:pPr indent="-311150" lvl="0" marL="457200" rtl="0" algn="l">
              <a:spcBef>
                <a:spcPts val="0"/>
              </a:spcBef>
              <a:spcAft>
                <a:spcPts val="0"/>
              </a:spcAft>
              <a:buSzPts val="1300"/>
              <a:buChar char="●"/>
            </a:pPr>
            <a:r>
              <a:rPr lang="en"/>
              <a:t>Non-Linearity (Physical Imperfections)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Physics of the ADC</a:t>
            </a:r>
            <a:endParaRPr/>
          </a:p>
        </p:txBody>
      </p:sp>
      <p:sp>
        <p:nvSpPr>
          <p:cNvPr id="166" name="Google Shape;166;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SzPts val="1300"/>
              <a:buChar char="●"/>
            </a:pPr>
            <a:r>
              <a:rPr lang="en"/>
              <a:t>There are many ways to make an ADC</a:t>
            </a:r>
            <a:endParaRPr/>
          </a:p>
          <a:p>
            <a:pPr indent="-311150" lvl="0" marL="457200" rtl="0" algn="l">
              <a:lnSpc>
                <a:spcPct val="150000"/>
              </a:lnSpc>
              <a:spcBef>
                <a:spcPts val="0"/>
              </a:spcBef>
              <a:spcAft>
                <a:spcPts val="0"/>
              </a:spcAft>
              <a:buSzPts val="1300"/>
              <a:buChar char="●"/>
            </a:pPr>
            <a:r>
              <a:rPr lang="en"/>
              <a:t>Arduino has 10-bit ADC (2^10 = 1024 discrete levels)</a:t>
            </a:r>
            <a:endParaRPr/>
          </a:p>
          <a:p>
            <a:pPr indent="-311150" lvl="0" marL="457200" rtl="0" algn="l">
              <a:lnSpc>
                <a:spcPct val="150000"/>
              </a:lnSpc>
              <a:spcBef>
                <a:spcPts val="0"/>
              </a:spcBef>
              <a:spcAft>
                <a:spcPts val="0"/>
              </a:spcAft>
              <a:buSzPts val="1300"/>
              <a:buChar char="●"/>
            </a:pPr>
            <a:r>
              <a:rPr lang="en"/>
              <a:t>Analog voltage → charge a capacitor → measure time to discharge across internal resistor</a:t>
            </a:r>
            <a:endParaRPr/>
          </a:p>
          <a:p>
            <a:pPr indent="-311150" lvl="0" marL="457200" rtl="0" algn="l">
              <a:lnSpc>
                <a:spcPct val="150000"/>
              </a:lnSpc>
              <a:spcBef>
                <a:spcPts val="0"/>
              </a:spcBef>
              <a:spcAft>
                <a:spcPts val="0"/>
              </a:spcAft>
              <a:buSzPts val="1300"/>
              <a:buChar char="●"/>
            </a:pPr>
            <a:r>
              <a:rPr lang="en"/>
              <a:t>Microcontroller monitors number of clock cycles during discharge</a:t>
            </a:r>
            <a:endParaRPr/>
          </a:p>
          <a:p>
            <a:pPr indent="-311150" lvl="0" marL="457200" rtl="0" algn="l">
              <a:lnSpc>
                <a:spcPct val="150000"/>
              </a:lnSpc>
              <a:spcBef>
                <a:spcPts val="0"/>
              </a:spcBef>
              <a:spcAft>
                <a:spcPts val="0"/>
              </a:spcAft>
              <a:buSzPts val="1300"/>
              <a:buChar char="●"/>
            </a:pPr>
            <a:r>
              <a:rPr lang="en"/>
              <a:t>Returns number of cycles once ADC is complete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 the Arduino</a:t>
            </a:r>
            <a:endParaRPr/>
          </a:p>
        </p:txBody>
      </p:sp>
      <p:sp>
        <p:nvSpPr>
          <p:cNvPr id="172" name="Google Shape;172;p1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73" name="Google Shape;173;p19"/>
          <p:cNvPicPr preferRelativeResize="0"/>
          <p:nvPr/>
        </p:nvPicPr>
        <p:blipFill>
          <a:blip r:embed="rId3">
            <a:alphaModFix/>
          </a:blip>
          <a:stretch>
            <a:fillRect/>
          </a:stretch>
        </p:blipFill>
        <p:spPr>
          <a:xfrm>
            <a:off x="1297502" y="1022900"/>
            <a:ext cx="5977775" cy="4000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Relevant Information for the Course</a:t>
            </a:r>
            <a:endParaRPr/>
          </a:p>
        </p:txBody>
      </p:sp>
      <p:sp>
        <p:nvSpPr>
          <p:cNvPr id="179" name="Google Shape;179;p20"/>
          <p:cNvSpPr txBox="1"/>
          <p:nvPr>
            <p:ph idx="1" type="body"/>
          </p:nvPr>
        </p:nvSpPr>
        <p:spPr>
          <a:xfrm>
            <a:off x="1052550" y="1307850"/>
            <a:ext cx="7038900" cy="2911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Microphone, INA219, Thermometers and anything connected to Analog Pins on the Arduino board use the ADC in some capacity</a:t>
            </a:r>
            <a:endParaRPr sz="1400"/>
          </a:p>
          <a:p>
            <a:pPr indent="-317500" lvl="0" marL="457200" rtl="0" algn="l">
              <a:spcBef>
                <a:spcPts val="0"/>
              </a:spcBef>
              <a:spcAft>
                <a:spcPts val="0"/>
              </a:spcAft>
              <a:buSzPts val="1400"/>
              <a:buChar char="●"/>
            </a:pPr>
            <a:r>
              <a:rPr lang="en" sz="1400"/>
              <a:t>Depending on what device is being used, the precision of the ADC can make a huge impact as with audio recordings the gain and subsequent sound quality can be affected depending on how well the ADC can handle processing voltage changes and such</a:t>
            </a:r>
            <a:endParaRPr sz="1400"/>
          </a:p>
          <a:p>
            <a:pPr indent="-317500" lvl="0" marL="457200" rtl="0" algn="l">
              <a:lnSpc>
                <a:spcPct val="100000"/>
              </a:lnSpc>
              <a:spcBef>
                <a:spcPts val="0"/>
              </a:spcBef>
              <a:spcAft>
                <a:spcPts val="0"/>
              </a:spcAft>
              <a:buClr>
                <a:srgbClr val="FFFFFF"/>
              </a:buClr>
              <a:buSzPts val="1400"/>
              <a:buChar char="●"/>
            </a:pPr>
            <a:r>
              <a:rPr lang="en" sz="1400">
                <a:solidFill>
                  <a:srgbClr val="FFFFFF"/>
                </a:solidFill>
              </a:rPr>
              <a:t>Audio Recordings are the result of the ADC converting an analog signal such as voltage (usually somewhere between 0 to 10V or -5V to 5V) and then converting this into a sequence of binary numbers.</a:t>
            </a:r>
            <a:endParaRPr sz="1400">
              <a:solidFill>
                <a:srgbClr val="FFFFFF"/>
              </a:solidFill>
            </a:endParaRPr>
          </a:p>
          <a:p>
            <a:pPr indent="0" lvl="0" marL="0" rtl="0" algn="l">
              <a:spcBef>
                <a:spcPts val="0"/>
              </a:spcBef>
              <a:spcAft>
                <a:spcPts val="1600"/>
              </a:spcAft>
              <a:buNone/>
            </a:pPr>
            <a:r>
              <a:t/>
            </a:r>
            <a:endParaRPr>
              <a:solidFill>
                <a:srgbClr val="FFFFFF"/>
              </a:solidFill>
            </a:endParaRPr>
          </a:p>
        </p:txBody>
      </p:sp>
      <p:pic>
        <p:nvPicPr>
          <p:cNvPr id="180" name="Google Shape;180;p20"/>
          <p:cNvPicPr preferRelativeResize="0"/>
          <p:nvPr/>
        </p:nvPicPr>
        <p:blipFill>
          <a:blip r:embed="rId3">
            <a:alphaModFix/>
          </a:blip>
          <a:stretch>
            <a:fillRect/>
          </a:stretch>
        </p:blipFill>
        <p:spPr>
          <a:xfrm>
            <a:off x="5574125" y="3596100"/>
            <a:ext cx="2237100" cy="1402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86" name="Google Shape;186;p21"/>
          <p:cNvSpPr txBox="1"/>
          <p:nvPr>
            <p:ph idx="1" type="body"/>
          </p:nvPr>
        </p:nvSpPr>
        <p:spPr>
          <a:xfrm>
            <a:off x="1253875" y="102170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https://learn.sparkfun.com/tutorials/analog-to-digital-conversion/all</a:t>
            </a:r>
            <a:endParaRPr/>
          </a:p>
          <a:p>
            <a:pPr indent="0" lvl="0" marL="0" rtl="0" algn="l">
              <a:spcBef>
                <a:spcPts val="1600"/>
              </a:spcBef>
              <a:spcAft>
                <a:spcPts val="0"/>
              </a:spcAft>
              <a:buNone/>
            </a:pPr>
            <a:r>
              <a:rPr lang="en" u="sng">
                <a:solidFill>
                  <a:schemeClr val="hlink"/>
                </a:solidFill>
                <a:hlinkClick r:id="rId4"/>
              </a:rPr>
              <a:t>https://www.elprocus.com/analog-to-digital-adc-converter/</a:t>
            </a:r>
            <a:endParaRPr/>
          </a:p>
          <a:p>
            <a:pPr indent="0" lvl="0" marL="0" rtl="0" algn="l">
              <a:spcBef>
                <a:spcPts val="1600"/>
              </a:spcBef>
              <a:spcAft>
                <a:spcPts val="0"/>
              </a:spcAft>
              <a:buNone/>
            </a:pPr>
            <a:r>
              <a:rPr lang="en" u="sng">
                <a:solidFill>
                  <a:schemeClr val="hlink"/>
                </a:solidFill>
                <a:hlinkClick r:id="rId5"/>
              </a:rPr>
              <a:t>https://en.wikipedia.org/wiki/Analog-to-digital_converter</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