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d228ae64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d228ae64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d1d6aba9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d1d6aba9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d1d6aba9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d1d6aba9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d1d6aba9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d1d6aba9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d1d6aba9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d1d6aba9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d1e075bd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d1e075bd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d1e075bdd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d1e075bdd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learningaboutelectronics.com/Articles/Electret-microphones" TargetMode="External"/><Relationship Id="rId4" Type="http://schemas.openxmlformats.org/officeDocument/2006/relationships/hyperlink" Target="http://www.learningaboutelectronics.com/Articles/Condenser-microphones" TargetMode="External"/><Relationship Id="rId5" Type="http://schemas.openxmlformats.org/officeDocument/2006/relationships/hyperlink" Target="http://www.nt.tu-darmstadt.de/startseite_nt/fachgebiete_nt/ehemalige_fachgebiete_nt/fachgebiet_elektroakustik/glossar_1/elektretmikrofon_nt_ea/ecm_ea_nt_1.en.jsp" TargetMode="External"/><Relationship Id="rId6" Type="http://schemas.openxmlformats.org/officeDocument/2006/relationships/hyperlink" Target="http://www.electronics-notes.com/articles/audio-video/microphones/electret-microphone.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Electret Microphone</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2</a:t>
            </a:r>
            <a:endParaRPr/>
          </a:p>
          <a:p>
            <a:pPr indent="0" lvl="0" marL="0" rtl="0" algn="ctr">
              <a:spcBef>
                <a:spcPts val="0"/>
              </a:spcBef>
              <a:spcAft>
                <a:spcPts val="0"/>
              </a:spcAft>
              <a:buNone/>
            </a:pPr>
            <a:r>
              <a:rPr lang="en" sz="1400"/>
              <a:t>Michael Ruscito</a:t>
            </a:r>
            <a:endParaRPr sz="1400"/>
          </a:p>
          <a:p>
            <a:pPr indent="0" lvl="0" marL="0" rtl="0" algn="ctr">
              <a:spcBef>
                <a:spcPts val="0"/>
              </a:spcBef>
              <a:spcAft>
                <a:spcPts val="0"/>
              </a:spcAft>
              <a:buNone/>
            </a:pPr>
            <a:r>
              <a:rPr lang="en" sz="1400"/>
              <a:t>Jinghan Huang</a:t>
            </a:r>
            <a:endParaRPr sz="1400"/>
          </a:p>
          <a:p>
            <a:pPr indent="0" lvl="0" marL="0" rtl="0" algn="ctr">
              <a:spcBef>
                <a:spcPts val="0"/>
              </a:spcBef>
              <a:spcAft>
                <a:spcPts val="0"/>
              </a:spcAft>
              <a:buNone/>
            </a:pPr>
            <a:r>
              <a:rPr lang="en" sz="1400"/>
              <a:t>Mingshi Yang</a:t>
            </a:r>
            <a:endParaRPr sz="1400"/>
          </a:p>
          <a:p>
            <a:pPr indent="0" lvl="0" marL="0" rtl="0" algn="ctr">
              <a:spcBef>
                <a:spcPts val="0"/>
              </a:spcBef>
              <a:spcAft>
                <a:spcPts val="0"/>
              </a:spcAft>
              <a:buNone/>
            </a:pPr>
            <a:r>
              <a:rPr lang="en" sz="1400"/>
              <a:t>Tomas Pavydis</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it?</a:t>
            </a:r>
            <a:endParaRPr/>
          </a:p>
        </p:txBody>
      </p:sp>
      <p:sp>
        <p:nvSpPr>
          <p:cNvPr id="70" name="Google Shape;70;p14"/>
          <p:cNvSpPr txBox="1"/>
          <p:nvPr>
            <p:ph idx="1" type="body"/>
          </p:nvPr>
        </p:nvSpPr>
        <p:spPr>
          <a:xfrm>
            <a:off x="387900" y="177664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a:t>
            </a:r>
            <a:r>
              <a:rPr lang="en"/>
              <a:t>type of electrostatic capacitor-based microphone, which eliminates the need for a polarizing power supply by using a permanently charged material.</a:t>
            </a:r>
            <a:endParaRPr/>
          </a:p>
          <a:p>
            <a:pPr indent="0" lvl="0" marL="0" rtl="0" algn="l">
              <a:spcBef>
                <a:spcPts val="1600"/>
              </a:spcBef>
              <a:spcAft>
                <a:spcPts val="0"/>
              </a:spcAft>
              <a:buNone/>
            </a:pPr>
            <a:r>
              <a:rPr lang="en"/>
              <a:t>An </a:t>
            </a:r>
            <a:r>
              <a:rPr i="1" lang="en"/>
              <a:t>electret</a:t>
            </a:r>
            <a:r>
              <a:rPr lang="en"/>
              <a:t> is a stable dielectric material which contains a ‘permanent’  electric dipole charge</a:t>
            </a:r>
            <a:endParaRPr/>
          </a:p>
          <a:p>
            <a:pPr indent="0" lvl="0" marL="0" rtl="0" algn="l">
              <a:spcBef>
                <a:spcPts val="1600"/>
              </a:spcBef>
              <a:spcAft>
                <a:spcPts val="1600"/>
              </a:spcAft>
              <a:buNone/>
            </a:pPr>
            <a:r>
              <a:rPr lang="en"/>
              <a:t>Electrets are created by melting dielectric materials which contain polar molecules and allowing the material to re-solidify in a strong electrostatic field</a:t>
            </a:r>
            <a:endParaRPr/>
          </a:p>
        </p:txBody>
      </p:sp>
      <p:pic>
        <p:nvPicPr>
          <p:cNvPr id="71" name="Google Shape;71;p14"/>
          <p:cNvPicPr preferRelativeResize="0"/>
          <p:nvPr/>
        </p:nvPicPr>
        <p:blipFill>
          <a:blip r:embed="rId3">
            <a:alphaModFix/>
          </a:blip>
          <a:stretch>
            <a:fillRect/>
          </a:stretch>
        </p:blipFill>
        <p:spPr>
          <a:xfrm>
            <a:off x="6650085" y="242325"/>
            <a:ext cx="1993675" cy="15343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Components</a:t>
            </a:r>
            <a:endParaRPr/>
          </a:p>
        </p:txBody>
      </p:sp>
      <p:sp>
        <p:nvSpPr>
          <p:cNvPr id="77" name="Google Shape;77;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Permanent built-in charge in parallel with a conductive metal backplate (does not need power to operate)</a:t>
            </a:r>
            <a:endParaRPr/>
          </a:p>
          <a:p>
            <a:pPr indent="0" lvl="0" marL="0" rtl="0" algn="l">
              <a:spcBef>
                <a:spcPts val="1600"/>
              </a:spcBef>
              <a:spcAft>
                <a:spcPts val="1600"/>
              </a:spcAft>
              <a:buNone/>
            </a:pPr>
            <a:r>
              <a:rPr lang="en"/>
              <a:t>Only produces a very tiny electrical output, so requires an Operational Amplifier circuit to amplify its signal. (This requires power)</a:t>
            </a:r>
            <a:endParaRPr/>
          </a:p>
        </p:txBody>
      </p:sp>
      <p:pic>
        <p:nvPicPr>
          <p:cNvPr id="78" name="Google Shape;78;p15"/>
          <p:cNvPicPr preferRelativeResize="0"/>
          <p:nvPr/>
        </p:nvPicPr>
        <p:blipFill>
          <a:blip r:embed="rId3">
            <a:alphaModFix/>
          </a:blip>
          <a:stretch>
            <a:fillRect/>
          </a:stretch>
        </p:blipFill>
        <p:spPr>
          <a:xfrm>
            <a:off x="5436388" y="2980113"/>
            <a:ext cx="3514725" cy="1895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About the built-in charge</a:t>
            </a:r>
            <a:endParaRPr/>
          </a:p>
        </p:txBody>
      </p:sp>
      <p:sp>
        <p:nvSpPr>
          <p:cNvPr id="84" name="Google Shape;84;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 has very high resistivity.</a:t>
            </a:r>
            <a:endParaRPr/>
          </a:p>
          <a:p>
            <a:pPr indent="0" lvl="0" marL="0" rtl="0" algn="l">
              <a:spcBef>
                <a:spcPts val="1600"/>
              </a:spcBef>
              <a:spcAft>
                <a:spcPts val="0"/>
              </a:spcAft>
              <a:buNone/>
            </a:pPr>
            <a:r>
              <a:rPr lang="en"/>
              <a:t>Made by heating and form dielectric material in strong electric field.</a:t>
            </a:r>
            <a:endParaRPr/>
          </a:p>
          <a:p>
            <a:pPr indent="0" lvl="0" marL="0" rtl="0" algn="l">
              <a:spcBef>
                <a:spcPts val="1600"/>
              </a:spcBef>
              <a:spcAft>
                <a:spcPts val="1600"/>
              </a:spcAft>
              <a:buNone/>
            </a:pPr>
            <a:r>
              <a:rPr lang="en"/>
              <a:t>D</a:t>
            </a:r>
            <a:r>
              <a:rPr lang="en"/>
              <a:t>ue to the high resistance and chemical stability of the material, will not decay for hundreds of years</a:t>
            </a:r>
            <a:endParaRPr/>
          </a:p>
        </p:txBody>
      </p:sp>
      <p:pic>
        <p:nvPicPr>
          <p:cNvPr id="85" name="Google Shape;85;p16"/>
          <p:cNvPicPr preferRelativeResize="0"/>
          <p:nvPr/>
        </p:nvPicPr>
        <p:blipFill>
          <a:blip r:embed="rId3">
            <a:alphaModFix/>
          </a:blip>
          <a:stretch>
            <a:fillRect/>
          </a:stretch>
        </p:blipFill>
        <p:spPr>
          <a:xfrm>
            <a:off x="5696438" y="3231988"/>
            <a:ext cx="2428875" cy="1647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Mechanism</a:t>
            </a:r>
            <a:endParaRPr/>
          </a:p>
        </p:txBody>
      </p:sp>
      <p:sp>
        <p:nvSpPr>
          <p:cNvPr id="91" name="Google Shape;91;p1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 to all condenser microphones, the built-in charge is pushed closer or further apart from the backplate by pressure of sound wave.</a:t>
            </a:r>
            <a:endParaRPr/>
          </a:p>
          <a:p>
            <a:pPr indent="0" lvl="0" marL="0" rtl="0" algn="l">
              <a:spcBef>
                <a:spcPts val="1600"/>
              </a:spcBef>
              <a:spcAft>
                <a:spcPts val="0"/>
              </a:spcAft>
              <a:buNone/>
            </a:pPr>
            <a:r>
              <a:rPr lang="en"/>
              <a:t>The vibration generates a small ac voltage proportional to the sound pressure, which serves as the output signal.</a:t>
            </a:r>
            <a:endParaRPr/>
          </a:p>
          <a:p>
            <a:pPr indent="0" lvl="0" marL="0" rtl="0" algn="l">
              <a:spcBef>
                <a:spcPts val="1600"/>
              </a:spcBef>
              <a:spcAft>
                <a:spcPts val="1600"/>
              </a:spcAft>
              <a:buNone/>
            </a:pPr>
            <a:r>
              <a:rPr lang="en"/>
              <a:t>The output signal can be converted to sound by connecting it to an audio device such as a speaker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Types of Electret Microphones</a:t>
            </a:r>
            <a:endParaRPr/>
          </a:p>
        </p:txBody>
      </p:sp>
      <p:sp>
        <p:nvSpPr>
          <p:cNvPr id="97" name="Google Shape;97;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Foil-type or Diaphragm-type</a:t>
            </a:r>
            <a:endParaRPr/>
          </a:p>
          <a:p>
            <a:pPr indent="-317500" lvl="0" marL="457200" rtl="0" algn="l">
              <a:lnSpc>
                <a:spcPct val="100000"/>
              </a:lnSpc>
              <a:spcBef>
                <a:spcPts val="0"/>
              </a:spcBef>
              <a:spcAft>
                <a:spcPts val="0"/>
              </a:spcAft>
              <a:buSzPts val="1400"/>
              <a:buChar char="-"/>
            </a:pPr>
            <a:r>
              <a:rPr lang="en" sz="1400"/>
              <a:t>A film of electret material is used as the diaphragm itself. This is the most common type, but also the lowest quality, since the electret material does not make a particularly good diaphragm.</a:t>
            </a:r>
            <a:endParaRPr sz="1400"/>
          </a:p>
          <a:p>
            <a:pPr indent="0" lvl="0" marL="91440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
              <a:t>Back electret</a:t>
            </a:r>
            <a:endParaRPr/>
          </a:p>
          <a:p>
            <a:pPr indent="-317500" lvl="0" marL="457200" rtl="0" algn="l">
              <a:lnSpc>
                <a:spcPct val="100000"/>
              </a:lnSpc>
              <a:spcBef>
                <a:spcPts val="0"/>
              </a:spcBef>
              <a:spcAft>
                <a:spcPts val="0"/>
              </a:spcAft>
              <a:buSzPts val="1400"/>
              <a:buChar char="-"/>
            </a:pPr>
            <a:r>
              <a:rPr lang="en" sz="1400"/>
              <a:t>An electret film is applied to the back plate of the microphone capsule and the diaphragm is made of an uncharged material.</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
              <a:t>Front electret</a:t>
            </a:r>
            <a:endParaRPr/>
          </a:p>
          <a:p>
            <a:pPr indent="-317500" lvl="0" marL="457200" rtl="0" algn="l">
              <a:lnSpc>
                <a:spcPct val="100000"/>
              </a:lnSpc>
              <a:spcBef>
                <a:spcPts val="0"/>
              </a:spcBef>
              <a:spcAft>
                <a:spcPts val="0"/>
              </a:spcAft>
              <a:buSzPts val="1400"/>
              <a:buChar char="-"/>
            </a:pPr>
            <a:r>
              <a:rPr lang="en" sz="1400"/>
              <a:t>Newest type, the capacitor is formed by the diaphragm and the inside surface of the capsule. The electret film is adhered to the inside front cover and the metalized diaphragm is connected to the input of the FET. It is equivalent to the back electret in that any conductive film may be used for the diaphragm.</a:t>
            </a:r>
            <a:endParaRPr sz="1400"/>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03" name="Google Shape;103;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rPr>
              <a:t>“What Is an Electret Microphone?” </a:t>
            </a:r>
            <a:r>
              <a:rPr i="1" lang="en" sz="1200">
                <a:solidFill>
                  <a:srgbClr val="FFFFFF"/>
                </a:solidFill>
              </a:rPr>
              <a:t>What Is an Electret Microphone?</a:t>
            </a:r>
            <a:r>
              <a:rPr lang="en" sz="1200">
                <a:solidFill>
                  <a:srgbClr val="FFFFFF"/>
                </a:solidFill>
              </a:rPr>
              <a:t>, LearningaboutElectronics, </a:t>
            </a:r>
            <a:r>
              <a:rPr lang="en" sz="1200" u="sng">
                <a:solidFill>
                  <a:schemeClr val="hlink"/>
                </a:solidFill>
                <a:hlinkClick r:id="rId3"/>
              </a:rPr>
              <a:t>www.learningaboutelectronics.com/Articles/Electret-microphones</a:t>
            </a:r>
            <a:r>
              <a:rPr lang="en" sz="1200">
                <a:solidFill>
                  <a:srgbClr val="FFFFFF"/>
                </a:solidFill>
              </a:rPr>
              <a:t>.</a:t>
            </a:r>
            <a:endParaRPr sz="1200">
              <a:solidFill>
                <a:srgbClr val="FFFFFF"/>
              </a:solidFill>
            </a:endParaRPr>
          </a:p>
          <a:p>
            <a:pPr indent="0" lvl="0" marL="0" rtl="0" algn="l">
              <a:spcBef>
                <a:spcPts val="1600"/>
              </a:spcBef>
              <a:spcAft>
                <a:spcPts val="0"/>
              </a:spcAft>
              <a:buNone/>
            </a:pPr>
            <a:r>
              <a:rPr lang="en" sz="1200">
                <a:solidFill>
                  <a:srgbClr val="FFFFFF"/>
                </a:solidFill>
              </a:rPr>
              <a:t>“Condenser Microphones” </a:t>
            </a:r>
            <a:r>
              <a:rPr i="1" lang="en" sz="1200">
                <a:solidFill>
                  <a:srgbClr val="FFFFFF"/>
                </a:solidFill>
              </a:rPr>
              <a:t>“Condenser Microphones”</a:t>
            </a:r>
            <a:r>
              <a:rPr lang="en" sz="1200">
                <a:solidFill>
                  <a:srgbClr val="FFFFFF"/>
                </a:solidFill>
              </a:rPr>
              <a:t>, LearningaboutElectronics, </a:t>
            </a:r>
            <a:r>
              <a:rPr lang="en" sz="1200" u="sng">
                <a:solidFill>
                  <a:schemeClr val="hlink"/>
                </a:solidFill>
                <a:hlinkClick r:id="rId4"/>
              </a:rPr>
              <a:t>http://www.learningaboutelectronics.com/Articles/Condenser-microphones</a:t>
            </a:r>
            <a:endParaRPr sz="1200">
              <a:solidFill>
                <a:srgbClr val="FFFFFF"/>
              </a:solidFill>
            </a:endParaRPr>
          </a:p>
          <a:p>
            <a:pPr indent="0" lvl="0" marL="0" rtl="0" algn="l">
              <a:spcBef>
                <a:spcPts val="1600"/>
              </a:spcBef>
              <a:spcAft>
                <a:spcPts val="0"/>
              </a:spcAft>
              <a:buNone/>
            </a:pPr>
            <a:r>
              <a:rPr lang="en" sz="1200">
                <a:solidFill>
                  <a:srgbClr val="FFFFFF"/>
                </a:solidFill>
              </a:rPr>
              <a:t>Moeller, and Paul. “Electret Condenser Microphone (ECM).” </a:t>
            </a:r>
            <a:r>
              <a:rPr i="1" lang="en" sz="1200">
                <a:solidFill>
                  <a:srgbClr val="FFFFFF"/>
                </a:solidFill>
              </a:rPr>
              <a:t>Institut Für Nachrichtentechnik – Technische Universität Darmstadt</a:t>
            </a:r>
            <a:r>
              <a:rPr lang="en" sz="1200">
                <a:solidFill>
                  <a:srgbClr val="FFFFFF"/>
                </a:solidFill>
              </a:rPr>
              <a:t>, </a:t>
            </a:r>
            <a:r>
              <a:rPr lang="en" sz="1200" u="sng">
                <a:solidFill>
                  <a:schemeClr val="hlink"/>
                </a:solidFill>
                <a:hlinkClick r:id="rId5"/>
              </a:rPr>
              <a:t>www.nt.tu-darmstadt.de/startseite_nt/fachgebiete_nt/ehemalige_fachgebiete_nt/fachgebiet_elektroakustik/glossar_1/elektretmikrofon_nt_ea/ecm_ea_nt_1.en.jsp</a:t>
            </a:r>
            <a:r>
              <a:rPr lang="en" sz="1200">
                <a:solidFill>
                  <a:srgbClr val="FFFFFF"/>
                </a:solidFill>
              </a:rPr>
              <a:t>.</a:t>
            </a:r>
            <a:endParaRPr sz="1200">
              <a:solidFill>
                <a:srgbClr val="FFFFFF"/>
              </a:solidFill>
            </a:endParaRPr>
          </a:p>
          <a:p>
            <a:pPr indent="0" lvl="0" marL="0" rtl="0" algn="l">
              <a:spcBef>
                <a:spcPts val="1600"/>
              </a:spcBef>
              <a:spcAft>
                <a:spcPts val="0"/>
              </a:spcAft>
              <a:buNone/>
            </a:pPr>
            <a:r>
              <a:rPr lang="en" sz="1200">
                <a:solidFill>
                  <a:srgbClr val="FFFFFF"/>
                </a:solidFill>
              </a:rPr>
              <a:t>Notes, Electronics. “Electret Microphone.” </a:t>
            </a:r>
            <a:r>
              <a:rPr i="1" lang="en" sz="1200">
                <a:solidFill>
                  <a:srgbClr val="FFFFFF"/>
                </a:solidFill>
              </a:rPr>
              <a:t>Electronics Notes</a:t>
            </a:r>
            <a:r>
              <a:rPr lang="en" sz="1200">
                <a:solidFill>
                  <a:srgbClr val="FFFFFF"/>
                </a:solidFill>
              </a:rPr>
              <a:t>, </a:t>
            </a:r>
            <a:r>
              <a:rPr lang="en" sz="1200" u="sng">
                <a:solidFill>
                  <a:schemeClr val="hlink"/>
                </a:solidFill>
                <a:hlinkClick r:id="rId6"/>
              </a:rPr>
              <a:t>www.electronics-notes.com/articles/audio-video/microphones/electret-microphone.php</a:t>
            </a:r>
            <a:r>
              <a:rPr lang="en" sz="1200">
                <a:solidFill>
                  <a:srgbClr val="FFFFFF"/>
                </a:solidFill>
              </a:rPr>
              <a:t>.</a:t>
            </a:r>
            <a:endParaRPr sz="1200">
              <a:solidFill>
                <a:srgbClr val="FFFFFF"/>
              </a:solidFill>
            </a:endParaRPr>
          </a:p>
          <a:p>
            <a:pPr indent="0" lvl="0" marL="0" rtl="0" algn="l">
              <a:spcBef>
                <a:spcPts val="1600"/>
              </a:spcBef>
              <a:spcAft>
                <a:spcPts val="0"/>
              </a:spcAft>
              <a:buNone/>
            </a:pPr>
            <a:r>
              <a:t/>
            </a:r>
            <a:endParaRPr sz="1200">
              <a:solidFill>
                <a:srgbClr val="FFFFFF"/>
              </a:solidFill>
            </a:endParaRPr>
          </a:p>
          <a:p>
            <a:pPr indent="0" lvl="0" marL="0" rtl="0" algn="l">
              <a:spcBef>
                <a:spcPts val="1600"/>
              </a:spcBef>
              <a:spcAft>
                <a:spcPts val="1600"/>
              </a:spcAft>
              <a:buNone/>
            </a:pPr>
            <a:r>
              <a:t/>
            </a:r>
            <a:endParaRPr sz="12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20"/>
          <p:cNvPicPr preferRelativeResize="0"/>
          <p:nvPr/>
        </p:nvPicPr>
        <p:blipFill>
          <a:blip r:embed="rId3">
            <a:alphaModFix/>
          </a:blip>
          <a:stretch>
            <a:fillRect/>
          </a:stretch>
        </p:blipFill>
        <p:spPr>
          <a:xfrm>
            <a:off x="2739358" y="0"/>
            <a:ext cx="3665284" cy="5143500"/>
          </a:xfrm>
          <a:prstGeom prst="rect">
            <a:avLst/>
          </a:prstGeom>
          <a:noFill/>
          <a:ln>
            <a:noFill/>
          </a:ln>
        </p:spPr>
      </p:pic>
      <p:sp>
        <p:nvSpPr>
          <p:cNvPr id="109" name="Google Shape;109;p20"/>
          <p:cNvSpPr txBox="1"/>
          <p:nvPr/>
        </p:nvSpPr>
        <p:spPr>
          <a:xfrm>
            <a:off x="317225" y="1586100"/>
            <a:ext cx="2039400" cy="78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Roboto"/>
                <a:ea typeface="Roboto"/>
                <a:cs typeface="Roboto"/>
                <a:sym typeface="Roboto"/>
              </a:rPr>
              <a:t>Thank</a:t>
            </a:r>
            <a:endParaRPr sz="3600">
              <a:solidFill>
                <a:srgbClr val="FFFFFF"/>
              </a:solidFill>
              <a:latin typeface="Roboto"/>
              <a:ea typeface="Roboto"/>
              <a:cs typeface="Roboto"/>
              <a:sym typeface="Roboto"/>
            </a:endParaRPr>
          </a:p>
        </p:txBody>
      </p:sp>
      <p:sp>
        <p:nvSpPr>
          <p:cNvPr id="110" name="Google Shape;110;p20"/>
          <p:cNvSpPr txBox="1"/>
          <p:nvPr/>
        </p:nvSpPr>
        <p:spPr>
          <a:xfrm>
            <a:off x="6787375" y="1586100"/>
            <a:ext cx="2039400" cy="78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Roboto"/>
                <a:ea typeface="Roboto"/>
                <a:cs typeface="Roboto"/>
                <a:sym typeface="Roboto"/>
              </a:rPr>
              <a:t>You</a:t>
            </a:r>
            <a:endParaRPr sz="36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