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11" Type="http://schemas.openxmlformats.org/officeDocument/2006/relationships/slide" Target="slides/slide6.xml"/><Relationship Id="rId22" Type="http://schemas.openxmlformats.org/officeDocument/2006/relationships/font" Target="fonts/ProximaNova-boldItalic.fntdata"/><Relationship Id="rId10" Type="http://schemas.openxmlformats.org/officeDocument/2006/relationships/slide" Target="slides/slide5.xml"/><Relationship Id="rId21" Type="http://schemas.openxmlformats.org/officeDocument/2006/relationships/font" Target="fonts/ProximaNova-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roximaNova-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Voltage" TargetMode="External"/><Relationship Id="rId3" Type="http://schemas.openxmlformats.org/officeDocument/2006/relationships/hyperlink" Target="https://en.wikipedia.org/wiki/Thermoelectric_effec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81168fdfd7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81168fdfd7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811581e7d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11581e7d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Nayan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811581e7d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811581e7d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Steven</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11581e7d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11581e7d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80e917ee41_1_1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80e917ee41_1_1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Nayan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811581e7d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811581e7d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Nayan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811581e7d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11581e7d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Steven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811581e7d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811581e7d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50">
                <a:solidFill>
                  <a:srgbClr val="222222"/>
                </a:solidFill>
                <a:highlight>
                  <a:srgbClr val="FFFFFF"/>
                </a:highlight>
              </a:rPr>
              <a:t>A thermocouple produces a temperature-dependent </a:t>
            </a:r>
            <a:r>
              <a:rPr lang="en" sz="1050">
                <a:solidFill>
                  <a:srgbClr val="0B0080"/>
                </a:solidFill>
                <a:highlight>
                  <a:srgbClr val="FFFFFF"/>
                </a:highlight>
                <a:uFill>
                  <a:noFill/>
                </a:uFill>
                <a:hlinkClick r:id="rId2"/>
              </a:rPr>
              <a:t>voltage</a:t>
            </a:r>
            <a:r>
              <a:rPr lang="en" sz="1050">
                <a:solidFill>
                  <a:srgbClr val="222222"/>
                </a:solidFill>
                <a:highlight>
                  <a:srgbClr val="FFFFFF"/>
                </a:highlight>
              </a:rPr>
              <a:t> as a result of the </a:t>
            </a:r>
            <a:r>
              <a:rPr lang="en" sz="1050">
                <a:solidFill>
                  <a:srgbClr val="0B0080"/>
                </a:solidFill>
                <a:highlight>
                  <a:srgbClr val="FFFFFF"/>
                </a:highlight>
                <a:uFill>
                  <a:noFill/>
                </a:uFill>
                <a:hlinkClick r:id="rId3"/>
              </a:rPr>
              <a:t>thermoelectric effect</a:t>
            </a:r>
            <a:r>
              <a:rPr lang="en" sz="1050">
                <a:solidFill>
                  <a:srgbClr val="222222"/>
                </a:solidFill>
                <a:highlight>
                  <a:srgbClr val="FFFFFF"/>
                </a:highlight>
              </a:rPr>
              <a:t>, and this voltage can be used to measure temperature. </a:t>
            </a:r>
            <a:endParaRPr sz="1050">
              <a:solidFill>
                <a:srgbClr val="222222"/>
              </a:solidFill>
              <a:highlight>
                <a:srgbClr val="FFFFFF"/>
              </a:highlight>
            </a:endParaRPr>
          </a:p>
          <a:p>
            <a:pPr indent="0" lvl="0" marL="0" rtl="0" algn="l">
              <a:spcBef>
                <a:spcPts val="0"/>
              </a:spcBef>
              <a:spcAft>
                <a:spcPts val="0"/>
              </a:spcAft>
              <a:buNone/>
            </a:pPr>
            <a:r>
              <a:rPr lang="en" sz="1150">
                <a:highlight>
                  <a:srgbClr val="FFFFFF"/>
                </a:highlight>
                <a:latin typeface="Proxima Nova"/>
                <a:ea typeface="Proxima Nova"/>
                <a:cs typeface="Proxima Nova"/>
                <a:sym typeface="Proxima Nova"/>
              </a:rPr>
              <a:t>can measure humidity with ±3% accuracy, barometric pressure with ±1 hPa absolute accuracy</a:t>
            </a:r>
            <a:endParaRPr sz="1050">
              <a:solidFill>
                <a:srgbClr val="222222"/>
              </a:solidFill>
              <a:highlight>
                <a:srgbClr val="FFFFFF"/>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811581e7d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811581e7d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811581e7d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11581e7d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811581e7d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811581e7d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0e917ee41_1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0e917ee41_1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png"/><Relationship Id="rId10" Type="http://schemas.openxmlformats.org/officeDocument/2006/relationships/image" Target="../media/image12.png"/><Relationship Id="rId9"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7.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000000"/>
                </a:solidFill>
              </a:rPr>
              <a:t>Group 8: Progress Report</a:t>
            </a:r>
            <a:endParaRPr>
              <a:solidFill>
                <a:srgbClr val="000000"/>
              </a:solidFill>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Nayan Myerson-Jain, John Wang, Zhaoqi Wu, Steven Zhang</a:t>
            </a:r>
            <a:endParaRPr>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Trial Experiment Analysis</a:t>
            </a:r>
            <a:endParaRPr/>
          </a:p>
        </p:txBody>
      </p:sp>
      <p:pic>
        <p:nvPicPr>
          <p:cNvPr id="131" name="Google Shape;131;p22"/>
          <p:cNvPicPr preferRelativeResize="0"/>
          <p:nvPr/>
        </p:nvPicPr>
        <p:blipFill>
          <a:blip r:embed="rId3">
            <a:alphaModFix/>
          </a:blip>
          <a:stretch>
            <a:fillRect/>
          </a:stretch>
        </p:blipFill>
        <p:spPr>
          <a:xfrm>
            <a:off x="688750" y="1152474"/>
            <a:ext cx="8239873" cy="3621751"/>
          </a:xfrm>
          <a:prstGeom prst="rect">
            <a:avLst/>
          </a:prstGeom>
          <a:noFill/>
          <a:ln>
            <a:noFill/>
          </a:ln>
        </p:spPr>
      </p:pic>
      <p:sp>
        <p:nvSpPr>
          <p:cNvPr id="132" name="Google Shape;132;p22"/>
          <p:cNvSpPr txBox="1"/>
          <p:nvPr/>
        </p:nvSpPr>
        <p:spPr>
          <a:xfrm>
            <a:off x="2740300" y="3077450"/>
            <a:ext cx="1831800" cy="6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Thermocouple was put in oven</a:t>
            </a:r>
            <a:endParaRPr>
              <a:latin typeface="Proxima Nova"/>
              <a:ea typeface="Proxima Nova"/>
              <a:cs typeface="Proxima Nova"/>
              <a:sym typeface="Proxima Nova"/>
            </a:endParaRPr>
          </a:p>
        </p:txBody>
      </p:sp>
      <p:cxnSp>
        <p:nvCxnSpPr>
          <p:cNvPr id="133" name="Google Shape;133;p22"/>
          <p:cNvCxnSpPr/>
          <p:nvPr/>
        </p:nvCxnSpPr>
        <p:spPr>
          <a:xfrm>
            <a:off x="2316725" y="2774900"/>
            <a:ext cx="354300" cy="276600"/>
          </a:xfrm>
          <a:prstGeom prst="straightConnector1">
            <a:avLst/>
          </a:prstGeom>
          <a:noFill/>
          <a:ln cap="flat" cmpd="sng" w="9525">
            <a:solidFill>
              <a:schemeClr val="dk2"/>
            </a:solidFill>
            <a:prstDash val="solid"/>
            <a:round/>
            <a:headEnd len="med" w="med" type="none"/>
            <a:tailEnd len="med" w="med" type="triangle"/>
          </a:ln>
        </p:spPr>
      </p:cxnSp>
      <p:cxnSp>
        <p:nvCxnSpPr>
          <p:cNvPr id="134" name="Google Shape;134;p22"/>
          <p:cNvCxnSpPr/>
          <p:nvPr/>
        </p:nvCxnSpPr>
        <p:spPr>
          <a:xfrm>
            <a:off x="3682575" y="2066050"/>
            <a:ext cx="518700" cy="414900"/>
          </a:xfrm>
          <a:prstGeom prst="straightConnector1">
            <a:avLst/>
          </a:prstGeom>
          <a:noFill/>
          <a:ln cap="flat" cmpd="sng" w="9525">
            <a:solidFill>
              <a:schemeClr val="dk2"/>
            </a:solidFill>
            <a:prstDash val="solid"/>
            <a:round/>
            <a:headEnd len="med" w="med" type="none"/>
            <a:tailEnd len="med" w="med" type="triangle"/>
          </a:ln>
        </p:spPr>
      </p:cxnSp>
      <p:sp>
        <p:nvSpPr>
          <p:cNvPr id="135" name="Google Shape;135;p22"/>
          <p:cNvSpPr txBox="1"/>
          <p:nvPr/>
        </p:nvSpPr>
        <p:spPr>
          <a:xfrm>
            <a:off x="3445950" y="2480950"/>
            <a:ext cx="1831800" cy="6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The oven door is shut</a:t>
            </a:r>
            <a:endParaRPr>
              <a:latin typeface="Proxima Nova"/>
              <a:ea typeface="Proxima Nova"/>
              <a:cs typeface="Proxima Nova"/>
              <a:sym typeface="Proxima Nova"/>
            </a:endParaRPr>
          </a:p>
        </p:txBody>
      </p:sp>
      <p:cxnSp>
        <p:nvCxnSpPr>
          <p:cNvPr id="136" name="Google Shape;136;p22"/>
          <p:cNvCxnSpPr/>
          <p:nvPr/>
        </p:nvCxnSpPr>
        <p:spPr>
          <a:xfrm flipH="1" rot="10800000">
            <a:off x="6137625" y="1728975"/>
            <a:ext cx="492600" cy="363000"/>
          </a:xfrm>
          <a:prstGeom prst="straightConnector1">
            <a:avLst/>
          </a:prstGeom>
          <a:noFill/>
          <a:ln cap="flat" cmpd="sng" w="9525">
            <a:solidFill>
              <a:schemeClr val="dk2"/>
            </a:solidFill>
            <a:prstDash val="solid"/>
            <a:round/>
            <a:headEnd len="med" w="med" type="none"/>
            <a:tailEnd len="med" w="med" type="triangle"/>
          </a:ln>
        </p:spPr>
      </p:cxnSp>
      <p:sp>
        <p:nvSpPr>
          <p:cNvPr id="137" name="Google Shape;137;p22"/>
          <p:cNvSpPr txBox="1"/>
          <p:nvPr/>
        </p:nvSpPr>
        <p:spPr>
          <a:xfrm>
            <a:off x="6710400" y="1500925"/>
            <a:ext cx="1831800" cy="64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The oven door is opened </a:t>
            </a:r>
            <a:endParaRPr>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41" name="Shape 141"/>
        <p:cNvGrpSpPr/>
        <p:nvPr/>
      </p:nvGrpSpPr>
      <p:grpSpPr>
        <a:xfrm>
          <a:off x="0" y="0"/>
          <a:ext cx="0" cy="0"/>
          <a:chOff x="0" y="0"/>
          <a:chExt cx="0" cy="0"/>
        </a:xfrm>
      </p:grpSpPr>
      <p:sp>
        <p:nvSpPr>
          <p:cNvPr id="142" name="Google Shape;14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Run plan &amp; collected data. (cont.)</a:t>
            </a:r>
            <a:endParaRPr/>
          </a:p>
        </p:txBody>
      </p:sp>
      <p:sp>
        <p:nvSpPr>
          <p:cNvPr id="143" name="Google Shape;143;p23"/>
          <p:cNvSpPr txBox="1"/>
          <p:nvPr>
            <p:ph idx="1" type="body"/>
          </p:nvPr>
        </p:nvSpPr>
        <p:spPr>
          <a:xfrm>
            <a:off x="311700" y="1152475"/>
            <a:ext cx="8434200" cy="17748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We have also taken two more measurements using a thermocouple. </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First measurement taken of oven heating up to about 180 degrees </a:t>
            </a:r>
            <a:r>
              <a:rPr lang="en">
                <a:solidFill>
                  <a:srgbClr val="000000"/>
                </a:solidFill>
              </a:rPr>
              <a:t>Celsius</a:t>
            </a:r>
            <a:r>
              <a:rPr lang="en">
                <a:solidFill>
                  <a:srgbClr val="000000"/>
                </a:solidFill>
              </a:rPr>
              <a:t>.</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Second measurement taken of refrigerator.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In the future will use multiple thermocouples to create a ‘lattice’ and take measurement with them.</a:t>
            </a:r>
            <a:endParaRPr>
              <a:solidFill>
                <a:srgbClr val="000000"/>
              </a:solidFill>
            </a:endParaRPr>
          </a:p>
        </p:txBody>
      </p:sp>
      <p:pic>
        <p:nvPicPr>
          <p:cNvPr id="144" name="Google Shape;144;p23"/>
          <p:cNvPicPr preferRelativeResize="0"/>
          <p:nvPr/>
        </p:nvPicPr>
        <p:blipFill>
          <a:blip r:embed="rId3">
            <a:alphaModFix/>
          </a:blip>
          <a:stretch>
            <a:fillRect/>
          </a:stretch>
        </p:blipFill>
        <p:spPr>
          <a:xfrm>
            <a:off x="1550925" y="2836775"/>
            <a:ext cx="5202376" cy="2193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48" name="Shape 148"/>
        <p:cNvGrpSpPr/>
        <p:nvPr/>
      </p:nvGrpSpPr>
      <p:grpSpPr>
        <a:xfrm>
          <a:off x="0" y="0"/>
          <a:ext cx="0" cy="0"/>
          <a:chOff x="0" y="0"/>
          <a:chExt cx="0" cy="0"/>
        </a:xfrm>
      </p:grpSpPr>
      <p:sp>
        <p:nvSpPr>
          <p:cNvPr id="149" name="Google Shape;149;p24"/>
          <p:cNvSpPr txBox="1"/>
          <p:nvPr>
            <p:ph type="title"/>
          </p:nvPr>
        </p:nvSpPr>
        <p:spPr>
          <a:xfrm>
            <a:off x="311700" y="125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 for data analysis.</a:t>
            </a:r>
            <a:endParaRPr/>
          </a:p>
        </p:txBody>
      </p:sp>
      <p:sp>
        <p:nvSpPr>
          <p:cNvPr id="150" name="Google Shape;150;p24"/>
          <p:cNvSpPr txBox="1"/>
          <p:nvPr>
            <p:ph idx="1" type="body"/>
          </p:nvPr>
        </p:nvSpPr>
        <p:spPr>
          <a:xfrm>
            <a:off x="268475" y="697900"/>
            <a:ext cx="8520600" cy="41517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Data </a:t>
            </a:r>
            <a:r>
              <a:rPr lang="en">
                <a:solidFill>
                  <a:srgbClr val="000000"/>
                </a:solidFill>
              </a:rPr>
              <a:t>acquisition</a:t>
            </a:r>
            <a:r>
              <a:rPr lang="en">
                <a:solidFill>
                  <a:srgbClr val="000000"/>
                </a:solidFill>
              </a:rPr>
              <a:t>: not enough thermocouple, take measurements on each constant z-slices in each trial, and carry out multiple trials.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Date plotting: for each z-slice, take snapshots at fixed times, and make 2 types of plots of the measurements: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Plot 1: a 2-D plot with colored </a:t>
            </a:r>
            <a:r>
              <a:rPr lang="en">
                <a:solidFill>
                  <a:srgbClr val="000000"/>
                </a:solidFill>
              </a:rPr>
              <a:t>regions</a:t>
            </a:r>
            <a:r>
              <a:rPr lang="en">
                <a:solidFill>
                  <a:srgbClr val="000000"/>
                </a:solidFill>
              </a:rPr>
              <a:t> around each thermocouple, with darker colors indicating a higher temperature. Easy to see the temperature distribution.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Plot 2: a 3-D plot with the vertical axis as temperature. Easy to see how temperature changes with respect to space.</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Coarse-graining method: evenly divide each z-slice into squares each of which contains exactly 1 thermocouple at the center. Do coarse-graining modelling for different scaling parameters. Find the critical scaling parameter for the the approximation is better compare to others.</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3-D gradient: construct the 3-D gradient from each slice and corresponding critical scaling parameters.</a:t>
            </a:r>
            <a:endParaRPr>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Things might on the project report</a:t>
            </a:r>
            <a:endParaRPr/>
          </a:p>
        </p:txBody>
      </p:sp>
      <p:sp>
        <p:nvSpPr>
          <p:cNvPr id="156" name="Google Shape;156;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AutoNum type="arabicPeriod"/>
            </a:pPr>
            <a:r>
              <a:rPr lang="en">
                <a:solidFill>
                  <a:srgbClr val="000000"/>
                </a:solidFill>
              </a:rPr>
              <a:t>I</a:t>
            </a:r>
            <a:r>
              <a:rPr lang="en">
                <a:solidFill>
                  <a:srgbClr val="000000"/>
                </a:solidFill>
              </a:rPr>
              <a:t>nvestigate the temperature </a:t>
            </a:r>
            <a:r>
              <a:rPr lang="en">
                <a:solidFill>
                  <a:srgbClr val="000000"/>
                </a:solidFill>
              </a:rPr>
              <a:t>profile vs. time</a:t>
            </a:r>
            <a:r>
              <a:rPr lang="en">
                <a:solidFill>
                  <a:srgbClr val="000000"/>
                </a:solidFill>
              </a:rPr>
              <a:t> in oven (in different modes) and </a:t>
            </a:r>
            <a:r>
              <a:rPr lang="en">
                <a:solidFill>
                  <a:srgbClr val="000000"/>
                </a:solidFill>
              </a:rPr>
              <a:t>refrigerator</a:t>
            </a:r>
            <a:r>
              <a:rPr lang="en">
                <a:solidFill>
                  <a:srgbClr val="000000"/>
                </a:solidFill>
              </a:rPr>
              <a:t> </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Investigate pressure profile in oven and refrigerator</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Investigate humidity profile in refrigerator</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Investigate the response time of the thermocouple vs. temperature (i.e. time the thermocouple takes in order to reach equilibrium with environment)</a:t>
            </a: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is our project?</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Examine temperature, humidity, barometric pressure profiles measured from different sensors.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We will examine these profiles in different ovens and refrigerators and compare them in household appliances versus more professional versions and how different processes in these appliances impact the data that we’ve taken.</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This is a relatively simple idea, but allows us to learn interesting things about the </a:t>
            </a:r>
            <a:r>
              <a:rPr lang="en">
                <a:solidFill>
                  <a:srgbClr val="000000"/>
                </a:solidFill>
                <a:latin typeface="Times New Roman"/>
                <a:ea typeface="Times New Roman"/>
                <a:cs typeface="Times New Roman"/>
                <a:sym typeface="Times New Roman"/>
              </a:rPr>
              <a:t>appliances</a:t>
            </a:r>
            <a:r>
              <a:rPr lang="en">
                <a:solidFill>
                  <a:srgbClr val="000000"/>
                </a:solidFill>
                <a:latin typeface="Times New Roman"/>
                <a:ea typeface="Times New Roman"/>
                <a:cs typeface="Times New Roman"/>
                <a:sym typeface="Times New Roman"/>
              </a:rPr>
              <a:t> we use in our daily lives, as well as the devices we’ve been using in this class (BME680, Adafruit thermocouple and thermocouple amplifier, TMP36 temperature sensor).</a:t>
            </a:r>
            <a:endParaRPr>
              <a:solidFill>
                <a:srgbClr val="000000"/>
              </a:solidFill>
              <a:latin typeface="Times New Roman"/>
              <a:ea typeface="Times New Roman"/>
              <a:cs typeface="Times New Roman"/>
              <a:sym typeface="Times New Roman"/>
            </a:endParaRPr>
          </a:p>
          <a:p>
            <a:pPr indent="0" lvl="0" marL="457200" rtl="0" algn="l">
              <a:spcBef>
                <a:spcPts val="1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is our project useful?</a:t>
            </a:r>
            <a:endParaRPr/>
          </a:p>
        </p:txBody>
      </p:sp>
      <p:sp>
        <p:nvSpPr>
          <p:cNvPr id="72" name="Google Shape;72;p15"/>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We can compare how different types of ovens heat up.</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We can study how refrigerators control their temperature and humidity.</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Also study properties of our instruments: how long it takes for them to reach equilibrium with the environment etc...</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This is cool, because we can see how temperature and humidity changes in ovens through things like different cooking processes!</a:t>
            </a:r>
            <a:endParaRPr>
              <a:solidFill>
                <a:srgbClr val="000000"/>
              </a:solidFill>
            </a:endParaRPr>
          </a:p>
        </p:txBody>
      </p:sp>
      <p:pic>
        <p:nvPicPr>
          <p:cNvPr id="73" name="Google Shape;73;p15"/>
          <p:cNvPicPr preferRelativeResize="0"/>
          <p:nvPr/>
        </p:nvPicPr>
        <p:blipFill>
          <a:blip r:embed="rId3">
            <a:alphaModFix/>
          </a:blip>
          <a:stretch>
            <a:fillRect/>
          </a:stretch>
        </p:blipFill>
        <p:spPr>
          <a:xfrm>
            <a:off x="482800" y="3072350"/>
            <a:ext cx="3311150" cy="1963175"/>
          </a:xfrm>
          <a:prstGeom prst="rect">
            <a:avLst/>
          </a:prstGeom>
          <a:noFill/>
          <a:ln>
            <a:noFill/>
          </a:ln>
        </p:spPr>
      </p:pic>
      <p:pic>
        <p:nvPicPr>
          <p:cNvPr id="74" name="Google Shape;74;p15"/>
          <p:cNvPicPr preferRelativeResize="0"/>
          <p:nvPr/>
        </p:nvPicPr>
        <p:blipFill>
          <a:blip r:embed="rId4">
            <a:alphaModFix/>
          </a:blip>
          <a:stretch>
            <a:fillRect/>
          </a:stretch>
        </p:blipFill>
        <p:spPr>
          <a:xfrm>
            <a:off x="4434622" y="3072350"/>
            <a:ext cx="3311150" cy="19631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 we collaborate?</a:t>
            </a:r>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We have weekly meetings on Thursdays at 2pm for about an hour.</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Arduino codes: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LCD displays, BME680 data read and write into SD card: Steven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Thermocouple read and write: John</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TMP reading and writing: Nayan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Measurement: temperature in ovens: Nayan, John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Data analysis: Nayan, Mike</a:t>
            </a:r>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84" name="Shape 84"/>
        <p:cNvGrpSpPr/>
        <p:nvPr/>
      </p:nvGrpSpPr>
      <p:grpSpPr>
        <a:xfrm>
          <a:off x="0" y="0"/>
          <a:ext cx="0" cy="0"/>
          <a:chOff x="0" y="0"/>
          <a:chExt cx="0" cy="0"/>
        </a:xfrm>
      </p:grpSpPr>
      <p:sp>
        <p:nvSpPr>
          <p:cNvPr id="85" name="Google Shape;85;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Instruments </a:t>
            </a:r>
            <a:endParaRPr/>
          </a:p>
        </p:txBody>
      </p:sp>
      <p:pic>
        <p:nvPicPr>
          <p:cNvPr id="86" name="Google Shape;86;p17"/>
          <p:cNvPicPr preferRelativeResize="0"/>
          <p:nvPr/>
        </p:nvPicPr>
        <p:blipFill>
          <a:blip r:embed="rId3">
            <a:alphaModFix/>
          </a:blip>
          <a:stretch>
            <a:fillRect/>
          </a:stretch>
        </p:blipFill>
        <p:spPr>
          <a:xfrm>
            <a:off x="640572" y="1769550"/>
            <a:ext cx="2465304" cy="1850225"/>
          </a:xfrm>
          <a:prstGeom prst="rect">
            <a:avLst/>
          </a:prstGeom>
          <a:noFill/>
          <a:ln>
            <a:noFill/>
          </a:ln>
        </p:spPr>
      </p:pic>
      <p:pic>
        <p:nvPicPr>
          <p:cNvPr id="87" name="Google Shape;87;p17"/>
          <p:cNvPicPr preferRelativeResize="0"/>
          <p:nvPr/>
        </p:nvPicPr>
        <p:blipFill>
          <a:blip r:embed="rId4">
            <a:alphaModFix/>
          </a:blip>
          <a:stretch>
            <a:fillRect/>
          </a:stretch>
        </p:blipFill>
        <p:spPr>
          <a:xfrm>
            <a:off x="3521525" y="1769540"/>
            <a:ext cx="2465301" cy="1850247"/>
          </a:xfrm>
          <a:prstGeom prst="rect">
            <a:avLst/>
          </a:prstGeom>
          <a:noFill/>
          <a:ln>
            <a:noFill/>
          </a:ln>
        </p:spPr>
      </p:pic>
      <p:pic>
        <p:nvPicPr>
          <p:cNvPr id="88" name="Google Shape;88;p17"/>
          <p:cNvPicPr preferRelativeResize="0"/>
          <p:nvPr/>
        </p:nvPicPr>
        <p:blipFill>
          <a:blip r:embed="rId5">
            <a:alphaModFix/>
          </a:blip>
          <a:stretch>
            <a:fillRect/>
          </a:stretch>
        </p:blipFill>
        <p:spPr>
          <a:xfrm>
            <a:off x="6402475" y="1769538"/>
            <a:ext cx="2126725" cy="1850250"/>
          </a:xfrm>
          <a:prstGeom prst="rect">
            <a:avLst/>
          </a:prstGeom>
          <a:noFill/>
          <a:ln>
            <a:noFill/>
          </a:ln>
        </p:spPr>
      </p:pic>
      <p:sp>
        <p:nvSpPr>
          <p:cNvPr id="89" name="Google Shape;89;p17"/>
          <p:cNvSpPr txBox="1"/>
          <p:nvPr/>
        </p:nvSpPr>
        <p:spPr>
          <a:xfrm>
            <a:off x="1152525" y="3710475"/>
            <a:ext cx="16020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Thermocouple</a:t>
            </a:r>
            <a:endParaRPr>
              <a:latin typeface="Proxima Nova"/>
              <a:ea typeface="Proxima Nova"/>
              <a:cs typeface="Proxima Nova"/>
              <a:sym typeface="Proxima Nova"/>
            </a:endParaRPr>
          </a:p>
        </p:txBody>
      </p:sp>
      <p:sp>
        <p:nvSpPr>
          <p:cNvPr id="90" name="Google Shape;90;p17"/>
          <p:cNvSpPr txBox="1"/>
          <p:nvPr/>
        </p:nvSpPr>
        <p:spPr>
          <a:xfrm>
            <a:off x="4231913" y="3710475"/>
            <a:ext cx="16020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BME 680</a:t>
            </a:r>
            <a:endParaRPr>
              <a:latin typeface="Proxima Nova"/>
              <a:ea typeface="Proxima Nova"/>
              <a:cs typeface="Proxima Nova"/>
              <a:sym typeface="Proxima Nova"/>
            </a:endParaRPr>
          </a:p>
        </p:txBody>
      </p:sp>
      <p:sp>
        <p:nvSpPr>
          <p:cNvPr id="91" name="Google Shape;91;p17"/>
          <p:cNvSpPr txBox="1"/>
          <p:nvPr/>
        </p:nvSpPr>
        <p:spPr>
          <a:xfrm>
            <a:off x="7152038" y="3710475"/>
            <a:ext cx="1602000" cy="44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TMP 36</a:t>
            </a:r>
            <a:endParaRPr>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95" name="Shape 95"/>
        <p:cNvGrpSpPr/>
        <p:nvPr/>
      </p:nvGrpSpPr>
      <p:grpSpPr>
        <a:xfrm>
          <a:off x="0" y="0"/>
          <a:ext cx="0" cy="0"/>
          <a:chOff x="0" y="0"/>
          <a:chExt cx="0" cy="0"/>
        </a:xfrm>
      </p:grpSpPr>
      <p:sp>
        <p:nvSpPr>
          <p:cNvPr id="96" name="Google Shape;96;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status of Breadboards.</a:t>
            </a:r>
            <a:endParaRPr/>
          </a:p>
        </p:txBody>
      </p:sp>
      <p:sp>
        <p:nvSpPr>
          <p:cNvPr id="97" name="Google Shape;97;p18"/>
          <p:cNvSpPr txBox="1"/>
          <p:nvPr>
            <p:ph idx="1" type="body"/>
          </p:nvPr>
        </p:nvSpPr>
        <p:spPr>
          <a:xfrm>
            <a:off x="311700" y="1152475"/>
            <a:ext cx="37080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Everything is set up on our breadboards: BME680, thermocouple, TMP36, battery pack, INA219, LCD, Keypad.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We can efficiently take data </a:t>
            </a:r>
            <a:r>
              <a:rPr lang="en">
                <a:solidFill>
                  <a:srgbClr val="000000"/>
                </a:solidFill>
              </a:rPr>
              <a:t>with one thermocouple </a:t>
            </a:r>
            <a:r>
              <a:rPr lang="en">
                <a:solidFill>
                  <a:srgbClr val="000000"/>
                </a:solidFill>
              </a:rPr>
              <a:t>using the breadboard.</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Using it to take preliminary data, final data will be taken using PCBs</a:t>
            </a:r>
            <a:endParaRPr>
              <a:solidFill>
                <a:srgbClr val="000000"/>
              </a:solidFill>
            </a:endParaRPr>
          </a:p>
          <a:p>
            <a:pPr indent="0" lvl="0" marL="457200" rtl="0" algn="l">
              <a:spcBef>
                <a:spcPts val="1600"/>
              </a:spcBef>
              <a:spcAft>
                <a:spcPts val="0"/>
              </a:spcAft>
              <a:buNone/>
            </a:pPr>
            <a:r>
              <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98" name="Google Shape;98;p18"/>
          <p:cNvPicPr preferRelativeResize="0"/>
          <p:nvPr/>
        </p:nvPicPr>
        <p:blipFill>
          <a:blip r:embed="rId3">
            <a:alphaModFix/>
          </a:blip>
          <a:stretch>
            <a:fillRect/>
          </a:stretch>
        </p:blipFill>
        <p:spPr>
          <a:xfrm>
            <a:off x="4572000" y="1017725"/>
            <a:ext cx="4041402"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02" name="Shape 102"/>
        <p:cNvGrpSpPr/>
        <p:nvPr/>
      </p:nvGrpSpPr>
      <p:grpSpPr>
        <a:xfrm>
          <a:off x="0" y="0"/>
          <a:ext cx="0" cy="0"/>
          <a:chOff x="0" y="0"/>
          <a:chExt cx="0" cy="0"/>
        </a:xfrm>
      </p:grpSpPr>
      <p:sp>
        <p:nvSpPr>
          <p:cNvPr id="103" name="Google Shape;10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Current status of PCBs</a:t>
            </a:r>
            <a:endParaRPr/>
          </a:p>
        </p:txBody>
      </p:sp>
      <p:sp>
        <p:nvSpPr>
          <p:cNvPr id="104" name="Google Shape;104;p19"/>
          <p:cNvSpPr txBox="1"/>
          <p:nvPr>
            <p:ph idx="1" type="body"/>
          </p:nvPr>
        </p:nvSpPr>
        <p:spPr>
          <a:xfrm>
            <a:off x="5738700" y="1256200"/>
            <a:ext cx="3405300" cy="28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1. </a:t>
            </a:r>
            <a:r>
              <a:rPr lang="en">
                <a:solidFill>
                  <a:srgbClr val="000000"/>
                </a:solidFill>
              </a:rPr>
              <a:t>We have the main devices installed on the PCB except the thermocouple breakout board</a:t>
            </a:r>
            <a:endParaRPr>
              <a:solidFill>
                <a:srgbClr val="000000"/>
              </a:solidFill>
            </a:endParaRPr>
          </a:p>
          <a:p>
            <a:pPr indent="0" lvl="0" marL="0" rtl="0" algn="l">
              <a:spcBef>
                <a:spcPts val="1600"/>
              </a:spcBef>
              <a:spcAft>
                <a:spcPts val="1600"/>
              </a:spcAft>
              <a:buNone/>
            </a:pPr>
            <a:r>
              <a:rPr lang="en">
                <a:solidFill>
                  <a:srgbClr val="000000"/>
                </a:solidFill>
              </a:rPr>
              <a:t>2. We are testing the communication between Arduino to multiple t</a:t>
            </a:r>
            <a:r>
              <a:rPr lang="en">
                <a:solidFill>
                  <a:srgbClr val="000000"/>
                </a:solidFill>
              </a:rPr>
              <a:t>hermocouple breakout boards</a:t>
            </a:r>
            <a:endParaRPr b="1">
              <a:solidFill>
                <a:srgbClr val="000000"/>
              </a:solidFill>
            </a:endParaRPr>
          </a:p>
        </p:txBody>
      </p:sp>
      <p:pic>
        <p:nvPicPr>
          <p:cNvPr id="105" name="Google Shape;105;p19"/>
          <p:cNvPicPr preferRelativeResize="0"/>
          <p:nvPr/>
        </p:nvPicPr>
        <p:blipFill>
          <a:blip r:embed="rId3">
            <a:alphaModFix/>
          </a:blip>
          <a:stretch>
            <a:fillRect/>
          </a:stretch>
        </p:blipFill>
        <p:spPr>
          <a:xfrm>
            <a:off x="535450" y="1195813"/>
            <a:ext cx="2433724" cy="3750341"/>
          </a:xfrm>
          <a:prstGeom prst="rect">
            <a:avLst/>
          </a:prstGeom>
          <a:noFill/>
          <a:ln>
            <a:noFill/>
          </a:ln>
        </p:spPr>
      </p:pic>
      <p:pic>
        <p:nvPicPr>
          <p:cNvPr id="106" name="Google Shape;106;p19"/>
          <p:cNvPicPr preferRelativeResize="0"/>
          <p:nvPr/>
        </p:nvPicPr>
        <p:blipFill rotWithShape="1">
          <a:blip r:embed="rId4">
            <a:alphaModFix/>
          </a:blip>
          <a:srcRect b="-2619" l="-1780" r="1779" t="2620"/>
          <a:stretch/>
        </p:blipFill>
        <p:spPr>
          <a:xfrm>
            <a:off x="3054475" y="1195825"/>
            <a:ext cx="2433726" cy="37503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Trial Experiment in the Oven</a:t>
            </a:r>
            <a:endParaRPr/>
          </a:p>
          <a:p>
            <a:pPr indent="0" lvl="0" marL="0" rtl="0" algn="l">
              <a:spcBef>
                <a:spcPts val="0"/>
              </a:spcBef>
              <a:spcAft>
                <a:spcPts val="0"/>
              </a:spcAft>
              <a:buNone/>
            </a:pPr>
            <a:r>
              <a:t/>
            </a:r>
            <a:endParaRPr/>
          </a:p>
        </p:txBody>
      </p:sp>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
                <a:solidFill>
                  <a:srgbClr val="000000"/>
                </a:solidFill>
              </a:rPr>
              <a:t>The experiment was done after the oven was turned down</a:t>
            </a:r>
            <a:endParaRPr>
              <a:solidFill>
                <a:srgbClr val="000000"/>
              </a:solidFill>
            </a:endParaRPr>
          </a:p>
          <a:p>
            <a:pPr indent="-342900" lvl="0" marL="457200" rtl="0" algn="l">
              <a:spcBef>
                <a:spcPts val="0"/>
              </a:spcBef>
              <a:spcAft>
                <a:spcPts val="0"/>
              </a:spcAft>
              <a:buClr>
                <a:srgbClr val="000000"/>
              </a:buClr>
              <a:buSzPts val="1800"/>
              <a:buChar char="●"/>
            </a:pPr>
            <a:r>
              <a:rPr lang="en">
                <a:solidFill>
                  <a:srgbClr val="000000"/>
                </a:solidFill>
              </a:rPr>
              <a:t>The experiment was done with the breadboard</a:t>
            </a:r>
            <a:endParaRPr>
              <a:solidFill>
                <a:srgbClr val="000000"/>
              </a:solidFill>
            </a:endParaRPr>
          </a:p>
          <a:p>
            <a:pPr indent="0" lvl="0" marL="0" rtl="0" algn="l">
              <a:spcBef>
                <a:spcPts val="1600"/>
              </a:spcBef>
              <a:spcAft>
                <a:spcPts val="0"/>
              </a:spcAft>
              <a:buNone/>
            </a:pPr>
            <a:r>
              <a:rPr lang="en">
                <a:solidFill>
                  <a:srgbClr val="000000"/>
                </a:solidFill>
              </a:rPr>
              <a:t>Procedure:</a:t>
            </a:r>
            <a:endParaRPr>
              <a:solidFill>
                <a:srgbClr val="000000"/>
              </a:solidFill>
            </a:endParaRPr>
          </a:p>
          <a:p>
            <a:pPr indent="-342900" lvl="0" marL="457200" rtl="0" algn="l">
              <a:spcBef>
                <a:spcPts val="1600"/>
              </a:spcBef>
              <a:spcAft>
                <a:spcPts val="0"/>
              </a:spcAft>
              <a:buClr>
                <a:srgbClr val="000000"/>
              </a:buClr>
              <a:buSzPts val="1800"/>
              <a:buAutoNum type="arabicPeriod"/>
            </a:pPr>
            <a:r>
              <a:rPr lang="en">
                <a:solidFill>
                  <a:srgbClr val="000000"/>
                </a:solidFill>
              </a:rPr>
              <a:t>Put the thermocouple inside the oven</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Shut the oven door</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Wait for couple minutes and open the oven door</a:t>
            </a:r>
            <a:endParaRPr>
              <a:solidFill>
                <a:srgbClr val="000000"/>
              </a:solidFill>
            </a:endParaRPr>
          </a:p>
          <a:p>
            <a:pPr indent="0" lvl="0" marL="0" rtl="0" algn="l">
              <a:spcBef>
                <a:spcPts val="1600"/>
              </a:spcBef>
              <a:spcAft>
                <a:spcPts val="0"/>
              </a:spcAft>
              <a:buNone/>
            </a:pPr>
            <a:r>
              <a:rPr lang="en">
                <a:solidFill>
                  <a:srgbClr val="000000"/>
                </a:solidFill>
              </a:rPr>
              <a:t>The trial experiment is to examine:</a:t>
            </a:r>
            <a:endParaRPr>
              <a:solidFill>
                <a:srgbClr val="000000"/>
              </a:solidFill>
            </a:endParaRPr>
          </a:p>
          <a:p>
            <a:pPr indent="-342900" lvl="0" marL="457200" rtl="0" algn="l">
              <a:spcBef>
                <a:spcPts val="1600"/>
              </a:spcBef>
              <a:spcAft>
                <a:spcPts val="0"/>
              </a:spcAft>
              <a:buClr>
                <a:srgbClr val="000000"/>
              </a:buClr>
              <a:buSzPts val="1800"/>
              <a:buAutoNum type="arabicPeriod"/>
            </a:pPr>
            <a:r>
              <a:rPr lang="en">
                <a:solidFill>
                  <a:srgbClr val="000000"/>
                </a:solidFill>
              </a:rPr>
              <a:t>The response time of thermocouple ( time to reach thermal equilibrium)</a:t>
            </a:r>
            <a:endParaRPr>
              <a:solidFill>
                <a:srgbClr val="000000"/>
              </a:solidFill>
            </a:endParaRPr>
          </a:p>
          <a:p>
            <a:pPr indent="-342900" lvl="0" marL="457200" rtl="0" algn="l">
              <a:spcBef>
                <a:spcPts val="0"/>
              </a:spcBef>
              <a:spcAft>
                <a:spcPts val="0"/>
              </a:spcAft>
              <a:buClr>
                <a:srgbClr val="000000"/>
              </a:buClr>
              <a:buSzPts val="1800"/>
              <a:buAutoNum type="arabicPeriod"/>
            </a:pPr>
            <a:r>
              <a:rPr lang="en">
                <a:solidFill>
                  <a:srgbClr val="000000"/>
                </a:solidFill>
              </a:rPr>
              <a:t>If the thermocouple can show the slope change of temperature vs. time</a:t>
            </a:r>
            <a:endParaRPr>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Data </a:t>
            </a:r>
            <a:r>
              <a:rPr lang="en"/>
              <a:t>Acquisition</a:t>
            </a:r>
            <a:endParaRPr/>
          </a:p>
        </p:txBody>
      </p:sp>
      <p:pic>
        <p:nvPicPr>
          <p:cNvPr id="118" name="Google Shape;118;p21"/>
          <p:cNvPicPr preferRelativeResize="0"/>
          <p:nvPr/>
        </p:nvPicPr>
        <p:blipFill>
          <a:blip r:embed="rId3">
            <a:alphaModFix/>
          </a:blip>
          <a:stretch>
            <a:fillRect/>
          </a:stretch>
        </p:blipFill>
        <p:spPr>
          <a:xfrm>
            <a:off x="1531950" y="1094075"/>
            <a:ext cx="481475" cy="3866751"/>
          </a:xfrm>
          <a:prstGeom prst="rect">
            <a:avLst/>
          </a:prstGeom>
          <a:noFill/>
          <a:ln>
            <a:noFill/>
          </a:ln>
        </p:spPr>
      </p:pic>
      <p:pic>
        <p:nvPicPr>
          <p:cNvPr id="119" name="Google Shape;119;p21"/>
          <p:cNvPicPr preferRelativeResize="0"/>
          <p:nvPr/>
        </p:nvPicPr>
        <p:blipFill>
          <a:blip r:embed="rId4">
            <a:alphaModFix/>
          </a:blip>
          <a:stretch>
            <a:fillRect/>
          </a:stretch>
        </p:blipFill>
        <p:spPr>
          <a:xfrm>
            <a:off x="2013425" y="1123275"/>
            <a:ext cx="481475" cy="3808351"/>
          </a:xfrm>
          <a:prstGeom prst="rect">
            <a:avLst/>
          </a:prstGeom>
          <a:noFill/>
          <a:ln>
            <a:noFill/>
          </a:ln>
        </p:spPr>
      </p:pic>
      <p:pic>
        <p:nvPicPr>
          <p:cNvPr id="120" name="Google Shape;120;p21"/>
          <p:cNvPicPr preferRelativeResize="0"/>
          <p:nvPr/>
        </p:nvPicPr>
        <p:blipFill>
          <a:blip r:embed="rId5">
            <a:alphaModFix/>
          </a:blip>
          <a:stretch>
            <a:fillRect/>
          </a:stretch>
        </p:blipFill>
        <p:spPr>
          <a:xfrm>
            <a:off x="2494900" y="1123275"/>
            <a:ext cx="454850" cy="3808348"/>
          </a:xfrm>
          <a:prstGeom prst="rect">
            <a:avLst/>
          </a:prstGeom>
          <a:noFill/>
          <a:ln>
            <a:noFill/>
          </a:ln>
        </p:spPr>
      </p:pic>
      <p:pic>
        <p:nvPicPr>
          <p:cNvPr id="121" name="Google Shape;121;p21"/>
          <p:cNvPicPr preferRelativeResize="0"/>
          <p:nvPr/>
        </p:nvPicPr>
        <p:blipFill>
          <a:blip r:embed="rId6">
            <a:alphaModFix/>
          </a:blip>
          <a:stretch>
            <a:fillRect/>
          </a:stretch>
        </p:blipFill>
        <p:spPr>
          <a:xfrm>
            <a:off x="3766725" y="1123275"/>
            <a:ext cx="454850" cy="3808351"/>
          </a:xfrm>
          <a:prstGeom prst="rect">
            <a:avLst/>
          </a:prstGeom>
          <a:noFill/>
          <a:ln>
            <a:noFill/>
          </a:ln>
        </p:spPr>
      </p:pic>
      <p:pic>
        <p:nvPicPr>
          <p:cNvPr id="122" name="Google Shape;122;p21"/>
          <p:cNvPicPr preferRelativeResize="0"/>
          <p:nvPr/>
        </p:nvPicPr>
        <p:blipFill>
          <a:blip r:embed="rId7">
            <a:alphaModFix/>
          </a:blip>
          <a:stretch>
            <a:fillRect/>
          </a:stretch>
        </p:blipFill>
        <p:spPr>
          <a:xfrm>
            <a:off x="4221575" y="1123275"/>
            <a:ext cx="452700" cy="3808351"/>
          </a:xfrm>
          <a:prstGeom prst="rect">
            <a:avLst/>
          </a:prstGeom>
          <a:noFill/>
          <a:ln>
            <a:noFill/>
          </a:ln>
        </p:spPr>
      </p:pic>
      <p:pic>
        <p:nvPicPr>
          <p:cNvPr id="123" name="Google Shape;123;p21"/>
          <p:cNvPicPr preferRelativeResize="0"/>
          <p:nvPr/>
        </p:nvPicPr>
        <p:blipFill>
          <a:blip r:embed="rId8">
            <a:alphaModFix/>
          </a:blip>
          <a:stretch>
            <a:fillRect/>
          </a:stretch>
        </p:blipFill>
        <p:spPr>
          <a:xfrm>
            <a:off x="5260100" y="1123275"/>
            <a:ext cx="431525" cy="3808351"/>
          </a:xfrm>
          <a:prstGeom prst="rect">
            <a:avLst/>
          </a:prstGeom>
          <a:noFill/>
          <a:ln>
            <a:noFill/>
          </a:ln>
        </p:spPr>
      </p:pic>
      <p:pic>
        <p:nvPicPr>
          <p:cNvPr id="124" name="Google Shape;124;p21"/>
          <p:cNvPicPr preferRelativeResize="0"/>
          <p:nvPr/>
        </p:nvPicPr>
        <p:blipFill>
          <a:blip r:embed="rId9">
            <a:alphaModFix/>
          </a:blip>
          <a:stretch>
            <a:fillRect/>
          </a:stretch>
        </p:blipFill>
        <p:spPr>
          <a:xfrm>
            <a:off x="5691625" y="1094075"/>
            <a:ext cx="496125" cy="3866749"/>
          </a:xfrm>
          <a:prstGeom prst="rect">
            <a:avLst/>
          </a:prstGeom>
          <a:noFill/>
          <a:ln>
            <a:noFill/>
          </a:ln>
        </p:spPr>
      </p:pic>
      <p:pic>
        <p:nvPicPr>
          <p:cNvPr id="125" name="Google Shape;125;p21"/>
          <p:cNvPicPr preferRelativeResize="0"/>
          <p:nvPr/>
        </p:nvPicPr>
        <p:blipFill>
          <a:blip r:embed="rId10">
            <a:alphaModFix/>
          </a:blip>
          <a:stretch>
            <a:fillRect/>
          </a:stretch>
        </p:blipFill>
        <p:spPr>
          <a:xfrm>
            <a:off x="6187750" y="1123275"/>
            <a:ext cx="436750" cy="38667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