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  <p:embeddedFont>
      <p:font typeface="Maven Pro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22" Type="http://schemas.openxmlformats.org/officeDocument/2006/relationships/font" Target="fonts/Lato-italic.fntdata"/><Relationship Id="rId21" Type="http://schemas.openxmlformats.org/officeDocument/2006/relationships/font" Target="fonts/Lato-bold.fntdata"/><Relationship Id="rId24" Type="http://schemas.openxmlformats.org/officeDocument/2006/relationships/font" Target="fonts/MavenPro-regular.fntdata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19" Type="http://schemas.openxmlformats.org/officeDocument/2006/relationships/font" Target="fonts/Nunito-boldItalic.fntdata"/><Relationship Id="rId18" Type="http://schemas.openxmlformats.org/officeDocument/2006/relationships/font" Target="fonts/Nuni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8101336019_0_3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8101336019_0_3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Noah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101336019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8101336019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Stephen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8101336019_0_3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8101336019_0_3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Stephen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8101336019_0_2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8101336019_0_2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Sergi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8101336019_0_2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8101336019_0_2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Sergi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8101336019_0_2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Google Shape;313;g8101336019_0_2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Stephen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8101336019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8101336019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Ramone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8101336019_0_2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8" name="Google Shape;328;g8101336019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Ramone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8101336019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8101336019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Noah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HTPdB3McWpQ" TargetMode="External"/><Relationship Id="rId4" Type="http://schemas.openxmlformats.org/officeDocument/2006/relationships/hyperlink" Target="https://www.youtube.com/watch?v=r2k7rcQ4P-Y" TargetMode="External"/><Relationship Id="rId10" Type="http://schemas.openxmlformats.org/officeDocument/2006/relationships/hyperlink" Target="http://drive.google.com/file/d/1TAzBNH7eZc05SS1XuOIwITlK-hM3t70D/view" TargetMode="External"/><Relationship Id="rId9" Type="http://schemas.openxmlformats.org/officeDocument/2006/relationships/image" Target="../media/image4.jpg"/><Relationship Id="rId5" Type="http://schemas.openxmlformats.org/officeDocument/2006/relationships/hyperlink" Target="https://www.youtube.com/watch?v=oOCNB1izw8A" TargetMode="External"/><Relationship Id="rId6" Type="http://schemas.openxmlformats.org/officeDocument/2006/relationships/hyperlink" Target="http://drive.google.com/file/d/1aJVyC3K-hbZVWKCAFOHhJeCjv78Gv9rp/view" TargetMode="External"/><Relationship Id="rId7" Type="http://schemas.openxmlformats.org/officeDocument/2006/relationships/image" Target="../media/image1.png"/><Relationship Id="rId8" Type="http://schemas.openxmlformats.org/officeDocument/2006/relationships/hyperlink" Target="http://drive.google.com/file/d/1oqDovtO49hWz9rmdz0zgF0tlhoEmVFbX/view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Relationship Id="rId4" Type="http://schemas.openxmlformats.org/officeDocument/2006/relationships/image" Target="../media/image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824000" y="1613825"/>
            <a:ext cx="62082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Vibrato in Stringed Instruments vs. Voices</a:t>
            </a:r>
            <a:endParaRPr/>
          </a:p>
        </p:txBody>
      </p:sp>
      <p:sp>
        <p:nvSpPr>
          <p:cNvPr id="278" name="Google Shape;278;p13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Group 7- Ramone Randle, Sergi Castells, Noah Rogers, Stephen Elliott</a:t>
            </a:r>
            <a:endParaRPr sz="13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2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Report</a:t>
            </a:r>
            <a:endParaRPr/>
          </a:p>
        </p:txBody>
      </p:sp>
      <p:sp>
        <p:nvSpPr>
          <p:cNvPr id="345" name="Google Shape;345;p22"/>
          <p:cNvSpPr txBox="1"/>
          <p:nvPr>
            <p:ph idx="1" type="body"/>
          </p:nvPr>
        </p:nvSpPr>
        <p:spPr>
          <a:xfrm>
            <a:off x="1303800" y="1350725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 an “ultimate” pro</a:t>
            </a:r>
            <a:r>
              <a:rPr lang="en"/>
              <a:t>ject report, our group would have a way to visually distinguish between vocal and instrumental Vibrato through analyzing the sound waves themselves or potentially just the Fast Fourier Transforms of the sound waves.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If everything goes perfectly, we would like to be able to create a Machine Learning Model that we could train to detect the difference for us (maybe even in a live experiment depending on memory and time issues).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Basically, we would be able to tell people about the physics behind why vibrato occurs and how to detect it.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284" name="Google Shape;284;p1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Vibrato?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https://www.youtube.com/watch?v=HTPdB3McWpQ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https://www.youtube.com/watch?v=r2k7rcQ4P-Y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Vibrato is a modulation of pitch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https://www.youtube.com/watch?v=oOCNB1izw8A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Tremolo is the modulation of volume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85" name="Google Shape;285;p14" title="GuitarVibrato.mp3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74100" y="234315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14" title="SingingVibrato.mp3">
            <a:hlinkClick r:id="rId8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74100" y="2879075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658350" y="1990050"/>
            <a:ext cx="3186675" cy="210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14" title="tremolo.mp3">
            <a:hlinkClick r:id="rId10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774100" y="3634225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15"/>
          <p:cNvSpPr txBox="1"/>
          <p:nvPr>
            <p:ph idx="1" type="body"/>
          </p:nvPr>
        </p:nvSpPr>
        <p:spPr>
          <a:xfrm>
            <a:off x="4802200" y="1990050"/>
            <a:ext cx="35322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Vibrato</a:t>
            </a:r>
            <a:r>
              <a:rPr lang="en"/>
              <a:t> is an important textural component of most music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 were intrigued by what goes into vibrato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What characterizes vibrato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95" name="Google Shape;29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4500" y="1990050"/>
            <a:ext cx="3463000" cy="193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Collaboration</a:t>
            </a:r>
            <a:endParaRPr/>
          </a:p>
        </p:txBody>
      </p:sp>
      <p:sp>
        <p:nvSpPr>
          <p:cNvPr id="301" name="Google Shape;301;p16"/>
          <p:cNvSpPr txBox="1"/>
          <p:nvPr>
            <p:ph idx="1" type="body"/>
          </p:nvPr>
        </p:nvSpPr>
        <p:spPr>
          <a:xfrm>
            <a:off x="1303800" y="1990050"/>
            <a:ext cx="35223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 meet Wednesdays to discuss our plans going forward and thoughts about current progress.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Lots of communication takes place </a:t>
            </a:r>
            <a:r>
              <a:rPr lang="en"/>
              <a:t>through</a:t>
            </a:r>
            <a:r>
              <a:rPr lang="en"/>
              <a:t> the week on discord.</a:t>
            </a:r>
            <a:endParaRPr/>
          </a:p>
        </p:txBody>
      </p:sp>
      <p:pic>
        <p:nvPicPr>
          <p:cNvPr id="302" name="Google Shape;30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2263" y="2279650"/>
            <a:ext cx="2847975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Instrumentation and DAQ</a:t>
            </a:r>
            <a:endParaRPr/>
          </a:p>
        </p:txBody>
      </p:sp>
      <p:sp>
        <p:nvSpPr>
          <p:cNvPr id="308" name="Google Shape;308;p17"/>
          <p:cNvSpPr txBox="1"/>
          <p:nvPr>
            <p:ph idx="1" type="body"/>
          </p:nvPr>
        </p:nvSpPr>
        <p:spPr>
          <a:xfrm>
            <a:off x="1303800" y="1990050"/>
            <a:ext cx="50394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 use a microphone, SD card, LCD, current sensor, keypad, and a timer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32 KHz recording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Our DAQ software takes a .bin file recorded by our device and converts it into a .WAV file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Can also turn .bin file into array of ADC counts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Then we analyze the .WAV file with a Fourier Transform</a:t>
            </a:r>
            <a:endParaRPr/>
          </a:p>
        </p:txBody>
      </p:sp>
      <p:pic>
        <p:nvPicPr>
          <p:cNvPr id="309" name="Google Shape;3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3200" y="2581338"/>
            <a:ext cx="2584300" cy="1935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43200" y="626400"/>
            <a:ext cx="2584300" cy="1935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Breadboards</a:t>
            </a:r>
            <a:endParaRPr/>
          </a:p>
        </p:txBody>
      </p:sp>
      <p:sp>
        <p:nvSpPr>
          <p:cNvPr id="316" name="Google Shape;316;p18"/>
          <p:cNvSpPr txBox="1"/>
          <p:nvPr>
            <p:ph idx="1" type="body"/>
          </p:nvPr>
        </p:nvSpPr>
        <p:spPr>
          <a:xfrm>
            <a:off x="1303800" y="1990050"/>
            <a:ext cx="35019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 can all do all of the necessary functions with our breadboards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17" name="Google Shape;31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4956337" y="1242075"/>
            <a:ext cx="3026475" cy="403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PCBs</a:t>
            </a:r>
            <a:endParaRPr/>
          </a:p>
        </p:txBody>
      </p:sp>
      <p:sp>
        <p:nvSpPr>
          <p:cNvPr id="323" name="Google Shape;323;p19"/>
          <p:cNvSpPr txBox="1"/>
          <p:nvPr>
            <p:ph idx="1" type="body"/>
          </p:nvPr>
        </p:nvSpPr>
        <p:spPr>
          <a:xfrm>
            <a:off x="1303800" y="1990050"/>
            <a:ext cx="34932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Some of us need to finish up a small amount of hardware tweaks, but we will be ready to roll by the end of class</a:t>
            </a:r>
            <a:endParaRPr/>
          </a:p>
        </p:txBody>
      </p:sp>
      <p:pic>
        <p:nvPicPr>
          <p:cNvPr id="324" name="Google Shape;324;p19"/>
          <p:cNvPicPr preferRelativeResize="0"/>
          <p:nvPr/>
        </p:nvPicPr>
        <p:blipFill rotWithShape="1">
          <a:blip r:embed="rId3">
            <a:alphaModFix/>
          </a:blip>
          <a:srcRect b="12486" l="0" r="0" t="21866"/>
          <a:stretch/>
        </p:blipFill>
        <p:spPr>
          <a:xfrm>
            <a:off x="5336525" y="2621450"/>
            <a:ext cx="2652500" cy="2323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19"/>
          <p:cNvPicPr preferRelativeResize="0"/>
          <p:nvPr/>
        </p:nvPicPr>
        <p:blipFill rotWithShape="1">
          <a:blip r:embed="rId4">
            <a:alphaModFix/>
          </a:blip>
          <a:srcRect b="16746" l="0" r="0" t="17606"/>
          <a:stretch/>
        </p:blipFill>
        <p:spPr>
          <a:xfrm>
            <a:off x="5336525" y="298175"/>
            <a:ext cx="2652500" cy="2323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 Plan</a:t>
            </a:r>
            <a:endParaRPr/>
          </a:p>
        </p:txBody>
      </p:sp>
      <p:sp>
        <p:nvSpPr>
          <p:cNvPr id="331" name="Google Shape;331;p2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We have some recordings of music and voices to test our hardware and software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Char char="○"/>
            </a:pPr>
            <a:r>
              <a:rPr lang="en" sz="1300">
                <a:solidFill>
                  <a:srgbClr val="222222"/>
                </a:solidFill>
                <a:highlight>
                  <a:srgbClr val="FFFFFF"/>
                </a:highlight>
              </a:rPr>
              <a:t>Many of us need an SD reader adaptor</a:t>
            </a:r>
            <a:endParaRPr sz="13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</a:rPr>
              <a:t>We have performed Fourier Transforms on some WAV files to see if we get reasonable responses</a:t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Font typeface="Arial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We are planning to record Nathan Gunn, an Alumni who is a popular operatic baritone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Font typeface="Arial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We are also planning to get into touch with the music department to get recordings of stringed instruments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Font typeface="Arial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We also have access to a famous guitar player: Justin Languido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Font typeface="Arial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We don’t need lots of samples or long samples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Font typeface="Arial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Preferably, we will use a soundproof room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300"/>
              <a:buFont typeface="Arial"/>
              <a:buChar char="●"/>
            </a:pPr>
            <a:r>
              <a:rPr lang="en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audio files are generated with numbers appended</a:t>
            </a:r>
            <a:endParaRPr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Analysis</a:t>
            </a:r>
            <a:endParaRPr/>
          </a:p>
        </p:txBody>
      </p:sp>
      <p:sp>
        <p:nvSpPr>
          <p:cNvPr id="337" name="Google Shape;337;p21"/>
          <p:cNvSpPr txBox="1"/>
          <p:nvPr>
            <p:ph idx="1" type="body"/>
          </p:nvPr>
        </p:nvSpPr>
        <p:spPr>
          <a:xfrm>
            <a:off x="1303800" y="1078525"/>
            <a:ext cx="7030500" cy="199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Currently our offline analysis software is using the microphone to record sound that is then saved as a .WAV file to the SD card on the PCB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As far as we know, the offline software is complete for what we need it to do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 use a Python Script that converts .WAV files using a Fast Fourier Transform function in the Scientific Python Library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Our analysis will use a combination of Fast Fourier Transforms and Graph interpretations to determine characteristics of human vs instrumental Vibrato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If everything goes perfectly, we would like to train a machine learning model that would be able to interpret the sound waves and/or Fast Fourier Transforms and determine whether Vibrato is presents and which type of vibrato it is.</a:t>
            </a:r>
            <a:endParaRPr/>
          </a:p>
        </p:txBody>
      </p:sp>
      <p:pic>
        <p:nvPicPr>
          <p:cNvPr id="338" name="Google Shape;33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25" y="3490925"/>
            <a:ext cx="2221325" cy="147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Google Shape;33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0150" y="3490925"/>
            <a:ext cx="2256025" cy="1595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