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y="5143500" cx="9144000"/>
  <p:notesSz cx="6858000" cy="9144000"/>
  <p:embeddedFontLst>
    <p:embeddedFont>
      <p:font typeface="Raleway"/>
      <p:regular r:id="rId22"/>
      <p:bold r:id="rId23"/>
      <p:italic r:id="rId24"/>
      <p:boldItalic r:id="rId25"/>
    </p:embeddedFont>
    <p:embeddedFont>
      <p:font typeface="Lato"/>
      <p:regular r:id="rId26"/>
      <p:bold r:id="rId27"/>
      <p:italic r:id="rId28"/>
      <p:boldItalic r:id="rId2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font" Target="fonts/Raleway-regular.fntdata"/><Relationship Id="rId21" Type="http://schemas.openxmlformats.org/officeDocument/2006/relationships/slide" Target="slides/slide16.xml"/><Relationship Id="rId24" Type="http://schemas.openxmlformats.org/officeDocument/2006/relationships/font" Target="fonts/Raleway-italic.fntdata"/><Relationship Id="rId23" Type="http://schemas.openxmlformats.org/officeDocument/2006/relationships/font" Target="fonts/Raleway-bold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Lato-regular.fntdata"/><Relationship Id="rId25" Type="http://schemas.openxmlformats.org/officeDocument/2006/relationships/font" Target="fonts/Raleway-boldItalic.fntdata"/><Relationship Id="rId28" Type="http://schemas.openxmlformats.org/officeDocument/2006/relationships/font" Target="fonts/Lato-italic.fntdata"/><Relationship Id="rId27" Type="http://schemas.openxmlformats.org/officeDocument/2006/relationships/font" Target="fonts/Lato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Lato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7ef01555b6_1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7ef01555b6_1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7ef01555b6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7ef01555b6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7ef01555b6_2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7ef01555b6_2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7ef01555b6_1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7ef01555b6_1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7ef01555b6_4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7ef01555b6_4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7ef01555b6_5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7ef01555b6_5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7ef01555b6_5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7ef01555b6_5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80ed7d13d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80ed7d13d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70eab1dfa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70eab1dfa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70db200219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70db200219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7ef01555b6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7ef01555b6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70eab1dfa6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70eab1dfa6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7ef01555b6_1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7ef01555b6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7ef01555b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7ef01555b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7ef01555b6_1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7ef01555b6_1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bg>
      <p:bgPr>
        <a:solidFill>
          <a:schemeClr val="lt2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" name="Google Shape;14;p2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5" name="Google Shape;15;p2"/>
          <p:cNvSpPr txBox="1"/>
          <p:nvPr>
            <p:ph idx="1" type="subTitle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bg>
      <p:bgPr>
        <a:solidFill>
          <a:schemeClr val="dk1"/>
        </a:solid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11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75" name="Google Shape;75;p1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1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7" name="Google Shape;77;p11"/>
          <p:cNvSpPr txBox="1"/>
          <p:nvPr>
            <p:ph hasCustomPrompt="1" type="title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8" name="Google Shape;78;p11"/>
          <p:cNvSpPr txBox="1"/>
          <p:nvPr>
            <p:ph idx="1" type="body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9" name="Google Shape;79;p1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bg>
      <p:bgPr>
        <a:solidFill>
          <a:schemeClr val="dk1"/>
        </a:solidFill>
      </p:bgPr>
    </p:bg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18;p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9" name="Google Shape;19;p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1" name="Google Shape;21;p3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2" name="Google Shape;22;p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5" name="Google Shape;25;p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6" name="Google Shape;26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8" name="Google Shape;28;p4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9" name="Google Shape;29;p4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3" name="Google Shape;33;p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4" name="Google Shape;34;p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6" name="Google Shape;36;p5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37" name="Google Shape;37;p5"/>
          <p:cNvSpPr txBox="1"/>
          <p:nvPr>
            <p:ph idx="1" type="body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8" name="Google Shape;38;p5"/>
          <p:cNvSpPr txBox="1"/>
          <p:nvPr>
            <p:ph idx="2" type="body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9" name="Google Shape;39;p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2" name="Google Shape;42;p6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3" name="Google Shape;43;p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5" name="Google Shape;45;p6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6" name="Google Shape;46;p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9" name="Google Shape;49;p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50" name="Google Shape;50;p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2" name="Google Shape;52;p7"/>
          <p:cNvSpPr txBox="1"/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3" name="Google Shape;53;p7"/>
          <p:cNvSpPr txBox="1"/>
          <p:nvPr>
            <p:ph idx="1" type="body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4" name="Google Shape;54;p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chemeClr val="accent3"/>
        </a:solid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8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57" name="Google Shape;57;p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" name="Google Shape;58;p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9" name="Google Shape;59;p8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0" name="Google Shape;60;p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3" name="Google Shape;63;p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4" name="Google Shape;64;p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6" name="Google Shape;66;p9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67" name="Google Shape;67;p9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68" name="Google Shape;68;p9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9" name="Google Shape;69;p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0"/>
          <p:cNvSpPr txBox="1"/>
          <p:nvPr>
            <p:ph idx="1" type="body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72" name="Google Shape;72;p1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treamlin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png"/><Relationship Id="rId4" Type="http://schemas.openxmlformats.org/officeDocument/2006/relationships/image" Target="../media/image8.png"/><Relationship Id="rId5" Type="http://schemas.openxmlformats.org/officeDocument/2006/relationships/image" Target="../media/image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jpg"/><Relationship Id="rId4" Type="http://schemas.openxmlformats.org/officeDocument/2006/relationships/image" Target="../media/image4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3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Group 1 Progress Report</a:t>
            </a:r>
            <a:endParaRPr/>
          </a:p>
        </p:txBody>
      </p:sp>
      <p:sp>
        <p:nvSpPr>
          <p:cNvPr id="87" name="Google Shape;87;p13"/>
          <p:cNvSpPr txBox="1"/>
          <p:nvPr>
            <p:ph idx="1" type="subTitle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March 6, 2020</a:t>
            </a:r>
            <a:endParaRPr/>
          </a:p>
        </p:txBody>
      </p:sp>
      <p:pic>
        <p:nvPicPr>
          <p:cNvPr descr="Image result for arduino mega 2560" id="88" name="Google Shape;8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95400" y="2241813"/>
            <a:ext cx="3179850" cy="2403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2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Data Analysis</a:t>
            </a:r>
            <a:endParaRPr/>
          </a:p>
        </p:txBody>
      </p:sp>
      <p:sp>
        <p:nvSpPr>
          <p:cNvPr id="146" name="Google Shape;146;p22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Our data logging code calculates the drift between the local clock and the PPS signal.</a:t>
            </a:r>
            <a:endParaRPr sz="1500"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500"/>
              <a:t>After collecting data, we can use this relation to synchronize readings from all our Arduinos.</a:t>
            </a:r>
            <a:endParaRPr sz="1500"/>
          </a:p>
          <a:p>
            <a:pPr indent="-323850" lvl="2" marL="1371600" rtl="0" algn="l">
              <a:spcBef>
                <a:spcPts val="0"/>
              </a:spcBef>
              <a:spcAft>
                <a:spcPts val="0"/>
              </a:spcAft>
              <a:buSzPts val="1500"/>
              <a:buChar char="■"/>
            </a:pPr>
            <a:r>
              <a:rPr lang="en" sz="1500"/>
              <a:t>Haven’t yet completed this</a:t>
            </a:r>
            <a:endParaRPr sz="1500"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500"/>
              <a:t>Now, we can analyze how atmospheric conditions affect sound propagation...</a:t>
            </a:r>
            <a:endParaRPr sz="15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3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3D Printing Case for PCB</a:t>
            </a:r>
            <a:endParaRPr/>
          </a:p>
        </p:txBody>
      </p:sp>
      <p:sp>
        <p:nvSpPr>
          <p:cNvPr id="152" name="Google Shape;152;p23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Printing time primarily  depends upon two factors</a:t>
            </a:r>
            <a:endParaRPr sz="1500"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500"/>
              <a:t>Volume of printing filament</a:t>
            </a:r>
            <a:endParaRPr sz="1500"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500"/>
              <a:t>Complexity of part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Things to consider when using TinkerCAD</a:t>
            </a:r>
            <a:endParaRPr sz="1500"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500"/>
              <a:t>Structural Integrity</a:t>
            </a:r>
            <a:endParaRPr sz="1500"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500"/>
              <a:t>Print resolution</a:t>
            </a:r>
            <a:endParaRPr sz="1500"/>
          </a:p>
        </p:txBody>
      </p:sp>
      <p:pic>
        <p:nvPicPr>
          <p:cNvPr id="153" name="Google Shape;15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54522" y="695075"/>
            <a:ext cx="3142925" cy="2123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87912" y="2894001"/>
            <a:ext cx="3549800" cy="175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1875" y="3824950"/>
            <a:ext cx="4591725" cy="1089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4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3D Printing Hinges</a:t>
            </a:r>
            <a:endParaRPr/>
          </a:p>
        </p:txBody>
      </p:sp>
      <p:sp>
        <p:nvSpPr>
          <p:cNvPr id="161" name="Google Shape;161;p24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62" name="Google Shape;162;p24"/>
          <p:cNvPicPr preferRelativeResize="0"/>
          <p:nvPr/>
        </p:nvPicPr>
        <p:blipFill rotWithShape="1">
          <a:blip r:embed="rId3">
            <a:alphaModFix/>
          </a:blip>
          <a:srcRect b="20636" l="0" r="4852" t="50371"/>
          <a:stretch/>
        </p:blipFill>
        <p:spPr>
          <a:xfrm>
            <a:off x="4933550" y="2226649"/>
            <a:ext cx="3648872" cy="1482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4"/>
          <p:cNvPicPr preferRelativeResize="0"/>
          <p:nvPr/>
        </p:nvPicPr>
        <p:blipFill rotWithShape="1">
          <a:blip r:embed="rId4">
            <a:alphaModFix/>
          </a:blip>
          <a:srcRect b="20901" l="0" r="0" t="23819"/>
          <a:stretch/>
        </p:blipFill>
        <p:spPr>
          <a:xfrm>
            <a:off x="729450" y="1912600"/>
            <a:ext cx="3857626" cy="28434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5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Tests, Calibration &amp; Trials</a:t>
            </a:r>
            <a:endParaRPr/>
          </a:p>
        </p:txBody>
      </p:sp>
      <p:sp>
        <p:nvSpPr>
          <p:cNvPr id="169" name="Google Shape;169;p25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Completed tests</a:t>
            </a:r>
            <a:endParaRPr sz="1500"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500"/>
              <a:t>Determine a</a:t>
            </a:r>
            <a:r>
              <a:rPr lang="en" sz="1500"/>
              <a:t>ccuracy of the Arduino’s internal clock</a:t>
            </a:r>
            <a:endParaRPr sz="1500"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500"/>
              <a:t>Several PPS timing comparisons confirming their precision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To be completed today/this week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Single-sensor measurement </a:t>
            </a:r>
            <a:r>
              <a:rPr lang="en" sz="1500"/>
              <a:t>sound level relative to temperature, atmospheric pressure and humidity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Observe the effect of location in a room on sound level</a:t>
            </a:r>
            <a:endParaRPr sz="1500"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500"/>
              <a:t>Analyze the Arduino clock’s accuracy over different temperatures, humidities, and pressures.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Our final run plan will depend on results of this week’s tests</a:t>
            </a:r>
            <a:endParaRPr sz="15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6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Collaboration</a:t>
            </a:r>
            <a:endParaRPr/>
          </a:p>
        </p:txBody>
      </p:sp>
      <p:sp>
        <p:nvSpPr>
          <p:cNvPr id="175" name="Google Shape;175;p26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Responsibilities based on each member’s strengths and prior knowledge</a:t>
            </a:r>
            <a:endParaRPr sz="1500"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500"/>
              <a:t>Alex has lots of experience with C++, so he’s taken the lead in writing most of our code.</a:t>
            </a:r>
            <a:endParaRPr sz="1500"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500"/>
              <a:t>Collin did much of our initial wiring on the breadboard, including researching exactly how to get all our hardware to communicate.</a:t>
            </a:r>
            <a:endParaRPr sz="1500"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500"/>
              <a:t>Bill lead most of our soldering and assembly of the PCBs, as well as helping Alex write and debug the DAQ code.</a:t>
            </a:r>
            <a:endParaRPr sz="1500"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500"/>
              <a:t>Max has taken the lead designing our 3D-printed cases and has come up with several possibilities for improving the basic design.</a:t>
            </a:r>
            <a:endParaRPr sz="15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7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Run Plan and Final Thoughts</a:t>
            </a:r>
            <a:endParaRPr/>
          </a:p>
        </p:txBody>
      </p:sp>
      <p:sp>
        <p:nvSpPr>
          <p:cNvPr id="181" name="Google Shape;181;p27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End goal: to compare characteristics of sound waves across distributed sensors with high time resolution and examine trends relative to atmospheric conditions.</a:t>
            </a:r>
            <a:endParaRPr sz="1500"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500"/>
              <a:t>Decide on a performance venue.</a:t>
            </a:r>
            <a:endParaRPr sz="1500"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500"/>
              <a:t>Propagate a tone from a central location (e.g. the stage) and collect data at several points in the venue simultaneously</a:t>
            </a:r>
            <a:endParaRPr sz="1500"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500"/>
              <a:t>Analyze data to study correlations between sound characteristics and atmospheric conditions.</a:t>
            </a:r>
            <a:endParaRPr sz="1500"/>
          </a:p>
          <a:p>
            <a:pPr indent="-323850" lvl="2" marL="1371600" rtl="0" algn="l">
              <a:spcBef>
                <a:spcPts val="0"/>
              </a:spcBef>
              <a:spcAft>
                <a:spcPts val="0"/>
              </a:spcAft>
              <a:buSzPts val="1500"/>
              <a:buChar char="■"/>
            </a:pPr>
            <a:r>
              <a:rPr lang="en" sz="1500"/>
              <a:t>May include reconstructing the waveform of the tone from microphone readings.</a:t>
            </a:r>
            <a:endParaRPr sz="15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8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End </a:t>
            </a:r>
            <a:endParaRPr/>
          </a:p>
        </p:txBody>
      </p:sp>
      <p:pic>
        <p:nvPicPr>
          <p:cNvPr descr="Image result for arduino mega 2560" id="187" name="Google Shape;18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73350" y="688850"/>
            <a:ext cx="4124326" cy="4124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4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Introduction and Motivation</a:t>
            </a:r>
            <a:endParaRPr/>
          </a:p>
        </p:txBody>
      </p:sp>
      <p:sp>
        <p:nvSpPr>
          <p:cNvPr id="94" name="Google Shape;94;p14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The original project statement: “Precisely cross-timed distributed measurements of atmospheric conditions in an outdoor performance venue”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What does this mean?</a:t>
            </a:r>
            <a:endParaRPr sz="1500"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500"/>
              <a:t>How do atmospheric conditions in different locations affect sound propagation on very small time scales?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Motivation</a:t>
            </a:r>
            <a:endParaRPr sz="1500"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500"/>
              <a:t>Entities interested in our results might include:</a:t>
            </a:r>
            <a:endParaRPr sz="1500"/>
          </a:p>
          <a:p>
            <a:pPr indent="-323850" lvl="2" marL="1371600" rtl="0" algn="l">
              <a:spcBef>
                <a:spcPts val="0"/>
              </a:spcBef>
              <a:spcAft>
                <a:spcPts val="0"/>
              </a:spcAft>
              <a:buSzPts val="1500"/>
              <a:buChar char="■"/>
            </a:pPr>
            <a:r>
              <a:rPr lang="en" sz="1500"/>
              <a:t>Audio engineers</a:t>
            </a:r>
            <a:endParaRPr sz="1500"/>
          </a:p>
          <a:p>
            <a:pPr indent="-323850" lvl="2" marL="1371600" rtl="0" algn="l">
              <a:spcBef>
                <a:spcPts val="0"/>
              </a:spcBef>
              <a:spcAft>
                <a:spcPts val="0"/>
              </a:spcAft>
              <a:buSzPts val="1500"/>
              <a:buChar char="■"/>
            </a:pPr>
            <a:r>
              <a:rPr lang="en" sz="1500"/>
              <a:t>Venue designers and managers</a:t>
            </a:r>
            <a:endParaRPr sz="1500"/>
          </a:p>
          <a:p>
            <a:pPr indent="0" lvl="0" marL="9144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5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5"/>
          <p:cNvSpPr txBox="1"/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Hardware</a:t>
            </a:r>
            <a:endParaRPr/>
          </a:p>
        </p:txBody>
      </p:sp>
      <p:pic>
        <p:nvPicPr>
          <p:cNvPr id="100" name="Google Shape;10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0625" y="1861725"/>
            <a:ext cx="3584435" cy="268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07680" y="1861726"/>
            <a:ext cx="3584401" cy="268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6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Precision timing/synchronization</a:t>
            </a:r>
            <a:endParaRPr/>
          </a:p>
        </p:txBody>
      </p:sp>
      <p:sp>
        <p:nvSpPr>
          <p:cNvPr id="107" name="Google Shape;107;p16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How can we ensure consistent timing across distributed sensors?</a:t>
            </a:r>
            <a:endParaRPr sz="1500"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500"/>
              <a:t>Arduino onboard clock drifts from real time ~ 10^-6 seconds every second.</a:t>
            </a:r>
            <a:endParaRPr sz="1500"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500"/>
              <a:t>Different Arduino board clocks actually drift at different rates (manufacturing tolerance)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If we simply timestamp our recorded data with the local clock time…</a:t>
            </a:r>
            <a:endParaRPr sz="1500"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500"/>
              <a:t>We can’t know when a certain measurement occurred on one Arduino relative to another. 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Is there a way to synchronize Arduino clocks in real time?</a:t>
            </a:r>
            <a:endParaRPr sz="15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7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Is it possible to synchronize in real time?</a:t>
            </a:r>
            <a:endParaRPr/>
          </a:p>
        </p:txBody>
      </p:sp>
      <p:sp>
        <p:nvSpPr>
          <p:cNvPr id="113" name="Google Shape;113;p17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Sure, if you have some kind of very fast, low latency wireless communication method between Arduinos</a:t>
            </a:r>
            <a:endParaRPr sz="1500"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500"/>
              <a:t>Bluetooth? </a:t>
            </a:r>
            <a:endParaRPr sz="1500"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500"/>
              <a:t>Cellular?</a:t>
            </a:r>
            <a:endParaRPr sz="1500"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500"/>
              <a:t>WiFi?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Challenges of real-time synchronization</a:t>
            </a:r>
            <a:endParaRPr sz="1500"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500"/>
              <a:t>Bluetooth: too high-latency</a:t>
            </a:r>
            <a:endParaRPr sz="1500"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500"/>
              <a:t>Other methods: mostly expensive, time-consuming, and outside of the scope of this course.</a:t>
            </a:r>
            <a:endParaRPr sz="1500"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500"/>
              <a:t>Luckily, there is another way</a:t>
            </a:r>
            <a:r>
              <a:rPr lang="en" sz="1500"/>
              <a:t>...</a:t>
            </a:r>
            <a:r>
              <a:rPr lang="en" sz="1500"/>
              <a:t>.</a:t>
            </a:r>
            <a:endParaRPr sz="15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8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What’s the GPS for?</a:t>
            </a:r>
            <a:endParaRPr/>
          </a:p>
        </p:txBody>
      </p:sp>
      <p:sp>
        <p:nvSpPr>
          <p:cNvPr id="119" name="Google Shape;119;p18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The PPS signal (Pulse Per Second)</a:t>
            </a:r>
            <a:endParaRPr sz="1500"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500"/>
              <a:t>Each GPS unit sends out a pulse at the instant that UTC (Coordinated Universal Time) turns to the next second.</a:t>
            </a:r>
            <a:endParaRPr sz="1500"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500"/>
              <a:t>This signal is much, much more accurate on a per-second basis than the Arduino’s onboard clock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PPS pulses from GPS units in different places go high at exactly the same time, to a few microseconds precision</a:t>
            </a:r>
            <a:endParaRPr sz="1500"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500"/>
              <a:t>Allows us a precise record of measurement times across several sensors.</a:t>
            </a:r>
            <a:endParaRPr sz="15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9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Using the PPS signal to line up data from different Arduinos</a:t>
            </a:r>
            <a:endParaRPr/>
          </a:p>
        </p:txBody>
      </p:sp>
      <p:sp>
        <p:nvSpPr>
          <p:cNvPr id="125" name="Google Shape;125;p19"/>
          <p:cNvSpPr txBox="1"/>
          <p:nvPr>
            <p:ph idx="1" type="body"/>
          </p:nvPr>
        </p:nvSpPr>
        <p:spPr>
          <a:xfrm>
            <a:off x="727650" y="236972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It still is not feasible to coordinate measurements in real time</a:t>
            </a:r>
            <a:endParaRPr sz="1500"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500"/>
              <a:t>(1) We need to calculate how much each individual Arduino drifts from the PPS signal of its GPS. </a:t>
            </a:r>
            <a:endParaRPr sz="1500"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500"/>
              <a:t>(2) Once this is done, we must “stretch” or “compress” the recorded data to line up with a universal “second”.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(1) can be done locally right on the Arduino, and saved to the SD card.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(2) is more computationally intensive, and must be done in post-processing</a:t>
            </a:r>
            <a:endParaRPr sz="15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0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Logging the data</a:t>
            </a:r>
            <a:endParaRPr/>
          </a:p>
        </p:txBody>
      </p:sp>
      <p:sp>
        <p:nvSpPr>
          <p:cNvPr id="131" name="Google Shape;131;p20"/>
          <p:cNvSpPr txBox="1"/>
          <p:nvPr>
            <p:ph idx="1" type="body"/>
          </p:nvPr>
        </p:nvSpPr>
        <p:spPr>
          <a:xfrm>
            <a:off x="729450" y="2078875"/>
            <a:ext cx="38424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The main loop reads temperature, humidity, pressure, and altitude from the BME680, as well as a voltage level from the microphone</a:t>
            </a:r>
            <a:endParaRPr sz="1500"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500"/>
              <a:t>These data, along with the local clock time, are written to the local SD card.</a:t>
            </a:r>
            <a:endParaRPr sz="1500"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500"/>
              <a:t>Each full loop execution takes about 0.6 seconds.</a:t>
            </a:r>
            <a:endParaRPr sz="1500"/>
          </a:p>
        </p:txBody>
      </p:sp>
      <p:pic>
        <p:nvPicPr>
          <p:cNvPr descr="Image result for bme680" id="132" name="Google Shape;13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89175" y="504900"/>
            <a:ext cx="2671550" cy="26715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adafruit sd card breakout" id="133" name="Google Shape;133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07508" y="2970349"/>
            <a:ext cx="2434880" cy="1369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1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Data Logging Hardware Concerns</a:t>
            </a:r>
            <a:endParaRPr/>
          </a:p>
        </p:txBody>
      </p:sp>
      <p:sp>
        <p:nvSpPr>
          <p:cNvPr id="139" name="Google Shape;139;p21"/>
          <p:cNvSpPr txBox="1"/>
          <p:nvPr>
            <p:ph idx="1" type="body"/>
          </p:nvPr>
        </p:nvSpPr>
        <p:spPr>
          <a:xfrm>
            <a:off x="729450" y="2078875"/>
            <a:ext cx="38424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BME680</a:t>
            </a:r>
            <a:endParaRPr sz="1500"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500"/>
              <a:t>Reading the BME680 takes about half a second.</a:t>
            </a:r>
            <a:endParaRPr sz="1500"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500"/>
              <a:t>Solution: only read BME once every “x” loops (maybe once every ten/twenty).</a:t>
            </a:r>
            <a:endParaRPr sz="1500"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500"/>
              <a:t>Assume atmospheric conditions do not change much over one second.</a:t>
            </a:r>
            <a:endParaRPr sz="15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500"/>
          </a:p>
        </p:txBody>
      </p:sp>
      <p:pic>
        <p:nvPicPr>
          <p:cNvPr descr="Image result for bme680" id="140" name="Google Shape;14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72875" y="1873650"/>
            <a:ext cx="2671550" cy="2671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