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9" r:id="rId2"/>
    <p:sldId id="384" r:id="rId3"/>
    <p:sldId id="404" r:id="rId4"/>
    <p:sldId id="385" r:id="rId5"/>
    <p:sldId id="388" r:id="rId6"/>
    <p:sldId id="390" r:id="rId7"/>
    <p:sldId id="402" r:id="rId8"/>
    <p:sldId id="405" r:id="rId9"/>
    <p:sldId id="400" r:id="rId10"/>
    <p:sldId id="403" r:id="rId11"/>
    <p:sldId id="387" r:id="rId12"/>
    <p:sldId id="380" r:id="rId13"/>
    <p:sldId id="408" r:id="rId14"/>
    <p:sldId id="397" r:id="rId15"/>
    <p:sldId id="396" r:id="rId16"/>
    <p:sldId id="393" r:id="rId17"/>
    <p:sldId id="395" r:id="rId18"/>
    <p:sldId id="394" r:id="rId19"/>
    <p:sldId id="398" r:id="rId20"/>
    <p:sldId id="399" r:id="rId21"/>
    <p:sldId id="411" r:id="rId22"/>
    <p:sldId id="412" r:id="rId23"/>
  </p:sldIdLst>
  <p:sldSz cx="9144000" cy="6858000" type="screen4x3"/>
  <p:notesSz cx="9288463" cy="7007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FF"/>
    <a:srgbClr val="0000FF"/>
    <a:srgbClr val="FFF000"/>
    <a:srgbClr val="FFFCB7"/>
    <a:srgbClr val="FF4747"/>
    <a:srgbClr val="91BCE3"/>
    <a:srgbClr val="A6C9E8"/>
    <a:srgbClr val="F95A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0" autoAdjust="0"/>
  </p:normalViewPr>
  <p:slideViewPr>
    <p:cSldViewPr>
      <p:cViewPr varScale="1">
        <p:scale>
          <a:sx n="88" d="100"/>
          <a:sy n="88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1313" y="0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60E18C87-C0E4-45E0-B60E-F129EE14660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5648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1313" y="6655648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515E4D09-2544-408F-9056-4F9311FC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74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1313" y="0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CC3C3281-40CC-4831-8D1D-DE9F80AAF0F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5463"/>
            <a:ext cx="3503613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847" y="3328432"/>
            <a:ext cx="7430770" cy="3153251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5648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1313" y="6655648"/>
            <a:ext cx="4025000" cy="35036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1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171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399" indent="-285537" defTabSz="931171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2152" indent="-228430" defTabSz="931171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599012" indent="-228430" defTabSz="931171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5873" indent="-228430" defTabSz="931171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2734" indent="-228430" defTabSz="931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69594" indent="-228430" defTabSz="931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6455" indent="-228430" defTabSz="931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3316" indent="-228430" defTabSz="931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A4794E31-DDD7-49CC-8420-8129A2310EA2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609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fibres</a:t>
            </a:r>
            <a:r>
              <a:rPr lang="en-US" baseline="0" dirty="0" smtClean="0"/>
              <a:t> are not </a:t>
            </a:r>
            <a:r>
              <a:rPr lang="en-US" baseline="0" dirty="0" err="1" smtClean="0"/>
              <a:t>myelinated</a:t>
            </a:r>
            <a:r>
              <a:rPr lang="en-US" baseline="0" dirty="0" smtClean="0"/>
              <a:t>. They are called “pain </a:t>
            </a:r>
            <a:r>
              <a:rPr lang="en-US" baseline="0" dirty="0" err="1" smtClean="0"/>
              <a:t>fibres</a:t>
            </a:r>
            <a:r>
              <a:rPr lang="en-US" baseline="0" dirty="0" smtClean="0"/>
              <a:t>” and associated with “slow pain”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7,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Phys 102 – Lecture 9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RC circuits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73420" name="Picture 12" descr="File:Purkinje cell by Caj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"/>
            <a:ext cx="2971800" cy="4138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http://upload.wikimedia.org/wikipedia/commons/thumb/0/01/Current_Clamp_recording_of_Neuron.GIF/277px-Current_Clamp_recording_of_Neuron.G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00800" y="1447800"/>
            <a:ext cx="1813288" cy="1145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2500" r="16667" b="4167"/>
          <a:stretch>
            <a:fillRect/>
          </a:stretch>
        </p:blipFill>
        <p:spPr bwMode="auto">
          <a:xfrm>
            <a:off x="7848600" y="1600200"/>
            <a:ext cx="1295400" cy="175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7886700" cy="1325563"/>
          </a:xfrm>
        </p:spPr>
        <p:txBody>
          <a:bodyPr/>
          <a:lstStyle/>
          <a:p>
            <a:r>
              <a:rPr lang="en-US" dirty="0" smtClean="0"/>
              <a:t>ACT: RC circuit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6667" r="20833"/>
          <a:stretch>
            <a:fillRect/>
          </a:stretch>
        </p:blipFill>
        <p:spPr bwMode="auto">
          <a:xfrm>
            <a:off x="5334000" y="1600200"/>
            <a:ext cx="1143000" cy="1828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867400" y="16002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71628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3119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9" name="Group 452"/>
          <p:cNvGrpSpPr>
            <a:grpSpLocks/>
          </p:cNvGrpSpPr>
          <p:nvPr/>
        </p:nvGrpSpPr>
        <p:grpSpPr bwMode="auto">
          <a:xfrm>
            <a:off x="5410200" y="3500735"/>
            <a:ext cx="901700" cy="149225"/>
            <a:chOff x="288" y="1728"/>
            <a:chExt cx="284" cy="47"/>
          </a:xfrm>
        </p:grpSpPr>
        <p:sp useBgFill="1">
          <p:nvSpPr>
            <p:cNvPr id="1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62272" y="3348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14" name="Group 468"/>
          <p:cNvGrpSpPr>
            <a:grpSpLocks/>
          </p:cNvGrpSpPr>
          <p:nvPr/>
        </p:nvGrpSpPr>
        <p:grpSpPr bwMode="auto">
          <a:xfrm rot="5400000">
            <a:off x="5475287" y="2144713"/>
            <a:ext cx="803275" cy="323850"/>
            <a:chOff x="1248" y="361"/>
            <a:chExt cx="253" cy="102"/>
          </a:xfrm>
        </p:grpSpPr>
        <p:sp>
          <p:nvSpPr>
            <p:cNvPr id="1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19800" y="20574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grpSp>
        <p:nvGrpSpPr>
          <p:cNvPr id="15" name="Group 71"/>
          <p:cNvGrpSpPr/>
          <p:nvPr/>
        </p:nvGrpSpPr>
        <p:grpSpPr>
          <a:xfrm>
            <a:off x="6248400" y="3657600"/>
            <a:ext cx="609600" cy="533400"/>
            <a:chOff x="5943600" y="1371600"/>
            <a:chExt cx="609600" cy="533400"/>
          </a:xfrm>
        </p:grpSpPr>
        <p:sp useBgFill="1">
          <p:nvSpPr>
            <p:cNvPr id="2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452"/>
          <p:cNvGrpSpPr>
            <a:grpSpLocks/>
          </p:cNvGrpSpPr>
          <p:nvPr/>
        </p:nvGrpSpPr>
        <p:grpSpPr bwMode="auto">
          <a:xfrm>
            <a:off x="6705600" y="2741910"/>
            <a:ext cx="901700" cy="149225"/>
            <a:chOff x="288" y="1728"/>
            <a:chExt cx="284" cy="47"/>
          </a:xfrm>
        </p:grpSpPr>
        <p:sp>
          <p:nvSpPr>
            <p:cNvPr id="2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67600" y="25863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17" name="Group 71"/>
          <p:cNvGrpSpPr/>
          <p:nvPr/>
        </p:nvGrpSpPr>
        <p:grpSpPr>
          <a:xfrm>
            <a:off x="7467600" y="3657600"/>
            <a:ext cx="609600" cy="533400"/>
            <a:chOff x="5943600" y="1371600"/>
            <a:chExt cx="609600" cy="533400"/>
          </a:xfrm>
        </p:grpSpPr>
        <p:sp useBgFill="1">
          <p:nvSpPr>
            <p:cNvPr id="3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66"/>
          <p:cNvGrpSpPr/>
          <p:nvPr/>
        </p:nvGrpSpPr>
        <p:grpSpPr>
          <a:xfrm>
            <a:off x="6248400" y="3581400"/>
            <a:ext cx="609600" cy="609600"/>
            <a:chOff x="5867400" y="1295400"/>
            <a:chExt cx="609600" cy="609600"/>
          </a:xfrm>
        </p:grpSpPr>
        <p:sp useBgFill="1">
          <p:nvSpPr>
            <p:cNvPr id="37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68"/>
          <p:cNvGrpSpPr>
            <a:grpSpLocks/>
          </p:cNvGrpSpPr>
          <p:nvPr/>
        </p:nvGrpSpPr>
        <p:grpSpPr bwMode="auto">
          <a:xfrm rot="5400000">
            <a:off x="8066087" y="2144713"/>
            <a:ext cx="803275" cy="323850"/>
            <a:chOff x="1248" y="361"/>
            <a:chExt cx="253" cy="102"/>
          </a:xfrm>
        </p:grpSpPr>
        <p:sp>
          <p:nvSpPr>
            <p:cNvPr id="4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54422" y="20574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1" y="1371600"/>
            <a:ext cx="487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both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i="1" u="sng" dirty="0" smtClean="0"/>
              <a:t>and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are closed. What is the current through light bulb 2 a </a:t>
            </a:r>
            <a:r>
              <a:rPr lang="en-US" sz="2400" i="1" u="sng" dirty="0" smtClean="0"/>
              <a:t>long time after</a:t>
            </a:r>
            <a:r>
              <a:rPr lang="en-US" sz="2400" dirty="0" smtClean="0"/>
              <a:t> both</a:t>
            </a:r>
            <a:r>
              <a:rPr lang="en-US" sz="2400" i="1" dirty="0" smtClean="0"/>
              <a:t> </a:t>
            </a:r>
            <a:r>
              <a:rPr lang="en-US" sz="2400" dirty="0" smtClean="0"/>
              <a:t>switches are closed?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6324600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914400" y="3429000"/>
            <a:ext cx="1981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/3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/2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54801" y="47244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337114" y="1524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613714" y="14594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1" name="Group 66"/>
          <p:cNvGrpSpPr/>
          <p:nvPr/>
        </p:nvGrpSpPr>
        <p:grpSpPr>
          <a:xfrm>
            <a:off x="7467600" y="3581400"/>
            <a:ext cx="609600" cy="609600"/>
            <a:chOff x="5867400" y="1295400"/>
            <a:chExt cx="609600" cy="609600"/>
          </a:xfrm>
        </p:grpSpPr>
        <p:sp useBgFill="1">
          <p:nvSpPr>
            <p:cNvPr id="62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7572678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Summary: charging &amp; discharging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447800"/>
            <a:ext cx="8078787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Charge (and therefore voltage, since</a:t>
            </a:r>
            <a:r>
              <a:rPr lang="en-US" sz="2400" i="1" dirty="0" smtClean="0"/>
              <a:t> V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 = </a:t>
            </a:r>
            <a:r>
              <a:rPr lang="en-US" sz="2400" i="1" dirty="0" smtClean="0"/>
              <a:t>Q</a:t>
            </a:r>
            <a:r>
              <a:rPr lang="en-US" sz="2400" dirty="0" smtClean="0"/>
              <a:t>/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) on capacitors cannot change instantly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i="1" u="sng" dirty="0" smtClean="0">
                <a:solidFill>
                  <a:schemeClr val="tx1"/>
                </a:solidFill>
              </a:rPr>
              <a:t>Short term</a:t>
            </a:r>
            <a:r>
              <a:rPr lang="en-US" sz="2400" dirty="0" smtClean="0">
                <a:solidFill>
                  <a:schemeClr val="tx1"/>
                </a:solidFill>
              </a:rPr>
              <a:t> behavior of capacitor:</a:t>
            </a:r>
          </a:p>
          <a:p>
            <a:pPr marL="457200" lvl="1" indent="-31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If the capacitor is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charging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drives charge onto it, and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increases (acts like a wire)</a:t>
            </a:r>
          </a:p>
          <a:p>
            <a:pPr marL="457200" lvl="1" indent="-31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If the capacitor is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discharging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drives charge off of it, and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decreases (acts like a battery)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i="1" u="sng" dirty="0" smtClean="0">
                <a:solidFill>
                  <a:schemeClr val="tx1"/>
                </a:solidFill>
              </a:rPr>
              <a:t>Long term</a:t>
            </a:r>
            <a:r>
              <a:rPr lang="en-US" sz="2400" dirty="0" smtClean="0">
                <a:solidFill>
                  <a:schemeClr val="tx1"/>
                </a:solidFill>
              </a:rPr>
              <a:t> behavior of capacitor:</a:t>
            </a:r>
          </a:p>
          <a:p>
            <a:pPr marL="457200" lvl="1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If the capacitor is fully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charged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0 and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is maximum (acts like an open circuit)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If the capacitor is fully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discharged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0 and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is minimum (acts like an open circuit)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39"/>
          <p:cNvGrpSpPr/>
          <p:nvPr/>
        </p:nvGrpSpPr>
        <p:grpSpPr>
          <a:xfrm>
            <a:off x="5138320" y="4114800"/>
            <a:ext cx="2176880" cy="2362200"/>
            <a:chOff x="5138320" y="4114800"/>
            <a:chExt cx="2176880" cy="2362200"/>
          </a:xfrm>
        </p:grpSpPr>
        <p:sp useBgFill="1">
          <p:nvSpPr>
            <p:cNvPr id="69" name="Rectangle 68"/>
            <p:cNvSpPr/>
            <p:nvPr/>
          </p:nvSpPr>
          <p:spPr>
            <a:xfrm>
              <a:off x="5138320" y="4114800"/>
              <a:ext cx="1371600" cy="2362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468"/>
            <p:cNvGrpSpPr>
              <a:grpSpLocks/>
            </p:cNvGrpSpPr>
            <p:nvPr/>
          </p:nvGrpSpPr>
          <p:grpSpPr bwMode="auto">
            <a:xfrm rot="16200000">
              <a:off x="6098757" y="4964113"/>
              <a:ext cx="803275" cy="323850"/>
              <a:chOff x="1248" y="361"/>
              <a:chExt cx="253" cy="102"/>
            </a:xfrm>
          </p:grpSpPr>
          <p:sp useBgFill="1">
            <p:nvSpPr>
              <p:cNvPr id="83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6632630" y="485769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/>
                <a:t>R</a:t>
              </a:r>
              <a:r>
                <a:rPr lang="en-US" sz="2000" i="1" baseline="-25000" dirty="0" err="1" smtClean="0"/>
                <a:t>Cl</a:t>
              </a:r>
              <a:endParaRPr lang="en-US" sz="2000" i="1" dirty="0"/>
            </a:p>
          </p:txBody>
        </p:sp>
        <p:grpSp>
          <p:nvGrpSpPr>
            <p:cNvPr id="108" name="Group 30"/>
            <p:cNvGrpSpPr/>
            <p:nvPr/>
          </p:nvGrpSpPr>
          <p:grpSpPr>
            <a:xfrm>
              <a:off x="6509920" y="4126468"/>
              <a:ext cx="435594" cy="369332"/>
              <a:chOff x="1373226" y="2895600"/>
              <a:chExt cx="435594" cy="369332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1449426" y="2895600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i="1" baseline="-25000" dirty="0" err="1" smtClean="0">
                    <a:solidFill>
                      <a:srgbClr val="C00000"/>
                    </a:solidFill>
                  </a:rPr>
                  <a:t>Cl</a:t>
                </a:r>
                <a:endParaRPr lang="en-US" i="1" baseline="-25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>
              <a:xfrm>
                <a:off x="1373226" y="3048000"/>
                <a:ext cx="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TextBox 113"/>
            <p:cNvSpPr txBox="1"/>
            <p:nvPr/>
          </p:nvSpPr>
          <p:spPr>
            <a:xfrm>
              <a:off x="6090563" y="548957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grpSp>
          <p:nvGrpSpPr>
            <p:cNvPr id="115" name="Group 452"/>
            <p:cNvGrpSpPr>
              <a:grpSpLocks/>
            </p:cNvGrpSpPr>
            <p:nvPr/>
          </p:nvGrpSpPr>
          <p:grpSpPr bwMode="auto">
            <a:xfrm>
              <a:off x="6052720" y="5851465"/>
              <a:ext cx="901700" cy="149225"/>
              <a:chOff x="288" y="1728"/>
              <a:chExt cx="284" cy="47"/>
            </a:xfrm>
          </p:grpSpPr>
          <p:sp useBgFill="1">
            <p:nvSpPr>
              <p:cNvPr id="116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6883672" y="5695890"/>
              <a:ext cx="431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 smtClean="0"/>
                <a:t>ε</a:t>
              </a:r>
              <a:r>
                <a:rPr lang="en-US" sz="2000" i="1" baseline="-25000" dirty="0" err="1" smtClean="0"/>
                <a:t>Cl</a:t>
              </a:r>
              <a:endParaRPr lang="en-US" sz="2000" i="1" baseline="-25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cell equivalent circuit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2" cstate="print"/>
          <a:srcRect b="14057"/>
          <a:stretch>
            <a:fillRect/>
          </a:stretch>
        </p:blipFill>
        <p:spPr bwMode="auto">
          <a:xfrm>
            <a:off x="1981200" y="2139288"/>
            <a:ext cx="4572000" cy="1559257"/>
          </a:xfrm>
          <a:prstGeom prst="rect">
            <a:avLst/>
          </a:prstGeom>
          <a:noFill/>
        </p:spPr>
      </p:pic>
      <p:grpSp>
        <p:nvGrpSpPr>
          <p:cNvPr id="11" name="Group 61"/>
          <p:cNvGrpSpPr/>
          <p:nvPr/>
        </p:nvGrpSpPr>
        <p:grpSpPr>
          <a:xfrm>
            <a:off x="6232452" y="2063088"/>
            <a:ext cx="911641" cy="1588532"/>
            <a:chOff x="4479852" y="2082463"/>
            <a:chExt cx="911641" cy="1588532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2082463"/>
              <a:ext cx="514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out</a:t>
              </a:r>
              <a:endParaRPr lang="en-US" dirty="0"/>
            </a:p>
          </p:txBody>
        </p:sp>
        <p:cxnSp>
          <p:nvCxnSpPr>
            <p:cNvPr id="7" name="Straight Connector 6"/>
            <p:cNvCxnSpPr>
              <a:endCxn id="6" idx="1"/>
            </p:cNvCxnSpPr>
            <p:nvPr/>
          </p:nvCxnSpPr>
          <p:spPr>
            <a:xfrm flipV="1">
              <a:off x="4483396" y="2267129"/>
              <a:ext cx="393404" cy="87202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860852" y="3301663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i="1" baseline="-25000" dirty="0" smtClean="0"/>
                <a:t>in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endCxn id="8" idx="1"/>
            </p:cNvCxnSpPr>
            <p:nvPr/>
          </p:nvCxnSpPr>
          <p:spPr>
            <a:xfrm>
              <a:off x="4479852" y="3377863"/>
              <a:ext cx="381000" cy="108466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304800" y="1219200"/>
            <a:ext cx="861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Neurons have ion channels (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+</a:t>
            </a:r>
            <a:r>
              <a:rPr lang="en-US" sz="2400" dirty="0" err="1" smtClean="0"/>
              <a:t>,Na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and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–</a:t>
            </a:r>
            <a:r>
              <a:rPr lang="en-US" sz="2400" dirty="0" smtClean="0"/>
              <a:t>) that pump current into and out of cell (it is </a:t>
            </a:r>
            <a:r>
              <a:rPr lang="en-US" sz="2400" i="1" dirty="0" smtClean="0"/>
              <a:t>polarized</a:t>
            </a:r>
            <a:r>
              <a:rPr lang="en-US" sz="2400" dirty="0" smtClean="0"/>
              <a:t>). Cell membrane also has capacitance</a:t>
            </a:r>
            <a:endParaRPr lang="en-US" sz="24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1752600" y="3753133"/>
            <a:ext cx="4223920" cy="3104867"/>
            <a:chOff x="1752600" y="3753133"/>
            <a:chExt cx="4223920" cy="3104867"/>
          </a:xfrm>
        </p:grpSpPr>
        <p:sp>
          <p:nvSpPr>
            <p:cNvPr id="104" name="TextBox 103"/>
            <p:cNvSpPr txBox="1"/>
            <p:nvPr/>
          </p:nvSpPr>
          <p:spPr>
            <a:xfrm>
              <a:off x="4228071" y="3753133"/>
              <a:ext cx="572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out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70674" y="6488668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i="1" baseline="-25000" dirty="0" smtClean="0"/>
                <a:t>in</a:t>
              </a:r>
              <a:endParaRPr lang="en-US" i="1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52600" y="5029200"/>
              <a:ext cx="5068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C</a:t>
              </a:r>
              <a:r>
                <a:rPr lang="en-US" sz="2400" i="1" baseline="-25000" dirty="0" smtClean="0"/>
                <a:t>m</a:t>
              </a:r>
              <a:endParaRPr lang="en-US" sz="2400" i="1" baseline="-25000" dirty="0"/>
            </a:p>
          </p:txBody>
        </p:sp>
        <p:sp useBgFill="1">
          <p:nvSpPr>
            <p:cNvPr id="71" name="Rectangle 70"/>
            <p:cNvSpPr/>
            <p:nvPr/>
          </p:nvSpPr>
          <p:spPr>
            <a:xfrm>
              <a:off x="2547520" y="4114800"/>
              <a:ext cx="2590800" cy="2362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>
              <a:stCxn id="71" idx="0"/>
              <a:endCxn id="71" idx="2"/>
            </p:cNvCxnSpPr>
            <p:nvPr/>
          </p:nvCxnSpPr>
          <p:spPr>
            <a:xfrm>
              <a:off x="3842920" y="4114800"/>
              <a:ext cx="0" cy="2362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468"/>
            <p:cNvGrpSpPr>
              <a:grpSpLocks/>
            </p:cNvGrpSpPr>
            <p:nvPr/>
          </p:nvGrpSpPr>
          <p:grpSpPr bwMode="auto">
            <a:xfrm rot="16200000">
              <a:off x="4734483" y="5380037"/>
              <a:ext cx="803275" cy="323850"/>
              <a:chOff x="1248" y="361"/>
              <a:chExt cx="253" cy="102"/>
            </a:xfrm>
          </p:grpSpPr>
          <p:sp useBgFill="1">
            <p:nvSpPr>
              <p:cNvPr id="79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5264121" y="5257800"/>
              <a:ext cx="5229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/>
                <a:t>R</a:t>
              </a:r>
              <a:r>
                <a:rPr lang="en-US" sz="2000" i="1" baseline="-25000" dirty="0" err="1" smtClean="0"/>
                <a:t>Na</a:t>
              </a:r>
              <a:endParaRPr lang="en-US" sz="2000" i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430889" y="54819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grpSp>
          <p:nvGrpSpPr>
            <p:cNvPr id="93" name="Group 452"/>
            <p:cNvGrpSpPr>
              <a:grpSpLocks/>
            </p:cNvGrpSpPr>
            <p:nvPr/>
          </p:nvGrpSpPr>
          <p:grpSpPr bwMode="auto">
            <a:xfrm>
              <a:off x="3393046" y="5848290"/>
              <a:ext cx="901700" cy="149225"/>
              <a:chOff x="288" y="1728"/>
              <a:chExt cx="284" cy="47"/>
            </a:xfrm>
          </p:grpSpPr>
          <p:sp useBgFill="1">
            <p:nvSpPr>
              <p:cNvPr id="96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4196003" y="5695890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 smtClean="0"/>
                <a:t>ε</a:t>
              </a:r>
              <a:r>
                <a:rPr lang="en-US" sz="2000" i="1" baseline="-25000" dirty="0" smtClean="0"/>
                <a:t>K</a:t>
              </a:r>
              <a:endParaRPr lang="en-US" sz="2000" i="1" baseline="-25000" dirty="0"/>
            </a:p>
          </p:txBody>
        </p:sp>
        <p:grpSp>
          <p:nvGrpSpPr>
            <p:cNvPr id="105" name="Group 27"/>
            <p:cNvGrpSpPr/>
            <p:nvPr/>
          </p:nvGrpSpPr>
          <p:grpSpPr>
            <a:xfrm>
              <a:off x="5138320" y="4126468"/>
              <a:ext cx="496508" cy="369332"/>
              <a:chOff x="2438400" y="2902318"/>
              <a:chExt cx="496508" cy="369332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2514600" y="2902318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i="1" baseline="-25000" dirty="0" err="1" smtClean="0">
                    <a:solidFill>
                      <a:srgbClr val="C00000"/>
                    </a:solidFill>
                  </a:rPr>
                  <a:t>Na</a:t>
                </a:r>
                <a:endParaRPr lang="en-US" i="1" baseline="-25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07" name="Straight Arrow Connector 106"/>
              <p:cNvCxnSpPr/>
              <p:nvPr/>
            </p:nvCxnSpPr>
            <p:spPr>
              <a:xfrm>
                <a:off x="2438400" y="2971800"/>
                <a:ext cx="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33"/>
            <p:cNvGrpSpPr/>
            <p:nvPr/>
          </p:nvGrpSpPr>
          <p:grpSpPr>
            <a:xfrm>
              <a:off x="3521998" y="4126468"/>
              <a:ext cx="322524" cy="369332"/>
              <a:chOff x="2117478" y="2655332"/>
              <a:chExt cx="322524" cy="369332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2117478" y="265533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i="1" baseline="-25000" dirty="0" smtClean="0">
                    <a:solidFill>
                      <a:srgbClr val="C00000"/>
                    </a:solidFill>
                  </a:rPr>
                  <a:t>K</a:t>
                </a:r>
                <a:endParaRPr lang="en-US" i="1" baseline="-25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>
              <a:xfrm flipV="1">
                <a:off x="2438400" y="2819400"/>
                <a:ext cx="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468"/>
            <p:cNvGrpSpPr>
              <a:grpSpLocks/>
            </p:cNvGrpSpPr>
            <p:nvPr/>
          </p:nvGrpSpPr>
          <p:grpSpPr bwMode="auto">
            <a:xfrm rot="16200000">
              <a:off x="3450808" y="4964113"/>
              <a:ext cx="803275" cy="323850"/>
              <a:chOff x="1248" y="361"/>
              <a:chExt cx="253" cy="102"/>
            </a:xfrm>
          </p:grpSpPr>
          <p:sp useBgFill="1">
            <p:nvSpPr>
              <p:cNvPr id="120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3995320" y="493389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</a:t>
              </a:r>
              <a:r>
                <a:rPr lang="en-US" sz="2000" i="1" baseline="-25000" dirty="0" smtClean="0"/>
                <a:t>K</a:t>
              </a:r>
              <a:endParaRPr lang="en-US" sz="2000" i="1" dirty="0"/>
            </a:p>
          </p:txBody>
        </p:sp>
        <p:grpSp>
          <p:nvGrpSpPr>
            <p:cNvPr id="124" name="Group 71"/>
            <p:cNvGrpSpPr/>
            <p:nvPr/>
          </p:nvGrpSpPr>
          <p:grpSpPr>
            <a:xfrm rot="5400000">
              <a:off x="4871620" y="4457700"/>
              <a:ext cx="609600" cy="533400"/>
              <a:chOff x="5943600" y="1371600"/>
              <a:chExt cx="609600" cy="533400"/>
            </a:xfrm>
          </p:grpSpPr>
          <p:sp useBgFill="1">
            <p:nvSpPr>
              <p:cNvPr id="125" name="Rectangle 400"/>
              <p:cNvSpPr>
                <a:spLocks noChangeArrowheads="1"/>
              </p:cNvSpPr>
              <p:nvPr/>
            </p:nvSpPr>
            <p:spPr bwMode="auto">
              <a:xfrm flipH="1">
                <a:off x="5943600" y="1633120"/>
                <a:ext cx="609600" cy="271880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Oval 402"/>
              <p:cNvSpPr>
                <a:spLocks noChangeArrowheads="1"/>
              </p:cNvSpPr>
              <p:nvPr/>
            </p:nvSpPr>
            <p:spPr bwMode="auto">
              <a:xfrm flipH="1">
                <a:off x="6400800" y="1600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404"/>
              <p:cNvSpPr>
                <a:spLocks noChangeShapeType="1"/>
              </p:cNvSpPr>
              <p:nvPr/>
            </p:nvSpPr>
            <p:spPr bwMode="auto">
              <a:xfrm flipH="1">
                <a:off x="6019800" y="1371600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Oval 403"/>
              <p:cNvSpPr>
                <a:spLocks noChangeArrowheads="1"/>
              </p:cNvSpPr>
              <p:nvPr/>
            </p:nvSpPr>
            <p:spPr bwMode="auto">
              <a:xfrm flipH="1">
                <a:off x="5943600" y="1604664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452"/>
            <p:cNvGrpSpPr>
              <a:grpSpLocks/>
            </p:cNvGrpSpPr>
            <p:nvPr/>
          </p:nvGrpSpPr>
          <p:grpSpPr bwMode="auto">
            <a:xfrm flipV="1">
              <a:off x="4681120" y="6094710"/>
              <a:ext cx="825500" cy="146050"/>
              <a:chOff x="288" y="1728"/>
              <a:chExt cx="260" cy="46"/>
            </a:xfrm>
          </p:grpSpPr>
          <p:sp useBgFill="1">
            <p:nvSpPr>
              <p:cNvPr id="130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30" cy="46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681120" y="6091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476062" y="5924490"/>
              <a:ext cx="5004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 smtClean="0"/>
                <a:t>ε</a:t>
              </a:r>
              <a:r>
                <a:rPr lang="en-US" sz="2000" i="1" baseline="-25000" dirty="0" smtClean="0"/>
                <a:t>Na</a:t>
              </a:r>
              <a:endParaRPr lang="en-US" sz="2000" i="1" baseline="-25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757320" y="44958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S</a:t>
              </a:r>
              <a:endParaRPr lang="en-US" sz="2000" dirty="0"/>
            </a:p>
          </p:txBody>
        </p:sp>
        <p:grpSp>
          <p:nvGrpSpPr>
            <p:cNvPr id="136" name="Group 452"/>
            <p:cNvGrpSpPr>
              <a:grpSpLocks/>
            </p:cNvGrpSpPr>
            <p:nvPr/>
          </p:nvGrpSpPr>
          <p:grpSpPr bwMode="auto">
            <a:xfrm>
              <a:off x="2236370" y="5181600"/>
              <a:ext cx="615950" cy="149225"/>
              <a:chOff x="335" y="1728"/>
              <a:chExt cx="194" cy="47"/>
            </a:xfrm>
          </p:grpSpPr>
          <p:sp useBgFill="1">
            <p:nvSpPr>
              <p:cNvPr id="137" name="Rectangle 45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92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/>
          <p:cNvSpPr/>
          <p:nvPr/>
        </p:nvSpPr>
        <p:spPr>
          <a:xfrm>
            <a:off x="4038600" y="4191000"/>
            <a:ext cx="838200" cy="236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potential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rest,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in cell are closed. When stimulated, the cell’s voltage increases (</a:t>
            </a:r>
            <a:r>
              <a:rPr lang="en-US" sz="2400" i="1" dirty="0" smtClean="0"/>
              <a:t>depolarization</a:t>
            </a:r>
            <a:r>
              <a:rPr lang="en-US" sz="2400" dirty="0" smtClean="0"/>
              <a:t>). If a threshold is exceeded, the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open &amp; trigger a nerve impulse (</a:t>
            </a:r>
            <a:r>
              <a:rPr lang="en-US" sz="2400" i="1" dirty="0" smtClean="0"/>
              <a:t>action potential</a:t>
            </a:r>
            <a:r>
              <a:rPr lang="en-US" sz="2400" dirty="0" smtClean="0"/>
              <a:t>)</a:t>
            </a:r>
            <a:endParaRPr lang="en-US" sz="2400" i="1" dirty="0"/>
          </a:p>
        </p:txBody>
      </p:sp>
      <p:pic>
        <p:nvPicPr>
          <p:cNvPr id="5" name="Picture 6" descr="http://upload.wikimedia.org/wikipedia/commons/thumb/4/4a/Action_potential.svg/300px-Action_potenti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971800"/>
            <a:ext cx="3200400" cy="315772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3" cstate="print"/>
          <a:srcRect b="20200"/>
          <a:stretch>
            <a:fillRect/>
          </a:stretch>
        </p:blipFill>
        <p:spPr bwMode="auto">
          <a:xfrm>
            <a:off x="560696" y="2514600"/>
            <a:ext cx="4572000" cy="1447801"/>
          </a:xfrm>
          <a:prstGeom prst="rect">
            <a:avLst/>
          </a:prstGeom>
          <a:noFill/>
        </p:spPr>
      </p:pic>
      <p:pic>
        <p:nvPicPr>
          <p:cNvPr id="7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4" cstate="print"/>
          <a:srcRect b="23269"/>
          <a:stretch>
            <a:fillRect/>
          </a:stretch>
        </p:blipFill>
        <p:spPr bwMode="auto">
          <a:xfrm>
            <a:off x="533400" y="2514601"/>
            <a:ext cx="4572000" cy="1447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627496" y="3698545"/>
            <a:ext cx="1143000" cy="263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27696" y="3886201"/>
            <a:ext cx="1143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2880" y="51054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m</a:t>
            </a:r>
            <a:endParaRPr lang="en-US" sz="2400" i="1" baseline="-25000" dirty="0"/>
          </a:p>
        </p:txBody>
      </p:sp>
      <p:sp useBgFill="1">
        <p:nvSpPr>
          <p:cNvPr id="14" name="Rectangle 13"/>
          <p:cNvSpPr/>
          <p:nvPr/>
        </p:nvSpPr>
        <p:spPr>
          <a:xfrm>
            <a:off x="1447800" y="4191000"/>
            <a:ext cx="25908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0"/>
            <a:endCxn id="14" idx="2"/>
          </p:cNvCxnSpPr>
          <p:nvPr/>
        </p:nvCxnSpPr>
        <p:spPr>
          <a:xfrm>
            <a:off x="2743200" y="41910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68"/>
          <p:cNvGrpSpPr>
            <a:grpSpLocks/>
          </p:cNvGrpSpPr>
          <p:nvPr/>
        </p:nvGrpSpPr>
        <p:grpSpPr bwMode="auto">
          <a:xfrm rot="16200000">
            <a:off x="3634763" y="5456237"/>
            <a:ext cx="803275" cy="323850"/>
            <a:chOff x="1248" y="361"/>
            <a:chExt cx="253" cy="102"/>
          </a:xfrm>
        </p:grpSpPr>
        <p:sp useBgFill="1">
          <p:nvSpPr>
            <p:cNvPr id="50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64401" y="53340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31169" y="5558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9" name="Group 452"/>
          <p:cNvGrpSpPr>
            <a:grpSpLocks/>
          </p:cNvGrpSpPr>
          <p:nvPr/>
        </p:nvGrpSpPr>
        <p:grpSpPr bwMode="auto">
          <a:xfrm>
            <a:off x="2293326" y="5924490"/>
            <a:ext cx="901700" cy="149225"/>
            <a:chOff x="288" y="1728"/>
            <a:chExt cx="284" cy="47"/>
          </a:xfrm>
        </p:grpSpPr>
        <p:sp useBgFill="1">
          <p:nvSpPr>
            <p:cNvPr id="4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96283" y="57720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21" name="Group 27"/>
          <p:cNvGrpSpPr/>
          <p:nvPr/>
        </p:nvGrpSpPr>
        <p:grpSpPr>
          <a:xfrm>
            <a:off x="3505200" y="4191000"/>
            <a:ext cx="533400" cy="369332"/>
            <a:chOff x="1905000" y="2890650"/>
            <a:chExt cx="533400" cy="369332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905000" y="289065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2" name="Group 33"/>
          <p:cNvGrpSpPr/>
          <p:nvPr/>
        </p:nvGrpSpPr>
        <p:grpSpPr>
          <a:xfrm>
            <a:off x="2422278" y="4202668"/>
            <a:ext cx="322524" cy="369332"/>
            <a:chOff x="2117478" y="2655332"/>
            <a:chExt cx="322524" cy="369332"/>
          </a:xfrm>
        </p:grpSpPr>
        <p:sp>
          <p:nvSpPr>
            <p:cNvPr id="43" name="TextBox 42"/>
            <p:cNvSpPr txBox="1"/>
            <p:nvPr/>
          </p:nvSpPr>
          <p:spPr>
            <a:xfrm>
              <a:off x="2117478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68"/>
          <p:cNvGrpSpPr>
            <a:grpSpLocks/>
          </p:cNvGrpSpPr>
          <p:nvPr/>
        </p:nvGrpSpPr>
        <p:grpSpPr bwMode="auto">
          <a:xfrm rot="16200000">
            <a:off x="2351088" y="5040313"/>
            <a:ext cx="803275" cy="323850"/>
            <a:chOff x="1248" y="361"/>
            <a:chExt cx="253" cy="102"/>
          </a:xfrm>
        </p:grpSpPr>
        <p:sp useBgFill="1">
          <p:nvSpPr>
            <p:cNvPr id="41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895600" y="50100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grpSp>
        <p:nvGrpSpPr>
          <p:cNvPr id="25" name="Group 71"/>
          <p:cNvGrpSpPr/>
          <p:nvPr/>
        </p:nvGrpSpPr>
        <p:grpSpPr>
          <a:xfrm rot="5400000">
            <a:off x="3771900" y="4533900"/>
            <a:ext cx="609600" cy="533400"/>
            <a:chOff x="5943600" y="1371600"/>
            <a:chExt cx="609600" cy="533400"/>
          </a:xfrm>
        </p:grpSpPr>
        <p:sp useBgFill="1">
          <p:nvSpPr>
            <p:cNvPr id="37" name="Rectangle 400"/>
            <p:cNvSpPr>
              <a:spLocks noChangeArrowheads="1"/>
            </p:cNvSpPr>
            <p:nvPr/>
          </p:nvSpPr>
          <p:spPr bwMode="auto">
            <a:xfrm flipH="1">
              <a:off x="5943600" y="1633120"/>
              <a:ext cx="609600" cy="27188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52"/>
          <p:cNvGrpSpPr>
            <a:grpSpLocks/>
          </p:cNvGrpSpPr>
          <p:nvPr/>
        </p:nvGrpSpPr>
        <p:grpSpPr bwMode="auto">
          <a:xfrm flipV="1">
            <a:off x="3581400" y="6170910"/>
            <a:ext cx="825500" cy="146050"/>
            <a:chOff x="288" y="1728"/>
            <a:chExt cx="260" cy="46"/>
          </a:xfrm>
        </p:grpSpPr>
        <p:sp useBgFill="1">
          <p:nvSpPr>
            <p:cNvPr id="34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30" cy="4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81400" y="6167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376342" y="60006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0" y="45720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grpSp>
        <p:nvGrpSpPr>
          <p:cNvPr id="30" name="Group 452"/>
          <p:cNvGrpSpPr>
            <a:grpSpLocks/>
          </p:cNvGrpSpPr>
          <p:nvPr/>
        </p:nvGrpSpPr>
        <p:grpSpPr bwMode="auto">
          <a:xfrm>
            <a:off x="1136650" y="5257800"/>
            <a:ext cx="615950" cy="149225"/>
            <a:chOff x="335" y="1728"/>
            <a:chExt cx="194" cy="47"/>
          </a:xfrm>
        </p:grpSpPr>
        <p:sp useBgFill="1">
          <p:nvSpPr>
            <p:cNvPr id="31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71"/>
          <p:cNvGrpSpPr/>
          <p:nvPr/>
        </p:nvGrpSpPr>
        <p:grpSpPr>
          <a:xfrm rot="5400000">
            <a:off x="3848100" y="4533900"/>
            <a:ext cx="609600" cy="533400"/>
            <a:chOff x="5943600" y="1295400"/>
            <a:chExt cx="609600" cy="533400"/>
          </a:xfrm>
        </p:grpSpPr>
        <p:sp useBgFill="1">
          <p:nvSpPr>
            <p:cNvPr id="53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609600" cy="5334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404"/>
            <p:cNvSpPr>
              <a:spLocks noChangeShapeType="1"/>
            </p:cNvSpPr>
            <p:nvPr/>
          </p:nvSpPr>
          <p:spPr bwMode="auto">
            <a:xfrm flipH="1">
              <a:off x="6019800" y="16764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0"/>
            <a:ext cx="7886700" cy="1325563"/>
          </a:xfrm>
        </p:spPr>
        <p:txBody>
          <a:bodyPr/>
          <a:lstStyle/>
          <a:p>
            <a:r>
              <a:rPr lang="en-US" dirty="0" smtClean="0"/>
              <a:t>ACT: Resting state of neuron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03330" y="25146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m</a:t>
            </a:r>
            <a:endParaRPr lang="en-US" sz="2400" i="1" baseline="-25000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5715000" y="1600200"/>
            <a:ext cx="25908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0"/>
            <a:endCxn id="10" idx="2"/>
          </p:cNvCxnSpPr>
          <p:nvPr/>
        </p:nvCxnSpPr>
        <p:spPr>
          <a:xfrm>
            <a:off x="70104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68"/>
          <p:cNvGrpSpPr>
            <a:grpSpLocks/>
          </p:cNvGrpSpPr>
          <p:nvPr/>
        </p:nvGrpSpPr>
        <p:grpSpPr bwMode="auto">
          <a:xfrm rot="16200000">
            <a:off x="7901963" y="2865437"/>
            <a:ext cx="803275" cy="323850"/>
            <a:chOff x="1248" y="361"/>
            <a:chExt cx="253" cy="102"/>
          </a:xfrm>
        </p:grpSpPr>
        <p:sp useBgFill="1">
          <p:nvSpPr>
            <p:cNvPr id="1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431601" y="27432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98369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5" name="Group 452"/>
          <p:cNvGrpSpPr>
            <a:grpSpLocks/>
          </p:cNvGrpSpPr>
          <p:nvPr/>
        </p:nvGrpSpPr>
        <p:grpSpPr bwMode="auto">
          <a:xfrm>
            <a:off x="6560526" y="3333690"/>
            <a:ext cx="901700" cy="149225"/>
            <a:chOff x="288" y="1728"/>
            <a:chExt cx="284" cy="47"/>
          </a:xfrm>
        </p:grpSpPr>
        <p:sp useBgFill="1">
          <p:nvSpPr>
            <p:cNvPr id="2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363483" y="31812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7" name="Group 468"/>
          <p:cNvGrpSpPr>
            <a:grpSpLocks/>
          </p:cNvGrpSpPr>
          <p:nvPr/>
        </p:nvGrpSpPr>
        <p:grpSpPr bwMode="auto">
          <a:xfrm rot="16200000">
            <a:off x="6618288" y="2449513"/>
            <a:ext cx="803275" cy="323850"/>
            <a:chOff x="1248" y="361"/>
            <a:chExt cx="253" cy="102"/>
          </a:xfrm>
        </p:grpSpPr>
        <p:sp useBgFill="1">
          <p:nvSpPr>
            <p:cNvPr id="41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162800" y="24192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grpSp>
        <p:nvGrpSpPr>
          <p:cNvPr id="18" name="Group 71"/>
          <p:cNvGrpSpPr/>
          <p:nvPr/>
        </p:nvGrpSpPr>
        <p:grpSpPr>
          <a:xfrm rot="5400000">
            <a:off x="8039100" y="1943100"/>
            <a:ext cx="609600" cy="533400"/>
            <a:chOff x="5943600" y="1371600"/>
            <a:chExt cx="609600" cy="533400"/>
          </a:xfrm>
        </p:grpSpPr>
        <p:sp useBgFill="1">
          <p:nvSpPr>
            <p:cNvPr id="4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452"/>
          <p:cNvGrpSpPr>
            <a:grpSpLocks/>
          </p:cNvGrpSpPr>
          <p:nvPr/>
        </p:nvGrpSpPr>
        <p:grpSpPr bwMode="auto">
          <a:xfrm flipV="1">
            <a:off x="7848600" y="3576935"/>
            <a:ext cx="901700" cy="149225"/>
            <a:chOff x="288" y="1728"/>
            <a:chExt cx="284" cy="47"/>
          </a:xfrm>
        </p:grpSpPr>
        <p:sp useBgFill="1">
          <p:nvSpPr>
            <p:cNvPr id="5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848600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643542" y="34098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7924800" y="19812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grpSp>
        <p:nvGrpSpPr>
          <p:cNvPr id="24" name="Group 452"/>
          <p:cNvGrpSpPr>
            <a:grpSpLocks/>
          </p:cNvGrpSpPr>
          <p:nvPr/>
        </p:nvGrpSpPr>
        <p:grpSpPr bwMode="auto">
          <a:xfrm>
            <a:off x="5403850" y="2667000"/>
            <a:ext cx="615950" cy="149225"/>
            <a:chOff x="335" y="1728"/>
            <a:chExt cx="194" cy="47"/>
          </a:xfrm>
        </p:grpSpPr>
        <p:sp useBgFill="1">
          <p:nvSpPr>
            <p:cNvPr id="6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742671" y="1219200"/>
            <a:ext cx="57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6781800" y="395473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endParaRPr lang="en-US" i="1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304800" y="1371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neuron has been in resting state for a long time. What is the voltage across the membrane capacitance?</a:t>
            </a:r>
            <a:endParaRPr lang="en-US" sz="2400" dirty="0"/>
          </a:p>
        </p:txBody>
      </p:sp>
      <p:pic>
        <p:nvPicPr>
          <p:cNvPr id="64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5410200" y="4459069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70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0.4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300 pF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14400" y="2819400"/>
            <a:ext cx="198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&gt;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ε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&lt;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715001" y="2297668"/>
            <a:ext cx="609599" cy="814864"/>
            <a:chOff x="2748777" y="1611868"/>
            <a:chExt cx="609599" cy="814864"/>
          </a:xfrm>
        </p:grpSpPr>
        <p:sp>
          <p:nvSpPr>
            <p:cNvPr id="73" name="TextBox 72"/>
            <p:cNvSpPr txBox="1"/>
            <p:nvPr/>
          </p:nvSpPr>
          <p:spPr>
            <a:xfrm>
              <a:off x="2748777" y="1611868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+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750357" y="2057400"/>
              <a:ext cx="608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–Q</a:t>
              </a:r>
              <a:endParaRPr lang="en-US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action potential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5715000" y="1600200"/>
            <a:ext cx="25908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0"/>
            <a:endCxn id="10" idx="2"/>
          </p:cNvCxnSpPr>
          <p:nvPr/>
        </p:nvCxnSpPr>
        <p:spPr>
          <a:xfrm>
            <a:off x="70104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468"/>
          <p:cNvGrpSpPr>
            <a:grpSpLocks/>
          </p:cNvGrpSpPr>
          <p:nvPr/>
        </p:nvGrpSpPr>
        <p:grpSpPr bwMode="auto">
          <a:xfrm rot="16200000">
            <a:off x="7901963" y="2865437"/>
            <a:ext cx="803275" cy="323850"/>
            <a:chOff x="1248" y="361"/>
            <a:chExt cx="253" cy="102"/>
          </a:xfrm>
        </p:grpSpPr>
        <p:sp useBgFill="1">
          <p:nvSpPr>
            <p:cNvPr id="1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431601" y="27432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98369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20" name="Group 452"/>
          <p:cNvGrpSpPr>
            <a:grpSpLocks/>
          </p:cNvGrpSpPr>
          <p:nvPr/>
        </p:nvGrpSpPr>
        <p:grpSpPr bwMode="auto">
          <a:xfrm>
            <a:off x="6560526" y="3333690"/>
            <a:ext cx="901700" cy="149225"/>
            <a:chOff x="288" y="1728"/>
            <a:chExt cx="284" cy="47"/>
          </a:xfrm>
        </p:grpSpPr>
        <p:sp useBgFill="1">
          <p:nvSpPr>
            <p:cNvPr id="2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363483" y="31812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40" name="Group 468"/>
          <p:cNvGrpSpPr>
            <a:grpSpLocks/>
          </p:cNvGrpSpPr>
          <p:nvPr/>
        </p:nvGrpSpPr>
        <p:grpSpPr bwMode="auto">
          <a:xfrm rot="16200000">
            <a:off x="6618288" y="2449513"/>
            <a:ext cx="803275" cy="323850"/>
            <a:chOff x="1248" y="361"/>
            <a:chExt cx="253" cy="102"/>
          </a:xfrm>
        </p:grpSpPr>
        <p:sp useBgFill="1">
          <p:nvSpPr>
            <p:cNvPr id="41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162800" y="24192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grpSp>
        <p:nvGrpSpPr>
          <p:cNvPr id="45" name="Group 71"/>
          <p:cNvGrpSpPr/>
          <p:nvPr/>
        </p:nvGrpSpPr>
        <p:grpSpPr>
          <a:xfrm rot="5400000">
            <a:off x="8039100" y="1943100"/>
            <a:ext cx="609600" cy="533400"/>
            <a:chOff x="5943600" y="1371600"/>
            <a:chExt cx="609600" cy="533400"/>
          </a:xfrm>
        </p:grpSpPr>
        <p:sp useBgFill="1">
          <p:nvSpPr>
            <p:cNvPr id="4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452"/>
          <p:cNvGrpSpPr>
            <a:grpSpLocks/>
          </p:cNvGrpSpPr>
          <p:nvPr/>
        </p:nvGrpSpPr>
        <p:grpSpPr bwMode="auto">
          <a:xfrm flipV="1">
            <a:off x="7848600" y="3576935"/>
            <a:ext cx="901700" cy="149225"/>
            <a:chOff x="288" y="1728"/>
            <a:chExt cx="284" cy="47"/>
          </a:xfrm>
        </p:grpSpPr>
        <p:sp useBgFill="1">
          <p:nvSpPr>
            <p:cNvPr id="5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848600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643542" y="34098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7924800" y="19812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grpSp>
        <p:nvGrpSpPr>
          <p:cNvPr id="5" name="Group 452"/>
          <p:cNvGrpSpPr>
            <a:grpSpLocks/>
          </p:cNvGrpSpPr>
          <p:nvPr/>
        </p:nvGrpSpPr>
        <p:grpSpPr bwMode="auto">
          <a:xfrm>
            <a:off x="5403850" y="2667000"/>
            <a:ext cx="615950" cy="149225"/>
            <a:chOff x="335" y="1728"/>
            <a:chExt cx="194" cy="47"/>
          </a:xfrm>
        </p:grpSpPr>
        <p:sp useBgFill="1">
          <p:nvSpPr>
            <p:cNvPr id="6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5410200" y="4459069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70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0.4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300 pF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1295400"/>
            <a:ext cx="503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time ago, the cell was stimulated and depolarized to –60 mV, </a:t>
            </a:r>
            <a:r>
              <a:rPr lang="en-US" sz="2000" i="1" dirty="0" smtClean="0"/>
              <a:t>less</a:t>
            </a:r>
            <a:r>
              <a:rPr lang="en-US" sz="2000" dirty="0" smtClean="0"/>
              <a:t> than threshold to open 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channels. What happens next?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742671" y="1219200"/>
            <a:ext cx="57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24600" y="3974068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r>
              <a:rPr lang="en-US" dirty="0" smtClean="0"/>
              <a:t> = –60 mV</a:t>
            </a:r>
            <a:endParaRPr lang="en-US" i="1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4903330" y="2510135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m</a:t>
            </a:r>
            <a:endParaRPr lang="en-US" sz="2400" i="1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381000" y="2514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Immediately after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No current through Na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channel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driven by K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channel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from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60 mV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51816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After a long time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decays to 0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returns to rest value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24600" y="396240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r>
              <a:rPr lang="en-US" dirty="0" smtClean="0"/>
              <a:t> = –70 mV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circuit time 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838200" y="4419601"/>
            <a:ext cx="0" cy="19811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>
            <a:off x="609600" y="6172200"/>
            <a:ext cx="25146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643225" y="4928499"/>
            <a:ext cx="23566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32802" name="Object 2"/>
          <p:cNvGraphicFramePr>
            <a:graphicFrameLocks noChangeAspect="1"/>
          </p:cNvGraphicFramePr>
          <p:nvPr/>
        </p:nvGraphicFramePr>
        <p:xfrm>
          <a:off x="685800" y="1752600"/>
          <a:ext cx="2184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0" name="Equation" r:id="rId3" imgW="1244520" imgH="393480" progId="Equation.DSMT4">
                  <p:embed/>
                </p:oleObj>
              </mc:Choice>
              <mc:Fallback>
                <p:oleObj name="Equation" r:id="rId3" imgW="12445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1844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3" name="Object 3"/>
          <p:cNvGraphicFramePr>
            <a:graphicFrameLocks noChangeAspect="1"/>
          </p:cNvGraphicFramePr>
          <p:nvPr/>
        </p:nvGraphicFramePr>
        <p:xfrm>
          <a:off x="685800" y="2895600"/>
          <a:ext cx="22066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1" name="Equation" r:id="rId5" imgW="1257120" imgH="241200" progId="Equation.DSMT4">
                  <p:embed/>
                </p:oleObj>
              </mc:Choice>
              <mc:Fallback>
                <p:oleObj name="Equation" r:id="rId5" imgW="12571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22066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4" name="Object 4"/>
          <p:cNvGraphicFramePr>
            <a:graphicFrameLocks noChangeAspect="1"/>
          </p:cNvGraphicFramePr>
          <p:nvPr/>
        </p:nvGraphicFramePr>
        <p:xfrm>
          <a:off x="696912" y="3810000"/>
          <a:ext cx="15144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2" name="Equation" r:id="rId7" imgW="863280" imgH="241200" progId="Equation.DSMT4">
                  <p:embed/>
                </p:oleObj>
              </mc:Choice>
              <mc:Fallback>
                <p:oleObj name="Equation" r:id="rId7" imgW="8632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810000"/>
                        <a:ext cx="15144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3681413" y="1752600"/>
          <a:ext cx="18049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3" name="Equation" r:id="rId9" imgW="1028520" imgH="393480" progId="Equation.DSMT4">
                  <p:embed/>
                </p:oleObj>
              </mc:Choice>
              <mc:Fallback>
                <p:oleObj name="Equation" r:id="rId9" imgW="10285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1752600"/>
                        <a:ext cx="180498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6" name="Object 6"/>
          <p:cNvGraphicFramePr>
            <a:graphicFrameLocks noChangeAspect="1"/>
          </p:cNvGraphicFramePr>
          <p:nvPr/>
        </p:nvGraphicFramePr>
        <p:xfrm>
          <a:off x="3657600" y="2895600"/>
          <a:ext cx="16271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4" name="Equation" r:id="rId11" imgW="927000" imgH="241200" progId="Equation.DSMT4">
                  <p:embed/>
                </p:oleObj>
              </mc:Choice>
              <mc:Fallback>
                <p:oleObj name="Equation" r:id="rId11" imgW="92700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0"/>
                        <a:ext cx="16271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3667125" y="3810000"/>
          <a:ext cx="15144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5" name="Equation" r:id="rId13" imgW="863280" imgH="241200" progId="Equation.DSMT4">
                  <p:embed/>
                </p:oleObj>
              </mc:Choice>
              <mc:Fallback>
                <p:oleObj name="Equation" r:id="rId13" imgW="8632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3810000"/>
                        <a:ext cx="15144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 bwMode="auto">
          <a:xfrm flipV="1">
            <a:off x="3657600" y="4419601"/>
            <a:ext cx="0" cy="19811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auto">
          <a:xfrm>
            <a:off x="3429000" y="6172200"/>
            <a:ext cx="25146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3462625" y="4928499"/>
            <a:ext cx="457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6400800" y="1295400"/>
            <a:ext cx="2590800" cy="2362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Connector 40"/>
          <p:cNvCxnSpPr>
            <a:stCxn id="40" idx="0"/>
            <a:endCxn id="40" idx="2"/>
          </p:cNvCxnSpPr>
          <p:nvPr/>
        </p:nvCxnSpPr>
        <p:spPr>
          <a:xfrm>
            <a:off x="7696200" y="12954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198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43" name="Group 452"/>
          <p:cNvGrpSpPr>
            <a:grpSpLocks/>
          </p:cNvGrpSpPr>
          <p:nvPr/>
        </p:nvGrpSpPr>
        <p:grpSpPr bwMode="auto">
          <a:xfrm>
            <a:off x="5943600" y="2362200"/>
            <a:ext cx="901700" cy="149225"/>
            <a:chOff x="288" y="1728"/>
            <a:chExt cx="284" cy="47"/>
          </a:xfrm>
        </p:grpSpPr>
        <p:sp useBgFill="1">
          <p:nvSpPr>
            <p:cNvPr id="44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641914" y="22098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51" name="Group 468"/>
          <p:cNvGrpSpPr>
            <a:grpSpLocks/>
          </p:cNvGrpSpPr>
          <p:nvPr/>
        </p:nvGrpSpPr>
        <p:grpSpPr bwMode="auto">
          <a:xfrm rot="16200000">
            <a:off x="7285037" y="1874837"/>
            <a:ext cx="803275" cy="323850"/>
            <a:chOff x="1248" y="361"/>
            <a:chExt cx="253" cy="102"/>
          </a:xfrm>
        </p:grpSpPr>
        <p:sp useBgFill="1">
          <p:nvSpPr>
            <p:cNvPr id="52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848600" y="1752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grpSp>
        <p:nvGrpSpPr>
          <p:cNvPr id="55" name="Group 71"/>
          <p:cNvGrpSpPr/>
          <p:nvPr/>
        </p:nvGrpSpPr>
        <p:grpSpPr>
          <a:xfrm>
            <a:off x="6781800" y="3352800"/>
            <a:ext cx="609600" cy="533400"/>
            <a:chOff x="5943600" y="1371600"/>
            <a:chExt cx="609600" cy="533400"/>
          </a:xfrm>
        </p:grpSpPr>
        <p:sp useBgFill="1">
          <p:nvSpPr>
            <p:cNvPr id="5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" name="Group 452"/>
          <p:cNvGrpSpPr>
            <a:grpSpLocks/>
          </p:cNvGrpSpPr>
          <p:nvPr/>
        </p:nvGrpSpPr>
        <p:grpSpPr bwMode="auto">
          <a:xfrm>
            <a:off x="7239000" y="2974975"/>
            <a:ext cx="901700" cy="149225"/>
            <a:chOff x="288" y="1728"/>
            <a:chExt cx="284" cy="47"/>
          </a:xfrm>
        </p:grpSpPr>
        <p:sp useBgFill="1">
          <p:nvSpPr>
            <p:cNvPr id="6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001000" y="28194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65" name="Group 71"/>
          <p:cNvGrpSpPr/>
          <p:nvPr/>
        </p:nvGrpSpPr>
        <p:grpSpPr>
          <a:xfrm>
            <a:off x="8001000" y="3352800"/>
            <a:ext cx="609600" cy="533400"/>
            <a:chOff x="5943600" y="1371600"/>
            <a:chExt cx="609600" cy="533400"/>
          </a:xfrm>
        </p:grpSpPr>
        <p:sp useBgFill="1">
          <p:nvSpPr>
            <p:cNvPr id="6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237419" y="2590800"/>
            <a:ext cx="458781" cy="902732"/>
            <a:chOff x="2748777" y="1611868"/>
            <a:chExt cx="458781" cy="902732"/>
          </a:xfrm>
        </p:grpSpPr>
        <p:sp>
          <p:nvSpPr>
            <p:cNvPr id="77" name="TextBox 76"/>
            <p:cNvSpPr txBox="1"/>
            <p:nvPr/>
          </p:nvSpPr>
          <p:spPr>
            <a:xfrm>
              <a:off x="2748777" y="161186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+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50358" y="2145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–Q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838200" y="4572000"/>
            <a:ext cx="2276358" cy="1559784"/>
            <a:chOff x="838200" y="4572000"/>
            <a:chExt cx="2276358" cy="1559784"/>
          </a:xfrm>
        </p:grpSpPr>
        <p:sp>
          <p:nvSpPr>
            <p:cNvPr id="17" name="Freeform 16"/>
            <p:cNvSpPr/>
            <p:nvPr/>
          </p:nvSpPr>
          <p:spPr bwMode="auto">
            <a:xfrm>
              <a:off x="838200" y="4953000"/>
              <a:ext cx="2002972" cy="1178784"/>
            </a:xfrm>
            <a:custGeom>
              <a:avLst/>
              <a:gdLst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2972" h="1233715">
                  <a:moveTo>
                    <a:pt x="0" y="1233715"/>
                  </a:moveTo>
                  <a:cubicBezTo>
                    <a:pt x="152400" y="799496"/>
                    <a:pt x="304800" y="365277"/>
                    <a:pt x="638629" y="159658"/>
                  </a:cubicBezTo>
                  <a:cubicBezTo>
                    <a:pt x="972458" y="-45961"/>
                    <a:pt x="1578522" y="9964"/>
                    <a:pt x="2002972" y="0"/>
                  </a:cubicBezTo>
                </a:path>
              </a:pathLst>
            </a:custGeom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667000" y="45720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00000"/>
                  </a:solidFill>
                  <a:sym typeface="Symbol"/>
                </a:rPr>
                <a:t>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8200" y="4572000"/>
            <a:ext cx="2002972" cy="1517506"/>
            <a:chOff x="838200" y="4572000"/>
            <a:chExt cx="2002972" cy="1517506"/>
          </a:xfrm>
        </p:grpSpPr>
        <p:sp>
          <p:nvSpPr>
            <p:cNvPr id="7" name="Freeform 6"/>
            <p:cNvSpPr/>
            <p:nvPr/>
          </p:nvSpPr>
          <p:spPr bwMode="auto">
            <a:xfrm flipV="1">
              <a:off x="838200" y="4876800"/>
              <a:ext cx="2002972" cy="1212706"/>
            </a:xfrm>
            <a:custGeom>
              <a:avLst/>
              <a:gdLst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2972" h="1233715">
                  <a:moveTo>
                    <a:pt x="0" y="1233715"/>
                  </a:moveTo>
                  <a:cubicBezTo>
                    <a:pt x="152400" y="799496"/>
                    <a:pt x="304800" y="365277"/>
                    <a:pt x="638629" y="159658"/>
                  </a:cubicBezTo>
                  <a:cubicBezTo>
                    <a:pt x="972458" y="-45961"/>
                    <a:pt x="1578522" y="9964"/>
                    <a:pt x="2002972" y="0"/>
                  </a:cubicBezTo>
                </a:path>
              </a:pathLst>
            </a:custGeom>
            <a:noFill/>
            <a:ln w="28575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38200" y="4572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r>
                <a:rPr lang="en-US" baseline="-25000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0</a:t>
              </a:r>
              <a:endParaRPr lang="en-US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657600" y="4572000"/>
            <a:ext cx="2002972" cy="1517506"/>
            <a:chOff x="3657600" y="4572000"/>
            <a:chExt cx="2002972" cy="1517506"/>
          </a:xfrm>
        </p:grpSpPr>
        <p:sp>
          <p:nvSpPr>
            <p:cNvPr id="27" name="Freeform 26"/>
            <p:cNvSpPr/>
            <p:nvPr/>
          </p:nvSpPr>
          <p:spPr bwMode="auto">
            <a:xfrm flipV="1">
              <a:off x="3657600" y="4876800"/>
              <a:ext cx="2002972" cy="1212706"/>
            </a:xfrm>
            <a:custGeom>
              <a:avLst/>
              <a:gdLst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2972" h="1233715">
                  <a:moveTo>
                    <a:pt x="0" y="1233715"/>
                  </a:moveTo>
                  <a:cubicBezTo>
                    <a:pt x="152400" y="799496"/>
                    <a:pt x="304800" y="365277"/>
                    <a:pt x="638629" y="159658"/>
                  </a:cubicBezTo>
                  <a:cubicBezTo>
                    <a:pt x="972458" y="-45961"/>
                    <a:pt x="1578522" y="9964"/>
                    <a:pt x="2002972" y="0"/>
                  </a:cubicBezTo>
                </a:path>
              </a:pathLst>
            </a:custGeom>
            <a:noFill/>
            <a:ln w="28575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4572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r>
                <a:rPr lang="en-US" baseline="-25000" dirty="0" smtClean="0">
                  <a:solidFill>
                    <a:schemeClr val="accent1">
                      <a:lumMod val="75000"/>
                    </a:schemeClr>
                  </a:solidFill>
                  <a:sym typeface="Symbol"/>
                </a:rPr>
                <a:t>0</a:t>
              </a:r>
              <a:endParaRPr lang="en-US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657600" y="4876800"/>
            <a:ext cx="2002972" cy="1232181"/>
            <a:chOff x="3657600" y="4876800"/>
            <a:chExt cx="2002972" cy="1232181"/>
          </a:xfrm>
        </p:grpSpPr>
        <p:sp>
          <p:nvSpPr>
            <p:cNvPr id="31" name="Freeform 30"/>
            <p:cNvSpPr/>
            <p:nvPr/>
          </p:nvSpPr>
          <p:spPr bwMode="auto">
            <a:xfrm flipV="1">
              <a:off x="3657600" y="4930197"/>
              <a:ext cx="2002972" cy="1178784"/>
            </a:xfrm>
            <a:custGeom>
              <a:avLst/>
              <a:gdLst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  <a:gd name="connsiteX0" fmla="*/ 0 w 2002972"/>
                <a:gd name="connsiteY0" fmla="*/ 1233715 h 1233715"/>
                <a:gd name="connsiteX1" fmla="*/ 638629 w 2002972"/>
                <a:gd name="connsiteY1" fmla="*/ 159658 h 1233715"/>
                <a:gd name="connsiteX2" fmla="*/ 2002972 w 2002972"/>
                <a:gd name="connsiteY2" fmla="*/ 0 h 123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2972" h="1233715">
                  <a:moveTo>
                    <a:pt x="0" y="1233715"/>
                  </a:moveTo>
                  <a:cubicBezTo>
                    <a:pt x="152400" y="799496"/>
                    <a:pt x="304800" y="365277"/>
                    <a:pt x="638629" y="159658"/>
                  </a:cubicBezTo>
                  <a:cubicBezTo>
                    <a:pt x="972458" y="-45961"/>
                    <a:pt x="1578522" y="9964"/>
                    <a:pt x="2002972" y="0"/>
                  </a:cubicBezTo>
                </a:path>
              </a:pathLst>
            </a:custGeom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33800" y="48768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00000"/>
                  </a:solidFill>
                  <a:sym typeface="Symbol"/>
                </a:rPr>
                <a:t>0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09600" y="1295400"/>
            <a:ext cx="136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Charging: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471901" y="1295400"/>
            <a:ext cx="1709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Discharging: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2819400" y="61722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5638800" y="61722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7315200" y="40386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09600" y="2514600"/>
            <a:ext cx="1988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builds up: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9600" y="3429000"/>
            <a:ext cx="1807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decays: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517067" y="2514600"/>
            <a:ext cx="1740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decays: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04800" y="44196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,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50730" y="44196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,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05200" y="3429000"/>
            <a:ext cx="1807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decays: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7696200" y="1371600"/>
            <a:ext cx="318574" cy="369332"/>
            <a:chOff x="2438400" y="2902318"/>
            <a:chExt cx="318574" cy="369332"/>
          </a:xfrm>
        </p:grpSpPr>
        <p:sp>
          <p:nvSpPr>
            <p:cNvPr id="98" name="TextBox 97"/>
            <p:cNvSpPr txBox="1"/>
            <p:nvPr/>
          </p:nvSpPr>
          <p:spPr>
            <a:xfrm>
              <a:off x="2514600" y="2902318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66"/>
          <p:cNvGrpSpPr/>
          <p:nvPr/>
        </p:nvGrpSpPr>
        <p:grpSpPr>
          <a:xfrm>
            <a:off x="6781800" y="3276600"/>
            <a:ext cx="609600" cy="609600"/>
            <a:chOff x="5867400" y="1295400"/>
            <a:chExt cx="609600" cy="609600"/>
          </a:xfrm>
        </p:grpSpPr>
        <p:sp useBgFill="1">
          <p:nvSpPr>
            <p:cNvPr id="105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Freeform 32"/>
          <p:cNvSpPr>
            <a:spLocks/>
          </p:cNvSpPr>
          <p:nvPr/>
        </p:nvSpPr>
        <p:spPr bwMode="auto">
          <a:xfrm>
            <a:off x="6477001" y="1371600"/>
            <a:ext cx="1143000" cy="2133600"/>
          </a:xfrm>
          <a:custGeom>
            <a:avLst/>
            <a:gdLst>
              <a:gd name="T0" fmla="*/ 46341712 w 10001"/>
              <a:gd name="T1" fmla="*/ 429369578 h 10305"/>
              <a:gd name="T2" fmla="*/ 88507040 w 10001"/>
              <a:gd name="T3" fmla="*/ 75774515 h 10305"/>
              <a:gd name="T4" fmla="*/ 757901353 w 10001"/>
              <a:gd name="T5" fmla="*/ 119701 h 10305"/>
              <a:gd name="T6" fmla="*/ 1258902991 w 10001"/>
              <a:gd name="T7" fmla="*/ 83322053 h 10305"/>
              <a:gd name="T8" fmla="*/ 1319254672 w 10001"/>
              <a:gd name="T9" fmla="*/ 474594836 h 10305"/>
              <a:gd name="T10" fmla="*/ 952832413 w 10001"/>
              <a:gd name="T11" fmla="*/ 610869359 h 10305"/>
              <a:gd name="T12" fmla="*/ 521882456 w 10001"/>
              <a:gd name="T13" fmla="*/ 595893983 h 10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connsiteX0" fmla="*/ 567 w 10395"/>
              <a:gd name="connsiteY0" fmla="*/ 7187 h 10614"/>
              <a:gd name="connsiteX1" fmla="*/ 880 w 10395"/>
              <a:gd name="connsiteY1" fmla="*/ 1284 h 10614"/>
              <a:gd name="connsiteX2" fmla="*/ 5849 w 10395"/>
              <a:gd name="connsiteY2" fmla="*/ 21 h 10614"/>
              <a:gd name="connsiteX3" fmla="*/ 9568 w 10395"/>
              <a:gd name="connsiteY3" fmla="*/ 1410 h 10614"/>
              <a:gd name="connsiteX4" fmla="*/ 10016 w 10395"/>
              <a:gd name="connsiteY4" fmla="*/ 7942 h 10614"/>
              <a:gd name="connsiteX5" fmla="*/ 7296 w 10395"/>
              <a:gd name="connsiteY5" fmla="*/ 10217 h 10614"/>
              <a:gd name="connsiteX6" fmla="*/ 1556 w 10395"/>
              <a:gd name="connsiteY6" fmla="*/ 10324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95" h="10614">
                <a:moveTo>
                  <a:pt x="567" y="7187"/>
                </a:moveTo>
                <a:cubicBezTo>
                  <a:pt x="120" y="4811"/>
                  <a:pt x="0" y="2478"/>
                  <a:pt x="880" y="1284"/>
                </a:cubicBezTo>
                <a:cubicBezTo>
                  <a:pt x="1760" y="90"/>
                  <a:pt x="4401" y="0"/>
                  <a:pt x="5849" y="21"/>
                </a:cubicBezTo>
                <a:cubicBezTo>
                  <a:pt x="7297" y="42"/>
                  <a:pt x="8874" y="90"/>
                  <a:pt x="9568" y="1410"/>
                </a:cubicBezTo>
                <a:cubicBezTo>
                  <a:pt x="10263" y="2730"/>
                  <a:pt x="10395" y="6474"/>
                  <a:pt x="10016" y="7942"/>
                </a:cubicBezTo>
                <a:cubicBezTo>
                  <a:pt x="9637" y="9410"/>
                  <a:pt x="8706" y="9820"/>
                  <a:pt x="7296" y="10217"/>
                </a:cubicBezTo>
                <a:cubicBezTo>
                  <a:pt x="5886" y="10614"/>
                  <a:pt x="2725" y="10436"/>
                  <a:pt x="1556" y="10324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5169656" y="4854714"/>
            <a:ext cx="3821944" cy="7078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Note that </a:t>
            </a:r>
            <a:r>
              <a:rPr lang="en-US" sz="2000" i="1" dirty="0" smtClean="0">
                <a:solidFill>
                  <a:srgbClr val="C00000"/>
                </a:solidFill>
              </a:rPr>
              <a:t>RC</a:t>
            </a:r>
            <a:r>
              <a:rPr lang="en-US" sz="2000" dirty="0" smtClean="0">
                <a:solidFill>
                  <a:srgbClr val="C00000"/>
                </a:solidFill>
              </a:rPr>
              <a:t> has units of time!</a:t>
            </a:r>
          </a:p>
          <a:p>
            <a:r>
              <a:rPr lang="en-US" sz="2000" i="1" dirty="0" smtClean="0">
                <a:solidFill>
                  <a:srgbClr val="C00000"/>
                </a:solidFill>
              </a:rPr>
              <a:t>R</a:t>
            </a:r>
            <a:r>
              <a:rPr lang="en-US" sz="2000" dirty="0" smtClean="0">
                <a:solidFill>
                  <a:srgbClr val="C00000"/>
                </a:solidFill>
              </a:rPr>
              <a:t>×</a:t>
            </a:r>
            <a:r>
              <a:rPr lang="en-US" sz="2000" i="1" dirty="0" smtClean="0">
                <a:solidFill>
                  <a:srgbClr val="C00000"/>
                </a:solidFill>
              </a:rPr>
              <a:t>C</a:t>
            </a:r>
            <a:r>
              <a:rPr lang="en-US" sz="2000" dirty="0" smtClean="0">
                <a:solidFill>
                  <a:srgbClr val="C00000"/>
                </a:solidFill>
              </a:rPr>
              <a:t> = [V]/[I] × [Q]/[V] = [Q]/[I] = [t]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Myelinated</a:t>
            </a:r>
            <a:r>
              <a:rPr lang="en-US" dirty="0" smtClean="0"/>
              <a:t> nerve cells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33826" name="Picture 2" descr="http://media-1.web.britannica.com/eb-media/45/54745-004-6B1F60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57400"/>
            <a:ext cx="51054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867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Many neurodegenerative diseases (ex: MS) cause progressive de-</a:t>
            </a:r>
            <a:r>
              <a:rPr lang="en-US" sz="2000" dirty="0" err="1" smtClean="0"/>
              <a:t>myelination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Action potentials propagate down nerve cell at rate determined by the cell’s </a:t>
            </a:r>
            <a:r>
              <a:rPr lang="en-US" sz="2400" i="1" dirty="0" smtClean="0"/>
              <a:t>RC</a:t>
            </a:r>
            <a:r>
              <a:rPr lang="en-US" sz="2400" dirty="0" smtClean="0"/>
              <a:t> time constant.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004137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 very few exceptions (ex: C </a:t>
            </a:r>
            <a:r>
              <a:rPr lang="en-US" sz="2000" dirty="0" err="1" smtClean="0"/>
              <a:t>fibres</a:t>
            </a:r>
            <a:r>
              <a:rPr lang="en-US" sz="2000" dirty="0" smtClean="0"/>
              <a:t>) human neuron </a:t>
            </a:r>
            <a:r>
              <a:rPr lang="en-US" sz="2000" dirty="0" err="1" smtClean="0"/>
              <a:t>fibres</a:t>
            </a:r>
            <a:r>
              <a:rPr lang="en-US" sz="2000" dirty="0" smtClean="0"/>
              <a:t> are </a:t>
            </a:r>
            <a:r>
              <a:rPr lang="en-US" sz="2000" i="1" dirty="0" err="1" smtClean="0"/>
              <a:t>myelinated</a:t>
            </a:r>
            <a:r>
              <a:rPr lang="en-US" sz="2000" i="1" dirty="0" smtClean="0"/>
              <a:t>. </a:t>
            </a:r>
            <a:r>
              <a:rPr lang="en-US" sz="2000" dirty="0" smtClean="0"/>
              <a:t>Myelin reduces </a:t>
            </a:r>
            <a:r>
              <a:rPr lang="en-US" sz="2000" i="1" dirty="0" smtClean="0"/>
              <a:t>C</a:t>
            </a:r>
            <a:r>
              <a:rPr lang="en-US" sz="2000" dirty="0" smtClean="0"/>
              <a:t>, decreasing time constant &amp; increasing propagation speed.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action potential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2222" y="1295400"/>
            <a:ext cx="8460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long does the cell take to return to 90% of its resting voltage? 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1295400" y="2286000"/>
            <a:ext cx="0" cy="2971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>
            <a:off x="1066800" y="3429000"/>
            <a:ext cx="25908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 bwMode="auto">
          <a:xfrm flipV="1">
            <a:off x="1883228" y="4800600"/>
            <a:ext cx="1774372" cy="228600"/>
          </a:xfrm>
          <a:custGeom>
            <a:avLst/>
            <a:gdLst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2972" h="1233715">
                <a:moveTo>
                  <a:pt x="0" y="1233715"/>
                </a:moveTo>
                <a:cubicBezTo>
                  <a:pt x="152400" y="799496"/>
                  <a:pt x="304800" y="365277"/>
                  <a:pt x="638629" y="159658"/>
                </a:cubicBezTo>
                <a:cubicBezTo>
                  <a:pt x="972458" y="-45961"/>
                  <a:pt x="1578522" y="9964"/>
                  <a:pt x="2002972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1219200" y="5029200"/>
            <a:ext cx="23566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28" idx="0"/>
          </p:cNvCxnSpPr>
          <p:nvPr/>
        </p:nvCxnSpPr>
        <p:spPr>
          <a:xfrm>
            <a:off x="1295400" y="4800600"/>
            <a:ext cx="58782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4645223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–60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" y="4873823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–70</a:t>
            </a:r>
            <a:endParaRPr lang="en-US" sz="1400" dirty="0"/>
          </a:p>
        </p:txBody>
      </p:sp>
      <p:graphicFrame>
        <p:nvGraphicFramePr>
          <p:cNvPr id="334849" name="Object 1"/>
          <p:cNvGraphicFramePr>
            <a:graphicFrameLocks noChangeAspect="1"/>
          </p:cNvGraphicFramePr>
          <p:nvPr/>
        </p:nvGraphicFramePr>
        <p:xfrm>
          <a:off x="5257800" y="2362200"/>
          <a:ext cx="19605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3" name="Equation" r:id="rId3" imgW="1117440" imgH="228600" progId="Equation.DSMT4">
                  <p:embed/>
                </p:oleObj>
              </mc:Choice>
              <mc:Fallback>
                <p:oleObj name="Equation" r:id="rId3" imgW="111744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362200"/>
                        <a:ext cx="1960563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657600" y="327660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 </a:t>
            </a:r>
            <a:r>
              <a:rPr lang="en-US" dirty="0" smtClean="0"/>
              <a:t>(ms)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135" y="190500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 </a:t>
            </a:r>
            <a:r>
              <a:rPr lang="en-US" dirty="0" smtClean="0"/>
              <a:t>(mV)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5257800" y="2852738"/>
          <a:ext cx="35893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4" name="Equation" r:id="rId5" imgW="2044440" imgH="241200" progId="Equation.DSMT4">
                  <p:embed/>
                </p:oleObj>
              </mc:Choice>
              <mc:Fallback>
                <p:oleObj name="Equation" r:id="rId5" imgW="204444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52738"/>
                        <a:ext cx="3589337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953000" y="3409890"/>
            <a:ext cx="3293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Take natural log of both sides: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34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996674"/>
              </p:ext>
            </p:extLst>
          </p:nvPr>
        </p:nvGraphicFramePr>
        <p:xfrm>
          <a:off x="5202238" y="3886200"/>
          <a:ext cx="20955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5" name="Equation" r:id="rId7" imgW="1193760" imgH="228600" progId="Equation.DSMT4">
                  <p:embed/>
                </p:oleObj>
              </mc:Choice>
              <mc:Fallback>
                <p:oleObj name="Equation" r:id="rId7" imgW="11937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3886200"/>
                        <a:ext cx="209550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5543550" y="4267200"/>
          <a:ext cx="27606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6" name="Equation" r:id="rId9" imgW="1866600" imgH="431640" progId="Equation.DSMT4">
                  <p:embed/>
                </p:oleObj>
              </mc:Choice>
              <mc:Fallback>
                <p:oleObj name="Equation" r:id="rId9" imgW="18666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4267200"/>
                        <a:ext cx="27606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6962" y="32766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1905000" y="2438400"/>
            <a:ext cx="0" cy="26968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4" name="Group 63"/>
          <p:cNvGrpSpPr/>
          <p:nvPr/>
        </p:nvGrpSpPr>
        <p:grpSpPr>
          <a:xfrm>
            <a:off x="1838191" y="3810000"/>
            <a:ext cx="1819409" cy="1066800"/>
            <a:chOff x="2408346" y="3886200"/>
            <a:chExt cx="1819409" cy="1066800"/>
          </a:xfrm>
        </p:grpSpPr>
        <p:sp>
          <p:nvSpPr>
            <p:cNvPr id="35" name="TextBox 34"/>
            <p:cNvSpPr txBox="1"/>
            <p:nvPr/>
          </p:nvSpPr>
          <p:spPr>
            <a:xfrm>
              <a:off x="2408346" y="3886200"/>
              <a:ext cx="1819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“Failed initiation”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35" idx="2"/>
            </p:cNvCxnSpPr>
            <p:nvPr/>
          </p:nvCxnSpPr>
          <p:spPr>
            <a:xfrm flipH="1">
              <a:off x="2779955" y="4255532"/>
              <a:ext cx="538096" cy="69746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4854" name="Object 6"/>
          <p:cNvGraphicFramePr>
            <a:graphicFrameLocks noChangeAspect="1"/>
          </p:cNvGraphicFramePr>
          <p:nvPr/>
        </p:nvGraphicFramePr>
        <p:xfrm>
          <a:off x="2438400" y="4572000"/>
          <a:ext cx="8239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7" name="Equation" r:id="rId11" imgW="469800" imgH="203040" progId="Equation.DSMT4">
                  <p:embed/>
                </p:oleObj>
              </mc:Choice>
              <mc:Fallback>
                <p:oleObj name="Equation" r:id="rId11" imgW="4698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823913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066800" y="57150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Stimulus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>
            <a:stCxn id="59" idx="0"/>
          </p:cNvCxnSpPr>
          <p:nvPr/>
        </p:nvCxnSpPr>
        <p:spPr>
          <a:xfrm flipV="1">
            <a:off x="1562289" y="4876800"/>
            <a:ext cx="266512" cy="838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657600" y="4873823"/>
            <a:ext cx="112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Resting state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953000" y="1905000"/>
            <a:ext cx="3847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Cell voltage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in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out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–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–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action potential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5715000" y="1600200"/>
            <a:ext cx="25908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0"/>
            <a:endCxn id="10" idx="2"/>
          </p:cNvCxnSpPr>
          <p:nvPr/>
        </p:nvCxnSpPr>
        <p:spPr>
          <a:xfrm>
            <a:off x="70104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68"/>
          <p:cNvGrpSpPr>
            <a:grpSpLocks/>
          </p:cNvGrpSpPr>
          <p:nvPr/>
        </p:nvGrpSpPr>
        <p:grpSpPr bwMode="auto">
          <a:xfrm rot="16200000">
            <a:off x="7901963" y="2865437"/>
            <a:ext cx="803275" cy="323850"/>
            <a:chOff x="1248" y="361"/>
            <a:chExt cx="253" cy="102"/>
          </a:xfrm>
        </p:grpSpPr>
        <p:sp useBgFill="1">
          <p:nvSpPr>
            <p:cNvPr id="1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431601" y="27432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98369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5" name="Group 452"/>
          <p:cNvGrpSpPr>
            <a:grpSpLocks/>
          </p:cNvGrpSpPr>
          <p:nvPr/>
        </p:nvGrpSpPr>
        <p:grpSpPr bwMode="auto">
          <a:xfrm>
            <a:off x="6560526" y="3333690"/>
            <a:ext cx="901700" cy="149225"/>
            <a:chOff x="288" y="1728"/>
            <a:chExt cx="284" cy="47"/>
          </a:xfrm>
        </p:grpSpPr>
        <p:sp useBgFill="1">
          <p:nvSpPr>
            <p:cNvPr id="2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363483" y="31812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2" name="Group 33"/>
          <p:cNvGrpSpPr/>
          <p:nvPr/>
        </p:nvGrpSpPr>
        <p:grpSpPr>
          <a:xfrm>
            <a:off x="6689478" y="1611868"/>
            <a:ext cx="322524" cy="369332"/>
            <a:chOff x="2117478" y="2655332"/>
            <a:chExt cx="322524" cy="369332"/>
          </a:xfrm>
        </p:grpSpPr>
        <p:sp>
          <p:nvSpPr>
            <p:cNvPr id="33" name="TextBox 32"/>
            <p:cNvSpPr txBox="1"/>
            <p:nvPr/>
          </p:nvSpPr>
          <p:spPr>
            <a:xfrm>
              <a:off x="2117478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68"/>
          <p:cNvGrpSpPr>
            <a:grpSpLocks/>
          </p:cNvGrpSpPr>
          <p:nvPr/>
        </p:nvGrpSpPr>
        <p:grpSpPr bwMode="auto">
          <a:xfrm rot="16200000">
            <a:off x="6618288" y="2449513"/>
            <a:ext cx="803275" cy="323850"/>
            <a:chOff x="1248" y="361"/>
            <a:chExt cx="253" cy="102"/>
          </a:xfrm>
        </p:grpSpPr>
        <p:sp useBgFill="1">
          <p:nvSpPr>
            <p:cNvPr id="41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162800" y="24192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grpSp>
        <p:nvGrpSpPr>
          <p:cNvPr id="17" name="Group 71"/>
          <p:cNvGrpSpPr/>
          <p:nvPr/>
        </p:nvGrpSpPr>
        <p:grpSpPr>
          <a:xfrm rot="5400000">
            <a:off x="8039100" y="1943100"/>
            <a:ext cx="609600" cy="533400"/>
            <a:chOff x="5943600" y="1371600"/>
            <a:chExt cx="609600" cy="533400"/>
          </a:xfrm>
        </p:grpSpPr>
        <p:sp>
          <p:nvSpPr>
            <p:cNvPr id="4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452"/>
          <p:cNvGrpSpPr>
            <a:grpSpLocks/>
          </p:cNvGrpSpPr>
          <p:nvPr/>
        </p:nvGrpSpPr>
        <p:grpSpPr bwMode="auto">
          <a:xfrm flipV="1">
            <a:off x="7848600" y="3576935"/>
            <a:ext cx="901700" cy="149225"/>
            <a:chOff x="288" y="1728"/>
            <a:chExt cx="284" cy="47"/>
          </a:xfrm>
        </p:grpSpPr>
        <p:sp useBgFill="1">
          <p:nvSpPr>
            <p:cNvPr id="5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848600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643542" y="34098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grpSp>
        <p:nvGrpSpPr>
          <p:cNvPr id="20" name="Group 452"/>
          <p:cNvGrpSpPr>
            <a:grpSpLocks/>
          </p:cNvGrpSpPr>
          <p:nvPr/>
        </p:nvGrpSpPr>
        <p:grpSpPr bwMode="auto">
          <a:xfrm>
            <a:off x="5403850" y="2667000"/>
            <a:ext cx="615950" cy="149225"/>
            <a:chOff x="335" y="1728"/>
            <a:chExt cx="194" cy="47"/>
          </a:xfrm>
        </p:grpSpPr>
        <p:sp>
          <p:nvSpPr>
            <p:cNvPr id="6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742671" y="1219200"/>
            <a:ext cx="57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4903330" y="2510135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m</a:t>
            </a:r>
            <a:endParaRPr lang="en-US" sz="2400" i="1" baseline="-25000" dirty="0"/>
          </a:p>
        </p:txBody>
      </p:sp>
      <p:grpSp>
        <p:nvGrpSpPr>
          <p:cNvPr id="63" name="Group 71"/>
          <p:cNvGrpSpPr/>
          <p:nvPr/>
        </p:nvGrpSpPr>
        <p:grpSpPr>
          <a:xfrm rot="5400000">
            <a:off x="8115300" y="1943100"/>
            <a:ext cx="609600" cy="533400"/>
            <a:chOff x="5943600" y="1295400"/>
            <a:chExt cx="609600" cy="533400"/>
          </a:xfrm>
        </p:grpSpPr>
        <p:sp useBgFill="1">
          <p:nvSpPr>
            <p:cNvPr id="64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609600" cy="5334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04"/>
            <p:cNvSpPr>
              <a:spLocks noChangeShapeType="1"/>
            </p:cNvSpPr>
            <p:nvPr/>
          </p:nvSpPr>
          <p:spPr bwMode="auto">
            <a:xfrm flipH="1">
              <a:off x="6019800" y="16764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924800" y="19812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304800" y="1295400"/>
            <a:ext cx="503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Now, the cell was stimulated and depolarized to –50 mV, </a:t>
            </a:r>
            <a:r>
              <a:rPr lang="en-US" sz="2000" i="1" dirty="0" smtClean="0"/>
              <a:t>over </a:t>
            </a: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/>
              <a:t>threshold to open 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channels. What happens next?</a:t>
            </a:r>
            <a:endParaRPr lang="en-US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381000" y="2514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Immediately after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through Na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channel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driven by K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channel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from before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24600" y="3954735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r>
              <a:rPr lang="en-US" dirty="0" smtClean="0"/>
              <a:t> = –50 mV</a:t>
            </a:r>
            <a:endParaRPr lang="en-US" i="1" baseline="-25000" dirty="0"/>
          </a:p>
        </p:txBody>
      </p:sp>
      <p:sp>
        <p:nvSpPr>
          <p:cNvPr id="86" name="Rectangle 85"/>
          <p:cNvSpPr/>
          <p:nvPr/>
        </p:nvSpPr>
        <p:spPr>
          <a:xfrm>
            <a:off x="5410200" y="4459069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70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0.4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300 pF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9" name="Group 27"/>
          <p:cNvGrpSpPr/>
          <p:nvPr/>
        </p:nvGrpSpPr>
        <p:grpSpPr>
          <a:xfrm>
            <a:off x="8305800" y="1611868"/>
            <a:ext cx="496508" cy="369332"/>
            <a:chOff x="2438400" y="2902318"/>
            <a:chExt cx="496508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2514600" y="2902318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last time...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solved various circuits with resistors and batteries (also capacitors and batteries)</a:t>
            </a:r>
            <a:endParaRPr lang="en-US" sz="2400" dirty="0"/>
          </a:p>
        </p:txBody>
      </p:sp>
      <p:grpSp>
        <p:nvGrpSpPr>
          <p:cNvPr id="3" name="Group 77"/>
          <p:cNvGrpSpPr/>
          <p:nvPr/>
        </p:nvGrpSpPr>
        <p:grpSpPr>
          <a:xfrm>
            <a:off x="914400" y="2253504"/>
            <a:ext cx="3117067" cy="1708896"/>
            <a:chOff x="5791200" y="2329704"/>
            <a:chExt cx="3117067" cy="1708896"/>
          </a:xfrm>
        </p:grpSpPr>
        <p:grpSp>
          <p:nvGrpSpPr>
            <p:cNvPr id="5" name="Group 62"/>
            <p:cNvGrpSpPr/>
            <p:nvPr/>
          </p:nvGrpSpPr>
          <p:grpSpPr>
            <a:xfrm>
              <a:off x="5791200" y="2329704"/>
              <a:ext cx="2752726" cy="1708896"/>
              <a:chOff x="228600" y="1945345"/>
              <a:chExt cx="2752726" cy="1708896"/>
            </a:xfrm>
          </p:grpSpPr>
          <p:sp useBgFill="1">
            <p:nvSpPr>
              <p:cNvPr id="11" name="Rectangle 10"/>
              <p:cNvSpPr/>
              <p:nvPr/>
            </p:nvSpPr>
            <p:spPr>
              <a:xfrm rot="16200000">
                <a:off x="944655" y="1712819"/>
                <a:ext cx="1596841" cy="2286002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462"/>
              <p:cNvGrpSpPr>
                <a:grpSpLocks/>
              </p:cNvGrpSpPr>
              <p:nvPr/>
            </p:nvGrpSpPr>
            <p:grpSpPr bwMode="auto">
              <a:xfrm>
                <a:off x="933356" y="1945345"/>
                <a:ext cx="590644" cy="238125"/>
                <a:chOff x="1250" y="448"/>
                <a:chExt cx="253" cy="102"/>
              </a:xfrm>
              <a:solidFill>
                <a:srgbClr val="FFFFFF"/>
              </a:solidFill>
            </p:grpSpPr>
            <p:sp>
              <p:nvSpPr>
                <p:cNvPr id="25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26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62"/>
              <p:cNvGrpSpPr>
                <a:grpSpLocks/>
              </p:cNvGrpSpPr>
              <p:nvPr/>
            </p:nvGrpSpPr>
            <p:grpSpPr bwMode="auto">
              <a:xfrm rot="16200000">
                <a:off x="2566942" y="2763704"/>
                <a:ext cx="590644" cy="238125"/>
                <a:chOff x="1261" y="25"/>
                <a:chExt cx="253" cy="102"/>
              </a:xfrm>
              <a:solidFill>
                <a:srgbClr val="FFFFFF"/>
              </a:solidFill>
            </p:grpSpPr>
            <p:sp useBgFill="1">
              <p:nvSpPr>
                <p:cNvPr id="23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61" y="25"/>
                  <a:ext cx="248" cy="102"/>
                </a:xfrm>
                <a:prstGeom prst="rect">
                  <a:avLst/>
                </a:prstGeom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Freeform 464"/>
                <p:cNvSpPr>
                  <a:spLocks/>
                </p:cNvSpPr>
                <p:nvPr/>
              </p:nvSpPr>
              <p:spPr bwMode="auto">
                <a:xfrm>
                  <a:off x="1261" y="31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52"/>
              <p:cNvGrpSpPr>
                <a:grpSpLocks/>
              </p:cNvGrpSpPr>
              <p:nvPr/>
            </p:nvGrpSpPr>
            <p:grpSpPr bwMode="auto">
              <a:xfrm>
                <a:off x="228600" y="2826221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 useBgFill="1">
              <p:nvSpPr>
                <p:cNvPr id="20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228600" y="249041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cxnSp>
            <p:nvCxnSpPr>
              <p:cNvPr id="16" name="Straight Connector 15"/>
              <p:cNvCxnSpPr>
                <a:stCxn id="11" idx="3"/>
                <a:endCxn id="11" idx="1"/>
              </p:cNvCxnSpPr>
              <p:nvPr/>
            </p:nvCxnSpPr>
            <p:spPr>
              <a:xfrm>
                <a:off x="1743076" y="2057399"/>
                <a:ext cx="0" cy="15968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462"/>
              <p:cNvGrpSpPr>
                <a:grpSpLocks/>
              </p:cNvGrpSpPr>
              <p:nvPr/>
            </p:nvGrpSpPr>
            <p:grpSpPr bwMode="auto">
              <a:xfrm rot="16200000">
                <a:off x="1451078" y="2757834"/>
                <a:ext cx="590644" cy="228600"/>
                <a:chOff x="1248" y="361"/>
                <a:chExt cx="253" cy="102"/>
              </a:xfrm>
              <a:solidFill>
                <a:srgbClr val="FFFFFF"/>
              </a:solidFill>
            </p:grpSpPr>
            <p:sp useBgFill="1">
              <p:nvSpPr>
                <p:cNvPr id="18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19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8520019" y="3027172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2152" y="25146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77019" y="3015504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2736" y="28194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endParaRPr lang="en-US" i="1" baseline="-25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4343400"/>
            <a:ext cx="5694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about circuits that combine all three...</a:t>
            </a:r>
            <a:endParaRPr lang="en-US" sz="2400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37" name="Group 75"/>
          <p:cNvGrpSpPr/>
          <p:nvPr/>
        </p:nvGrpSpPr>
        <p:grpSpPr>
          <a:xfrm>
            <a:off x="5334000" y="2253504"/>
            <a:ext cx="3117067" cy="1708896"/>
            <a:chOff x="914400" y="4920504"/>
            <a:chExt cx="3117067" cy="1708896"/>
          </a:xfrm>
        </p:grpSpPr>
        <p:sp useBgFill="1">
          <p:nvSpPr>
            <p:cNvPr id="49" name="Rectangle 48"/>
            <p:cNvSpPr/>
            <p:nvPr/>
          </p:nvSpPr>
          <p:spPr>
            <a:xfrm rot="16200000">
              <a:off x="1630455" y="4687978"/>
              <a:ext cx="1596841" cy="2286002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62"/>
            <p:cNvGrpSpPr>
              <a:grpSpLocks/>
            </p:cNvGrpSpPr>
            <p:nvPr/>
          </p:nvGrpSpPr>
          <p:grpSpPr bwMode="auto">
            <a:xfrm>
              <a:off x="1619156" y="4920504"/>
              <a:ext cx="590644" cy="238125"/>
              <a:chOff x="1250" y="448"/>
              <a:chExt cx="253" cy="102"/>
            </a:xfrm>
            <a:solidFill>
              <a:srgbClr val="FFFFFF"/>
            </a:solidFill>
          </p:grpSpPr>
          <p:sp useBgFill="1">
            <p:nvSpPr>
              <p:cNvPr id="63" name="Rectangle 463"/>
              <p:cNvSpPr>
                <a:spLocks noChangeArrowheads="1"/>
              </p:cNvSpPr>
              <p:nvPr/>
            </p:nvSpPr>
            <p:spPr bwMode="auto">
              <a:xfrm>
                <a:off x="1255" y="448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64"/>
              <p:cNvSpPr>
                <a:spLocks/>
              </p:cNvSpPr>
              <p:nvPr/>
            </p:nvSpPr>
            <p:spPr bwMode="auto">
              <a:xfrm>
                <a:off x="1250" y="448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462"/>
            <p:cNvGrpSpPr>
              <a:grpSpLocks/>
            </p:cNvGrpSpPr>
            <p:nvPr/>
          </p:nvGrpSpPr>
          <p:grpSpPr bwMode="auto">
            <a:xfrm rot="16200000">
              <a:off x="3265584" y="5726025"/>
              <a:ext cx="590644" cy="263806"/>
              <a:chOff x="1261" y="25"/>
              <a:chExt cx="253" cy="113"/>
            </a:xfrm>
            <a:solidFill>
              <a:srgbClr val="FFFFFF"/>
            </a:solidFill>
          </p:grpSpPr>
          <p:sp>
            <p:nvSpPr>
              <p:cNvPr id="61" name="Rectangle 463"/>
              <p:cNvSpPr>
                <a:spLocks noChangeArrowheads="1"/>
              </p:cNvSpPr>
              <p:nvPr/>
            </p:nvSpPr>
            <p:spPr bwMode="auto">
              <a:xfrm>
                <a:off x="1261" y="25"/>
                <a:ext cx="248" cy="10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62" name="Freeform 464"/>
              <p:cNvSpPr>
                <a:spLocks/>
              </p:cNvSpPr>
              <p:nvPr/>
            </p:nvSpPr>
            <p:spPr bwMode="auto">
              <a:xfrm>
                <a:off x="1261" y="42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" name="Group 452"/>
            <p:cNvGrpSpPr>
              <a:grpSpLocks/>
            </p:cNvGrpSpPr>
            <p:nvPr/>
          </p:nvGrpSpPr>
          <p:grpSpPr bwMode="auto">
            <a:xfrm>
              <a:off x="914400" y="5801380"/>
              <a:ext cx="762000" cy="142224"/>
              <a:chOff x="288" y="1728"/>
              <a:chExt cx="284" cy="47"/>
            </a:xfrm>
            <a:solidFill>
              <a:srgbClr val="FFFFFF"/>
            </a:solidFill>
          </p:grpSpPr>
          <p:sp useBgFill="1">
            <p:nvSpPr>
              <p:cNvPr id="58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14400" y="5498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4" name="Straight Connector 53"/>
            <p:cNvCxnSpPr>
              <a:stCxn id="49" idx="3"/>
              <a:endCxn id="49" idx="1"/>
            </p:cNvCxnSpPr>
            <p:nvPr/>
          </p:nvCxnSpPr>
          <p:spPr>
            <a:xfrm>
              <a:off x="2428876" y="5032558"/>
              <a:ext cx="0" cy="1596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643219" y="5617972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38400" y="542186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81019" y="542186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grpSp>
          <p:nvGrpSpPr>
            <p:cNvPr id="51" name="Group 452"/>
            <p:cNvGrpSpPr>
              <a:grpSpLocks/>
            </p:cNvGrpSpPr>
            <p:nvPr/>
          </p:nvGrpSpPr>
          <p:grpSpPr bwMode="auto">
            <a:xfrm>
              <a:off x="2057400" y="5791200"/>
              <a:ext cx="762000" cy="142224"/>
              <a:chOff x="288" y="1728"/>
              <a:chExt cx="284" cy="47"/>
            </a:xfrm>
            <a:solidFill>
              <a:srgbClr val="FFFFFF"/>
            </a:solidFill>
          </p:grpSpPr>
          <p:sp useBgFill="1">
            <p:nvSpPr>
              <p:cNvPr id="66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062118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45352" y="51054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4953000" y="5077361"/>
            <a:ext cx="685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96000" y="4343400"/>
            <a:ext cx="170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...RC circuits</a:t>
            </a:r>
            <a:endParaRPr lang="en-US" sz="2400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914400" y="4996704"/>
            <a:ext cx="3117067" cy="1708896"/>
            <a:chOff x="914400" y="4996704"/>
            <a:chExt cx="3117067" cy="1708896"/>
          </a:xfrm>
        </p:grpSpPr>
        <p:grpSp>
          <p:nvGrpSpPr>
            <p:cNvPr id="79" name="Group 62"/>
            <p:cNvGrpSpPr/>
            <p:nvPr/>
          </p:nvGrpSpPr>
          <p:grpSpPr>
            <a:xfrm>
              <a:off x="914400" y="4996704"/>
              <a:ext cx="2752726" cy="1708896"/>
              <a:chOff x="228600" y="1945345"/>
              <a:chExt cx="2752726" cy="1708896"/>
            </a:xfrm>
            <a:solidFill>
              <a:schemeClr val="bg1"/>
            </a:solidFill>
          </p:grpSpPr>
          <p:sp>
            <p:nvSpPr>
              <p:cNvPr id="84" name="Rectangle 83"/>
              <p:cNvSpPr/>
              <p:nvPr/>
            </p:nvSpPr>
            <p:spPr>
              <a:xfrm rot="16200000">
                <a:off x="944655" y="1712819"/>
                <a:ext cx="1596841" cy="228600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>
                <a:stCxn id="84" idx="3"/>
                <a:endCxn id="84" idx="1"/>
              </p:cNvCxnSpPr>
              <p:nvPr/>
            </p:nvCxnSpPr>
            <p:spPr>
              <a:xfrm>
                <a:off x="1743076" y="2057399"/>
                <a:ext cx="0" cy="159684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 462"/>
              <p:cNvGrpSpPr>
                <a:grpSpLocks/>
              </p:cNvGrpSpPr>
              <p:nvPr/>
            </p:nvGrpSpPr>
            <p:grpSpPr bwMode="auto">
              <a:xfrm>
                <a:off x="933356" y="1945345"/>
                <a:ext cx="590644" cy="238125"/>
                <a:chOff x="1250" y="448"/>
                <a:chExt cx="253" cy="102"/>
              </a:xfrm>
              <a:grpFill/>
            </p:grpSpPr>
            <p:sp useBgFill="1">
              <p:nvSpPr>
                <p:cNvPr id="98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99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462"/>
              <p:cNvGrpSpPr>
                <a:grpSpLocks/>
              </p:cNvGrpSpPr>
              <p:nvPr/>
            </p:nvGrpSpPr>
            <p:grpSpPr bwMode="auto">
              <a:xfrm rot="16200000">
                <a:off x="2566942" y="2763704"/>
                <a:ext cx="590644" cy="238125"/>
                <a:chOff x="1261" y="25"/>
                <a:chExt cx="253" cy="102"/>
              </a:xfrm>
              <a:grpFill/>
            </p:grpSpPr>
            <p:sp useBgFill="1">
              <p:nvSpPr>
                <p:cNvPr id="96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61" y="25"/>
                  <a:ext cx="248" cy="102"/>
                </a:xfrm>
                <a:prstGeom prst="rect">
                  <a:avLst/>
                </a:prstGeom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97" name="Freeform 464"/>
                <p:cNvSpPr>
                  <a:spLocks/>
                </p:cNvSpPr>
                <p:nvPr/>
              </p:nvSpPr>
              <p:spPr bwMode="auto">
                <a:xfrm>
                  <a:off x="1261" y="31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452"/>
              <p:cNvGrpSpPr>
                <a:grpSpLocks/>
              </p:cNvGrpSpPr>
              <p:nvPr/>
            </p:nvGrpSpPr>
            <p:grpSpPr bwMode="auto">
              <a:xfrm>
                <a:off x="228600" y="2826221"/>
                <a:ext cx="762000" cy="142224"/>
                <a:chOff x="288" y="1728"/>
                <a:chExt cx="284" cy="47"/>
              </a:xfrm>
              <a:grpFill/>
            </p:grpSpPr>
            <p:sp useBgFill="1">
              <p:nvSpPr>
                <p:cNvPr id="93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8" name="TextBox 87"/>
              <p:cNvSpPr txBox="1"/>
              <p:nvPr/>
            </p:nvSpPr>
            <p:spPr>
              <a:xfrm>
                <a:off x="228600" y="249041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643219" y="5694172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45352" y="5193268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385936" y="54864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endParaRPr lang="en-US" i="1" baseline="-25000" dirty="0"/>
            </a:p>
          </p:txBody>
        </p:sp>
        <p:grpSp>
          <p:nvGrpSpPr>
            <p:cNvPr id="73" name="Group 452"/>
            <p:cNvGrpSpPr>
              <a:grpSpLocks/>
            </p:cNvGrpSpPr>
            <p:nvPr/>
          </p:nvGrpSpPr>
          <p:grpSpPr bwMode="auto">
            <a:xfrm>
              <a:off x="1981200" y="5870575"/>
              <a:ext cx="901700" cy="149225"/>
              <a:chOff x="288" y="1729"/>
              <a:chExt cx="284" cy="47"/>
            </a:xfrm>
          </p:grpSpPr>
          <p:sp useBgFill="1">
            <p:nvSpPr>
              <p:cNvPr id="75" name="Rectangle 453"/>
              <p:cNvSpPr>
                <a:spLocks noChangeArrowheads="1"/>
              </p:cNvSpPr>
              <p:nvPr/>
            </p:nvSpPr>
            <p:spPr bwMode="auto">
              <a:xfrm>
                <a:off x="288" y="1729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2743200" y="57150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743200"/>
            <a:ext cx="365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All currents are 0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The currents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≠ 0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Voltage across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is 0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action potential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long time after stimulating the cell, which statement below holds TRUE?</a:t>
            </a:r>
            <a:endParaRPr lang="en-US" sz="2400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715000" y="1600200"/>
            <a:ext cx="25908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>
            <a:off x="70104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468"/>
          <p:cNvGrpSpPr>
            <a:grpSpLocks/>
          </p:cNvGrpSpPr>
          <p:nvPr/>
        </p:nvGrpSpPr>
        <p:grpSpPr bwMode="auto">
          <a:xfrm rot="16200000">
            <a:off x="7901963" y="2865437"/>
            <a:ext cx="803275" cy="323850"/>
            <a:chOff x="1248" y="361"/>
            <a:chExt cx="253" cy="102"/>
          </a:xfrm>
        </p:grpSpPr>
        <p:sp useBgFill="1">
          <p:nvSpPr>
            <p:cNvPr id="11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431601" y="27432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98369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5" name="Group 452"/>
          <p:cNvGrpSpPr>
            <a:grpSpLocks/>
          </p:cNvGrpSpPr>
          <p:nvPr/>
        </p:nvGrpSpPr>
        <p:grpSpPr bwMode="auto">
          <a:xfrm>
            <a:off x="6560526" y="3333690"/>
            <a:ext cx="901700" cy="149225"/>
            <a:chOff x="288" y="1728"/>
            <a:chExt cx="284" cy="47"/>
          </a:xfrm>
        </p:grpSpPr>
        <p:sp useBgFill="1">
          <p:nvSpPr>
            <p:cNvPr id="16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63483" y="31812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26" name="Group 468"/>
          <p:cNvGrpSpPr>
            <a:grpSpLocks/>
          </p:cNvGrpSpPr>
          <p:nvPr/>
        </p:nvGrpSpPr>
        <p:grpSpPr bwMode="auto">
          <a:xfrm rot="16200000">
            <a:off x="6599237" y="2449513"/>
            <a:ext cx="803275" cy="323850"/>
            <a:chOff x="1248" y="361"/>
            <a:chExt cx="253" cy="102"/>
          </a:xfrm>
        </p:grpSpPr>
        <p:sp useBgFill="1">
          <p:nvSpPr>
            <p:cNvPr id="2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162800" y="24192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grpSp>
        <p:nvGrpSpPr>
          <p:cNvPr id="30" name="Group 71"/>
          <p:cNvGrpSpPr/>
          <p:nvPr/>
        </p:nvGrpSpPr>
        <p:grpSpPr>
          <a:xfrm rot="5400000">
            <a:off x="8039100" y="1943100"/>
            <a:ext cx="609600" cy="533400"/>
            <a:chOff x="5943600" y="1371600"/>
            <a:chExt cx="609600" cy="533400"/>
          </a:xfrm>
        </p:grpSpPr>
        <p:sp>
          <p:nvSpPr>
            <p:cNvPr id="31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452"/>
          <p:cNvGrpSpPr>
            <a:grpSpLocks/>
          </p:cNvGrpSpPr>
          <p:nvPr/>
        </p:nvGrpSpPr>
        <p:grpSpPr bwMode="auto">
          <a:xfrm flipV="1">
            <a:off x="7848600" y="3576935"/>
            <a:ext cx="901700" cy="149225"/>
            <a:chOff x="288" y="1728"/>
            <a:chExt cx="284" cy="47"/>
          </a:xfrm>
        </p:grpSpPr>
        <p:sp useBgFill="1">
          <p:nvSpPr>
            <p:cNvPr id="36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848600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8643542" y="34098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grpSp>
        <p:nvGrpSpPr>
          <p:cNvPr id="41" name="Group 452"/>
          <p:cNvGrpSpPr>
            <a:grpSpLocks/>
          </p:cNvGrpSpPr>
          <p:nvPr/>
        </p:nvGrpSpPr>
        <p:grpSpPr bwMode="auto">
          <a:xfrm>
            <a:off x="5403850" y="2667000"/>
            <a:ext cx="615950" cy="149225"/>
            <a:chOff x="335" y="1728"/>
            <a:chExt cx="194" cy="47"/>
          </a:xfrm>
        </p:grpSpPr>
        <p:sp>
          <p:nvSpPr>
            <p:cNvPr id="42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742671" y="1219200"/>
            <a:ext cx="57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4903330" y="2510135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m</a:t>
            </a:r>
            <a:endParaRPr lang="en-US" sz="2400" i="1" baseline="-25000" dirty="0"/>
          </a:p>
        </p:txBody>
      </p:sp>
      <p:grpSp>
        <p:nvGrpSpPr>
          <p:cNvPr id="50" name="Group 71"/>
          <p:cNvGrpSpPr/>
          <p:nvPr/>
        </p:nvGrpSpPr>
        <p:grpSpPr>
          <a:xfrm rot="5400000">
            <a:off x="8115300" y="1943100"/>
            <a:ext cx="609600" cy="533400"/>
            <a:chOff x="5943600" y="1295400"/>
            <a:chExt cx="609600" cy="533400"/>
          </a:xfrm>
        </p:grpSpPr>
        <p:sp useBgFill="1">
          <p:nvSpPr>
            <p:cNvPr id="51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609600" cy="5334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04"/>
            <p:cNvSpPr>
              <a:spLocks noChangeShapeType="1"/>
            </p:cNvSpPr>
            <p:nvPr/>
          </p:nvSpPr>
          <p:spPr bwMode="auto">
            <a:xfrm flipH="1">
              <a:off x="6019800" y="16764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924800" y="19812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809074" y="395473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endParaRPr lang="en-US" i="1" baseline="-25000" dirty="0"/>
          </a:p>
        </p:txBody>
      </p:sp>
      <p:pic>
        <p:nvPicPr>
          <p:cNvPr id="58" name="Picture 2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5410200" y="4459069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70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0.4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300 pF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potential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>
            <a:off x="1905000" y="2789531"/>
            <a:ext cx="304800" cy="1981200"/>
          </a:xfrm>
          <a:custGeom>
            <a:avLst/>
            <a:gdLst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  <a:gd name="connsiteX0" fmla="*/ 0 w 2002972"/>
              <a:gd name="connsiteY0" fmla="*/ 1287292 h 1287292"/>
              <a:gd name="connsiteX1" fmla="*/ 638629 w 2002972"/>
              <a:gd name="connsiteY1" fmla="*/ 213235 h 1287292"/>
              <a:gd name="connsiteX2" fmla="*/ 2002972 w 2002972"/>
              <a:gd name="connsiteY2" fmla="*/ 7884 h 12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2972" h="1287292">
                <a:moveTo>
                  <a:pt x="0" y="1287292"/>
                </a:moveTo>
                <a:cubicBezTo>
                  <a:pt x="152400" y="853073"/>
                  <a:pt x="304800" y="426470"/>
                  <a:pt x="638629" y="213235"/>
                </a:cubicBezTo>
                <a:cubicBezTo>
                  <a:pt x="972458" y="0"/>
                  <a:pt x="1578522" y="17848"/>
                  <a:pt x="2002972" y="7884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00965" y="5257800"/>
            <a:ext cx="23566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38200" y="4721423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–55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105400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–70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2590800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+40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95400" y="2743200"/>
            <a:ext cx="23566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6" descr="http://upload.wikimedia.org/wikipedia/commons/thumb/4/4a/Action_potential.svg/300px-Action_potenti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52471"/>
            <a:ext cx="3200400" cy="315772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2" name="TextBox 21"/>
          <p:cNvSpPr txBox="1"/>
          <p:nvPr/>
        </p:nvSpPr>
        <p:spPr>
          <a:xfrm>
            <a:off x="866962" y="3505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350520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 </a:t>
            </a:r>
            <a:r>
              <a:rPr lang="en-US" dirty="0" smtClean="0"/>
              <a:t>(ms)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214526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 </a:t>
            </a:r>
            <a:r>
              <a:rPr lang="en-US" dirty="0" smtClean="0"/>
              <a:t>(mV)</a:t>
            </a:r>
            <a:endParaRPr lang="en-US" dirty="0"/>
          </a:p>
        </p:txBody>
      </p:sp>
      <p:cxnSp>
        <p:nvCxnSpPr>
          <p:cNvPr id="27" name="Straight Connector 26"/>
          <p:cNvCxnSpPr>
            <a:endCxn id="6" idx="0"/>
          </p:cNvCxnSpPr>
          <p:nvPr/>
        </p:nvCxnSpPr>
        <p:spPr>
          <a:xfrm>
            <a:off x="1295400" y="4770730"/>
            <a:ext cx="609600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>
            <a:off x="1143000" y="3657600"/>
            <a:ext cx="25908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1295400" y="4876800"/>
            <a:ext cx="23566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Freeform 31"/>
          <p:cNvSpPr/>
          <p:nvPr/>
        </p:nvSpPr>
        <p:spPr bwMode="auto">
          <a:xfrm flipV="1">
            <a:off x="1883228" y="5029200"/>
            <a:ext cx="1774372" cy="228600"/>
          </a:xfrm>
          <a:custGeom>
            <a:avLst/>
            <a:gdLst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2972" h="1233715">
                <a:moveTo>
                  <a:pt x="0" y="1233715"/>
                </a:moveTo>
                <a:cubicBezTo>
                  <a:pt x="152400" y="799496"/>
                  <a:pt x="304800" y="365277"/>
                  <a:pt x="638629" y="159658"/>
                </a:cubicBezTo>
                <a:cubicBezTo>
                  <a:pt x="972458" y="-45961"/>
                  <a:pt x="1578522" y="9964"/>
                  <a:pt x="2002972" y="0"/>
                </a:cubicBezTo>
              </a:path>
            </a:pathLst>
          </a:cu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1295400" y="5029200"/>
            <a:ext cx="587828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1905000" y="2667000"/>
            <a:ext cx="0" cy="26968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1295400" y="2514600"/>
            <a:ext cx="0" cy="2971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57600" y="5102423"/>
            <a:ext cx="112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Resting state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4724400"/>
            <a:ext cx="913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Threshold</a:t>
            </a:r>
            <a:endParaRPr lang="en-US" sz="1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981200" y="4495800"/>
            <a:ext cx="1819409" cy="685800"/>
            <a:chOff x="2408346" y="3886200"/>
            <a:chExt cx="1819409" cy="685800"/>
          </a:xfrm>
        </p:grpSpPr>
        <p:sp>
          <p:nvSpPr>
            <p:cNvPr id="42" name="TextBox 41"/>
            <p:cNvSpPr txBox="1"/>
            <p:nvPr/>
          </p:nvSpPr>
          <p:spPr>
            <a:xfrm>
              <a:off x="2408346" y="3886200"/>
              <a:ext cx="1819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“Failed initiation”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3170346" y="4255532"/>
              <a:ext cx="147705" cy="31646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057400" y="2907268"/>
            <a:ext cx="2286000" cy="369332"/>
            <a:chOff x="2713146" y="3669268"/>
            <a:chExt cx="2286000" cy="369332"/>
          </a:xfrm>
        </p:grpSpPr>
        <p:sp>
          <p:nvSpPr>
            <p:cNvPr id="46" name="TextBox 45"/>
            <p:cNvSpPr txBox="1"/>
            <p:nvPr/>
          </p:nvSpPr>
          <p:spPr>
            <a:xfrm>
              <a:off x="3310670" y="3669268"/>
              <a:ext cx="1688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Action potential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6" idx="1"/>
            </p:cNvCxnSpPr>
            <p:nvPr/>
          </p:nvCxnSpPr>
          <p:spPr>
            <a:xfrm flipH="1">
              <a:off x="2713146" y="3853934"/>
              <a:ext cx="597524" cy="322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28600" y="12192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stimulus exceeds –55 mV, the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open, </a:t>
            </a:r>
            <a:r>
              <a:rPr lang="en-US" sz="2400" i="1" dirty="0" smtClean="0"/>
              <a:t>depolarize</a:t>
            </a:r>
            <a:r>
              <a:rPr lang="en-US" sz="2400" dirty="0" smtClean="0"/>
              <a:t> the cell &amp; trigger an </a:t>
            </a:r>
            <a:r>
              <a:rPr lang="en-US" sz="2400" i="1" dirty="0" smtClean="0"/>
              <a:t>action potential</a:t>
            </a:r>
            <a:r>
              <a:rPr lang="en-US" sz="2400" dirty="0" smtClean="0"/>
              <a:t>.</a:t>
            </a:r>
            <a:endParaRPr lang="en-US" sz="2400" i="1" dirty="0"/>
          </a:p>
        </p:txBody>
      </p:sp>
      <p:sp>
        <p:nvSpPr>
          <p:cNvPr id="51" name="Flowchart: Manual Input 50"/>
          <p:cNvSpPr/>
          <p:nvPr/>
        </p:nvSpPr>
        <p:spPr>
          <a:xfrm rot="16200000">
            <a:off x="6553200" y="3048000"/>
            <a:ext cx="2209800" cy="16002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28600" y="5638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a +40 mV potential is reached, the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close again &amp; the cell </a:t>
            </a:r>
            <a:r>
              <a:rPr lang="en-US" sz="2400" i="1" dirty="0" err="1" smtClean="0"/>
              <a:t>repolarizes</a:t>
            </a:r>
            <a:r>
              <a:rPr lang="en-US" sz="2400" dirty="0" smtClean="0"/>
              <a:t> to its resting potential.</a:t>
            </a:r>
            <a:endParaRPr lang="en-US" sz="2400" i="1" dirty="0"/>
          </a:p>
        </p:txBody>
      </p:sp>
      <p:sp>
        <p:nvSpPr>
          <p:cNvPr id="55" name="Freeform 54"/>
          <p:cNvSpPr/>
          <p:nvPr/>
        </p:nvSpPr>
        <p:spPr bwMode="auto">
          <a:xfrm flipV="1">
            <a:off x="2209800" y="2819399"/>
            <a:ext cx="381000" cy="2438399"/>
          </a:xfrm>
          <a:custGeom>
            <a:avLst/>
            <a:gdLst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  <a:gd name="connsiteX0" fmla="*/ 0 w 2002972"/>
              <a:gd name="connsiteY0" fmla="*/ 1233715 h 1233715"/>
              <a:gd name="connsiteX1" fmla="*/ 638629 w 2002972"/>
              <a:gd name="connsiteY1" fmla="*/ 159658 h 1233715"/>
              <a:gd name="connsiteX2" fmla="*/ 2002972 w 2002972"/>
              <a:gd name="connsiteY2" fmla="*/ 0 h 1233715"/>
              <a:gd name="connsiteX0" fmla="*/ 0 w 2002972"/>
              <a:gd name="connsiteY0" fmla="*/ 1287292 h 1287292"/>
              <a:gd name="connsiteX1" fmla="*/ 638629 w 2002972"/>
              <a:gd name="connsiteY1" fmla="*/ 213235 h 1287292"/>
              <a:gd name="connsiteX2" fmla="*/ 2002972 w 2002972"/>
              <a:gd name="connsiteY2" fmla="*/ 7884 h 12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2972" h="1287292">
                <a:moveTo>
                  <a:pt x="0" y="1287292"/>
                </a:moveTo>
                <a:cubicBezTo>
                  <a:pt x="152400" y="853073"/>
                  <a:pt x="304800" y="426470"/>
                  <a:pt x="638629" y="213235"/>
                </a:cubicBezTo>
                <a:cubicBezTo>
                  <a:pt x="972458" y="0"/>
                  <a:pt x="1578522" y="17848"/>
                  <a:pt x="2002972" y="7884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today’s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638800"/>
            <a:ext cx="3541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Next week magnetism!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371600"/>
            <a:ext cx="8229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RC circuits depend on time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Charge on capacitors cannot change instantly</a:t>
            </a:r>
          </a:p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Short/long times &amp; charging/discharging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0: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flows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</a:rPr>
              <a:t>onto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dirty="0" smtClean="0">
                <a:solidFill>
                  <a:srgbClr val="C00000"/>
                </a:solidFill>
              </a:rPr>
              <a:t>off of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</a:rPr>
              <a:t>increases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dirty="0" smtClean="0">
                <a:solidFill>
                  <a:srgbClr val="C00000"/>
                </a:solidFill>
              </a:rPr>
              <a:t>decreases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400" dirty="0" smtClean="0">
                <a:solidFill>
                  <a:srgbClr val="009900"/>
                </a:solidFill>
              </a:rPr>
              <a:t>charging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dirty="0" smtClean="0">
                <a:solidFill>
                  <a:srgbClr val="C00000"/>
                </a:solidFill>
              </a:rPr>
              <a:t>discharging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: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through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decays to 0,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reaches </a:t>
            </a:r>
            <a:r>
              <a:rPr lang="en-US" sz="2400" dirty="0" smtClean="0">
                <a:solidFill>
                  <a:srgbClr val="009900"/>
                </a:solidFill>
              </a:rPr>
              <a:t>maximum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dirty="0" smtClean="0">
                <a:solidFill>
                  <a:srgbClr val="C00000"/>
                </a:solidFill>
              </a:rPr>
              <a:t>minimum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400" dirty="0" smtClean="0">
                <a:solidFill>
                  <a:srgbClr val="009900"/>
                </a:solidFill>
              </a:rPr>
              <a:t>charging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dirty="0" smtClean="0">
                <a:solidFill>
                  <a:srgbClr val="C00000"/>
                </a:solidFill>
              </a:rPr>
              <a:t>discharging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31520" lvl="1" indent="-274320">
              <a:spcAft>
                <a:spcPts val="600"/>
              </a:spcAft>
            </a:pP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τ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: provides time to charge/discharge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circuits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658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Circuits that store and release energy controllably...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752600"/>
            <a:ext cx="1788305" cy="2960132"/>
            <a:chOff x="381000" y="1752600"/>
            <a:chExt cx="1788305" cy="2960132"/>
          </a:xfrm>
        </p:grpSpPr>
        <p:sp>
          <p:nvSpPr>
            <p:cNvPr id="7" name="TextBox 6"/>
            <p:cNvSpPr txBox="1"/>
            <p:nvPr/>
          </p:nvSpPr>
          <p:spPr>
            <a:xfrm>
              <a:off x="654387" y="4343400"/>
              <a:ext cx="140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Camera flash</a:t>
              </a:r>
              <a:endParaRPr lang="en-US" dirty="0"/>
            </a:p>
          </p:txBody>
        </p:sp>
        <p:pic>
          <p:nvPicPr>
            <p:cNvPr id="8" name="Picture 2" descr="http://www.photo-dictionary.com/photofiles/list/4220/11677camera_flash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1752600"/>
              <a:ext cx="1788305" cy="2819400"/>
            </a:xfrm>
            <a:prstGeom prst="rect">
              <a:avLst/>
            </a:prstGeom>
            <a:noFill/>
          </p:spPr>
        </p:pic>
      </p:grpSp>
      <p:grpSp>
        <p:nvGrpSpPr>
          <p:cNvPr id="14" name="Group 13"/>
          <p:cNvGrpSpPr/>
          <p:nvPr/>
        </p:nvGrpSpPr>
        <p:grpSpPr>
          <a:xfrm>
            <a:off x="2362200" y="2438400"/>
            <a:ext cx="3714750" cy="2883932"/>
            <a:chOff x="2362200" y="2438400"/>
            <a:chExt cx="3714750" cy="2883932"/>
          </a:xfrm>
        </p:grpSpPr>
        <p:pic>
          <p:nvPicPr>
            <p:cNvPr id="5" name="Picture 8" descr="http://chuckk.sacreddigital.com/ii_defibrillato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2438400"/>
              <a:ext cx="3714750" cy="24669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581400" y="4953000"/>
              <a:ext cx="1309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Defibrillator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34000" y="3264329"/>
            <a:ext cx="3657600" cy="2667603"/>
            <a:chOff x="5334000" y="3264329"/>
            <a:chExt cx="3657600" cy="2667603"/>
          </a:xfrm>
        </p:grpSpPr>
        <p:sp>
          <p:nvSpPr>
            <p:cNvPr id="11" name="TextBox 10"/>
            <p:cNvSpPr txBox="1"/>
            <p:nvPr/>
          </p:nvSpPr>
          <p:spPr>
            <a:xfrm>
              <a:off x="6629400" y="5562600"/>
              <a:ext cx="1210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Nerve cells</a:t>
              </a:r>
              <a:endParaRPr lang="en-US" dirty="0"/>
            </a:p>
          </p:txBody>
        </p:sp>
        <p:pic>
          <p:nvPicPr>
            <p:cNvPr id="12" name="Picture 2" descr="http://www.strokenetwork.org/newsletter/articles/neuroplasticity_files/image005.jpg"/>
            <p:cNvPicPr>
              <a:picLocks noChangeAspect="1" noChangeArrowheads="1"/>
            </p:cNvPicPr>
            <p:nvPr/>
          </p:nvPicPr>
          <p:blipFill>
            <a:blip r:embed="rId4" cstate="print"/>
            <a:srcRect b="5082"/>
            <a:stretch>
              <a:fillRect/>
            </a:stretch>
          </p:blipFill>
          <p:spPr bwMode="auto">
            <a:xfrm>
              <a:off x="5334000" y="3264329"/>
              <a:ext cx="3657600" cy="229827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will...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62000" y="1574661"/>
            <a:ext cx="762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Learn about </a:t>
            </a:r>
            <a:r>
              <a:rPr lang="en-US" sz="2800" i="1" u="sng" dirty="0" smtClean="0"/>
              <a:t>RC circuits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Charge on capacitors cannot change instantly,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so behavior of RC circuit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depends on time</a:t>
            </a:r>
          </a:p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Analyze RC circuits under different situations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Charging capacitors at short/long times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Discharging capacitors at short/long times</a:t>
            </a:r>
          </a:p>
          <a:p>
            <a:pPr marL="731520" lvl="1" indent="-274320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Time dependence</a:t>
            </a:r>
          </a:p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Apply these concepts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Nerve cells and nerve impulses (action potential)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capacitor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5638800" y="1295400"/>
            <a:ext cx="25908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>
            <a:off x="6934200" y="12954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1600" y="198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5181600" y="2362200"/>
            <a:ext cx="901700" cy="149225"/>
            <a:chOff x="288" y="1728"/>
            <a:chExt cx="284" cy="47"/>
          </a:xfrm>
        </p:grpSpPr>
        <p:sp useBgFill="1">
          <p:nvSpPr>
            <p:cNvPr id="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879914" y="22098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934200" y="2514600"/>
            <a:ext cx="318574" cy="369332"/>
            <a:chOff x="2438400" y="2902318"/>
            <a:chExt cx="318574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14600" y="2902318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468"/>
          <p:cNvGrpSpPr>
            <a:grpSpLocks/>
          </p:cNvGrpSpPr>
          <p:nvPr/>
        </p:nvGrpSpPr>
        <p:grpSpPr bwMode="auto">
          <a:xfrm rot="16200000">
            <a:off x="6523037" y="1874837"/>
            <a:ext cx="803275" cy="323850"/>
            <a:chOff x="1248" y="361"/>
            <a:chExt cx="253" cy="102"/>
          </a:xfrm>
        </p:grpSpPr>
        <p:sp>
          <p:nvSpPr>
            <p:cNvPr id="22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3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086600" y="1752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grpSp>
        <p:nvGrpSpPr>
          <p:cNvPr id="25" name="Group 71"/>
          <p:cNvGrpSpPr/>
          <p:nvPr/>
        </p:nvGrpSpPr>
        <p:grpSpPr>
          <a:xfrm>
            <a:off x="6019800" y="3352800"/>
            <a:ext cx="609600" cy="533400"/>
            <a:chOff x="5943600" y="1371600"/>
            <a:chExt cx="609600" cy="533400"/>
          </a:xfrm>
        </p:grpSpPr>
        <p:sp useBgFill="1">
          <p:nvSpPr>
            <p:cNvPr id="2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66"/>
          <p:cNvGrpSpPr/>
          <p:nvPr/>
        </p:nvGrpSpPr>
        <p:grpSpPr>
          <a:xfrm>
            <a:off x="6019800" y="3276600"/>
            <a:ext cx="609600" cy="609600"/>
            <a:chOff x="5867400" y="1295400"/>
            <a:chExt cx="609600" cy="609600"/>
          </a:xfrm>
        </p:grpSpPr>
        <p:sp useBgFill="1">
          <p:nvSpPr>
            <p:cNvPr id="31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24878" y="3657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36" name="Group 452"/>
          <p:cNvGrpSpPr>
            <a:grpSpLocks/>
          </p:cNvGrpSpPr>
          <p:nvPr/>
        </p:nvGrpSpPr>
        <p:grpSpPr bwMode="auto">
          <a:xfrm>
            <a:off x="6477000" y="2974975"/>
            <a:ext cx="901700" cy="149225"/>
            <a:chOff x="288" y="1728"/>
            <a:chExt cx="284" cy="47"/>
          </a:xfrm>
        </p:grpSpPr>
        <p:sp useBgFill="1">
          <p:nvSpPr>
            <p:cNvPr id="3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239000" y="28194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41" name="Group 71"/>
          <p:cNvGrpSpPr/>
          <p:nvPr/>
        </p:nvGrpSpPr>
        <p:grpSpPr>
          <a:xfrm>
            <a:off x="7239000" y="3352800"/>
            <a:ext cx="609600" cy="533400"/>
            <a:chOff x="5943600" y="1371600"/>
            <a:chExt cx="609600" cy="533400"/>
          </a:xfrm>
        </p:grpSpPr>
        <p:sp useBgFill="1">
          <p:nvSpPr>
            <p:cNvPr id="4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315200" y="3657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1219200"/>
            <a:ext cx="4600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Initially the capacitor is uncharged (</a:t>
            </a:r>
            <a:r>
              <a:rPr lang="en-US" sz="2000" i="1" dirty="0" smtClean="0"/>
              <a:t>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0)</a:t>
            </a:r>
          </a:p>
          <a:p>
            <a:r>
              <a:rPr lang="en-US" sz="2000" dirty="0" smtClean="0"/>
              <a:t>At </a:t>
            </a:r>
            <a:r>
              <a:rPr lang="en-US" sz="2000" i="1" dirty="0" smtClean="0"/>
              <a:t>t</a:t>
            </a:r>
            <a:r>
              <a:rPr lang="en-US" sz="2000" dirty="0" smtClean="0"/>
              <a:t> = 0 we close switch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.</a:t>
            </a:r>
          </a:p>
        </p:txBody>
      </p:sp>
      <p:sp>
        <p:nvSpPr>
          <p:cNvPr id="54" name="Freeform 32"/>
          <p:cNvSpPr>
            <a:spLocks/>
          </p:cNvSpPr>
          <p:nvPr/>
        </p:nvSpPr>
        <p:spPr bwMode="auto">
          <a:xfrm>
            <a:off x="5689514" y="1367666"/>
            <a:ext cx="1188029" cy="2197577"/>
          </a:xfrm>
          <a:custGeom>
            <a:avLst/>
            <a:gdLst>
              <a:gd name="T0" fmla="*/ 46341712 w 10001"/>
              <a:gd name="T1" fmla="*/ 429369578 h 10305"/>
              <a:gd name="T2" fmla="*/ 88507040 w 10001"/>
              <a:gd name="T3" fmla="*/ 75774515 h 10305"/>
              <a:gd name="T4" fmla="*/ 757901353 w 10001"/>
              <a:gd name="T5" fmla="*/ 119701 h 10305"/>
              <a:gd name="T6" fmla="*/ 1258902991 w 10001"/>
              <a:gd name="T7" fmla="*/ 83322053 h 10305"/>
              <a:gd name="T8" fmla="*/ 1319254672 w 10001"/>
              <a:gd name="T9" fmla="*/ 474594836 h 10305"/>
              <a:gd name="T10" fmla="*/ 952832413 w 10001"/>
              <a:gd name="T11" fmla="*/ 610869359 h 10305"/>
              <a:gd name="T12" fmla="*/ 521882456 w 10001"/>
              <a:gd name="T13" fmla="*/ 595893983 h 10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connsiteX0" fmla="*/ 567 w 10395"/>
              <a:gd name="connsiteY0" fmla="*/ 7187 h 10614"/>
              <a:gd name="connsiteX1" fmla="*/ 880 w 10395"/>
              <a:gd name="connsiteY1" fmla="*/ 1284 h 10614"/>
              <a:gd name="connsiteX2" fmla="*/ 5849 w 10395"/>
              <a:gd name="connsiteY2" fmla="*/ 21 h 10614"/>
              <a:gd name="connsiteX3" fmla="*/ 9568 w 10395"/>
              <a:gd name="connsiteY3" fmla="*/ 1410 h 10614"/>
              <a:gd name="connsiteX4" fmla="*/ 10016 w 10395"/>
              <a:gd name="connsiteY4" fmla="*/ 7942 h 10614"/>
              <a:gd name="connsiteX5" fmla="*/ 7296 w 10395"/>
              <a:gd name="connsiteY5" fmla="*/ 10217 h 10614"/>
              <a:gd name="connsiteX6" fmla="*/ 1556 w 10395"/>
              <a:gd name="connsiteY6" fmla="*/ 10324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95" h="10614">
                <a:moveTo>
                  <a:pt x="567" y="7187"/>
                </a:moveTo>
                <a:cubicBezTo>
                  <a:pt x="120" y="4811"/>
                  <a:pt x="0" y="2478"/>
                  <a:pt x="880" y="1284"/>
                </a:cubicBezTo>
                <a:cubicBezTo>
                  <a:pt x="1760" y="90"/>
                  <a:pt x="4401" y="0"/>
                  <a:pt x="5849" y="21"/>
                </a:cubicBezTo>
                <a:cubicBezTo>
                  <a:pt x="7297" y="42"/>
                  <a:pt x="8874" y="90"/>
                  <a:pt x="9568" y="1410"/>
                </a:cubicBezTo>
                <a:cubicBezTo>
                  <a:pt x="10263" y="2730"/>
                  <a:pt x="10395" y="6474"/>
                  <a:pt x="10016" y="7942"/>
                </a:cubicBezTo>
                <a:cubicBezTo>
                  <a:pt x="9637" y="9410"/>
                  <a:pt x="8706" y="9820"/>
                  <a:pt x="7296" y="10217"/>
                </a:cubicBezTo>
                <a:cubicBezTo>
                  <a:pt x="5886" y="10614"/>
                  <a:pt x="2725" y="10436"/>
                  <a:pt x="1556" y="10324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57200" y="20574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Immediately after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flows around loop, through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 charge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0)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470217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After a long time</a:t>
            </a:r>
            <a:r>
              <a:rPr lang="en-US" sz="2000" dirty="0" smtClean="0"/>
              <a:t> (</a:t>
            </a: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en-US" sz="2000" dirty="0" smtClean="0">
                <a:sym typeface="Symbol"/>
              </a:rPr>
              <a:t></a:t>
            </a:r>
            <a:r>
              <a:rPr lang="en-US" sz="2000" dirty="0" smtClean="0"/>
              <a:t>):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builds until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ε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decreases to zero (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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 = 0)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475419" y="2590800"/>
            <a:ext cx="458781" cy="902732"/>
            <a:chOff x="2748777" y="1611868"/>
            <a:chExt cx="458781" cy="902732"/>
          </a:xfrm>
        </p:grpSpPr>
        <p:sp>
          <p:nvSpPr>
            <p:cNvPr id="65" name="TextBox 64"/>
            <p:cNvSpPr txBox="1"/>
            <p:nvPr/>
          </p:nvSpPr>
          <p:spPr>
            <a:xfrm>
              <a:off x="2748777" y="161186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+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50358" y="2145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–Q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2500" r="16667" b="4167"/>
          <a:stretch>
            <a:fillRect/>
          </a:stretch>
        </p:blipFill>
        <p:spPr bwMode="auto">
          <a:xfrm>
            <a:off x="7848600" y="1600200"/>
            <a:ext cx="1295400" cy="175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1.1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6667" r="20833"/>
          <a:stretch>
            <a:fillRect/>
          </a:stretch>
        </p:blipFill>
        <p:spPr bwMode="auto">
          <a:xfrm>
            <a:off x="5334000" y="1600200"/>
            <a:ext cx="1143000" cy="1828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867400" y="16002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71628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3119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9" name="Group 452"/>
          <p:cNvGrpSpPr>
            <a:grpSpLocks/>
          </p:cNvGrpSpPr>
          <p:nvPr/>
        </p:nvGrpSpPr>
        <p:grpSpPr bwMode="auto">
          <a:xfrm>
            <a:off x="5410200" y="3500735"/>
            <a:ext cx="901700" cy="149225"/>
            <a:chOff x="288" y="1728"/>
            <a:chExt cx="284" cy="47"/>
          </a:xfrm>
        </p:grpSpPr>
        <p:sp useBgFill="1">
          <p:nvSpPr>
            <p:cNvPr id="1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62272" y="3348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17" name="Group 468"/>
          <p:cNvGrpSpPr>
            <a:grpSpLocks/>
          </p:cNvGrpSpPr>
          <p:nvPr/>
        </p:nvGrpSpPr>
        <p:grpSpPr bwMode="auto">
          <a:xfrm rot="5400000">
            <a:off x="5475287" y="2144713"/>
            <a:ext cx="803275" cy="323850"/>
            <a:chOff x="1248" y="361"/>
            <a:chExt cx="253" cy="102"/>
          </a:xfrm>
        </p:grpSpPr>
        <p:sp>
          <p:nvSpPr>
            <p:cNvPr id="1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19800" y="20574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grpSp>
        <p:nvGrpSpPr>
          <p:cNvPr id="21" name="Group 71"/>
          <p:cNvGrpSpPr/>
          <p:nvPr/>
        </p:nvGrpSpPr>
        <p:grpSpPr>
          <a:xfrm>
            <a:off x="6248400" y="3657600"/>
            <a:ext cx="609600" cy="533400"/>
            <a:chOff x="5943600" y="1371600"/>
            <a:chExt cx="609600" cy="533400"/>
          </a:xfrm>
        </p:grpSpPr>
        <p:sp useBgFill="1">
          <p:nvSpPr>
            <p:cNvPr id="2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52"/>
          <p:cNvGrpSpPr>
            <a:grpSpLocks/>
          </p:cNvGrpSpPr>
          <p:nvPr/>
        </p:nvGrpSpPr>
        <p:grpSpPr bwMode="auto">
          <a:xfrm>
            <a:off x="6705600" y="2741910"/>
            <a:ext cx="901700" cy="149225"/>
            <a:chOff x="288" y="1728"/>
            <a:chExt cx="284" cy="47"/>
          </a:xfrm>
        </p:grpSpPr>
        <p:sp useBgFill="1">
          <p:nvSpPr>
            <p:cNvPr id="2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67600" y="25863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31" name="Group 71"/>
          <p:cNvGrpSpPr/>
          <p:nvPr/>
        </p:nvGrpSpPr>
        <p:grpSpPr>
          <a:xfrm>
            <a:off x="7467600" y="3657600"/>
            <a:ext cx="609600" cy="533400"/>
            <a:chOff x="5943600" y="1371600"/>
            <a:chExt cx="609600" cy="533400"/>
          </a:xfrm>
        </p:grpSpPr>
        <p:sp useBgFill="1">
          <p:nvSpPr>
            <p:cNvPr id="3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66"/>
          <p:cNvGrpSpPr/>
          <p:nvPr/>
        </p:nvGrpSpPr>
        <p:grpSpPr>
          <a:xfrm>
            <a:off x="6248400" y="3581400"/>
            <a:ext cx="609600" cy="609600"/>
            <a:chOff x="5867400" y="1295400"/>
            <a:chExt cx="609600" cy="609600"/>
          </a:xfrm>
        </p:grpSpPr>
        <p:sp useBgFill="1">
          <p:nvSpPr>
            <p:cNvPr id="37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68"/>
          <p:cNvGrpSpPr>
            <a:grpSpLocks/>
          </p:cNvGrpSpPr>
          <p:nvPr/>
        </p:nvGrpSpPr>
        <p:grpSpPr bwMode="auto">
          <a:xfrm rot="5400000">
            <a:off x="8066087" y="2144713"/>
            <a:ext cx="803275" cy="323850"/>
            <a:chOff x="1248" y="361"/>
            <a:chExt cx="253" cy="102"/>
          </a:xfrm>
        </p:grpSpPr>
        <p:sp>
          <p:nvSpPr>
            <p:cNvPr id="4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54422" y="20574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1" y="1371600"/>
            <a:ext cx="487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switches are initially open and the capacitor is uncharged. What is the current through light bulb 1 </a:t>
            </a:r>
            <a:r>
              <a:rPr lang="en-US" sz="2400" i="1" u="sng" dirty="0" smtClean="0"/>
              <a:t>right after</a:t>
            </a:r>
            <a:r>
              <a:rPr lang="en-US" sz="2400" dirty="0" smtClean="0"/>
              <a:t> switch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closed?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6324600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54" name="Rectangle 53"/>
          <p:cNvSpPr/>
          <p:nvPr/>
        </p:nvSpPr>
        <p:spPr>
          <a:xfrm>
            <a:off x="7572678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914400" y="3429000"/>
            <a:ext cx="1981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/3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/2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54801" y="47244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337114" y="1524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613714" y="14594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2500" r="16667" b="4167"/>
          <a:stretch>
            <a:fillRect/>
          </a:stretch>
        </p:blipFill>
        <p:spPr bwMode="auto">
          <a:xfrm>
            <a:off x="7848600" y="1600200"/>
            <a:ext cx="1295400" cy="175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charging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6667" r="20833"/>
          <a:stretch>
            <a:fillRect/>
          </a:stretch>
        </p:blipFill>
        <p:spPr bwMode="auto">
          <a:xfrm>
            <a:off x="5334000" y="1600200"/>
            <a:ext cx="1143000" cy="1828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867400" y="16002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71628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3119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9" name="Group 452"/>
          <p:cNvGrpSpPr>
            <a:grpSpLocks/>
          </p:cNvGrpSpPr>
          <p:nvPr/>
        </p:nvGrpSpPr>
        <p:grpSpPr bwMode="auto">
          <a:xfrm>
            <a:off x="5410200" y="3500735"/>
            <a:ext cx="901700" cy="149225"/>
            <a:chOff x="288" y="1728"/>
            <a:chExt cx="284" cy="47"/>
          </a:xfrm>
        </p:grpSpPr>
        <p:sp useBgFill="1">
          <p:nvSpPr>
            <p:cNvPr id="1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62272" y="3348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14" name="Group 468"/>
          <p:cNvGrpSpPr>
            <a:grpSpLocks/>
          </p:cNvGrpSpPr>
          <p:nvPr/>
        </p:nvGrpSpPr>
        <p:grpSpPr bwMode="auto">
          <a:xfrm rot="5400000">
            <a:off x="5475287" y="2144713"/>
            <a:ext cx="803275" cy="323850"/>
            <a:chOff x="1248" y="361"/>
            <a:chExt cx="253" cy="102"/>
          </a:xfrm>
        </p:grpSpPr>
        <p:sp>
          <p:nvSpPr>
            <p:cNvPr id="1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19800" y="20574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grpSp>
        <p:nvGrpSpPr>
          <p:cNvPr id="15" name="Group 71"/>
          <p:cNvGrpSpPr/>
          <p:nvPr/>
        </p:nvGrpSpPr>
        <p:grpSpPr>
          <a:xfrm>
            <a:off x="6248400" y="3657600"/>
            <a:ext cx="609600" cy="533400"/>
            <a:chOff x="5943600" y="1371600"/>
            <a:chExt cx="609600" cy="533400"/>
          </a:xfrm>
        </p:grpSpPr>
        <p:sp useBgFill="1">
          <p:nvSpPr>
            <p:cNvPr id="2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452"/>
          <p:cNvGrpSpPr>
            <a:grpSpLocks/>
          </p:cNvGrpSpPr>
          <p:nvPr/>
        </p:nvGrpSpPr>
        <p:grpSpPr bwMode="auto">
          <a:xfrm>
            <a:off x="6705600" y="2741910"/>
            <a:ext cx="901700" cy="149225"/>
            <a:chOff x="288" y="1728"/>
            <a:chExt cx="284" cy="47"/>
          </a:xfrm>
        </p:grpSpPr>
        <p:sp useBgFill="1">
          <p:nvSpPr>
            <p:cNvPr id="2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67600" y="25863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17" name="Group 71"/>
          <p:cNvGrpSpPr/>
          <p:nvPr/>
        </p:nvGrpSpPr>
        <p:grpSpPr>
          <a:xfrm>
            <a:off x="7467600" y="3657600"/>
            <a:ext cx="609600" cy="533400"/>
            <a:chOff x="5943600" y="1371600"/>
            <a:chExt cx="609600" cy="533400"/>
          </a:xfrm>
        </p:grpSpPr>
        <p:sp useBgFill="1">
          <p:nvSpPr>
            <p:cNvPr id="3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66"/>
          <p:cNvGrpSpPr/>
          <p:nvPr/>
        </p:nvGrpSpPr>
        <p:grpSpPr>
          <a:xfrm>
            <a:off x="6248400" y="3581400"/>
            <a:ext cx="609600" cy="609600"/>
            <a:chOff x="5867400" y="1295400"/>
            <a:chExt cx="609600" cy="609600"/>
          </a:xfrm>
        </p:grpSpPr>
        <p:sp useBgFill="1">
          <p:nvSpPr>
            <p:cNvPr id="37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68"/>
          <p:cNvGrpSpPr>
            <a:grpSpLocks/>
          </p:cNvGrpSpPr>
          <p:nvPr/>
        </p:nvGrpSpPr>
        <p:grpSpPr bwMode="auto">
          <a:xfrm rot="5400000">
            <a:off x="8066087" y="2144713"/>
            <a:ext cx="803275" cy="323850"/>
            <a:chOff x="1248" y="361"/>
            <a:chExt cx="253" cy="102"/>
          </a:xfrm>
        </p:grpSpPr>
        <p:sp>
          <p:nvSpPr>
            <p:cNvPr id="4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54422" y="20574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1" y="1371600"/>
            <a:ext cx="487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switches are initially open and the capacitor is uncharged. What is the voltage across the capacitor </a:t>
            </a:r>
            <a:r>
              <a:rPr lang="en-US" sz="2400" i="1" u="sng" dirty="0" smtClean="0"/>
              <a:t>a long time after</a:t>
            </a:r>
            <a:r>
              <a:rPr lang="en-US" sz="2400" dirty="0" smtClean="0"/>
              <a:t> switch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closed?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6324600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54" name="Rectangle 53"/>
          <p:cNvSpPr/>
          <p:nvPr/>
        </p:nvSpPr>
        <p:spPr>
          <a:xfrm>
            <a:off x="7572678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914400" y="3429000"/>
            <a:ext cx="1981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/2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2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54801" y="47244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337114" y="1524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613714" y="14594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Discharging capacitor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1295400"/>
            <a:ext cx="2590800" cy="2362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>
            <a:off x="6934200" y="12954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1600" y="198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5181600" y="2362200"/>
            <a:ext cx="901700" cy="149225"/>
            <a:chOff x="288" y="1728"/>
            <a:chExt cx="284" cy="47"/>
          </a:xfrm>
        </p:grpSpPr>
        <p:sp useBgFill="1">
          <p:nvSpPr>
            <p:cNvPr id="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879914" y="22098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15" name="Group 468"/>
          <p:cNvGrpSpPr>
            <a:grpSpLocks/>
          </p:cNvGrpSpPr>
          <p:nvPr/>
        </p:nvGrpSpPr>
        <p:grpSpPr bwMode="auto">
          <a:xfrm rot="16200000">
            <a:off x="6523037" y="1874837"/>
            <a:ext cx="803275" cy="323850"/>
            <a:chOff x="1248" y="361"/>
            <a:chExt cx="253" cy="102"/>
          </a:xfrm>
        </p:grpSpPr>
        <p:sp>
          <p:nvSpPr>
            <p:cNvPr id="22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086600" y="1752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grpSp>
        <p:nvGrpSpPr>
          <p:cNvPr id="16" name="Group 71"/>
          <p:cNvGrpSpPr/>
          <p:nvPr/>
        </p:nvGrpSpPr>
        <p:grpSpPr>
          <a:xfrm>
            <a:off x="6019800" y="3352800"/>
            <a:ext cx="609600" cy="533400"/>
            <a:chOff x="5943600" y="1371600"/>
            <a:chExt cx="609600" cy="533400"/>
          </a:xfrm>
        </p:grpSpPr>
        <p:sp useBgFill="1">
          <p:nvSpPr>
            <p:cNvPr id="26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24878" y="3657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18" name="Group 452"/>
          <p:cNvGrpSpPr>
            <a:grpSpLocks/>
          </p:cNvGrpSpPr>
          <p:nvPr/>
        </p:nvGrpSpPr>
        <p:grpSpPr bwMode="auto">
          <a:xfrm>
            <a:off x="6477000" y="2974975"/>
            <a:ext cx="901700" cy="149225"/>
            <a:chOff x="288" y="1728"/>
            <a:chExt cx="284" cy="47"/>
          </a:xfrm>
        </p:grpSpPr>
        <p:sp useBgFill="1">
          <p:nvSpPr>
            <p:cNvPr id="3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239000" y="28194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19" name="Group 71"/>
          <p:cNvGrpSpPr/>
          <p:nvPr/>
        </p:nvGrpSpPr>
        <p:grpSpPr>
          <a:xfrm>
            <a:off x="7239000" y="3352800"/>
            <a:ext cx="609600" cy="533400"/>
            <a:chOff x="5943600" y="1371600"/>
            <a:chExt cx="609600" cy="533400"/>
          </a:xfrm>
        </p:grpSpPr>
        <p:sp useBgFill="1">
          <p:nvSpPr>
            <p:cNvPr id="4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57200" y="1219200"/>
            <a:ext cx="4957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Initially the capacitor is fully charged (</a:t>
            </a:r>
            <a:r>
              <a:rPr lang="en-US" sz="2000" i="1" dirty="0" smtClean="0"/>
              <a:t>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</a:t>
            </a:r>
            <a:r>
              <a:rPr lang="en-US" sz="2000" i="1" dirty="0" smtClean="0"/>
              <a:t>C</a:t>
            </a:r>
            <a:r>
              <a:rPr lang="el-GR" sz="2000" i="1" dirty="0" smtClean="0">
                <a:latin typeface="Calibri"/>
              </a:rPr>
              <a:t>ε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At </a:t>
            </a:r>
            <a:r>
              <a:rPr lang="en-US" sz="2000" i="1" dirty="0" smtClean="0"/>
              <a:t>t</a:t>
            </a:r>
            <a:r>
              <a:rPr lang="en-US" sz="2000" dirty="0" smtClean="0"/>
              <a:t> = 0 we close switch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7200" y="20574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Immediately after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driven around loop, through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Charge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from before (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4702314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After a long time</a:t>
            </a:r>
            <a:r>
              <a:rPr lang="en-US" sz="2000" dirty="0" smtClean="0"/>
              <a:t> (</a:t>
            </a: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en-US" sz="2000" dirty="0" smtClean="0">
                <a:sym typeface="Symbol"/>
              </a:rPr>
              <a:t></a:t>
            </a:r>
            <a:r>
              <a:rPr lang="en-US" sz="2000" dirty="0" smtClean="0"/>
              <a:t>):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Charge on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dissipates until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0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Current decreases to zero (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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 = 0)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7" name="Group 66"/>
          <p:cNvGrpSpPr/>
          <p:nvPr/>
        </p:nvGrpSpPr>
        <p:grpSpPr>
          <a:xfrm>
            <a:off x="7239000" y="3276600"/>
            <a:ext cx="609600" cy="609600"/>
            <a:chOff x="5867400" y="1295400"/>
            <a:chExt cx="609600" cy="609600"/>
          </a:xfrm>
        </p:grpSpPr>
        <p:sp useBgFill="1">
          <p:nvSpPr>
            <p:cNvPr id="31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Freeform 32"/>
          <p:cNvSpPr>
            <a:spLocks/>
          </p:cNvSpPr>
          <p:nvPr/>
        </p:nvSpPr>
        <p:spPr bwMode="auto">
          <a:xfrm>
            <a:off x="7010400" y="1367666"/>
            <a:ext cx="1188029" cy="2197577"/>
          </a:xfrm>
          <a:custGeom>
            <a:avLst/>
            <a:gdLst>
              <a:gd name="T0" fmla="*/ 46341712 w 10001"/>
              <a:gd name="T1" fmla="*/ 429369578 h 10305"/>
              <a:gd name="T2" fmla="*/ 88507040 w 10001"/>
              <a:gd name="T3" fmla="*/ 75774515 h 10305"/>
              <a:gd name="T4" fmla="*/ 757901353 w 10001"/>
              <a:gd name="T5" fmla="*/ 119701 h 10305"/>
              <a:gd name="T6" fmla="*/ 1258902991 w 10001"/>
              <a:gd name="T7" fmla="*/ 83322053 h 10305"/>
              <a:gd name="T8" fmla="*/ 1319254672 w 10001"/>
              <a:gd name="T9" fmla="*/ 474594836 h 10305"/>
              <a:gd name="T10" fmla="*/ 952832413 w 10001"/>
              <a:gd name="T11" fmla="*/ 610869359 h 10305"/>
              <a:gd name="T12" fmla="*/ 521882456 w 10001"/>
              <a:gd name="T13" fmla="*/ 595893983 h 10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connsiteX0" fmla="*/ 567 w 10395"/>
              <a:gd name="connsiteY0" fmla="*/ 7187 h 10614"/>
              <a:gd name="connsiteX1" fmla="*/ 880 w 10395"/>
              <a:gd name="connsiteY1" fmla="*/ 1284 h 10614"/>
              <a:gd name="connsiteX2" fmla="*/ 5849 w 10395"/>
              <a:gd name="connsiteY2" fmla="*/ 21 h 10614"/>
              <a:gd name="connsiteX3" fmla="*/ 9568 w 10395"/>
              <a:gd name="connsiteY3" fmla="*/ 1410 h 10614"/>
              <a:gd name="connsiteX4" fmla="*/ 10016 w 10395"/>
              <a:gd name="connsiteY4" fmla="*/ 7942 h 10614"/>
              <a:gd name="connsiteX5" fmla="*/ 7296 w 10395"/>
              <a:gd name="connsiteY5" fmla="*/ 10217 h 10614"/>
              <a:gd name="connsiteX6" fmla="*/ 1556 w 10395"/>
              <a:gd name="connsiteY6" fmla="*/ 10324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95" h="10614">
                <a:moveTo>
                  <a:pt x="567" y="7187"/>
                </a:moveTo>
                <a:cubicBezTo>
                  <a:pt x="120" y="4811"/>
                  <a:pt x="0" y="2478"/>
                  <a:pt x="880" y="1284"/>
                </a:cubicBezTo>
                <a:cubicBezTo>
                  <a:pt x="1760" y="90"/>
                  <a:pt x="4401" y="0"/>
                  <a:pt x="5849" y="21"/>
                </a:cubicBezTo>
                <a:cubicBezTo>
                  <a:pt x="7297" y="42"/>
                  <a:pt x="8874" y="90"/>
                  <a:pt x="9568" y="1410"/>
                </a:cubicBezTo>
                <a:cubicBezTo>
                  <a:pt x="10263" y="2730"/>
                  <a:pt x="10395" y="6474"/>
                  <a:pt x="10016" y="7942"/>
                </a:cubicBezTo>
                <a:cubicBezTo>
                  <a:pt x="9637" y="9410"/>
                  <a:pt x="8706" y="9820"/>
                  <a:pt x="7296" y="10217"/>
                </a:cubicBezTo>
                <a:cubicBezTo>
                  <a:pt x="5886" y="10614"/>
                  <a:pt x="2725" y="10436"/>
                  <a:pt x="1556" y="10324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15200" y="3657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12500" r="16667" b="4167"/>
          <a:stretch>
            <a:fillRect/>
          </a:stretch>
        </p:blipFill>
        <p:spPr bwMode="auto">
          <a:xfrm>
            <a:off x="7848600" y="1600200"/>
            <a:ext cx="1295400" cy="175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1.5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ychemla\AppData\Local\Microsoft\Windows\Temporary Internet Files\Content.IE5\VTMHH91T\MC900432648[1]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16667" r="20833"/>
          <a:stretch>
            <a:fillRect/>
          </a:stretch>
        </p:blipFill>
        <p:spPr bwMode="auto">
          <a:xfrm>
            <a:off x="5334000" y="1600200"/>
            <a:ext cx="1143000" cy="1828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867400" y="16002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716280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3119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9" name="Group 452"/>
          <p:cNvGrpSpPr>
            <a:grpSpLocks/>
          </p:cNvGrpSpPr>
          <p:nvPr/>
        </p:nvGrpSpPr>
        <p:grpSpPr bwMode="auto">
          <a:xfrm>
            <a:off x="5410200" y="3500735"/>
            <a:ext cx="901700" cy="149225"/>
            <a:chOff x="288" y="1728"/>
            <a:chExt cx="284" cy="47"/>
          </a:xfrm>
        </p:grpSpPr>
        <p:sp useBgFill="1">
          <p:nvSpPr>
            <p:cNvPr id="1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62272" y="3348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i="1" baseline="-25000" dirty="0"/>
          </a:p>
        </p:txBody>
      </p:sp>
      <p:grpSp>
        <p:nvGrpSpPr>
          <p:cNvPr id="14" name="Group 468"/>
          <p:cNvGrpSpPr>
            <a:grpSpLocks/>
          </p:cNvGrpSpPr>
          <p:nvPr/>
        </p:nvGrpSpPr>
        <p:grpSpPr bwMode="auto">
          <a:xfrm rot="5400000">
            <a:off x="5475287" y="2144713"/>
            <a:ext cx="803275" cy="323850"/>
            <a:chOff x="1248" y="361"/>
            <a:chExt cx="253" cy="102"/>
          </a:xfrm>
        </p:grpSpPr>
        <p:sp>
          <p:nvSpPr>
            <p:cNvPr id="1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19800" y="20574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grpSp>
        <p:nvGrpSpPr>
          <p:cNvPr id="15" name="Group 71"/>
          <p:cNvGrpSpPr/>
          <p:nvPr/>
        </p:nvGrpSpPr>
        <p:grpSpPr>
          <a:xfrm>
            <a:off x="6248400" y="3657600"/>
            <a:ext cx="609600" cy="533400"/>
            <a:chOff x="5943600" y="1371600"/>
            <a:chExt cx="609600" cy="533400"/>
          </a:xfrm>
        </p:grpSpPr>
        <p:sp useBgFill="1">
          <p:nvSpPr>
            <p:cNvPr id="2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452"/>
          <p:cNvGrpSpPr>
            <a:grpSpLocks/>
          </p:cNvGrpSpPr>
          <p:nvPr/>
        </p:nvGrpSpPr>
        <p:grpSpPr bwMode="auto">
          <a:xfrm>
            <a:off x="6705600" y="2741910"/>
            <a:ext cx="901700" cy="149225"/>
            <a:chOff x="288" y="1728"/>
            <a:chExt cx="284" cy="47"/>
          </a:xfrm>
        </p:grpSpPr>
        <p:sp>
          <p:nvSpPr>
            <p:cNvPr id="2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67600" y="25863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grpSp>
        <p:nvGrpSpPr>
          <p:cNvPr id="17" name="Group 71"/>
          <p:cNvGrpSpPr/>
          <p:nvPr/>
        </p:nvGrpSpPr>
        <p:grpSpPr>
          <a:xfrm>
            <a:off x="7467600" y="3657600"/>
            <a:ext cx="609600" cy="533400"/>
            <a:chOff x="5943600" y="1371600"/>
            <a:chExt cx="609600" cy="533400"/>
          </a:xfrm>
        </p:grpSpPr>
        <p:sp useBgFill="1">
          <p:nvSpPr>
            <p:cNvPr id="32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68"/>
          <p:cNvGrpSpPr>
            <a:grpSpLocks/>
          </p:cNvGrpSpPr>
          <p:nvPr/>
        </p:nvGrpSpPr>
        <p:grpSpPr bwMode="auto">
          <a:xfrm rot="5400000">
            <a:off x="8066087" y="2144713"/>
            <a:ext cx="803275" cy="323850"/>
            <a:chOff x="1248" y="361"/>
            <a:chExt cx="253" cy="102"/>
          </a:xfrm>
        </p:grpSpPr>
        <p:sp>
          <p:nvSpPr>
            <p:cNvPr id="4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54422" y="20574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1" y="1371600"/>
            <a:ext cx="487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has been closed for a long time, it is opened and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closed. What is the current through light bulb 2 </a:t>
            </a:r>
            <a:r>
              <a:rPr lang="en-US" sz="2400" i="1" u="sng" dirty="0" smtClean="0"/>
              <a:t>right after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closed?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6324600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914400" y="3429000"/>
            <a:ext cx="1981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/3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/2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54801" y="47244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337114" y="1524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613714" y="14594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61" name="Group 66"/>
          <p:cNvGrpSpPr/>
          <p:nvPr/>
        </p:nvGrpSpPr>
        <p:grpSpPr>
          <a:xfrm>
            <a:off x="7467600" y="3581400"/>
            <a:ext cx="609600" cy="609600"/>
            <a:chOff x="5867400" y="1295400"/>
            <a:chExt cx="609600" cy="609600"/>
          </a:xfrm>
        </p:grpSpPr>
        <p:sp useBgFill="1">
          <p:nvSpPr>
            <p:cNvPr id="62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7572678" y="3962400"/>
            <a:ext cx="428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graphicFrame>
        <p:nvGraphicFramePr>
          <p:cNvPr id="67" name="Object 1"/>
          <p:cNvGraphicFramePr>
            <a:graphicFrameLocks noChangeAspect="1"/>
          </p:cNvGraphicFramePr>
          <p:nvPr/>
        </p:nvGraphicFramePr>
        <p:xfrm>
          <a:off x="6477000" y="5562600"/>
          <a:ext cx="1358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7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562600"/>
                        <a:ext cx="13589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84377</TotalTime>
  <Words>1685</Words>
  <Application>Microsoft Office PowerPoint</Application>
  <PresentationFormat>On-screen Show (4:3)</PresentationFormat>
  <Paragraphs>338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Rounded MT Bold</vt:lpstr>
      <vt:lpstr>Calibri</vt:lpstr>
      <vt:lpstr>Symbol</vt:lpstr>
      <vt:lpstr>Times New Roman</vt:lpstr>
      <vt:lpstr>Phys102</vt:lpstr>
      <vt:lpstr>Equation</vt:lpstr>
      <vt:lpstr>Phys 102 – Lecture 9</vt:lpstr>
      <vt:lpstr>Recall from last time...</vt:lpstr>
      <vt:lpstr>RC circuits</vt:lpstr>
      <vt:lpstr>Today we will...</vt:lpstr>
      <vt:lpstr>Charging capacitor</vt:lpstr>
      <vt:lpstr>ACT: CheckPoint 1.1</vt:lpstr>
      <vt:lpstr>ACT: charging</vt:lpstr>
      <vt:lpstr>Discharging capacitor</vt:lpstr>
      <vt:lpstr>ACT: CheckPoint 1.5</vt:lpstr>
      <vt:lpstr>ACT: RC circuit practice</vt:lpstr>
      <vt:lpstr>Summary: charging &amp; discharging</vt:lpstr>
      <vt:lpstr>Nerve cell equivalent circuit</vt:lpstr>
      <vt:lpstr>Action potential</vt:lpstr>
      <vt:lpstr>ACT: Resting state of neuron</vt:lpstr>
      <vt:lpstr>Calculation: action potential I</vt:lpstr>
      <vt:lpstr>RC circuit time dependence</vt:lpstr>
      <vt:lpstr>Myelinated nerve cells</vt:lpstr>
      <vt:lpstr>Calculation: action potential I</vt:lpstr>
      <vt:lpstr>Calculation: action potential II</vt:lpstr>
      <vt:lpstr>ACT: action potential II</vt:lpstr>
      <vt:lpstr>Action potential summary</vt:lpstr>
      <vt:lpstr>Summary of today’s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ychemla</cp:lastModifiedBy>
  <cp:revision>931</cp:revision>
  <dcterms:created xsi:type="dcterms:W3CDTF">2014-01-20T00:06:45Z</dcterms:created>
  <dcterms:modified xsi:type="dcterms:W3CDTF">2015-02-18T03:47:25Z</dcterms:modified>
</cp:coreProperties>
</file>