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9" r:id="rId2"/>
    <p:sldId id="528" r:id="rId3"/>
    <p:sldId id="507" r:id="rId4"/>
    <p:sldId id="505" r:id="rId5"/>
    <p:sldId id="506" r:id="rId6"/>
    <p:sldId id="519" r:id="rId7"/>
    <p:sldId id="514" r:id="rId8"/>
    <p:sldId id="518" r:id="rId9"/>
    <p:sldId id="509" r:id="rId10"/>
    <p:sldId id="508" r:id="rId11"/>
    <p:sldId id="520" r:id="rId12"/>
    <p:sldId id="529" r:id="rId13"/>
    <p:sldId id="530" r:id="rId14"/>
    <p:sldId id="524" r:id="rId15"/>
    <p:sldId id="511" r:id="rId16"/>
    <p:sldId id="525" r:id="rId17"/>
    <p:sldId id="495" r:id="rId18"/>
    <p:sldId id="527" r:id="rId19"/>
    <p:sldId id="515" r:id="rId20"/>
    <p:sldId id="51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7030A0"/>
    <a:srgbClr val="00CC00"/>
    <a:srgbClr val="A6A6A6"/>
    <a:srgbClr val="BFBFBF"/>
    <a:srgbClr val="2F5597"/>
    <a:srgbClr val="000000"/>
    <a:srgbClr val="5B9BD5"/>
    <a:srgbClr val="FFFFFF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33" autoAdjust="0"/>
  </p:normalViewPr>
  <p:slideViewPr>
    <p:cSldViewPr snapToGrid="0">
      <p:cViewPr varScale="1">
        <p:scale>
          <a:sx n="77" d="100"/>
          <a:sy n="77" d="100"/>
        </p:scale>
        <p:origin x="102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-250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1800" cy="457200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5" y="0"/>
            <a:ext cx="2971800" cy="457200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8D3AE88C-8B60-45FA-BDF7-CE8B49B07AA4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685213"/>
            <a:ext cx="2971800" cy="457200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5" y="8685213"/>
            <a:ext cx="2971800" cy="457200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8269BC9A-114F-4069-A6D2-1E7517300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58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1800" cy="457200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5" y="0"/>
            <a:ext cx="2971800" cy="457200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CC3C3281-40CC-4831-8D1D-DE9F80AAF0FF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27" tIns="45714" rIns="91427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685213"/>
            <a:ext cx="2971800" cy="457200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5" y="8685213"/>
            <a:ext cx="2971800" cy="457200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A6BC9626-B55D-42D8-845E-F2137D790C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16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9626-B55D-42D8-845E-F2137D790C2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313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9626-B55D-42D8-845E-F2137D790C2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057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9626-B55D-42D8-845E-F2137D790C2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76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9626-B55D-42D8-845E-F2137D790C2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10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9626-B55D-42D8-845E-F2137D790C2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60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9626-B55D-42D8-845E-F2137D790C2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50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9626-B55D-42D8-845E-F2137D790C2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50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9626-B55D-42D8-845E-F2137D790C2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07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9626-B55D-42D8-845E-F2137D790C2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2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9626-B55D-42D8-845E-F2137D790C2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39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99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93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00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11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54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471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5351464"/>
            <a:ext cx="7886700" cy="74453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22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57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66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0"/>
            <a:ext cx="7886700" cy="1325563"/>
          </a:xfrm>
        </p:spPr>
        <p:txBody>
          <a:bodyPr/>
          <a:lstStyle>
            <a:lvl1pPr algn="ctr">
              <a:defRPr b="1"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30505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Phys. 102, Lecture 28, Slide </a:t>
            </a:r>
            <a:fld id="{1CAC7609-F577-47E8-AE8B-FF3B7C65C0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640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0"/>
            <a:ext cx="7886700" cy="1325563"/>
          </a:xfrm>
        </p:spPr>
        <p:txBody>
          <a:bodyPr/>
          <a:lstStyle>
            <a:lvl1pPr algn="ctr">
              <a:defRPr b="1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30505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Phys. 102, Lecture 26, Slide </a:t>
            </a:r>
            <a:fld id="{1CAC7609-F577-47E8-AE8B-FF3B7C65C0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640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14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25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/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3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2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3.jpeg"/><Relationship Id="rId5" Type="http://schemas.openxmlformats.org/officeDocument/2006/relationships/image" Target="../media/image17.png"/><Relationship Id="rId4" Type="http://schemas.openxmlformats.org/officeDocument/2006/relationships/image" Target="../media/image32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40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37.wmf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39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36.wmf"/><Relationship Id="rId4" Type="http://schemas.openxmlformats.org/officeDocument/2006/relationships/image" Target="../media/image41.jpeg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3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Relationship Id="rId9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5.bin"/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9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11" Type="http://schemas.openxmlformats.org/officeDocument/2006/relationships/image" Target="../media/image7.wmf"/><Relationship Id="rId5" Type="http://schemas.openxmlformats.org/officeDocument/2006/relationships/image" Target="../media/image12.png"/><Relationship Id="rId15" Type="http://schemas.openxmlformats.org/officeDocument/2006/relationships/oleObject" Target="../embeddings/oleObject6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1.png"/><Relationship Id="rId9" Type="http://schemas.openxmlformats.org/officeDocument/2006/relationships/image" Target="../media/image6.wmf"/><Relationship Id="rId1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7.png"/><Relationship Id="rId7" Type="http://schemas.openxmlformats.org/officeDocument/2006/relationships/image" Target="../media/image19.gi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gif"/><Relationship Id="rId11" Type="http://schemas.openxmlformats.org/officeDocument/2006/relationships/image" Target="../media/image16.wmf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gif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Phys 102 – Lecture 28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Life, the universe, and everything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600070" name="Picture 6" descr="http://www.spaceanswers.com/wp-content/uploads/2012/05/expansionoftuniver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685800"/>
            <a:ext cx="5512546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133600" y="5421868"/>
            <a:ext cx="300083" cy="369332"/>
            <a:chOff x="2092375" y="4054218"/>
            <a:chExt cx="522032" cy="642498"/>
          </a:xfrm>
        </p:grpSpPr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2375" y="4191000"/>
              <a:ext cx="472301" cy="47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2092377" y="4054218"/>
              <a:ext cx="522030" cy="642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b="1" dirty="0" smtClean="0">
                  <a:solidFill>
                    <a:schemeClr val="bg1"/>
                  </a:solidFill>
                </a:rPr>
                <a:t>–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876800" y="5421868"/>
            <a:ext cx="300083" cy="369332"/>
            <a:chOff x="2092375" y="4054218"/>
            <a:chExt cx="522032" cy="642498"/>
          </a:xfrm>
        </p:grpSpPr>
        <p:pic>
          <p:nvPicPr>
            <p:cNvPr id="43" name="Picture 4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2375" y="4191000"/>
              <a:ext cx="472301" cy="47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2092377" y="4054218"/>
              <a:ext cx="522030" cy="642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b="1" dirty="0" smtClean="0">
                  <a:solidFill>
                    <a:schemeClr val="bg1"/>
                  </a:solidFill>
                </a:rPr>
                <a:t>–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895600" y="4050268"/>
            <a:ext cx="320922" cy="471777"/>
            <a:chOff x="918250" y="3114846"/>
            <a:chExt cx="488706" cy="718430"/>
          </a:xfrm>
        </p:grpSpPr>
        <p:pic>
          <p:nvPicPr>
            <p:cNvPr id="25" name="Picture 1" descr="\\ad.uillinois.edu\engr\users\tkuhlman\Desktop\blue_phot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250" y="3352800"/>
              <a:ext cx="481687" cy="480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918250" y="3114846"/>
              <a:ext cx="488706" cy="7030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l-GR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0" name="Straight Arrow Connector 29"/>
          <p:cNvCxnSpPr/>
          <p:nvPr/>
        </p:nvCxnSpPr>
        <p:spPr>
          <a:xfrm flipV="1">
            <a:off x="2286000" y="4355068"/>
            <a:ext cx="762000" cy="1295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physics view of forces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14400" y="12954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Matter interacts through exchange of </a:t>
            </a:r>
            <a:r>
              <a:rPr lang="en-US" sz="2400" i="1" dirty="0" smtClean="0"/>
              <a:t>mediator</a:t>
            </a:r>
            <a:r>
              <a:rPr lang="en-US" sz="2400" dirty="0" smtClean="0"/>
              <a:t> or </a:t>
            </a:r>
            <a:r>
              <a:rPr lang="en-US" sz="2400" i="1" dirty="0" smtClean="0"/>
              <a:t>exchange</a:t>
            </a:r>
            <a:r>
              <a:rPr lang="en-US" sz="2400" dirty="0" smtClean="0"/>
              <a:t> particles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667000" y="6488668"/>
            <a:ext cx="2053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“Feynman diagram”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509647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Summing over all the possible ways photon can be exchanged leads to Coulomb’s law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32836" name="Picture 4" descr="http://www.fnal.gov/pub/today/archive/archive_2013/images/NS130315_Figure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28289" y="3733800"/>
            <a:ext cx="3363311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1828800" y="3487008"/>
            <a:ext cx="0" cy="17526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76600" y="594360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Space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743200" y="5943600"/>
            <a:ext cx="18288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6200000">
            <a:off x="1307698" y="4196773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28, Slide </a:t>
            </a:r>
            <a:fld id="{1CAC7609-F577-47E8-AE8B-FF3B7C65C01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90600" y="2286000"/>
            <a:ext cx="5089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Ex: electromagnetic exchange particle is the 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photon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!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3048000" y="4278868"/>
            <a:ext cx="1219199" cy="152401"/>
            <a:chOff x="3657600" y="4267200"/>
            <a:chExt cx="1219199" cy="152401"/>
          </a:xfrm>
        </p:grpSpPr>
        <p:grpSp>
          <p:nvGrpSpPr>
            <p:cNvPr id="21" name="Group 20"/>
            <p:cNvGrpSpPr/>
            <p:nvPr/>
          </p:nvGrpSpPr>
          <p:grpSpPr>
            <a:xfrm rot="16200000">
              <a:off x="3886200" y="4038601"/>
              <a:ext cx="152400" cy="609599"/>
              <a:chOff x="5547569" y="2865964"/>
              <a:chExt cx="571294" cy="2054862"/>
            </a:xfrm>
          </p:grpSpPr>
          <p:sp>
            <p:nvSpPr>
              <p:cNvPr id="22" name="Freeform 32"/>
              <p:cNvSpPr>
                <a:spLocks/>
              </p:cNvSpPr>
              <p:nvPr/>
            </p:nvSpPr>
            <p:spPr bwMode="auto">
              <a:xfrm rot="16200000">
                <a:off x="5304471" y="4129297"/>
                <a:ext cx="1034627" cy="548432"/>
              </a:xfrm>
              <a:custGeom>
                <a:avLst/>
                <a:gdLst>
                  <a:gd name="T0" fmla="*/ 0 w 2592"/>
                  <a:gd name="T1" fmla="*/ 0 h 2160"/>
                  <a:gd name="T2" fmla="*/ 0 w 2592"/>
                  <a:gd name="T3" fmla="*/ 0 h 2160"/>
                  <a:gd name="T4" fmla="*/ 0 w 2592"/>
                  <a:gd name="T5" fmla="*/ 0 h 2160"/>
                  <a:gd name="T6" fmla="*/ 0 w 2592"/>
                  <a:gd name="T7" fmla="*/ 0 h 2160"/>
                  <a:gd name="T8" fmla="*/ 0 w 2592"/>
                  <a:gd name="T9" fmla="*/ 0 h 2160"/>
                  <a:gd name="T10" fmla="*/ 0 w 2592"/>
                  <a:gd name="T11" fmla="*/ 0 h 2160"/>
                  <a:gd name="T12" fmla="*/ 0 w 2592"/>
                  <a:gd name="T13" fmla="*/ 0 h 2160"/>
                  <a:gd name="T14" fmla="*/ 0 w 2592"/>
                  <a:gd name="T15" fmla="*/ 0 h 2160"/>
                  <a:gd name="T16" fmla="*/ 0 w 2592"/>
                  <a:gd name="T17" fmla="*/ 0 h 2160"/>
                  <a:gd name="T18" fmla="*/ 0 w 2592"/>
                  <a:gd name="T19" fmla="*/ 0 h 2160"/>
                  <a:gd name="T20" fmla="*/ 0 w 2592"/>
                  <a:gd name="T21" fmla="*/ 0 h 2160"/>
                  <a:gd name="T22" fmla="*/ 0 w 2592"/>
                  <a:gd name="T23" fmla="*/ 0 h 2160"/>
                  <a:gd name="T24" fmla="*/ 1 w 2592"/>
                  <a:gd name="T25" fmla="*/ 0 h 2160"/>
                  <a:gd name="T26" fmla="*/ 1 w 2592"/>
                  <a:gd name="T27" fmla="*/ 0 h 2160"/>
                  <a:gd name="T28" fmla="*/ 1 w 2592"/>
                  <a:gd name="T29" fmla="*/ 0 h 2160"/>
                  <a:gd name="T30" fmla="*/ 1 w 2592"/>
                  <a:gd name="T31" fmla="*/ 0 h 2160"/>
                  <a:gd name="T32" fmla="*/ 1 w 2592"/>
                  <a:gd name="T33" fmla="*/ 0 h 21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92"/>
                  <a:gd name="T52" fmla="*/ 0 h 2160"/>
                  <a:gd name="T53" fmla="*/ 2592 w 2592"/>
                  <a:gd name="T54" fmla="*/ 2160 h 21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92" h="2160">
                    <a:moveTo>
                      <a:pt x="0" y="1080"/>
                    </a:moveTo>
                    <a:cubicBezTo>
                      <a:pt x="54" y="945"/>
                      <a:pt x="162" y="665"/>
                      <a:pt x="216" y="537"/>
                    </a:cubicBezTo>
                    <a:cubicBezTo>
                      <a:pt x="270" y="409"/>
                      <a:pt x="288" y="377"/>
                      <a:pt x="324" y="312"/>
                    </a:cubicBezTo>
                    <a:cubicBezTo>
                      <a:pt x="360" y="247"/>
                      <a:pt x="384" y="207"/>
                      <a:pt x="432" y="144"/>
                    </a:cubicBezTo>
                    <a:cubicBezTo>
                      <a:pt x="480" y="81"/>
                      <a:pt x="555" y="0"/>
                      <a:pt x="648" y="0"/>
                    </a:cubicBezTo>
                    <a:cubicBezTo>
                      <a:pt x="741" y="0"/>
                      <a:pt x="819" y="90"/>
                      <a:pt x="864" y="144"/>
                    </a:cubicBezTo>
                    <a:cubicBezTo>
                      <a:pt x="909" y="198"/>
                      <a:pt x="935" y="246"/>
                      <a:pt x="972" y="312"/>
                    </a:cubicBezTo>
                    <a:cubicBezTo>
                      <a:pt x="1009" y="378"/>
                      <a:pt x="1026" y="412"/>
                      <a:pt x="1080" y="540"/>
                    </a:cubicBezTo>
                    <a:cubicBezTo>
                      <a:pt x="1134" y="668"/>
                      <a:pt x="1224" y="900"/>
                      <a:pt x="1296" y="1080"/>
                    </a:cubicBezTo>
                    <a:cubicBezTo>
                      <a:pt x="1368" y="1260"/>
                      <a:pt x="1461" y="1492"/>
                      <a:pt x="1515" y="1620"/>
                    </a:cubicBezTo>
                    <a:cubicBezTo>
                      <a:pt x="1569" y="1748"/>
                      <a:pt x="1585" y="1782"/>
                      <a:pt x="1620" y="1848"/>
                    </a:cubicBezTo>
                    <a:cubicBezTo>
                      <a:pt x="1655" y="1914"/>
                      <a:pt x="1677" y="1950"/>
                      <a:pt x="1731" y="2013"/>
                    </a:cubicBezTo>
                    <a:cubicBezTo>
                      <a:pt x="1785" y="2076"/>
                      <a:pt x="1848" y="2160"/>
                      <a:pt x="1944" y="2160"/>
                    </a:cubicBezTo>
                    <a:cubicBezTo>
                      <a:pt x="2040" y="2160"/>
                      <a:pt x="2109" y="2076"/>
                      <a:pt x="2160" y="2016"/>
                    </a:cubicBezTo>
                    <a:cubicBezTo>
                      <a:pt x="2211" y="1956"/>
                      <a:pt x="2226" y="1914"/>
                      <a:pt x="2262" y="1848"/>
                    </a:cubicBezTo>
                    <a:cubicBezTo>
                      <a:pt x="2298" y="1782"/>
                      <a:pt x="2321" y="1748"/>
                      <a:pt x="2376" y="1620"/>
                    </a:cubicBezTo>
                    <a:cubicBezTo>
                      <a:pt x="2431" y="1492"/>
                      <a:pt x="2511" y="1286"/>
                      <a:pt x="2592" y="108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Freeform 32"/>
              <p:cNvSpPr>
                <a:spLocks/>
              </p:cNvSpPr>
              <p:nvPr/>
            </p:nvSpPr>
            <p:spPr bwMode="auto">
              <a:xfrm rot="16200000">
                <a:off x="5327333" y="3109062"/>
                <a:ext cx="1034627" cy="548432"/>
              </a:xfrm>
              <a:custGeom>
                <a:avLst/>
                <a:gdLst>
                  <a:gd name="T0" fmla="*/ 0 w 2592"/>
                  <a:gd name="T1" fmla="*/ 0 h 2160"/>
                  <a:gd name="T2" fmla="*/ 0 w 2592"/>
                  <a:gd name="T3" fmla="*/ 0 h 2160"/>
                  <a:gd name="T4" fmla="*/ 0 w 2592"/>
                  <a:gd name="T5" fmla="*/ 0 h 2160"/>
                  <a:gd name="T6" fmla="*/ 0 w 2592"/>
                  <a:gd name="T7" fmla="*/ 0 h 2160"/>
                  <a:gd name="T8" fmla="*/ 0 w 2592"/>
                  <a:gd name="T9" fmla="*/ 0 h 2160"/>
                  <a:gd name="T10" fmla="*/ 0 w 2592"/>
                  <a:gd name="T11" fmla="*/ 0 h 2160"/>
                  <a:gd name="T12" fmla="*/ 0 w 2592"/>
                  <a:gd name="T13" fmla="*/ 0 h 2160"/>
                  <a:gd name="T14" fmla="*/ 0 w 2592"/>
                  <a:gd name="T15" fmla="*/ 0 h 2160"/>
                  <a:gd name="T16" fmla="*/ 0 w 2592"/>
                  <a:gd name="T17" fmla="*/ 0 h 2160"/>
                  <a:gd name="T18" fmla="*/ 0 w 2592"/>
                  <a:gd name="T19" fmla="*/ 0 h 2160"/>
                  <a:gd name="T20" fmla="*/ 0 w 2592"/>
                  <a:gd name="T21" fmla="*/ 0 h 2160"/>
                  <a:gd name="T22" fmla="*/ 0 w 2592"/>
                  <a:gd name="T23" fmla="*/ 0 h 2160"/>
                  <a:gd name="T24" fmla="*/ 1 w 2592"/>
                  <a:gd name="T25" fmla="*/ 0 h 2160"/>
                  <a:gd name="T26" fmla="*/ 1 w 2592"/>
                  <a:gd name="T27" fmla="*/ 0 h 2160"/>
                  <a:gd name="T28" fmla="*/ 1 w 2592"/>
                  <a:gd name="T29" fmla="*/ 0 h 2160"/>
                  <a:gd name="T30" fmla="*/ 1 w 2592"/>
                  <a:gd name="T31" fmla="*/ 0 h 2160"/>
                  <a:gd name="T32" fmla="*/ 1 w 2592"/>
                  <a:gd name="T33" fmla="*/ 0 h 21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92"/>
                  <a:gd name="T52" fmla="*/ 0 h 2160"/>
                  <a:gd name="T53" fmla="*/ 2592 w 2592"/>
                  <a:gd name="T54" fmla="*/ 2160 h 21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92" h="2160">
                    <a:moveTo>
                      <a:pt x="0" y="1080"/>
                    </a:moveTo>
                    <a:cubicBezTo>
                      <a:pt x="54" y="945"/>
                      <a:pt x="162" y="665"/>
                      <a:pt x="216" y="537"/>
                    </a:cubicBezTo>
                    <a:cubicBezTo>
                      <a:pt x="270" y="409"/>
                      <a:pt x="288" y="377"/>
                      <a:pt x="324" y="312"/>
                    </a:cubicBezTo>
                    <a:cubicBezTo>
                      <a:pt x="360" y="247"/>
                      <a:pt x="384" y="207"/>
                      <a:pt x="432" y="144"/>
                    </a:cubicBezTo>
                    <a:cubicBezTo>
                      <a:pt x="480" y="81"/>
                      <a:pt x="555" y="0"/>
                      <a:pt x="648" y="0"/>
                    </a:cubicBezTo>
                    <a:cubicBezTo>
                      <a:pt x="741" y="0"/>
                      <a:pt x="819" y="90"/>
                      <a:pt x="864" y="144"/>
                    </a:cubicBezTo>
                    <a:cubicBezTo>
                      <a:pt x="909" y="198"/>
                      <a:pt x="935" y="246"/>
                      <a:pt x="972" y="312"/>
                    </a:cubicBezTo>
                    <a:cubicBezTo>
                      <a:pt x="1009" y="378"/>
                      <a:pt x="1026" y="412"/>
                      <a:pt x="1080" y="540"/>
                    </a:cubicBezTo>
                    <a:cubicBezTo>
                      <a:pt x="1134" y="668"/>
                      <a:pt x="1224" y="900"/>
                      <a:pt x="1296" y="1080"/>
                    </a:cubicBezTo>
                    <a:cubicBezTo>
                      <a:pt x="1368" y="1260"/>
                      <a:pt x="1461" y="1492"/>
                      <a:pt x="1515" y="1620"/>
                    </a:cubicBezTo>
                    <a:cubicBezTo>
                      <a:pt x="1569" y="1748"/>
                      <a:pt x="1585" y="1782"/>
                      <a:pt x="1620" y="1848"/>
                    </a:cubicBezTo>
                    <a:cubicBezTo>
                      <a:pt x="1655" y="1914"/>
                      <a:pt x="1677" y="1950"/>
                      <a:pt x="1731" y="2013"/>
                    </a:cubicBezTo>
                    <a:cubicBezTo>
                      <a:pt x="1785" y="2076"/>
                      <a:pt x="1848" y="2160"/>
                      <a:pt x="1944" y="2160"/>
                    </a:cubicBezTo>
                    <a:cubicBezTo>
                      <a:pt x="2040" y="2160"/>
                      <a:pt x="2109" y="2076"/>
                      <a:pt x="2160" y="2016"/>
                    </a:cubicBezTo>
                    <a:cubicBezTo>
                      <a:pt x="2211" y="1956"/>
                      <a:pt x="2226" y="1914"/>
                      <a:pt x="2262" y="1848"/>
                    </a:cubicBezTo>
                    <a:cubicBezTo>
                      <a:pt x="2298" y="1782"/>
                      <a:pt x="2321" y="1748"/>
                      <a:pt x="2376" y="1620"/>
                    </a:cubicBezTo>
                    <a:cubicBezTo>
                      <a:pt x="2431" y="1492"/>
                      <a:pt x="2511" y="1286"/>
                      <a:pt x="2592" y="108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 rot="16200000">
              <a:off x="4495800" y="4038600"/>
              <a:ext cx="152400" cy="609599"/>
              <a:chOff x="5547569" y="2865964"/>
              <a:chExt cx="571294" cy="2054862"/>
            </a:xfrm>
          </p:grpSpPr>
          <p:sp>
            <p:nvSpPr>
              <p:cNvPr id="32" name="Freeform 32"/>
              <p:cNvSpPr>
                <a:spLocks/>
              </p:cNvSpPr>
              <p:nvPr/>
            </p:nvSpPr>
            <p:spPr bwMode="auto">
              <a:xfrm rot="16200000">
                <a:off x="5304471" y="4129297"/>
                <a:ext cx="1034627" cy="548432"/>
              </a:xfrm>
              <a:custGeom>
                <a:avLst/>
                <a:gdLst>
                  <a:gd name="T0" fmla="*/ 0 w 2592"/>
                  <a:gd name="T1" fmla="*/ 0 h 2160"/>
                  <a:gd name="T2" fmla="*/ 0 w 2592"/>
                  <a:gd name="T3" fmla="*/ 0 h 2160"/>
                  <a:gd name="T4" fmla="*/ 0 w 2592"/>
                  <a:gd name="T5" fmla="*/ 0 h 2160"/>
                  <a:gd name="T6" fmla="*/ 0 w 2592"/>
                  <a:gd name="T7" fmla="*/ 0 h 2160"/>
                  <a:gd name="T8" fmla="*/ 0 w 2592"/>
                  <a:gd name="T9" fmla="*/ 0 h 2160"/>
                  <a:gd name="T10" fmla="*/ 0 w 2592"/>
                  <a:gd name="T11" fmla="*/ 0 h 2160"/>
                  <a:gd name="T12" fmla="*/ 0 w 2592"/>
                  <a:gd name="T13" fmla="*/ 0 h 2160"/>
                  <a:gd name="T14" fmla="*/ 0 w 2592"/>
                  <a:gd name="T15" fmla="*/ 0 h 2160"/>
                  <a:gd name="T16" fmla="*/ 0 w 2592"/>
                  <a:gd name="T17" fmla="*/ 0 h 2160"/>
                  <a:gd name="T18" fmla="*/ 0 w 2592"/>
                  <a:gd name="T19" fmla="*/ 0 h 2160"/>
                  <a:gd name="T20" fmla="*/ 0 w 2592"/>
                  <a:gd name="T21" fmla="*/ 0 h 2160"/>
                  <a:gd name="T22" fmla="*/ 0 w 2592"/>
                  <a:gd name="T23" fmla="*/ 0 h 2160"/>
                  <a:gd name="T24" fmla="*/ 1 w 2592"/>
                  <a:gd name="T25" fmla="*/ 0 h 2160"/>
                  <a:gd name="T26" fmla="*/ 1 w 2592"/>
                  <a:gd name="T27" fmla="*/ 0 h 2160"/>
                  <a:gd name="T28" fmla="*/ 1 w 2592"/>
                  <a:gd name="T29" fmla="*/ 0 h 2160"/>
                  <a:gd name="T30" fmla="*/ 1 w 2592"/>
                  <a:gd name="T31" fmla="*/ 0 h 2160"/>
                  <a:gd name="T32" fmla="*/ 1 w 2592"/>
                  <a:gd name="T33" fmla="*/ 0 h 21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92"/>
                  <a:gd name="T52" fmla="*/ 0 h 2160"/>
                  <a:gd name="T53" fmla="*/ 2592 w 2592"/>
                  <a:gd name="T54" fmla="*/ 2160 h 21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92" h="2160">
                    <a:moveTo>
                      <a:pt x="0" y="1080"/>
                    </a:moveTo>
                    <a:cubicBezTo>
                      <a:pt x="54" y="945"/>
                      <a:pt x="162" y="665"/>
                      <a:pt x="216" y="537"/>
                    </a:cubicBezTo>
                    <a:cubicBezTo>
                      <a:pt x="270" y="409"/>
                      <a:pt x="288" y="377"/>
                      <a:pt x="324" y="312"/>
                    </a:cubicBezTo>
                    <a:cubicBezTo>
                      <a:pt x="360" y="247"/>
                      <a:pt x="384" y="207"/>
                      <a:pt x="432" y="144"/>
                    </a:cubicBezTo>
                    <a:cubicBezTo>
                      <a:pt x="480" y="81"/>
                      <a:pt x="555" y="0"/>
                      <a:pt x="648" y="0"/>
                    </a:cubicBezTo>
                    <a:cubicBezTo>
                      <a:pt x="741" y="0"/>
                      <a:pt x="819" y="90"/>
                      <a:pt x="864" y="144"/>
                    </a:cubicBezTo>
                    <a:cubicBezTo>
                      <a:pt x="909" y="198"/>
                      <a:pt x="935" y="246"/>
                      <a:pt x="972" y="312"/>
                    </a:cubicBezTo>
                    <a:cubicBezTo>
                      <a:pt x="1009" y="378"/>
                      <a:pt x="1026" y="412"/>
                      <a:pt x="1080" y="540"/>
                    </a:cubicBezTo>
                    <a:cubicBezTo>
                      <a:pt x="1134" y="668"/>
                      <a:pt x="1224" y="900"/>
                      <a:pt x="1296" y="1080"/>
                    </a:cubicBezTo>
                    <a:cubicBezTo>
                      <a:pt x="1368" y="1260"/>
                      <a:pt x="1461" y="1492"/>
                      <a:pt x="1515" y="1620"/>
                    </a:cubicBezTo>
                    <a:cubicBezTo>
                      <a:pt x="1569" y="1748"/>
                      <a:pt x="1585" y="1782"/>
                      <a:pt x="1620" y="1848"/>
                    </a:cubicBezTo>
                    <a:cubicBezTo>
                      <a:pt x="1655" y="1914"/>
                      <a:pt x="1677" y="1950"/>
                      <a:pt x="1731" y="2013"/>
                    </a:cubicBezTo>
                    <a:cubicBezTo>
                      <a:pt x="1785" y="2076"/>
                      <a:pt x="1848" y="2160"/>
                      <a:pt x="1944" y="2160"/>
                    </a:cubicBezTo>
                    <a:cubicBezTo>
                      <a:pt x="2040" y="2160"/>
                      <a:pt x="2109" y="2076"/>
                      <a:pt x="2160" y="2016"/>
                    </a:cubicBezTo>
                    <a:cubicBezTo>
                      <a:pt x="2211" y="1956"/>
                      <a:pt x="2226" y="1914"/>
                      <a:pt x="2262" y="1848"/>
                    </a:cubicBezTo>
                    <a:cubicBezTo>
                      <a:pt x="2298" y="1782"/>
                      <a:pt x="2321" y="1748"/>
                      <a:pt x="2376" y="1620"/>
                    </a:cubicBezTo>
                    <a:cubicBezTo>
                      <a:pt x="2431" y="1492"/>
                      <a:pt x="2511" y="1286"/>
                      <a:pt x="2592" y="108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Freeform 32"/>
              <p:cNvSpPr>
                <a:spLocks/>
              </p:cNvSpPr>
              <p:nvPr/>
            </p:nvSpPr>
            <p:spPr bwMode="auto">
              <a:xfrm rot="16200000">
                <a:off x="5327333" y="3109062"/>
                <a:ext cx="1034627" cy="548432"/>
              </a:xfrm>
              <a:custGeom>
                <a:avLst/>
                <a:gdLst>
                  <a:gd name="T0" fmla="*/ 0 w 2592"/>
                  <a:gd name="T1" fmla="*/ 0 h 2160"/>
                  <a:gd name="T2" fmla="*/ 0 w 2592"/>
                  <a:gd name="T3" fmla="*/ 0 h 2160"/>
                  <a:gd name="T4" fmla="*/ 0 w 2592"/>
                  <a:gd name="T5" fmla="*/ 0 h 2160"/>
                  <a:gd name="T6" fmla="*/ 0 w 2592"/>
                  <a:gd name="T7" fmla="*/ 0 h 2160"/>
                  <a:gd name="T8" fmla="*/ 0 w 2592"/>
                  <a:gd name="T9" fmla="*/ 0 h 2160"/>
                  <a:gd name="T10" fmla="*/ 0 w 2592"/>
                  <a:gd name="T11" fmla="*/ 0 h 2160"/>
                  <a:gd name="T12" fmla="*/ 0 w 2592"/>
                  <a:gd name="T13" fmla="*/ 0 h 2160"/>
                  <a:gd name="T14" fmla="*/ 0 w 2592"/>
                  <a:gd name="T15" fmla="*/ 0 h 2160"/>
                  <a:gd name="T16" fmla="*/ 0 w 2592"/>
                  <a:gd name="T17" fmla="*/ 0 h 2160"/>
                  <a:gd name="T18" fmla="*/ 0 w 2592"/>
                  <a:gd name="T19" fmla="*/ 0 h 2160"/>
                  <a:gd name="T20" fmla="*/ 0 w 2592"/>
                  <a:gd name="T21" fmla="*/ 0 h 2160"/>
                  <a:gd name="T22" fmla="*/ 0 w 2592"/>
                  <a:gd name="T23" fmla="*/ 0 h 2160"/>
                  <a:gd name="T24" fmla="*/ 1 w 2592"/>
                  <a:gd name="T25" fmla="*/ 0 h 2160"/>
                  <a:gd name="T26" fmla="*/ 1 w 2592"/>
                  <a:gd name="T27" fmla="*/ 0 h 2160"/>
                  <a:gd name="T28" fmla="*/ 1 w 2592"/>
                  <a:gd name="T29" fmla="*/ 0 h 2160"/>
                  <a:gd name="T30" fmla="*/ 1 w 2592"/>
                  <a:gd name="T31" fmla="*/ 0 h 2160"/>
                  <a:gd name="T32" fmla="*/ 1 w 2592"/>
                  <a:gd name="T33" fmla="*/ 0 h 21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92"/>
                  <a:gd name="T52" fmla="*/ 0 h 2160"/>
                  <a:gd name="T53" fmla="*/ 2592 w 2592"/>
                  <a:gd name="T54" fmla="*/ 2160 h 21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92" h="2160">
                    <a:moveTo>
                      <a:pt x="0" y="1080"/>
                    </a:moveTo>
                    <a:cubicBezTo>
                      <a:pt x="54" y="945"/>
                      <a:pt x="162" y="665"/>
                      <a:pt x="216" y="537"/>
                    </a:cubicBezTo>
                    <a:cubicBezTo>
                      <a:pt x="270" y="409"/>
                      <a:pt x="288" y="377"/>
                      <a:pt x="324" y="312"/>
                    </a:cubicBezTo>
                    <a:cubicBezTo>
                      <a:pt x="360" y="247"/>
                      <a:pt x="384" y="207"/>
                      <a:pt x="432" y="144"/>
                    </a:cubicBezTo>
                    <a:cubicBezTo>
                      <a:pt x="480" y="81"/>
                      <a:pt x="555" y="0"/>
                      <a:pt x="648" y="0"/>
                    </a:cubicBezTo>
                    <a:cubicBezTo>
                      <a:pt x="741" y="0"/>
                      <a:pt x="819" y="90"/>
                      <a:pt x="864" y="144"/>
                    </a:cubicBezTo>
                    <a:cubicBezTo>
                      <a:pt x="909" y="198"/>
                      <a:pt x="935" y="246"/>
                      <a:pt x="972" y="312"/>
                    </a:cubicBezTo>
                    <a:cubicBezTo>
                      <a:pt x="1009" y="378"/>
                      <a:pt x="1026" y="412"/>
                      <a:pt x="1080" y="540"/>
                    </a:cubicBezTo>
                    <a:cubicBezTo>
                      <a:pt x="1134" y="668"/>
                      <a:pt x="1224" y="900"/>
                      <a:pt x="1296" y="1080"/>
                    </a:cubicBezTo>
                    <a:cubicBezTo>
                      <a:pt x="1368" y="1260"/>
                      <a:pt x="1461" y="1492"/>
                      <a:pt x="1515" y="1620"/>
                    </a:cubicBezTo>
                    <a:cubicBezTo>
                      <a:pt x="1569" y="1748"/>
                      <a:pt x="1585" y="1782"/>
                      <a:pt x="1620" y="1848"/>
                    </a:cubicBezTo>
                    <a:cubicBezTo>
                      <a:pt x="1655" y="1914"/>
                      <a:pt x="1677" y="1950"/>
                      <a:pt x="1731" y="2013"/>
                    </a:cubicBezTo>
                    <a:cubicBezTo>
                      <a:pt x="1785" y="2076"/>
                      <a:pt x="1848" y="2160"/>
                      <a:pt x="1944" y="2160"/>
                    </a:cubicBezTo>
                    <a:cubicBezTo>
                      <a:pt x="2040" y="2160"/>
                      <a:pt x="2109" y="2076"/>
                      <a:pt x="2160" y="2016"/>
                    </a:cubicBezTo>
                    <a:cubicBezTo>
                      <a:pt x="2211" y="1956"/>
                      <a:pt x="2226" y="1914"/>
                      <a:pt x="2262" y="1848"/>
                    </a:cubicBezTo>
                    <a:cubicBezTo>
                      <a:pt x="2298" y="1782"/>
                      <a:pt x="2321" y="1748"/>
                      <a:pt x="2376" y="1620"/>
                    </a:cubicBezTo>
                    <a:cubicBezTo>
                      <a:pt x="2431" y="1492"/>
                      <a:pt x="2511" y="1286"/>
                      <a:pt x="2592" y="108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35" name="Straight Arrow Connector 34"/>
          <p:cNvCxnSpPr/>
          <p:nvPr/>
        </p:nvCxnSpPr>
        <p:spPr>
          <a:xfrm flipH="1" flipV="1">
            <a:off x="2286000" y="3059668"/>
            <a:ext cx="762000" cy="1295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4267200" y="4355068"/>
            <a:ext cx="762000" cy="1295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4267200" y="3059668"/>
            <a:ext cx="762000" cy="1295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2590800" y="2895600"/>
            <a:ext cx="2209800" cy="1219200"/>
            <a:chOff x="2590800" y="2895600"/>
            <a:chExt cx="2209800" cy="1219200"/>
          </a:xfrm>
        </p:grpSpPr>
        <p:sp>
          <p:nvSpPr>
            <p:cNvPr id="45" name="TextBox 44"/>
            <p:cNvSpPr txBox="1"/>
            <p:nvPr/>
          </p:nvSpPr>
          <p:spPr>
            <a:xfrm>
              <a:off x="2590800" y="2895600"/>
              <a:ext cx="2209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Photon is </a:t>
              </a:r>
              <a:r>
                <a:rPr lang="en-US" i="1" dirty="0" smtClean="0">
                  <a:solidFill>
                    <a:srgbClr val="C00000"/>
                  </a:solidFill>
                </a:rPr>
                <a:t>virtual</a:t>
              </a:r>
              <a:r>
                <a:rPr lang="en-US" dirty="0" smtClean="0">
                  <a:solidFill>
                    <a:srgbClr val="C00000"/>
                  </a:solidFill>
                </a:rPr>
                <a:t> and cannot be observed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47" name="Straight Arrow Connector 46"/>
            <p:cNvCxnSpPr>
              <a:stCxn id="45" idx="2"/>
            </p:cNvCxnSpPr>
            <p:nvPr/>
          </p:nvCxnSpPr>
          <p:spPr>
            <a:xfrm>
              <a:off x="3695700" y="3541931"/>
              <a:ext cx="190500" cy="572869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2682923" y="5003337"/>
            <a:ext cx="1960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Coulomb repulsion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“Standard Model”</a:t>
            </a:r>
            <a:endParaRPr lang="en-US" dirty="0"/>
          </a:p>
        </p:txBody>
      </p:sp>
      <p:pic>
        <p:nvPicPr>
          <p:cNvPr id="4" name="Picture 2" descr="http://upload.wikimedia.org/wikipedia/commons/thumb/0/00/Standard_Model_of_Elementary_Particles.svg/2000px-Standard_Model_of_Elementary_Particles.svg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40"/>
          <a:stretch/>
        </p:blipFill>
        <p:spPr bwMode="auto">
          <a:xfrm>
            <a:off x="533400" y="1981200"/>
            <a:ext cx="4379794" cy="404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95800" y="404279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‘83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503339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‘83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206159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‘79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8104" y="2366392"/>
            <a:ext cx="1326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Strong force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8104" y="3280792"/>
            <a:ext cx="2236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Electromagnetic force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105400" y="4118992"/>
            <a:ext cx="1394343" cy="1828800"/>
            <a:chOff x="5105400" y="4118992"/>
            <a:chExt cx="1394343" cy="1828800"/>
          </a:xfrm>
        </p:grpSpPr>
        <p:sp>
          <p:nvSpPr>
            <p:cNvPr id="11" name="TextBox 10"/>
            <p:cNvSpPr txBox="1"/>
            <p:nvPr/>
          </p:nvSpPr>
          <p:spPr>
            <a:xfrm>
              <a:off x="5257800" y="4880992"/>
              <a:ext cx="1241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9900"/>
                  </a:solidFill>
                </a:rPr>
                <a:t>Weak force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sp>
          <p:nvSpPr>
            <p:cNvPr id="12" name="AutoShape 148"/>
            <p:cNvSpPr>
              <a:spLocks/>
            </p:cNvSpPr>
            <p:nvPr/>
          </p:nvSpPr>
          <p:spPr bwMode="auto">
            <a:xfrm flipH="1">
              <a:off x="5105400" y="4118992"/>
              <a:ext cx="152400" cy="1828800"/>
            </a:xfrm>
            <a:prstGeom prst="leftBrace">
              <a:avLst>
                <a:gd name="adj1" fmla="val 47569"/>
                <a:gd name="adj2" fmla="val 50000"/>
              </a:avLst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28, Slide </a:t>
            </a:r>
            <a:fld id="{1CAC7609-F577-47E8-AE8B-FF3B7C65C01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914400" y="2061592"/>
            <a:ext cx="2971800" cy="1905000"/>
          </a:xfrm>
          <a:prstGeom prst="roundRect">
            <a:avLst>
              <a:gd name="adj" fmla="val 8077"/>
            </a:avLst>
          </a:prstGeom>
          <a:solidFill>
            <a:schemeClr val="accent5">
              <a:lumMod val="75000"/>
              <a:alpha val="25098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914400" y="2061592"/>
            <a:ext cx="2971800" cy="2971800"/>
          </a:xfrm>
          <a:prstGeom prst="roundRect">
            <a:avLst>
              <a:gd name="adj" fmla="val 5486"/>
            </a:avLst>
          </a:prstGeom>
          <a:solidFill>
            <a:srgbClr val="C00000">
              <a:alpha val="25098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914400" y="2061592"/>
            <a:ext cx="2971800" cy="3962400"/>
          </a:xfrm>
          <a:prstGeom prst="roundRect">
            <a:avLst>
              <a:gd name="adj" fmla="val 5486"/>
            </a:avLst>
          </a:prstGeom>
          <a:solidFill>
            <a:srgbClr val="009900">
              <a:alpha val="25098"/>
            </a:srgbClr>
          </a:solidFill>
          <a:ln w="285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14400" y="6172200"/>
            <a:ext cx="2723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about gravity?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5334001" y="5261992"/>
            <a:ext cx="2057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Only force that can change quark flavor</a:t>
            </a:r>
            <a:endParaRPr lang="en-US" dirty="0"/>
          </a:p>
        </p:txBody>
      </p:sp>
      <p:pic>
        <p:nvPicPr>
          <p:cNvPr id="19" name="Picture 2" descr="http://hyperphysics.phy-astr.gsu.edu/hbase/particles/imgpar/feynm5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8291"/>
          <a:stretch>
            <a:fillRect/>
          </a:stretch>
        </p:blipFill>
        <p:spPr bwMode="auto">
          <a:xfrm>
            <a:off x="7239000" y="3200400"/>
            <a:ext cx="19097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933649" y="1371600"/>
            <a:ext cx="6435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Exchange particles for are known as </a:t>
            </a:r>
            <a:r>
              <a:rPr lang="en-US" sz="2400" i="1" dirty="0" smtClean="0"/>
              <a:t>gauge bosons</a:t>
            </a:r>
            <a:endParaRPr lang="en-US" sz="2400" i="1" dirty="0"/>
          </a:p>
        </p:txBody>
      </p:sp>
      <p:pic>
        <p:nvPicPr>
          <p:cNvPr id="26" name="Picture 2" descr="http://hyperphysics.phy-astr.gsu.edu/hbase/particles/imgpar/feynm5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20" r="53990" b="15445"/>
          <a:stretch>
            <a:fillRect/>
          </a:stretch>
        </p:blipFill>
        <p:spPr bwMode="auto">
          <a:xfrm>
            <a:off x="7310437" y="1981200"/>
            <a:ext cx="175736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7391400" y="4572000"/>
            <a:ext cx="1600200" cy="1295400"/>
            <a:chOff x="7391400" y="4572000"/>
            <a:chExt cx="1600200" cy="1295400"/>
          </a:xfrm>
        </p:grpSpPr>
        <p:sp>
          <p:nvSpPr>
            <p:cNvPr id="23" name="Rectangle 22"/>
            <p:cNvSpPr/>
            <p:nvPr/>
          </p:nvSpPr>
          <p:spPr>
            <a:xfrm>
              <a:off x="7682552" y="4572000"/>
              <a:ext cx="10344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dirty="0"/>
                <a:t>β</a:t>
              </a:r>
              <a:r>
                <a:rPr lang="en-US" baseline="30000" dirty="0"/>
                <a:t>–</a:t>
              </a:r>
              <a:r>
                <a:rPr lang="en-US" dirty="0"/>
                <a:t> decay </a:t>
              </a:r>
            </a:p>
          </p:txBody>
        </p:sp>
        <p:pic>
          <p:nvPicPr>
            <p:cNvPr id="27" name="Picture 2" descr="http://hyperphysics.phy-astr.gsu.edu/hbase/particles/imgpar/feynm5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975" t="-5284" r="-1870" b="68291"/>
            <a:stretch>
              <a:fillRect/>
            </a:stretch>
          </p:blipFill>
          <p:spPr bwMode="auto">
            <a:xfrm>
              <a:off x="7391400" y="4800600"/>
              <a:ext cx="1600200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1745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Higgs boson</a:t>
            </a:r>
            <a:endParaRPr lang="en-US" dirty="0"/>
          </a:p>
        </p:txBody>
      </p:sp>
      <p:pic>
        <p:nvPicPr>
          <p:cNvPr id="4" name="Picture 2" descr="http://upload.wikimedia.org/wikipedia/commons/thumb/0/00/Standard_Model_of_Elementary_Particles.svg/2000px-Standard_Model_of_Elementary_Particles.svg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3"/>
          <a:stretch/>
        </p:blipFill>
        <p:spPr bwMode="auto">
          <a:xfrm>
            <a:off x="533400" y="1981200"/>
            <a:ext cx="5397365" cy="404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39768" y="203010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‘13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28, Slide </a:t>
            </a:r>
            <a:fld id="{1CAC7609-F577-47E8-AE8B-FF3B7C65C01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933649" y="1371600"/>
            <a:ext cx="6678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Higgs boson </a:t>
            </a:r>
            <a:r>
              <a:rPr lang="en-US" sz="2400" dirty="0" smtClean="0"/>
              <a:t>gives elementary particles their masses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943600" y="2514600"/>
            <a:ext cx="30644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The more massive the particle, the more it interacts with the Higgs boson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5943600" y="3581400"/>
            <a:ext cx="2405096" cy="1261712"/>
            <a:chOff x="5943600" y="3581400"/>
            <a:chExt cx="2405096" cy="1261712"/>
          </a:xfrm>
        </p:grpSpPr>
        <p:grpSp>
          <p:nvGrpSpPr>
            <p:cNvPr id="3" name="Group 23"/>
            <p:cNvGrpSpPr/>
            <p:nvPr/>
          </p:nvGrpSpPr>
          <p:grpSpPr>
            <a:xfrm>
              <a:off x="7010400" y="4114800"/>
              <a:ext cx="316313" cy="461665"/>
              <a:chOff x="918250" y="3137042"/>
              <a:chExt cx="481687" cy="703031"/>
            </a:xfrm>
          </p:grpSpPr>
          <p:pic>
            <p:nvPicPr>
              <p:cNvPr id="28" name="Picture 1" descr="\\ad.uillinois.edu\engr\users\tkuhlman\Desktop\blue_photon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8250" y="3352800"/>
                <a:ext cx="481687" cy="4804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918250" y="3137042"/>
                <a:ext cx="464155" cy="703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l-GR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5943600" y="3581400"/>
              <a:ext cx="1756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Massless</a:t>
              </a:r>
              <a:r>
                <a:rPr lang="en-US" dirty="0" smtClean="0"/>
                <a:t> photon</a:t>
              </a:r>
              <a:endParaRPr lang="en-US" dirty="0"/>
            </a:p>
          </p:txBody>
        </p:sp>
        <p:pic>
          <p:nvPicPr>
            <p:cNvPr id="46" name="Picture 45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4495800"/>
              <a:ext cx="271496" cy="271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46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200" y="4572000"/>
              <a:ext cx="271496" cy="271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47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7104" y="3962400"/>
              <a:ext cx="271496" cy="271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48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3886200"/>
              <a:ext cx="271496" cy="271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49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9304" y="4038600"/>
              <a:ext cx="271496" cy="271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50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4104" y="4495800"/>
              <a:ext cx="271496" cy="271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51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3962400"/>
              <a:ext cx="271496" cy="271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5" name="Group 44"/>
          <p:cNvGrpSpPr/>
          <p:nvPr/>
        </p:nvGrpSpPr>
        <p:grpSpPr>
          <a:xfrm>
            <a:off x="5943600" y="4876800"/>
            <a:ext cx="2514600" cy="1185512"/>
            <a:chOff x="5943600" y="4876800"/>
            <a:chExt cx="2514600" cy="1185512"/>
          </a:xfrm>
        </p:grpSpPr>
        <p:grpSp>
          <p:nvGrpSpPr>
            <p:cNvPr id="5" name="Group 29"/>
            <p:cNvGrpSpPr/>
            <p:nvPr/>
          </p:nvGrpSpPr>
          <p:grpSpPr>
            <a:xfrm>
              <a:off x="6924608" y="5421868"/>
              <a:ext cx="300083" cy="369332"/>
              <a:chOff x="2092375" y="4054218"/>
              <a:chExt cx="522032" cy="642498"/>
            </a:xfrm>
          </p:grpSpPr>
          <p:pic>
            <p:nvPicPr>
              <p:cNvPr id="31" name="Picture 30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92375" y="4191000"/>
                <a:ext cx="472301" cy="4716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2092377" y="4054218"/>
                <a:ext cx="522030" cy="642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b="1" dirty="0" smtClean="0">
                    <a:solidFill>
                      <a:schemeClr val="bg1"/>
                    </a:solidFill>
                  </a:rPr>
                  <a:t>–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5334000"/>
              <a:ext cx="271496" cy="271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5943600" y="4876800"/>
              <a:ext cx="1773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Massive electron</a:t>
              </a:r>
              <a:endParaRPr lang="en-US" dirty="0"/>
            </a:p>
          </p:txBody>
        </p:sp>
        <p:pic>
          <p:nvPicPr>
            <p:cNvPr id="38" name="Picture 37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6704" y="5410200"/>
              <a:ext cx="271496" cy="271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38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3208" y="5638800"/>
              <a:ext cx="271496" cy="271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39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8408" y="5715000"/>
              <a:ext cx="271496" cy="271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40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8408" y="5215288"/>
              <a:ext cx="271496" cy="271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41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9408" y="5410200"/>
              <a:ext cx="271496" cy="271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42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9504" y="5715000"/>
              <a:ext cx="271496" cy="271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43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7104" y="5257800"/>
              <a:ext cx="271496" cy="271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52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2704" y="5562600"/>
              <a:ext cx="271496" cy="271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53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5791200"/>
              <a:ext cx="271496" cy="271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 useBgFill="1">
        <p:nvSpPr>
          <p:cNvPr id="33" name="Rectangle 32"/>
          <p:cNvSpPr/>
          <p:nvPr/>
        </p:nvSpPr>
        <p:spPr>
          <a:xfrm>
            <a:off x="4923430" y="1934570"/>
            <a:ext cx="990600" cy="20369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5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Fundamental forces</a:t>
            </a:r>
            <a:endParaRPr lang="en-US" dirty="0"/>
          </a:p>
        </p:txBody>
      </p:sp>
      <p:pic>
        <p:nvPicPr>
          <p:cNvPr id="4" name="Picture 23" descr="iclick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3716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Which of the following particles can interact via the electromagnetic force?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295400" y="2529840"/>
            <a:ext cx="30403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365760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A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muon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365760" indent="-365760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An up quark</a:t>
            </a:r>
          </a:p>
          <a:p>
            <a:pPr marL="365760" indent="-365760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A strange quark</a:t>
            </a:r>
          </a:p>
          <a:p>
            <a:pPr marL="365760" indent="-365760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All of the above</a:t>
            </a:r>
          </a:p>
          <a:p>
            <a:pPr marL="365760" indent="-365760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None of the above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28, Slide </a:t>
            </a:r>
            <a:fld id="{1CAC7609-F577-47E8-AE8B-FF3B7C65C01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0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physicsoftheuniverse.com/images/bigbang_expansion.jpg"/>
          <p:cNvPicPr>
            <a:picLocks noChangeAspect="1" noChangeArrowheads="1"/>
          </p:cNvPicPr>
          <p:nvPr/>
        </p:nvPicPr>
        <p:blipFill>
          <a:blip r:embed="rId2" cstate="print"/>
          <a:srcRect b="14890"/>
          <a:stretch>
            <a:fillRect/>
          </a:stretch>
        </p:blipFill>
        <p:spPr bwMode="auto">
          <a:xfrm>
            <a:off x="1423914" y="2269621"/>
            <a:ext cx="6300716" cy="39264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expansion of the universe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28, Slide </a:t>
            </a:r>
            <a:fld id="{1CAC7609-F577-47E8-AE8B-FF3B7C65C01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1254456"/>
            <a:ext cx="7547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Astronomers observed that all celestial bodies are </a:t>
            </a:r>
            <a:r>
              <a:rPr lang="en-US" sz="2400" i="1" dirty="0" smtClean="0">
                <a:solidFill>
                  <a:schemeClr val="bg1"/>
                </a:solidFill>
              </a:rPr>
              <a:t>receding</a:t>
            </a:r>
            <a:r>
              <a:rPr lang="en-US" sz="2400" dirty="0" smtClean="0">
                <a:solidFill>
                  <a:schemeClr val="bg1"/>
                </a:solidFill>
              </a:rPr>
              <a:t> from us. Therefore, the universe is expanding!</a:t>
            </a:r>
            <a:endParaRPr lang="en-US" sz="2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>
          <a:xfrm>
            <a:off x="0" y="1719618"/>
            <a:ext cx="9144000" cy="33857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27730" name="Picture 18" descr="http://schmoesknow.com/wp-content/uploads/2014/06/falco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755391"/>
            <a:ext cx="2743200" cy="189280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Doppler effect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57200" y="1223665"/>
            <a:ext cx="8534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0" dirty="0" smtClean="0"/>
              <a:t>The wavelength </a:t>
            </a:r>
            <a:r>
              <a:rPr lang="el-GR" sz="2400" i="1" dirty="0" smtClean="0"/>
              <a:t>λ</a:t>
            </a:r>
            <a:r>
              <a:rPr lang="en-US" sz="2400" i="1" baseline="-25000" dirty="0" err="1" smtClean="0"/>
              <a:t>obs</a:t>
            </a:r>
            <a:r>
              <a:rPr lang="en-US" sz="2400" b="0" dirty="0" smtClean="0"/>
              <a:t> </a:t>
            </a:r>
            <a:r>
              <a:rPr lang="en-US" sz="2400" dirty="0" smtClean="0"/>
              <a:t>observed on earth </a:t>
            </a:r>
            <a:r>
              <a:rPr lang="en-US" sz="2400" b="0" dirty="0" smtClean="0"/>
              <a:t>from the spaceship is</a:t>
            </a:r>
            <a:endParaRPr lang="en-US" sz="2400" b="0" i="1" baseline="-25000" dirty="0"/>
          </a:p>
        </p:txBody>
      </p:sp>
      <p:grpSp>
        <p:nvGrpSpPr>
          <p:cNvPr id="32" name="Group 34"/>
          <p:cNvGrpSpPr>
            <a:grpSpLocks/>
          </p:cNvGrpSpPr>
          <p:nvPr/>
        </p:nvGrpSpPr>
        <p:grpSpPr bwMode="auto">
          <a:xfrm rot="10800000">
            <a:off x="6533864" y="3639408"/>
            <a:ext cx="932124" cy="461665"/>
            <a:chOff x="4554276" y="3653133"/>
            <a:chExt cx="932124" cy="461368"/>
          </a:xfrm>
        </p:grpSpPr>
        <p:cxnSp>
          <p:nvCxnSpPr>
            <p:cNvPr id="33" name="Straight Arrow Connector 31"/>
            <p:cNvCxnSpPr>
              <a:cxnSpLocks noChangeShapeType="1"/>
            </p:cNvCxnSpPr>
            <p:nvPr/>
          </p:nvCxnSpPr>
          <p:spPr bwMode="auto">
            <a:xfrm rot="10800000">
              <a:off x="4876800" y="3886200"/>
              <a:ext cx="609600" cy="1588"/>
            </a:xfrm>
            <a:prstGeom prst="straightConnector1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" name="TextBox 33"/>
            <p:cNvSpPr txBox="1">
              <a:spLocks noChangeArrowheads="1"/>
            </p:cNvSpPr>
            <p:nvPr/>
          </p:nvSpPr>
          <p:spPr bwMode="auto">
            <a:xfrm rot="10800000">
              <a:off x="4554276" y="3653133"/>
              <a:ext cx="322524" cy="461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b="0" i="1" dirty="0" smtClean="0">
                  <a:solidFill>
                    <a:schemeClr val="bg1"/>
                  </a:solidFill>
                  <a:latin typeface="+mn-lt"/>
                </a:rPr>
                <a:t>v</a:t>
              </a:r>
              <a:endParaRPr lang="en-US" b="0" i="1" baseline="-250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7319036" y="507241"/>
            <a:ext cx="1634230" cy="369332"/>
          </a:xfrm>
          <a:prstGeom prst="rect">
            <a:avLst/>
          </a:prstGeom>
          <a:noFill/>
          <a:ln w="28575">
            <a:solidFill>
              <a:srgbClr val="0099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</a:rPr>
              <a:t>Recall Lect. 15 </a:t>
            </a:r>
            <a:endParaRPr lang="en-US" dirty="0">
              <a:solidFill>
                <a:srgbClr val="009900"/>
              </a:solidFill>
            </a:endParaRPr>
          </a:p>
        </p:txBody>
      </p:sp>
      <p:pic>
        <p:nvPicPr>
          <p:cNvPr id="78" name="Picture 4" descr="http://static.ddmcdn.com/gif/earth-c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0" b="99000" l="250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28, Slide </a:t>
            </a:r>
            <a:fld id="{1CAC7609-F577-47E8-AE8B-FF3B7C65C01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5" name="Picture 23" descr="iclicker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Rectangle 69"/>
          <p:cNvSpPr/>
          <p:nvPr/>
        </p:nvSpPr>
        <p:spPr>
          <a:xfrm>
            <a:off x="1447800" y="5257800"/>
            <a:ext cx="278300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365760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Larger than </a:t>
            </a:r>
            <a:r>
              <a:rPr lang="el-GR" sz="2400" dirty="0" smtClean="0">
                <a:solidFill>
                  <a:schemeClr val="accent5">
                    <a:lumMod val="75000"/>
                  </a:schemeClr>
                </a:solidFill>
              </a:rPr>
              <a:t>λ</a:t>
            </a:r>
            <a:r>
              <a:rPr lang="en-US" sz="2400" baseline="-25000" dirty="0" smtClean="0">
                <a:solidFill>
                  <a:schemeClr val="accent5">
                    <a:lumMod val="75000"/>
                  </a:schemeClr>
                </a:solidFill>
              </a:rPr>
              <a:t>emit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365760" indent="-365760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The same as </a:t>
            </a:r>
            <a:r>
              <a:rPr lang="el-GR" sz="2400" dirty="0" smtClean="0">
                <a:solidFill>
                  <a:schemeClr val="accent5">
                    <a:lumMod val="75000"/>
                  </a:schemeClr>
                </a:solidFill>
              </a:rPr>
              <a:t>λ</a:t>
            </a:r>
            <a:r>
              <a:rPr lang="en-US" sz="2400" baseline="-25000" dirty="0" smtClean="0">
                <a:solidFill>
                  <a:schemeClr val="accent5">
                    <a:lumMod val="75000"/>
                  </a:schemeClr>
                </a:solidFill>
              </a:rPr>
              <a:t>emit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365760" indent="-365760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Smaller than </a:t>
            </a:r>
            <a:r>
              <a:rPr lang="el-GR" sz="2400" dirty="0" smtClean="0">
                <a:solidFill>
                  <a:schemeClr val="accent5">
                    <a:lumMod val="75000"/>
                  </a:schemeClr>
                </a:solidFill>
              </a:rPr>
              <a:t>λ</a:t>
            </a:r>
            <a:r>
              <a:rPr lang="en-US" sz="2400" baseline="-25000" dirty="0" smtClean="0">
                <a:solidFill>
                  <a:schemeClr val="accent5">
                    <a:lumMod val="75000"/>
                  </a:schemeClr>
                </a:solidFill>
              </a:rPr>
              <a:t>emit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009934" y="2088107"/>
            <a:ext cx="682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Earth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5145206" y="3398293"/>
            <a:ext cx="91440" cy="9144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glow rad="228600">
              <a:srgbClr val="FFC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906287" y="2848549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1" dirty="0" smtClean="0">
                <a:solidFill>
                  <a:srgbClr val="FFC000"/>
                </a:solidFill>
              </a:rPr>
              <a:t>λ</a:t>
            </a:r>
            <a:r>
              <a:rPr lang="en-US" b="1" i="1" baseline="-25000" dirty="0" smtClean="0">
                <a:solidFill>
                  <a:srgbClr val="FFC000"/>
                </a:solidFill>
              </a:rPr>
              <a:t>emit</a:t>
            </a:r>
            <a:endParaRPr lang="en-US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Hubble law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28, Slide </a:t>
            </a:r>
            <a:fld id="{1CAC7609-F577-47E8-AE8B-FF3B7C65C01C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876263" y="1752600"/>
            <a:ext cx="1371600" cy="609600"/>
            <a:chOff x="3886200" y="5410200"/>
            <a:chExt cx="1371600" cy="609600"/>
          </a:xfrm>
        </p:grpSpPr>
        <p:graphicFrame>
          <p:nvGraphicFramePr>
            <p:cNvPr id="7" name="Object 7"/>
            <p:cNvGraphicFramePr>
              <a:graphicFrameLocks noChangeAspect="1"/>
            </p:cNvGraphicFramePr>
            <p:nvPr/>
          </p:nvGraphicFramePr>
          <p:xfrm>
            <a:off x="3962400" y="5486400"/>
            <a:ext cx="1216025" cy="511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2783" name="Equation" r:id="rId3" imgW="545863" imgH="228501" progId="Equation.DSMT4">
                    <p:embed/>
                  </p:oleObj>
                </mc:Choice>
                <mc:Fallback>
                  <p:oleObj name="Equation" r:id="rId3" imgW="545863" imgH="228501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2400" y="5486400"/>
                          <a:ext cx="1216025" cy="511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3886200" y="5410200"/>
              <a:ext cx="1371600" cy="609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171663" y="1828800"/>
            <a:ext cx="1524000" cy="646331"/>
            <a:chOff x="4572000" y="2807735"/>
            <a:chExt cx="1524000" cy="646331"/>
          </a:xfrm>
        </p:grpSpPr>
        <p:sp>
          <p:nvSpPr>
            <p:cNvPr id="10" name="TextBox 9"/>
            <p:cNvSpPr txBox="1"/>
            <p:nvPr/>
          </p:nvSpPr>
          <p:spPr>
            <a:xfrm>
              <a:off x="5029200" y="2807735"/>
              <a:ext cx="1066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Distance to object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10" idx="1"/>
            </p:cNvCxnSpPr>
            <p:nvPr/>
          </p:nvCxnSpPr>
          <p:spPr>
            <a:xfrm flipH="1" flipV="1">
              <a:off x="4572000" y="3112535"/>
              <a:ext cx="457200" cy="18366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952463" y="2209800"/>
            <a:ext cx="1371600" cy="990600"/>
            <a:chOff x="5183188" y="2271597"/>
            <a:chExt cx="1371600" cy="990600"/>
          </a:xfrm>
        </p:grpSpPr>
        <p:sp>
          <p:nvSpPr>
            <p:cNvPr id="13" name="TextBox 12"/>
            <p:cNvSpPr txBox="1"/>
            <p:nvPr/>
          </p:nvSpPr>
          <p:spPr>
            <a:xfrm>
              <a:off x="5183188" y="2615866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“Hubble” constant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14" name="Straight Arrow Connector 13"/>
            <p:cNvCxnSpPr>
              <a:stCxn id="13" idx="0"/>
            </p:cNvCxnSpPr>
            <p:nvPr/>
          </p:nvCxnSpPr>
          <p:spPr>
            <a:xfrm flipV="1">
              <a:off x="5868988" y="2271597"/>
              <a:ext cx="0" cy="344269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1199863" y="1828800"/>
            <a:ext cx="1752600" cy="646331"/>
            <a:chOff x="5183188" y="2615866"/>
            <a:chExt cx="1752600" cy="646331"/>
          </a:xfrm>
        </p:grpSpPr>
        <p:sp>
          <p:nvSpPr>
            <p:cNvPr id="16" name="TextBox 15"/>
            <p:cNvSpPr txBox="1"/>
            <p:nvPr/>
          </p:nvSpPr>
          <p:spPr>
            <a:xfrm>
              <a:off x="5183188" y="2615866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39725" indent="-339725"/>
              <a:r>
                <a:rPr lang="en-US" dirty="0" smtClean="0">
                  <a:solidFill>
                    <a:srgbClr val="C00000"/>
                  </a:solidFill>
                </a:rPr>
                <a:t>Recessional velocity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17" name="Straight Arrow Connector 16"/>
            <p:cNvCxnSpPr>
              <a:stCxn id="16" idx="3"/>
            </p:cNvCxnSpPr>
            <p:nvPr/>
          </p:nvCxnSpPr>
          <p:spPr>
            <a:xfrm flipV="1">
              <a:off x="6478588" y="2920666"/>
              <a:ext cx="457200" cy="18366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914400" y="1214735"/>
            <a:ext cx="6588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More distant celestial objects recede from us </a:t>
            </a:r>
            <a:r>
              <a:rPr lang="en-US" sz="2400" i="1" dirty="0" smtClean="0"/>
              <a:t>faster</a:t>
            </a:r>
            <a:endParaRPr lang="en-US" sz="2400" i="1" dirty="0"/>
          </a:p>
        </p:txBody>
      </p:sp>
      <p:pic>
        <p:nvPicPr>
          <p:cNvPr id="19" name="Picture 23" descr="iclicker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 34"/>
          <p:cNvGrpSpPr/>
          <p:nvPr/>
        </p:nvGrpSpPr>
        <p:grpSpPr>
          <a:xfrm>
            <a:off x="914400" y="4343400"/>
            <a:ext cx="7480702" cy="2257945"/>
            <a:chOff x="914400" y="4343400"/>
            <a:chExt cx="7480702" cy="2257945"/>
          </a:xfrm>
        </p:grpSpPr>
        <p:pic>
          <p:nvPicPr>
            <p:cNvPr id="672770" name="Picture 2" descr="http://d1jqu7g1y74ds1.cloudfront.net/wp-content/uploads/2013/04/redshift.jpg"/>
            <p:cNvPicPr>
              <a:picLocks noChangeAspect="1" noChangeArrowheads="1"/>
            </p:cNvPicPr>
            <p:nvPr/>
          </p:nvPicPr>
          <p:blipFill>
            <a:blip r:embed="rId6" cstate="print"/>
            <a:srcRect l="20571" t="75988" r="2567" b="15576"/>
            <a:stretch>
              <a:fillRect/>
            </a:stretch>
          </p:blipFill>
          <p:spPr bwMode="auto">
            <a:xfrm>
              <a:off x="1973240" y="6127848"/>
              <a:ext cx="4572000" cy="3821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2" descr="http://d1jqu7g1y74ds1.cloudfront.net/wp-content/uploads/2013/04/redshift.jpg"/>
            <p:cNvPicPr>
              <a:picLocks noChangeAspect="1" noChangeArrowheads="1"/>
            </p:cNvPicPr>
            <p:nvPr/>
          </p:nvPicPr>
          <p:blipFill>
            <a:blip r:embed="rId6" cstate="print"/>
            <a:srcRect l="20571" t="12616" r="2567" b="78783"/>
            <a:stretch>
              <a:fillRect/>
            </a:stretch>
          </p:blipFill>
          <p:spPr bwMode="auto">
            <a:xfrm>
              <a:off x="1973240" y="4940492"/>
              <a:ext cx="4572000" cy="3896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914400" y="4343400"/>
              <a:ext cx="74807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Which of the following belongs to the most distant galaxy?</a:t>
              </a:r>
              <a:endParaRPr lang="en-US" sz="24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447800" y="4939352"/>
              <a:ext cx="533400" cy="16619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65760" indent="-365760">
                <a:spcAft>
                  <a:spcPts val="1800"/>
                </a:spcAft>
                <a:buFont typeface="+mj-lt"/>
                <a:buAutoNum type="alphaUcPeriod"/>
              </a:pPr>
              <a:r>
                <a:rPr lang="en-US" sz="2400" dirty="0" smtClean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</a:p>
            <a:p>
              <a:pPr marL="365760" indent="-365760">
                <a:spcAft>
                  <a:spcPts val="1800"/>
                </a:spcAft>
                <a:buFont typeface="+mj-lt"/>
                <a:buAutoNum type="alphaUcPeriod"/>
              </a:pPr>
              <a:r>
                <a:rPr lang="en-US" sz="2400" dirty="0" smtClean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</a:p>
            <a:p>
              <a:pPr marL="365760" indent="-365760">
                <a:spcAft>
                  <a:spcPts val="1800"/>
                </a:spcAft>
                <a:buFont typeface="+mj-lt"/>
                <a:buAutoNum type="alphaUcPeriod"/>
              </a:pPr>
              <a:r>
                <a:rPr lang="en-US" sz="2400" dirty="0" smtClean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</a:p>
          </p:txBody>
        </p:sp>
        <p:pic>
          <p:nvPicPr>
            <p:cNvPr id="23" name="Picture 2" descr="http://d1jqu7g1y74ds1.cloudfront.net/wp-content/uploads/2013/04/redshift.jpg"/>
            <p:cNvPicPr>
              <a:picLocks noChangeAspect="1" noChangeArrowheads="1"/>
            </p:cNvPicPr>
            <p:nvPr/>
          </p:nvPicPr>
          <p:blipFill>
            <a:blip r:embed="rId6" cstate="print"/>
            <a:srcRect l="20571" t="28408" r="2567" b="62991"/>
            <a:stretch>
              <a:fillRect/>
            </a:stretch>
          </p:blipFill>
          <p:spPr bwMode="auto">
            <a:xfrm>
              <a:off x="1973240" y="5527346"/>
              <a:ext cx="4572000" cy="3896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" name="Group 33"/>
          <p:cNvGrpSpPr/>
          <p:nvPr/>
        </p:nvGrpSpPr>
        <p:grpSpPr>
          <a:xfrm>
            <a:off x="914400" y="3154991"/>
            <a:ext cx="8052180" cy="1226783"/>
            <a:chOff x="914400" y="3154991"/>
            <a:chExt cx="8052180" cy="1226783"/>
          </a:xfrm>
        </p:grpSpPr>
        <p:sp>
          <p:nvSpPr>
            <p:cNvPr id="5" name="TextBox 4"/>
            <p:cNvSpPr txBox="1"/>
            <p:nvPr/>
          </p:nvSpPr>
          <p:spPr>
            <a:xfrm>
              <a:off x="914400" y="3154991"/>
              <a:ext cx="67403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The light spectrum of a stationary galaxy is given by: </a:t>
              </a:r>
              <a:endParaRPr lang="en-US" sz="2400" dirty="0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1981200" y="3657599"/>
              <a:ext cx="5525704" cy="724175"/>
              <a:chOff x="1981200" y="3807727"/>
              <a:chExt cx="5525704" cy="724175"/>
            </a:xfrm>
          </p:grpSpPr>
          <p:pic>
            <p:nvPicPr>
              <p:cNvPr id="24" name="Picture 2" descr="http://d1jqu7g1y74ds1.cloudfront.net/wp-content/uploads/2013/04/redshift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20571" t="44334" r="2567" b="47064"/>
              <a:stretch>
                <a:fillRect/>
              </a:stretch>
            </p:blipFill>
            <p:spPr bwMode="auto">
              <a:xfrm>
                <a:off x="1981200" y="3807727"/>
                <a:ext cx="4572000" cy="3896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2060812" y="4162570"/>
                <a:ext cx="535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400</a:t>
                </a:r>
                <a:endParaRPr lang="en-US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385400" y="4162570"/>
                <a:ext cx="535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500</a:t>
                </a:r>
                <a:endParaRPr lang="en-US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709988" y="4162570"/>
                <a:ext cx="535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600</a:t>
                </a:r>
                <a:endParaRPr lang="en-US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034577" y="4162570"/>
                <a:ext cx="535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700</a:t>
                </a:r>
                <a:endParaRPr lang="en-US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714699" y="4148922"/>
                <a:ext cx="7922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/>
                  <a:t>λ</a:t>
                </a:r>
                <a:r>
                  <a:rPr lang="en-US" dirty="0" smtClean="0"/>
                  <a:t> (nm)</a:t>
                </a:r>
                <a:endParaRPr lang="en-US" dirty="0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7455514" y="3618931"/>
              <a:ext cx="1511066" cy="369332"/>
            </a:xfrm>
            <a:prstGeom prst="rect">
              <a:avLst/>
            </a:prstGeom>
            <a:noFill/>
            <a:ln w="28575">
              <a:solidFill>
                <a:srgbClr val="0099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9900"/>
                  </a:solidFill>
                </a:rPr>
                <a:t>Recall Lect. 25 </a:t>
              </a:r>
              <a:endParaRPr lang="en-US" dirty="0">
                <a:solidFill>
                  <a:srgbClr val="0099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Bang</a:t>
            </a:r>
            <a:endParaRPr lang="en-US" dirty="0"/>
          </a:p>
        </p:txBody>
      </p:sp>
      <p:pic>
        <p:nvPicPr>
          <p:cNvPr id="620546" name="Picture 2" descr="http://www.nature.com/scientificamerican/journal/v292/n3/images/scientificamerican0305-36-I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2341728" y="1802642"/>
            <a:ext cx="4762500" cy="3028950"/>
          </a:xfrm>
          <a:prstGeom prst="rect">
            <a:avLst/>
          </a:prstGeom>
          <a:noFill/>
        </p:spPr>
      </p:pic>
      <p:grpSp>
        <p:nvGrpSpPr>
          <p:cNvPr id="41" name="Group 40"/>
          <p:cNvGrpSpPr/>
          <p:nvPr/>
        </p:nvGrpSpPr>
        <p:grpSpPr>
          <a:xfrm>
            <a:off x="4026090" y="3312995"/>
            <a:ext cx="450375" cy="617561"/>
            <a:chOff x="7246962" y="2971800"/>
            <a:chExt cx="450375" cy="617561"/>
          </a:xfrm>
        </p:grpSpPr>
        <p:cxnSp>
          <p:nvCxnSpPr>
            <p:cNvPr id="33" name="Straight Arrow Connector 32"/>
            <p:cNvCxnSpPr/>
            <p:nvPr/>
          </p:nvCxnSpPr>
          <p:spPr>
            <a:xfrm flipH="1">
              <a:off x="7246962" y="2971800"/>
              <a:ext cx="68238" cy="467436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7315200" y="2971800"/>
              <a:ext cx="300251" cy="13989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7315200" y="2971800"/>
              <a:ext cx="382137" cy="617561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5923130" y="2717038"/>
            <a:ext cx="600082" cy="876301"/>
            <a:chOff x="7269228" y="2987722"/>
            <a:chExt cx="388289" cy="567019"/>
          </a:xfrm>
        </p:grpSpPr>
        <p:cxnSp>
          <p:nvCxnSpPr>
            <p:cNvPr id="43" name="Straight Arrow Connector 42"/>
            <p:cNvCxnSpPr/>
            <p:nvPr/>
          </p:nvCxnSpPr>
          <p:spPr>
            <a:xfrm flipH="1">
              <a:off x="7269228" y="2987725"/>
              <a:ext cx="67516" cy="406774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7336747" y="2987725"/>
              <a:ext cx="222152" cy="12942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7336753" y="2987722"/>
              <a:ext cx="320764" cy="567019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914401" y="1296536"/>
            <a:ext cx="7315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All celestial bodies are receding from us </a:t>
            </a:r>
            <a:r>
              <a:rPr lang="en-US" sz="2400" i="1" dirty="0" smtClean="0"/>
              <a:t>and</a:t>
            </a:r>
            <a:r>
              <a:rPr lang="en-US" sz="2400" dirty="0" smtClean="0"/>
              <a:t> each other, so universe must be expanding...</a:t>
            </a:r>
            <a:endParaRPr lang="en-US" sz="2400" dirty="0"/>
          </a:p>
        </p:txBody>
      </p:sp>
      <p:sp>
        <p:nvSpPr>
          <p:cNvPr id="60" name="TextBox 59"/>
          <p:cNvSpPr txBox="1"/>
          <p:nvPr/>
        </p:nvSpPr>
        <p:spPr>
          <a:xfrm>
            <a:off x="943970" y="4872335"/>
            <a:ext cx="5059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Assuming a constant rate of expansion:</a:t>
            </a:r>
            <a:endParaRPr lang="en-US" sz="2400" dirty="0"/>
          </a:p>
        </p:txBody>
      </p:sp>
      <p:graphicFrame>
        <p:nvGraphicFramePr>
          <p:cNvPr id="620556" name="Object 12"/>
          <p:cNvGraphicFramePr>
            <a:graphicFrameLocks noChangeAspect="1"/>
          </p:cNvGraphicFramePr>
          <p:nvPr/>
        </p:nvGraphicFramePr>
        <p:xfrm>
          <a:off x="1135461" y="5384800"/>
          <a:ext cx="14414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712" name="Equation" r:id="rId5" imgW="812520" imgH="431640" progId="Equation.DSMT4">
                  <p:embed/>
                </p:oleObj>
              </mc:Choice>
              <mc:Fallback>
                <p:oleObj name="Equation" r:id="rId5" imgW="812520" imgH="431640" progId="Equation.DSMT4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5461" y="5384800"/>
                        <a:ext cx="144145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0557" name="Object 13"/>
          <p:cNvGraphicFramePr>
            <a:graphicFrameLocks noChangeAspect="1"/>
          </p:cNvGraphicFramePr>
          <p:nvPr/>
        </p:nvGraphicFramePr>
        <p:xfrm>
          <a:off x="2594374" y="5423209"/>
          <a:ext cx="1243012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713" name="Equation" r:id="rId7" imgW="799753" imgH="393529" progId="Equation.DSMT4">
                  <p:embed/>
                </p:oleObj>
              </mc:Choice>
              <mc:Fallback>
                <p:oleObj name="Equation" r:id="rId7" imgW="799753" imgH="393529" progId="Equation.DSMT4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4374" y="5423209"/>
                        <a:ext cx="1243012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0558" name="Object 14"/>
          <p:cNvGraphicFramePr>
            <a:graphicFrameLocks noChangeAspect="1"/>
          </p:cNvGraphicFramePr>
          <p:nvPr/>
        </p:nvGraphicFramePr>
        <p:xfrm>
          <a:off x="3851674" y="5444155"/>
          <a:ext cx="1233487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714" name="Equation" r:id="rId9" imgW="800100" imgH="419100" progId="Equation.DSMT4">
                  <p:embed/>
                </p:oleObj>
              </mc:Choice>
              <mc:Fallback>
                <p:oleObj name="Equation" r:id="rId9" imgW="800100" imgH="419100" progId="Equation.DSMT4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674" y="5444155"/>
                        <a:ext cx="1233487" cy="646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0559" name="Object 15"/>
          <p:cNvGraphicFramePr>
            <a:graphicFrameLocks noChangeAspect="1"/>
          </p:cNvGraphicFramePr>
          <p:nvPr/>
        </p:nvGraphicFramePr>
        <p:xfrm>
          <a:off x="5092080" y="5451784"/>
          <a:ext cx="176212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715" name="Equation" r:id="rId11" imgW="1143000" imgH="393700" progId="Equation.DSMT4">
                  <p:embed/>
                </p:oleObj>
              </mc:Choice>
              <mc:Fallback>
                <p:oleObj name="Equation" r:id="rId11" imgW="1143000" imgH="393700" progId="Equation.DSMT4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2080" y="5451784"/>
                        <a:ext cx="1762125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0560" name="Object 16"/>
          <p:cNvGraphicFramePr>
            <a:graphicFrameLocks noChangeAspect="1"/>
          </p:cNvGraphicFramePr>
          <p:nvPr/>
        </p:nvGraphicFramePr>
        <p:xfrm>
          <a:off x="6851218" y="5600700"/>
          <a:ext cx="868363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716" name="Equation" r:id="rId13" imgW="558558" imgH="203112" progId="Equation.DSMT4">
                  <p:embed/>
                </p:oleObj>
              </mc:Choice>
              <mc:Fallback>
                <p:oleObj name="Equation" r:id="rId13" imgW="558558" imgH="203112" progId="Equation.DSMT4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1218" y="5600700"/>
                        <a:ext cx="868363" cy="315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extBox 65"/>
          <p:cNvSpPr txBox="1"/>
          <p:nvPr/>
        </p:nvSpPr>
        <p:spPr>
          <a:xfrm>
            <a:off x="6373506" y="6045957"/>
            <a:ext cx="2593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Best estimate is 13.8 </a:t>
            </a:r>
            <a:r>
              <a:rPr lang="en-US" dirty="0" err="1" smtClean="0">
                <a:solidFill>
                  <a:srgbClr val="C00000"/>
                </a:solidFill>
              </a:rPr>
              <a:t>Gyr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71" name="Picture 2" descr="http://www.nature.com/scientificamerican/journal/v292/n3/images/scientificamerican0305-36-I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50000" r="76684"/>
          <a:stretch>
            <a:fillRect/>
          </a:stretch>
        </p:blipFill>
        <p:spPr bwMode="auto">
          <a:xfrm>
            <a:off x="1752600" y="4267200"/>
            <a:ext cx="223482" cy="304800"/>
          </a:xfrm>
          <a:prstGeom prst="rect">
            <a:avLst/>
          </a:prstGeom>
          <a:noFill/>
        </p:spPr>
      </p:pic>
      <p:sp>
        <p:nvSpPr>
          <p:cNvPr id="76" name="TextBox 75"/>
          <p:cNvSpPr txBox="1"/>
          <p:nvPr/>
        </p:nvSpPr>
        <p:spPr>
          <a:xfrm>
            <a:off x="7219666" y="2743200"/>
            <a:ext cx="1924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Distances increase in every direction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718481" y="5784376"/>
            <a:ext cx="3627660" cy="833356"/>
            <a:chOff x="1718481" y="5784376"/>
            <a:chExt cx="3627660" cy="833356"/>
          </a:xfrm>
        </p:grpSpPr>
        <p:sp>
          <p:nvSpPr>
            <p:cNvPr id="30" name="TextBox 29"/>
            <p:cNvSpPr txBox="1"/>
            <p:nvPr/>
          </p:nvSpPr>
          <p:spPr>
            <a:xfrm>
              <a:off x="1718481" y="6248400"/>
              <a:ext cx="3627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1 “</a:t>
              </a:r>
              <a:r>
                <a:rPr lang="en-US" dirty="0" err="1" smtClean="0">
                  <a:solidFill>
                    <a:srgbClr val="C00000"/>
                  </a:solidFill>
                </a:rPr>
                <a:t>Megaparsec</a:t>
              </a:r>
              <a:r>
                <a:rPr lang="en-US" dirty="0" smtClean="0">
                  <a:solidFill>
                    <a:srgbClr val="C00000"/>
                  </a:solidFill>
                </a:rPr>
                <a:t>”= 1 </a:t>
              </a:r>
              <a:r>
                <a:rPr lang="en-US" dirty="0" err="1" smtClean="0">
                  <a:solidFill>
                    <a:srgbClr val="C00000"/>
                  </a:solidFill>
                </a:rPr>
                <a:t>Mpc</a:t>
              </a:r>
              <a:r>
                <a:rPr lang="en-US" dirty="0" smtClean="0">
                  <a:solidFill>
                    <a:srgbClr val="C00000"/>
                  </a:solidFill>
                </a:rPr>
                <a:t> = 3×10</a:t>
              </a:r>
              <a:r>
                <a:rPr lang="en-US" baseline="30000" dirty="0" smtClean="0">
                  <a:solidFill>
                    <a:srgbClr val="C00000"/>
                  </a:solidFill>
                </a:rPr>
                <a:t>19</a:t>
              </a:r>
              <a:r>
                <a:rPr lang="en-US" dirty="0" smtClean="0">
                  <a:solidFill>
                    <a:srgbClr val="C00000"/>
                  </a:solidFill>
                </a:rPr>
                <a:t> km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 flipV="1">
              <a:off x="3564337" y="5784376"/>
              <a:ext cx="0" cy="46402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28, Slide </a:t>
            </a:r>
            <a:fld id="{1CAC7609-F577-47E8-AE8B-FF3B7C65C01C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32" name="Object 7"/>
          <p:cNvGraphicFramePr>
            <a:graphicFrameLocks noChangeAspect="1"/>
          </p:cNvGraphicFramePr>
          <p:nvPr/>
        </p:nvGraphicFramePr>
        <p:xfrm>
          <a:off x="6058539" y="4770698"/>
          <a:ext cx="660400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717" name="Equation" r:id="rId15" imgW="380880" imgH="393480" progId="Equation.DSMT4">
                  <p:embed/>
                </p:oleObj>
              </mc:Choice>
              <mc:Fallback>
                <p:oleObj name="Equation" r:id="rId15" imgW="380880" imgH="393480" progId="Equation.DSMT4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8539" y="4770698"/>
                        <a:ext cx="660400" cy="684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7397087" y="2197290"/>
            <a:ext cx="7889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DEMO</a:t>
            </a:r>
            <a:endParaRPr lang="en-US" dirty="0"/>
          </a:p>
        </p:txBody>
      </p:sp>
      <p:graphicFrame>
        <p:nvGraphicFramePr>
          <p:cNvPr id="620627" name="Object 83"/>
          <p:cNvGraphicFramePr>
            <a:graphicFrameLocks noChangeAspect="1"/>
          </p:cNvGraphicFramePr>
          <p:nvPr/>
        </p:nvGraphicFramePr>
        <p:xfrm>
          <a:off x="6729530" y="4943121"/>
          <a:ext cx="769938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718" name="Equation" r:id="rId17" imgW="444240" imgH="228600" progId="Equation.DSMT4">
                  <p:embed/>
                </p:oleObj>
              </mc:Choice>
              <mc:Fallback>
                <p:oleObj name="Equation" r:id="rId17" imgW="444240" imgH="228600" progId="Equation.DSMT4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9530" y="4943121"/>
                        <a:ext cx="769938" cy="398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5869667" y="4198961"/>
            <a:ext cx="803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Future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852073" y="4335438"/>
            <a:ext cx="730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941387" y="4335438"/>
            <a:ext cx="573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physicsoftheuniverse.com/images/bigbang_expansion.jpg"/>
          <p:cNvPicPr>
            <a:picLocks noChangeAspect="1" noChangeArrowheads="1"/>
          </p:cNvPicPr>
          <p:nvPr/>
        </p:nvPicPr>
        <p:blipFill>
          <a:blip r:embed="rId3" cstate="print"/>
          <a:srcRect b="14890"/>
          <a:stretch>
            <a:fillRect/>
          </a:stretch>
        </p:blipFill>
        <p:spPr bwMode="auto">
          <a:xfrm>
            <a:off x="1833354" y="1696411"/>
            <a:ext cx="6300716" cy="39264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journey back in time...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28, Slide </a:t>
            </a:r>
            <a:fld id="{1CAC7609-F577-47E8-AE8B-FF3B7C65C01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1227160"/>
            <a:ext cx="6318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Early universe was smaller, more dense, &amp; hotter</a:t>
            </a:r>
            <a:endParaRPr lang="en-US" sz="2400" i="1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 flipH="1">
            <a:off x="0" y="5616055"/>
            <a:ext cx="9144000" cy="667518"/>
            <a:chOff x="-1" y="1195338"/>
            <a:chExt cx="9144000" cy="667518"/>
          </a:xfrm>
        </p:grpSpPr>
        <p:sp>
          <p:nvSpPr>
            <p:cNvPr id="7" name="Right Arrow 6"/>
            <p:cNvSpPr/>
            <p:nvPr/>
          </p:nvSpPr>
          <p:spPr>
            <a:xfrm flipH="1">
              <a:off x="-1" y="1195338"/>
              <a:ext cx="9144000" cy="667518"/>
            </a:xfrm>
            <a:prstGeom prst="rightArrow">
              <a:avLst/>
            </a:prstGeom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6272" y="1344431"/>
              <a:ext cx="6735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TIME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-13648" y="6123312"/>
            <a:ext cx="9144000" cy="667518"/>
            <a:chOff x="-1" y="1195338"/>
            <a:chExt cx="9144000" cy="667518"/>
          </a:xfrm>
        </p:grpSpPr>
        <p:sp>
          <p:nvSpPr>
            <p:cNvPr id="12" name="Right Arrow 11"/>
            <p:cNvSpPr/>
            <p:nvPr/>
          </p:nvSpPr>
          <p:spPr>
            <a:xfrm flipH="1">
              <a:off x="-1" y="1195338"/>
              <a:ext cx="9144000" cy="667518"/>
            </a:xfrm>
            <a:prstGeom prst="rightArrow">
              <a:avLst>
                <a:gd name="adj1" fmla="val 50000"/>
                <a:gd name="adj2" fmla="val 66356"/>
              </a:avLst>
            </a:prstGeom>
            <a:gradFill flip="none" rotWithShape="1">
              <a:gsLst>
                <a:gs pos="0">
                  <a:srgbClr val="FFFF99">
                    <a:lumMod val="27000"/>
                    <a:lumOff val="73000"/>
                  </a:srgbClr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>
                    <a:lumMod val="0"/>
                  </a:srgbClr>
                </a:gs>
              </a:gsLst>
              <a:lin ang="108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6131" y="1344431"/>
              <a:ext cx="95372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ENERGY</a:t>
              </a:r>
              <a:endParaRPr lang="en-US" b="1" dirty="0"/>
            </a:p>
          </p:txBody>
        </p:sp>
      </p:grpSp>
      <p:cxnSp>
        <p:nvCxnSpPr>
          <p:cNvPr id="15" name="Straight Arrow Connector 14"/>
          <p:cNvCxnSpPr>
            <a:stCxn id="9" idx="1"/>
          </p:cNvCxnSpPr>
          <p:nvPr/>
        </p:nvCxnSpPr>
        <p:spPr>
          <a:xfrm>
            <a:off x="8567727" y="5949814"/>
            <a:ext cx="398852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3264097" y="5445458"/>
            <a:ext cx="4637833" cy="709228"/>
            <a:chOff x="3264097" y="5445458"/>
            <a:chExt cx="4637833" cy="709228"/>
          </a:xfrm>
        </p:grpSpPr>
        <p:sp>
          <p:nvSpPr>
            <p:cNvPr id="16" name="TextBox 15"/>
            <p:cNvSpPr txBox="1"/>
            <p:nvPr/>
          </p:nvSpPr>
          <p:spPr>
            <a:xfrm>
              <a:off x="7014956" y="5445458"/>
              <a:ext cx="8869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13.8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Gyr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7465333" y="5773003"/>
              <a:ext cx="0" cy="36576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605292" y="5788926"/>
              <a:ext cx="0" cy="36576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264097" y="5445458"/>
              <a:ext cx="6751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8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Myr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461137" y="5434082"/>
            <a:ext cx="801823" cy="695580"/>
            <a:chOff x="2461137" y="5434082"/>
            <a:chExt cx="801823" cy="69558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870572" y="5763902"/>
              <a:ext cx="0" cy="36576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2461137" y="5434082"/>
              <a:ext cx="8018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380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kyr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849263" y="5436356"/>
            <a:ext cx="756938" cy="695580"/>
            <a:chOff x="1849263" y="5436356"/>
            <a:chExt cx="756938" cy="695580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2231402" y="5766176"/>
              <a:ext cx="0" cy="36576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849263" y="5436356"/>
              <a:ext cx="7569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20 min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346559" y="5438628"/>
            <a:ext cx="652743" cy="695580"/>
            <a:chOff x="1346559" y="5438628"/>
            <a:chExt cx="652743" cy="695580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1755994" y="5768448"/>
              <a:ext cx="0" cy="36576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1346559" y="5438628"/>
              <a:ext cx="6527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3 min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993983" y="5440900"/>
            <a:ext cx="415498" cy="681932"/>
            <a:chOff x="993983" y="5440900"/>
            <a:chExt cx="415498" cy="681932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1212346" y="5757072"/>
              <a:ext cx="0" cy="36576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993983" y="5440900"/>
              <a:ext cx="4154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1 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59519" y="5429524"/>
            <a:ext cx="527709" cy="695580"/>
            <a:chOff x="559519" y="5429524"/>
            <a:chExt cx="527709" cy="695580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846122" y="5759344"/>
              <a:ext cx="0" cy="36576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559519" y="5429524"/>
              <a:ext cx="5277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1 </a:t>
              </a:r>
              <a:r>
                <a:rPr lang="el-GR" sz="1600" dirty="0" smtClean="0">
                  <a:solidFill>
                    <a:schemeClr val="bg1"/>
                  </a:solidFill>
                </a:rPr>
                <a:t>μ</a:t>
              </a:r>
              <a:r>
                <a:rPr lang="en-US" sz="1600" dirty="0" smtClean="0">
                  <a:solidFill>
                    <a:schemeClr val="bg1"/>
                  </a:solidFill>
                </a:rPr>
                <a:t>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201239" y="2679512"/>
            <a:ext cx="2841008" cy="1100918"/>
            <a:chOff x="3928283" y="3007058"/>
            <a:chExt cx="2841008" cy="1100918"/>
          </a:xfrm>
        </p:grpSpPr>
        <p:sp>
          <p:nvSpPr>
            <p:cNvPr id="21" name="TextBox 20"/>
            <p:cNvSpPr txBox="1"/>
            <p:nvPr/>
          </p:nvSpPr>
          <p:spPr>
            <a:xfrm>
              <a:off x="3928283" y="3007058"/>
              <a:ext cx="2841008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Matter coalesces by gravity into first stars &amp; galaxies 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46" name="Straight Arrow Connector 45"/>
            <p:cNvCxnSpPr>
              <a:stCxn id="21" idx="2"/>
            </p:cNvCxnSpPr>
            <p:nvPr/>
          </p:nvCxnSpPr>
          <p:spPr>
            <a:xfrm>
              <a:off x="5348787" y="3653389"/>
              <a:ext cx="260443" cy="454587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3343702" y="4080681"/>
            <a:ext cx="2388358" cy="732768"/>
            <a:chOff x="3452884" y="4217158"/>
            <a:chExt cx="2388358" cy="732768"/>
          </a:xfrm>
        </p:grpSpPr>
        <p:sp>
          <p:nvSpPr>
            <p:cNvPr id="22" name="TextBox 21"/>
            <p:cNvSpPr txBox="1"/>
            <p:nvPr/>
          </p:nvSpPr>
          <p:spPr>
            <a:xfrm>
              <a:off x="3898711" y="4303595"/>
              <a:ext cx="1942531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Universe neutral atoms, “dark ages”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48" name="Straight Arrow Connector 47"/>
            <p:cNvCxnSpPr>
              <a:stCxn id="22" idx="1"/>
            </p:cNvCxnSpPr>
            <p:nvPr/>
          </p:nvCxnSpPr>
          <p:spPr>
            <a:xfrm flipH="1" flipV="1">
              <a:off x="3452884" y="4217158"/>
              <a:ext cx="445827" cy="409603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1" y="2804616"/>
            <a:ext cx="3016154" cy="646331"/>
            <a:chOff x="1" y="2804616"/>
            <a:chExt cx="3016154" cy="646331"/>
          </a:xfrm>
        </p:grpSpPr>
        <p:sp>
          <p:nvSpPr>
            <p:cNvPr id="25" name="TextBox 24"/>
            <p:cNvSpPr txBox="1"/>
            <p:nvPr/>
          </p:nvSpPr>
          <p:spPr>
            <a:xfrm>
              <a:off x="1" y="2804616"/>
              <a:ext cx="1965277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Atoms are ionized &amp; universe </a:t>
              </a:r>
              <a:r>
                <a:rPr lang="en-US" i="1" dirty="0" smtClean="0">
                  <a:solidFill>
                    <a:schemeClr val="bg1"/>
                  </a:solidFill>
                </a:rPr>
                <a:t>opaque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54" name="Straight Arrow Connector 53"/>
            <p:cNvCxnSpPr>
              <a:stCxn id="25" idx="3"/>
            </p:cNvCxnSpPr>
            <p:nvPr/>
          </p:nvCxnSpPr>
          <p:spPr>
            <a:xfrm>
              <a:off x="1965278" y="3127782"/>
              <a:ext cx="1050877" cy="256863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0" y="3632660"/>
            <a:ext cx="2975212" cy="369332"/>
            <a:chOff x="0" y="3632660"/>
            <a:chExt cx="2975212" cy="369332"/>
          </a:xfrm>
        </p:grpSpPr>
        <p:sp>
          <p:nvSpPr>
            <p:cNvPr id="28" name="TextBox 27"/>
            <p:cNvSpPr txBox="1"/>
            <p:nvPr/>
          </p:nvSpPr>
          <p:spPr>
            <a:xfrm>
              <a:off x="0" y="3632660"/>
              <a:ext cx="2320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First stable nuclei form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60" name="Straight Arrow Connector 59"/>
            <p:cNvCxnSpPr>
              <a:stCxn id="28" idx="3"/>
            </p:cNvCxnSpPr>
            <p:nvPr/>
          </p:nvCxnSpPr>
          <p:spPr>
            <a:xfrm>
              <a:off x="2320119" y="3817326"/>
              <a:ext cx="655093" cy="72286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0" y="3985146"/>
            <a:ext cx="2947916" cy="604796"/>
            <a:chOff x="0" y="3985146"/>
            <a:chExt cx="2947916" cy="604796"/>
          </a:xfrm>
        </p:grpSpPr>
        <p:sp>
          <p:nvSpPr>
            <p:cNvPr id="29" name="TextBox 28"/>
            <p:cNvSpPr txBox="1"/>
            <p:nvPr/>
          </p:nvSpPr>
          <p:spPr>
            <a:xfrm>
              <a:off x="0" y="4220610"/>
              <a:ext cx="1978925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First hadrons form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65" name="Straight Arrow Connector 64"/>
            <p:cNvCxnSpPr>
              <a:stCxn id="29" idx="3"/>
            </p:cNvCxnSpPr>
            <p:nvPr/>
          </p:nvCxnSpPr>
          <p:spPr>
            <a:xfrm flipV="1">
              <a:off x="1978925" y="3985146"/>
              <a:ext cx="968991" cy="42013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0" y="4107976"/>
            <a:ext cx="2970878" cy="1069917"/>
            <a:chOff x="0" y="4107976"/>
            <a:chExt cx="2970878" cy="1069917"/>
          </a:xfrm>
        </p:grpSpPr>
        <p:sp>
          <p:nvSpPr>
            <p:cNvPr id="37" name="TextBox 36"/>
            <p:cNvSpPr txBox="1"/>
            <p:nvPr/>
          </p:nvSpPr>
          <p:spPr>
            <a:xfrm>
              <a:off x="0" y="4808561"/>
              <a:ext cx="29708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Universe quark-gluon plasma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68" name="Straight Arrow Connector 67"/>
            <p:cNvCxnSpPr>
              <a:stCxn id="37" idx="0"/>
            </p:cNvCxnSpPr>
            <p:nvPr/>
          </p:nvCxnSpPr>
          <p:spPr>
            <a:xfrm flipV="1">
              <a:off x="1485439" y="4107976"/>
              <a:ext cx="1421534" cy="700585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1" descr="\\ad.uillinois.edu\engr\users\tkuhlman\Desktop\unifica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752601"/>
            <a:ext cx="9144000" cy="316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08835" y="4953000"/>
            <a:ext cx="4564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String theory, quantum gravity, etc.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938558" y="1827662"/>
            <a:ext cx="3330912" cy="1230503"/>
            <a:chOff x="2938558" y="1827662"/>
            <a:chExt cx="3330912" cy="1230503"/>
          </a:xfrm>
        </p:grpSpPr>
        <p:sp>
          <p:nvSpPr>
            <p:cNvPr id="16" name="TextBox 15"/>
            <p:cNvSpPr txBox="1"/>
            <p:nvPr/>
          </p:nvSpPr>
          <p:spPr>
            <a:xfrm>
              <a:off x="2938558" y="1827662"/>
              <a:ext cx="333091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“Grand Unified Theories”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 (~10</a:t>
              </a:r>
              <a:r>
                <a:rPr lang="en-US" baseline="30000" dirty="0" smtClean="0">
                  <a:solidFill>
                    <a:schemeClr val="bg1"/>
                  </a:solidFill>
                </a:rPr>
                <a:t>16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GeV</a:t>
              </a:r>
              <a:r>
                <a:rPr lang="en-US" dirty="0" smtClean="0">
                  <a:solidFill>
                    <a:schemeClr val="bg1"/>
                  </a:solidFill>
                </a:rPr>
                <a:t>)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531057" y="2306472"/>
              <a:ext cx="136097" cy="751693"/>
            </a:xfrm>
            <a:prstGeom prst="line">
              <a:avLst/>
            </a:prstGeom>
            <a:ln w="38100">
              <a:solidFill>
                <a:schemeClr val="bg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Unification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28, Slide </a:t>
            </a:r>
            <a:fld id="{1CAC7609-F577-47E8-AE8B-FF3B7C65C01C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-13648" y="6123312"/>
            <a:ext cx="9144000" cy="667518"/>
            <a:chOff x="-1" y="1195338"/>
            <a:chExt cx="9144000" cy="667518"/>
          </a:xfrm>
        </p:grpSpPr>
        <p:sp>
          <p:nvSpPr>
            <p:cNvPr id="26" name="Right Arrow 25"/>
            <p:cNvSpPr/>
            <p:nvPr/>
          </p:nvSpPr>
          <p:spPr>
            <a:xfrm flipH="1">
              <a:off x="-1" y="1195338"/>
              <a:ext cx="9144000" cy="667518"/>
            </a:xfrm>
            <a:prstGeom prst="rightArrow">
              <a:avLst>
                <a:gd name="adj1" fmla="val 50000"/>
                <a:gd name="adj2" fmla="val 66356"/>
              </a:avLst>
            </a:prstGeom>
            <a:gradFill flip="none" rotWithShape="1">
              <a:gsLst>
                <a:gs pos="0">
                  <a:srgbClr val="FFFF99">
                    <a:lumMod val="27000"/>
                    <a:lumOff val="73000"/>
                  </a:srgbClr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>
                    <a:lumMod val="0"/>
                  </a:srgbClr>
                </a:gs>
              </a:gsLst>
              <a:lin ang="108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6131" y="1344431"/>
              <a:ext cx="95372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ENERGY</a:t>
              </a:r>
              <a:endParaRPr lang="en-US" b="1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914401" y="1241945"/>
            <a:ext cx="7756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At high energies, fundamental forces begin to look the same </a:t>
            </a:r>
            <a:endParaRPr lang="en-US" sz="24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3991436" y="3237861"/>
            <a:ext cx="2695968" cy="1471164"/>
            <a:chOff x="3991436" y="3237861"/>
            <a:chExt cx="2695968" cy="1471164"/>
          </a:xfrm>
        </p:grpSpPr>
        <p:sp>
          <p:nvSpPr>
            <p:cNvPr id="8" name="TextBox 7"/>
            <p:cNvSpPr txBox="1"/>
            <p:nvPr/>
          </p:nvSpPr>
          <p:spPr>
            <a:xfrm>
              <a:off x="3991436" y="3970361"/>
              <a:ext cx="269596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Electroweak Theory 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(~10</a:t>
              </a:r>
              <a:r>
                <a:rPr lang="en-US" baseline="30000" dirty="0" smtClean="0">
                  <a:solidFill>
                    <a:schemeClr val="bg1"/>
                  </a:solidFill>
                </a:rPr>
                <a:t>2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GeV</a:t>
              </a:r>
              <a:r>
                <a:rPr lang="en-US" dirty="0" smtClean="0">
                  <a:solidFill>
                    <a:schemeClr val="bg1"/>
                  </a:solidFill>
                </a:rPr>
                <a:t>) </a:t>
              </a:r>
              <a:r>
                <a:rPr lang="en-US" dirty="0" smtClean="0">
                  <a:solidFill>
                    <a:srgbClr val="FFFF00"/>
                  </a:solidFill>
                </a:rPr>
                <a:t>1979, 1983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5104263" y="3237861"/>
              <a:ext cx="111076" cy="747285"/>
            </a:xfrm>
            <a:prstGeom prst="line">
              <a:avLst/>
            </a:prstGeom>
            <a:ln w="38100">
              <a:solidFill>
                <a:schemeClr val="bg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 flipH="1">
            <a:off x="0" y="5616055"/>
            <a:ext cx="9144000" cy="667518"/>
            <a:chOff x="-1" y="1195338"/>
            <a:chExt cx="9144000" cy="667518"/>
          </a:xfrm>
        </p:grpSpPr>
        <p:sp>
          <p:nvSpPr>
            <p:cNvPr id="38" name="Right Arrow 37"/>
            <p:cNvSpPr/>
            <p:nvPr/>
          </p:nvSpPr>
          <p:spPr>
            <a:xfrm flipH="1">
              <a:off x="-1" y="1195338"/>
              <a:ext cx="9144000" cy="667518"/>
            </a:xfrm>
            <a:prstGeom prst="rightArrow">
              <a:avLst/>
            </a:prstGeom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76272" y="1344431"/>
              <a:ext cx="6735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TIME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40" name="Straight Arrow Connector 39"/>
          <p:cNvCxnSpPr>
            <a:stCxn id="39" idx="1"/>
          </p:cNvCxnSpPr>
          <p:nvPr/>
        </p:nvCxnSpPr>
        <p:spPr>
          <a:xfrm>
            <a:off x="8567727" y="5949814"/>
            <a:ext cx="398852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228600" y="3308375"/>
            <a:ext cx="3063146" cy="1578071"/>
            <a:chOff x="228600" y="3308375"/>
            <a:chExt cx="3063146" cy="1578071"/>
          </a:xfrm>
        </p:grpSpPr>
        <p:sp>
          <p:nvSpPr>
            <p:cNvPr id="19" name="TextBox 18"/>
            <p:cNvSpPr txBox="1"/>
            <p:nvPr/>
          </p:nvSpPr>
          <p:spPr>
            <a:xfrm>
              <a:off x="228600" y="4147782"/>
              <a:ext cx="306314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“Theory of Everything”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smtClean="0">
                  <a:solidFill>
                    <a:schemeClr val="bg1"/>
                  </a:solidFill>
                </a:rPr>
                <a:t>(~10</a:t>
              </a:r>
              <a:r>
                <a:rPr lang="en-US" baseline="30000" dirty="0" smtClean="0">
                  <a:solidFill>
                    <a:schemeClr val="bg1"/>
                  </a:solidFill>
                </a:rPr>
                <a:t>19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GeV</a:t>
              </a:r>
              <a:r>
                <a:rPr lang="en-US" dirty="0" smtClean="0">
                  <a:solidFill>
                    <a:schemeClr val="bg1"/>
                  </a:solidFill>
                </a:rPr>
                <a:t>)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 flipV="1">
              <a:off x="2185916" y="3308375"/>
              <a:ext cx="111076" cy="747285"/>
            </a:xfrm>
            <a:prstGeom prst="line">
              <a:avLst/>
            </a:prstGeom>
            <a:ln w="38100">
              <a:solidFill>
                <a:schemeClr val="bg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5218722" y="5410200"/>
            <a:ext cx="724878" cy="746760"/>
            <a:chOff x="5218722" y="5410200"/>
            <a:chExt cx="724878" cy="746760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5562600" y="5791200"/>
              <a:ext cx="0" cy="36576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5218722" y="5410200"/>
              <a:ext cx="7248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10</a:t>
              </a:r>
              <a:r>
                <a:rPr lang="en-US" sz="1600" baseline="30000" dirty="0" smtClean="0"/>
                <a:t>–11</a:t>
              </a:r>
              <a:r>
                <a:rPr lang="en-US" sz="1600" dirty="0" smtClean="0"/>
                <a:t> s</a:t>
              </a:r>
              <a:endParaRPr lang="en-US" sz="1600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828800" y="5410200"/>
            <a:ext cx="724878" cy="721736"/>
            <a:chOff x="1828800" y="5410200"/>
            <a:chExt cx="724878" cy="721736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2231402" y="5766176"/>
              <a:ext cx="0" cy="36576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1828800" y="5410200"/>
              <a:ext cx="7248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10</a:t>
              </a:r>
              <a:r>
                <a:rPr lang="en-US" sz="1600" baseline="30000" dirty="0" smtClean="0"/>
                <a:t>–43</a:t>
              </a:r>
              <a:r>
                <a:rPr lang="en-US" sz="1600" dirty="0" smtClean="0"/>
                <a:t> s</a:t>
              </a:r>
              <a:endParaRPr lang="en-US" sz="16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810000" y="5410200"/>
            <a:ext cx="724878" cy="744486"/>
            <a:chOff x="3810000" y="5410200"/>
            <a:chExt cx="724878" cy="744486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4191000" y="5788926"/>
              <a:ext cx="0" cy="36576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810000" y="5410200"/>
              <a:ext cx="7248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10</a:t>
              </a:r>
              <a:r>
                <a:rPr lang="en-US" sz="1600" baseline="30000" dirty="0" smtClean="0"/>
                <a:t>–35</a:t>
              </a:r>
              <a:r>
                <a:rPr lang="en-US" sz="1600" dirty="0" smtClean="0"/>
                <a:t> s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1173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we will...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09857" y="1524000"/>
            <a:ext cx="73060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Learn about the building blocks of matter &amp; fundamental forces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Quarks and leptons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Exchange particle (“gauge bosons”)</a:t>
            </a:r>
          </a:p>
          <a:p>
            <a:pPr marL="231775" indent="-2317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Learn about the Big Bang theory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Hubble law &amp; the expansion of the universe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The early universe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Unification of forces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16, Slide </a:t>
            </a:r>
            <a:fld id="{1CAC7609-F577-47E8-AE8B-FF3B7C65C01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unsolved problems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334869"/>
            <a:ext cx="2812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is dark matter?</a:t>
            </a:r>
            <a:endParaRPr lang="en-US" sz="2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914400" y="4724400"/>
            <a:ext cx="7239000" cy="1027331"/>
            <a:chOff x="914400" y="4724400"/>
            <a:chExt cx="7239000" cy="1027331"/>
          </a:xfrm>
        </p:grpSpPr>
        <p:sp>
          <p:nvSpPr>
            <p:cNvPr id="7" name="TextBox 6"/>
            <p:cNvSpPr txBox="1"/>
            <p:nvPr/>
          </p:nvSpPr>
          <p:spPr>
            <a:xfrm>
              <a:off x="914400" y="4724400"/>
              <a:ext cx="6934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Can the fundamental forces be unified?</a:t>
              </a:r>
              <a:endParaRPr lang="en-US" sz="2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95401" y="5105400"/>
              <a:ext cx="68579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There is no unified model of electroweak &amp; strong force, nor a quantum theory of gravity </a:t>
              </a:r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28, Slide </a:t>
            </a:r>
            <a:fld id="{1CAC7609-F577-47E8-AE8B-FF3B7C65C01C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0" name="Picture 2" descr="http://s.hswstatic.com/gif/universe-made-of-1.gif"/>
          <p:cNvPicPr>
            <a:picLocks noChangeAspect="1" noChangeArrowheads="1"/>
          </p:cNvPicPr>
          <p:nvPr/>
        </p:nvPicPr>
        <p:blipFill>
          <a:blip r:embed="rId2" cstate="print"/>
          <a:srcRect l="52542" t="15254" b="8475"/>
          <a:stretch>
            <a:fillRect/>
          </a:stretch>
        </p:blipFill>
        <p:spPr bwMode="auto">
          <a:xfrm>
            <a:off x="6629400" y="1752600"/>
            <a:ext cx="213360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295401" y="1752600"/>
            <a:ext cx="5257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We cannot detect most of the matter in the universe. It is “dark”.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14400" y="2514600"/>
            <a:ext cx="4876801" cy="1027331"/>
            <a:chOff x="914400" y="2514600"/>
            <a:chExt cx="4876801" cy="1027331"/>
          </a:xfrm>
        </p:grpSpPr>
        <p:sp>
          <p:nvSpPr>
            <p:cNvPr id="6" name="TextBox 5"/>
            <p:cNvSpPr txBox="1"/>
            <p:nvPr/>
          </p:nvSpPr>
          <p:spPr>
            <a:xfrm>
              <a:off x="914400" y="2514600"/>
              <a:ext cx="45307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What is the nature of dark energy?</a:t>
              </a:r>
              <a:endParaRPr lang="en-US" sz="2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95401" y="2895600"/>
              <a:ext cx="449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The expansion of the universe is </a:t>
              </a:r>
              <a:r>
                <a:rPr lang="en-US" i="1" u="sng" dirty="0" smtClean="0">
                  <a:solidFill>
                    <a:schemeClr val="accent5">
                      <a:lumMod val="75000"/>
                    </a:schemeClr>
                  </a:solidFill>
                </a:rPr>
                <a:t>accelerating</a:t>
              </a:r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. A “dark energy” is driving this acceleration</a:t>
              </a:r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14400" y="3733800"/>
            <a:ext cx="5592237" cy="750332"/>
            <a:chOff x="914400" y="3733800"/>
            <a:chExt cx="5592237" cy="750332"/>
          </a:xfrm>
        </p:grpSpPr>
        <p:sp>
          <p:nvSpPr>
            <p:cNvPr id="5" name="TextBox 4"/>
            <p:cNvSpPr txBox="1"/>
            <p:nvPr/>
          </p:nvSpPr>
          <p:spPr>
            <a:xfrm>
              <a:off x="914400" y="3733800"/>
              <a:ext cx="55922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Why is there more matter than antimatter?</a:t>
              </a:r>
              <a:endParaRPr lang="en-US" sz="2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95401" y="4114800"/>
              <a:ext cx="40745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The universe is made up mostly of matter</a:t>
              </a:r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particles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14401" y="13716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Are the electron, proton, and neutron the fundamental building blocks of matter?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2362200"/>
            <a:ext cx="1460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Particle “zoo”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0755" y="4191000"/>
            <a:ext cx="3383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Neutron magnetic dipole moment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2362200"/>
            <a:ext cx="6461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Hundreds of particles identified in particle accelerator experiments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1600200" y="32120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“pion” </a:t>
            </a:r>
            <a:r>
              <a:rPr lang="el-GR" dirty="0" smtClean="0"/>
              <a:t>π</a:t>
            </a:r>
            <a:r>
              <a:rPr lang="en-US" baseline="30000" dirty="0" smtClean="0"/>
              <a:t>0</a:t>
            </a:r>
            <a:r>
              <a:rPr lang="en-US" dirty="0" smtClean="0"/>
              <a:t>, </a:t>
            </a:r>
            <a:r>
              <a:rPr lang="el-GR" dirty="0" smtClean="0"/>
              <a:t>π</a:t>
            </a:r>
            <a:r>
              <a:rPr lang="en-US" baseline="30000" dirty="0" smtClean="0"/>
              <a:t>+</a:t>
            </a:r>
            <a:r>
              <a:rPr lang="en-US" dirty="0" smtClean="0"/>
              <a:t>, </a:t>
            </a:r>
            <a:r>
              <a:rPr lang="el-GR" dirty="0" smtClean="0"/>
              <a:t>π</a:t>
            </a:r>
            <a:r>
              <a:rPr lang="en-US" baseline="30000" dirty="0" smtClean="0"/>
              <a:t>–</a:t>
            </a:r>
            <a:r>
              <a:rPr lang="en-US" dirty="0" smtClean="0"/>
              <a:t> </a:t>
            </a:r>
            <a:endParaRPr lang="en-US" baseline="30000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1600200" y="3581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kaon</a:t>
            </a:r>
            <a:r>
              <a:rPr lang="en-US" dirty="0" smtClean="0"/>
              <a:t>” </a:t>
            </a:r>
            <a:r>
              <a:rPr lang="el-GR" i="1" dirty="0" smtClean="0"/>
              <a:t>κ</a:t>
            </a:r>
            <a:r>
              <a:rPr lang="en-US" baseline="30000" dirty="0" smtClean="0"/>
              <a:t>0</a:t>
            </a:r>
            <a:r>
              <a:rPr lang="en-US" dirty="0" smtClean="0"/>
              <a:t>, </a:t>
            </a:r>
            <a:r>
              <a:rPr lang="el-GR" i="1" dirty="0" smtClean="0"/>
              <a:t>κ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pic>
        <p:nvPicPr>
          <p:cNvPr id="630788" name="Picture 4" descr="http://www.accelerators-for-society.org/Phocea/file.php?class=page&amp;file=11/vimeo-wordcollider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2"/>
          <a:stretch/>
        </p:blipFill>
        <p:spPr bwMode="auto">
          <a:xfrm>
            <a:off x="5486400" y="2819400"/>
            <a:ext cx="2971800" cy="1780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 flipH="1">
            <a:off x="1600200" y="2819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“sigma” </a:t>
            </a:r>
            <a:r>
              <a:rPr lang="el-GR" dirty="0" smtClean="0"/>
              <a:t>Σ</a:t>
            </a:r>
            <a:r>
              <a:rPr lang="en-US" baseline="30000" dirty="0" smtClean="0"/>
              <a:t>0</a:t>
            </a:r>
            <a:r>
              <a:rPr lang="en-US" dirty="0" smtClean="0"/>
              <a:t>, </a:t>
            </a:r>
            <a:r>
              <a:rPr lang="el-GR" dirty="0" smtClean="0"/>
              <a:t>Σ</a:t>
            </a:r>
            <a:r>
              <a:rPr lang="en-US" baseline="30000" dirty="0" smtClean="0"/>
              <a:t>+</a:t>
            </a:r>
            <a:r>
              <a:rPr lang="en-US" dirty="0" smtClean="0"/>
              <a:t>, </a:t>
            </a:r>
            <a:r>
              <a:rPr lang="el-GR" dirty="0"/>
              <a:t>Σ</a:t>
            </a:r>
            <a:r>
              <a:rPr lang="en-US" baseline="30000" dirty="0" smtClean="0"/>
              <a:t>–</a:t>
            </a:r>
            <a:r>
              <a:rPr lang="en-US" dirty="0" smtClean="0"/>
              <a:t> </a:t>
            </a:r>
            <a:endParaRPr lang="en-US" baseline="30000" dirty="0"/>
          </a:p>
        </p:txBody>
      </p:sp>
      <p:sp>
        <p:nvSpPr>
          <p:cNvPr id="16" name="TextBox 15"/>
          <p:cNvSpPr txBox="1"/>
          <p:nvPr/>
        </p:nvSpPr>
        <p:spPr>
          <a:xfrm flipH="1">
            <a:off x="3454667" y="2819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“xi” </a:t>
            </a:r>
            <a:r>
              <a:rPr lang="el-GR" dirty="0" smtClean="0"/>
              <a:t>Ξ</a:t>
            </a:r>
            <a:r>
              <a:rPr lang="en-US" baseline="30000" dirty="0" smtClean="0"/>
              <a:t>0</a:t>
            </a:r>
            <a:r>
              <a:rPr lang="en-US" dirty="0" smtClean="0"/>
              <a:t>, </a:t>
            </a:r>
            <a:r>
              <a:rPr lang="el-GR" dirty="0" smtClean="0"/>
              <a:t>Ξ</a:t>
            </a:r>
            <a:r>
              <a:rPr lang="en-US" baseline="30000" dirty="0" smtClean="0"/>
              <a:t>–</a:t>
            </a:r>
            <a:r>
              <a:rPr lang="en-US" dirty="0" smtClean="0"/>
              <a:t> </a:t>
            </a:r>
            <a:endParaRPr lang="en-US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3531394" y="3212068"/>
            <a:ext cx="643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etc...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419600" y="49530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Neutron has spin ½, is electrically neutral, yet has a magnetic dipole moment!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14400" y="6320135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Indicates these are </a:t>
            </a:r>
            <a:r>
              <a:rPr lang="en-US" sz="2400" i="1" dirty="0" smtClean="0"/>
              <a:t>composite</a:t>
            </a:r>
            <a:r>
              <a:rPr lang="en-US" sz="2400" dirty="0" smtClean="0"/>
              <a:t> particles</a:t>
            </a:r>
            <a:endParaRPr lang="en-US" sz="2400" dirty="0"/>
          </a:p>
        </p:txBody>
      </p:sp>
      <p:grpSp>
        <p:nvGrpSpPr>
          <p:cNvPr id="38" name="Group 37"/>
          <p:cNvGrpSpPr/>
          <p:nvPr/>
        </p:nvGrpSpPr>
        <p:grpSpPr>
          <a:xfrm>
            <a:off x="2737965" y="4533900"/>
            <a:ext cx="1174605" cy="1512332"/>
            <a:chOff x="2737965" y="4533900"/>
            <a:chExt cx="1174605" cy="1512332"/>
          </a:xfrm>
        </p:grpSpPr>
        <p:grpSp>
          <p:nvGrpSpPr>
            <p:cNvPr id="32" name="Group 31"/>
            <p:cNvGrpSpPr/>
            <p:nvPr/>
          </p:nvGrpSpPr>
          <p:grpSpPr>
            <a:xfrm>
              <a:off x="2819400" y="4533900"/>
              <a:ext cx="955675" cy="1219200"/>
              <a:chOff x="3581400" y="3886200"/>
              <a:chExt cx="955675" cy="1219200"/>
            </a:xfrm>
          </p:grpSpPr>
          <p:cxnSp>
            <p:nvCxnSpPr>
              <p:cNvPr id="33" name="Straight Arrow Connector 32"/>
              <p:cNvCxnSpPr/>
              <p:nvPr/>
            </p:nvCxnSpPr>
            <p:spPr>
              <a:xfrm flipH="1">
                <a:off x="3581400" y="3886200"/>
                <a:ext cx="685800" cy="1219200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34" name="Object 20"/>
              <p:cNvGraphicFramePr>
                <a:graphicFrameLocks noChangeAspect="1"/>
              </p:cNvGraphicFramePr>
              <p:nvPr/>
            </p:nvGraphicFramePr>
            <p:xfrm>
              <a:off x="4267200" y="3886200"/>
              <a:ext cx="269875" cy="384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30847" name="Equation" r:id="rId5" imgW="152268" imgH="215713" progId="Equation.DSMT4">
                      <p:embed/>
                    </p:oleObj>
                  </mc:Choice>
                  <mc:Fallback>
                    <p:oleObj name="Equation" r:id="rId5" imgW="152268" imgH="215713" progId="Equation.DSMT4">
                      <p:embed/>
                      <p:pic>
                        <p:nvPicPr>
                          <p:cNvPr id="0" name="Picture 3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67200" y="3886200"/>
                            <a:ext cx="269875" cy="3841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5" name="Arc 34"/>
              <p:cNvSpPr/>
              <p:nvPr/>
            </p:nvSpPr>
            <p:spPr>
              <a:xfrm rot="1813034" flipH="1">
                <a:off x="3733154" y="4249751"/>
                <a:ext cx="577699" cy="153400"/>
              </a:xfrm>
              <a:prstGeom prst="arc">
                <a:avLst>
                  <a:gd name="adj1" fmla="val 19610174"/>
                  <a:gd name="adj2" fmla="val 13132146"/>
                </a:avLst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4" name="Picture 2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3034">
              <a:off x="2737965" y="5141185"/>
              <a:ext cx="561642" cy="560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971800" y="5676900"/>
              <a:ext cx="9407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neutron</a:t>
              </a:r>
              <a:endParaRPr lang="en-US" dirty="0"/>
            </a:p>
          </p:txBody>
        </p: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28, Slide </a:t>
            </a:r>
            <a:fld id="{1CAC7609-F577-47E8-AE8B-FF3B7C65C01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343400" y="1793544"/>
            <a:ext cx="3846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Evidence says NO for proton &amp; neutron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286000" y="4876800"/>
            <a:ext cx="1030287" cy="1409700"/>
            <a:chOff x="3160713" y="4019549"/>
            <a:chExt cx="1030287" cy="1409700"/>
          </a:xfrm>
        </p:grpSpPr>
        <p:cxnSp>
          <p:nvCxnSpPr>
            <p:cNvPr id="20" name="Straight Arrow Connector 19"/>
            <p:cNvCxnSpPr/>
            <p:nvPr/>
          </p:nvCxnSpPr>
          <p:spPr>
            <a:xfrm flipH="1">
              <a:off x="3505200" y="4019549"/>
              <a:ext cx="685800" cy="1219200"/>
            </a:xfrm>
            <a:prstGeom prst="straightConnector1">
              <a:avLst/>
            </a:prstGeom>
            <a:ln w="57150">
              <a:solidFill>
                <a:srgbClr val="0099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1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19112863"/>
                </p:ext>
              </p:extLst>
            </p:nvPr>
          </p:nvGraphicFramePr>
          <p:xfrm>
            <a:off x="3160713" y="5029199"/>
            <a:ext cx="355600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0848" name="Equation" r:id="rId8" imgW="203040" imgH="228600" progId="Equation.DSMT4">
                    <p:embed/>
                  </p:oleObj>
                </mc:Choice>
                <mc:Fallback>
                  <p:oleObj name="Equation" r:id="rId8" imgW="203040" imgH="228600" progId="Equation.DSMT4">
                    <p:embed/>
                    <p:pic>
                      <p:nvPicPr>
                        <p:cNvPr id="0" name="Picture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0713" y="5029199"/>
                          <a:ext cx="355600" cy="40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Quarks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00753" y="1367135"/>
            <a:ext cx="5974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Neutrons and protons are composite particles</a:t>
            </a:r>
            <a:endParaRPr lang="en-US" sz="24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" b="2810"/>
          <a:stretch/>
        </p:blipFill>
        <p:spPr bwMode="auto">
          <a:xfrm>
            <a:off x="1600200" y="1925053"/>
            <a:ext cx="5875528" cy="249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" name="Group 49"/>
          <p:cNvGrpSpPr/>
          <p:nvPr/>
        </p:nvGrpSpPr>
        <p:grpSpPr>
          <a:xfrm>
            <a:off x="4267200" y="4885887"/>
            <a:ext cx="1579728" cy="1377035"/>
            <a:chOff x="4267200" y="4885887"/>
            <a:chExt cx="1579728" cy="1377035"/>
          </a:xfrm>
        </p:grpSpPr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4" cstate="print">
              <a:lum brigh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5266887"/>
              <a:ext cx="997445" cy="996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5419287"/>
              <a:ext cx="381000" cy="380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0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4553" y="5419287"/>
              <a:ext cx="363334" cy="371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2"/>
            <p:cNvPicPr>
              <a:picLocks noChangeArrowheads="1"/>
            </p:cNvPicPr>
            <p:nvPr/>
          </p:nvPicPr>
          <p:blipFill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lum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5800287"/>
              <a:ext cx="363334" cy="371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4267200" y="4885887"/>
              <a:ext cx="15797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 proton = </a:t>
              </a:r>
              <a:r>
                <a:rPr lang="en-US" dirty="0" err="1" smtClean="0"/>
                <a:t>uud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685453" y="5419287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u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132973" y="5419287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u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905220" y="5811955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d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075012" y="4885887"/>
            <a:ext cx="1697388" cy="1371600"/>
            <a:chOff x="6075012" y="4885887"/>
            <a:chExt cx="1697388" cy="1371600"/>
          </a:xfrm>
        </p:grpSpPr>
        <p:pic>
          <p:nvPicPr>
            <p:cNvPr id="14" name="Picture 10"/>
            <p:cNvPicPr>
              <a:picLocks noChangeAspect="1" noChangeArrowheads="1"/>
            </p:cNvPicPr>
            <p:nvPr/>
          </p:nvPicPr>
          <p:blipFill>
            <a:blip r:embed="rId6" cstate="print">
              <a:lum bright="3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5268288"/>
              <a:ext cx="990600" cy="989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6075012" y="4885887"/>
              <a:ext cx="16973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 neutron = </a:t>
              </a:r>
              <a:r>
                <a:rPr lang="en-US" dirty="0" err="1" smtClean="0"/>
                <a:t>udd</a:t>
              </a:r>
              <a:endParaRPr lang="en-US" dirty="0"/>
            </a:p>
          </p:txBody>
        </p:sp>
        <p:pic>
          <p:nvPicPr>
            <p:cNvPr id="31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5419825"/>
              <a:ext cx="381000" cy="380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31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047" y="5419287"/>
              <a:ext cx="363334" cy="371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/>
            <p:cNvPicPr>
              <a:picLocks noChangeArrowheads="1"/>
            </p:cNvPicPr>
            <p:nvPr/>
          </p:nvPicPr>
          <p:blipFill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lum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7294" y="5800287"/>
              <a:ext cx="363334" cy="371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6514253" y="5419825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u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963467" y="5419287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d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735714" y="5811955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d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3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81912"/>
              </p:ext>
            </p:extLst>
          </p:nvPr>
        </p:nvGraphicFramePr>
        <p:xfrm>
          <a:off x="1881188" y="5943600"/>
          <a:ext cx="557212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50" name="Equation" r:id="rId8" imgW="317225" imgH="253780" progId="Equation.DSMT4">
                  <p:embed/>
                </p:oleObj>
              </mc:Choice>
              <mc:Fallback>
                <p:oleObj name="Equation" r:id="rId8" imgW="317225" imgH="253780" progId="Equation.DSMT4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188" y="5943600"/>
                        <a:ext cx="557212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262029"/>
              </p:ext>
            </p:extLst>
          </p:nvPr>
        </p:nvGraphicFramePr>
        <p:xfrm>
          <a:off x="2813050" y="5943600"/>
          <a:ext cx="5397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51" name="Equation" r:id="rId10" imgW="304536" imgH="253780" progId="Equation.DSMT4">
                  <p:embed/>
                </p:oleObj>
              </mc:Choice>
              <mc:Fallback>
                <p:oleObj name="Equation" r:id="rId10" imgW="304536" imgH="253780" progId="Equation.DSMT4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3050" y="5943600"/>
                        <a:ext cx="539750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914400" y="4884819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Quark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14400" y="5943600"/>
            <a:ext cx="840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Charge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828800" y="4884819"/>
            <a:ext cx="744114" cy="1074470"/>
            <a:chOff x="1828800" y="4884819"/>
            <a:chExt cx="744114" cy="1074470"/>
          </a:xfrm>
        </p:grpSpPr>
        <p:sp>
          <p:nvSpPr>
            <p:cNvPr id="40" name="TextBox 39"/>
            <p:cNvSpPr txBox="1"/>
            <p:nvPr/>
          </p:nvSpPr>
          <p:spPr>
            <a:xfrm>
              <a:off x="1828800" y="4884819"/>
              <a:ext cx="744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up (u)</a:t>
              </a:r>
              <a:endParaRPr lang="en-US" dirty="0"/>
            </a:p>
          </p:txBody>
        </p:sp>
        <p:pic>
          <p:nvPicPr>
            <p:cNvPr id="45" name="Picture 7" descr="\\ad.uillinois.edu\engr\users\tkuhlman\Desktop\quark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912920" y="5402281"/>
              <a:ext cx="549088" cy="564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5948149" y="381000"/>
            <a:ext cx="3195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“Three quarks for Muster Mark” 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Finnegan’s Wake,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James Joyce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2628239" y="4884819"/>
            <a:ext cx="1030154" cy="1074470"/>
            <a:chOff x="2628239" y="4884819"/>
            <a:chExt cx="1030154" cy="1074470"/>
          </a:xfrm>
        </p:grpSpPr>
        <p:sp>
          <p:nvSpPr>
            <p:cNvPr id="41" name="TextBox 40"/>
            <p:cNvSpPr txBox="1"/>
            <p:nvPr/>
          </p:nvSpPr>
          <p:spPr>
            <a:xfrm>
              <a:off x="2628239" y="4884819"/>
              <a:ext cx="10301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down (d)</a:t>
              </a:r>
              <a:endParaRPr lang="en-US" dirty="0"/>
            </a:p>
          </p:txBody>
        </p:sp>
        <p:pic>
          <p:nvPicPr>
            <p:cNvPr id="46" name="Picture 7" descr="\\ad.uillinois.edu\engr\users\tkuhlman\Desktop\quark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826258" y="5402281"/>
              <a:ext cx="549088" cy="564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5673252" y="3021949"/>
            <a:ext cx="1919040" cy="1366394"/>
            <a:chOff x="5673252" y="3021949"/>
            <a:chExt cx="1919040" cy="1366394"/>
          </a:xfrm>
        </p:grpSpPr>
        <p:sp useBgFill="1">
          <p:nvSpPr>
            <p:cNvPr id="37" name="Rectangle 36"/>
            <p:cNvSpPr/>
            <p:nvPr/>
          </p:nvSpPr>
          <p:spPr>
            <a:xfrm rot="979691">
              <a:off x="5987815" y="3021949"/>
              <a:ext cx="1604477" cy="136639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9" name="Moon 8"/>
            <p:cNvSpPr/>
            <p:nvPr/>
          </p:nvSpPr>
          <p:spPr>
            <a:xfrm rot="11830710">
              <a:off x="5673252" y="3347020"/>
              <a:ext cx="402360" cy="809582"/>
            </a:xfrm>
            <a:prstGeom prst="moon">
              <a:avLst>
                <a:gd name="adj" fmla="val 3789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559843" y="3105834"/>
            <a:ext cx="1208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Discovered in 1968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8122" y="4495800"/>
            <a:ext cx="4129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Hadrons</a:t>
            </a:r>
            <a:r>
              <a:rPr lang="en-US" dirty="0" smtClean="0">
                <a:solidFill>
                  <a:srgbClr val="C00000"/>
                </a:solidFill>
              </a:rPr>
              <a:t> are particles composed of quarks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616137"/>
              </p:ext>
            </p:extLst>
          </p:nvPr>
        </p:nvGraphicFramePr>
        <p:xfrm>
          <a:off x="5486400" y="6060175"/>
          <a:ext cx="357187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52" name="Equation" r:id="rId13" imgW="203040" imgH="152280" progId="Equation.DSMT4">
                  <p:embed/>
                </p:oleObj>
              </mc:Choice>
              <mc:Fallback>
                <p:oleObj name="Equation" r:id="rId13" imgW="203040" imgH="152280" progId="Equation.DSMT4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6060175"/>
                        <a:ext cx="357187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75286"/>
              </p:ext>
            </p:extLst>
          </p:nvPr>
        </p:nvGraphicFramePr>
        <p:xfrm>
          <a:off x="7342856" y="6017095"/>
          <a:ext cx="223837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53" name="Equation" r:id="rId15" imgW="126720" imgH="177480" progId="Equation.DSMT4">
                  <p:embed/>
                </p:oleObj>
              </mc:Choice>
              <mc:Fallback>
                <p:oleObj name="Equation" r:id="rId15" imgW="126720" imgH="177480" progId="Equation.DSMT4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2856" y="6017095"/>
                        <a:ext cx="223837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156059" y="4507468"/>
            <a:ext cx="102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“Flavors”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28, Slide </a:t>
            </a:r>
            <a:fld id="{1CAC7609-F577-47E8-AE8B-FF3B7C65C01C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Beta decay</a:t>
            </a:r>
            <a:endParaRPr lang="en-US" dirty="0"/>
          </a:p>
        </p:txBody>
      </p:sp>
      <p:pic>
        <p:nvPicPr>
          <p:cNvPr id="5" name="Picture 23" descr="iclick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641033"/>
              </p:ext>
            </p:extLst>
          </p:nvPr>
        </p:nvGraphicFramePr>
        <p:xfrm>
          <a:off x="5335896" y="3924300"/>
          <a:ext cx="23495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000" name="Equation" r:id="rId4" imgW="1180800" imgH="215640" progId="Equation.DSMT4">
                  <p:embed/>
                </p:oleObj>
              </mc:Choice>
              <mc:Fallback>
                <p:oleObj name="Equation" r:id="rId4" imgW="1180800" imgH="215640" progId="Equation.DSMT4">
                  <p:embed/>
                  <p:pic>
                    <p:nvPicPr>
                      <p:cNvPr id="0" name="Picture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896" y="3924300"/>
                        <a:ext cx="23495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14400" y="12954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Last lecture, we saw that </a:t>
            </a:r>
            <a:r>
              <a:rPr lang="el-GR" sz="2400" dirty="0" smtClean="0"/>
              <a:t>β</a:t>
            </a:r>
            <a:r>
              <a:rPr lang="en-US" sz="2400" baseline="30000" dirty="0" smtClean="0"/>
              <a:t>–</a:t>
            </a:r>
            <a:r>
              <a:rPr lang="en-US" sz="2400" dirty="0" smtClean="0"/>
              <a:t> decay involves converting a neutron into a proton. </a:t>
            </a:r>
          </a:p>
        </p:txBody>
      </p:sp>
      <p:pic>
        <p:nvPicPr>
          <p:cNvPr id="9" name="Picture 2" descr="http://outreach.atnf.csiro.au/education/senior/cosmicengine/images/sun/neutrondecay.gi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9" r="32652"/>
          <a:stretch/>
        </p:blipFill>
        <p:spPr bwMode="auto">
          <a:xfrm>
            <a:off x="5105400" y="2133600"/>
            <a:ext cx="2925193" cy="177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523999" y="5181599"/>
            <a:ext cx="335280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365760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A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d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converts to a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u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365760" indent="-365760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A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u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converts to a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d</a:t>
            </a:r>
          </a:p>
          <a:p>
            <a:pPr marL="365760" indent="-365760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A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d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converts to an e</a:t>
            </a:r>
            <a:r>
              <a:rPr lang="en-US" sz="2400" baseline="30000" dirty="0" smtClean="0">
                <a:solidFill>
                  <a:schemeClr val="accent5">
                    <a:lumMod val="75000"/>
                  </a:schemeClr>
                </a:solidFill>
              </a:rPr>
              <a:t>–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447800" y="2290992"/>
            <a:ext cx="3030941" cy="1747608"/>
            <a:chOff x="5445460" y="2550120"/>
            <a:chExt cx="3411941" cy="1967289"/>
          </a:xfrm>
        </p:grpSpPr>
        <p:grpSp>
          <p:nvGrpSpPr>
            <p:cNvPr id="14" name="Group 26"/>
            <p:cNvGrpSpPr/>
            <p:nvPr/>
          </p:nvGrpSpPr>
          <p:grpSpPr>
            <a:xfrm>
              <a:off x="5445460" y="2579427"/>
              <a:ext cx="3411941" cy="1937982"/>
              <a:chOff x="5268036" y="2565779"/>
              <a:chExt cx="3411941" cy="1937982"/>
            </a:xfrm>
          </p:grpSpPr>
          <p:pic>
            <p:nvPicPr>
              <p:cNvPr id="17" name="Picture 44" descr="http://outreach.atnf.csiro.au/education/senior/cosmicengine/images/sun/betadecay.gif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071" r="29097" b="11940"/>
              <a:stretch/>
            </p:blipFill>
            <p:spPr bwMode="auto">
              <a:xfrm>
                <a:off x="5268036" y="2565779"/>
                <a:ext cx="3275463" cy="1774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 useBgFill="1">
            <p:nvSpPr>
              <p:cNvPr id="18" name="Rectangle 17"/>
              <p:cNvSpPr/>
              <p:nvPr/>
            </p:nvSpPr>
            <p:spPr>
              <a:xfrm rot="854494">
                <a:off x="7792873" y="3330053"/>
                <a:ext cx="887104" cy="117370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 useBgFill="1">
            <p:nvSpPr>
              <p:cNvPr id="19" name="Rectangle 18"/>
              <p:cNvSpPr/>
              <p:nvPr/>
            </p:nvSpPr>
            <p:spPr>
              <a:xfrm rot="854494">
                <a:off x="7118109" y="3986115"/>
                <a:ext cx="197476" cy="1324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5" name="Straight Arrow Connector 14"/>
            <p:cNvCxnSpPr/>
            <p:nvPr/>
          </p:nvCxnSpPr>
          <p:spPr bwMode="auto">
            <a:xfrm flipV="1">
              <a:off x="6629400" y="2750024"/>
              <a:ext cx="152400" cy="304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16" name="Object 12"/>
            <p:cNvGraphicFramePr>
              <a:graphicFrameLocks noChangeAspect="1"/>
            </p:cNvGraphicFramePr>
            <p:nvPr/>
          </p:nvGraphicFramePr>
          <p:xfrm>
            <a:off x="6775826" y="2550120"/>
            <a:ext cx="173038" cy="206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2001" name="Equation" r:id="rId8" imgW="139579" imgH="164957" progId="Equation.DSMT4">
                    <p:embed/>
                  </p:oleObj>
                </mc:Choice>
                <mc:Fallback>
                  <p:oleObj name="Equation" r:id="rId8" imgW="139579" imgH="164957" progId="Equation.DSMT4">
                    <p:embed/>
                    <p:pic>
                      <p:nvPicPr>
                        <p:cNvPr id="0" name="Picture 10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75826" y="2550120"/>
                          <a:ext cx="173038" cy="2063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2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118698"/>
              </p:ext>
            </p:extLst>
          </p:nvPr>
        </p:nvGraphicFramePr>
        <p:xfrm>
          <a:off x="1193800" y="3962400"/>
          <a:ext cx="3009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002" name="Equation" r:id="rId10" imgW="1511280" imgH="215640" progId="Equation.DSMT4">
                  <p:embed/>
                </p:oleObj>
              </mc:Choice>
              <mc:Fallback>
                <p:oleObj name="Equation" r:id="rId10" imgW="1511280" imgH="215640" progId="Equation.DSMT4">
                  <p:embed/>
                  <p:pic>
                    <p:nvPicPr>
                      <p:cNvPr id="0" name="Picture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3962400"/>
                        <a:ext cx="30099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914400" y="46482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could this decay be described in terms of quarks?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28, Slide </a:t>
            </a:r>
            <a:fld id="{1CAC7609-F577-47E8-AE8B-FF3B7C65C01C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Hadrons &amp; quarks</a:t>
            </a:r>
            <a:endParaRPr lang="en-US" dirty="0"/>
          </a:p>
        </p:txBody>
      </p:sp>
      <p:pic>
        <p:nvPicPr>
          <p:cNvPr id="4" name="Picture 23" descr="iclick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371600"/>
            <a:ext cx="7847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l-GR" sz="2400" dirty="0" smtClean="0"/>
              <a:t>Δ</a:t>
            </a:r>
            <a:r>
              <a:rPr lang="en-US" sz="2400" baseline="30000" dirty="0" smtClean="0"/>
              <a:t>–</a:t>
            </a:r>
            <a:r>
              <a:rPr lang="en-US" sz="2400" dirty="0" smtClean="0"/>
              <a:t> is an exotic </a:t>
            </a:r>
            <a:r>
              <a:rPr lang="en-US" sz="2400" dirty="0" err="1" smtClean="0"/>
              <a:t>hadron</a:t>
            </a:r>
            <a:r>
              <a:rPr lang="en-US" sz="2400" dirty="0" smtClean="0"/>
              <a:t> with charge –e.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371600" y="3751183"/>
            <a:ext cx="18288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365760">
              <a:spcAft>
                <a:spcPts val="600"/>
              </a:spcAft>
              <a:buFont typeface="+mj-lt"/>
              <a:buAutoNum type="alphaUcPeriod"/>
            </a:pP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uuu</a:t>
            </a:r>
            <a:endParaRPr lang="en-US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65760" indent="-365760">
              <a:spcAft>
                <a:spcPts val="600"/>
              </a:spcAft>
              <a:buFont typeface="+mj-lt"/>
              <a:buAutoNum type="alphaUcPeriod"/>
            </a:pP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ddd</a:t>
            </a:r>
            <a:endParaRPr lang="en-US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65760" indent="-365760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an e</a:t>
            </a:r>
            <a:r>
              <a:rPr lang="en-US" sz="2400" baseline="30000" dirty="0" smtClean="0">
                <a:solidFill>
                  <a:schemeClr val="accent5">
                    <a:lumMod val="75000"/>
                  </a:schemeClr>
                </a:solidFill>
              </a:rPr>
              <a:t>–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&amp; </a:t>
            </a:r>
            <a:r>
              <a:rPr lang="el-GR" sz="2400" dirty="0" smtClean="0">
                <a:solidFill>
                  <a:schemeClr val="accent5">
                    <a:lumMod val="75000"/>
                  </a:schemeClr>
                </a:solidFill>
              </a:rPr>
              <a:t>ν</a:t>
            </a:r>
            <a:r>
              <a:rPr lang="en-US" sz="2400" baseline="-25000" dirty="0" smtClean="0">
                <a:solidFill>
                  <a:schemeClr val="accent5">
                    <a:lumMod val="75000"/>
                  </a:schemeClr>
                </a:solidFill>
              </a:rPr>
              <a:t>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5536" y="3213318"/>
            <a:ext cx="6399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could the quark makeup of this particle be?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28, Slide </a:t>
            </a:r>
            <a:fld id="{1CAC7609-F577-47E8-AE8B-FF3B7C65C01C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3276600" y="1965325"/>
            <a:ext cx="1193800" cy="1082675"/>
            <a:chOff x="5486400" y="3352800"/>
            <a:chExt cx="1193800" cy="1082675"/>
          </a:xfrm>
        </p:grpSpPr>
        <p:pic>
          <p:nvPicPr>
            <p:cNvPr id="20" name="Picture 9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3352800"/>
              <a:ext cx="997445" cy="996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5599853" y="3505200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?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96000" y="3825875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?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27732" y="3837543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?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657411" name="Object 3"/>
            <p:cNvGraphicFramePr>
              <a:graphicFrameLocks noChangeAspect="1"/>
            </p:cNvGraphicFramePr>
            <p:nvPr/>
          </p:nvGraphicFramePr>
          <p:xfrm>
            <a:off x="6324600" y="4191000"/>
            <a:ext cx="355600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7448" name="Equation" r:id="rId5" imgW="203040" imgH="139680" progId="Equation.DSMT4">
                    <p:embed/>
                  </p:oleObj>
                </mc:Choice>
                <mc:Fallback>
                  <p:oleObj name="Equation" r:id="rId5" imgW="203040" imgH="139680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24600" y="4191000"/>
                          <a:ext cx="355600" cy="244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94719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352800" y="197700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2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43400" y="197254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3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91138" name="Picture 2" descr="http://upload.wikimedia.org/wikipedia/commons/thumb/0/00/Standard_Model_of_Elementary_Particles.svg/2000px-Standard_Model_of_Elementary_Particles.svg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07"/>
          <a:stretch/>
        </p:blipFill>
        <p:spPr bwMode="auto">
          <a:xfrm>
            <a:off x="1600201" y="2358008"/>
            <a:ext cx="3385686" cy="404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8200" y="2008496"/>
            <a:ext cx="1358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Generation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2200" y="197700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1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uilding blocks of matter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0" y="235800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‘95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1400" y="235800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‘74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336027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‘77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81400" y="336027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‘74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371600"/>
            <a:ext cx="7523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Ordinary matter is made of u, d (quarks), e and </a:t>
            </a:r>
            <a:r>
              <a:rPr lang="el-GR" sz="2400" dirty="0" smtClean="0"/>
              <a:t>ν</a:t>
            </a:r>
            <a:r>
              <a:rPr lang="en-US" sz="2400" baseline="-25000" dirty="0" smtClean="0"/>
              <a:t>e</a:t>
            </a:r>
            <a:r>
              <a:rPr lang="en-US" sz="2400" dirty="0" smtClean="0"/>
              <a:t> (leptons)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715001" y="40386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Quarks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and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 leptons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(ex: e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–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) are believed to be the elementary particles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5000" y="2797417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Hadrons</a:t>
            </a:r>
            <a:r>
              <a:rPr lang="en-US" dirty="0" smtClean="0">
                <a:solidFill>
                  <a:srgbClr val="C00000"/>
                </a:solidFill>
              </a:rPr>
              <a:t> (ex: n, p) are composite particles made of quarks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0" y="44196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‘75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0" y="54102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‘00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057400" y="6324600"/>
            <a:ext cx="2971800" cy="457200"/>
          </a:xfrm>
          <a:prstGeom prst="rightArrow">
            <a:avLst>
              <a:gd name="adj1" fmla="val 50000"/>
              <a:gd name="adj2" fmla="val 92105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Mass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28, Slide </a:t>
            </a:r>
            <a:fld id="{1CAC7609-F577-47E8-AE8B-FF3B7C65C01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715000" y="540127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There is a corresponding  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anti-particles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for each elementary particles! Same 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m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, opposite 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q</a:t>
            </a:r>
            <a:endParaRPr lang="en-US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10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Quarks</a:t>
            </a:r>
            <a:endParaRPr lang="en-US" dirty="0"/>
          </a:p>
        </p:txBody>
      </p:sp>
      <p:pic>
        <p:nvPicPr>
          <p:cNvPr id="4" name="Picture 23" descr="iclick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3450" y="1465216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Lect. 26 we saw that two electrons cannot be in the same </a:t>
            </a:r>
            <a:r>
              <a:rPr lang="en-US" sz="2400" dirty="0"/>
              <a:t>state (i.e. have the same quantum numbers</a:t>
            </a:r>
            <a:r>
              <a:rPr lang="en-US" sz="2400" dirty="0" smtClean="0"/>
              <a:t>).</a:t>
            </a:r>
          </a:p>
          <a:p>
            <a:endParaRPr lang="en-US" sz="2400" dirty="0" smtClean="0"/>
          </a:p>
          <a:p>
            <a:r>
              <a:rPr lang="en-US" sz="2400" dirty="0" smtClean="0"/>
              <a:t>Can two quarks be in the same state?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295400" y="3375660"/>
            <a:ext cx="107442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365760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Yes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365760" indent="-365760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No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28, Slide </a:t>
            </a:r>
            <a:fld id="{1CAC7609-F577-47E8-AE8B-FF3B7C65C01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43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Fundamental forces of Nature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00200" y="1524000"/>
            <a:ext cx="5558509" cy="1791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None/>
            </a:pPr>
            <a:r>
              <a:rPr lang="en-US" sz="2400" dirty="0" smtClean="0">
                <a:latin typeface="+mj-lt"/>
              </a:rPr>
              <a:t>Gravitational force (solar system, galaxies)</a:t>
            </a:r>
          </a:p>
          <a:p>
            <a:pPr>
              <a:spcAft>
                <a:spcPts val="600"/>
              </a:spcAft>
              <a:buNone/>
            </a:pPr>
            <a:r>
              <a:rPr lang="en-US" sz="2400" dirty="0" smtClean="0">
                <a:latin typeface="+mj-lt"/>
              </a:rPr>
              <a:t>Electromagnetic force (atoms, molecules)</a:t>
            </a:r>
          </a:p>
          <a:p>
            <a:pPr>
              <a:spcAft>
                <a:spcPts val="600"/>
              </a:spcAft>
              <a:buNone/>
            </a:pPr>
            <a:r>
              <a:rPr lang="en-US" sz="2400" dirty="0" smtClean="0">
                <a:latin typeface="+mj-lt"/>
              </a:rPr>
              <a:t>Strong force (atomic nuclei)</a:t>
            </a:r>
          </a:p>
          <a:p>
            <a:pPr>
              <a:spcAft>
                <a:spcPts val="600"/>
              </a:spcAft>
              <a:buNone/>
            </a:pPr>
            <a:r>
              <a:rPr lang="en-US" sz="2400" dirty="0" smtClean="0">
                <a:latin typeface="+mj-lt"/>
              </a:rPr>
              <a:t>Weak force (radioactive decay)</a:t>
            </a:r>
            <a:endParaRPr lang="en-US" sz="2400" dirty="0">
              <a:latin typeface="+mj-lt"/>
            </a:endParaRPr>
          </a:p>
        </p:txBody>
      </p:sp>
      <p:grpSp>
        <p:nvGrpSpPr>
          <p:cNvPr id="3" name="Group 32"/>
          <p:cNvGrpSpPr/>
          <p:nvPr/>
        </p:nvGrpSpPr>
        <p:grpSpPr>
          <a:xfrm>
            <a:off x="5180730" y="3900785"/>
            <a:ext cx="2210670" cy="1985665"/>
            <a:chOff x="5180730" y="4186535"/>
            <a:chExt cx="2210670" cy="1985665"/>
          </a:xfrm>
        </p:grpSpPr>
        <p:pic>
          <p:nvPicPr>
            <p:cNvPr id="16" name="Picture 37" descr="http://hadron.physics.fsu.edu/~crede/IMAGES/panels-5.gif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333" r="6666" b="6667"/>
            <a:stretch/>
          </p:blipFill>
          <p:spPr bwMode="auto">
            <a:xfrm>
              <a:off x="5188712" y="4186535"/>
              <a:ext cx="2133600" cy="1371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5188712" y="4719935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latin typeface="+mn-lt"/>
                </a:rPr>
                <a:t>&lt;</a:t>
              </a:r>
              <a:endParaRPr lang="en-US" dirty="0">
                <a:latin typeface="+mn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80730" y="5710535"/>
              <a:ext cx="22106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dirty="0" smtClean="0">
                  <a:latin typeface="+mn-lt"/>
                </a:rPr>
                <a:t>Electromagnetic</a:t>
              </a:r>
              <a:endParaRPr lang="en-US" sz="2400" dirty="0">
                <a:latin typeface="+mn-lt"/>
              </a:endParaRPr>
            </a:p>
          </p:txBody>
        </p:sp>
      </p:grpSp>
      <p:grpSp>
        <p:nvGrpSpPr>
          <p:cNvPr id="4" name="Group 33"/>
          <p:cNvGrpSpPr/>
          <p:nvPr/>
        </p:nvGrpSpPr>
        <p:grpSpPr>
          <a:xfrm>
            <a:off x="7474712" y="3976985"/>
            <a:ext cx="1524000" cy="1909465"/>
            <a:chOff x="7474712" y="4262735"/>
            <a:chExt cx="1524000" cy="1909465"/>
          </a:xfrm>
        </p:grpSpPr>
        <p:pic>
          <p:nvPicPr>
            <p:cNvPr id="17" name="Picture 5" descr="http://hadron.physics.fsu.edu/~crede/IMAGES/panels-6.g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52" t="25420" r="27481" b="11246"/>
            <a:stretch/>
          </p:blipFill>
          <p:spPr bwMode="auto">
            <a:xfrm>
              <a:off x="7931912" y="4262735"/>
              <a:ext cx="1066800" cy="1447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7474712" y="4719935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latin typeface="+mn-lt"/>
                </a:rPr>
                <a:t>&lt;</a:t>
              </a:r>
              <a:endParaRPr lang="en-US" dirty="0">
                <a:latin typeface="+mn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931912" y="5710535"/>
              <a:ext cx="9988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dirty="0" smtClean="0">
                  <a:latin typeface="+mn-lt"/>
                </a:rPr>
                <a:t>Strong</a:t>
              </a:r>
              <a:endParaRPr lang="en-US" sz="2400" dirty="0">
                <a:latin typeface="+mn-lt"/>
              </a:endParaRPr>
            </a:p>
          </p:txBody>
        </p:sp>
      </p:grpSp>
      <p:grpSp>
        <p:nvGrpSpPr>
          <p:cNvPr id="6" name="Group 30"/>
          <p:cNvGrpSpPr/>
          <p:nvPr/>
        </p:nvGrpSpPr>
        <p:grpSpPr>
          <a:xfrm>
            <a:off x="152400" y="3900785"/>
            <a:ext cx="2154063" cy="1985665"/>
            <a:chOff x="152400" y="4186535"/>
            <a:chExt cx="2154063" cy="1985665"/>
          </a:xfrm>
        </p:grpSpPr>
        <p:sp>
          <p:nvSpPr>
            <p:cNvPr id="24" name="TextBox 23"/>
            <p:cNvSpPr txBox="1"/>
            <p:nvPr/>
          </p:nvSpPr>
          <p:spPr>
            <a:xfrm>
              <a:off x="230822" y="5710535"/>
              <a:ext cx="17904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dirty="0" smtClean="0">
                  <a:latin typeface="+mn-lt"/>
                </a:rPr>
                <a:t>Gravitational</a:t>
              </a:r>
              <a:endParaRPr lang="en-US" sz="2400" dirty="0">
                <a:latin typeface="+mn-lt"/>
              </a:endParaRPr>
            </a:p>
          </p:txBody>
        </p:sp>
        <p:pic>
          <p:nvPicPr>
            <p:cNvPr id="113666" name="Picture 2" descr="http://images.tutorvista.com/cms/images/83/objects-attracted-towards-the-earth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" y="4186535"/>
              <a:ext cx="2154063" cy="1524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7" name="Group 31"/>
          <p:cNvGrpSpPr/>
          <p:nvPr/>
        </p:nvGrpSpPr>
        <p:grpSpPr>
          <a:xfrm>
            <a:off x="2362200" y="3900785"/>
            <a:ext cx="2819400" cy="1985665"/>
            <a:chOff x="2362200" y="4186535"/>
            <a:chExt cx="2819400" cy="1985665"/>
          </a:xfrm>
        </p:grpSpPr>
        <p:pic>
          <p:nvPicPr>
            <p:cNvPr id="14" name="Picture 44" descr="http://outreach.atnf.csiro.au/education/senior/cosmicengine/images/sun/betadecay.gif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756" r="42818" b="14836"/>
            <a:stretch/>
          </p:blipFill>
          <p:spPr bwMode="auto">
            <a:xfrm>
              <a:off x="2743200" y="4186535"/>
              <a:ext cx="2438400" cy="1600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3276600" y="5710535"/>
              <a:ext cx="888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dirty="0" smtClean="0">
                  <a:latin typeface="+mn-lt"/>
                </a:rPr>
                <a:t>Weak</a:t>
              </a:r>
              <a:endParaRPr lang="en-US" sz="2400" dirty="0">
                <a:latin typeface="+mn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362200" y="4719935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latin typeface="+mn-lt"/>
                </a:rPr>
                <a:t>&lt;</a:t>
              </a:r>
              <a:endParaRPr lang="en-US" dirty="0">
                <a:latin typeface="+mn-lt"/>
              </a:endParaRPr>
            </a:p>
          </p:txBody>
        </p:sp>
      </p:grpSp>
      <p:grpSp>
        <p:nvGrpSpPr>
          <p:cNvPr id="8" name="Group 29"/>
          <p:cNvGrpSpPr/>
          <p:nvPr/>
        </p:nvGrpSpPr>
        <p:grpSpPr>
          <a:xfrm>
            <a:off x="0" y="6087130"/>
            <a:ext cx="9144000" cy="523220"/>
            <a:chOff x="0" y="3591580"/>
            <a:chExt cx="9144000" cy="523220"/>
          </a:xfrm>
        </p:grpSpPr>
        <p:sp>
          <p:nvSpPr>
            <p:cNvPr id="29" name="Rectangle 28"/>
            <p:cNvSpPr/>
            <p:nvPr/>
          </p:nvSpPr>
          <p:spPr>
            <a:xfrm>
              <a:off x="0" y="3657600"/>
              <a:ext cx="9144000" cy="457200"/>
            </a:xfrm>
            <a:prstGeom prst="rect">
              <a:avLst/>
            </a:prstGeom>
            <a:gradFill flip="none" rotWithShape="1">
              <a:gsLst>
                <a:gs pos="0">
                  <a:srgbClr val="C00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43800" y="3591580"/>
              <a:ext cx="15400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800" dirty="0" smtClean="0">
                  <a:solidFill>
                    <a:schemeClr val="bg1"/>
                  </a:solidFill>
                  <a:latin typeface="+mn-lt"/>
                </a:rPr>
                <a:t>strongest</a:t>
              </a:r>
              <a:endParaRPr lang="en-US" sz="28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67654" y="3591580"/>
              <a:ext cx="13746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800" dirty="0" smtClean="0">
                  <a:solidFill>
                    <a:schemeClr val="bg1"/>
                  </a:solidFill>
                  <a:latin typeface="+mn-lt"/>
                </a:rPr>
                <a:t>weakest</a:t>
              </a:r>
              <a:endParaRPr lang="en-US" sz="2800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0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Phys102</Template>
  <TotalTime>97547</TotalTime>
  <Words>1170</Words>
  <Application>Microsoft Office PowerPoint</Application>
  <PresentationFormat>On-screen Show (4:3)</PresentationFormat>
  <Paragraphs>237</Paragraphs>
  <Slides>20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Phys102</vt:lpstr>
      <vt:lpstr>Equation</vt:lpstr>
      <vt:lpstr>Phys 102 – Lecture 28</vt:lpstr>
      <vt:lpstr>Today we will...</vt:lpstr>
      <vt:lpstr>Fundamental particles</vt:lpstr>
      <vt:lpstr>Quarks</vt:lpstr>
      <vt:lpstr>ACT: Beta decay</vt:lpstr>
      <vt:lpstr>ACT: Hadrons &amp; quarks</vt:lpstr>
      <vt:lpstr>Building blocks of matter</vt:lpstr>
      <vt:lpstr>ACT: Quarks</vt:lpstr>
      <vt:lpstr>4 Fundamental forces of Nature</vt:lpstr>
      <vt:lpstr>Particle physics view of forces</vt:lpstr>
      <vt:lpstr>The “Standard Model”</vt:lpstr>
      <vt:lpstr>The Higgs boson</vt:lpstr>
      <vt:lpstr>ACT: Fundamental forces</vt:lpstr>
      <vt:lpstr>The expansion of the universe</vt:lpstr>
      <vt:lpstr>ACT: Doppler effect</vt:lpstr>
      <vt:lpstr>ACT: Hubble law</vt:lpstr>
      <vt:lpstr>The Big Bang</vt:lpstr>
      <vt:lpstr>A journey back in time...</vt:lpstr>
      <vt:lpstr>Unification</vt:lpstr>
      <vt:lpstr>Some unsolved problems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102 – Lecture 2</dc:title>
  <dc:creator>ychemla</dc:creator>
  <cp:lastModifiedBy>ychemla</cp:lastModifiedBy>
  <cp:revision>546</cp:revision>
  <cp:lastPrinted>2014-12-08T14:56:46Z</cp:lastPrinted>
  <dcterms:created xsi:type="dcterms:W3CDTF">2014-01-20T00:06:45Z</dcterms:created>
  <dcterms:modified xsi:type="dcterms:W3CDTF">2015-05-04T15:17:20Z</dcterms:modified>
</cp:coreProperties>
</file>