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514" r:id="rId3"/>
    <p:sldId id="509" r:id="rId4"/>
    <p:sldId id="505" r:id="rId5"/>
    <p:sldId id="499" r:id="rId6"/>
    <p:sldId id="515" r:id="rId7"/>
    <p:sldId id="506" r:id="rId8"/>
    <p:sldId id="510" r:id="rId9"/>
    <p:sldId id="494" r:id="rId10"/>
    <p:sldId id="518" r:id="rId11"/>
    <p:sldId id="496" r:id="rId12"/>
    <p:sldId id="493" r:id="rId13"/>
    <p:sldId id="519" r:id="rId14"/>
    <p:sldId id="511" r:id="rId15"/>
    <p:sldId id="516" r:id="rId16"/>
    <p:sldId id="507" r:id="rId17"/>
    <p:sldId id="503" r:id="rId18"/>
    <p:sldId id="508" r:id="rId19"/>
    <p:sldId id="512" r:id="rId20"/>
    <p:sldId id="495" r:id="rId21"/>
    <p:sldId id="520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01"/>
    <a:srgbClr val="009900"/>
    <a:srgbClr val="A6A6A6"/>
    <a:srgbClr val="BFBFBF"/>
    <a:srgbClr val="2F5597"/>
    <a:srgbClr val="000000"/>
    <a:srgbClr val="5B9BD5"/>
    <a:srgbClr val="FFFFFF"/>
    <a:srgbClr val="00B0F0"/>
    <a:srgbClr val="C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>
      <p:cViewPr>
        <p:scale>
          <a:sx n="70" d="100"/>
          <a:sy n="70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2.wmf"/><Relationship Id="rId16" Type="http://schemas.openxmlformats.org/officeDocument/2006/relationships/image" Target="../media/image33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43.wmf"/><Relationship Id="rId4" Type="http://schemas.openxmlformats.org/officeDocument/2006/relationships/image" Target="../media/image38.w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9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8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7.wmf"/><Relationship Id="rId5" Type="http://schemas.openxmlformats.org/officeDocument/2006/relationships/image" Target="../media/image62.wmf"/><Relationship Id="rId10" Type="http://schemas.openxmlformats.org/officeDocument/2006/relationships/image" Target="../media/image50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CA5E-5C3D-4010-BE49-72848C5F1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26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CCC48-E8FB-4D65-9DE8-21B3F801118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21465A1B-06DF-490C-9EA9-6F0EC656012B}" type="slidenum">
              <a:rPr lang="en-US" altLang="en-US" sz="1300">
                <a:solidFill>
                  <a:prstClr val="black"/>
                </a:solidFill>
              </a:rPr>
              <a:pPr/>
              <a:t>5</a:t>
            </a:fld>
            <a:endParaRPr lang="en-US" altLang="en-US" sz="1300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Compare states with seats in auditorium  n=row,  l=seat   ml=???   Ms=male/female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CCC48-E8FB-4D65-9DE8-21B3F801118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CCC48-E8FB-4D65-9DE8-21B3F801118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59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60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26,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0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57.png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7.bin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7.png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26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quantum numbers and spin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00066" name="Picture 2" descr="http://world.mathigon.org/resources/Probability/quan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799"/>
            <a:ext cx="4343400" cy="339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8"/>
          <p:cNvGrpSpPr/>
          <p:nvPr/>
        </p:nvGrpSpPr>
        <p:grpSpPr>
          <a:xfrm>
            <a:off x="1261594" y="1911427"/>
            <a:ext cx="1828800" cy="3200400"/>
            <a:chOff x="3200400" y="2362200"/>
            <a:chExt cx="1828800" cy="320040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Zeeman effect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Arc 8"/>
          <p:cNvSpPr/>
          <p:nvPr/>
        </p:nvSpPr>
        <p:spPr bwMode="auto">
          <a:xfrm>
            <a:off x="1373785" y="3103242"/>
            <a:ext cx="1600200" cy="685800"/>
          </a:xfrm>
          <a:prstGeom prst="arc">
            <a:avLst>
              <a:gd name="adj1" fmla="val 20772588"/>
              <a:gd name="adj2" fmla="val 20774563"/>
            </a:avLst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1542158" y="1975297"/>
            <a:ext cx="2003868" cy="3022600"/>
            <a:chOff x="1682307" y="1975297"/>
            <a:chExt cx="2003868" cy="3022600"/>
          </a:xfrm>
        </p:grpSpPr>
        <p:grpSp>
          <p:nvGrpSpPr>
            <p:cNvPr id="4" name="Group 3"/>
            <p:cNvGrpSpPr/>
            <p:nvPr/>
          </p:nvGrpSpPr>
          <p:grpSpPr>
            <a:xfrm>
              <a:off x="2351272" y="2362200"/>
              <a:ext cx="1334903" cy="1063260"/>
              <a:chOff x="1428307" y="5201089"/>
              <a:chExt cx="1334903" cy="106326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428307" y="5429689"/>
                <a:ext cx="1001528" cy="834660"/>
              </a:xfrm>
              <a:prstGeom prst="straightConnector1">
                <a:avLst/>
              </a:prstGeom>
              <a:ln w="5715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" name="Object 14"/>
              <p:cNvGraphicFramePr>
                <a:graphicFrameLocks noChangeAspect="1"/>
              </p:cNvGraphicFramePr>
              <p:nvPr/>
            </p:nvGraphicFramePr>
            <p:xfrm>
              <a:off x="2429835" y="5201089"/>
              <a:ext cx="333375" cy="400050"/>
            </p:xfrm>
            <a:graphic>
              <a:graphicData uri="http://schemas.openxmlformats.org/presentationml/2006/ole">
                <p:oleObj spid="_x0000_s645122" name="Equation" r:id="rId3" imgW="190440" imgH="228600" progId="Equation.DSMT4">
                  <p:embed/>
                </p:oleObj>
              </a:graphicData>
            </a:graphic>
          </p:graphicFrame>
        </p:grp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 rot="2916277">
              <a:off x="818707" y="2838897"/>
              <a:ext cx="3022600" cy="1295400"/>
            </a:xfrm>
            <a:prstGeom prst="ellips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1981200" y="4267200"/>
              <a:ext cx="3978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e</a:t>
              </a:r>
              <a:r>
                <a:rPr lang="en-US" sz="2000" baseline="30000" dirty="0" smtClean="0"/>
                <a:t>–</a:t>
              </a:r>
              <a:endParaRPr lang="en-US" sz="2000" baseline="30000" dirty="0"/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2362200" y="4267200"/>
              <a:ext cx="255807" cy="400110"/>
              <a:chOff x="4212142" y="3235092"/>
              <a:chExt cx="245558" cy="384080"/>
            </a:xfrm>
          </p:grpSpPr>
          <p:pic>
            <p:nvPicPr>
              <p:cNvPr id="14" name="Picture 13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212142" y="3235092"/>
                <a:ext cx="203172" cy="38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16" name="Group 52"/>
          <p:cNvGrpSpPr/>
          <p:nvPr/>
        </p:nvGrpSpPr>
        <p:grpSpPr>
          <a:xfrm>
            <a:off x="1968842" y="3103243"/>
            <a:ext cx="421557" cy="646331"/>
            <a:chOff x="6773187" y="4077923"/>
            <a:chExt cx="874711" cy="1341106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773187" y="4077923"/>
              <a:ext cx="874711" cy="134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2034209" y="1500560"/>
          <a:ext cx="328613" cy="398463"/>
        </p:xfrm>
        <a:graphic>
          <a:graphicData uri="http://schemas.openxmlformats.org/presentationml/2006/ole">
            <p:oleObj spid="_x0000_s645123" name="Equation" r:id="rId6" imgW="164880" imgH="203040" progId="Equation.DSMT4">
              <p:embed/>
            </p:oleObj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V="1">
            <a:off x="584790" y="2966484"/>
            <a:ext cx="1" cy="9037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5300" y="2562446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</a:t>
            </a:r>
            <a:endParaRPr lang="en-US" sz="2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835338" y="1375274"/>
            <a:ext cx="500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effect of a 1 T </a:t>
            </a:r>
            <a:r>
              <a:rPr lang="en-US" sz="2400" i="1" dirty="0" smtClean="0"/>
              <a:t>B</a:t>
            </a:r>
            <a:r>
              <a:rPr lang="en-US" sz="2400" dirty="0" smtClean="0"/>
              <a:t> field on the energy of the 2p (</a:t>
            </a:r>
            <a:r>
              <a:rPr lang="en-US" sz="2400" i="1" dirty="0" smtClean="0"/>
              <a:t>n</a:t>
            </a:r>
            <a:r>
              <a:rPr lang="en-US" sz="2400" dirty="0" smtClean="0"/>
              <a:t> = 2, </a:t>
            </a:r>
            <a:r>
              <a:rPr lang="en-US" sz="2400" i="1" dirty="0" smtClean="0"/>
              <a:t>ℓ</a:t>
            </a:r>
            <a:r>
              <a:rPr lang="en-US" sz="2400" dirty="0" smtClean="0"/>
              <a:t> = 1) level  </a:t>
            </a:r>
            <a:endParaRPr lang="en-US" sz="2400" dirty="0"/>
          </a:p>
        </p:txBody>
      </p:sp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572000" y="2362200"/>
          <a:ext cx="2481263" cy="406400"/>
        </p:xfrm>
        <a:graphic>
          <a:graphicData uri="http://schemas.openxmlformats.org/presentationml/2006/ole">
            <p:oleObj spid="_x0000_s645130" name="Equation" r:id="rId7" imgW="1396800" imgH="228600" progId="Equation.DSMT4">
              <p:embed/>
            </p:oleObj>
          </a:graphicData>
        </a:graphic>
      </p:graphicFrame>
      <p:graphicFrame>
        <p:nvGraphicFramePr>
          <p:cNvPr id="645131" name="Object 11"/>
          <p:cNvGraphicFramePr>
            <a:graphicFrameLocks noChangeAspect="1"/>
          </p:cNvGraphicFramePr>
          <p:nvPr/>
        </p:nvGraphicFramePr>
        <p:xfrm>
          <a:off x="5029200" y="2743200"/>
          <a:ext cx="2005013" cy="766763"/>
        </p:xfrm>
        <a:graphic>
          <a:graphicData uri="http://schemas.openxmlformats.org/presentationml/2006/ole">
            <p:oleObj spid="_x0000_s645131" name="Equation" r:id="rId8" imgW="1130040" imgH="431640" progId="Equation.DSMT4">
              <p:embed/>
            </p:oleObj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4572000" y="4790364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403075" y="4342263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389427" y="4806286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389427" y="5256662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5132" name="Object 12"/>
          <p:cNvGraphicFramePr>
            <a:graphicFrameLocks noChangeAspect="1"/>
          </p:cNvGraphicFramePr>
          <p:nvPr/>
        </p:nvGraphicFramePr>
        <p:xfrm>
          <a:off x="4678363" y="3730625"/>
          <a:ext cx="676275" cy="376238"/>
        </p:xfrm>
        <a:graphic>
          <a:graphicData uri="http://schemas.openxmlformats.org/presentationml/2006/ole">
            <p:oleObj spid="_x0000_s645132" name="Equation" r:id="rId9" imgW="380880" imgH="215640" progId="Equation.DSMT4">
              <p:embed/>
            </p:oleObj>
          </a:graphicData>
        </a:graphic>
      </p:graphicFrame>
      <p:graphicFrame>
        <p:nvGraphicFramePr>
          <p:cNvPr id="645133" name="Object 13"/>
          <p:cNvGraphicFramePr>
            <a:graphicFrameLocks noChangeAspect="1"/>
          </p:cNvGraphicFramePr>
          <p:nvPr/>
        </p:nvGraphicFramePr>
        <p:xfrm>
          <a:off x="6482143" y="3730625"/>
          <a:ext cx="676275" cy="376238"/>
        </p:xfrm>
        <a:graphic>
          <a:graphicData uri="http://schemas.openxmlformats.org/presentationml/2006/ole">
            <p:oleObj spid="_x0000_s645133" name="Equation" r:id="rId10" imgW="380880" imgH="215640" progId="Equation.DSMT4">
              <p:embed/>
            </p:oleObj>
          </a:graphicData>
        </a:graphic>
      </p:graphicFrame>
      <p:graphicFrame>
        <p:nvGraphicFramePr>
          <p:cNvPr id="645134" name="Object 14"/>
          <p:cNvGraphicFramePr>
            <a:graphicFrameLocks noChangeAspect="1"/>
          </p:cNvGraphicFramePr>
          <p:nvPr/>
        </p:nvGraphicFramePr>
        <p:xfrm>
          <a:off x="7315200" y="4114800"/>
          <a:ext cx="922338" cy="407988"/>
        </p:xfrm>
        <a:graphic>
          <a:graphicData uri="http://schemas.openxmlformats.org/presentationml/2006/ole">
            <p:oleObj spid="_x0000_s645134" name="Equation" r:id="rId11" imgW="520560" imgH="228600" progId="Equation.DSMT4">
              <p:embed/>
            </p:oleObj>
          </a:graphicData>
        </a:graphic>
      </p:graphicFrame>
      <p:graphicFrame>
        <p:nvGraphicFramePr>
          <p:cNvPr id="645135" name="Object 15"/>
          <p:cNvGraphicFramePr>
            <a:graphicFrameLocks noChangeAspect="1"/>
          </p:cNvGraphicFramePr>
          <p:nvPr/>
        </p:nvGraphicFramePr>
        <p:xfrm>
          <a:off x="7315200" y="4572000"/>
          <a:ext cx="787400" cy="407988"/>
        </p:xfrm>
        <a:graphic>
          <a:graphicData uri="http://schemas.openxmlformats.org/presentationml/2006/ole">
            <p:oleObj spid="_x0000_s645135" name="Equation" r:id="rId12" imgW="444240" imgH="228600" progId="Equation.DSMT4">
              <p:embed/>
            </p:oleObj>
          </a:graphicData>
        </a:graphic>
      </p:graphicFrame>
      <p:graphicFrame>
        <p:nvGraphicFramePr>
          <p:cNvPr id="645136" name="Object 16"/>
          <p:cNvGraphicFramePr>
            <a:graphicFrameLocks noChangeAspect="1"/>
          </p:cNvGraphicFramePr>
          <p:nvPr/>
        </p:nvGraphicFramePr>
        <p:xfrm>
          <a:off x="7315200" y="5029200"/>
          <a:ext cx="922338" cy="407988"/>
        </p:xfrm>
        <a:graphic>
          <a:graphicData uri="http://schemas.openxmlformats.org/presentationml/2006/ole">
            <p:oleObj spid="_x0000_s645136" name="Equation" r:id="rId13" imgW="520560" imgH="228600" progId="Equation.DSMT4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914400" y="5257800"/>
            <a:ext cx="447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level splits into 3, with energy splitting</a:t>
            </a:r>
            <a:endParaRPr lang="en-US" dirty="0"/>
          </a:p>
        </p:txBody>
      </p:sp>
      <p:graphicFrame>
        <p:nvGraphicFramePr>
          <p:cNvPr id="645137" name="Object 17"/>
          <p:cNvGraphicFramePr>
            <a:graphicFrameLocks noChangeAspect="1"/>
          </p:cNvGraphicFramePr>
          <p:nvPr/>
        </p:nvGraphicFramePr>
        <p:xfrm>
          <a:off x="1524000" y="5634037"/>
          <a:ext cx="1171575" cy="766763"/>
        </p:xfrm>
        <a:graphic>
          <a:graphicData uri="http://schemas.openxmlformats.org/presentationml/2006/ole">
            <p:oleObj spid="_x0000_s645137" name="Equation" r:id="rId14" imgW="660240" imgH="431640" progId="Equation.DSMT4">
              <p:embed/>
            </p:oleObj>
          </a:graphicData>
        </a:graphic>
      </p:graphicFrame>
      <p:sp>
        <p:nvSpPr>
          <p:cNvPr id="69" name="Rectangle 68"/>
          <p:cNvSpPr/>
          <p:nvPr/>
        </p:nvSpPr>
        <p:spPr>
          <a:xfrm>
            <a:off x="7162800" y="2819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</a:t>
            </a:r>
            <a:r>
              <a:rPr lang="en-US" i="1" dirty="0" smtClean="0">
                <a:solidFill>
                  <a:srgbClr val="C00000"/>
                </a:solidFill>
              </a:rPr>
              <a:t>ℓ</a:t>
            </a:r>
            <a:r>
              <a:rPr lang="en-US" dirty="0" smtClean="0">
                <a:solidFill>
                  <a:srgbClr val="C00000"/>
                </a:solidFill>
              </a:rPr>
              <a:t> = 1, </a:t>
            </a:r>
          </a:p>
          <a:p>
            <a:r>
              <a:rPr lang="en-US" i="1" dirty="0" err="1" smtClean="0">
                <a:solidFill>
                  <a:srgbClr val="C0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C00000"/>
                </a:solidFill>
              </a:rPr>
              <a:t>ℓ</a:t>
            </a:r>
            <a:r>
              <a:rPr lang="en-US" dirty="0" smtClean="0">
                <a:solidFill>
                  <a:srgbClr val="C00000"/>
                </a:solidFill>
              </a:rPr>
              <a:t> = –1, 0, +1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45143" name="Object 23"/>
          <p:cNvGraphicFramePr>
            <a:graphicFrameLocks noChangeAspect="1"/>
          </p:cNvGraphicFramePr>
          <p:nvPr/>
        </p:nvGraphicFramePr>
        <p:xfrm>
          <a:off x="3288851" y="2667000"/>
          <a:ext cx="922338" cy="407988"/>
        </p:xfrm>
        <a:graphic>
          <a:graphicData uri="http://schemas.openxmlformats.org/presentationml/2006/ole">
            <p:oleObj spid="_x0000_s645143" name="Equation" r:id="rId15" imgW="5205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Atomic dipole</a:t>
            </a:r>
            <a:endParaRPr lang="en-US" dirty="0"/>
          </a:p>
        </p:txBody>
      </p:sp>
      <p:pic>
        <p:nvPicPr>
          <p:cNvPr id="4" name="Picture 23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5536" y="1316543"/>
            <a:ext cx="450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H </a:t>
            </a:r>
            <a:r>
              <a:rPr lang="el-GR" sz="2400" dirty="0" smtClean="0">
                <a:latin typeface="Calibri"/>
              </a:rPr>
              <a:t>α</a:t>
            </a:r>
            <a:r>
              <a:rPr lang="en-US" sz="2400" dirty="0" smtClean="0">
                <a:latin typeface="Calibri"/>
              </a:rPr>
              <a:t> spectral line</a:t>
            </a:r>
            <a:r>
              <a:rPr lang="en-US" sz="2400" dirty="0" smtClean="0"/>
              <a:t> is due to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transition between the </a:t>
            </a:r>
            <a:r>
              <a:rPr lang="en-US" sz="2400" i="1" dirty="0" smtClean="0"/>
              <a:t>n</a:t>
            </a:r>
            <a:r>
              <a:rPr lang="en-US" sz="2400" dirty="0" smtClean="0"/>
              <a:t> = 3, </a:t>
            </a:r>
            <a:r>
              <a:rPr lang="en-US" sz="2400" i="1" dirty="0" smtClean="0"/>
              <a:t>ℓ</a:t>
            </a:r>
            <a:r>
              <a:rPr lang="en-US" sz="2400" dirty="0" smtClean="0"/>
              <a:t> = 2 and the </a:t>
            </a:r>
            <a:r>
              <a:rPr lang="en-US" sz="2400" i="1" dirty="0" smtClean="0"/>
              <a:t>n</a:t>
            </a:r>
            <a:r>
              <a:rPr lang="en-US" sz="2400" dirty="0" smtClean="0"/>
              <a:t> = 2, </a:t>
            </a:r>
            <a:r>
              <a:rPr lang="en-US" sz="2400" i="1" dirty="0" smtClean="0"/>
              <a:t>ℓ</a:t>
            </a:r>
            <a:r>
              <a:rPr lang="en-US" sz="2400" dirty="0" smtClean="0"/>
              <a:t> = 1 </a:t>
            </a:r>
            <a:r>
              <a:rPr lang="en-US" sz="2400" dirty="0" err="1" smtClean="0"/>
              <a:t>subshells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090684" y="3827383"/>
            <a:ext cx="12624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1022" y="2755603"/>
            <a:ext cx="7775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many </a:t>
            </a:r>
            <a:r>
              <a:rPr lang="en-US" sz="2400" dirty="0" smtClean="0"/>
              <a:t>levels should the </a:t>
            </a:r>
            <a:r>
              <a:rPr lang="en-US" sz="2400" i="1" dirty="0" smtClean="0"/>
              <a:t>n</a:t>
            </a:r>
            <a:r>
              <a:rPr lang="en-US" sz="2400" dirty="0" smtClean="0"/>
              <a:t> = 3, </a:t>
            </a:r>
            <a:r>
              <a:rPr lang="en-US" sz="2400" i="1" dirty="0" smtClean="0"/>
              <a:t>ℓ</a:t>
            </a:r>
            <a:r>
              <a:rPr lang="en-US" sz="2400" dirty="0" smtClean="0"/>
              <a:t> = 2 </a:t>
            </a:r>
            <a:r>
              <a:rPr lang="en-US" sz="2400" dirty="0" smtClean="0"/>
              <a:t>state split into </a:t>
            </a:r>
            <a:r>
              <a:rPr lang="en-US" sz="2400" dirty="0" smtClean="0"/>
              <a:t>in </a:t>
            </a:r>
            <a:r>
              <a:rPr lang="en-US" sz="2400" dirty="0" smtClean="0"/>
              <a:t>a </a:t>
            </a:r>
            <a:r>
              <a:rPr lang="en-US" sz="2400" i="1" dirty="0" smtClean="0"/>
              <a:t>B</a:t>
            </a:r>
            <a:r>
              <a:rPr lang="en-US" sz="2400" dirty="0" smtClean="0"/>
              <a:t> field? </a:t>
            </a:r>
            <a:endParaRPr lang="en-US" sz="2400" dirty="0"/>
          </a:p>
        </p:txBody>
      </p:sp>
      <p:pic>
        <p:nvPicPr>
          <p:cNvPr id="13" name="Picture 12" descr="hydrogen-spectr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857" r="301" b="6601"/>
          <a:stretch>
            <a:fillRect/>
          </a:stretch>
        </p:blipFill>
        <p:spPr>
          <a:xfrm>
            <a:off x="5095609" y="1143000"/>
            <a:ext cx="4212167" cy="15569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14793" y="3164015"/>
            <a:ext cx="1496704" cy="3543860"/>
            <a:chOff x="4516090" y="1722598"/>
            <a:chExt cx="2058439" cy="4102116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5316940" y="2209800"/>
              <a:ext cx="4544" cy="36149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82581" y="1722598"/>
              <a:ext cx="576064" cy="5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E</a:t>
              </a:r>
              <a:endParaRPr lang="en-US" sz="2400" i="1" baseline="-25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316941" y="5204655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6941" y="3352380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27462" y="4975706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16090" y="3132338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3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657600" y="4572000"/>
            <a:ext cx="0" cy="16002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352800" y="419100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ℓ</a:t>
            </a:r>
            <a:r>
              <a:rPr lang="en-US" dirty="0" smtClean="0"/>
              <a:t> = 2 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3352800" y="617220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ℓ</a:t>
            </a:r>
            <a:r>
              <a:rPr lang="en-US" dirty="0" smtClean="0"/>
              <a:t> = 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angular momentum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671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beam of H atoms in ground state passes through a </a:t>
            </a:r>
            <a:r>
              <a:rPr lang="en-US" sz="2400" i="1" dirty="0" smtClean="0"/>
              <a:t>B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pic>
        <p:nvPicPr>
          <p:cNvPr id="598018" name="Picture 2" descr="http://upload.wikimedia.org/wikipedia/commons/2/29/Stern-Gerlach_experimen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362200"/>
            <a:ext cx="4953000" cy="3086101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39243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638800"/>
            <a:ext cx="279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“Stern-</a:t>
            </a:r>
            <a:r>
              <a:rPr lang="en-US" dirty="0" err="1" smtClean="0"/>
              <a:t>Gerlach</a:t>
            </a:r>
            <a:r>
              <a:rPr lang="en-US" dirty="0" smtClean="0"/>
              <a:t> experiment”</a:t>
            </a:r>
            <a:endParaRPr lang="en-US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6816046" y="2628901"/>
            <a:ext cx="133735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Atom with </a:t>
            </a:r>
            <a:r>
              <a:rPr lang="en-US" sz="1400" i="1" dirty="0" smtClean="0"/>
              <a:t>ℓ</a:t>
            </a:r>
            <a:r>
              <a:rPr lang="en-US" sz="1400" dirty="0" smtClean="0"/>
              <a:t> = 0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990600" y="4038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Since we expect 2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+ 1 values for magnetic dipole moment, e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must have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intrinsic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angular momentum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ℓ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= ½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0600" y="2362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1, so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0 and expect NO effect from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0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Instead, observe beam split in two!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4724400" y="3924301"/>
            <a:ext cx="372915" cy="633782"/>
            <a:chOff x="9312570" y="4191001"/>
            <a:chExt cx="745830" cy="1267562"/>
          </a:xfrm>
        </p:grpSpPr>
        <p:cxnSp>
          <p:nvCxnSpPr>
            <p:cNvPr id="86" name="Straight Arrow Connector 85"/>
            <p:cNvCxnSpPr/>
            <p:nvPr/>
          </p:nvCxnSpPr>
          <p:spPr>
            <a:xfrm flipH="1">
              <a:off x="9372600" y="4191001"/>
              <a:ext cx="685800" cy="1219200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53"/>
            <p:cNvGrpSpPr/>
            <p:nvPr/>
          </p:nvGrpSpPr>
          <p:grpSpPr>
            <a:xfrm rot="1813034">
              <a:off x="9312570" y="4289014"/>
              <a:ext cx="729147" cy="1169549"/>
              <a:chOff x="2018402" y="3960179"/>
              <a:chExt cx="613161" cy="983507"/>
            </a:xfrm>
          </p:grpSpPr>
          <p:pic>
            <p:nvPicPr>
              <p:cNvPr id="90" name="Picture 8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2375" y="4191000"/>
                <a:ext cx="472301" cy="47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2018402" y="3960179"/>
                <a:ext cx="613161" cy="98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–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3" name="Group 92"/>
          <p:cNvGrpSpPr>
            <a:grpSpLocks noChangeAspect="1"/>
          </p:cNvGrpSpPr>
          <p:nvPr/>
        </p:nvGrpSpPr>
        <p:grpSpPr>
          <a:xfrm flipV="1">
            <a:off x="4732499" y="3238501"/>
            <a:ext cx="372901" cy="609606"/>
            <a:chOff x="9372600" y="4190990"/>
            <a:chExt cx="745801" cy="1219211"/>
          </a:xfrm>
        </p:grpSpPr>
        <p:cxnSp>
          <p:nvCxnSpPr>
            <p:cNvPr id="94" name="Straight Arrow Connector 93"/>
            <p:cNvCxnSpPr/>
            <p:nvPr/>
          </p:nvCxnSpPr>
          <p:spPr>
            <a:xfrm flipH="1">
              <a:off x="9372600" y="4191001"/>
              <a:ext cx="685800" cy="1219200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53"/>
            <p:cNvGrpSpPr/>
            <p:nvPr/>
          </p:nvGrpSpPr>
          <p:grpSpPr>
            <a:xfrm rot="1813034">
              <a:off x="9389255" y="4190990"/>
              <a:ext cx="729146" cy="1169549"/>
              <a:chOff x="2032640" y="3856494"/>
              <a:chExt cx="613160" cy="983507"/>
            </a:xfrm>
          </p:grpSpPr>
          <p:pic>
            <p:nvPicPr>
              <p:cNvPr id="96" name="Picture 9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2375" y="4191000"/>
                <a:ext cx="472301" cy="47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2032640" y="3856494"/>
                <a:ext cx="613160" cy="98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–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990600" y="53340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“Spin</a:t>
            </a:r>
            <a:r>
              <a:rPr lang="en-US" dirty="0" smtClean="0">
                <a:solidFill>
                  <a:srgbClr val="C00000"/>
                </a:solidFill>
              </a:rPr>
              <a:t>” </a:t>
            </a:r>
            <a:r>
              <a:rPr lang="en-US" i="1" dirty="0" smtClean="0">
                <a:solidFill>
                  <a:srgbClr val="C00000"/>
                </a:solidFill>
              </a:rPr>
              <a:t>s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3616325" y="3886200"/>
            <a:ext cx="955675" cy="1219200"/>
            <a:chOff x="3581400" y="3886200"/>
            <a:chExt cx="955675" cy="1219200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3581400" y="3886200"/>
              <a:ext cx="685800" cy="121920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0" name="Object 20"/>
            <p:cNvGraphicFramePr>
              <a:graphicFrameLocks noChangeAspect="1"/>
            </p:cNvGraphicFramePr>
            <p:nvPr/>
          </p:nvGraphicFramePr>
          <p:xfrm>
            <a:off x="4267200" y="3886200"/>
            <a:ext cx="269875" cy="384175"/>
          </p:xfrm>
          <a:graphic>
            <a:graphicData uri="http://schemas.openxmlformats.org/presentationml/2006/ole">
              <p:oleObj spid="_x0000_s648213" name="Equation" r:id="rId3" imgW="152280" imgH="215640" progId="Equation.DSMT4">
                <p:embed/>
              </p:oleObj>
            </a:graphicData>
          </a:graphic>
        </p:graphicFrame>
        <p:sp>
          <p:nvSpPr>
            <p:cNvPr id="81" name="Arc 80"/>
            <p:cNvSpPr/>
            <p:nvPr/>
          </p:nvSpPr>
          <p:spPr>
            <a:xfrm rot="1813034" flipH="1">
              <a:off x="3733154" y="4249751"/>
              <a:ext cx="577699" cy="153400"/>
            </a:xfrm>
            <a:prstGeom prst="arc">
              <a:avLst>
                <a:gd name="adj1" fmla="val 19610174"/>
                <a:gd name="adj2" fmla="val 13132146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87525" y="4191000"/>
            <a:ext cx="955675" cy="1374775"/>
            <a:chOff x="3581400" y="3886200"/>
            <a:chExt cx="955675" cy="1374775"/>
          </a:xfrm>
        </p:grpSpPr>
        <p:cxnSp>
          <p:nvCxnSpPr>
            <p:cNvPr id="64" name="Straight Arrow Connector 63"/>
            <p:cNvCxnSpPr/>
            <p:nvPr/>
          </p:nvCxnSpPr>
          <p:spPr>
            <a:xfrm flipH="1" flipV="1">
              <a:off x="3581400" y="3886200"/>
              <a:ext cx="685800" cy="121920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20"/>
            <p:cNvGraphicFramePr>
              <a:graphicFrameLocks noChangeAspect="1"/>
            </p:cNvGraphicFramePr>
            <p:nvPr/>
          </p:nvGraphicFramePr>
          <p:xfrm>
            <a:off x="4267200" y="4876800"/>
            <a:ext cx="269875" cy="384175"/>
          </p:xfrm>
          <a:graphic>
            <a:graphicData uri="http://schemas.openxmlformats.org/presentationml/2006/ole">
              <p:oleObj spid="_x0000_s648212" name="Equation" r:id="rId4" imgW="152280" imgH="215640" progId="Equation.DSMT4">
                <p:embed/>
              </p:oleObj>
            </a:graphicData>
          </a:graphic>
        </p:graphicFrame>
        <p:sp>
          <p:nvSpPr>
            <p:cNvPr id="67" name="Arc 66"/>
            <p:cNvSpPr/>
            <p:nvPr/>
          </p:nvSpPr>
          <p:spPr>
            <a:xfrm rot="19786966" flipH="1" flipV="1">
              <a:off x="3766347" y="4664649"/>
              <a:ext cx="577699" cy="153400"/>
            </a:xfrm>
            <a:prstGeom prst="arc">
              <a:avLst>
                <a:gd name="adj1" fmla="val 19610174"/>
                <a:gd name="adj2" fmla="val 13132146"/>
              </a:avLst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8"/>
          <p:cNvGrpSpPr/>
          <p:nvPr/>
        </p:nvGrpSpPr>
        <p:grpSpPr>
          <a:xfrm>
            <a:off x="1295400" y="3943349"/>
            <a:ext cx="1828800" cy="1524000"/>
            <a:chOff x="3200400" y="2362200"/>
            <a:chExt cx="1828800" cy="3200400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58"/>
          <p:cNvGrpSpPr/>
          <p:nvPr/>
        </p:nvGrpSpPr>
        <p:grpSpPr>
          <a:xfrm>
            <a:off x="3581400" y="3943349"/>
            <a:ext cx="914400" cy="1524000"/>
            <a:chOff x="3200400" y="2362200"/>
            <a:chExt cx="914400" cy="3200400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angular momentum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53"/>
          <p:cNvGrpSpPr/>
          <p:nvPr/>
        </p:nvGrpSpPr>
        <p:grpSpPr>
          <a:xfrm rot="1813034">
            <a:off x="3554930" y="4371052"/>
            <a:ext cx="561642" cy="590008"/>
            <a:chOff x="2092375" y="4166479"/>
            <a:chExt cx="472301" cy="49615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75" y="41910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177163" y="4166479"/>
              <a:ext cx="327836" cy="491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–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00400" y="542186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Spin </a:t>
            </a:r>
            <a:r>
              <a:rPr lang="en-US" dirty="0" smtClean="0">
                <a:solidFill>
                  <a:srgbClr val="C00000"/>
                </a:solidFill>
              </a:rPr>
              <a:t>UP (+½)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421868"/>
            <a:ext cx="180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Spin </a:t>
            </a:r>
            <a:r>
              <a:rPr lang="en-US" dirty="0" smtClean="0">
                <a:solidFill>
                  <a:srgbClr val="C00000"/>
                </a:solidFill>
              </a:rPr>
              <a:t>DOWN (– ½)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295400"/>
            <a:ext cx="762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Electrons have an intrinsic angular momentum called “spin”</a:t>
            </a:r>
            <a:endParaRPr lang="en-US" sz="2400" i="1" dirty="0"/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990600" y="2047875"/>
          <a:ext cx="2139950" cy="542925"/>
        </p:xfrm>
        <a:graphic>
          <a:graphicData uri="http://schemas.openxmlformats.org/presentationml/2006/ole">
            <p:oleObj spid="_x0000_s648194" name="Equation" r:id="rId6" imgW="1206360" imgH="304560" progId="Equation.DSMT4">
              <p:embed/>
            </p:oleObj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020762" y="2794000"/>
          <a:ext cx="1036638" cy="406400"/>
        </p:xfrm>
        <a:graphic>
          <a:graphicData uri="http://schemas.openxmlformats.org/presentationml/2006/ole">
            <p:oleObj spid="_x0000_s648195" name="Equation" r:id="rId7" imgW="583920" imgH="228600" progId="Equation.DSMT4">
              <p:embed/>
            </p:oleObj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286000" y="2743200"/>
          <a:ext cx="1439862" cy="454025"/>
        </p:xfrm>
        <a:graphic>
          <a:graphicData uri="http://schemas.openxmlformats.org/presentationml/2006/ole">
            <p:oleObj spid="_x0000_s648196" name="Equation" r:id="rId8" imgW="812520" imgH="253800" progId="Equation.DSMT4">
              <p:embed/>
            </p:oleObj>
          </a:graphicData>
        </a:graphic>
      </p:graphicFrame>
      <p:grpSp>
        <p:nvGrpSpPr>
          <p:cNvPr id="19" name="Group 53"/>
          <p:cNvGrpSpPr/>
          <p:nvPr/>
        </p:nvGrpSpPr>
        <p:grpSpPr>
          <a:xfrm rot="19786966" flipH="1">
            <a:off x="1792909" y="4371053"/>
            <a:ext cx="561642" cy="590008"/>
            <a:chOff x="2092375" y="4166479"/>
            <a:chExt cx="472301" cy="496154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75" y="41910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177163" y="4166479"/>
              <a:ext cx="327836" cy="491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–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803900" y="1816101"/>
            <a:ext cx="685801" cy="1752599"/>
            <a:chOff x="2743200" y="3712635"/>
            <a:chExt cx="1219202" cy="3115731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2743200" y="3712635"/>
              <a:ext cx="0" cy="31157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777067" y="4389966"/>
              <a:ext cx="118533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743200" y="6151032"/>
              <a:ext cx="1219200" cy="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743202" y="5244752"/>
              <a:ext cx="1219200" cy="90628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743202" y="4389964"/>
              <a:ext cx="1219200" cy="89187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Object 14"/>
          <p:cNvGraphicFramePr>
            <a:graphicFrameLocks noChangeAspect="1"/>
          </p:cNvGraphicFramePr>
          <p:nvPr/>
        </p:nvGraphicFramePr>
        <p:xfrm>
          <a:off x="6553200" y="1841500"/>
          <a:ext cx="927100" cy="673100"/>
        </p:xfrm>
        <a:graphic>
          <a:graphicData uri="http://schemas.openxmlformats.org/presentationml/2006/ole">
            <p:oleObj spid="_x0000_s648197" name="Equation" r:id="rId9" imgW="596880" imgH="431640" progId="Equation.DSMT4">
              <p:embed/>
            </p:oleObj>
          </a:graphicData>
        </a:graphic>
      </p:graphicFrame>
      <p:graphicFrame>
        <p:nvGraphicFramePr>
          <p:cNvPr id="41" name="Object 16"/>
          <p:cNvGraphicFramePr>
            <a:graphicFrameLocks noChangeAspect="1"/>
          </p:cNvGraphicFramePr>
          <p:nvPr/>
        </p:nvGraphicFramePr>
        <p:xfrm>
          <a:off x="4889500" y="2873375"/>
          <a:ext cx="869950" cy="615950"/>
        </p:xfrm>
        <a:graphic>
          <a:graphicData uri="http://schemas.openxmlformats.org/presentationml/2006/ole">
            <p:oleObj spid="_x0000_s648198" name="Equation" r:id="rId10" imgW="558720" imgH="393480" progId="Equation.DSMT4">
              <p:embed/>
            </p:oleObj>
          </a:graphicData>
        </a:graphic>
      </p:graphicFrame>
      <p:graphicFrame>
        <p:nvGraphicFramePr>
          <p:cNvPr id="43" name="Object 18"/>
          <p:cNvGraphicFramePr>
            <a:graphicFrameLocks noChangeAspect="1"/>
          </p:cNvGraphicFramePr>
          <p:nvPr/>
        </p:nvGraphicFramePr>
        <p:xfrm>
          <a:off x="4889500" y="1882775"/>
          <a:ext cx="869950" cy="614363"/>
        </p:xfrm>
        <a:graphic>
          <a:graphicData uri="http://schemas.openxmlformats.org/presentationml/2006/ole">
            <p:oleObj spid="_x0000_s648200" name="Equation" r:id="rId11" imgW="558720" imgH="393480" progId="Equation.DSMT4">
              <p:embed/>
            </p:oleObj>
          </a:graphicData>
        </a:graphic>
      </p:graphicFrame>
      <p:sp>
        <p:nvSpPr>
          <p:cNvPr id="44" name="Arc 43"/>
          <p:cNvSpPr/>
          <p:nvPr/>
        </p:nvSpPr>
        <p:spPr>
          <a:xfrm>
            <a:off x="5041900" y="1892300"/>
            <a:ext cx="1600200" cy="1600200"/>
          </a:xfrm>
          <a:prstGeom prst="arc">
            <a:avLst>
              <a:gd name="adj1" fmla="val 16080736"/>
              <a:gd name="adj2" fmla="val 5444576"/>
            </a:avLst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791200" y="4260850"/>
            <a:ext cx="1752600" cy="768350"/>
            <a:chOff x="3886200" y="2971800"/>
            <a:chExt cx="1752600" cy="768350"/>
          </a:xfrm>
        </p:grpSpPr>
        <p:graphicFrame>
          <p:nvGraphicFramePr>
            <p:cNvPr id="46" name="Object 12"/>
            <p:cNvGraphicFramePr>
              <a:graphicFrameLocks noChangeAspect="1"/>
            </p:cNvGraphicFramePr>
            <p:nvPr/>
          </p:nvGraphicFramePr>
          <p:xfrm>
            <a:off x="3897313" y="2971800"/>
            <a:ext cx="1643062" cy="768350"/>
          </p:xfrm>
          <a:graphic>
            <a:graphicData uri="http://schemas.openxmlformats.org/presentationml/2006/ole">
              <p:oleObj spid="_x0000_s648201" name="Equation" r:id="rId12" imgW="927000" imgH="431640" progId="Equation.DSMT4">
                <p:embed/>
              </p:oleObj>
            </a:graphicData>
          </a:graphic>
        </p:graphicFrame>
        <p:sp>
          <p:nvSpPr>
            <p:cNvPr id="47" name="Rectangle 46"/>
            <p:cNvSpPr/>
            <p:nvPr/>
          </p:nvSpPr>
          <p:spPr>
            <a:xfrm>
              <a:off x="3886200" y="2971800"/>
              <a:ext cx="17526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14400" y="3500735"/>
            <a:ext cx="5866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Spin also generates magnetic dipole moment </a:t>
            </a:r>
            <a:endParaRPr lang="en-US" sz="24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3352800" y="2114490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</a:t>
            </a:r>
            <a:r>
              <a:rPr lang="en-US" sz="2000" i="1" dirty="0" smtClean="0"/>
              <a:t> s</a:t>
            </a:r>
            <a:r>
              <a:rPr lang="en-US" sz="2000" dirty="0" smtClean="0"/>
              <a:t> = ½ </a:t>
            </a:r>
            <a:endParaRPr lang="en-US" sz="2000" dirty="0"/>
          </a:p>
        </p:txBody>
      </p:sp>
      <p:graphicFrame>
        <p:nvGraphicFramePr>
          <p:cNvPr id="648202" name="Object 10"/>
          <p:cNvGraphicFramePr>
            <a:graphicFrameLocks noChangeAspect="1"/>
          </p:cNvGraphicFramePr>
          <p:nvPr/>
        </p:nvGraphicFramePr>
        <p:xfrm>
          <a:off x="5029200" y="5638800"/>
          <a:ext cx="1714500" cy="406400"/>
        </p:xfrm>
        <a:graphic>
          <a:graphicData uri="http://schemas.openxmlformats.org/presentationml/2006/ole">
            <p:oleObj spid="_x0000_s648202" name="Equation" r:id="rId13" imgW="965160" imgH="228600" progId="Equation.DSMT4">
              <p:embed/>
            </p:oleObj>
          </a:graphicData>
        </a:graphic>
      </p:graphicFrame>
      <p:graphicFrame>
        <p:nvGraphicFramePr>
          <p:cNvPr id="648204" name="Object 12"/>
          <p:cNvGraphicFramePr>
            <a:graphicFrameLocks noChangeAspect="1"/>
          </p:cNvGraphicFramePr>
          <p:nvPr/>
        </p:nvGraphicFramePr>
        <p:xfrm>
          <a:off x="6781800" y="5486400"/>
          <a:ext cx="1262062" cy="766763"/>
        </p:xfrm>
        <a:graphic>
          <a:graphicData uri="http://schemas.openxmlformats.org/presentationml/2006/ole">
            <p:oleObj spid="_x0000_s648204" name="Equation" r:id="rId14" imgW="711000" imgH="431640" progId="Equation.DSMT4">
              <p:embed/>
            </p:oleObj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7696200" y="441325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g ≈ 2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209800" y="6024562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196152" y="6634162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13"/>
          <p:cNvGraphicFramePr>
            <a:graphicFrameLocks noChangeAspect="1"/>
          </p:cNvGraphicFramePr>
          <p:nvPr/>
        </p:nvGraphicFramePr>
        <p:xfrm>
          <a:off x="1295400" y="6096000"/>
          <a:ext cx="676275" cy="376238"/>
        </p:xfrm>
        <a:graphic>
          <a:graphicData uri="http://schemas.openxmlformats.org/presentationml/2006/ole">
            <p:oleObj spid="_x0000_s648208" name="Equation" r:id="rId15" imgW="380880" imgH="215640" progId="Equation.DSMT4">
              <p:embed/>
            </p:oleObj>
          </a:graphicData>
        </a:graphic>
      </p:graphicFrame>
      <p:graphicFrame>
        <p:nvGraphicFramePr>
          <p:cNvPr id="74" name="Object 14"/>
          <p:cNvGraphicFramePr>
            <a:graphicFrameLocks noChangeAspect="1"/>
          </p:cNvGraphicFramePr>
          <p:nvPr/>
        </p:nvGraphicFramePr>
        <p:xfrm>
          <a:off x="3186752" y="5800724"/>
          <a:ext cx="990600" cy="452438"/>
        </p:xfrm>
        <a:graphic>
          <a:graphicData uri="http://schemas.openxmlformats.org/presentationml/2006/ole">
            <p:oleObj spid="_x0000_s648209" name="Equation" r:id="rId16" imgW="558720" imgH="253800" progId="Equation.DSMT4">
              <p:embed/>
            </p:oleObj>
          </a:graphicData>
        </a:graphic>
      </p:graphicFrame>
      <p:graphicFrame>
        <p:nvGraphicFramePr>
          <p:cNvPr id="75" name="Object 16"/>
          <p:cNvGraphicFramePr>
            <a:graphicFrameLocks noChangeAspect="1"/>
          </p:cNvGraphicFramePr>
          <p:nvPr/>
        </p:nvGraphicFramePr>
        <p:xfrm>
          <a:off x="3186752" y="6405562"/>
          <a:ext cx="966788" cy="452438"/>
        </p:xfrm>
        <a:graphic>
          <a:graphicData uri="http://schemas.openxmlformats.org/presentationml/2006/ole">
            <p:oleObj spid="_x0000_s648210" name="Equation" r:id="rId17" imgW="545760" imgH="253800" progId="Equation.DSMT4">
              <p:embed/>
            </p:oleObj>
          </a:graphicData>
        </a:graphic>
      </p:graphicFrame>
      <p:graphicFrame>
        <p:nvGraphicFramePr>
          <p:cNvPr id="648211" name="Object 19"/>
          <p:cNvGraphicFramePr>
            <a:graphicFrameLocks noChangeAspect="1"/>
          </p:cNvGraphicFramePr>
          <p:nvPr/>
        </p:nvGraphicFramePr>
        <p:xfrm>
          <a:off x="914400" y="4495800"/>
          <a:ext cx="292100" cy="354012"/>
        </p:xfrm>
        <a:graphic>
          <a:graphicData uri="http://schemas.openxmlformats.org/presentationml/2006/ole">
            <p:oleObj spid="_x0000_s648211" name="Equation" r:id="rId18" imgW="1648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resonance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in B field absorbs photon with energy equal to splitting of energy levels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795463" y="2667000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81815" y="3429000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4"/>
          <p:cNvGraphicFramePr>
            <a:graphicFrameLocks noChangeAspect="1"/>
          </p:cNvGraphicFramePr>
          <p:nvPr/>
        </p:nvGraphicFramePr>
        <p:xfrm>
          <a:off x="2772415" y="2524124"/>
          <a:ext cx="990600" cy="452438"/>
        </p:xfrm>
        <a:graphic>
          <a:graphicData uri="http://schemas.openxmlformats.org/presentationml/2006/ole">
            <p:oleObj spid="_x0000_s635909" name="Equation" r:id="rId3" imgW="558720" imgH="253800" progId="Equation.DSMT4">
              <p:embed/>
            </p:oleObj>
          </a:graphicData>
        </a:graphic>
      </p:graphicFrame>
      <p:graphicFrame>
        <p:nvGraphicFramePr>
          <p:cNvPr id="33" name="Object 16"/>
          <p:cNvGraphicFramePr>
            <a:graphicFrameLocks noChangeAspect="1"/>
          </p:cNvGraphicFramePr>
          <p:nvPr/>
        </p:nvGraphicFramePr>
        <p:xfrm>
          <a:off x="2796227" y="3128962"/>
          <a:ext cx="966788" cy="452438"/>
        </p:xfrm>
        <a:graphic>
          <a:graphicData uri="http://schemas.openxmlformats.org/presentationml/2006/ole">
            <p:oleObj spid="_x0000_s635910" name="Equation" r:id="rId4" imgW="545760" imgH="253800" progId="Equation.DSMT4">
              <p:embed/>
            </p:oleObj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33400" y="2450069"/>
            <a:ext cx="1224438" cy="750331"/>
            <a:chOff x="6927" y="4426803"/>
            <a:chExt cx="1224438" cy="750331"/>
          </a:xfrm>
        </p:grpSpPr>
        <p:grpSp>
          <p:nvGrpSpPr>
            <p:cNvPr id="37" name="Group 38"/>
            <p:cNvGrpSpPr/>
            <p:nvPr/>
          </p:nvGrpSpPr>
          <p:grpSpPr>
            <a:xfrm>
              <a:off x="152400" y="4916340"/>
              <a:ext cx="1045207" cy="260794"/>
              <a:chOff x="3069593" y="5574411"/>
              <a:chExt cx="1045207" cy="260794"/>
            </a:xfrm>
          </p:grpSpPr>
          <p:grpSp>
            <p:nvGrpSpPr>
              <p:cNvPr id="39" name="Group 24"/>
              <p:cNvGrpSpPr>
                <a:grpSpLocks/>
              </p:cNvGrpSpPr>
              <p:nvPr/>
            </p:nvGrpSpPr>
            <p:grpSpPr bwMode="auto">
              <a:xfrm>
                <a:off x="3069593" y="5574411"/>
                <a:ext cx="816608" cy="260794"/>
                <a:chOff x="-609600" y="1703096"/>
                <a:chExt cx="2438402" cy="609798"/>
              </a:xfrm>
            </p:grpSpPr>
            <p:sp>
              <p:nvSpPr>
                <p:cNvPr id="41" name="Freeform 11"/>
                <p:cNvSpPr>
                  <a:spLocks/>
                </p:cNvSpPr>
                <p:nvPr/>
              </p:nvSpPr>
              <p:spPr bwMode="auto">
                <a:xfrm>
                  <a:off x="-609600" y="1703096"/>
                  <a:ext cx="1219201" cy="609798"/>
                </a:xfrm>
                <a:custGeom>
                  <a:avLst/>
                  <a:gdLst>
                    <a:gd name="T0" fmla="*/ 0 w 2592"/>
                    <a:gd name="T1" fmla="*/ 2147483647 h 2160"/>
                    <a:gd name="T2" fmla="*/ 2147483647 w 2592"/>
                    <a:gd name="T3" fmla="*/ 2147483647 h 2160"/>
                    <a:gd name="T4" fmla="*/ 2147483647 w 2592"/>
                    <a:gd name="T5" fmla="*/ 2147483647 h 2160"/>
                    <a:gd name="T6" fmla="*/ 2147483647 w 2592"/>
                    <a:gd name="T7" fmla="*/ 2147483647 h 2160"/>
                    <a:gd name="T8" fmla="*/ 2147483647 w 2592"/>
                    <a:gd name="T9" fmla="*/ 0 h 2160"/>
                    <a:gd name="T10" fmla="*/ 2147483647 w 2592"/>
                    <a:gd name="T11" fmla="*/ 2147483647 h 2160"/>
                    <a:gd name="T12" fmla="*/ 2147483647 w 2592"/>
                    <a:gd name="T13" fmla="*/ 2147483647 h 2160"/>
                    <a:gd name="T14" fmla="*/ 2147483647 w 2592"/>
                    <a:gd name="T15" fmla="*/ 2147483647 h 2160"/>
                    <a:gd name="T16" fmla="*/ 2147483647 w 2592"/>
                    <a:gd name="T17" fmla="*/ 2147483647 h 2160"/>
                    <a:gd name="T18" fmla="*/ 2147483647 w 2592"/>
                    <a:gd name="T19" fmla="*/ 2147483647 h 2160"/>
                    <a:gd name="T20" fmla="*/ 2147483647 w 2592"/>
                    <a:gd name="T21" fmla="*/ 2147483647 h 2160"/>
                    <a:gd name="T22" fmla="*/ 2147483647 w 2592"/>
                    <a:gd name="T23" fmla="*/ 2147483647 h 2160"/>
                    <a:gd name="T24" fmla="*/ 2147483647 w 2592"/>
                    <a:gd name="T25" fmla="*/ 2147483647 h 2160"/>
                    <a:gd name="T26" fmla="*/ 2147483647 w 2592"/>
                    <a:gd name="T27" fmla="*/ 2147483647 h 2160"/>
                    <a:gd name="T28" fmla="*/ 2147483647 w 2592"/>
                    <a:gd name="T29" fmla="*/ 2147483647 h 2160"/>
                    <a:gd name="T30" fmla="*/ 2147483647 w 2592"/>
                    <a:gd name="T31" fmla="*/ 2147483647 h 2160"/>
                    <a:gd name="T32" fmla="*/ 2147483647 w 2592"/>
                    <a:gd name="T33" fmla="*/ 2147483647 h 2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0"/>
                    <a:gd name="T53" fmla="*/ 2592 w 2592"/>
                    <a:gd name="T54" fmla="*/ 2160 h 2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0">
                      <a:moveTo>
                        <a:pt x="0" y="1080"/>
                      </a:moveTo>
                      <a:cubicBezTo>
                        <a:pt x="54" y="945"/>
                        <a:pt x="162" y="665"/>
                        <a:pt x="216" y="537"/>
                      </a:cubicBezTo>
                      <a:cubicBezTo>
                        <a:pt x="270" y="409"/>
                        <a:pt x="288" y="377"/>
                        <a:pt x="324" y="312"/>
                      </a:cubicBezTo>
                      <a:cubicBezTo>
                        <a:pt x="360" y="247"/>
                        <a:pt x="384" y="207"/>
                        <a:pt x="432" y="144"/>
                      </a:cubicBezTo>
                      <a:cubicBezTo>
                        <a:pt x="480" y="81"/>
                        <a:pt x="555" y="0"/>
                        <a:pt x="648" y="0"/>
                      </a:cubicBezTo>
                      <a:cubicBezTo>
                        <a:pt x="741" y="0"/>
                        <a:pt x="819" y="90"/>
                        <a:pt x="864" y="144"/>
                      </a:cubicBezTo>
                      <a:cubicBezTo>
                        <a:pt x="909" y="198"/>
                        <a:pt x="935" y="246"/>
                        <a:pt x="972" y="312"/>
                      </a:cubicBezTo>
                      <a:cubicBezTo>
                        <a:pt x="1009" y="378"/>
                        <a:pt x="1026" y="412"/>
                        <a:pt x="1080" y="540"/>
                      </a:cubicBezTo>
                      <a:cubicBezTo>
                        <a:pt x="1134" y="668"/>
                        <a:pt x="1224" y="900"/>
                        <a:pt x="1296" y="1080"/>
                      </a:cubicBezTo>
                      <a:cubicBezTo>
                        <a:pt x="1368" y="1260"/>
                        <a:pt x="1461" y="1492"/>
                        <a:pt x="1515" y="1620"/>
                      </a:cubicBezTo>
                      <a:cubicBezTo>
                        <a:pt x="1569" y="1748"/>
                        <a:pt x="1585" y="1782"/>
                        <a:pt x="1620" y="1848"/>
                      </a:cubicBezTo>
                      <a:cubicBezTo>
                        <a:pt x="1655" y="1914"/>
                        <a:pt x="1677" y="1950"/>
                        <a:pt x="1731" y="2013"/>
                      </a:cubicBezTo>
                      <a:cubicBezTo>
                        <a:pt x="1785" y="2076"/>
                        <a:pt x="1848" y="2160"/>
                        <a:pt x="1944" y="2160"/>
                      </a:cubicBezTo>
                      <a:cubicBezTo>
                        <a:pt x="2040" y="2160"/>
                        <a:pt x="2109" y="2076"/>
                        <a:pt x="2160" y="2016"/>
                      </a:cubicBezTo>
                      <a:cubicBezTo>
                        <a:pt x="2211" y="1956"/>
                        <a:pt x="2226" y="1914"/>
                        <a:pt x="2262" y="1848"/>
                      </a:cubicBezTo>
                      <a:cubicBezTo>
                        <a:pt x="2298" y="1782"/>
                        <a:pt x="2321" y="1748"/>
                        <a:pt x="2376" y="1620"/>
                      </a:cubicBezTo>
                      <a:cubicBezTo>
                        <a:pt x="2431" y="1492"/>
                        <a:pt x="2511" y="1286"/>
                        <a:pt x="2592" y="1080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>
                  <a:off x="609601" y="1703096"/>
                  <a:ext cx="1219201" cy="609798"/>
                </a:xfrm>
                <a:custGeom>
                  <a:avLst/>
                  <a:gdLst>
                    <a:gd name="T0" fmla="*/ 0 w 2592"/>
                    <a:gd name="T1" fmla="*/ 2147483647 h 2160"/>
                    <a:gd name="T2" fmla="*/ 2147483647 w 2592"/>
                    <a:gd name="T3" fmla="*/ 2147483647 h 2160"/>
                    <a:gd name="T4" fmla="*/ 2147483647 w 2592"/>
                    <a:gd name="T5" fmla="*/ 2147483647 h 2160"/>
                    <a:gd name="T6" fmla="*/ 2147483647 w 2592"/>
                    <a:gd name="T7" fmla="*/ 2147483647 h 2160"/>
                    <a:gd name="T8" fmla="*/ 2147483647 w 2592"/>
                    <a:gd name="T9" fmla="*/ 0 h 2160"/>
                    <a:gd name="T10" fmla="*/ 2147483647 w 2592"/>
                    <a:gd name="T11" fmla="*/ 2147483647 h 2160"/>
                    <a:gd name="T12" fmla="*/ 2147483647 w 2592"/>
                    <a:gd name="T13" fmla="*/ 2147483647 h 2160"/>
                    <a:gd name="T14" fmla="*/ 2147483647 w 2592"/>
                    <a:gd name="T15" fmla="*/ 2147483647 h 2160"/>
                    <a:gd name="T16" fmla="*/ 2147483647 w 2592"/>
                    <a:gd name="T17" fmla="*/ 2147483647 h 2160"/>
                    <a:gd name="T18" fmla="*/ 2147483647 w 2592"/>
                    <a:gd name="T19" fmla="*/ 2147483647 h 2160"/>
                    <a:gd name="T20" fmla="*/ 2147483647 w 2592"/>
                    <a:gd name="T21" fmla="*/ 2147483647 h 2160"/>
                    <a:gd name="T22" fmla="*/ 2147483647 w 2592"/>
                    <a:gd name="T23" fmla="*/ 2147483647 h 2160"/>
                    <a:gd name="T24" fmla="*/ 2147483647 w 2592"/>
                    <a:gd name="T25" fmla="*/ 2147483647 h 2160"/>
                    <a:gd name="T26" fmla="*/ 2147483647 w 2592"/>
                    <a:gd name="T27" fmla="*/ 2147483647 h 2160"/>
                    <a:gd name="T28" fmla="*/ 2147483647 w 2592"/>
                    <a:gd name="T29" fmla="*/ 2147483647 h 2160"/>
                    <a:gd name="T30" fmla="*/ 2147483647 w 2592"/>
                    <a:gd name="T31" fmla="*/ 2147483647 h 2160"/>
                    <a:gd name="T32" fmla="*/ 2147483647 w 2592"/>
                    <a:gd name="T33" fmla="*/ 2147483647 h 2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0"/>
                    <a:gd name="T53" fmla="*/ 2592 w 2592"/>
                    <a:gd name="T54" fmla="*/ 2160 h 2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0">
                      <a:moveTo>
                        <a:pt x="0" y="1080"/>
                      </a:moveTo>
                      <a:cubicBezTo>
                        <a:pt x="54" y="945"/>
                        <a:pt x="162" y="665"/>
                        <a:pt x="216" y="537"/>
                      </a:cubicBezTo>
                      <a:cubicBezTo>
                        <a:pt x="270" y="409"/>
                        <a:pt x="288" y="377"/>
                        <a:pt x="324" y="312"/>
                      </a:cubicBezTo>
                      <a:cubicBezTo>
                        <a:pt x="360" y="247"/>
                        <a:pt x="384" y="207"/>
                        <a:pt x="432" y="144"/>
                      </a:cubicBezTo>
                      <a:cubicBezTo>
                        <a:pt x="480" y="81"/>
                        <a:pt x="555" y="0"/>
                        <a:pt x="648" y="0"/>
                      </a:cubicBezTo>
                      <a:cubicBezTo>
                        <a:pt x="741" y="0"/>
                        <a:pt x="819" y="90"/>
                        <a:pt x="864" y="144"/>
                      </a:cubicBezTo>
                      <a:cubicBezTo>
                        <a:pt x="909" y="198"/>
                        <a:pt x="935" y="246"/>
                        <a:pt x="972" y="312"/>
                      </a:cubicBezTo>
                      <a:cubicBezTo>
                        <a:pt x="1009" y="378"/>
                        <a:pt x="1026" y="412"/>
                        <a:pt x="1080" y="540"/>
                      </a:cubicBezTo>
                      <a:cubicBezTo>
                        <a:pt x="1134" y="668"/>
                        <a:pt x="1224" y="900"/>
                        <a:pt x="1296" y="1080"/>
                      </a:cubicBezTo>
                      <a:cubicBezTo>
                        <a:pt x="1368" y="1260"/>
                        <a:pt x="1461" y="1492"/>
                        <a:pt x="1515" y="1620"/>
                      </a:cubicBezTo>
                      <a:cubicBezTo>
                        <a:pt x="1569" y="1748"/>
                        <a:pt x="1585" y="1782"/>
                        <a:pt x="1620" y="1848"/>
                      </a:cubicBezTo>
                      <a:cubicBezTo>
                        <a:pt x="1655" y="1914"/>
                        <a:pt x="1677" y="1950"/>
                        <a:pt x="1731" y="2013"/>
                      </a:cubicBezTo>
                      <a:cubicBezTo>
                        <a:pt x="1785" y="2076"/>
                        <a:pt x="1848" y="2160"/>
                        <a:pt x="1944" y="2160"/>
                      </a:cubicBezTo>
                      <a:cubicBezTo>
                        <a:pt x="2040" y="2160"/>
                        <a:pt x="2109" y="2076"/>
                        <a:pt x="2160" y="2016"/>
                      </a:cubicBezTo>
                      <a:cubicBezTo>
                        <a:pt x="2211" y="1956"/>
                        <a:pt x="2226" y="1914"/>
                        <a:pt x="2262" y="1848"/>
                      </a:cubicBezTo>
                      <a:cubicBezTo>
                        <a:pt x="2298" y="1782"/>
                        <a:pt x="2321" y="1748"/>
                        <a:pt x="2376" y="1620"/>
                      </a:cubicBezTo>
                      <a:cubicBezTo>
                        <a:pt x="2431" y="1492"/>
                        <a:pt x="2511" y="1286"/>
                        <a:pt x="2592" y="1080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0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3886200" y="5682806"/>
                <a:ext cx="228600" cy="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8" name="TextBox 37"/>
            <p:cNvSpPr txBox="1"/>
            <p:nvPr/>
          </p:nvSpPr>
          <p:spPr>
            <a:xfrm>
              <a:off x="6927" y="4426803"/>
              <a:ext cx="1224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Absorption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2057400" y="2667000"/>
            <a:ext cx="0" cy="76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5913" name="Object 9"/>
          <p:cNvGraphicFramePr>
            <a:graphicFrameLocks noChangeAspect="1"/>
          </p:cNvGraphicFramePr>
          <p:nvPr/>
        </p:nvGraphicFramePr>
        <p:xfrm>
          <a:off x="4038600" y="2590800"/>
          <a:ext cx="947737" cy="355600"/>
        </p:xfrm>
        <a:graphic>
          <a:graphicData uri="http://schemas.openxmlformats.org/presentationml/2006/ole">
            <p:oleObj spid="_x0000_s635913" name="Equation" r:id="rId5" imgW="545760" imgH="203040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791200" y="2514600"/>
            <a:ext cx="261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“Electron spin resonance”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67400" y="2895600"/>
            <a:ext cx="295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 microwave EM wave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14400" y="389786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Protons &amp; neutrons also have spin ½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445991" y="5181600"/>
            <a:ext cx="30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“Nuclear magnetic resonance”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1" name="Object 12"/>
          <p:cNvGraphicFramePr>
            <a:graphicFrameLocks noChangeAspect="1"/>
          </p:cNvGraphicFramePr>
          <p:nvPr/>
        </p:nvGraphicFramePr>
        <p:xfrm>
          <a:off x="1219200" y="4354513"/>
          <a:ext cx="2116138" cy="812800"/>
        </p:xfrm>
        <a:graphic>
          <a:graphicData uri="http://schemas.openxmlformats.org/presentationml/2006/ole">
            <p:oleObj spid="_x0000_s635914" name="Equation" r:id="rId6" imgW="1193760" imgH="457200" progId="Equation.DSMT4">
              <p:embed/>
            </p:oleObj>
          </a:graphicData>
        </a:graphic>
      </p:graphicFrame>
      <p:graphicFrame>
        <p:nvGraphicFramePr>
          <p:cNvPr id="635915" name="Object 11"/>
          <p:cNvGraphicFramePr>
            <a:graphicFrameLocks noChangeAspect="1"/>
          </p:cNvGraphicFramePr>
          <p:nvPr/>
        </p:nvGraphicFramePr>
        <p:xfrm>
          <a:off x="3340100" y="4507468"/>
          <a:ext cx="698500" cy="406400"/>
        </p:xfrm>
        <a:graphic>
          <a:graphicData uri="http://schemas.openxmlformats.org/presentationml/2006/ole">
            <p:oleObj spid="_x0000_s635915" name="Equation" r:id="rId7" imgW="393480" imgH="228600" progId="Equation.DSMT4">
              <p:embed/>
            </p:oleObj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343400" y="450746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</a:t>
            </a:r>
            <a:endParaRPr lang="en-US" dirty="0"/>
          </a:p>
        </p:txBody>
      </p:sp>
      <p:graphicFrame>
        <p:nvGraphicFramePr>
          <p:cNvPr id="635916" name="Object 12"/>
          <p:cNvGraphicFramePr>
            <a:graphicFrameLocks noChangeAspect="1"/>
          </p:cNvGraphicFramePr>
          <p:nvPr/>
        </p:nvGraphicFramePr>
        <p:xfrm>
          <a:off x="4953000" y="4507468"/>
          <a:ext cx="1103313" cy="428625"/>
        </p:xfrm>
        <a:graphic>
          <a:graphicData uri="http://schemas.openxmlformats.org/presentationml/2006/ole">
            <p:oleObj spid="_x0000_s635916" name="Equation" r:id="rId8" imgW="622080" imgH="241200" progId="Equation.DSMT4">
              <p:embed/>
            </p:oleObj>
          </a:graphicData>
        </a:graphic>
      </p:graphicFrame>
      <p:grpSp>
        <p:nvGrpSpPr>
          <p:cNvPr id="56" name="Group 7"/>
          <p:cNvGrpSpPr/>
          <p:nvPr/>
        </p:nvGrpSpPr>
        <p:grpSpPr>
          <a:xfrm rot="1747395">
            <a:off x="2155605" y="3048000"/>
            <a:ext cx="298096" cy="640827"/>
            <a:chOff x="6096000" y="4988448"/>
            <a:chExt cx="298096" cy="640827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6245048" y="4988448"/>
              <a:ext cx="0" cy="640827"/>
            </a:xfrm>
            <a:prstGeom prst="straightConnector1">
              <a:avLst/>
            </a:prstGeom>
            <a:ln w="444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75"/>
            <p:cNvGrpSpPr/>
            <p:nvPr/>
          </p:nvGrpSpPr>
          <p:grpSpPr>
            <a:xfrm>
              <a:off x="6096000" y="5141298"/>
              <a:ext cx="298096" cy="400109"/>
              <a:chOff x="4229100" y="3271288"/>
              <a:chExt cx="228600" cy="306830"/>
            </a:xfrm>
          </p:grpSpPr>
          <p:pic>
            <p:nvPicPr>
              <p:cNvPr id="60" name="Picture 59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62" name="Group 6"/>
          <p:cNvGrpSpPr/>
          <p:nvPr/>
        </p:nvGrpSpPr>
        <p:grpSpPr>
          <a:xfrm rot="19990814">
            <a:off x="2164171" y="2362200"/>
            <a:ext cx="298096" cy="640827"/>
            <a:chOff x="7511070" y="5093223"/>
            <a:chExt cx="298096" cy="640827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7660118" y="5093223"/>
              <a:ext cx="0" cy="640827"/>
            </a:xfrm>
            <a:prstGeom prst="straightConnector1">
              <a:avLst/>
            </a:prstGeom>
            <a:ln w="444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92"/>
            <p:cNvGrpSpPr/>
            <p:nvPr/>
          </p:nvGrpSpPr>
          <p:grpSpPr>
            <a:xfrm>
              <a:off x="7511070" y="5179398"/>
              <a:ext cx="298096" cy="400109"/>
              <a:chOff x="4229100" y="3271288"/>
              <a:chExt cx="228600" cy="306830"/>
            </a:xfrm>
          </p:grpSpPr>
          <p:pic>
            <p:nvPicPr>
              <p:cNvPr id="66" name="Picture 65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4400" y="1371600"/>
            <a:ext cx="496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“Principal Quantum Number”,     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= 1, 2, 3,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2647890"/>
            <a:ext cx="505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“Orbital Quantum Number”, 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ℓ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0, 1, 2, …,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–1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3733800"/>
            <a:ext cx="5972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“Magnetic Quantum Number”, 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i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–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ℓ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… –1, 0, +1 …,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ℓ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4800600"/>
            <a:ext cx="419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“Spin Quantum Number”, 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i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–½, +½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number summary</a:t>
            </a:r>
            <a:endParaRPr lang="en-US" dirty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1315012"/>
              </p:ext>
            </p:extLst>
          </p:nvPr>
        </p:nvGraphicFramePr>
        <p:xfrm>
          <a:off x="1301750" y="1738312"/>
          <a:ext cx="1974850" cy="776288"/>
        </p:xfrm>
        <a:graphic>
          <a:graphicData uri="http://schemas.openxmlformats.org/presentationml/2006/ole">
            <p:oleObj spid="_x0000_s643078" name="Equation" r:id="rId4" imgW="1130040" imgH="44424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57600" y="19812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3048000"/>
            <a:ext cx="33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Magnitude of angular momentum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4191000"/>
            <a:ext cx="34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Orientation of angular momentum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1295400" y="3048000"/>
          <a:ext cx="1598613" cy="452438"/>
        </p:xfrm>
        <a:graphic>
          <a:graphicData uri="http://schemas.openxmlformats.org/presentationml/2006/ole">
            <p:oleObj spid="_x0000_s643079" name="Equation" r:id="rId5" imgW="901440" imgH="253800" progId="Equation.DSMT4">
              <p:embed/>
            </p:oleObj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1295400" y="4191000"/>
          <a:ext cx="1036637" cy="406400"/>
        </p:xfrm>
        <a:graphic>
          <a:graphicData uri="http://schemas.openxmlformats.org/presentationml/2006/ole">
            <p:oleObj spid="_x0000_s643080" name="Equation" r:id="rId6" imgW="583920" imgH="228600" progId="Equation.DSMT4">
              <p:embed/>
            </p:oleObj>
          </a:graphicData>
        </a:graphic>
      </p:graphicFrame>
      <p:graphicFrame>
        <p:nvGraphicFramePr>
          <p:cNvPr id="643081" name="Object 9"/>
          <p:cNvGraphicFramePr>
            <a:graphicFrameLocks noChangeAspect="1"/>
          </p:cNvGraphicFramePr>
          <p:nvPr/>
        </p:nvGraphicFramePr>
        <p:xfrm>
          <a:off x="1295400" y="5257800"/>
          <a:ext cx="1036638" cy="406400"/>
        </p:xfrm>
        <a:graphic>
          <a:graphicData uri="http://schemas.openxmlformats.org/presentationml/2006/ole">
            <p:oleObj spid="_x0000_s643081" name="Equation" r:id="rId7" imgW="583920" imgH="2286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895600" y="5257800"/>
            <a:ext cx="194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Orientation of spin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07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states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5496" y="2621944"/>
            <a:ext cx="0" cy="39497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8540" y="2152141"/>
            <a:ext cx="41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</a:t>
            </a:r>
            <a:endParaRPr lang="en-US" sz="2400" i="1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19707" y="6412724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5496" y="4057141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39884" y="6244709"/>
            <a:ext cx="70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1461" y="3865006"/>
            <a:ext cx="70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95600" y="4057141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288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 </a:t>
            </a:r>
            <a:r>
              <a:rPr lang="en-US" dirty="0" smtClean="0"/>
              <a:t>(</a:t>
            </a:r>
            <a:r>
              <a:rPr lang="en-US" i="1" dirty="0" smtClean="0"/>
              <a:t>ℓ</a:t>
            </a:r>
            <a:r>
              <a:rPr lang="en-US" dirty="0" smtClean="0"/>
              <a:t> = 0)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624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 </a:t>
            </a:r>
            <a:r>
              <a:rPr lang="en-US" dirty="0" smtClean="0"/>
              <a:t>(</a:t>
            </a:r>
            <a:r>
              <a:rPr lang="en-US" i="1" dirty="0" smtClean="0"/>
              <a:t>ℓ</a:t>
            </a:r>
            <a:r>
              <a:rPr lang="en-US" dirty="0" smtClean="0"/>
              <a:t> = 1)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2" name="Group 7"/>
          <p:cNvGrpSpPr/>
          <p:nvPr/>
        </p:nvGrpSpPr>
        <p:grpSpPr>
          <a:xfrm>
            <a:off x="1295400" y="5666866"/>
            <a:ext cx="981359" cy="1057784"/>
            <a:chOff x="5457825" y="4571491"/>
            <a:chExt cx="981359" cy="1057784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6245048" y="4988448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75"/>
            <p:cNvGrpSpPr/>
            <p:nvPr/>
          </p:nvGrpSpPr>
          <p:grpSpPr>
            <a:xfrm>
              <a:off x="6096000" y="5141298"/>
              <a:ext cx="298096" cy="400109"/>
              <a:chOff x="4229100" y="3271288"/>
              <a:chExt cx="228600" cy="306830"/>
            </a:xfrm>
          </p:grpSpPr>
          <p:pic>
            <p:nvPicPr>
              <p:cNvPr id="46" name="Picture 45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457825" y="4571491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cs typeface="Times New Roman" panose="02020603050405020304" pitchFamily="18" charset="0"/>
                </a:rPr>
                <a:t>m</a:t>
              </a:r>
              <a:r>
                <a:rPr lang="en-US" i="1" baseline="-25000" dirty="0" err="1" smtClean="0">
                  <a:cs typeface="Times New Roman" panose="02020603050405020304" pitchFamily="18" charset="0"/>
                </a:rPr>
                <a:t>S</a:t>
              </a:r>
              <a:r>
                <a:rPr lang="en-US" i="1" dirty="0" smtClean="0"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cs typeface="Times New Roman" panose="02020603050405020304" pitchFamily="18" charset="0"/>
                </a:rPr>
                <a:t>= +½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6"/>
          <p:cNvGrpSpPr/>
          <p:nvPr/>
        </p:nvGrpSpPr>
        <p:grpSpPr>
          <a:xfrm>
            <a:off x="2286000" y="5657341"/>
            <a:ext cx="1019831" cy="1124459"/>
            <a:chOff x="7444395" y="4609591"/>
            <a:chExt cx="1019831" cy="1124459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7660118" y="5093223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92"/>
            <p:cNvGrpSpPr/>
            <p:nvPr/>
          </p:nvGrpSpPr>
          <p:grpSpPr>
            <a:xfrm>
              <a:off x="7511070" y="5179398"/>
              <a:ext cx="298096" cy="400109"/>
              <a:chOff x="4229100" y="3271288"/>
              <a:chExt cx="228600" cy="306830"/>
            </a:xfrm>
          </p:grpSpPr>
          <p:pic>
            <p:nvPicPr>
              <p:cNvPr id="52" name="Picture 51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444395" y="4609591"/>
              <a:ext cx="1019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cs typeface="Times New Roman" panose="02020603050405020304" pitchFamily="18" charset="0"/>
                </a:rPr>
                <a:t>m</a:t>
              </a:r>
              <a:r>
                <a:rPr lang="en-US" i="1" baseline="-25000" dirty="0" err="1" smtClean="0">
                  <a:cs typeface="Times New Roman" panose="02020603050405020304" pitchFamily="18" charset="0"/>
                </a:rPr>
                <a:t>S</a:t>
              </a:r>
              <a:r>
                <a:rPr lang="en-US" i="1" dirty="0" smtClean="0"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cs typeface="Times New Roman" panose="02020603050405020304" pitchFamily="18" charset="0"/>
                </a:rPr>
                <a:t>= –½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962400" y="4057141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029200" y="4057141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6"/>
          <p:cNvGrpSpPr/>
          <p:nvPr/>
        </p:nvGrpSpPr>
        <p:grpSpPr>
          <a:xfrm>
            <a:off x="3352800" y="3295141"/>
            <a:ext cx="508473" cy="1124459"/>
            <a:chOff x="7444395" y="4609591"/>
            <a:chExt cx="508473" cy="1124459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7660118" y="5093223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92"/>
            <p:cNvGrpSpPr/>
            <p:nvPr/>
          </p:nvGrpSpPr>
          <p:grpSpPr>
            <a:xfrm>
              <a:off x="7511070" y="5179398"/>
              <a:ext cx="298096" cy="400109"/>
              <a:chOff x="4229100" y="3271288"/>
              <a:chExt cx="228600" cy="306830"/>
            </a:xfrm>
          </p:grpSpPr>
          <p:pic>
            <p:nvPicPr>
              <p:cNvPr id="78" name="Picture 77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444395" y="4609591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–½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"/>
          <p:cNvGrpSpPr/>
          <p:nvPr/>
        </p:nvGrpSpPr>
        <p:grpSpPr>
          <a:xfrm>
            <a:off x="3886200" y="3304666"/>
            <a:ext cx="561372" cy="1057784"/>
            <a:chOff x="5944256" y="4571491"/>
            <a:chExt cx="561372" cy="1057784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6245048" y="4988448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75"/>
            <p:cNvGrpSpPr/>
            <p:nvPr/>
          </p:nvGrpSpPr>
          <p:grpSpPr>
            <a:xfrm>
              <a:off x="6096000" y="5141298"/>
              <a:ext cx="298096" cy="400109"/>
              <a:chOff x="4229100" y="3271288"/>
              <a:chExt cx="228600" cy="306830"/>
            </a:xfrm>
          </p:grpSpPr>
          <p:pic>
            <p:nvPicPr>
              <p:cNvPr id="84" name="Picture 8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944256" y="457149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 +½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6"/>
          <p:cNvGrpSpPr/>
          <p:nvPr/>
        </p:nvGrpSpPr>
        <p:grpSpPr>
          <a:xfrm>
            <a:off x="4419600" y="3295141"/>
            <a:ext cx="508473" cy="1124459"/>
            <a:chOff x="7444395" y="4609591"/>
            <a:chExt cx="508473" cy="1124459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7660118" y="5093223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92"/>
            <p:cNvGrpSpPr/>
            <p:nvPr/>
          </p:nvGrpSpPr>
          <p:grpSpPr>
            <a:xfrm>
              <a:off x="7511070" y="5179398"/>
              <a:ext cx="298096" cy="400109"/>
              <a:chOff x="4229100" y="3271288"/>
              <a:chExt cx="228600" cy="306830"/>
            </a:xfrm>
          </p:grpSpPr>
          <p:pic>
            <p:nvPicPr>
              <p:cNvPr id="108" name="Picture 107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7444395" y="4609591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–½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 7"/>
          <p:cNvGrpSpPr/>
          <p:nvPr/>
        </p:nvGrpSpPr>
        <p:grpSpPr>
          <a:xfrm>
            <a:off x="4977927" y="3304666"/>
            <a:ext cx="561372" cy="1057784"/>
            <a:chOff x="5944256" y="4571491"/>
            <a:chExt cx="561372" cy="1057784"/>
          </a:xfrm>
        </p:grpSpPr>
        <p:cxnSp>
          <p:nvCxnSpPr>
            <p:cNvPr id="111" name="Straight Arrow Connector 110"/>
            <p:cNvCxnSpPr/>
            <p:nvPr/>
          </p:nvCxnSpPr>
          <p:spPr>
            <a:xfrm flipV="1">
              <a:off x="6245048" y="4988448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75"/>
            <p:cNvGrpSpPr/>
            <p:nvPr/>
          </p:nvGrpSpPr>
          <p:grpSpPr>
            <a:xfrm>
              <a:off x="6096000" y="5141298"/>
              <a:ext cx="298096" cy="400109"/>
              <a:chOff x="4229100" y="3271288"/>
              <a:chExt cx="228600" cy="306830"/>
            </a:xfrm>
          </p:grpSpPr>
          <p:pic>
            <p:nvPicPr>
              <p:cNvPr id="114" name="Picture 11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TextBox 114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5944256" y="457149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 +½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6"/>
          <p:cNvGrpSpPr/>
          <p:nvPr/>
        </p:nvGrpSpPr>
        <p:grpSpPr>
          <a:xfrm>
            <a:off x="5511327" y="3295141"/>
            <a:ext cx="508473" cy="1124459"/>
            <a:chOff x="7444395" y="4609591"/>
            <a:chExt cx="508473" cy="1124459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7660118" y="5093223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92"/>
            <p:cNvGrpSpPr/>
            <p:nvPr/>
          </p:nvGrpSpPr>
          <p:grpSpPr>
            <a:xfrm>
              <a:off x="7511070" y="5179398"/>
              <a:ext cx="298096" cy="400109"/>
              <a:chOff x="4229100" y="3271288"/>
              <a:chExt cx="228600" cy="306830"/>
            </a:xfrm>
          </p:grpSpPr>
          <p:pic>
            <p:nvPicPr>
              <p:cNvPr id="120" name="Picture 119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7444395" y="4609591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–½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 7"/>
          <p:cNvGrpSpPr/>
          <p:nvPr/>
        </p:nvGrpSpPr>
        <p:grpSpPr>
          <a:xfrm>
            <a:off x="1752600" y="3304666"/>
            <a:ext cx="561372" cy="1057784"/>
            <a:chOff x="5944256" y="4571491"/>
            <a:chExt cx="561372" cy="1057784"/>
          </a:xfrm>
        </p:grpSpPr>
        <p:cxnSp>
          <p:nvCxnSpPr>
            <p:cNvPr id="123" name="Straight Arrow Connector 122"/>
            <p:cNvCxnSpPr/>
            <p:nvPr/>
          </p:nvCxnSpPr>
          <p:spPr>
            <a:xfrm flipV="1">
              <a:off x="6245048" y="4988448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75"/>
            <p:cNvGrpSpPr/>
            <p:nvPr/>
          </p:nvGrpSpPr>
          <p:grpSpPr>
            <a:xfrm>
              <a:off x="6096000" y="5141298"/>
              <a:ext cx="298096" cy="400109"/>
              <a:chOff x="4229100" y="3271288"/>
              <a:chExt cx="228600" cy="306830"/>
            </a:xfrm>
          </p:grpSpPr>
          <p:pic>
            <p:nvPicPr>
              <p:cNvPr id="126" name="Picture 125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TextBox 126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5944256" y="457149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 +½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Group 6"/>
          <p:cNvGrpSpPr/>
          <p:nvPr/>
        </p:nvGrpSpPr>
        <p:grpSpPr>
          <a:xfrm>
            <a:off x="2286000" y="3295141"/>
            <a:ext cx="508473" cy="1124459"/>
            <a:chOff x="7444395" y="4609591"/>
            <a:chExt cx="508473" cy="1124459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7660118" y="5093223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92"/>
            <p:cNvGrpSpPr/>
            <p:nvPr/>
          </p:nvGrpSpPr>
          <p:grpSpPr>
            <a:xfrm>
              <a:off x="7511070" y="5179398"/>
              <a:ext cx="298096" cy="400109"/>
              <a:chOff x="4229100" y="3271288"/>
              <a:chExt cx="228600" cy="306830"/>
            </a:xfrm>
          </p:grpSpPr>
          <p:pic>
            <p:nvPicPr>
              <p:cNvPr id="132" name="Picture 131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" name="TextBox 132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7444395" y="4609591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–½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Group 7"/>
          <p:cNvGrpSpPr/>
          <p:nvPr/>
        </p:nvGrpSpPr>
        <p:grpSpPr>
          <a:xfrm>
            <a:off x="2844327" y="3304666"/>
            <a:ext cx="561372" cy="1057784"/>
            <a:chOff x="5944256" y="4571491"/>
            <a:chExt cx="561372" cy="1057784"/>
          </a:xfrm>
        </p:grpSpPr>
        <p:cxnSp>
          <p:nvCxnSpPr>
            <p:cNvPr id="135" name="Straight Arrow Connector 134"/>
            <p:cNvCxnSpPr/>
            <p:nvPr/>
          </p:nvCxnSpPr>
          <p:spPr>
            <a:xfrm flipV="1">
              <a:off x="6245048" y="4988448"/>
              <a:ext cx="0" cy="640827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75"/>
            <p:cNvGrpSpPr/>
            <p:nvPr/>
          </p:nvGrpSpPr>
          <p:grpSpPr>
            <a:xfrm>
              <a:off x="6096000" y="5141298"/>
              <a:ext cx="298096" cy="400109"/>
              <a:chOff x="4229100" y="3271288"/>
              <a:chExt cx="228600" cy="306830"/>
            </a:xfrm>
          </p:grpSpPr>
          <p:pic>
            <p:nvPicPr>
              <p:cNvPr id="138" name="Picture 137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3316932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TextBox 138"/>
              <p:cNvSpPr txBox="1"/>
              <p:nvPr/>
            </p:nvSpPr>
            <p:spPr>
              <a:xfrm>
                <a:off x="4230241" y="3271288"/>
                <a:ext cx="203172" cy="30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+mn-lt"/>
                  </a:rPr>
                  <a:t>–</a:t>
                </a:r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944256" y="457149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 +½ </a:t>
              </a:r>
              <a:endParaRPr lang="en-US" baseline="-250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895600" y="443814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</a:t>
            </a:r>
            <a:r>
              <a:rPr lang="en-US" i="1" baseline="-25000" dirty="0" err="1" smtClean="0"/>
              <a:t>ℓ</a:t>
            </a:r>
            <a:r>
              <a:rPr lang="en-US" dirty="0" smtClean="0"/>
              <a:t> = –1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038600" y="443814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</a:t>
            </a:r>
            <a:r>
              <a:rPr lang="en-US" i="1" baseline="-25000" dirty="0" err="1" smtClean="0"/>
              <a:t>ℓ</a:t>
            </a:r>
            <a:r>
              <a:rPr lang="en-US" dirty="0" smtClean="0"/>
              <a:t> = 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029200" y="443814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</a:t>
            </a:r>
            <a:r>
              <a:rPr lang="en-US" i="1" baseline="-25000" dirty="0" err="1" smtClean="0"/>
              <a:t>ℓ</a:t>
            </a:r>
            <a:r>
              <a:rPr lang="en-US" dirty="0" smtClean="0"/>
              <a:t> = +1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914400" y="13026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Pauli Exclusion Principle</a:t>
            </a:r>
            <a:r>
              <a:rPr lang="en-US" sz="2400" dirty="0" smtClean="0"/>
              <a:t>: no two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can have the same set of quantum numbers </a:t>
            </a:r>
            <a:endParaRPr lang="en-US" sz="2400" dirty="0"/>
          </a:p>
        </p:txBody>
      </p:sp>
      <p:sp>
        <p:nvSpPr>
          <p:cNvPr id="145" name="AutoShape 148"/>
          <p:cNvSpPr>
            <a:spLocks/>
          </p:cNvSpPr>
          <p:nvPr/>
        </p:nvSpPr>
        <p:spPr bwMode="auto">
          <a:xfrm rot="16200000" flipH="1">
            <a:off x="4343401" y="1752600"/>
            <a:ext cx="228601" cy="2971801"/>
          </a:xfrm>
          <a:prstGeom prst="leftBrace">
            <a:avLst>
              <a:gd name="adj1" fmla="val 4756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422" y="1985963"/>
            <a:ext cx="67595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12192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Pauli exclusion &amp; </a:t>
            </a:r>
            <a:r>
              <a:rPr lang="en-US" sz="2400" dirty="0" smtClean="0"/>
              <a:t>energies determine sequence</a:t>
            </a:r>
            <a:endParaRPr lang="en-US" sz="240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514597" y="6248400"/>
            <a:ext cx="4876800" cy="614065"/>
            <a:chOff x="7496032" y="3091745"/>
            <a:chExt cx="3550692" cy="614065"/>
          </a:xfrm>
        </p:grpSpPr>
        <p:sp>
          <p:nvSpPr>
            <p:cNvPr id="26" name="TextBox 25"/>
            <p:cNvSpPr txBox="1"/>
            <p:nvPr/>
          </p:nvSpPr>
          <p:spPr>
            <a:xfrm>
              <a:off x="8827542" y="3244145"/>
              <a:ext cx="8312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f</a:t>
              </a:r>
              <a:r>
                <a:rPr lang="en-US" sz="2400" dirty="0" smtClean="0"/>
                <a:t> (</a:t>
              </a:r>
              <a:r>
                <a:rPr lang="en-US" sz="2400" i="1" dirty="0" smtClean="0"/>
                <a:t>ℓ</a:t>
              </a:r>
              <a:r>
                <a:rPr lang="en-US" sz="2400" dirty="0" smtClean="0"/>
                <a:t> = 3)</a:t>
              </a:r>
              <a:endParaRPr lang="en-US" sz="2400" dirty="0"/>
            </a:p>
          </p:txBody>
        </p:sp>
        <p:sp>
          <p:nvSpPr>
            <p:cNvPr id="27" name="AutoShape 148"/>
            <p:cNvSpPr>
              <a:spLocks/>
            </p:cNvSpPr>
            <p:nvPr/>
          </p:nvSpPr>
          <p:spPr bwMode="auto">
            <a:xfrm rot="5400000" flipH="1">
              <a:off x="9179255" y="1408522"/>
              <a:ext cx="184245" cy="3550692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09797" y="2819400"/>
            <a:ext cx="3352800" cy="641448"/>
            <a:chOff x="7496031" y="2634545"/>
            <a:chExt cx="2441101" cy="641448"/>
          </a:xfrm>
        </p:grpSpPr>
        <p:sp>
          <p:nvSpPr>
            <p:cNvPr id="30" name="TextBox 29"/>
            <p:cNvSpPr txBox="1"/>
            <p:nvPr/>
          </p:nvSpPr>
          <p:spPr>
            <a:xfrm>
              <a:off x="8272746" y="2634545"/>
              <a:ext cx="94315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2"/>
                  </a:solidFill>
                </a:rPr>
                <a:t>d</a:t>
              </a:r>
              <a:r>
                <a:rPr lang="en-US" sz="2400" dirty="0" smtClean="0">
                  <a:solidFill>
                    <a:schemeClr val="accent2"/>
                  </a:solidFill>
                </a:rPr>
                <a:t> (</a:t>
              </a:r>
              <a:r>
                <a:rPr lang="en-US" sz="2400" i="1" dirty="0" smtClean="0">
                  <a:solidFill>
                    <a:schemeClr val="accent2"/>
                  </a:solidFill>
                </a:rPr>
                <a:t>ℓ</a:t>
              </a:r>
              <a:r>
                <a:rPr lang="en-US" sz="2400" dirty="0" smtClean="0">
                  <a:solidFill>
                    <a:schemeClr val="accent2"/>
                  </a:solidFill>
                </a:rPr>
                <a:t> = 2)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31" name="AutoShape 148"/>
            <p:cNvSpPr>
              <a:spLocks/>
            </p:cNvSpPr>
            <p:nvPr/>
          </p:nvSpPr>
          <p:spPr bwMode="auto">
            <a:xfrm rot="16200000" flipH="1" flipV="1">
              <a:off x="8624460" y="1963320"/>
              <a:ext cx="184244" cy="2441101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1981200"/>
            <a:ext cx="2133599" cy="641448"/>
            <a:chOff x="7496032" y="2634545"/>
            <a:chExt cx="1553427" cy="641448"/>
          </a:xfrm>
        </p:grpSpPr>
        <p:sp>
          <p:nvSpPr>
            <p:cNvPr id="33" name="TextBox 32"/>
            <p:cNvSpPr txBox="1"/>
            <p:nvPr/>
          </p:nvSpPr>
          <p:spPr>
            <a:xfrm>
              <a:off x="7773429" y="2634545"/>
              <a:ext cx="94315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 (</a:t>
              </a:r>
              <a:r>
                <a:rPr lang="en-US" sz="2400" i="1" dirty="0" smtClean="0">
                  <a:solidFill>
                    <a:schemeClr val="accent1">
                      <a:lumMod val="75000"/>
                    </a:schemeClr>
                  </a:solidFill>
                </a:rPr>
                <a:t>ℓ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 = 1)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" name="AutoShape 148"/>
            <p:cNvSpPr>
              <a:spLocks/>
            </p:cNvSpPr>
            <p:nvPr/>
          </p:nvSpPr>
          <p:spPr bwMode="auto">
            <a:xfrm rot="16200000" flipH="1" flipV="1">
              <a:off x="8180622" y="2407155"/>
              <a:ext cx="184248" cy="1553427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33400" y="2290465"/>
            <a:ext cx="838197" cy="2943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400" i="1" dirty="0" smtClean="0"/>
              <a:t>n</a:t>
            </a:r>
            <a:r>
              <a:rPr lang="en-US" sz="2400" dirty="0" smtClean="0"/>
              <a:t> = 1</a:t>
            </a:r>
          </a:p>
          <a:p>
            <a:pPr algn="r">
              <a:lnSpc>
                <a:spcPts val="3200"/>
              </a:lnSpc>
            </a:pPr>
            <a:r>
              <a:rPr lang="en-US" sz="2400" dirty="0" smtClean="0"/>
              <a:t>2</a:t>
            </a:r>
          </a:p>
          <a:p>
            <a:pPr algn="r">
              <a:lnSpc>
                <a:spcPts val="3200"/>
              </a:lnSpc>
            </a:pPr>
            <a:r>
              <a:rPr lang="en-US" sz="2400" dirty="0" smtClean="0"/>
              <a:t>3</a:t>
            </a:r>
          </a:p>
          <a:p>
            <a:pPr algn="r">
              <a:lnSpc>
                <a:spcPts val="3200"/>
              </a:lnSpc>
            </a:pPr>
            <a:r>
              <a:rPr lang="en-US" sz="2400" dirty="0" smtClean="0"/>
              <a:t>4</a:t>
            </a:r>
          </a:p>
          <a:p>
            <a:pPr algn="r">
              <a:lnSpc>
                <a:spcPts val="3200"/>
              </a:lnSpc>
            </a:pPr>
            <a:r>
              <a:rPr lang="en-US" sz="2400" dirty="0" smtClean="0"/>
              <a:t>5</a:t>
            </a:r>
          </a:p>
          <a:p>
            <a:pPr algn="r">
              <a:lnSpc>
                <a:spcPts val="3200"/>
              </a:lnSpc>
            </a:pPr>
            <a:r>
              <a:rPr lang="en-US" sz="2400" dirty="0" smtClean="0"/>
              <a:t>6</a:t>
            </a:r>
          </a:p>
          <a:p>
            <a:pPr algn="r">
              <a:lnSpc>
                <a:spcPts val="3200"/>
              </a:lnSpc>
            </a:pPr>
            <a:r>
              <a:rPr lang="en-US" sz="2400" dirty="0" smtClean="0"/>
              <a:t>7</a:t>
            </a:r>
            <a:endParaRPr lang="en-US" sz="2400" dirty="0"/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162797" y="1752600"/>
            <a:ext cx="904415" cy="990600"/>
            <a:chOff x="7086599" y="1143000"/>
            <a:chExt cx="904270" cy="990600"/>
          </a:xfrm>
        </p:grpSpPr>
        <p:sp>
          <p:nvSpPr>
            <p:cNvPr id="15372" name="Oval 20"/>
            <p:cNvSpPr>
              <a:spLocks noChangeArrowheads="1"/>
            </p:cNvSpPr>
            <p:nvPr/>
          </p:nvSpPr>
          <p:spPr bwMode="auto">
            <a:xfrm>
              <a:off x="7239000" y="1625334"/>
              <a:ext cx="566072" cy="50826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373" name="TextBox 21"/>
            <p:cNvSpPr txBox="1">
              <a:spLocks noChangeArrowheads="1"/>
            </p:cNvSpPr>
            <p:nvPr/>
          </p:nvSpPr>
          <p:spPr bwMode="auto">
            <a:xfrm>
              <a:off x="7086599" y="1143000"/>
              <a:ext cx="9042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Also </a:t>
              </a:r>
              <a:r>
                <a:rPr lang="en-US" sz="2400" i="1" dirty="0">
                  <a:solidFill>
                    <a:srgbClr val="FF0000"/>
                  </a:solidFill>
                </a:rPr>
                <a:t>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42996" y="1600200"/>
            <a:ext cx="1219201" cy="641447"/>
            <a:chOff x="7329595" y="2634545"/>
            <a:chExt cx="887674" cy="641447"/>
          </a:xfrm>
        </p:grpSpPr>
        <p:sp>
          <p:nvSpPr>
            <p:cNvPr id="39" name="TextBox 38"/>
            <p:cNvSpPr txBox="1"/>
            <p:nvPr/>
          </p:nvSpPr>
          <p:spPr>
            <a:xfrm>
              <a:off x="7329595" y="2634545"/>
              <a:ext cx="88767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009900"/>
                  </a:solidFill>
                </a:rPr>
                <a:t>s</a:t>
              </a:r>
              <a:r>
                <a:rPr lang="en-US" sz="2400" dirty="0" smtClean="0">
                  <a:solidFill>
                    <a:srgbClr val="009900"/>
                  </a:solidFill>
                </a:rPr>
                <a:t> (</a:t>
              </a:r>
              <a:r>
                <a:rPr lang="en-US" sz="2400" i="1" dirty="0" smtClean="0">
                  <a:solidFill>
                    <a:srgbClr val="009900"/>
                  </a:solidFill>
                </a:rPr>
                <a:t>ℓ</a:t>
              </a:r>
              <a:r>
                <a:rPr lang="en-US" sz="2400" dirty="0" smtClean="0">
                  <a:solidFill>
                    <a:srgbClr val="009900"/>
                  </a:solidFill>
                </a:rPr>
                <a:t> = 0)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  <p:sp>
          <p:nvSpPr>
            <p:cNvPr id="40" name="AutoShape 148"/>
            <p:cNvSpPr>
              <a:spLocks/>
            </p:cNvSpPr>
            <p:nvPr/>
          </p:nvSpPr>
          <p:spPr bwMode="auto">
            <a:xfrm rot="16200000" flipH="1" flipV="1">
              <a:off x="7681308" y="2906471"/>
              <a:ext cx="184246" cy="554796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electrons can there be in a 5g (</a:t>
            </a:r>
            <a:r>
              <a:rPr lang="en-US" sz="2400" i="1" dirty="0" smtClean="0"/>
              <a:t>n</a:t>
            </a:r>
            <a:r>
              <a:rPr lang="en-US" sz="2400" dirty="0" smtClean="0"/>
              <a:t> = 5, </a:t>
            </a:r>
            <a:r>
              <a:rPr lang="en-US" sz="2400" i="1" dirty="0" smtClean="0"/>
              <a:t>ℓ</a:t>
            </a:r>
            <a:r>
              <a:rPr lang="en-US" sz="2400" dirty="0" smtClean="0"/>
              <a:t> = 4) sub-shell of an atom?</a:t>
            </a:r>
            <a:endParaRPr lang="en-US" sz="24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Quantum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total electron states exist with </a:t>
            </a:r>
            <a:r>
              <a:rPr lang="en-US" sz="2400" i="1" dirty="0" smtClean="0"/>
              <a:t>n</a:t>
            </a:r>
            <a:r>
              <a:rPr lang="en-US" sz="2400" dirty="0" smtClean="0"/>
              <a:t> = 2?</a:t>
            </a:r>
            <a:endParaRPr lang="en-US" sz="24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6" name="Picture 23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066800" y="2286000"/>
            <a:ext cx="8404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624851" y="2123582"/>
            <a:ext cx="2947915" cy="29479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1721410" y="2022655"/>
            <a:ext cx="1559076" cy="363620"/>
            <a:chOff x="6934068" y="1855129"/>
            <a:chExt cx="1559076" cy="363620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860544" y="2018696"/>
            <a:ext cx="806878" cy="1275543"/>
            <a:chOff x="6073202" y="1851170"/>
            <a:chExt cx="806878" cy="1275543"/>
          </a:xfrm>
        </p:grpSpPr>
        <p:sp>
          <p:nvSpPr>
            <p:cNvPr id="38" name="Freeform 32"/>
            <p:cNvSpPr>
              <a:spLocks/>
            </p:cNvSpPr>
            <p:nvPr/>
          </p:nvSpPr>
          <p:spPr bwMode="auto">
            <a:xfrm rot="19800000">
              <a:off x="6132948" y="1851170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rot="7202810">
              <a:off x="5753265" y="2673632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9"/>
          <p:cNvGrpSpPr/>
          <p:nvPr/>
        </p:nvGrpSpPr>
        <p:grpSpPr>
          <a:xfrm rot="3600000">
            <a:off x="2726601" y="3068379"/>
            <a:ext cx="1559076" cy="363620"/>
            <a:chOff x="6934068" y="1855129"/>
            <a:chExt cx="1559076" cy="363620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2"/>
          <p:cNvGrpSpPr/>
          <p:nvPr/>
        </p:nvGrpSpPr>
        <p:grpSpPr>
          <a:xfrm rot="7200000">
            <a:off x="2324822" y="4462385"/>
            <a:ext cx="1559076" cy="363620"/>
            <a:chOff x="6934068" y="1855129"/>
            <a:chExt cx="1559076" cy="363620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5"/>
          <p:cNvGrpSpPr/>
          <p:nvPr/>
        </p:nvGrpSpPr>
        <p:grpSpPr>
          <a:xfrm rot="10800000">
            <a:off x="918029" y="4808225"/>
            <a:ext cx="1559076" cy="363620"/>
            <a:chOff x="6934068" y="1855129"/>
            <a:chExt cx="1559076" cy="363620"/>
          </a:xfrm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304800" y="3219800"/>
            <a:ext cx="679105" cy="1423396"/>
            <a:chOff x="5517458" y="3052274"/>
            <a:chExt cx="679105" cy="1423396"/>
          </a:xfrm>
        </p:grpSpPr>
        <p:sp>
          <p:nvSpPr>
            <p:cNvPr id="50" name="Freeform 32"/>
            <p:cNvSpPr>
              <a:spLocks/>
            </p:cNvSpPr>
            <p:nvPr/>
          </p:nvSpPr>
          <p:spPr bwMode="auto">
            <a:xfrm rot="16202810">
              <a:off x="5325702" y="3244030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3600000">
              <a:off x="5743483" y="4022589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1705853" y="3184799"/>
            <a:ext cx="805694" cy="804555"/>
            <a:chOff x="6801265" y="4392849"/>
            <a:chExt cx="805694" cy="804555"/>
          </a:xfrm>
        </p:grpSpPr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09702" y="1962090"/>
            <a:ext cx="1356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SUCCESSES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50901" y="2297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energy quantization &amp; atomic spectra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962400" y="3440376"/>
            <a:ext cx="1169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FAILURES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50901" y="3810000"/>
            <a:ext cx="4238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&amp; momentum quantization violates</a:t>
            </a:r>
          </a:p>
          <a:p>
            <a:r>
              <a:rPr lang="en-US" dirty="0" smtClean="0"/>
              <a:t>Heisenberg Uncertainty Principle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50901" y="5269468"/>
            <a:ext cx="33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orbits cannot have zero </a:t>
            </a:r>
            <a:r>
              <a:rPr lang="en-US" i="1" dirty="0" smtClean="0"/>
              <a:t>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0901" y="60960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Orbits can hold any number of electrons</a:t>
            </a:r>
          </a:p>
        </p:txBody>
      </p:sp>
      <p:grpSp>
        <p:nvGrpSpPr>
          <p:cNvPr id="15" name="Group 9"/>
          <p:cNvGrpSpPr/>
          <p:nvPr/>
        </p:nvGrpSpPr>
        <p:grpSpPr>
          <a:xfrm>
            <a:off x="4362450" y="2576513"/>
            <a:ext cx="3927475" cy="776287"/>
            <a:chOff x="4717963" y="1241395"/>
            <a:chExt cx="3927475" cy="776287"/>
          </a:xfrm>
        </p:grpSpPr>
        <p:graphicFrame>
          <p:nvGraphicFramePr>
            <p:cNvPr id="7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41771558"/>
                </p:ext>
              </p:extLst>
            </p:nvPr>
          </p:nvGraphicFramePr>
          <p:xfrm>
            <a:off x="4717963" y="1241395"/>
            <a:ext cx="2065338" cy="776287"/>
          </p:xfrm>
          <a:graphic>
            <a:graphicData uri="http://schemas.openxmlformats.org/presentationml/2006/ole">
              <p:oleObj spid="_x0000_s629765" name="Equation" r:id="rId5" imgW="1180800" imgH="444240" progId="Equation.DSMT4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57849886"/>
                </p:ext>
              </p:extLst>
            </p:nvPr>
          </p:nvGraphicFramePr>
          <p:xfrm>
            <a:off x="7365913" y="1458882"/>
            <a:ext cx="1279525" cy="355600"/>
          </p:xfrm>
          <a:graphic>
            <a:graphicData uri="http://schemas.openxmlformats.org/presentationml/2006/ole">
              <p:oleObj spid="_x0000_s629766" name="Equation" r:id="rId6" imgW="736560" imgH="203040" progId="Equation.DSMT4">
                <p:embed/>
              </p:oleObj>
            </a:graphicData>
          </a:graphic>
        </p:graphicFrame>
      </p:grp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the Bohr model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14400" y="1295400"/>
            <a:ext cx="615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orbits that fit </a:t>
            </a:r>
            <a:r>
              <a:rPr lang="en-US" sz="2400" i="1" dirty="0" smtClean="0"/>
              <a:t>n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wavelengths are allowed</a:t>
            </a:r>
            <a:endParaRPr lang="en-US" sz="2400" dirty="0"/>
          </a:p>
        </p:txBody>
      </p:sp>
      <p:graphicFrame>
        <p:nvGraphicFramePr>
          <p:cNvPr id="629767" name="Object 7"/>
          <p:cNvGraphicFramePr>
            <a:graphicFrameLocks noChangeAspect="1"/>
          </p:cNvGraphicFramePr>
          <p:nvPr/>
        </p:nvGraphicFramePr>
        <p:xfrm>
          <a:off x="4444338" y="4402138"/>
          <a:ext cx="1981200" cy="855662"/>
        </p:xfrm>
        <a:graphic>
          <a:graphicData uri="http://schemas.openxmlformats.org/presentationml/2006/ole">
            <p:oleObj spid="_x0000_s629767" name="Equation" r:id="rId7" imgW="1117440" imgH="482400" progId="Equation.DSMT4">
              <p:embed/>
            </p:oleObj>
          </a:graphicData>
        </a:graphic>
      </p:graphicFrame>
      <p:graphicFrame>
        <p:nvGraphicFramePr>
          <p:cNvPr id="629768" name="Object 8"/>
          <p:cNvGraphicFramePr>
            <a:graphicFrameLocks noChangeAspect="1"/>
          </p:cNvGraphicFramePr>
          <p:nvPr/>
        </p:nvGraphicFramePr>
        <p:xfrm>
          <a:off x="6935337" y="4464622"/>
          <a:ext cx="1336675" cy="688975"/>
        </p:xfrm>
        <a:graphic>
          <a:graphicData uri="http://schemas.openxmlformats.org/presentationml/2006/ole">
            <p:oleObj spid="_x0000_s629768" name="Equation" r:id="rId8" imgW="761760" imgH="393480" progId="Equation.DSMT4">
              <p:embed/>
            </p:oleObj>
          </a:graphicData>
        </a:graphic>
      </p:graphicFrame>
      <p:graphicFrame>
        <p:nvGraphicFramePr>
          <p:cNvPr id="629770" name="Object 10"/>
          <p:cNvGraphicFramePr>
            <a:graphicFrameLocks noChangeAspect="1"/>
          </p:cNvGraphicFramePr>
          <p:nvPr/>
        </p:nvGraphicFramePr>
        <p:xfrm>
          <a:off x="4444338" y="5638800"/>
          <a:ext cx="900113" cy="406400"/>
        </p:xfrm>
        <a:graphic>
          <a:graphicData uri="http://schemas.openxmlformats.org/presentationml/2006/ole">
            <p:oleObj spid="_x0000_s629770" name="Equation" r:id="rId9" imgW="507960" imgH="228600" progId="Equation.DSMT4">
              <p:embed/>
            </p:oleObj>
          </a:graphicData>
        </a:graphic>
      </p:graphicFrame>
      <p:sp>
        <p:nvSpPr>
          <p:cNvPr id="62" name="Rectangle 61"/>
          <p:cNvSpPr/>
          <p:nvPr/>
        </p:nvSpPr>
        <p:spPr>
          <a:xfrm>
            <a:off x="1504656" y="5086782"/>
            <a:ext cx="1227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wave </a:t>
            </a:r>
            <a:endParaRPr lang="en-US" sz="2400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62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Magnetic elements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would you expect the most </a:t>
            </a:r>
            <a:r>
              <a:rPr lang="en-US" sz="2400" i="1" dirty="0" smtClean="0"/>
              <a:t>magnetic</a:t>
            </a:r>
            <a:r>
              <a:rPr lang="en-US" sz="2400" dirty="0" smtClean="0"/>
              <a:t> elements to be in the periodic table?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4524" y="4038600"/>
            <a:ext cx="38884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Alkali metals (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1)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Noble gases (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2)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Rare earth metals (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4)</a:t>
            </a:r>
          </a:p>
        </p:txBody>
      </p:sp>
      <p:pic>
        <p:nvPicPr>
          <p:cNvPr id="9" name="Picture 23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8101" y="1371600"/>
            <a:ext cx="4885899" cy="32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75438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Quantum numbers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Principal quantum number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Orbital quantum number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Magnetic quantum number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Spin angular momentum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has intrinsic angular momentum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Magnetic properties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Orbital &amp; spin angular momentum generate magnetic dipole moment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Pauli Exclusion Principle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No two e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can have the same quantum numbers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43426" name="Object 2"/>
          <p:cNvGraphicFramePr>
            <a:graphicFrameLocks noChangeAspect="1"/>
          </p:cNvGraphicFramePr>
          <p:nvPr/>
        </p:nvGraphicFramePr>
        <p:xfrm>
          <a:off x="4572000" y="2286000"/>
          <a:ext cx="3100388" cy="434975"/>
        </p:xfrm>
        <a:graphic>
          <a:graphicData uri="http://schemas.openxmlformats.org/presentationml/2006/ole">
            <p:oleObj spid="_x0000_s649218" name="Equation" r:id="rId3" imgW="1790640" imgH="253800" progId="Equation.DSMT4">
              <p:embed/>
            </p:oleObj>
          </a:graphicData>
        </a:graphic>
      </p:graphicFrame>
      <p:graphicFrame>
        <p:nvGraphicFramePr>
          <p:cNvPr id="743428" name="Object 4"/>
          <p:cNvGraphicFramePr>
            <a:graphicFrameLocks noChangeAspect="1"/>
          </p:cNvGraphicFramePr>
          <p:nvPr/>
        </p:nvGraphicFramePr>
        <p:xfrm>
          <a:off x="5822950" y="3657600"/>
          <a:ext cx="2406650" cy="442913"/>
        </p:xfrm>
        <a:graphic>
          <a:graphicData uri="http://schemas.openxmlformats.org/presentationml/2006/ole">
            <p:oleObj spid="_x0000_s649219" name="Equation" r:id="rId4" imgW="1384200" imgH="253800" progId="Equation.DSMT4">
              <p:embed/>
            </p:oleObj>
          </a:graphicData>
        </a:graphic>
      </p:graphicFrame>
      <p:graphicFrame>
        <p:nvGraphicFramePr>
          <p:cNvPr id="649220" name="Object 4"/>
          <p:cNvGraphicFramePr>
            <a:graphicFrameLocks noChangeAspect="1"/>
          </p:cNvGraphicFramePr>
          <p:nvPr/>
        </p:nvGraphicFramePr>
        <p:xfrm>
          <a:off x="4737100" y="2743200"/>
          <a:ext cx="3187700" cy="390525"/>
        </p:xfrm>
        <a:graphic>
          <a:graphicData uri="http://schemas.openxmlformats.org/presentationml/2006/ole">
            <p:oleObj spid="_x0000_s649220" name="Equation" r:id="rId5" imgW="1841400" imgH="228600" progId="Equation.DSMT4">
              <p:embed/>
            </p:oleObj>
          </a:graphicData>
        </a:graphic>
      </p:graphicFrame>
      <p:graphicFrame>
        <p:nvGraphicFramePr>
          <p:cNvPr id="649221" name="Object 5"/>
          <p:cNvGraphicFramePr>
            <a:graphicFrameLocks noChangeAspect="1"/>
          </p:cNvGraphicFramePr>
          <p:nvPr/>
        </p:nvGraphicFramePr>
        <p:xfrm>
          <a:off x="4757738" y="1806575"/>
          <a:ext cx="2481262" cy="436563"/>
        </p:xfrm>
        <a:graphic>
          <a:graphicData uri="http://schemas.openxmlformats.org/presentationml/2006/ole">
            <p:oleObj spid="_x0000_s649221" name="Equation" r:id="rId6" imgW="14349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5104107"/>
              </p:ext>
            </p:extLst>
          </p:nvPr>
        </p:nvGraphicFramePr>
        <p:xfrm>
          <a:off x="1190625" y="1992312"/>
          <a:ext cx="3838575" cy="750888"/>
        </p:xfrm>
        <a:graphic>
          <a:graphicData uri="http://schemas.openxmlformats.org/presentationml/2006/ole">
            <p:oleObj spid="_x0000_s626690" name="Equation" r:id="rId4" imgW="2476440" imgH="4824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147521"/>
              </p:ext>
            </p:extLst>
          </p:nvPr>
        </p:nvGraphicFramePr>
        <p:xfrm>
          <a:off x="5181600" y="2141537"/>
          <a:ext cx="1273175" cy="449263"/>
        </p:xfrm>
        <a:graphic>
          <a:graphicData uri="http://schemas.openxmlformats.org/presentationml/2006/ole">
            <p:oleObj spid="_x0000_s626691" name="Equation" r:id="rId5" imgW="685800" imgH="2412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14400" y="2971800"/>
            <a:ext cx="492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“Principal Quantum Number”     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= 1, 2, 3,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4255532"/>
            <a:ext cx="553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“Orbital Quantum Number”       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0, 1, 2, 3 …,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–1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486400"/>
            <a:ext cx="597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“Magnetic Quantum Number”     </a:t>
            </a:r>
            <a:r>
              <a:rPr lang="en-US" sz="20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i="1" baseline="-25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–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…–1, 0, +1…,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1315012"/>
              </p:ext>
            </p:extLst>
          </p:nvPr>
        </p:nvGraphicFramePr>
        <p:xfrm>
          <a:off x="1223963" y="3429000"/>
          <a:ext cx="1746250" cy="685800"/>
        </p:xfrm>
        <a:graphic>
          <a:graphicData uri="http://schemas.openxmlformats.org/presentationml/2006/ole">
            <p:oleObj spid="_x0000_s626693" name="Equation" r:id="rId6" imgW="1130040" imgH="444240" progId="Equation.DSMT4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3110724" y="3581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10724" y="4800600"/>
            <a:ext cx="33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Magnitude of angular momentum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10724" y="5918200"/>
            <a:ext cx="342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Orientation of angular momentum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9668" name="Picture 36" descr="http://hyperphysics.phy-astr.gsu.edu/hbase/quantum/imgqua/hyds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160" y="2514600"/>
            <a:ext cx="2162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Mechanical Atom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14400" y="1371600"/>
            <a:ext cx="696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Schrödinger’s equation determines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“</a:t>
            </a:r>
            <a:r>
              <a:rPr lang="en-US" sz="2400" dirty="0" err="1" smtClean="0"/>
              <a:t>wavefunction</a:t>
            </a:r>
            <a:r>
              <a:rPr lang="en-US" sz="2400" dirty="0" smtClean="0"/>
              <a:t>” </a:t>
            </a:r>
            <a:endParaRPr lang="en-US" sz="2400" dirty="0"/>
          </a:p>
        </p:txBody>
      </p:sp>
      <p:graphicFrame>
        <p:nvGraphicFramePr>
          <p:cNvPr id="626695" name="Object 7"/>
          <p:cNvGraphicFramePr>
            <a:graphicFrameLocks noChangeAspect="1"/>
          </p:cNvGraphicFramePr>
          <p:nvPr/>
        </p:nvGraphicFramePr>
        <p:xfrm>
          <a:off x="1225550" y="4724400"/>
          <a:ext cx="1598613" cy="452438"/>
        </p:xfrm>
        <a:graphic>
          <a:graphicData uri="http://schemas.openxmlformats.org/presentationml/2006/ole">
            <p:oleObj spid="_x0000_s626695" name="Equation" r:id="rId8" imgW="901440" imgH="253800" progId="Equation.DSMT4">
              <p:embed/>
            </p:oleObj>
          </a:graphicData>
        </a:graphic>
      </p:graphicFrame>
      <p:graphicFrame>
        <p:nvGraphicFramePr>
          <p:cNvPr id="626696" name="Object 8"/>
          <p:cNvGraphicFramePr>
            <a:graphicFrameLocks noChangeAspect="1"/>
          </p:cNvGraphicFramePr>
          <p:nvPr/>
        </p:nvGraphicFramePr>
        <p:xfrm>
          <a:off x="1225550" y="5918200"/>
          <a:ext cx="1036637" cy="406400"/>
        </p:xfrm>
        <a:graphic>
          <a:graphicData uri="http://schemas.openxmlformats.org/presentationml/2006/ole">
            <p:oleObj spid="_x0000_s626696" name="Equation" r:id="rId9" imgW="583920" imgH="2286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705600" y="1905000"/>
            <a:ext cx="209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 quantum numbers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determine e</a:t>
            </a:r>
            <a:r>
              <a:rPr lang="en-US" baseline="30000" dirty="0" smtClean="0">
                <a:solidFill>
                  <a:srgbClr val="C00000"/>
                </a:solidFill>
              </a:rPr>
              <a:t>–</a:t>
            </a:r>
            <a:r>
              <a:rPr lang="en-US" dirty="0" smtClean="0">
                <a:solidFill>
                  <a:srgbClr val="C00000"/>
                </a:solidFill>
              </a:rPr>
              <a:t> state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867400" y="2322731"/>
            <a:ext cx="6096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36" idx="1"/>
            <a:endCxn id="38" idx="7"/>
          </p:cNvCxnSpPr>
          <p:nvPr/>
        </p:nvCxnSpPr>
        <p:spPr>
          <a:xfrm flipH="1">
            <a:off x="6387726" y="2228166"/>
            <a:ext cx="317874" cy="1392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81181" y="2702257"/>
            <a:ext cx="9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“SHELL”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28866" y="3932829"/>
            <a:ext cx="234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9900"/>
                </a:solidFill>
              </a:rPr>
              <a:t>s</a:t>
            </a:r>
            <a:r>
              <a:rPr lang="en-US" sz="2000" dirty="0" smtClean="0">
                <a:solidFill>
                  <a:srgbClr val="009900"/>
                </a:solidFill>
              </a:rPr>
              <a:t>, </a:t>
            </a:r>
            <a:r>
              <a:rPr lang="en-US" sz="2000" i="1" dirty="0" smtClean="0">
                <a:solidFill>
                  <a:srgbClr val="009900"/>
                </a:solidFill>
              </a:rPr>
              <a:t>p</a:t>
            </a:r>
            <a:r>
              <a:rPr lang="en-US" sz="2000" dirty="0" smtClean="0">
                <a:solidFill>
                  <a:srgbClr val="009900"/>
                </a:solidFill>
              </a:rPr>
              <a:t>, </a:t>
            </a:r>
            <a:r>
              <a:rPr lang="en-US" sz="2000" i="1" dirty="0" smtClean="0">
                <a:solidFill>
                  <a:srgbClr val="009900"/>
                </a:solidFill>
              </a:rPr>
              <a:t>d</a:t>
            </a:r>
            <a:r>
              <a:rPr lang="en-US" sz="2000" dirty="0" smtClean="0">
                <a:solidFill>
                  <a:srgbClr val="009900"/>
                </a:solidFill>
              </a:rPr>
              <a:t>, </a:t>
            </a:r>
            <a:r>
              <a:rPr lang="en-US" sz="2000" i="1" dirty="0" smtClean="0">
                <a:solidFill>
                  <a:srgbClr val="009900"/>
                </a:solidFill>
              </a:rPr>
              <a:t>f</a:t>
            </a:r>
            <a:r>
              <a:rPr lang="en-US" sz="2000" dirty="0" smtClean="0">
                <a:solidFill>
                  <a:srgbClr val="009900"/>
                </a:solidFill>
              </a:rPr>
              <a:t>  “SUBSHELL”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50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3.1 &amp; more</a:t>
            </a:r>
            <a:endParaRPr lang="en-US" dirty="0"/>
          </a:p>
        </p:txBody>
      </p:sp>
      <p:pic>
        <p:nvPicPr>
          <p:cNvPr id="4" name="Picture 23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5536" y="4038600"/>
            <a:ext cx="79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values for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ℓ</a:t>
            </a:r>
            <a:r>
              <a:rPr lang="en-US" sz="2400" dirty="0" smtClean="0"/>
              <a:t> are possible for the </a:t>
            </a:r>
            <a:r>
              <a:rPr lang="en-US" sz="2400" i="1" dirty="0" smtClean="0"/>
              <a:t>f </a:t>
            </a:r>
            <a:r>
              <a:rPr lang="en-US" sz="2400" dirty="0" err="1" smtClean="0"/>
              <a:t>subshell</a:t>
            </a:r>
            <a:r>
              <a:rPr lang="en-US" sz="2400" dirty="0" smtClean="0"/>
              <a:t> (</a:t>
            </a:r>
            <a:r>
              <a:rPr lang="en-US" sz="2400" i="1" dirty="0" smtClean="0"/>
              <a:t>ℓ</a:t>
            </a:r>
            <a:r>
              <a:rPr lang="en-US" sz="2400" dirty="0" smtClean="0"/>
              <a:t> = 3)?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97923" y="1922383"/>
            <a:ext cx="12624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3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2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1371600"/>
            <a:ext cx="761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which state is the angular momentum </a:t>
            </a:r>
            <a:r>
              <a:rPr lang="en-US" sz="2400" i="1" dirty="0" smtClean="0"/>
              <a:t>required</a:t>
            </a:r>
            <a:r>
              <a:rPr lang="en-US" sz="2400" dirty="0" smtClean="0"/>
              <a:t> to be 0?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00200" y="4572000"/>
            <a:ext cx="12624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3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5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82625" y="1219200"/>
            <a:ext cx="7854122" cy="5118921"/>
            <a:chOff x="682625" y="1219200"/>
            <a:chExt cx="7854122" cy="5118921"/>
          </a:xfrm>
        </p:grpSpPr>
        <p:pic>
          <p:nvPicPr>
            <p:cNvPr id="660482" name="Picture 2" descr="http://33.media.tumblr.com/388ff1fe8aebda53f1965a4609918852/tumblr_mndk04kfXR1rhb9f5o1_r1_128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625" y="1219200"/>
              <a:ext cx="7775575" cy="5118921"/>
            </a:xfrm>
            <a:prstGeom prst="rect">
              <a:avLst/>
            </a:prstGeom>
            <a:noFill/>
          </p:spPr>
        </p:pic>
        <p:grpSp>
          <p:nvGrpSpPr>
            <p:cNvPr id="62" name="Group 61"/>
            <p:cNvGrpSpPr/>
            <p:nvPr/>
          </p:nvGrpSpPr>
          <p:grpSpPr>
            <a:xfrm>
              <a:off x="1420940" y="1295400"/>
              <a:ext cx="7115807" cy="4925199"/>
              <a:chOff x="1420940" y="1295400"/>
              <a:chExt cx="7115807" cy="492519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648200" y="1295400"/>
                <a:ext cx="3581400" cy="1219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20940" y="22098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(2, 0, 0)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16340" y="22098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(2, 1, 0)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87442" y="22098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(2, 1, 1)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47800" y="34290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(3, 0, 0)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34290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(3, 1, 0)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14302" y="34290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(3, 1, 1)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205898" y="3431977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(3, 2, 0)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77000" y="34290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(3, 2, 1)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796698" y="34290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(3, 2, 2)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86400" y="47244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191000" y="47244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004110" y="4724400"/>
                <a:ext cx="2286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781800" y="47244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001000" y="47244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781800" y="59436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486400" y="59436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267200" y="59436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971800" y="59436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001000" y="5943600"/>
                <a:ext cx="3048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43200" y="4752201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(4, 1, 0)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014302" y="4752201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(4, 1, 1)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05898" y="4752201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(4, 2, 0)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77000" y="4752201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(4, 2, 1)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96698" y="4752201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(4, 2, 2)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743944" y="5943600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(4, 3, 0)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15046" y="5943600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(4, 3, 1)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06642" y="5943600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(4, 3, 2)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77744" y="5943600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(4, 3, 3)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797442" y="5943600"/>
                <a:ext cx="739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(15, 4, 0)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47800" y="5943600"/>
                <a:ext cx="6607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(5, 0, 0)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lowchart: Data 46"/>
              <p:cNvSpPr/>
              <p:nvPr/>
            </p:nvSpPr>
            <p:spPr>
              <a:xfrm>
                <a:off x="1676400" y="4724400"/>
                <a:ext cx="304800" cy="152400"/>
              </a:xfrm>
              <a:prstGeom prst="flowChartInputOutpu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47800" y="4752201"/>
                <a:ext cx="6607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(4, 0, 0)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Hydrogen electron </a:t>
            </a:r>
            <a:r>
              <a:rPr lang="en-US" dirty="0" err="1" smtClean="0"/>
              <a:t>orbitals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32563" y="181742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ℓ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m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ℓ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280546" y="1190767"/>
            <a:ext cx="2835483" cy="590550"/>
            <a:chOff x="5280546" y="1190767"/>
            <a:chExt cx="2835483" cy="590550"/>
          </a:xfrm>
        </p:grpSpPr>
        <p:graphicFrame>
          <p:nvGraphicFramePr>
            <p:cNvPr id="628738" name="Object 2"/>
            <p:cNvGraphicFramePr>
              <a:graphicFrameLocks noChangeAspect="1"/>
            </p:cNvGraphicFramePr>
            <p:nvPr/>
          </p:nvGraphicFramePr>
          <p:xfrm>
            <a:off x="5280546" y="1190767"/>
            <a:ext cx="1060450" cy="590550"/>
          </p:xfrm>
          <a:graphic>
            <a:graphicData uri="http://schemas.openxmlformats.org/presentationml/2006/ole">
              <p:oleObj spid="_x0000_s628738" name="Equation" r:id="rId5" imgW="571320" imgH="317160" progId="Equation.DSMT4">
                <p:embed/>
              </p:oleObj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6291619" y="1282890"/>
              <a:ext cx="1824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sym typeface="Symbol"/>
                </a:rPr>
                <a:t> </a:t>
              </a:r>
              <a:r>
                <a:rPr lang="en-US" sz="2400" dirty="0" smtClean="0">
                  <a:solidFill>
                    <a:schemeClr val="bg1"/>
                  </a:solidFill>
                </a:rPr>
                <a:t>probability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59104" y="1856097"/>
            <a:ext cx="887105" cy="369332"/>
            <a:chOff x="5459104" y="1856097"/>
            <a:chExt cx="887105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5459104" y="185609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Shell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53" name="Straight Arrow Connector 52"/>
            <p:cNvCxnSpPr>
              <a:stCxn id="50" idx="3"/>
            </p:cNvCxnSpPr>
            <p:nvPr/>
          </p:nvCxnSpPr>
          <p:spPr>
            <a:xfrm flipV="1">
              <a:off x="6092611" y="2033518"/>
              <a:ext cx="253598" cy="724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570560" y="2142700"/>
            <a:ext cx="1171434" cy="508082"/>
            <a:chOff x="5570560" y="2142700"/>
            <a:chExt cx="1171434" cy="508082"/>
          </a:xfrm>
        </p:grpSpPr>
        <p:sp>
          <p:nvSpPr>
            <p:cNvPr id="51" name="TextBox 50"/>
            <p:cNvSpPr txBox="1"/>
            <p:nvPr/>
          </p:nvSpPr>
          <p:spPr>
            <a:xfrm>
              <a:off x="5570560" y="2281450"/>
              <a:ext cx="965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Subshell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51" idx="3"/>
            </p:cNvCxnSpPr>
            <p:nvPr/>
          </p:nvCxnSpPr>
          <p:spPr>
            <a:xfrm flipV="1">
              <a:off x="6536337" y="2142700"/>
              <a:ext cx="205657" cy="32341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2360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4400" y="2372448"/>
            <a:ext cx="4791075" cy="3255372"/>
            <a:chOff x="914400" y="1676400"/>
            <a:chExt cx="4791075" cy="3255372"/>
          </a:xfrm>
        </p:grpSpPr>
        <p:pic>
          <p:nvPicPr>
            <p:cNvPr id="630790" name="Picture 6" descr="http://hyperphysics.phy-astr.gsu.edu/hbase/imgmod2/hy2p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676400"/>
              <a:ext cx="4791075" cy="325537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3733800" y="1752600"/>
              <a:ext cx="1905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41696" y="2333767"/>
              <a:ext cx="313898" cy="709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2: </a:t>
            </a:r>
            <a:r>
              <a:rPr lang="en-US" dirty="0" err="1" smtClean="0"/>
              <a:t>orbitals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2" descr="http://33.media.tumblr.com/388ff1fe8aebda53f1965a4609918852/tumblr_mndk04kfXR1rhb9f5o1_r1_1280.png"/>
          <p:cNvPicPr>
            <a:picLocks noChangeAspect="1" noChangeArrowheads="1"/>
          </p:cNvPicPr>
          <p:nvPr/>
        </p:nvPicPr>
        <p:blipFill>
          <a:blip r:embed="rId3" cstate="print"/>
          <a:srcRect l="1547" r="82773" b="77160"/>
          <a:stretch>
            <a:fillRect/>
          </a:stretch>
        </p:blipFill>
        <p:spPr bwMode="auto">
          <a:xfrm>
            <a:off x="6400800" y="1600200"/>
            <a:ext cx="1219200" cy="1169158"/>
          </a:xfrm>
          <a:prstGeom prst="rect">
            <a:avLst/>
          </a:prstGeom>
          <a:noFill/>
        </p:spPr>
      </p:pic>
      <p:pic>
        <p:nvPicPr>
          <p:cNvPr id="13" name="Picture 2" descr="http://33.media.tumblr.com/388ff1fe8aebda53f1965a4609918852/tumblr_mndk04kfXR1rhb9f5o1_r1_1280.png"/>
          <p:cNvPicPr>
            <a:picLocks noChangeAspect="1" noChangeArrowheads="1"/>
          </p:cNvPicPr>
          <p:nvPr/>
        </p:nvPicPr>
        <p:blipFill>
          <a:blip r:embed="rId4" cstate="print"/>
          <a:srcRect r="1831"/>
          <a:stretch>
            <a:fillRect/>
          </a:stretch>
        </p:blipFill>
        <p:spPr bwMode="auto">
          <a:xfrm>
            <a:off x="6400800" y="3886200"/>
            <a:ext cx="1219200" cy="24384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6858000" y="2133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10400" y="2258704"/>
            <a:ext cx="914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33.media.tumblr.com/388ff1fe8aebda53f1965a4609918852/tumblr_mndk04kfXR1rhb9f5o1_r1_1280.png"/>
          <p:cNvPicPr>
            <a:picLocks noChangeAspect="1" noChangeArrowheads="1"/>
          </p:cNvPicPr>
          <p:nvPr/>
        </p:nvPicPr>
        <p:blipFill>
          <a:blip r:embed="rId3" cstate="print"/>
          <a:srcRect l="34299" r="50021" b="77160"/>
          <a:stretch>
            <a:fillRect/>
          </a:stretch>
        </p:blipFill>
        <p:spPr bwMode="auto">
          <a:xfrm>
            <a:off x="6400800" y="2743200"/>
            <a:ext cx="1219200" cy="116915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924800" y="205171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024048" y="3407392"/>
            <a:ext cx="914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24800" y="32004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16002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1s (</a:t>
            </a:r>
            <a:r>
              <a:rPr lang="en-US" i="1" dirty="0" smtClean="0">
                <a:solidFill>
                  <a:schemeClr val="bg1"/>
                </a:solidFill>
              </a:rPr>
              <a:t>ℓ</a:t>
            </a:r>
            <a:r>
              <a:rPr lang="en-US" dirty="0" smtClean="0">
                <a:solidFill>
                  <a:schemeClr val="bg1"/>
                </a:solidFill>
              </a:rPr>
              <a:t> = 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274320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2p (</a:t>
            </a:r>
            <a:r>
              <a:rPr lang="en-US" i="1" dirty="0" smtClean="0">
                <a:solidFill>
                  <a:schemeClr val="bg1"/>
                </a:solidFill>
              </a:rPr>
              <a:t>ℓ</a:t>
            </a:r>
            <a:r>
              <a:rPr lang="en-US" dirty="0" smtClean="0">
                <a:solidFill>
                  <a:schemeClr val="bg1"/>
                </a:solidFill>
              </a:rPr>
              <a:t> = 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389786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2s (</a:t>
            </a:r>
            <a:r>
              <a:rPr lang="en-US" i="1" dirty="0" smtClean="0">
                <a:solidFill>
                  <a:schemeClr val="bg1"/>
                </a:solidFill>
              </a:rPr>
              <a:t>ℓ</a:t>
            </a:r>
            <a:r>
              <a:rPr lang="en-US" dirty="0" smtClean="0">
                <a:solidFill>
                  <a:schemeClr val="bg1"/>
                </a:solidFill>
              </a:rPr>
              <a:t> = 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504086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3s (</a:t>
            </a:r>
            <a:r>
              <a:rPr lang="en-US" i="1" dirty="0" smtClean="0">
                <a:solidFill>
                  <a:schemeClr val="bg1"/>
                </a:solidFill>
              </a:rPr>
              <a:t>ℓ</a:t>
            </a:r>
            <a:r>
              <a:rPr lang="en-US" dirty="0" smtClean="0">
                <a:solidFill>
                  <a:schemeClr val="bg1"/>
                </a:solidFill>
              </a:rPr>
              <a:t> = 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1" y="1405718"/>
            <a:ext cx="525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Orbitals</a:t>
            </a:r>
            <a:r>
              <a:rPr lang="en-US" sz="2400" dirty="0" smtClean="0"/>
              <a:t> represent probability of electron being at particular location 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999027" y="4540155"/>
            <a:ext cx="914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13427" y="4333163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999027" y="5741157"/>
            <a:ext cx="9144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13427" y="5534165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1854200" y="2895600"/>
            <a:ext cx="266700" cy="1498600"/>
            <a:chOff x="1384300" y="5334000"/>
            <a:chExt cx="266700" cy="1498600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1524000" y="5334000"/>
              <a:ext cx="0" cy="1143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8" name="Object 14"/>
            <p:cNvGraphicFramePr>
              <a:graphicFrameLocks noChangeAspect="1"/>
            </p:cNvGraphicFramePr>
            <p:nvPr/>
          </p:nvGraphicFramePr>
          <p:xfrm>
            <a:off x="1384300" y="6477000"/>
            <a:ext cx="266700" cy="355600"/>
          </p:xfrm>
          <a:graphic>
            <a:graphicData uri="http://schemas.openxmlformats.org/presentationml/2006/ole">
              <p:oleObj spid="_x0000_s625693" name="Equation" r:id="rId3" imgW="152280" imgH="203040" progId="Equation.DSMT4">
                <p:embed/>
              </p:oleObj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</a:t>
            </a:r>
            <a:endParaRPr lang="en-US" dirty="0"/>
          </a:p>
        </p:txBody>
      </p:sp>
      <p:graphicFrame>
        <p:nvGraphicFramePr>
          <p:cNvPr id="625666" name="Object 2"/>
          <p:cNvGraphicFramePr>
            <a:graphicFrameLocks noChangeAspect="1"/>
          </p:cNvGraphicFramePr>
          <p:nvPr/>
        </p:nvGraphicFramePr>
        <p:xfrm>
          <a:off x="3774195" y="2295585"/>
          <a:ext cx="2139950" cy="542925"/>
        </p:xfrm>
        <a:graphic>
          <a:graphicData uri="http://schemas.openxmlformats.org/presentationml/2006/ole">
            <p:oleObj spid="_x0000_s625666" name="Equation" r:id="rId4" imgW="1206360" imgH="304560" progId="Equation.DSMT4">
              <p:embed/>
            </p:oleObj>
          </a:graphicData>
        </a:graphic>
      </p:graphicFrame>
      <p:graphicFrame>
        <p:nvGraphicFramePr>
          <p:cNvPr id="625667" name="Object 3"/>
          <p:cNvGraphicFramePr>
            <a:graphicFrameLocks noChangeAspect="1"/>
          </p:cNvGraphicFramePr>
          <p:nvPr/>
        </p:nvGraphicFramePr>
        <p:xfrm>
          <a:off x="3794125" y="3352800"/>
          <a:ext cx="1036637" cy="406400"/>
        </p:xfrm>
        <a:graphic>
          <a:graphicData uri="http://schemas.openxmlformats.org/presentationml/2006/ole">
            <p:oleObj spid="_x0000_s625667" name="Equation" r:id="rId5" imgW="583920" imgH="228600" progId="Equation.DSMT4">
              <p:embed/>
            </p:oleObj>
          </a:graphicData>
        </a:graphic>
      </p:graphicFrame>
      <p:graphicFrame>
        <p:nvGraphicFramePr>
          <p:cNvPr id="625668" name="Object 4"/>
          <p:cNvGraphicFramePr>
            <a:graphicFrameLocks noChangeAspect="1"/>
          </p:cNvGraphicFramePr>
          <p:nvPr/>
        </p:nvGraphicFramePr>
        <p:xfrm>
          <a:off x="6212595" y="2371785"/>
          <a:ext cx="1779587" cy="361950"/>
        </p:xfrm>
        <a:graphic>
          <a:graphicData uri="http://schemas.openxmlformats.org/presentationml/2006/ole">
            <p:oleObj spid="_x0000_s625668" name="Equation" r:id="rId6" imgW="1002960" imgH="203040" progId="Equation.DSMT4">
              <p:embed/>
            </p:oleObj>
          </a:graphicData>
        </a:graphic>
      </p:graphicFrame>
      <p:graphicFrame>
        <p:nvGraphicFramePr>
          <p:cNvPr id="625669" name="Object 5"/>
          <p:cNvGraphicFramePr>
            <a:graphicFrameLocks noChangeAspect="1"/>
          </p:cNvGraphicFramePr>
          <p:nvPr/>
        </p:nvGraphicFramePr>
        <p:xfrm>
          <a:off x="5241925" y="3352800"/>
          <a:ext cx="2454275" cy="407988"/>
        </p:xfrm>
        <a:graphic>
          <a:graphicData uri="http://schemas.openxmlformats.org/presentationml/2006/ole">
            <p:oleObj spid="_x0000_s625669" name="Equation" r:id="rId7" imgW="138420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65525" y="2971800"/>
            <a:ext cx="394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Only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one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component  of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quantized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595" y="1905000"/>
            <a:ext cx="552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Magnitude of angular momentum vector quantized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2514600" y="4702969"/>
            <a:ext cx="725234" cy="1585913"/>
            <a:chOff x="2743200" y="3810000"/>
            <a:chExt cx="1289304" cy="281940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2743200" y="3810000"/>
              <a:ext cx="0" cy="2819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743200" y="5257800"/>
              <a:ext cx="128930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743200" y="4343400"/>
              <a:ext cx="914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743200" y="6172200"/>
              <a:ext cx="914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2760000">
              <a:off x="2546361" y="5708476"/>
              <a:ext cx="128930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8840000">
              <a:off x="2546360" y="4818119"/>
              <a:ext cx="128930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5562600" y="4267200"/>
            <a:ext cx="1314630" cy="2457450"/>
            <a:chOff x="6303960" y="2005975"/>
            <a:chExt cx="2337120" cy="436880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6400800" y="2005975"/>
              <a:ext cx="0" cy="43186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400800" y="4342775"/>
              <a:ext cx="224028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400800" y="2514600"/>
              <a:ext cx="1295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400800" y="3429000"/>
              <a:ext cx="1981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00800" y="6172200"/>
              <a:ext cx="1295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400800" y="5257800"/>
              <a:ext cx="2057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440000">
              <a:off x="6311755" y="4798378"/>
              <a:ext cx="224028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20160000">
              <a:off x="6303960" y="3883978"/>
              <a:ext cx="224028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-3300000">
              <a:off x="5933574" y="3425835"/>
              <a:ext cx="224028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3300000">
              <a:off x="5923145" y="5254635"/>
              <a:ext cx="224028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572081" y="3886200"/>
            <a:ext cx="458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Other components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000" i="1" baseline="-25000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000" i="1" baseline="-25000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are not quantized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25678" name="Object 14"/>
          <p:cNvGraphicFramePr>
            <a:graphicFrameLocks noChangeAspect="1"/>
          </p:cNvGraphicFramePr>
          <p:nvPr/>
        </p:nvGraphicFramePr>
        <p:xfrm>
          <a:off x="3048000" y="4738687"/>
          <a:ext cx="868363" cy="336550"/>
        </p:xfrm>
        <a:graphic>
          <a:graphicData uri="http://schemas.openxmlformats.org/presentationml/2006/ole">
            <p:oleObj spid="_x0000_s625678" name="Equation" r:id="rId8" imgW="558720" imgH="215640" progId="Equation.DSMT4">
              <p:embed/>
            </p:oleObj>
          </a:graphicData>
        </a:graphic>
      </p:graphicFrame>
      <p:graphicFrame>
        <p:nvGraphicFramePr>
          <p:cNvPr id="625679" name="Object 15"/>
          <p:cNvGraphicFramePr>
            <a:graphicFrameLocks noChangeAspect="1"/>
          </p:cNvGraphicFramePr>
          <p:nvPr/>
        </p:nvGraphicFramePr>
        <p:xfrm>
          <a:off x="6781800" y="4724400"/>
          <a:ext cx="849313" cy="357188"/>
        </p:xfrm>
        <a:graphic>
          <a:graphicData uri="http://schemas.openxmlformats.org/presentationml/2006/ole">
            <p:oleObj spid="_x0000_s625679" name="Equation" r:id="rId9" imgW="545760" imgH="228600" progId="Equation.DSMT4">
              <p:embed/>
            </p:oleObj>
          </a:graphicData>
        </a:graphic>
      </p:graphicFrame>
      <p:graphicFrame>
        <p:nvGraphicFramePr>
          <p:cNvPr id="625680" name="Object 16"/>
          <p:cNvGraphicFramePr>
            <a:graphicFrameLocks noChangeAspect="1"/>
          </p:cNvGraphicFramePr>
          <p:nvPr/>
        </p:nvGraphicFramePr>
        <p:xfrm>
          <a:off x="1676400" y="5834389"/>
          <a:ext cx="809625" cy="357188"/>
        </p:xfrm>
        <a:graphic>
          <a:graphicData uri="http://schemas.openxmlformats.org/presentationml/2006/ole">
            <p:oleObj spid="_x0000_s625680" name="Equation" r:id="rId10" imgW="520560" imgH="228600" progId="Equation.DSMT4">
              <p:embed/>
            </p:oleObj>
          </a:graphicData>
        </a:graphic>
      </p:graphicFrame>
      <p:graphicFrame>
        <p:nvGraphicFramePr>
          <p:cNvPr id="625681" name="Object 17"/>
          <p:cNvGraphicFramePr>
            <a:graphicFrameLocks noChangeAspect="1"/>
          </p:cNvGraphicFramePr>
          <p:nvPr/>
        </p:nvGraphicFramePr>
        <p:xfrm>
          <a:off x="1828800" y="5324801"/>
          <a:ext cx="652462" cy="357188"/>
        </p:xfrm>
        <a:graphic>
          <a:graphicData uri="http://schemas.openxmlformats.org/presentationml/2006/ole">
            <p:oleObj spid="_x0000_s625681" name="Equation" r:id="rId11" imgW="419040" imgH="228600" progId="Equation.DSMT4">
              <p:embed/>
            </p:oleObj>
          </a:graphicData>
        </a:graphic>
      </p:graphicFrame>
      <p:graphicFrame>
        <p:nvGraphicFramePr>
          <p:cNvPr id="625682" name="Object 18"/>
          <p:cNvGraphicFramePr>
            <a:graphicFrameLocks noChangeAspect="1"/>
          </p:cNvGraphicFramePr>
          <p:nvPr/>
        </p:nvGraphicFramePr>
        <p:xfrm>
          <a:off x="1676400" y="4843789"/>
          <a:ext cx="809625" cy="357188"/>
        </p:xfrm>
        <a:graphic>
          <a:graphicData uri="http://schemas.openxmlformats.org/presentationml/2006/ole">
            <p:oleObj spid="_x0000_s625682" name="Equation" r:id="rId12" imgW="520560" imgH="228600" progId="Equation.DSMT4">
              <p:embed/>
            </p:oleObj>
          </a:graphicData>
        </a:graphic>
      </p:graphicFrame>
      <p:graphicFrame>
        <p:nvGraphicFramePr>
          <p:cNvPr id="625683" name="Object 19"/>
          <p:cNvGraphicFramePr>
            <a:graphicFrameLocks noChangeAspect="1"/>
          </p:cNvGraphicFramePr>
          <p:nvPr/>
        </p:nvGraphicFramePr>
        <p:xfrm>
          <a:off x="4800600" y="5886450"/>
          <a:ext cx="809625" cy="357188"/>
        </p:xfrm>
        <a:graphic>
          <a:graphicData uri="http://schemas.openxmlformats.org/presentationml/2006/ole">
            <p:oleObj spid="_x0000_s625683" name="Equation" r:id="rId13" imgW="520560" imgH="228600" progId="Equation.DSMT4">
              <p:embed/>
            </p:oleObj>
          </a:graphicData>
        </a:graphic>
      </p:graphicFrame>
      <p:graphicFrame>
        <p:nvGraphicFramePr>
          <p:cNvPr id="625684" name="Object 20"/>
          <p:cNvGraphicFramePr>
            <a:graphicFrameLocks noChangeAspect="1"/>
          </p:cNvGraphicFramePr>
          <p:nvPr/>
        </p:nvGraphicFramePr>
        <p:xfrm>
          <a:off x="4953000" y="5376862"/>
          <a:ext cx="652462" cy="357188"/>
        </p:xfrm>
        <a:graphic>
          <a:graphicData uri="http://schemas.openxmlformats.org/presentationml/2006/ole">
            <p:oleObj spid="_x0000_s625684" name="Equation" r:id="rId14" imgW="419040" imgH="228600" progId="Equation.DSMT4">
              <p:embed/>
            </p:oleObj>
          </a:graphicData>
        </a:graphic>
      </p:graphicFrame>
      <p:graphicFrame>
        <p:nvGraphicFramePr>
          <p:cNvPr id="625685" name="Object 21"/>
          <p:cNvGraphicFramePr>
            <a:graphicFrameLocks noChangeAspect="1"/>
          </p:cNvGraphicFramePr>
          <p:nvPr/>
        </p:nvGraphicFramePr>
        <p:xfrm>
          <a:off x="4800600" y="4895850"/>
          <a:ext cx="809625" cy="357188"/>
        </p:xfrm>
        <a:graphic>
          <a:graphicData uri="http://schemas.openxmlformats.org/presentationml/2006/ole">
            <p:oleObj spid="_x0000_s625685" name="Equation" r:id="rId15" imgW="520560" imgH="228600" progId="Equation.DSMT4">
              <p:embed/>
            </p:oleObj>
          </a:graphicData>
        </a:graphic>
      </p:graphicFrame>
      <p:graphicFrame>
        <p:nvGraphicFramePr>
          <p:cNvPr id="625686" name="Object 22"/>
          <p:cNvGraphicFramePr>
            <a:graphicFrameLocks noChangeAspect="1"/>
          </p:cNvGraphicFramePr>
          <p:nvPr/>
        </p:nvGraphicFramePr>
        <p:xfrm>
          <a:off x="4648200" y="4362450"/>
          <a:ext cx="908050" cy="357188"/>
        </p:xfrm>
        <a:graphic>
          <a:graphicData uri="http://schemas.openxmlformats.org/presentationml/2006/ole">
            <p:oleObj spid="_x0000_s625686" name="Equation" r:id="rId16" imgW="583920" imgH="228600" progId="Equation.DSMT4">
              <p:embed/>
            </p:oleObj>
          </a:graphicData>
        </a:graphic>
      </p:graphicFrame>
      <p:graphicFrame>
        <p:nvGraphicFramePr>
          <p:cNvPr id="625687" name="Object 23"/>
          <p:cNvGraphicFramePr>
            <a:graphicFrameLocks noChangeAspect="1"/>
          </p:cNvGraphicFramePr>
          <p:nvPr/>
        </p:nvGraphicFramePr>
        <p:xfrm>
          <a:off x="4648200" y="6419850"/>
          <a:ext cx="908050" cy="357188"/>
        </p:xfrm>
        <a:graphic>
          <a:graphicData uri="http://schemas.openxmlformats.org/presentationml/2006/ole">
            <p:oleObj spid="_x0000_s625687" name="Equation" r:id="rId17" imgW="583920" imgH="228600" progId="Equation.DSMT4">
              <p:embed/>
            </p:oleObj>
          </a:graphicData>
        </a:graphic>
      </p:graphicFrame>
      <p:graphicFrame>
        <p:nvGraphicFramePr>
          <p:cNvPr id="625691" name="Object 27"/>
          <p:cNvGraphicFramePr>
            <a:graphicFrameLocks noChangeAspect="1"/>
          </p:cNvGraphicFramePr>
          <p:nvPr/>
        </p:nvGraphicFramePr>
        <p:xfrm>
          <a:off x="762000" y="5334000"/>
          <a:ext cx="563563" cy="295275"/>
        </p:xfrm>
        <a:graphic>
          <a:graphicData uri="http://schemas.openxmlformats.org/presentationml/2006/ole">
            <p:oleObj spid="_x0000_s625691" name="Equation" r:id="rId18" imgW="317160" imgH="164880" progId="Equation.DSMT4">
              <p:embed/>
            </p:oleObj>
          </a:graphicData>
        </a:graphic>
      </p:graphicFrame>
      <p:graphicFrame>
        <p:nvGraphicFramePr>
          <p:cNvPr id="625692" name="Object 28"/>
          <p:cNvGraphicFramePr>
            <a:graphicFrameLocks noChangeAspect="1"/>
          </p:cNvGraphicFramePr>
          <p:nvPr/>
        </p:nvGraphicFramePr>
        <p:xfrm>
          <a:off x="4038600" y="5334000"/>
          <a:ext cx="608013" cy="295275"/>
        </p:xfrm>
        <a:graphic>
          <a:graphicData uri="http://schemas.openxmlformats.org/presentationml/2006/ole">
            <p:oleObj spid="_x0000_s625692" name="Equation" r:id="rId19" imgW="342720" imgH="164880" progId="Equation.DSMT4">
              <p:embed/>
            </p:oleObj>
          </a:graphicData>
        </a:graphic>
      </p:graphicFrame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8" name="Oval 13"/>
          <p:cNvSpPr>
            <a:spLocks noChangeArrowheads="1"/>
          </p:cNvSpPr>
          <p:nvPr/>
        </p:nvSpPr>
        <p:spPr bwMode="auto">
          <a:xfrm>
            <a:off x="482600" y="2133600"/>
            <a:ext cx="3022600" cy="1295400"/>
          </a:xfrm>
          <a:prstGeom prst="ellips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Box 17"/>
          <p:cNvSpPr txBox="1">
            <a:spLocks noChangeArrowheads="1"/>
          </p:cNvSpPr>
          <p:nvPr/>
        </p:nvSpPr>
        <p:spPr bwMode="auto">
          <a:xfrm>
            <a:off x="2101186" y="3374258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30000" dirty="0" smtClean="0"/>
              <a:t>–</a:t>
            </a:r>
            <a:endParaRPr lang="en-US" sz="2000" baseline="30000" dirty="0"/>
          </a:p>
        </p:txBody>
      </p:sp>
      <p:sp>
        <p:nvSpPr>
          <p:cNvPr id="100" name="Arc 99"/>
          <p:cNvSpPr/>
          <p:nvPr/>
        </p:nvSpPr>
        <p:spPr bwMode="auto">
          <a:xfrm>
            <a:off x="1177827" y="2397945"/>
            <a:ext cx="1600200" cy="685800"/>
          </a:xfrm>
          <a:prstGeom prst="arc">
            <a:avLst>
              <a:gd name="adj1" fmla="val 20772588"/>
              <a:gd name="adj2" fmla="val 20774563"/>
            </a:avLst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02" name="Straight Arrow Connector 25"/>
          <p:cNvCxnSpPr>
            <a:cxnSpLocks noChangeShapeType="1"/>
          </p:cNvCxnSpPr>
          <p:nvPr/>
        </p:nvCxnSpPr>
        <p:spPr bwMode="auto">
          <a:xfrm flipV="1">
            <a:off x="2016027" y="2193158"/>
            <a:ext cx="666750" cy="509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3" name="TextBox 28"/>
          <p:cNvSpPr txBox="1">
            <a:spLocks noChangeArrowheads="1"/>
          </p:cNvSpPr>
          <p:nvPr/>
        </p:nvSpPr>
        <p:spPr bwMode="auto">
          <a:xfrm>
            <a:off x="2408368" y="2353666"/>
            <a:ext cx="272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/>
              <a:t>r</a:t>
            </a:r>
          </a:p>
        </p:txBody>
      </p:sp>
      <p:grpSp>
        <p:nvGrpSpPr>
          <p:cNvPr id="104" name="Group 61"/>
          <p:cNvGrpSpPr/>
          <p:nvPr/>
        </p:nvGrpSpPr>
        <p:grpSpPr>
          <a:xfrm>
            <a:off x="1865995" y="3223569"/>
            <a:ext cx="255807" cy="400110"/>
            <a:chOff x="4212142" y="3235092"/>
            <a:chExt cx="245558" cy="384080"/>
          </a:xfrm>
        </p:grpSpPr>
        <p:pic>
          <p:nvPicPr>
            <p:cNvPr id="105" name="Picture 104"/>
            <p:cNvPicPr>
              <a:picLocks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4212142" y="3235092"/>
              <a:ext cx="203172" cy="3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7" name="Group 52"/>
          <p:cNvGrpSpPr/>
          <p:nvPr/>
        </p:nvGrpSpPr>
        <p:grpSpPr>
          <a:xfrm>
            <a:off x="1772885" y="2397945"/>
            <a:ext cx="401827" cy="539520"/>
            <a:chOff x="6773187" y="4077925"/>
            <a:chExt cx="833772" cy="1119479"/>
          </a:xfrm>
        </p:grpSpPr>
        <p:pic>
          <p:nvPicPr>
            <p:cNvPr id="108" name="Picture 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6773187" y="4077925"/>
              <a:ext cx="413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5" name="Arc 11"/>
          <p:cNvSpPr/>
          <p:nvPr/>
        </p:nvSpPr>
        <p:spPr>
          <a:xfrm rot="9765856">
            <a:off x="1740764" y="3328726"/>
            <a:ext cx="551684" cy="153123"/>
          </a:xfrm>
          <a:custGeom>
            <a:avLst/>
            <a:gdLst>
              <a:gd name="connsiteX0" fmla="*/ 495300 w 990600"/>
              <a:gd name="connsiteY0" fmla="*/ 0 h 235180"/>
              <a:gd name="connsiteX1" fmla="*/ 990600 w 990600"/>
              <a:gd name="connsiteY1" fmla="*/ 117590 h 235180"/>
              <a:gd name="connsiteX2" fmla="*/ 495300 w 990600"/>
              <a:gd name="connsiteY2" fmla="*/ 117590 h 235180"/>
              <a:gd name="connsiteX3" fmla="*/ 495300 w 990600"/>
              <a:gd name="connsiteY3" fmla="*/ 0 h 235180"/>
              <a:gd name="connsiteX0" fmla="*/ 495300 w 990600"/>
              <a:gd name="connsiteY0" fmla="*/ 0 h 235180"/>
              <a:gd name="connsiteX1" fmla="*/ 990600 w 990600"/>
              <a:gd name="connsiteY1" fmla="*/ 117590 h 235180"/>
              <a:gd name="connsiteX0" fmla="*/ 0 w 540786"/>
              <a:gd name="connsiteY0" fmla="*/ 0 h 131700"/>
              <a:gd name="connsiteX1" fmla="*/ 495300 w 540786"/>
              <a:gd name="connsiteY1" fmla="*/ 117590 h 131700"/>
              <a:gd name="connsiteX2" fmla="*/ 0 w 540786"/>
              <a:gd name="connsiteY2" fmla="*/ 117590 h 131700"/>
              <a:gd name="connsiteX3" fmla="*/ 0 w 540786"/>
              <a:gd name="connsiteY3" fmla="*/ 0 h 131700"/>
              <a:gd name="connsiteX0" fmla="*/ 0 w 540786"/>
              <a:gd name="connsiteY0" fmla="*/ 0 h 131700"/>
              <a:gd name="connsiteX1" fmla="*/ 540786 w 540786"/>
              <a:gd name="connsiteY1" fmla="*/ 131700 h 131700"/>
              <a:gd name="connsiteX0" fmla="*/ 0 w 540786"/>
              <a:gd name="connsiteY0" fmla="*/ 0 h 131700"/>
              <a:gd name="connsiteX1" fmla="*/ 495300 w 540786"/>
              <a:gd name="connsiteY1" fmla="*/ 117590 h 131700"/>
              <a:gd name="connsiteX2" fmla="*/ 0 w 540786"/>
              <a:gd name="connsiteY2" fmla="*/ 117590 h 131700"/>
              <a:gd name="connsiteX3" fmla="*/ 0 w 540786"/>
              <a:gd name="connsiteY3" fmla="*/ 0 h 131700"/>
              <a:gd name="connsiteX0" fmla="*/ 0 w 540786"/>
              <a:gd name="connsiteY0" fmla="*/ 0 h 131700"/>
              <a:gd name="connsiteX1" fmla="*/ 540786 w 540786"/>
              <a:gd name="connsiteY1" fmla="*/ 131700 h 131700"/>
              <a:gd name="connsiteX0" fmla="*/ 0 w 540786"/>
              <a:gd name="connsiteY0" fmla="*/ 7535 h 139235"/>
              <a:gd name="connsiteX1" fmla="*/ 495300 w 540786"/>
              <a:gd name="connsiteY1" fmla="*/ 125125 h 139235"/>
              <a:gd name="connsiteX2" fmla="*/ 0 w 540786"/>
              <a:gd name="connsiteY2" fmla="*/ 125125 h 139235"/>
              <a:gd name="connsiteX3" fmla="*/ 0 w 540786"/>
              <a:gd name="connsiteY3" fmla="*/ 7535 h 139235"/>
              <a:gd name="connsiteX0" fmla="*/ 72148 w 540786"/>
              <a:gd name="connsiteY0" fmla="*/ 0 h 139235"/>
              <a:gd name="connsiteX1" fmla="*/ 540786 w 540786"/>
              <a:gd name="connsiteY1" fmla="*/ 139235 h 139235"/>
              <a:gd name="connsiteX0" fmla="*/ 0 w 540786"/>
              <a:gd name="connsiteY0" fmla="*/ 9315 h 141015"/>
              <a:gd name="connsiteX1" fmla="*/ 495300 w 540786"/>
              <a:gd name="connsiteY1" fmla="*/ 126905 h 141015"/>
              <a:gd name="connsiteX2" fmla="*/ 0 w 540786"/>
              <a:gd name="connsiteY2" fmla="*/ 126905 h 141015"/>
              <a:gd name="connsiteX3" fmla="*/ 0 w 540786"/>
              <a:gd name="connsiteY3" fmla="*/ 9315 h 141015"/>
              <a:gd name="connsiteX0" fmla="*/ 72148 w 540786"/>
              <a:gd name="connsiteY0" fmla="*/ 1780 h 141015"/>
              <a:gd name="connsiteX1" fmla="*/ 540786 w 540786"/>
              <a:gd name="connsiteY1" fmla="*/ 141015 h 141015"/>
              <a:gd name="connsiteX0" fmla="*/ 0 w 540786"/>
              <a:gd name="connsiteY0" fmla="*/ 9237 h 140937"/>
              <a:gd name="connsiteX1" fmla="*/ 495300 w 540786"/>
              <a:gd name="connsiteY1" fmla="*/ 126827 h 140937"/>
              <a:gd name="connsiteX2" fmla="*/ 0 w 540786"/>
              <a:gd name="connsiteY2" fmla="*/ 126827 h 140937"/>
              <a:gd name="connsiteX3" fmla="*/ 0 w 540786"/>
              <a:gd name="connsiteY3" fmla="*/ 9237 h 140937"/>
              <a:gd name="connsiteX0" fmla="*/ 72148 w 540786"/>
              <a:gd name="connsiteY0" fmla="*/ 1702 h 140937"/>
              <a:gd name="connsiteX1" fmla="*/ 540786 w 540786"/>
              <a:gd name="connsiteY1" fmla="*/ 140937 h 140937"/>
              <a:gd name="connsiteX0" fmla="*/ 0 w 540786"/>
              <a:gd name="connsiteY0" fmla="*/ 11249 h 142949"/>
              <a:gd name="connsiteX1" fmla="*/ 495300 w 540786"/>
              <a:gd name="connsiteY1" fmla="*/ 128839 h 142949"/>
              <a:gd name="connsiteX2" fmla="*/ 0 w 540786"/>
              <a:gd name="connsiteY2" fmla="*/ 128839 h 142949"/>
              <a:gd name="connsiteX3" fmla="*/ 0 w 540786"/>
              <a:gd name="connsiteY3" fmla="*/ 11249 h 142949"/>
              <a:gd name="connsiteX0" fmla="*/ 72148 w 540786"/>
              <a:gd name="connsiteY0" fmla="*/ 3714 h 142949"/>
              <a:gd name="connsiteX1" fmla="*/ 540786 w 540786"/>
              <a:gd name="connsiteY1" fmla="*/ 142949 h 142949"/>
              <a:gd name="connsiteX0" fmla="*/ 0 w 540786"/>
              <a:gd name="connsiteY0" fmla="*/ 10610 h 142310"/>
              <a:gd name="connsiteX1" fmla="*/ 495300 w 540786"/>
              <a:gd name="connsiteY1" fmla="*/ 128200 h 142310"/>
              <a:gd name="connsiteX2" fmla="*/ 0 w 540786"/>
              <a:gd name="connsiteY2" fmla="*/ 128200 h 142310"/>
              <a:gd name="connsiteX3" fmla="*/ 0 w 540786"/>
              <a:gd name="connsiteY3" fmla="*/ 10610 h 142310"/>
              <a:gd name="connsiteX0" fmla="*/ 72148 w 540786"/>
              <a:gd name="connsiteY0" fmla="*/ 3075 h 142310"/>
              <a:gd name="connsiteX1" fmla="*/ 540786 w 540786"/>
              <a:gd name="connsiteY1" fmla="*/ 142310 h 142310"/>
              <a:gd name="connsiteX0" fmla="*/ 0 w 540786"/>
              <a:gd name="connsiteY0" fmla="*/ 37996 h 169696"/>
              <a:gd name="connsiteX1" fmla="*/ 495300 w 540786"/>
              <a:gd name="connsiteY1" fmla="*/ 155586 h 169696"/>
              <a:gd name="connsiteX2" fmla="*/ 0 w 540786"/>
              <a:gd name="connsiteY2" fmla="*/ 155586 h 169696"/>
              <a:gd name="connsiteX3" fmla="*/ 0 w 540786"/>
              <a:gd name="connsiteY3" fmla="*/ 37996 h 169696"/>
              <a:gd name="connsiteX0" fmla="*/ 78340 w 540786"/>
              <a:gd name="connsiteY0" fmla="*/ 2463 h 169696"/>
              <a:gd name="connsiteX1" fmla="*/ 540786 w 540786"/>
              <a:gd name="connsiteY1" fmla="*/ 169696 h 169696"/>
              <a:gd name="connsiteX0" fmla="*/ 0 w 540786"/>
              <a:gd name="connsiteY0" fmla="*/ 35533 h 167233"/>
              <a:gd name="connsiteX1" fmla="*/ 495300 w 540786"/>
              <a:gd name="connsiteY1" fmla="*/ 153123 h 167233"/>
              <a:gd name="connsiteX2" fmla="*/ 0 w 540786"/>
              <a:gd name="connsiteY2" fmla="*/ 153123 h 167233"/>
              <a:gd name="connsiteX3" fmla="*/ 0 w 540786"/>
              <a:gd name="connsiteY3" fmla="*/ 35533 h 167233"/>
              <a:gd name="connsiteX0" fmla="*/ 78340 w 540786"/>
              <a:gd name="connsiteY0" fmla="*/ 0 h 167233"/>
              <a:gd name="connsiteX1" fmla="*/ 540786 w 540786"/>
              <a:gd name="connsiteY1" fmla="*/ 167233 h 167233"/>
              <a:gd name="connsiteX0" fmla="*/ 0 w 551684"/>
              <a:gd name="connsiteY0" fmla="*/ 35533 h 153123"/>
              <a:gd name="connsiteX1" fmla="*/ 495300 w 551684"/>
              <a:gd name="connsiteY1" fmla="*/ 153123 h 153123"/>
              <a:gd name="connsiteX2" fmla="*/ 0 w 551684"/>
              <a:gd name="connsiteY2" fmla="*/ 153123 h 153123"/>
              <a:gd name="connsiteX3" fmla="*/ 0 w 551684"/>
              <a:gd name="connsiteY3" fmla="*/ 35533 h 153123"/>
              <a:gd name="connsiteX0" fmla="*/ 78340 w 551684"/>
              <a:gd name="connsiteY0" fmla="*/ 0 h 153123"/>
              <a:gd name="connsiteX1" fmla="*/ 551684 w 551684"/>
              <a:gd name="connsiteY1" fmla="*/ 148175 h 153123"/>
              <a:gd name="connsiteX0" fmla="*/ 0 w 551684"/>
              <a:gd name="connsiteY0" fmla="*/ 35533 h 153123"/>
              <a:gd name="connsiteX1" fmla="*/ 495300 w 551684"/>
              <a:gd name="connsiteY1" fmla="*/ 153123 h 153123"/>
              <a:gd name="connsiteX2" fmla="*/ 0 w 551684"/>
              <a:gd name="connsiteY2" fmla="*/ 153123 h 153123"/>
              <a:gd name="connsiteX3" fmla="*/ 0 w 551684"/>
              <a:gd name="connsiteY3" fmla="*/ 35533 h 153123"/>
              <a:gd name="connsiteX0" fmla="*/ 78340 w 551684"/>
              <a:gd name="connsiteY0" fmla="*/ 0 h 153123"/>
              <a:gd name="connsiteX1" fmla="*/ 551684 w 551684"/>
              <a:gd name="connsiteY1" fmla="*/ 148175 h 15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84" h="153123" stroke="0" extrusionOk="0">
                <a:moveTo>
                  <a:pt x="0" y="35533"/>
                </a:moveTo>
                <a:cubicBezTo>
                  <a:pt x="273547" y="35533"/>
                  <a:pt x="495300" y="88180"/>
                  <a:pt x="495300" y="153123"/>
                </a:cubicBezTo>
                <a:lnTo>
                  <a:pt x="0" y="153123"/>
                </a:lnTo>
                <a:lnTo>
                  <a:pt x="0" y="35533"/>
                </a:lnTo>
                <a:close/>
              </a:path>
              <a:path w="551684" h="153123" fill="none">
                <a:moveTo>
                  <a:pt x="78340" y="0"/>
                </a:moveTo>
                <a:cubicBezTo>
                  <a:pt x="146500" y="11080"/>
                  <a:pt x="482988" y="111785"/>
                  <a:pt x="551684" y="148175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04800" y="358140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 orbit picture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914400" y="1367135"/>
            <a:ext cx="678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the quantum numbers </a:t>
            </a:r>
            <a:r>
              <a:rPr lang="en-US" sz="2400" i="1" dirty="0" smtClean="0"/>
              <a:t>ℓ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ℓ</a:t>
            </a:r>
            <a:r>
              <a:rPr lang="en-US" sz="2400" dirty="0" smtClean="0"/>
              <a:t> represent?</a:t>
            </a:r>
            <a:endParaRPr lang="en-US" sz="2400" dirty="0"/>
          </a:p>
        </p:txBody>
      </p:sp>
      <p:sp>
        <p:nvSpPr>
          <p:cNvPr id="121" name="Arc 120"/>
          <p:cNvSpPr/>
          <p:nvPr/>
        </p:nvSpPr>
        <p:spPr>
          <a:xfrm>
            <a:off x="4389120" y="4343400"/>
            <a:ext cx="2468880" cy="2468880"/>
          </a:xfrm>
          <a:prstGeom prst="arc">
            <a:avLst>
              <a:gd name="adj1" fmla="val 16200000"/>
              <a:gd name="adj2" fmla="val 5385936"/>
            </a:avLst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c 121"/>
          <p:cNvSpPr/>
          <p:nvPr/>
        </p:nvSpPr>
        <p:spPr>
          <a:xfrm>
            <a:off x="1828800" y="4800600"/>
            <a:ext cx="1389888" cy="1389888"/>
          </a:xfrm>
          <a:prstGeom prst="arc">
            <a:avLst>
              <a:gd name="adj1" fmla="val 16200000"/>
              <a:gd name="adj2" fmla="val 5385936"/>
            </a:avLst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1981200" y="2895600"/>
            <a:ext cx="444500" cy="1143000"/>
            <a:chOff x="1079500" y="5334000"/>
            <a:chExt cx="444500" cy="1143000"/>
          </a:xfrm>
        </p:grpSpPr>
        <p:cxnSp>
          <p:nvCxnSpPr>
            <p:cNvPr id="110" name="Straight Arrow Connector 109"/>
            <p:cNvCxnSpPr/>
            <p:nvPr/>
          </p:nvCxnSpPr>
          <p:spPr>
            <a:xfrm>
              <a:off x="1524000" y="5334000"/>
              <a:ext cx="0" cy="1143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1" name="Object 14"/>
            <p:cNvGraphicFramePr>
              <a:graphicFrameLocks noChangeAspect="1"/>
            </p:cNvGraphicFramePr>
            <p:nvPr/>
          </p:nvGraphicFramePr>
          <p:xfrm>
            <a:off x="1079500" y="6096000"/>
            <a:ext cx="266700" cy="355600"/>
          </p:xfrm>
          <a:graphic>
            <a:graphicData uri="http://schemas.openxmlformats.org/presentationml/2006/ole">
              <p:oleObj spid="_x0000_s627740" name="Equation" r:id="rId4" imgW="152280" imgH="203040" progId="Equation.DSMT4">
                <p:embed/>
              </p:oleObj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2286000" y="1752600"/>
            <a:ext cx="333375" cy="1524000"/>
            <a:chOff x="1384300" y="4953000"/>
            <a:chExt cx="333375" cy="152400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1524000" y="5334000"/>
              <a:ext cx="0" cy="1143000"/>
            </a:xfrm>
            <a:prstGeom prst="straightConnector1">
              <a:avLst/>
            </a:prstGeom>
            <a:ln w="571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" name="Object 14"/>
            <p:cNvGraphicFramePr>
              <a:graphicFrameLocks noChangeAspect="1"/>
            </p:cNvGraphicFramePr>
            <p:nvPr/>
          </p:nvGraphicFramePr>
          <p:xfrm>
            <a:off x="1384300" y="4953000"/>
            <a:ext cx="333375" cy="400050"/>
          </p:xfrm>
          <a:graphic>
            <a:graphicData uri="http://schemas.openxmlformats.org/presentationml/2006/ole">
              <p:oleObj spid="_x0000_s627727" name="Equation" r:id="rId5" imgW="190440" imgH="228600" progId="Equation.DSMT4">
                <p:embed/>
              </p:oleObj>
            </a:graphicData>
          </a:graphic>
        </p:graphicFrame>
      </p:grp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914400" y="2286000"/>
            <a:ext cx="3022600" cy="1295400"/>
          </a:xfrm>
          <a:prstGeom prst="ellips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532986" y="3526658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30000" dirty="0" smtClean="0"/>
              <a:t>–</a:t>
            </a:r>
            <a:endParaRPr lang="en-US" sz="2000" baseline="30000" dirty="0"/>
          </a:p>
        </p:txBody>
      </p:sp>
      <p:sp>
        <p:nvSpPr>
          <p:cNvPr id="41" name="Arc 40"/>
          <p:cNvSpPr/>
          <p:nvPr/>
        </p:nvSpPr>
        <p:spPr bwMode="auto">
          <a:xfrm>
            <a:off x="1609627" y="2550345"/>
            <a:ext cx="1600200" cy="685800"/>
          </a:xfrm>
          <a:prstGeom prst="arc">
            <a:avLst>
              <a:gd name="adj1" fmla="val 20772588"/>
              <a:gd name="adj2" fmla="val 20774563"/>
            </a:avLst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Arc 43"/>
          <p:cNvSpPr/>
          <p:nvPr/>
        </p:nvSpPr>
        <p:spPr bwMode="auto">
          <a:xfrm flipH="1">
            <a:off x="1812284" y="3473169"/>
            <a:ext cx="1214325" cy="342900"/>
          </a:xfrm>
          <a:custGeom>
            <a:avLst/>
            <a:gdLst>
              <a:gd name="connsiteX0" fmla="*/ 1396359 w 1600200"/>
              <a:gd name="connsiteY0" fmla="*/ 571548 h 685800"/>
              <a:gd name="connsiteX1" fmla="*/ 802081 w 1600200"/>
              <a:gd name="connsiteY1" fmla="*/ 685799 h 685800"/>
              <a:gd name="connsiteX2" fmla="*/ 212990 w 1600200"/>
              <a:gd name="connsiteY2" fmla="*/ 575856 h 685800"/>
              <a:gd name="connsiteX3" fmla="*/ 800100 w 1600200"/>
              <a:gd name="connsiteY3" fmla="*/ 342900 h 685800"/>
              <a:gd name="connsiteX4" fmla="*/ 1396359 w 1600200"/>
              <a:gd name="connsiteY4" fmla="*/ 571548 h 685800"/>
              <a:gd name="connsiteX0" fmla="*/ 1396359 w 1600200"/>
              <a:gd name="connsiteY0" fmla="*/ 571548 h 685800"/>
              <a:gd name="connsiteX1" fmla="*/ 802081 w 1600200"/>
              <a:gd name="connsiteY1" fmla="*/ 685799 h 685800"/>
              <a:gd name="connsiteX2" fmla="*/ 212990 w 1600200"/>
              <a:gd name="connsiteY2" fmla="*/ 575856 h 685800"/>
              <a:gd name="connsiteX0" fmla="*/ 1183369 w 1209563"/>
              <a:gd name="connsiteY0" fmla="*/ 228648 h 342900"/>
              <a:gd name="connsiteX1" fmla="*/ 589091 w 1209563"/>
              <a:gd name="connsiteY1" fmla="*/ 342899 h 342900"/>
              <a:gd name="connsiteX2" fmla="*/ 0 w 1209563"/>
              <a:gd name="connsiteY2" fmla="*/ 232956 h 342900"/>
              <a:gd name="connsiteX3" fmla="*/ 587110 w 1209563"/>
              <a:gd name="connsiteY3" fmla="*/ 0 h 342900"/>
              <a:gd name="connsiteX4" fmla="*/ 1183369 w 1209563"/>
              <a:gd name="connsiteY4" fmla="*/ 228648 h 342900"/>
              <a:gd name="connsiteX0" fmla="*/ 1209563 w 1209563"/>
              <a:gd name="connsiteY0" fmla="*/ 250079 h 342900"/>
              <a:gd name="connsiteX1" fmla="*/ 589091 w 1209563"/>
              <a:gd name="connsiteY1" fmla="*/ 342899 h 342900"/>
              <a:gd name="connsiteX2" fmla="*/ 0 w 1209563"/>
              <a:gd name="connsiteY2" fmla="*/ 232956 h 342900"/>
              <a:gd name="connsiteX0" fmla="*/ 1183369 w 1209563"/>
              <a:gd name="connsiteY0" fmla="*/ 228648 h 342900"/>
              <a:gd name="connsiteX1" fmla="*/ 589091 w 1209563"/>
              <a:gd name="connsiteY1" fmla="*/ 342899 h 342900"/>
              <a:gd name="connsiteX2" fmla="*/ 0 w 1209563"/>
              <a:gd name="connsiteY2" fmla="*/ 232956 h 342900"/>
              <a:gd name="connsiteX3" fmla="*/ 587110 w 1209563"/>
              <a:gd name="connsiteY3" fmla="*/ 0 h 342900"/>
              <a:gd name="connsiteX4" fmla="*/ 1183369 w 1209563"/>
              <a:gd name="connsiteY4" fmla="*/ 228648 h 342900"/>
              <a:gd name="connsiteX0" fmla="*/ 1209563 w 1209563"/>
              <a:gd name="connsiteY0" fmla="*/ 250079 h 342900"/>
              <a:gd name="connsiteX1" fmla="*/ 589091 w 1209563"/>
              <a:gd name="connsiteY1" fmla="*/ 342899 h 342900"/>
              <a:gd name="connsiteX2" fmla="*/ 0 w 1209563"/>
              <a:gd name="connsiteY2" fmla="*/ 232956 h 342900"/>
              <a:gd name="connsiteX0" fmla="*/ 1188131 w 1214325"/>
              <a:gd name="connsiteY0" fmla="*/ 228648 h 342900"/>
              <a:gd name="connsiteX1" fmla="*/ 593853 w 1214325"/>
              <a:gd name="connsiteY1" fmla="*/ 342899 h 342900"/>
              <a:gd name="connsiteX2" fmla="*/ 4762 w 1214325"/>
              <a:gd name="connsiteY2" fmla="*/ 232956 h 342900"/>
              <a:gd name="connsiteX3" fmla="*/ 591872 w 1214325"/>
              <a:gd name="connsiteY3" fmla="*/ 0 h 342900"/>
              <a:gd name="connsiteX4" fmla="*/ 1188131 w 1214325"/>
              <a:gd name="connsiteY4" fmla="*/ 228648 h 342900"/>
              <a:gd name="connsiteX0" fmla="*/ 1214325 w 1214325"/>
              <a:gd name="connsiteY0" fmla="*/ 250079 h 342900"/>
              <a:gd name="connsiteX1" fmla="*/ 593853 w 1214325"/>
              <a:gd name="connsiteY1" fmla="*/ 342899 h 342900"/>
              <a:gd name="connsiteX2" fmla="*/ 0 w 1214325"/>
              <a:gd name="connsiteY2" fmla="*/ 247243 h 342900"/>
              <a:gd name="connsiteX0" fmla="*/ 1188131 w 1214325"/>
              <a:gd name="connsiteY0" fmla="*/ 228648 h 342900"/>
              <a:gd name="connsiteX1" fmla="*/ 593853 w 1214325"/>
              <a:gd name="connsiteY1" fmla="*/ 342899 h 342900"/>
              <a:gd name="connsiteX2" fmla="*/ 4762 w 1214325"/>
              <a:gd name="connsiteY2" fmla="*/ 232956 h 342900"/>
              <a:gd name="connsiteX3" fmla="*/ 591872 w 1214325"/>
              <a:gd name="connsiteY3" fmla="*/ 0 h 342900"/>
              <a:gd name="connsiteX4" fmla="*/ 1188131 w 1214325"/>
              <a:gd name="connsiteY4" fmla="*/ 228648 h 342900"/>
              <a:gd name="connsiteX0" fmla="*/ 1214325 w 1214325"/>
              <a:gd name="connsiteY0" fmla="*/ 250079 h 342900"/>
              <a:gd name="connsiteX1" fmla="*/ 593853 w 1214325"/>
              <a:gd name="connsiteY1" fmla="*/ 342899 h 342900"/>
              <a:gd name="connsiteX2" fmla="*/ 0 w 1214325"/>
              <a:gd name="connsiteY2" fmla="*/ 247243 h 342900"/>
              <a:gd name="connsiteX0" fmla="*/ 1188131 w 1214325"/>
              <a:gd name="connsiteY0" fmla="*/ 228648 h 342900"/>
              <a:gd name="connsiteX1" fmla="*/ 593853 w 1214325"/>
              <a:gd name="connsiteY1" fmla="*/ 342899 h 342900"/>
              <a:gd name="connsiteX2" fmla="*/ 4762 w 1214325"/>
              <a:gd name="connsiteY2" fmla="*/ 232956 h 342900"/>
              <a:gd name="connsiteX3" fmla="*/ 591872 w 1214325"/>
              <a:gd name="connsiteY3" fmla="*/ 0 h 342900"/>
              <a:gd name="connsiteX4" fmla="*/ 1188131 w 1214325"/>
              <a:gd name="connsiteY4" fmla="*/ 228648 h 342900"/>
              <a:gd name="connsiteX0" fmla="*/ 1214325 w 1214325"/>
              <a:gd name="connsiteY0" fmla="*/ 250079 h 342900"/>
              <a:gd name="connsiteX1" fmla="*/ 593853 w 1214325"/>
              <a:gd name="connsiteY1" fmla="*/ 342899 h 342900"/>
              <a:gd name="connsiteX2" fmla="*/ 0 w 1214325"/>
              <a:gd name="connsiteY2" fmla="*/ 247243 h 342900"/>
              <a:gd name="connsiteX0" fmla="*/ 1188131 w 1214325"/>
              <a:gd name="connsiteY0" fmla="*/ 228648 h 342900"/>
              <a:gd name="connsiteX1" fmla="*/ 593853 w 1214325"/>
              <a:gd name="connsiteY1" fmla="*/ 342899 h 342900"/>
              <a:gd name="connsiteX2" fmla="*/ 4762 w 1214325"/>
              <a:gd name="connsiteY2" fmla="*/ 232956 h 342900"/>
              <a:gd name="connsiteX3" fmla="*/ 591872 w 1214325"/>
              <a:gd name="connsiteY3" fmla="*/ 0 h 342900"/>
              <a:gd name="connsiteX4" fmla="*/ 1188131 w 1214325"/>
              <a:gd name="connsiteY4" fmla="*/ 228648 h 342900"/>
              <a:gd name="connsiteX0" fmla="*/ 1214325 w 1214325"/>
              <a:gd name="connsiteY0" fmla="*/ 250079 h 342900"/>
              <a:gd name="connsiteX1" fmla="*/ 593853 w 1214325"/>
              <a:gd name="connsiteY1" fmla="*/ 342899 h 342900"/>
              <a:gd name="connsiteX2" fmla="*/ 0 w 1214325"/>
              <a:gd name="connsiteY2" fmla="*/ 25914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325" h="342900" stroke="0" extrusionOk="0">
                <a:moveTo>
                  <a:pt x="1188131" y="228648"/>
                </a:moveTo>
                <a:cubicBezTo>
                  <a:pt x="1036809" y="301128"/>
                  <a:pt x="820788" y="342658"/>
                  <a:pt x="593853" y="342899"/>
                </a:cubicBezTo>
                <a:cubicBezTo>
                  <a:pt x="370271" y="343136"/>
                  <a:pt x="156657" y="303269"/>
                  <a:pt x="4762" y="232956"/>
                </a:cubicBezTo>
                <a:lnTo>
                  <a:pt x="591872" y="0"/>
                </a:lnTo>
                <a:lnTo>
                  <a:pt x="1188131" y="228648"/>
                </a:lnTo>
                <a:close/>
              </a:path>
              <a:path w="1214325" h="342900" fill="none">
                <a:moveTo>
                  <a:pt x="1214325" y="250079"/>
                </a:moveTo>
                <a:cubicBezTo>
                  <a:pt x="1060622" y="310653"/>
                  <a:pt x="820788" y="342658"/>
                  <a:pt x="593853" y="342899"/>
                </a:cubicBezTo>
                <a:cubicBezTo>
                  <a:pt x="370271" y="343136"/>
                  <a:pt x="161420" y="303269"/>
                  <a:pt x="0" y="25914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46" name="Straight Arrow Connector 25"/>
          <p:cNvCxnSpPr>
            <a:cxnSpLocks noChangeShapeType="1"/>
          </p:cNvCxnSpPr>
          <p:nvPr/>
        </p:nvCxnSpPr>
        <p:spPr bwMode="auto">
          <a:xfrm flipV="1">
            <a:off x="2447827" y="2345558"/>
            <a:ext cx="666750" cy="509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2840168" y="2506066"/>
            <a:ext cx="272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/>
              <a:t>r</a:t>
            </a:r>
          </a:p>
        </p:txBody>
      </p:sp>
      <p:grpSp>
        <p:nvGrpSpPr>
          <p:cNvPr id="2" name="Group 61"/>
          <p:cNvGrpSpPr/>
          <p:nvPr/>
        </p:nvGrpSpPr>
        <p:grpSpPr>
          <a:xfrm>
            <a:off x="2297795" y="3375969"/>
            <a:ext cx="255807" cy="400110"/>
            <a:chOff x="4212142" y="3235092"/>
            <a:chExt cx="245558" cy="384080"/>
          </a:xfrm>
        </p:grpSpPr>
        <p:pic>
          <p:nvPicPr>
            <p:cNvPr id="63" name="Picture 6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4212142" y="3235092"/>
              <a:ext cx="203172" cy="3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2204685" y="2550345"/>
            <a:ext cx="401827" cy="539520"/>
            <a:chOff x="6773187" y="4077925"/>
            <a:chExt cx="833772" cy="1119479"/>
          </a:xfrm>
        </p:grpSpPr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773187" y="4077925"/>
              <a:ext cx="413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" name="Arc 11"/>
          <p:cNvSpPr/>
          <p:nvPr/>
        </p:nvSpPr>
        <p:spPr>
          <a:xfrm rot="9765856">
            <a:off x="2172564" y="3481126"/>
            <a:ext cx="551684" cy="153123"/>
          </a:xfrm>
          <a:custGeom>
            <a:avLst/>
            <a:gdLst>
              <a:gd name="connsiteX0" fmla="*/ 495300 w 990600"/>
              <a:gd name="connsiteY0" fmla="*/ 0 h 235180"/>
              <a:gd name="connsiteX1" fmla="*/ 990600 w 990600"/>
              <a:gd name="connsiteY1" fmla="*/ 117590 h 235180"/>
              <a:gd name="connsiteX2" fmla="*/ 495300 w 990600"/>
              <a:gd name="connsiteY2" fmla="*/ 117590 h 235180"/>
              <a:gd name="connsiteX3" fmla="*/ 495300 w 990600"/>
              <a:gd name="connsiteY3" fmla="*/ 0 h 235180"/>
              <a:gd name="connsiteX0" fmla="*/ 495300 w 990600"/>
              <a:gd name="connsiteY0" fmla="*/ 0 h 235180"/>
              <a:gd name="connsiteX1" fmla="*/ 990600 w 990600"/>
              <a:gd name="connsiteY1" fmla="*/ 117590 h 235180"/>
              <a:gd name="connsiteX0" fmla="*/ 0 w 540786"/>
              <a:gd name="connsiteY0" fmla="*/ 0 h 131700"/>
              <a:gd name="connsiteX1" fmla="*/ 495300 w 540786"/>
              <a:gd name="connsiteY1" fmla="*/ 117590 h 131700"/>
              <a:gd name="connsiteX2" fmla="*/ 0 w 540786"/>
              <a:gd name="connsiteY2" fmla="*/ 117590 h 131700"/>
              <a:gd name="connsiteX3" fmla="*/ 0 w 540786"/>
              <a:gd name="connsiteY3" fmla="*/ 0 h 131700"/>
              <a:gd name="connsiteX0" fmla="*/ 0 w 540786"/>
              <a:gd name="connsiteY0" fmla="*/ 0 h 131700"/>
              <a:gd name="connsiteX1" fmla="*/ 540786 w 540786"/>
              <a:gd name="connsiteY1" fmla="*/ 131700 h 131700"/>
              <a:gd name="connsiteX0" fmla="*/ 0 w 540786"/>
              <a:gd name="connsiteY0" fmla="*/ 0 h 131700"/>
              <a:gd name="connsiteX1" fmla="*/ 495300 w 540786"/>
              <a:gd name="connsiteY1" fmla="*/ 117590 h 131700"/>
              <a:gd name="connsiteX2" fmla="*/ 0 w 540786"/>
              <a:gd name="connsiteY2" fmla="*/ 117590 h 131700"/>
              <a:gd name="connsiteX3" fmla="*/ 0 w 540786"/>
              <a:gd name="connsiteY3" fmla="*/ 0 h 131700"/>
              <a:gd name="connsiteX0" fmla="*/ 0 w 540786"/>
              <a:gd name="connsiteY0" fmla="*/ 0 h 131700"/>
              <a:gd name="connsiteX1" fmla="*/ 540786 w 540786"/>
              <a:gd name="connsiteY1" fmla="*/ 131700 h 131700"/>
              <a:gd name="connsiteX0" fmla="*/ 0 w 540786"/>
              <a:gd name="connsiteY0" fmla="*/ 7535 h 139235"/>
              <a:gd name="connsiteX1" fmla="*/ 495300 w 540786"/>
              <a:gd name="connsiteY1" fmla="*/ 125125 h 139235"/>
              <a:gd name="connsiteX2" fmla="*/ 0 w 540786"/>
              <a:gd name="connsiteY2" fmla="*/ 125125 h 139235"/>
              <a:gd name="connsiteX3" fmla="*/ 0 w 540786"/>
              <a:gd name="connsiteY3" fmla="*/ 7535 h 139235"/>
              <a:gd name="connsiteX0" fmla="*/ 72148 w 540786"/>
              <a:gd name="connsiteY0" fmla="*/ 0 h 139235"/>
              <a:gd name="connsiteX1" fmla="*/ 540786 w 540786"/>
              <a:gd name="connsiteY1" fmla="*/ 139235 h 139235"/>
              <a:gd name="connsiteX0" fmla="*/ 0 w 540786"/>
              <a:gd name="connsiteY0" fmla="*/ 9315 h 141015"/>
              <a:gd name="connsiteX1" fmla="*/ 495300 w 540786"/>
              <a:gd name="connsiteY1" fmla="*/ 126905 h 141015"/>
              <a:gd name="connsiteX2" fmla="*/ 0 w 540786"/>
              <a:gd name="connsiteY2" fmla="*/ 126905 h 141015"/>
              <a:gd name="connsiteX3" fmla="*/ 0 w 540786"/>
              <a:gd name="connsiteY3" fmla="*/ 9315 h 141015"/>
              <a:gd name="connsiteX0" fmla="*/ 72148 w 540786"/>
              <a:gd name="connsiteY0" fmla="*/ 1780 h 141015"/>
              <a:gd name="connsiteX1" fmla="*/ 540786 w 540786"/>
              <a:gd name="connsiteY1" fmla="*/ 141015 h 141015"/>
              <a:gd name="connsiteX0" fmla="*/ 0 w 540786"/>
              <a:gd name="connsiteY0" fmla="*/ 9237 h 140937"/>
              <a:gd name="connsiteX1" fmla="*/ 495300 w 540786"/>
              <a:gd name="connsiteY1" fmla="*/ 126827 h 140937"/>
              <a:gd name="connsiteX2" fmla="*/ 0 w 540786"/>
              <a:gd name="connsiteY2" fmla="*/ 126827 h 140937"/>
              <a:gd name="connsiteX3" fmla="*/ 0 w 540786"/>
              <a:gd name="connsiteY3" fmla="*/ 9237 h 140937"/>
              <a:gd name="connsiteX0" fmla="*/ 72148 w 540786"/>
              <a:gd name="connsiteY0" fmla="*/ 1702 h 140937"/>
              <a:gd name="connsiteX1" fmla="*/ 540786 w 540786"/>
              <a:gd name="connsiteY1" fmla="*/ 140937 h 140937"/>
              <a:gd name="connsiteX0" fmla="*/ 0 w 540786"/>
              <a:gd name="connsiteY0" fmla="*/ 11249 h 142949"/>
              <a:gd name="connsiteX1" fmla="*/ 495300 w 540786"/>
              <a:gd name="connsiteY1" fmla="*/ 128839 h 142949"/>
              <a:gd name="connsiteX2" fmla="*/ 0 w 540786"/>
              <a:gd name="connsiteY2" fmla="*/ 128839 h 142949"/>
              <a:gd name="connsiteX3" fmla="*/ 0 w 540786"/>
              <a:gd name="connsiteY3" fmla="*/ 11249 h 142949"/>
              <a:gd name="connsiteX0" fmla="*/ 72148 w 540786"/>
              <a:gd name="connsiteY0" fmla="*/ 3714 h 142949"/>
              <a:gd name="connsiteX1" fmla="*/ 540786 w 540786"/>
              <a:gd name="connsiteY1" fmla="*/ 142949 h 142949"/>
              <a:gd name="connsiteX0" fmla="*/ 0 w 540786"/>
              <a:gd name="connsiteY0" fmla="*/ 10610 h 142310"/>
              <a:gd name="connsiteX1" fmla="*/ 495300 w 540786"/>
              <a:gd name="connsiteY1" fmla="*/ 128200 h 142310"/>
              <a:gd name="connsiteX2" fmla="*/ 0 w 540786"/>
              <a:gd name="connsiteY2" fmla="*/ 128200 h 142310"/>
              <a:gd name="connsiteX3" fmla="*/ 0 w 540786"/>
              <a:gd name="connsiteY3" fmla="*/ 10610 h 142310"/>
              <a:gd name="connsiteX0" fmla="*/ 72148 w 540786"/>
              <a:gd name="connsiteY0" fmla="*/ 3075 h 142310"/>
              <a:gd name="connsiteX1" fmla="*/ 540786 w 540786"/>
              <a:gd name="connsiteY1" fmla="*/ 142310 h 142310"/>
              <a:gd name="connsiteX0" fmla="*/ 0 w 540786"/>
              <a:gd name="connsiteY0" fmla="*/ 37996 h 169696"/>
              <a:gd name="connsiteX1" fmla="*/ 495300 w 540786"/>
              <a:gd name="connsiteY1" fmla="*/ 155586 h 169696"/>
              <a:gd name="connsiteX2" fmla="*/ 0 w 540786"/>
              <a:gd name="connsiteY2" fmla="*/ 155586 h 169696"/>
              <a:gd name="connsiteX3" fmla="*/ 0 w 540786"/>
              <a:gd name="connsiteY3" fmla="*/ 37996 h 169696"/>
              <a:gd name="connsiteX0" fmla="*/ 78340 w 540786"/>
              <a:gd name="connsiteY0" fmla="*/ 2463 h 169696"/>
              <a:gd name="connsiteX1" fmla="*/ 540786 w 540786"/>
              <a:gd name="connsiteY1" fmla="*/ 169696 h 169696"/>
              <a:gd name="connsiteX0" fmla="*/ 0 w 540786"/>
              <a:gd name="connsiteY0" fmla="*/ 35533 h 167233"/>
              <a:gd name="connsiteX1" fmla="*/ 495300 w 540786"/>
              <a:gd name="connsiteY1" fmla="*/ 153123 h 167233"/>
              <a:gd name="connsiteX2" fmla="*/ 0 w 540786"/>
              <a:gd name="connsiteY2" fmla="*/ 153123 h 167233"/>
              <a:gd name="connsiteX3" fmla="*/ 0 w 540786"/>
              <a:gd name="connsiteY3" fmla="*/ 35533 h 167233"/>
              <a:gd name="connsiteX0" fmla="*/ 78340 w 540786"/>
              <a:gd name="connsiteY0" fmla="*/ 0 h 167233"/>
              <a:gd name="connsiteX1" fmla="*/ 540786 w 540786"/>
              <a:gd name="connsiteY1" fmla="*/ 167233 h 167233"/>
              <a:gd name="connsiteX0" fmla="*/ 0 w 551684"/>
              <a:gd name="connsiteY0" fmla="*/ 35533 h 153123"/>
              <a:gd name="connsiteX1" fmla="*/ 495300 w 551684"/>
              <a:gd name="connsiteY1" fmla="*/ 153123 h 153123"/>
              <a:gd name="connsiteX2" fmla="*/ 0 w 551684"/>
              <a:gd name="connsiteY2" fmla="*/ 153123 h 153123"/>
              <a:gd name="connsiteX3" fmla="*/ 0 w 551684"/>
              <a:gd name="connsiteY3" fmla="*/ 35533 h 153123"/>
              <a:gd name="connsiteX0" fmla="*/ 78340 w 551684"/>
              <a:gd name="connsiteY0" fmla="*/ 0 h 153123"/>
              <a:gd name="connsiteX1" fmla="*/ 551684 w 551684"/>
              <a:gd name="connsiteY1" fmla="*/ 148175 h 153123"/>
              <a:gd name="connsiteX0" fmla="*/ 0 w 551684"/>
              <a:gd name="connsiteY0" fmla="*/ 35533 h 153123"/>
              <a:gd name="connsiteX1" fmla="*/ 495300 w 551684"/>
              <a:gd name="connsiteY1" fmla="*/ 153123 h 153123"/>
              <a:gd name="connsiteX2" fmla="*/ 0 w 551684"/>
              <a:gd name="connsiteY2" fmla="*/ 153123 h 153123"/>
              <a:gd name="connsiteX3" fmla="*/ 0 w 551684"/>
              <a:gd name="connsiteY3" fmla="*/ 35533 h 153123"/>
              <a:gd name="connsiteX0" fmla="*/ 78340 w 551684"/>
              <a:gd name="connsiteY0" fmla="*/ 0 h 153123"/>
              <a:gd name="connsiteX1" fmla="*/ 551684 w 551684"/>
              <a:gd name="connsiteY1" fmla="*/ 148175 h 15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84" h="153123" stroke="0" extrusionOk="0">
                <a:moveTo>
                  <a:pt x="0" y="35533"/>
                </a:moveTo>
                <a:cubicBezTo>
                  <a:pt x="273547" y="35533"/>
                  <a:pt x="495300" y="88180"/>
                  <a:pt x="495300" y="153123"/>
                </a:cubicBezTo>
                <a:lnTo>
                  <a:pt x="0" y="153123"/>
                </a:lnTo>
                <a:lnTo>
                  <a:pt x="0" y="35533"/>
                </a:lnTo>
                <a:close/>
              </a:path>
              <a:path w="551684" h="153123" fill="none">
                <a:moveTo>
                  <a:pt x="78340" y="0"/>
                </a:moveTo>
                <a:cubicBezTo>
                  <a:pt x="146500" y="11080"/>
                  <a:pt x="482988" y="111785"/>
                  <a:pt x="551684" y="148175"/>
                </a:cubicBezTo>
              </a:path>
            </a:pathLst>
          </a:cu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magnetic dipole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14400" y="1371600"/>
            <a:ext cx="680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 orbit is a current loop and a magnetic dipole</a:t>
            </a:r>
            <a:endParaRPr lang="en-US" sz="2400" dirty="0"/>
          </a:p>
        </p:txBody>
      </p:sp>
      <p:graphicFrame>
        <p:nvGraphicFramePr>
          <p:cNvPr id="627721" name="Object 4"/>
          <p:cNvGraphicFramePr>
            <a:graphicFrameLocks noChangeAspect="1"/>
          </p:cNvGraphicFramePr>
          <p:nvPr/>
        </p:nvGraphicFramePr>
        <p:xfrm>
          <a:off x="4073525" y="2125663"/>
          <a:ext cx="879475" cy="406400"/>
        </p:xfrm>
        <a:graphic>
          <a:graphicData uri="http://schemas.openxmlformats.org/presentationml/2006/ole">
            <p:oleObj spid="_x0000_s627721" name="Equation" r:id="rId8" imgW="495000" imgH="228600" progId="Equation.DSMT4">
              <p:embed/>
            </p:oleObj>
          </a:graphicData>
        </a:graphic>
      </p:graphicFrame>
      <p:graphicFrame>
        <p:nvGraphicFramePr>
          <p:cNvPr id="627724" name="Object 12"/>
          <p:cNvGraphicFramePr>
            <a:graphicFrameLocks noChangeAspect="1"/>
          </p:cNvGraphicFramePr>
          <p:nvPr/>
        </p:nvGraphicFramePr>
        <p:xfrm>
          <a:off x="4953000" y="1981200"/>
          <a:ext cx="1171575" cy="768350"/>
        </p:xfrm>
        <a:graphic>
          <a:graphicData uri="http://schemas.openxmlformats.org/presentationml/2006/ole">
            <p:oleObj spid="_x0000_s627724" name="Equation" r:id="rId9" imgW="660240" imgH="431640" progId="Equation.DSMT4">
              <p:embed/>
            </p:oleObj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191000" y="2971800"/>
            <a:ext cx="1752600" cy="768350"/>
            <a:chOff x="3886200" y="2971800"/>
            <a:chExt cx="1752600" cy="768350"/>
          </a:xfrm>
        </p:grpSpPr>
        <p:graphicFrame>
          <p:nvGraphicFramePr>
            <p:cNvPr id="43" name="Object 12"/>
            <p:cNvGraphicFramePr>
              <a:graphicFrameLocks noChangeAspect="1"/>
            </p:cNvGraphicFramePr>
            <p:nvPr/>
          </p:nvGraphicFramePr>
          <p:xfrm>
            <a:off x="3963988" y="2971800"/>
            <a:ext cx="1508125" cy="768350"/>
          </p:xfrm>
          <a:graphic>
            <a:graphicData uri="http://schemas.openxmlformats.org/presentationml/2006/ole">
              <p:oleObj spid="_x0000_s627726" name="Equation" r:id="rId10" imgW="850680" imgH="431640" progId="Equation.DSMT4">
                <p:embed/>
              </p:oleObj>
            </a:graphicData>
          </a:graphic>
        </p:graphicFrame>
        <p:sp>
          <p:nvSpPr>
            <p:cNvPr id="45" name="Rectangle 44"/>
            <p:cNvSpPr/>
            <p:nvPr/>
          </p:nvSpPr>
          <p:spPr>
            <a:xfrm>
              <a:off x="3886200" y="2971800"/>
              <a:ext cx="17526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010400" y="2133600"/>
            <a:ext cx="1518814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Recall Lect. 12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69725" y="3168870"/>
            <a:ext cx="282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Dipole moment is quantized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7311" y="4075338"/>
            <a:ext cx="352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happens in a </a:t>
            </a:r>
            <a:r>
              <a:rPr lang="en-US" sz="2400" i="1" dirty="0" smtClean="0"/>
              <a:t>B</a:t>
            </a:r>
            <a:r>
              <a:rPr lang="en-US" sz="2400" dirty="0" smtClean="0"/>
              <a:t> field?</a:t>
            </a:r>
            <a:endParaRPr lang="en-US" sz="2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7" name="Group 58"/>
          <p:cNvGrpSpPr/>
          <p:nvPr/>
        </p:nvGrpSpPr>
        <p:grpSpPr>
          <a:xfrm>
            <a:off x="1483630" y="4681181"/>
            <a:ext cx="1828800" cy="2122227"/>
            <a:chOff x="3200400" y="2362200"/>
            <a:chExt cx="1828800" cy="3200400"/>
          </a:xfrm>
        </p:grpSpPr>
        <p:cxnSp>
          <p:nvCxnSpPr>
            <p:cNvPr id="72" name="Straight Arrow Connector 71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296682" y="4735747"/>
            <a:ext cx="1003016" cy="1351025"/>
            <a:chOff x="1428307" y="4913324"/>
            <a:chExt cx="1003016" cy="1351025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1428307" y="5156791"/>
              <a:ext cx="647109" cy="1107558"/>
            </a:xfrm>
            <a:prstGeom prst="straightConnector1">
              <a:avLst/>
            </a:prstGeom>
            <a:ln w="571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3" name="Object 14"/>
            <p:cNvGraphicFramePr>
              <a:graphicFrameLocks noChangeAspect="1"/>
            </p:cNvGraphicFramePr>
            <p:nvPr/>
          </p:nvGraphicFramePr>
          <p:xfrm>
            <a:off x="2097948" y="4913324"/>
            <a:ext cx="333375" cy="400050"/>
          </p:xfrm>
          <a:graphic>
            <a:graphicData uri="http://schemas.openxmlformats.org/presentationml/2006/ole">
              <p:oleObj spid="_x0000_s627734" name="Equation" r:id="rId11" imgW="190440" imgH="228600" progId="Equation.DSMT4">
                <p:embed/>
              </p:oleObj>
            </a:graphicData>
          </a:graphic>
        </p:graphicFrame>
      </p:grpSp>
      <p:sp>
        <p:nvSpPr>
          <p:cNvPr id="84" name="Oval 13"/>
          <p:cNvSpPr>
            <a:spLocks noChangeArrowheads="1"/>
          </p:cNvSpPr>
          <p:nvPr/>
        </p:nvSpPr>
        <p:spPr bwMode="auto">
          <a:xfrm rot="1748295">
            <a:off x="1170040" y="5332833"/>
            <a:ext cx="2495580" cy="1066814"/>
          </a:xfrm>
          <a:prstGeom prst="ellips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Box 17"/>
          <p:cNvSpPr txBox="1">
            <a:spLocks noChangeArrowheads="1"/>
          </p:cNvSpPr>
          <p:nvPr/>
        </p:nvSpPr>
        <p:spPr bwMode="auto">
          <a:xfrm>
            <a:off x="1011894" y="5832180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30000" dirty="0" smtClean="0"/>
              <a:t>–</a:t>
            </a:r>
            <a:endParaRPr lang="en-US" sz="2000" baseline="30000" dirty="0"/>
          </a:p>
        </p:txBody>
      </p:sp>
      <p:sp>
        <p:nvSpPr>
          <p:cNvPr id="88" name="TextBox 28"/>
          <p:cNvSpPr txBox="1">
            <a:spLocks noChangeArrowheads="1"/>
          </p:cNvSpPr>
          <p:nvPr/>
        </p:nvSpPr>
        <p:spPr bwMode="auto">
          <a:xfrm>
            <a:off x="3049645" y="5868019"/>
            <a:ext cx="272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/>
              <a:t>r</a:t>
            </a:r>
          </a:p>
        </p:txBody>
      </p:sp>
      <p:grpSp>
        <p:nvGrpSpPr>
          <p:cNvPr id="89" name="Group 61"/>
          <p:cNvGrpSpPr/>
          <p:nvPr/>
        </p:nvGrpSpPr>
        <p:grpSpPr>
          <a:xfrm>
            <a:off x="1587953" y="5865418"/>
            <a:ext cx="255807" cy="400110"/>
            <a:chOff x="4212142" y="3235092"/>
            <a:chExt cx="245558" cy="384080"/>
          </a:xfrm>
        </p:grpSpPr>
        <p:pic>
          <p:nvPicPr>
            <p:cNvPr id="90" name="Picture 8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4212142" y="3235092"/>
              <a:ext cx="203172" cy="38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2" name="Group 52"/>
          <p:cNvGrpSpPr/>
          <p:nvPr/>
        </p:nvGrpSpPr>
        <p:grpSpPr>
          <a:xfrm>
            <a:off x="2190878" y="5518895"/>
            <a:ext cx="421557" cy="646331"/>
            <a:chOff x="6773187" y="4077923"/>
            <a:chExt cx="874711" cy="1341106"/>
          </a:xfrm>
        </p:grpSpPr>
        <p:pic>
          <p:nvPicPr>
            <p:cNvPr id="9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6773187" y="4077923"/>
              <a:ext cx="874711" cy="134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95" name="Object 5"/>
          <p:cNvGraphicFramePr>
            <a:graphicFrameLocks noChangeAspect="1"/>
          </p:cNvGraphicFramePr>
          <p:nvPr/>
        </p:nvGraphicFramePr>
        <p:xfrm>
          <a:off x="987004" y="4544009"/>
          <a:ext cx="328613" cy="398463"/>
        </p:xfrm>
        <a:graphic>
          <a:graphicData uri="http://schemas.openxmlformats.org/presentationml/2006/ole">
            <p:oleObj spid="_x0000_s627735" name="Equation" r:id="rId12" imgW="164880" imgH="203040" progId="Equation.DSMT4">
              <p:embed/>
            </p:oleObj>
          </a:graphicData>
        </a:graphic>
      </p:graphicFrame>
      <p:sp>
        <p:nvSpPr>
          <p:cNvPr id="96" name="Arc 95"/>
          <p:cNvSpPr/>
          <p:nvPr/>
        </p:nvSpPr>
        <p:spPr>
          <a:xfrm>
            <a:off x="1942584" y="5403405"/>
            <a:ext cx="914400" cy="914400"/>
          </a:xfrm>
          <a:prstGeom prst="arc">
            <a:avLst>
              <a:gd name="adj1" fmla="val 16200000"/>
              <a:gd name="adj2" fmla="val 181544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2431681" y="482924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θ</a:t>
            </a:r>
            <a:endParaRPr lang="en-US" sz="2400" dirty="0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666677" y="5382136"/>
            <a:ext cx="1" cy="9037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07187" y="4978098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</a:t>
            </a:r>
            <a:endParaRPr lang="en-US" sz="2400" i="1" dirty="0"/>
          </a:p>
        </p:txBody>
      </p:sp>
      <p:graphicFrame>
        <p:nvGraphicFramePr>
          <p:cNvPr id="103" name="Object 17"/>
          <p:cNvGraphicFramePr>
            <a:graphicFrameLocks noChangeAspect="1"/>
          </p:cNvGraphicFramePr>
          <p:nvPr/>
        </p:nvGraphicFramePr>
        <p:xfrm>
          <a:off x="4114800" y="4648200"/>
          <a:ext cx="1714500" cy="406400"/>
        </p:xfrm>
        <a:graphic>
          <a:graphicData uri="http://schemas.openxmlformats.org/presentationml/2006/ole">
            <p:oleObj spid="_x0000_s627736" name="Equation" r:id="rId13" imgW="965160" imgH="228600" progId="Equation.DSMT4">
              <p:embed/>
            </p:oleObj>
          </a:graphicData>
        </a:graphic>
      </p:graphicFrame>
      <p:graphicFrame>
        <p:nvGraphicFramePr>
          <p:cNvPr id="106" name="Object 20"/>
          <p:cNvGraphicFramePr>
            <a:graphicFrameLocks noChangeAspect="1"/>
          </p:cNvGraphicFramePr>
          <p:nvPr/>
        </p:nvGraphicFramePr>
        <p:xfrm>
          <a:off x="5824538" y="4491038"/>
          <a:ext cx="1262062" cy="766762"/>
        </p:xfrm>
        <a:graphic>
          <a:graphicData uri="http://schemas.openxmlformats.org/presentationml/2006/ole">
            <p:oleObj spid="_x0000_s627739" name="Equation" r:id="rId14" imgW="711000" imgH="431640" progId="Equation.DSMT4">
              <p:embed/>
            </p:oleObj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7239000" y="4648200"/>
            <a:ext cx="1518814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Recall Lect. 11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038600" y="52210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Orbitals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with different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have different quantized energies in a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2" name="Object 16"/>
          <p:cNvGraphicFramePr>
            <a:graphicFrameLocks noChangeAspect="1"/>
          </p:cNvGraphicFramePr>
          <p:nvPr/>
        </p:nvGraphicFramePr>
        <p:xfrm>
          <a:off x="4114800" y="5791200"/>
          <a:ext cx="1149350" cy="766763"/>
        </p:xfrm>
        <a:graphic>
          <a:graphicData uri="http://schemas.openxmlformats.org/presentationml/2006/ole">
            <p:oleObj spid="_x0000_s627741" name="Equation" r:id="rId15" imgW="647640" imgH="431640" progId="Equation.DSMT4">
              <p:embed/>
            </p:oleObj>
          </a:graphicData>
        </a:graphic>
      </p:graphicFrame>
      <p:graphicFrame>
        <p:nvGraphicFramePr>
          <p:cNvPr id="113" name="Object 21"/>
          <p:cNvGraphicFramePr>
            <a:graphicFrameLocks noChangeAspect="1"/>
          </p:cNvGraphicFramePr>
          <p:nvPr/>
        </p:nvGraphicFramePr>
        <p:xfrm>
          <a:off x="5257800" y="5872163"/>
          <a:ext cx="1481137" cy="612775"/>
        </p:xfrm>
        <a:graphic>
          <a:graphicData uri="http://schemas.openxmlformats.org/presentationml/2006/ole">
            <p:oleObj spid="_x0000_s627742" name="Equation" r:id="rId16" imgW="952200" imgH="393480" progId="Equation.DSMT4">
              <p:embed/>
            </p:oleObj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6852900" y="5943600"/>
            <a:ext cx="18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“Bohr </a:t>
            </a:r>
            <a:r>
              <a:rPr lang="en-US" dirty="0" err="1" smtClean="0">
                <a:solidFill>
                  <a:srgbClr val="C00000"/>
                </a:solidFill>
              </a:rPr>
              <a:t>magneton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60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Hydrogen atom dipole</a:t>
            </a:r>
            <a:endParaRPr lang="en-US" dirty="0"/>
          </a:p>
        </p:txBody>
      </p:sp>
      <p:pic>
        <p:nvPicPr>
          <p:cNvPr id="4" name="Picture 23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5536" y="1433014"/>
            <a:ext cx="746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magnetic dipole moment of hydrogen in its ground state due to the orbital motion of electrons?</a:t>
            </a:r>
            <a:endParaRPr lang="en-US" sz="2400" dirty="0"/>
          </a:p>
        </p:txBody>
      </p:sp>
      <p:graphicFrame>
        <p:nvGraphicFramePr>
          <p:cNvPr id="614402" name="Object 2"/>
          <p:cNvGraphicFramePr>
            <a:graphicFrameLocks noChangeAspect="1"/>
          </p:cNvGraphicFramePr>
          <p:nvPr/>
        </p:nvGraphicFramePr>
        <p:xfrm>
          <a:off x="2000725" y="3547778"/>
          <a:ext cx="1373188" cy="768350"/>
        </p:xfrm>
        <a:graphic>
          <a:graphicData uri="http://schemas.openxmlformats.org/presentationml/2006/ole">
            <p:oleObj spid="_x0000_s614402" name="Equation" r:id="rId4" imgW="774360" imgH="43164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529686" y="3684896"/>
            <a:ext cx="6539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18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65760" indent="-365760">
              <a:spcAft>
                <a:spcPts val="18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65760" indent="-365760">
              <a:spcAft>
                <a:spcPts val="18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14404" name="Object 4"/>
          <p:cNvGraphicFramePr>
            <a:graphicFrameLocks noChangeAspect="1"/>
          </p:cNvGraphicFramePr>
          <p:nvPr/>
        </p:nvGraphicFramePr>
        <p:xfrm>
          <a:off x="2000725" y="4764917"/>
          <a:ext cx="1373188" cy="768350"/>
        </p:xfrm>
        <a:graphic>
          <a:graphicData uri="http://schemas.openxmlformats.org/presentationml/2006/ole">
            <p:oleObj spid="_x0000_s614404" name="Equation" r:id="rId5" imgW="774360" imgH="431640" progId="Equation.DSMT4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686032" y="2494130"/>
            <a:ext cx="1752600" cy="768350"/>
            <a:chOff x="3886200" y="2971800"/>
            <a:chExt cx="1752600" cy="768350"/>
          </a:xfrm>
        </p:grpSpPr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3963988" y="2971800"/>
            <a:ext cx="1508125" cy="768350"/>
          </p:xfrm>
          <a:graphic>
            <a:graphicData uri="http://schemas.openxmlformats.org/presentationml/2006/ole">
              <p:oleObj spid="_x0000_s614405" name="Equation" r:id="rId6" imgW="850680" imgH="431640" progId="Equation.DSMT4">
                <p:embed/>
              </p:oleObj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3886200" y="2971800"/>
              <a:ext cx="17526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14406" name="Object 6"/>
          <p:cNvGraphicFramePr>
            <a:graphicFrameLocks noChangeAspect="1"/>
          </p:cNvGraphicFramePr>
          <p:nvPr/>
        </p:nvGraphicFramePr>
        <p:xfrm>
          <a:off x="2000725" y="4307717"/>
          <a:ext cx="833437" cy="406400"/>
        </p:xfrm>
        <a:graphic>
          <a:graphicData uri="http://schemas.openxmlformats.org/presentationml/2006/ole">
            <p:oleObj spid="_x0000_s614406" name="Equation" r:id="rId7" imgW="469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91816</TotalTime>
  <Words>1335</Words>
  <Application>Microsoft Office PowerPoint</Application>
  <PresentationFormat>On-screen Show (4:3)</PresentationFormat>
  <Paragraphs>254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Phys102</vt:lpstr>
      <vt:lpstr>Equation</vt:lpstr>
      <vt:lpstr>MathType 6.0 Equation</vt:lpstr>
      <vt:lpstr>Phys 102 – Lecture 26</vt:lpstr>
      <vt:lpstr>Recall: the Bohr model</vt:lpstr>
      <vt:lpstr>Quantum Mechanical Atom</vt:lpstr>
      <vt:lpstr>ACT: CheckPoint 3.1 &amp; more</vt:lpstr>
      <vt:lpstr>Hydrogen electron orbitals</vt:lpstr>
      <vt:lpstr>CheckPoint 2: orbitals</vt:lpstr>
      <vt:lpstr>Angular momentum</vt:lpstr>
      <vt:lpstr>Orbital magnetic dipole</vt:lpstr>
      <vt:lpstr>ACT: Hydrogen atom dipole</vt:lpstr>
      <vt:lpstr>Calculation: Zeeman effect</vt:lpstr>
      <vt:lpstr>ACT: Atomic dipole</vt:lpstr>
      <vt:lpstr>Intrinsic angular momentum</vt:lpstr>
      <vt:lpstr>Spin angular momentum</vt:lpstr>
      <vt:lpstr>Magnetic resonance</vt:lpstr>
      <vt:lpstr>Quantum number summary</vt:lpstr>
      <vt:lpstr>Electronic states</vt:lpstr>
      <vt:lpstr>The Periodic Table</vt:lpstr>
      <vt:lpstr>CheckPoint 3.2</vt:lpstr>
      <vt:lpstr>ACT: Quantum numbers</vt:lpstr>
      <vt:lpstr>ACT: Magnetic elements</vt:lpstr>
      <vt:lpstr>Summary of today’s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503</cp:revision>
  <dcterms:created xsi:type="dcterms:W3CDTF">2014-01-20T00:06:45Z</dcterms:created>
  <dcterms:modified xsi:type="dcterms:W3CDTF">2015-04-27T02:50:01Z</dcterms:modified>
</cp:coreProperties>
</file>