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9" r:id="rId2"/>
    <p:sldId id="513" r:id="rId3"/>
    <p:sldId id="577" r:id="rId4"/>
    <p:sldId id="598" r:id="rId5"/>
    <p:sldId id="588" r:id="rId6"/>
    <p:sldId id="589" r:id="rId7"/>
    <p:sldId id="580" r:id="rId8"/>
    <p:sldId id="606" r:id="rId9"/>
    <p:sldId id="593" r:id="rId10"/>
    <p:sldId id="594" r:id="rId11"/>
    <p:sldId id="581" r:id="rId12"/>
    <p:sldId id="582" r:id="rId13"/>
    <p:sldId id="596" r:id="rId14"/>
    <p:sldId id="584" r:id="rId15"/>
    <p:sldId id="603" r:id="rId16"/>
    <p:sldId id="597" r:id="rId17"/>
    <p:sldId id="599" r:id="rId18"/>
    <p:sldId id="574" r:id="rId19"/>
    <p:sldId id="595" r:id="rId20"/>
    <p:sldId id="601" r:id="rId21"/>
    <p:sldId id="604" r:id="rId22"/>
    <p:sldId id="600" r:id="rId23"/>
    <p:sldId id="605" r:id="rId24"/>
    <p:sldId id="564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00"/>
    <a:srgbClr val="7F7F7F"/>
    <a:srgbClr val="500000"/>
    <a:srgbClr val="820000"/>
    <a:srgbClr val="A6A6A6"/>
    <a:srgbClr val="BFBFBF"/>
    <a:srgbClr val="2F5597"/>
    <a:srgbClr val="5B9BD5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8" autoAdjust="0"/>
    <p:restoredTop sz="91333" autoAdjust="0"/>
  </p:normalViewPr>
  <p:slideViewPr>
    <p:cSldViewPr snapToGrid="0">
      <p:cViewPr>
        <p:scale>
          <a:sx n="70" d="100"/>
          <a:sy n="70" d="100"/>
        </p:scale>
        <p:origin x="-45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508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2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23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3C3281-40CC-4831-8D1D-DE9F80AAF0FF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5CAD9BC-703D-46CB-A1A6-99404B17450D}" type="slidenum">
              <a:rPr lang="en-US" sz="1300" smtClean="0"/>
              <a:pPr/>
              <a:t>3</a:t>
            </a:fld>
            <a:endParaRPr lang="en-US" sz="1300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A8C724-D598-4046-A971-6193BBF8AACC}" type="slidenum">
              <a:rPr lang="en-US" sz="1300" smtClean="0"/>
              <a:pPr/>
              <a:t>7</a:t>
            </a:fld>
            <a:endParaRPr lang="en-US" sz="13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A8C724-D598-4046-A971-6193BBF8AACC}" type="slidenum">
              <a:rPr lang="en-US" sz="1300" smtClean="0"/>
              <a:pPr/>
              <a:t>8</a:t>
            </a:fld>
            <a:endParaRPr lang="en-US" sz="13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B50952-3694-4992-94D6-2516F8B89D81}" type="slidenum">
              <a:rPr lang="en-US" sz="1300">
                <a:solidFill>
                  <a:prstClr val="black"/>
                </a:solidFill>
              </a:rPr>
              <a:pPr/>
              <a:t>11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0A5010-AC82-4622-9395-DCB2814D2145}" type="slidenum">
              <a:rPr lang="en-US" sz="1300">
                <a:solidFill>
                  <a:prstClr val="black"/>
                </a:solidFill>
              </a:rPr>
              <a:pPr/>
              <a:t>12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C57B2F0-3047-49EA-97B8-390993C57AA8}" type="slidenum">
              <a:rPr lang="en-US" sz="1300">
                <a:solidFill>
                  <a:prstClr val="black"/>
                </a:solidFill>
              </a:rPr>
              <a:pPr/>
              <a:t>14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23,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2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45.gif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23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Diffraction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http://upload.wikimedia.org/wikipedia/commons/f/f1/Wavepanel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in 2D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35280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slit</a:t>
            </a:r>
            <a:endParaRPr lang="en-US" dirty="0"/>
          </a:p>
        </p:txBody>
      </p:sp>
      <p:pic>
        <p:nvPicPr>
          <p:cNvPr id="795650" name="Picture 2" descr="http://www.cameratechnica.com/wp-content/uploads/2011/02/678-diffraction-simulations1.jpg"/>
          <p:cNvPicPr>
            <a:picLocks noChangeAspect="1" noChangeArrowheads="1"/>
          </p:cNvPicPr>
          <p:nvPr/>
        </p:nvPicPr>
        <p:blipFill>
          <a:blip r:embed="rId3" cstate="print"/>
          <a:srcRect l="1255" t="3335" r="68635" b="16614"/>
          <a:stretch>
            <a:fillRect/>
          </a:stretch>
        </p:blipFill>
        <p:spPr bwMode="auto">
          <a:xfrm>
            <a:off x="4648200" y="3886200"/>
            <a:ext cx="1828800" cy="1828800"/>
          </a:xfrm>
          <a:prstGeom prst="rect">
            <a:avLst/>
          </a:prstGeom>
          <a:noFill/>
        </p:spPr>
      </p:pic>
      <p:pic>
        <p:nvPicPr>
          <p:cNvPr id="795652" name="Picture 4" descr="http://electron6.phys.utk.edu/optics421/modules/m5/images/resolv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1828800" cy="1837428"/>
          </a:xfrm>
          <a:prstGeom prst="rect">
            <a:avLst/>
          </a:prstGeom>
          <a:noFill/>
        </p:spPr>
      </p:pic>
      <p:pic>
        <p:nvPicPr>
          <p:cNvPr id="795654" name="Picture 6" descr="http://upload.wikimedia.org/wikipedia/commons/thumb/4/42/Laser_Interference.JPG/220px-Laser_Interference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629400" y="3886200"/>
            <a:ext cx="1828800" cy="1828801"/>
          </a:xfrm>
          <a:prstGeom prst="rect">
            <a:avLst/>
          </a:prstGeom>
          <a:noFill/>
        </p:spPr>
      </p:pic>
      <p:pic>
        <p:nvPicPr>
          <p:cNvPr id="795656" name="Picture 8" descr="http://tsgphysics.mit.edu/pics/Q%20Diffraction/Q2-Single-Slit-Diffraction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l="22619" r="21053"/>
          <a:stretch>
            <a:fillRect/>
          </a:stretch>
        </p:blipFill>
        <p:spPr bwMode="auto">
          <a:xfrm>
            <a:off x="685799" y="3886200"/>
            <a:ext cx="1828801" cy="1828800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6629400" y="1295400"/>
            <a:ext cx="1828800" cy="2438400"/>
            <a:chOff x="6553200" y="1295400"/>
            <a:chExt cx="1828800" cy="2438400"/>
          </a:xfrm>
        </p:grpSpPr>
        <p:sp>
          <p:nvSpPr>
            <p:cNvPr id="7" name="TextBox 6"/>
            <p:cNvSpPr txBox="1"/>
            <p:nvPr/>
          </p:nvSpPr>
          <p:spPr>
            <a:xfrm>
              <a:off x="6553200" y="3364468"/>
              <a:ext cx="1773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Circular aperture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53200" y="1295400"/>
              <a:ext cx="18288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2" name="Oval 21"/>
            <p:cNvSpPr/>
            <p:nvPr/>
          </p:nvSpPr>
          <p:spPr>
            <a:xfrm>
              <a:off x="7315200" y="2057400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67000" y="1295400"/>
            <a:ext cx="1828800" cy="2426732"/>
            <a:chOff x="2590800" y="1295400"/>
            <a:chExt cx="1828800" cy="2426732"/>
          </a:xfrm>
        </p:grpSpPr>
        <p:sp>
          <p:nvSpPr>
            <p:cNvPr id="5" name="TextBox 4"/>
            <p:cNvSpPr txBox="1"/>
            <p:nvPr/>
          </p:nvSpPr>
          <p:spPr>
            <a:xfrm>
              <a:off x="2633893" y="3352800"/>
              <a:ext cx="1709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Square aperture</a:t>
              </a:r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590800" y="1295400"/>
              <a:ext cx="1828800" cy="1828800"/>
              <a:chOff x="2590800" y="1295400"/>
              <a:chExt cx="1828800" cy="18288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590800" y="1295400"/>
                <a:ext cx="1828800" cy="1828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 useBgFill="1">
            <p:nvSpPr>
              <p:cNvPr id="25" name="Rectangle 24"/>
              <p:cNvSpPr/>
              <p:nvPr/>
            </p:nvSpPr>
            <p:spPr>
              <a:xfrm>
                <a:off x="3352800" y="2057400"/>
                <a:ext cx="304800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572000" y="1295400"/>
            <a:ext cx="2033505" cy="2426732"/>
            <a:chOff x="4495800" y="1295400"/>
            <a:chExt cx="2033505" cy="2426732"/>
          </a:xfrm>
        </p:grpSpPr>
        <p:sp>
          <p:nvSpPr>
            <p:cNvPr id="6" name="TextBox 5"/>
            <p:cNvSpPr txBox="1"/>
            <p:nvPr/>
          </p:nvSpPr>
          <p:spPr>
            <a:xfrm>
              <a:off x="4495800" y="3352800"/>
              <a:ext cx="2033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Hexagonal aperture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2000" y="1295400"/>
              <a:ext cx="18288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7" name="Hexagon 26"/>
            <p:cNvSpPr/>
            <p:nvPr/>
          </p:nvSpPr>
          <p:spPr>
            <a:xfrm>
              <a:off x="5260275" y="2019300"/>
              <a:ext cx="457200" cy="381000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685800" y="1295400"/>
            <a:ext cx="1828800" cy="1828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0"/>
            <a:endCxn id="28" idx="2"/>
          </p:cNvCxnSpPr>
          <p:nvPr/>
        </p:nvCxnSpPr>
        <p:spPr>
          <a:xfrm>
            <a:off x="1600200" y="1295400"/>
            <a:ext cx="0" cy="1828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5943600"/>
            <a:ext cx="1422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CheckPoint</a:t>
            </a:r>
            <a:r>
              <a:rPr lang="en-US" b="1" i="1" dirty="0" smtClean="0">
                <a:solidFill>
                  <a:srgbClr val="C00000"/>
                </a:solidFill>
              </a:rPr>
              <a:t> 2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nut 36"/>
          <p:cNvSpPr/>
          <p:nvPr/>
        </p:nvSpPr>
        <p:spPr>
          <a:xfrm>
            <a:off x="2809875" y="3886200"/>
            <a:ext cx="914400" cy="914400"/>
          </a:xfrm>
          <a:prstGeom prst="donut">
            <a:avLst>
              <a:gd name="adj" fmla="val 3202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ame 37"/>
          <p:cNvSpPr/>
          <p:nvPr/>
        </p:nvSpPr>
        <p:spPr>
          <a:xfrm>
            <a:off x="2352675" y="3429000"/>
            <a:ext cx="1828800" cy="1828800"/>
          </a:xfrm>
          <a:prstGeom prst="frame">
            <a:avLst>
              <a:gd name="adj1" fmla="val 3597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6380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371600"/>
            <a:ext cx="17907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927925" y="5348721"/>
            <a:ext cx="7052293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latin typeface="+mn-lt"/>
              </a:rPr>
              <a:t>Maxima and minima will be a series of bright and dark rings on screen</a:t>
            </a:r>
            <a:endParaRPr lang="en-US" altLang="en-US" b="1" dirty="0" smtClean="0">
              <a:latin typeface="+mn-lt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037142" y="1666877"/>
            <a:ext cx="3182939" cy="588963"/>
            <a:chOff x="2843" y="918"/>
            <a:chExt cx="2005" cy="371"/>
          </a:xfrm>
        </p:grpSpPr>
        <p:sp>
          <p:nvSpPr>
            <p:cNvPr id="22552" name="Line 8"/>
            <p:cNvSpPr>
              <a:spLocks noChangeShapeType="1"/>
            </p:cNvSpPr>
            <p:nvPr/>
          </p:nvSpPr>
          <p:spPr bwMode="auto">
            <a:xfrm flipV="1">
              <a:off x="2843" y="1035"/>
              <a:ext cx="808" cy="25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22553" name="Text Box 9"/>
            <p:cNvSpPr txBox="1">
              <a:spLocks noChangeArrowheads="1"/>
            </p:cNvSpPr>
            <p:nvPr/>
          </p:nvSpPr>
          <p:spPr bwMode="auto">
            <a:xfrm>
              <a:off x="3569" y="918"/>
              <a:ext cx="12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rgbClr val="C00000"/>
                  </a:solidFill>
                  <a:latin typeface="+mn-lt"/>
                </a:rPr>
                <a:t>Central maximum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066800" y="1485901"/>
            <a:ext cx="3671888" cy="652463"/>
            <a:chOff x="342" y="834"/>
            <a:chExt cx="2313" cy="411"/>
          </a:xfrm>
        </p:grpSpPr>
        <p:sp>
          <p:nvSpPr>
            <p:cNvPr id="22550" name="Line 10"/>
            <p:cNvSpPr>
              <a:spLocks noChangeShapeType="1"/>
            </p:cNvSpPr>
            <p:nvPr/>
          </p:nvSpPr>
          <p:spPr bwMode="auto">
            <a:xfrm>
              <a:off x="1937" y="968"/>
              <a:ext cx="718" cy="277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FFFF00"/>
                </a:solidFill>
              </a:endParaRPr>
            </a:p>
          </p:txBody>
        </p:sp>
        <p:sp>
          <p:nvSpPr>
            <p:cNvPr id="22551" name="Text Box 11"/>
            <p:cNvSpPr txBox="1">
              <a:spLocks noChangeArrowheads="1"/>
            </p:cNvSpPr>
            <p:nvPr/>
          </p:nvSpPr>
          <p:spPr bwMode="auto">
            <a:xfrm>
              <a:off x="342" y="834"/>
              <a:ext cx="16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 smtClean="0">
                  <a:solidFill>
                    <a:srgbClr val="C00000"/>
                  </a:solidFill>
                  <a:latin typeface="+mn-lt"/>
                </a:rPr>
                <a:t>1</a:t>
              </a:r>
              <a:r>
                <a:rPr lang="en-US" altLang="en-US" sz="1800" u="sng" baseline="30000" dirty="0" smtClean="0">
                  <a:solidFill>
                    <a:srgbClr val="C00000"/>
                  </a:solidFill>
                  <a:latin typeface="+mn-lt"/>
                </a:rPr>
                <a:t>st</a:t>
              </a:r>
              <a:r>
                <a:rPr lang="en-US" altLang="en-US" sz="1800" dirty="0" smtClean="0">
                  <a:solidFill>
                    <a:srgbClr val="C00000"/>
                  </a:solidFill>
                  <a:latin typeface="+mn-lt"/>
                </a:rPr>
                <a:t> diffraction minimum</a:t>
              </a:r>
            </a:p>
          </p:txBody>
        </p:sp>
      </p:grp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3267075" y="2295523"/>
            <a:ext cx="1752600" cy="2047876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3267075" y="2280056"/>
            <a:ext cx="1460666" cy="2063343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2535" name="Rectangle 3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Diffraction from circular aperture</a:t>
            </a:r>
          </a:p>
        </p:txBody>
      </p:sp>
      <p:graphicFrame>
        <p:nvGraphicFramePr>
          <p:cNvPr id="739332" name="Object 4"/>
          <p:cNvGraphicFramePr>
            <a:graphicFrameLocks noChangeAspect="1"/>
          </p:cNvGraphicFramePr>
          <p:nvPr/>
        </p:nvGraphicFramePr>
        <p:xfrm>
          <a:off x="4333875" y="3505200"/>
          <a:ext cx="1752600" cy="404813"/>
        </p:xfrm>
        <a:graphic>
          <a:graphicData uri="http://schemas.openxmlformats.org/presentationml/2006/ole">
            <p:oleObj spid="_x0000_s739332" name="Equation" r:id="rId5" imgW="990360" imgH="228600" progId="Equation.DSMT4">
              <p:embed/>
            </p:oleObj>
          </a:graphicData>
        </a:graphic>
      </p:graphicFrame>
      <p:grpSp>
        <p:nvGrpSpPr>
          <p:cNvPr id="31" name="Group 91"/>
          <p:cNvGrpSpPr/>
          <p:nvPr/>
        </p:nvGrpSpPr>
        <p:grpSpPr>
          <a:xfrm>
            <a:off x="2809875" y="4331502"/>
            <a:ext cx="932277" cy="621498"/>
            <a:chOff x="2739792" y="2137309"/>
            <a:chExt cx="1232543" cy="1527154"/>
          </a:xfrm>
        </p:grpSpPr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3137037" y="2137309"/>
              <a:ext cx="0" cy="91439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 flipV="1">
              <a:off x="3552024" y="2166491"/>
              <a:ext cx="0" cy="91440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739792" y="2669856"/>
              <a:ext cx="3989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573395" y="2640686"/>
              <a:ext cx="398940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119634" y="2681307"/>
              <a:ext cx="467960" cy="9831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i="1" dirty="0" smtClean="0">
                  <a:solidFill>
                    <a:srgbClr val="FFFF00"/>
                  </a:solidFill>
                  <a:latin typeface="Calibri"/>
                </a:rPr>
                <a:t>D</a:t>
              </a:r>
              <a:endParaRPr lang="en-US" sz="2000" i="1" baseline="-25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3343275" y="3440668"/>
            <a:ext cx="386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800" dirty="0" smtClean="0">
                <a:solidFill>
                  <a:srgbClr val="FFFF00"/>
                </a:solidFill>
                <a:latin typeface="+mn-lt"/>
              </a:rPr>
              <a:t>θ</a:t>
            </a:r>
            <a:r>
              <a:rPr lang="en-US" altLang="en-US" sz="1800" baseline="-25000" dirty="0" smtClean="0">
                <a:solidFill>
                  <a:srgbClr val="FFFF00"/>
                </a:solidFill>
                <a:latin typeface="+mn-lt"/>
              </a:rPr>
              <a:t>1</a:t>
            </a:r>
            <a:endParaRPr lang="en-US" altLang="en-US" baseline="-2500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69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/>
          <p:cNvSpPr txBox="1">
            <a:spLocks noChangeArrowheads="1"/>
          </p:cNvSpPr>
          <p:nvPr/>
        </p:nvSpPr>
        <p:spPr>
          <a:xfrm>
            <a:off x="685800" y="47625"/>
            <a:ext cx="7772400" cy="9048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rgbClr val="FFFFFF"/>
                </a:solidFill>
                <a:latin typeface="Times New Roman"/>
              </a:rPr>
              <a:t>Demo: Resolving Power</a:t>
            </a:r>
            <a:endParaRPr lang="en-US" sz="4400" kern="0" dirty="0">
              <a:solidFill>
                <a:srgbClr val="00B283"/>
              </a:solidFill>
              <a:latin typeface="Times New Roman"/>
            </a:endParaRPr>
          </a:p>
        </p:txBody>
      </p:sp>
      <p:pic>
        <p:nvPicPr>
          <p:cNvPr id="24584" name="Picture 11" descr="OpticalResolution.jpg"/>
          <p:cNvPicPr>
            <a:picLocks noChangeAspect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667" b="57643"/>
          <a:stretch>
            <a:fillRect/>
          </a:stretch>
        </p:blipFill>
        <p:spPr bwMode="auto">
          <a:xfrm>
            <a:off x="5181600" y="1905000"/>
            <a:ext cx="1524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181784" y="4924425"/>
            <a:ext cx="1523817" cy="1520825"/>
            <a:chOff x="5876925" y="3956685"/>
            <a:chExt cx="1524000" cy="1520190"/>
          </a:xfrm>
        </p:grpSpPr>
        <p:pic>
          <p:nvPicPr>
            <p:cNvPr id="24589" name="Picture 13" descr="OpticalResolution.jpg"/>
            <p:cNvPicPr>
              <a:picLocks noChangeAspect="1"/>
            </p:cNvPicPr>
            <p:nvPr/>
          </p:nvPicPr>
          <p:blipFill>
            <a:blip r:embed="rId4" cstate="print">
              <a:lum contrast="2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499" r="166" b="57643"/>
            <a:stretch>
              <a:fillRect/>
            </a:stretch>
          </p:blipFill>
          <p:spPr bwMode="auto">
            <a:xfrm>
              <a:off x="5876925" y="3956685"/>
              <a:ext cx="1524000" cy="1520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TextBox 14"/>
            <p:cNvSpPr txBox="1">
              <a:spLocks noChangeArrowheads="1"/>
            </p:cNvSpPr>
            <p:nvPr/>
          </p:nvSpPr>
          <p:spPr bwMode="auto">
            <a:xfrm>
              <a:off x="5920148" y="5105400"/>
              <a:ext cx="1393691" cy="36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+mn-lt"/>
                </a:rPr>
                <a:t>Just resolved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72075" y="3419475"/>
            <a:ext cx="1531938" cy="1520825"/>
            <a:chOff x="5867401" y="2451735"/>
            <a:chExt cx="1531620" cy="1520190"/>
          </a:xfrm>
        </p:grpSpPr>
        <p:pic>
          <p:nvPicPr>
            <p:cNvPr id="24587" name="Picture 12" descr="OpticalResolution.jpg"/>
            <p:cNvPicPr>
              <a:picLocks noChangeAspect="1"/>
            </p:cNvPicPr>
            <p:nvPr/>
          </p:nvPicPr>
          <p:blipFill>
            <a:blip r:embed="rId4" cstate="print">
              <a:lum contrast="2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167" r="33333" b="57643"/>
            <a:stretch>
              <a:fillRect/>
            </a:stretch>
          </p:blipFill>
          <p:spPr bwMode="auto">
            <a:xfrm>
              <a:off x="5867401" y="2451735"/>
              <a:ext cx="1531620" cy="1520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TextBox 15"/>
            <p:cNvSpPr txBox="1">
              <a:spLocks noChangeArrowheads="1"/>
            </p:cNvSpPr>
            <p:nvPr/>
          </p:nvSpPr>
          <p:spPr bwMode="auto">
            <a:xfrm>
              <a:off x="5945357" y="3590925"/>
              <a:ext cx="1381373" cy="36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+mn-lt"/>
                </a:rPr>
                <a:t>Not resolved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89902" y="2438400"/>
            <a:ext cx="415498" cy="3424634"/>
            <a:chOff x="4185239" y="1600199"/>
            <a:chExt cx="415498" cy="3424634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3598777" y="2186661"/>
              <a:ext cx="1542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Larger spacing</a:t>
              </a:r>
              <a:endParaRPr lang="en-US" dirty="0"/>
            </a:p>
          </p:txBody>
        </p:sp>
        <p:sp>
          <p:nvSpPr>
            <p:cNvPr id="5" name="Down Arrow 4"/>
            <p:cNvSpPr/>
            <p:nvPr/>
          </p:nvSpPr>
          <p:spPr bwMode="auto">
            <a:xfrm>
              <a:off x="4205250" y="3189287"/>
              <a:ext cx="395487" cy="1835546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power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 rot="5400000">
            <a:off x="7581900" y="1866900"/>
            <a:ext cx="533400" cy="1828800"/>
            <a:chOff x="6553200" y="2514600"/>
            <a:chExt cx="1066800" cy="1828800"/>
          </a:xfrm>
        </p:grpSpPr>
        <p:sp>
          <p:nvSpPr>
            <p:cNvPr id="21" name="Freeform 36"/>
            <p:cNvSpPr>
              <a:spLocks/>
            </p:cNvSpPr>
            <p:nvPr/>
          </p:nvSpPr>
          <p:spPr bwMode="auto">
            <a:xfrm rot="5400000">
              <a:off x="6629400" y="2895600"/>
              <a:ext cx="914400" cy="10668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 rot="5400000">
              <a:off x="7315200" y="40386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 rot="5400000">
              <a:off x="7315200" y="26670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5400000">
            <a:off x="7658100" y="1866900"/>
            <a:ext cx="533400" cy="1828800"/>
            <a:chOff x="6553200" y="2514600"/>
            <a:chExt cx="1066800" cy="1828800"/>
          </a:xfrm>
        </p:grpSpPr>
        <p:sp>
          <p:nvSpPr>
            <p:cNvPr id="25" name="Freeform 36"/>
            <p:cNvSpPr>
              <a:spLocks/>
            </p:cNvSpPr>
            <p:nvPr/>
          </p:nvSpPr>
          <p:spPr bwMode="auto">
            <a:xfrm rot="5400000">
              <a:off x="6629400" y="2895600"/>
              <a:ext cx="914400" cy="10668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 rot="5400000">
              <a:off x="7315200" y="40386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 rot="5400000">
              <a:off x="7315200" y="26670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62200" y="6324600"/>
            <a:ext cx="184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“Diffraction limit”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12264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 through aperture (of eye, camera, microscope, telescope, etc.) creates diffraction pattern </a:t>
            </a:r>
            <a:endParaRPr lang="en-US" sz="2400" dirty="0"/>
          </a:p>
        </p:txBody>
      </p:sp>
      <p:pic>
        <p:nvPicPr>
          <p:cNvPr id="30" name="Picture 56"/>
          <p:cNvPicPr>
            <a:picLocks noChangeAspect="1" noChangeArrowheads="1"/>
          </p:cNvPicPr>
          <p:nvPr/>
        </p:nvPicPr>
        <p:blipFill>
          <a:blip r:embed="rId5" cstate="print">
            <a:lum bright="6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133600"/>
            <a:ext cx="34925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 rot="5400000">
            <a:off x="7505700" y="3390900"/>
            <a:ext cx="533400" cy="1828800"/>
            <a:chOff x="6553200" y="2514600"/>
            <a:chExt cx="1066800" cy="1828800"/>
          </a:xfrm>
        </p:grpSpPr>
        <p:sp>
          <p:nvSpPr>
            <p:cNvPr id="36" name="Freeform 36"/>
            <p:cNvSpPr>
              <a:spLocks/>
            </p:cNvSpPr>
            <p:nvPr/>
          </p:nvSpPr>
          <p:spPr bwMode="auto">
            <a:xfrm rot="5400000">
              <a:off x="6629400" y="2895600"/>
              <a:ext cx="914400" cy="10668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 rot="5400000">
              <a:off x="7315200" y="40386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rot="5400000">
              <a:off x="7315200" y="26670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7734300" y="3390900"/>
            <a:ext cx="533400" cy="1828800"/>
            <a:chOff x="6553200" y="2514600"/>
            <a:chExt cx="1066800" cy="1828800"/>
          </a:xfrm>
        </p:grpSpPr>
        <p:sp>
          <p:nvSpPr>
            <p:cNvPr id="40" name="Freeform 36"/>
            <p:cNvSpPr>
              <a:spLocks/>
            </p:cNvSpPr>
            <p:nvPr/>
          </p:nvSpPr>
          <p:spPr bwMode="auto">
            <a:xfrm rot="5400000">
              <a:off x="6629400" y="2895600"/>
              <a:ext cx="914400" cy="10668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 rot="5400000">
              <a:off x="7315200" y="40386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 rot="5400000">
              <a:off x="7315200" y="26670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rot="5400000">
            <a:off x="7353300" y="4838700"/>
            <a:ext cx="533400" cy="1828800"/>
            <a:chOff x="6553200" y="2514600"/>
            <a:chExt cx="1066800" cy="1828800"/>
          </a:xfrm>
        </p:grpSpPr>
        <p:sp>
          <p:nvSpPr>
            <p:cNvPr id="45" name="Freeform 36"/>
            <p:cNvSpPr>
              <a:spLocks/>
            </p:cNvSpPr>
            <p:nvPr/>
          </p:nvSpPr>
          <p:spPr bwMode="auto">
            <a:xfrm rot="5400000">
              <a:off x="6629400" y="2895600"/>
              <a:ext cx="914400" cy="10668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 rot="5400000">
              <a:off x="7315200" y="40386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 rot="5400000">
              <a:off x="7315200" y="26670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5400000">
            <a:off x="7810500" y="4838700"/>
            <a:ext cx="533400" cy="1828800"/>
            <a:chOff x="6553200" y="2514600"/>
            <a:chExt cx="1066800" cy="1828800"/>
          </a:xfrm>
        </p:grpSpPr>
        <p:sp>
          <p:nvSpPr>
            <p:cNvPr id="49" name="Freeform 36"/>
            <p:cNvSpPr>
              <a:spLocks/>
            </p:cNvSpPr>
            <p:nvPr/>
          </p:nvSpPr>
          <p:spPr bwMode="auto">
            <a:xfrm rot="5400000">
              <a:off x="6629400" y="2895600"/>
              <a:ext cx="914400" cy="10668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 rot="5400000">
              <a:off x="7315200" y="40386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 rot="5400000">
              <a:off x="7315200" y="26670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05601" y="5181597"/>
            <a:ext cx="2285999" cy="838203"/>
            <a:chOff x="6248401" y="4648197"/>
            <a:chExt cx="2285999" cy="838203"/>
          </a:xfrm>
        </p:grpSpPr>
        <p:sp>
          <p:nvSpPr>
            <p:cNvPr id="52" name="Freeform 36"/>
            <p:cNvSpPr>
              <a:spLocks/>
            </p:cNvSpPr>
            <p:nvPr/>
          </p:nvSpPr>
          <p:spPr bwMode="auto">
            <a:xfrm rot="10800000" flipV="1">
              <a:off x="7162800" y="46482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 rot="10800000">
              <a:off x="6705600" y="4648197"/>
              <a:ext cx="457200" cy="838199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 rot="10800000" flipH="1">
              <a:off x="7620000" y="4648199"/>
              <a:ext cx="457200" cy="838199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 rot="10800000">
              <a:off x="6248401" y="5410199"/>
              <a:ext cx="4572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 rot="10800000">
              <a:off x="8077200" y="5410200"/>
              <a:ext cx="4572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858000" y="3581400"/>
            <a:ext cx="2057400" cy="990598"/>
            <a:chOff x="6400800" y="3048000"/>
            <a:chExt cx="2057400" cy="990598"/>
          </a:xfrm>
        </p:grpSpPr>
        <p:sp>
          <p:nvSpPr>
            <p:cNvPr id="43" name="Freeform 36"/>
            <p:cNvSpPr>
              <a:spLocks/>
            </p:cNvSpPr>
            <p:nvPr/>
          </p:nvSpPr>
          <p:spPr bwMode="auto">
            <a:xfrm rot="10800000">
              <a:off x="6858000" y="3048000"/>
              <a:ext cx="1143000" cy="914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auto">
            <a:xfrm rot="10800000">
              <a:off x="6400800" y="3886199"/>
              <a:ext cx="304800" cy="152398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 rot="10800000" flipH="1">
              <a:off x="6705600" y="3886200"/>
              <a:ext cx="1524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 rot="10800000" flipH="1">
              <a:off x="8153400" y="3886200"/>
              <a:ext cx="304800" cy="152398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 rot="10800000">
              <a:off x="8001000" y="3886200"/>
              <a:ext cx="1524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34200" y="2057400"/>
            <a:ext cx="1905000" cy="990598"/>
            <a:chOff x="6477000" y="1524000"/>
            <a:chExt cx="1905000" cy="990598"/>
          </a:xfrm>
        </p:grpSpPr>
        <p:sp>
          <p:nvSpPr>
            <p:cNvPr id="32" name="Freeform 36"/>
            <p:cNvSpPr>
              <a:spLocks/>
            </p:cNvSpPr>
            <p:nvPr/>
          </p:nvSpPr>
          <p:spPr bwMode="auto">
            <a:xfrm rot="10800000">
              <a:off x="6858000" y="1524000"/>
              <a:ext cx="1143000" cy="914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auto">
            <a:xfrm rot="10800000" flipH="1">
              <a:off x="8153400" y="2362200"/>
              <a:ext cx="228600" cy="152398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/>
            </p:cNvSpPr>
            <p:nvPr/>
          </p:nvSpPr>
          <p:spPr bwMode="auto">
            <a:xfrm rot="10800000">
              <a:off x="8001000" y="2362200"/>
              <a:ext cx="1524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 rot="10800000">
              <a:off x="6477000" y="2362200"/>
              <a:ext cx="228600" cy="152396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 rot="10800000" flipH="1">
              <a:off x="6705600" y="2362201"/>
              <a:ext cx="152400" cy="76199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91"/>
          <p:cNvGrpSpPr/>
          <p:nvPr/>
        </p:nvGrpSpPr>
        <p:grpSpPr>
          <a:xfrm>
            <a:off x="7392668" y="3657600"/>
            <a:ext cx="980706" cy="777165"/>
            <a:chOff x="2032799" y="1171230"/>
            <a:chExt cx="2124856" cy="1909661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2832461" y="2137308"/>
              <a:ext cx="0" cy="914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 flipV="1">
              <a:off x="3353595" y="2166490"/>
              <a:ext cx="0" cy="914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032799" y="2611497"/>
              <a:ext cx="804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3353595" y="2611506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565477" y="1171230"/>
              <a:ext cx="1320796" cy="983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latin typeface="Calibri"/>
                </a:rPr>
                <a:t>θ</a:t>
              </a:r>
              <a:r>
                <a:rPr lang="en-US" sz="2000" i="1" baseline="-25000" dirty="0" err="1" smtClean="0">
                  <a:latin typeface="Calibri"/>
                </a:rPr>
                <a:t>obj</a:t>
              </a:r>
              <a:endParaRPr lang="en-US" sz="2000" i="1" baseline="-25000" dirty="0"/>
            </a:p>
          </p:txBody>
        </p:sp>
      </p:grpSp>
      <p:grpSp>
        <p:nvGrpSpPr>
          <p:cNvPr id="74" name="Group 91"/>
          <p:cNvGrpSpPr/>
          <p:nvPr/>
        </p:nvGrpSpPr>
        <p:grpSpPr>
          <a:xfrm>
            <a:off x="7467600" y="2114490"/>
            <a:ext cx="828306" cy="777164"/>
            <a:chOff x="2362998" y="1171232"/>
            <a:chExt cx="1794657" cy="1909660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 flipV="1">
              <a:off x="3137037" y="2137309"/>
              <a:ext cx="0" cy="914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"/>
            <p:cNvSpPr>
              <a:spLocks noChangeShapeType="1"/>
            </p:cNvSpPr>
            <p:nvPr/>
          </p:nvSpPr>
          <p:spPr bwMode="auto">
            <a:xfrm flipV="1">
              <a:off x="3379324" y="2166491"/>
              <a:ext cx="0" cy="914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2362998" y="2611497"/>
              <a:ext cx="804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3353595" y="2611506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2730576" y="1171232"/>
              <a:ext cx="1192150" cy="983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latin typeface="Calibri"/>
                </a:rPr>
                <a:t>θ</a:t>
              </a:r>
              <a:r>
                <a:rPr lang="en-US" sz="2000" i="1" baseline="-25000" dirty="0" err="1" smtClean="0">
                  <a:latin typeface="Calibri"/>
                </a:rPr>
                <a:t>obj</a:t>
              </a:r>
              <a:endParaRPr lang="en-US" sz="2000" i="1" baseline="-25000" dirty="0"/>
            </a:p>
          </p:txBody>
        </p:sp>
      </p:grpSp>
      <p:grpSp>
        <p:nvGrpSpPr>
          <p:cNvPr id="80" name="Group 91"/>
          <p:cNvGrpSpPr/>
          <p:nvPr/>
        </p:nvGrpSpPr>
        <p:grpSpPr>
          <a:xfrm>
            <a:off x="7248895" y="5181600"/>
            <a:ext cx="1209305" cy="723726"/>
            <a:chOff x="2088543" y="1302542"/>
            <a:chExt cx="2620151" cy="1778350"/>
          </a:xfrm>
        </p:grpSpPr>
        <p:sp>
          <p:nvSpPr>
            <p:cNvPr id="81" name="Line 5"/>
            <p:cNvSpPr>
              <a:spLocks noChangeShapeType="1"/>
            </p:cNvSpPr>
            <p:nvPr/>
          </p:nvSpPr>
          <p:spPr bwMode="auto">
            <a:xfrm flipV="1">
              <a:off x="2869840" y="2137309"/>
              <a:ext cx="0" cy="914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flipV="1">
              <a:off x="3883198" y="2166491"/>
              <a:ext cx="0" cy="914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2088543" y="2611497"/>
              <a:ext cx="804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3904634" y="2611507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2727501" y="1302542"/>
              <a:ext cx="1320795" cy="983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latin typeface="Calibri"/>
                </a:rPr>
                <a:t>θ</a:t>
              </a:r>
              <a:r>
                <a:rPr lang="en-US" sz="2000" i="1" baseline="-25000" dirty="0" err="1" smtClean="0">
                  <a:latin typeface="Calibri"/>
                </a:rPr>
                <a:t>obj</a:t>
              </a:r>
              <a:endParaRPr lang="en-US" sz="2000" i="1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flipV="1">
            <a:off x="1508166" y="3146962"/>
            <a:ext cx="1923803" cy="248194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2018805" y="3158836"/>
            <a:ext cx="114795" cy="240376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rc 99"/>
          <p:cNvSpPr/>
          <p:nvPr/>
        </p:nvSpPr>
        <p:spPr>
          <a:xfrm>
            <a:off x="1752600" y="4422569"/>
            <a:ext cx="914400" cy="911431"/>
          </a:xfrm>
          <a:prstGeom prst="arc">
            <a:avLst>
              <a:gd name="adj1" fmla="val 15268109"/>
              <a:gd name="adj2" fmla="val 1761237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2057400" y="3867090"/>
            <a:ext cx="666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  <a:latin typeface="Calibri"/>
              </a:rPr>
              <a:t>θ</a:t>
            </a:r>
            <a:r>
              <a:rPr lang="en-US" sz="2000" i="1" baseline="-25000" dirty="0" err="1" smtClean="0">
                <a:solidFill>
                  <a:srgbClr val="FFFF00"/>
                </a:solidFill>
                <a:latin typeface="Calibri"/>
              </a:rPr>
              <a:t>obj</a:t>
            </a:r>
            <a:endParaRPr lang="en-US" sz="2000" i="1" baseline="-25000" dirty="0">
              <a:solidFill>
                <a:srgbClr val="FFFF00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1699774" y="5222740"/>
            <a:ext cx="134636" cy="179513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819400" y="3962400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  <a:latin typeface="Calibri"/>
              </a:rPr>
              <a:t>θ</a:t>
            </a:r>
            <a:r>
              <a:rPr lang="en-US" sz="2000" i="1" baseline="-25000" dirty="0" smtClean="0">
                <a:solidFill>
                  <a:srgbClr val="FFFF00"/>
                </a:solidFill>
                <a:latin typeface="Calibri"/>
              </a:rPr>
              <a:t>min</a:t>
            </a:r>
            <a:endParaRPr lang="en-US" sz="2000" i="1" baseline="-25000" dirty="0">
              <a:solidFill>
                <a:srgbClr val="FFFF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1524000" y="3124200"/>
            <a:ext cx="2133600" cy="2481942"/>
          </a:xfrm>
          <a:prstGeom prst="line">
            <a:avLst/>
          </a:prstGeom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Arc 106"/>
          <p:cNvSpPr/>
          <p:nvPr/>
        </p:nvSpPr>
        <p:spPr>
          <a:xfrm>
            <a:off x="1295400" y="3962398"/>
            <a:ext cx="1828800" cy="1828802"/>
          </a:xfrm>
          <a:prstGeom prst="arc">
            <a:avLst>
              <a:gd name="adj1" fmla="val 18091833"/>
              <a:gd name="adj2" fmla="val 18431248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flipH="1" flipV="1">
            <a:off x="2120510" y="5222738"/>
            <a:ext cx="5611" cy="162687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838200" y="5934670"/>
            <a:ext cx="3622158" cy="772518"/>
            <a:chOff x="609600" y="5934670"/>
            <a:chExt cx="3622158" cy="772518"/>
          </a:xfrm>
        </p:grpSpPr>
        <p:sp>
          <p:nvSpPr>
            <p:cNvPr id="200712" name="Text Box 8"/>
            <p:cNvSpPr txBox="1">
              <a:spLocks noChangeArrowheads="1"/>
            </p:cNvSpPr>
            <p:nvPr/>
          </p:nvSpPr>
          <p:spPr bwMode="auto">
            <a:xfrm>
              <a:off x="609600" y="5934670"/>
              <a:ext cx="3622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dirty="0"/>
                <a:t>Two objects are </a:t>
              </a:r>
              <a:r>
                <a:rPr lang="en-US" altLang="en-US" dirty="0" smtClean="0"/>
                <a:t>resolved only when:</a:t>
              </a:r>
              <a:endParaRPr lang="en-US" altLang="en-US" b="1" dirty="0"/>
            </a:p>
          </p:txBody>
        </p:sp>
        <p:graphicFrame>
          <p:nvGraphicFramePr>
            <p:cNvPr id="778241" name="Object 1"/>
            <p:cNvGraphicFramePr>
              <a:graphicFrameLocks noChangeAspect="1"/>
            </p:cNvGraphicFramePr>
            <p:nvPr/>
          </p:nvGraphicFramePr>
          <p:xfrm>
            <a:off x="796925" y="6278563"/>
            <a:ext cx="1144588" cy="428625"/>
          </p:xfrm>
          <a:graphic>
            <a:graphicData uri="http://schemas.openxmlformats.org/presentationml/2006/ole">
              <p:oleObj spid="_x0000_s778241" name="Equation" r:id="rId6" imgW="647640" imgH="241200" progId="Equation.DSMT4">
                <p:embed/>
              </p:oleObj>
            </a:graphicData>
          </a:graphic>
        </p:graphicFrame>
      </p:grpSp>
      <p:sp>
        <p:nvSpPr>
          <p:cNvPr id="118" name="Slide Number Placeholder 1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9" name="Group 91"/>
          <p:cNvGrpSpPr/>
          <p:nvPr/>
        </p:nvGrpSpPr>
        <p:grpSpPr>
          <a:xfrm>
            <a:off x="7467600" y="2895600"/>
            <a:ext cx="1209305" cy="457200"/>
            <a:chOff x="2088543" y="1997027"/>
            <a:chExt cx="2620151" cy="1123438"/>
          </a:xfrm>
        </p:grpSpPr>
        <p:sp>
          <p:nvSpPr>
            <p:cNvPr id="90" name="Line 5"/>
            <p:cNvSpPr>
              <a:spLocks noChangeShapeType="1"/>
            </p:cNvSpPr>
            <p:nvPr/>
          </p:nvSpPr>
          <p:spPr bwMode="auto">
            <a:xfrm flipV="1">
              <a:off x="2869840" y="1997027"/>
              <a:ext cx="0" cy="1123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5"/>
            <p:cNvSpPr>
              <a:spLocks noChangeShapeType="1"/>
            </p:cNvSpPr>
            <p:nvPr/>
          </p:nvSpPr>
          <p:spPr bwMode="auto">
            <a:xfrm flipV="1">
              <a:off x="3904632" y="2324549"/>
              <a:ext cx="4" cy="7489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2088543" y="2611497"/>
              <a:ext cx="804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3904634" y="2611507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2727501" y="2137309"/>
              <a:ext cx="1342234" cy="983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latin typeface="Calibri"/>
                </a:rPr>
                <a:t>θ</a:t>
              </a:r>
              <a:r>
                <a:rPr lang="en-US" sz="2000" i="1" baseline="-25000" dirty="0" smtClean="0">
                  <a:latin typeface="Calibri"/>
                </a:rPr>
                <a:t>min</a:t>
              </a:r>
              <a:endParaRPr lang="en-US" sz="2000" i="1" baseline="-25000" dirty="0"/>
            </a:p>
          </p:txBody>
        </p:sp>
      </p:grpSp>
      <p:grpSp>
        <p:nvGrpSpPr>
          <p:cNvPr id="109" name="Group 91"/>
          <p:cNvGrpSpPr/>
          <p:nvPr/>
        </p:nvGrpSpPr>
        <p:grpSpPr>
          <a:xfrm>
            <a:off x="7239000" y="5943600"/>
            <a:ext cx="1209305" cy="400110"/>
            <a:chOff x="2088543" y="2137309"/>
            <a:chExt cx="2620151" cy="983156"/>
          </a:xfrm>
        </p:grpSpPr>
        <p:sp>
          <p:nvSpPr>
            <p:cNvPr id="110" name="Line 5"/>
            <p:cNvSpPr>
              <a:spLocks noChangeShapeType="1"/>
            </p:cNvSpPr>
            <p:nvPr/>
          </p:nvSpPr>
          <p:spPr bwMode="auto">
            <a:xfrm flipV="1">
              <a:off x="2869840" y="2137309"/>
              <a:ext cx="0" cy="914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flipV="1">
              <a:off x="3904632" y="2137309"/>
              <a:ext cx="2" cy="936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2088543" y="2611497"/>
              <a:ext cx="804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904634" y="2611507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2727501" y="2137309"/>
              <a:ext cx="1342234" cy="983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latin typeface="Calibri"/>
                </a:rPr>
                <a:t>θ</a:t>
              </a:r>
              <a:r>
                <a:rPr lang="en-US" sz="2000" i="1" baseline="-25000" dirty="0" smtClean="0">
                  <a:latin typeface="Calibri"/>
                </a:rPr>
                <a:t>min</a:t>
              </a:r>
              <a:endParaRPr lang="en-US" sz="2000" i="1" baseline="-25000" dirty="0"/>
            </a:p>
          </p:txBody>
        </p:sp>
      </p:grpSp>
      <p:grpSp>
        <p:nvGrpSpPr>
          <p:cNvPr id="116" name="Group 91"/>
          <p:cNvGrpSpPr/>
          <p:nvPr/>
        </p:nvGrpSpPr>
        <p:grpSpPr>
          <a:xfrm>
            <a:off x="7401295" y="4419600"/>
            <a:ext cx="1209305" cy="457200"/>
            <a:chOff x="2088543" y="1997027"/>
            <a:chExt cx="2620151" cy="1123438"/>
          </a:xfrm>
        </p:grpSpPr>
        <p:sp>
          <p:nvSpPr>
            <p:cNvPr id="117" name="Line 5"/>
            <p:cNvSpPr>
              <a:spLocks noChangeShapeType="1"/>
            </p:cNvSpPr>
            <p:nvPr/>
          </p:nvSpPr>
          <p:spPr bwMode="auto">
            <a:xfrm flipV="1">
              <a:off x="2869840" y="1997027"/>
              <a:ext cx="0" cy="1123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5"/>
            <p:cNvSpPr>
              <a:spLocks noChangeShapeType="1"/>
            </p:cNvSpPr>
            <p:nvPr/>
          </p:nvSpPr>
          <p:spPr bwMode="auto">
            <a:xfrm flipV="1">
              <a:off x="3904632" y="2324549"/>
              <a:ext cx="4" cy="7489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2088543" y="2611497"/>
              <a:ext cx="804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3904634" y="2611507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2727501" y="2137309"/>
              <a:ext cx="1342234" cy="983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latin typeface="Calibri"/>
                </a:rPr>
                <a:t>θ</a:t>
              </a:r>
              <a:r>
                <a:rPr lang="en-US" sz="2000" i="1" baseline="-25000" dirty="0" smtClean="0">
                  <a:latin typeface="Calibri"/>
                </a:rPr>
                <a:t>min</a:t>
              </a:r>
              <a:endParaRPr lang="en-US" sz="2000" i="1" baseline="-25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6981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/>
          <p:cNvSpPr/>
          <p:nvPr/>
        </p:nvSpPr>
        <p:spPr>
          <a:xfrm rot="400596">
            <a:off x="3495336" y="5809123"/>
            <a:ext cx="343020" cy="191385"/>
          </a:xfrm>
          <a:custGeom>
            <a:avLst/>
            <a:gdLst>
              <a:gd name="connsiteX0" fmla="*/ 24043 w 786737"/>
              <a:gd name="connsiteY0" fmla="*/ 203106 h 320064"/>
              <a:gd name="connsiteX1" fmla="*/ 24043 w 786737"/>
              <a:gd name="connsiteY1" fmla="*/ 203106 h 320064"/>
              <a:gd name="connsiteX2" fmla="*/ 87838 w 786737"/>
              <a:gd name="connsiteY2" fmla="*/ 128678 h 320064"/>
              <a:gd name="connsiteX3" fmla="*/ 151634 w 786737"/>
              <a:gd name="connsiteY3" fmla="*/ 107413 h 320064"/>
              <a:gd name="connsiteX4" fmla="*/ 215429 w 786737"/>
              <a:gd name="connsiteY4" fmla="*/ 64883 h 320064"/>
              <a:gd name="connsiteX5" fmla="*/ 247327 w 786737"/>
              <a:gd name="connsiteY5" fmla="*/ 43618 h 320064"/>
              <a:gd name="connsiteX6" fmla="*/ 289857 w 786737"/>
              <a:gd name="connsiteY6" fmla="*/ 32985 h 320064"/>
              <a:gd name="connsiteX7" fmla="*/ 523773 w 786737"/>
              <a:gd name="connsiteY7" fmla="*/ 11720 h 320064"/>
              <a:gd name="connsiteX8" fmla="*/ 693894 w 786737"/>
              <a:gd name="connsiteY8" fmla="*/ 32985 h 320064"/>
              <a:gd name="connsiteX9" fmla="*/ 725792 w 786737"/>
              <a:gd name="connsiteY9" fmla="*/ 54250 h 320064"/>
              <a:gd name="connsiteX10" fmla="*/ 757690 w 786737"/>
              <a:gd name="connsiteY10" fmla="*/ 118046 h 320064"/>
              <a:gd name="connsiteX11" fmla="*/ 778955 w 786737"/>
              <a:gd name="connsiteY11" fmla="*/ 149943 h 320064"/>
              <a:gd name="connsiteX12" fmla="*/ 747057 w 786737"/>
              <a:gd name="connsiteY12" fmla="*/ 213739 h 320064"/>
              <a:gd name="connsiteX13" fmla="*/ 715159 w 786737"/>
              <a:gd name="connsiteY13" fmla="*/ 224371 h 320064"/>
              <a:gd name="connsiteX14" fmla="*/ 566304 w 786737"/>
              <a:gd name="connsiteY14" fmla="*/ 235004 h 320064"/>
              <a:gd name="connsiteX15" fmla="*/ 502508 w 786737"/>
              <a:gd name="connsiteY15" fmla="*/ 213739 h 320064"/>
              <a:gd name="connsiteX16" fmla="*/ 470611 w 786737"/>
              <a:gd name="connsiteY16" fmla="*/ 203106 h 320064"/>
              <a:gd name="connsiteX17" fmla="*/ 311122 w 786737"/>
              <a:gd name="connsiteY17" fmla="*/ 213739 h 320064"/>
              <a:gd name="connsiteX18" fmla="*/ 183531 w 786737"/>
              <a:gd name="connsiteY18" fmla="*/ 277534 h 320064"/>
              <a:gd name="connsiteX19" fmla="*/ 151634 w 786737"/>
              <a:gd name="connsiteY19" fmla="*/ 298799 h 320064"/>
              <a:gd name="connsiteX20" fmla="*/ 55941 w 786737"/>
              <a:gd name="connsiteY20" fmla="*/ 320064 h 320064"/>
              <a:gd name="connsiteX21" fmla="*/ 13411 w 786737"/>
              <a:gd name="connsiteY21" fmla="*/ 309432 h 320064"/>
              <a:gd name="connsiteX22" fmla="*/ 2778 w 786737"/>
              <a:gd name="connsiteY22" fmla="*/ 277534 h 320064"/>
              <a:gd name="connsiteX23" fmla="*/ 24043 w 786737"/>
              <a:gd name="connsiteY23" fmla="*/ 203106 h 32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86737" h="320064">
                <a:moveTo>
                  <a:pt x="24043" y="203106"/>
                </a:moveTo>
                <a:lnTo>
                  <a:pt x="24043" y="203106"/>
                </a:lnTo>
                <a:cubicBezTo>
                  <a:pt x="45308" y="178297"/>
                  <a:pt x="61697" y="148283"/>
                  <a:pt x="87838" y="128678"/>
                </a:cubicBezTo>
                <a:cubicBezTo>
                  <a:pt x="105770" y="115229"/>
                  <a:pt x="151634" y="107413"/>
                  <a:pt x="151634" y="107413"/>
                </a:cubicBezTo>
                <a:cubicBezTo>
                  <a:pt x="212099" y="46946"/>
                  <a:pt x="153879" y="95657"/>
                  <a:pt x="215429" y="64883"/>
                </a:cubicBezTo>
                <a:cubicBezTo>
                  <a:pt x="226859" y="59168"/>
                  <a:pt x="235581" y="48652"/>
                  <a:pt x="247327" y="43618"/>
                </a:cubicBezTo>
                <a:cubicBezTo>
                  <a:pt x="260758" y="37862"/>
                  <a:pt x="275806" y="36999"/>
                  <a:pt x="289857" y="32985"/>
                </a:cubicBezTo>
                <a:cubicBezTo>
                  <a:pt x="405307" y="0"/>
                  <a:pt x="192764" y="29142"/>
                  <a:pt x="523773" y="11720"/>
                </a:cubicBezTo>
                <a:cubicBezTo>
                  <a:pt x="550147" y="13749"/>
                  <a:pt x="647994" y="10036"/>
                  <a:pt x="693894" y="32985"/>
                </a:cubicBezTo>
                <a:cubicBezTo>
                  <a:pt x="705324" y="38700"/>
                  <a:pt x="715159" y="47162"/>
                  <a:pt x="725792" y="54250"/>
                </a:cubicBezTo>
                <a:cubicBezTo>
                  <a:pt x="786737" y="145670"/>
                  <a:pt x="713666" y="30000"/>
                  <a:pt x="757690" y="118046"/>
                </a:cubicBezTo>
                <a:cubicBezTo>
                  <a:pt x="763405" y="129475"/>
                  <a:pt x="771867" y="139311"/>
                  <a:pt x="778955" y="149943"/>
                </a:cubicBezTo>
                <a:cubicBezTo>
                  <a:pt x="771310" y="180520"/>
                  <a:pt x="774937" y="197011"/>
                  <a:pt x="747057" y="213739"/>
                </a:cubicBezTo>
                <a:cubicBezTo>
                  <a:pt x="737446" y="219505"/>
                  <a:pt x="725792" y="220827"/>
                  <a:pt x="715159" y="224371"/>
                </a:cubicBezTo>
                <a:cubicBezTo>
                  <a:pt x="654986" y="264487"/>
                  <a:pt x="682828" y="255567"/>
                  <a:pt x="566304" y="235004"/>
                </a:cubicBezTo>
                <a:cubicBezTo>
                  <a:pt x="544229" y="231109"/>
                  <a:pt x="523773" y="220828"/>
                  <a:pt x="502508" y="213739"/>
                </a:cubicBezTo>
                <a:lnTo>
                  <a:pt x="470611" y="203106"/>
                </a:lnTo>
                <a:cubicBezTo>
                  <a:pt x="417448" y="206650"/>
                  <a:pt x="363868" y="206204"/>
                  <a:pt x="311122" y="213739"/>
                </a:cubicBezTo>
                <a:cubicBezTo>
                  <a:pt x="255097" y="221743"/>
                  <a:pt x="229473" y="246906"/>
                  <a:pt x="183531" y="277534"/>
                </a:cubicBezTo>
                <a:cubicBezTo>
                  <a:pt x="172899" y="284622"/>
                  <a:pt x="164031" y="295700"/>
                  <a:pt x="151634" y="298799"/>
                </a:cubicBezTo>
                <a:cubicBezTo>
                  <a:pt x="91572" y="313815"/>
                  <a:pt x="123433" y="306566"/>
                  <a:pt x="55941" y="320064"/>
                </a:cubicBezTo>
                <a:cubicBezTo>
                  <a:pt x="41764" y="316520"/>
                  <a:pt x="24822" y="318561"/>
                  <a:pt x="13411" y="309432"/>
                </a:cubicBezTo>
                <a:cubicBezTo>
                  <a:pt x="4659" y="302431"/>
                  <a:pt x="3577" y="288713"/>
                  <a:pt x="2778" y="277534"/>
                </a:cubicBezTo>
                <a:cubicBezTo>
                  <a:pt x="0" y="238647"/>
                  <a:pt x="20499" y="215511"/>
                  <a:pt x="24043" y="2031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76"/>
          <p:cNvGrpSpPr/>
          <p:nvPr/>
        </p:nvGrpSpPr>
        <p:grpSpPr>
          <a:xfrm rot="16200000">
            <a:off x="3218543" y="4439716"/>
            <a:ext cx="878115" cy="1676401"/>
            <a:chOff x="7239000" y="1066800"/>
            <a:chExt cx="1066800" cy="2036618"/>
          </a:xfrm>
        </p:grpSpPr>
        <p:sp>
          <p:nvSpPr>
            <p:cNvPr id="13" name="Chord 12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hord 14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96300" cy="1325563"/>
          </a:xfrm>
        </p:spPr>
        <p:txBody>
          <a:bodyPr/>
          <a:lstStyle/>
          <a:p>
            <a:r>
              <a:rPr lang="en-US" dirty="0" smtClean="0"/>
              <a:t>Calculation: microscope resolution</a:t>
            </a:r>
            <a:endParaRPr lang="en-US" dirty="0"/>
          </a:p>
        </p:txBody>
      </p:sp>
      <p:pic>
        <p:nvPicPr>
          <p:cNvPr id="4" name="Picture 13" descr="http://www.thorlabs.com/images/large/7707-lr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331" b="16770"/>
          <a:stretch>
            <a:fillRect/>
          </a:stretch>
        </p:blipFill>
        <p:spPr bwMode="auto">
          <a:xfrm rot="4632006">
            <a:off x="354790" y="3211449"/>
            <a:ext cx="2299624" cy="1469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219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microscope objective has an aperture size </a:t>
            </a:r>
            <a:r>
              <a:rPr lang="en-US" sz="2400" i="1" dirty="0" smtClean="0"/>
              <a:t>D</a:t>
            </a:r>
            <a:r>
              <a:rPr lang="en-US" sz="2400" dirty="0" smtClean="0"/>
              <a:t> = 6.8 mm, and a focal length </a:t>
            </a:r>
            <a:r>
              <a:rPr lang="en-US" sz="2400" i="1" dirty="0" smtClean="0"/>
              <a:t>f</a:t>
            </a:r>
            <a:r>
              <a:rPr lang="en-US" sz="2400" dirty="0" smtClean="0"/>
              <a:t> = 4 mm. What is the closest distance two green light sources (</a:t>
            </a:r>
            <a:r>
              <a:rPr lang="el-GR" sz="2400" dirty="0" smtClean="0"/>
              <a:t>λ</a:t>
            </a:r>
            <a:r>
              <a:rPr lang="en-US" sz="2400" dirty="0" smtClean="0"/>
              <a:t> = 530 nm) can be to resolve them? </a:t>
            </a:r>
            <a:endParaRPr lang="en-US" sz="2400" dirty="0"/>
          </a:p>
        </p:txBody>
      </p:sp>
      <p:grpSp>
        <p:nvGrpSpPr>
          <p:cNvPr id="6" name="Group 91"/>
          <p:cNvGrpSpPr/>
          <p:nvPr/>
        </p:nvGrpSpPr>
        <p:grpSpPr>
          <a:xfrm>
            <a:off x="990600" y="5010090"/>
            <a:ext cx="1066800" cy="400110"/>
            <a:chOff x="2032800" y="2107429"/>
            <a:chExt cx="2438750" cy="983155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869840" y="2137309"/>
              <a:ext cx="0" cy="914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3667501" y="2166489"/>
              <a:ext cx="0" cy="914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032800" y="2611494"/>
              <a:ext cx="8040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667490" y="2611504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887625" y="2107429"/>
              <a:ext cx="741281" cy="983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D</a:t>
              </a:r>
              <a:endParaRPr lang="en-US" sz="20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505201" y="5869374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99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581401" y="3583374"/>
            <a:ext cx="304800" cy="22098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91"/>
          <p:cNvGrpSpPr/>
          <p:nvPr/>
        </p:nvGrpSpPr>
        <p:grpSpPr>
          <a:xfrm rot="5400000">
            <a:off x="4145744" y="5329847"/>
            <a:ext cx="623779" cy="547431"/>
            <a:chOff x="2908647" y="2137315"/>
            <a:chExt cx="758862" cy="1345153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V="1">
              <a:off x="2908647" y="2137315"/>
              <a:ext cx="0" cy="914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3667501" y="2166489"/>
              <a:ext cx="0" cy="914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2913230" y="2669154"/>
              <a:ext cx="7542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 rot="16200000">
              <a:off x="2908581" y="2846215"/>
              <a:ext cx="748957" cy="523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f</a:t>
              </a:r>
              <a:endParaRPr lang="en-US" sz="2000" dirty="0"/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H="1" flipV="1">
            <a:off x="3429000" y="3581400"/>
            <a:ext cx="304801" cy="221177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0770" name="Object 2"/>
          <p:cNvGraphicFramePr>
            <a:graphicFrameLocks noChangeAspect="1"/>
          </p:cNvGraphicFramePr>
          <p:nvPr/>
        </p:nvGraphicFramePr>
        <p:xfrm>
          <a:off x="5353050" y="3113087"/>
          <a:ext cx="1504950" cy="696913"/>
        </p:xfrm>
        <a:graphic>
          <a:graphicData uri="http://schemas.openxmlformats.org/presentationml/2006/ole">
            <p:oleObj spid="_x0000_s800770" name="Equation" r:id="rId4" imgW="850680" imgH="393480" progId="Equation.DSMT4">
              <p:embed/>
            </p:oleObj>
          </a:graphicData>
        </a:graphic>
      </p:graphicFrame>
      <p:graphicFrame>
        <p:nvGraphicFramePr>
          <p:cNvPr id="800771" name="Object 3"/>
          <p:cNvGraphicFramePr>
            <a:graphicFrameLocks noChangeAspect="1"/>
          </p:cNvGraphicFramePr>
          <p:nvPr/>
        </p:nvGraphicFramePr>
        <p:xfrm>
          <a:off x="7038975" y="3048000"/>
          <a:ext cx="1190625" cy="787400"/>
        </p:xfrm>
        <a:graphic>
          <a:graphicData uri="http://schemas.openxmlformats.org/presentationml/2006/ole">
            <p:oleObj spid="_x0000_s800771" name="Equation" r:id="rId5" imgW="672840" imgH="444240" progId="Equation.DSMT4">
              <p:embed/>
            </p:oleObj>
          </a:graphicData>
        </a:graphic>
      </p:graphicFrame>
      <p:graphicFrame>
        <p:nvGraphicFramePr>
          <p:cNvPr id="800772" name="Object 4"/>
          <p:cNvGraphicFramePr>
            <a:graphicFrameLocks noChangeAspect="1"/>
          </p:cNvGraphicFramePr>
          <p:nvPr/>
        </p:nvGraphicFramePr>
        <p:xfrm>
          <a:off x="5307013" y="4572000"/>
          <a:ext cx="1550987" cy="698500"/>
        </p:xfrm>
        <a:graphic>
          <a:graphicData uri="http://schemas.openxmlformats.org/presentationml/2006/ole">
            <p:oleObj spid="_x0000_s800772" name="Equation" r:id="rId6" imgW="876240" imgH="393480" progId="Equation.DSMT4">
              <p:embed/>
            </p:oleObj>
          </a:graphicData>
        </a:graphic>
      </p:graphicFrame>
      <p:graphicFrame>
        <p:nvGraphicFramePr>
          <p:cNvPr id="800773" name="Object 5"/>
          <p:cNvGraphicFramePr>
            <a:graphicFrameLocks noChangeAspect="1"/>
          </p:cNvGraphicFramePr>
          <p:nvPr/>
        </p:nvGraphicFramePr>
        <p:xfrm>
          <a:off x="6821488" y="4572000"/>
          <a:ext cx="2322512" cy="725488"/>
        </p:xfrm>
        <a:graphic>
          <a:graphicData uri="http://schemas.openxmlformats.org/presentationml/2006/ole">
            <p:oleObj spid="_x0000_s800773" name="Equation" r:id="rId7" imgW="1549080" imgH="482400" progId="Equation.DSMT4">
              <p:embed/>
            </p:oleObj>
          </a:graphicData>
        </a:graphic>
      </p:graphicFrame>
      <p:grpSp>
        <p:nvGrpSpPr>
          <p:cNvPr id="94" name="Group 93"/>
          <p:cNvGrpSpPr/>
          <p:nvPr/>
        </p:nvGrpSpPr>
        <p:grpSpPr>
          <a:xfrm>
            <a:off x="4978285" y="5865377"/>
            <a:ext cx="3974109" cy="427038"/>
            <a:chOff x="638297" y="5960911"/>
            <a:chExt cx="3974109" cy="427038"/>
          </a:xfrm>
        </p:grpSpPr>
        <p:sp>
          <p:nvSpPr>
            <p:cNvPr id="40" name="Rectangle 39"/>
            <p:cNvSpPr/>
            <p:nvPr/>
          </p:nvSpPr>
          <p:spPr>
            <a:xfrm>
              <a:off x="638297" y="5975268"/>
              <a:ext cx="30465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Ultimate limit to resolution: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graphicFrame>
          <p:nvGraphicFramePr>
            <p:cNvPr id="800774" name="Object 6"/>
            <p:cNvGraphicFramePr>
              <a:graphicFrameLocks noChangeAspect="1"/>
            </p:cNvGraphicFramePr>
            <p:nvPr/>
          </p:nvGraphicFramePr>
          <p:xfrm>
            <a:off x="3377331" y="5960911"/>
            <a:ext cx="1235075" cy="427038"/>
          </p:xfrm>
          <a:graphic>
            <a:graphicData uri="http://schemas.openxmlformats.org/presentationml/2006/ole">
              <p:oleObj spid="_x0000_s800774" name="Equation" r:id="rId8" imgW="698400" imgH="241200" progId="Equation.DSMT4">
                <p:embed/>
              </p:oleObj>
            </a:graphicData>
          </a:graphic>
        </p:graphicFrame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733801" y="5869374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99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 rot="5400000">
            <a:off x="3152406" y="2402274"/>
            <a:ext cx="533400" cy="1828800"/>
            <a:chOff x="6553200" y="2514600"/>
            <a:chExt cx="1066800" cy="1828800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 rot="5400000">
              <a:off x="6629400" y="2895600"/>
              <a:ext cx="914400" cy="10668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 rot="5400000">
              <a:off x="7315200" y="40386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 rot="5400000">
              <a:off x="7315200" y="26670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5400000">
            <a:off x="3609606" y="2402274"/>
            <a:ext cx="533400" cy="1828800"/>
            <a:chOff x="6553200" y="2514600"/>
            <a:chExt cx="1066800" cy="1828800"/>
          </a:xfrm>
        </p:grpSpPr>
        <p:sp>
          <p:nvSpPr>
            <p:cNvPr id="58" name="Freeform 36"/>
            <p:cNvSpPr>
              <a:spLocks/>
            </p:cNvSpPr>
            <p:nvPr/>
          </p:nvSpPr>
          <p:spPr bwMode="auto">
            <a:xfrm rot="5400000">
              <a:off x="6629400" y="2895600"/>
              <a:ext cx="914400" cy="10668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 rot="5400000">
              <a:off x="7315200" y="40386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 rot="5400000">
              <a:off x="7315200" y="26670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Group 91"/>
          <p:cNvGrpSpPr/>
          <p:nvPr/>
        </p:nvGrpSpPr>
        <p:grpSpPr>
          <a:xfrm>
            <a:off x="3300350" y="6007925"/>
            <a:ext cx="714422" cy="593789"/>
            <a:chOff x="1999069" y="2137309"/>
            <a:chExt cx="2560903" cy="1459067"/>
          </a:xfrm>
        </p:grpSpPr>
        <p:sp>
          <p:nvSpPr>
            <p:cNvPr id="62" name="Line 5"/>
            <p:cNvSpPr>
              <a:spLocks noChangeShapeType="1"/>
            </p:cNvSpPr>
            <p:nvPr/>
          </p:nvSpPr>
          <p:spPr bwMode="auto">
            <a:xfrm flipV="1">
              <a:off x="2803127" y="2137309"/>
              <a:ext cx="0" cy="5617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"/>
            <p:cNvSpPr>
              <a:spLocks noChangeShapeType="1"/>
            </p:cNvSpPr>
            <p:nvPr/>
          </p:nvSpPr>
          <p:spPr bwMode="auto">
            <a:xfrm flipV="1">
              <a:off x="3755911" y="2166491"/>
              <a:ext cx="0" cy="5325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999069" y="2611497"/>
              <a:ext cx="804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3755911" y="2611507"/>
              <a:ext cx="8040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2272214" y="2613220"/>
              <a:ext cx="2165588" cy="983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 err="1" smtClean="0">
                  <a:latin typeface="Calibri"/>
                </a:rPr>
                <a:t>d</a:t>
              </a:r>
              <a:r>
                <a:rPr lang="en-US" sz="2000" i="1" baseline="-25000" dirty="0" err="1" smtClean="0">
                  <a:latin typeface="Calibri"/>
                </a:rPr>
                <a:t>obj</a:t>
              </a:r>
              <a:endParaRPr lang="en-US" sz="2000" i="1" baseline="-25000" dirty="0"/>
            </a:p>
          </p:txBody>
        </p:sp>
      </p:grpSp>
      <p:grpSp>
        <p:nvGrpSpPr>
          <p:cNvPr id="22" name="Group 91"/>
          <p:cNvGrpSpPr/>
          <p:nvPr/>
        </p:nvGrpSpPr>
        <p:grpSpPr>
          <a:xfrm>
            <a:off x="2971801" y="4771303"/>
            <a:ext cx="1371600" cy="488471"/>
            <a:chOff x="2869840" y="2247709"/>
            <a:chExt cx="797661" cy="1200277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V="1">
              <a:off x="2869840" y="2533591"/>
              <a:ext cx="0" cy="914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 flipV="1">
              <a:off x="3667501" y="2533586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893535" y="2699028"/>
              <a:ext cx="7542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7" name="Rectangle 26"/>
            <p:cNvSpPr/>
            <p:nvPr/>
          </p:nvSpPr>
          <p:spPr>
            <a:xfrm>
              <a:off x="3162205" y="2247709"/>
              <a:ext cx="211031" cy="983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D</a:t>
              </a:r>
              <a:endParaRPr lang="en-US" sz="2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514601" y="2745174"/>
            <a:ext cx="2285999" cy="838203"/>
            <a:chOff x="6248401" y="4648197"/>
            <a:chExt cx="2285999" cy="838203"/>
          </a:xfrm>
        </p:grpSpPr>
        <p:sp>
          <p:nvSpPr>
            <p:cNvPr id="71" name="Freeform 36"/>
            <p:cNvSpPr>
              <a:spLocks/>
            </p:cNvSpPr>
            <p:nvPr/>
          </p:nvSpPr>
          <p:spPr bwMode="auto">
            <a:xfrm rot="10800000" flipV="1">
              <a:off x="7162800" y="46482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 rot="10800000">
              <a:off x="6705600" y="4648197"/>
              <a:ext cx="457200" cy="838199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 rot="10800000" flipH="1">
              <a:off x="7620000" y="4648199"/>
              <a:ext cx="457200" cy="838199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  <a:gd name="connsiteX0" fmla="*/ 0 w 9167"/>
                <a:gd name="connsiteY0" fmla="*/ 680 h 10000"/>
                <a:gd name="connsiteX1" fmla="*/ 417 w 9167"/>
                <a:gd name="connsiteY1" fmla="*/ 1456 h 10000"/>
                <a:gd name="connsiteX2" fmla="*/ 834 w 9167"/>
                <a:gd name="connsiteY2" fmla="*/ 2510 h 10000"/>
                <a:gd name="connsiteX3" fmla="*/ 1667 w 9167"/>
                <a:gd name="connsiteY3" fmla="*/ 5007 h 10000"/>
                <a:gd name="connsiteX4" fmla="*/ 2512 w 9167"/>
                <a:gd name="connsiteY4" fmla="*/ 7503 h 10000"/>
                <a:gd name="connsiteX5" fmla="*/ 2917 w 9167"/>
                <a:gd name="connsiteY5" fmla="*/ 8558 h 10000"/>
                <a:gd name="connsiteX6" fmla="*/ 3345 w 9167"/>
                <a:gd name="connsiteY6" fmla="*/ 9320 h 10000"/>
                <a:gd name="connsiteX7" fmla="*/ 4167 w 9167"/>
                <a:gd name="connsiteY7" fmla="*/ 10000 h 10000"/>
                <a:gd name="connsiteX8" fmla="*/ 5000 w 9167"/>
                <a:gd name="connsiteY8" fmla="*/ 9334 h 10000"/>
                <a:gd name="connsiteX9" fmla="*/ 5394 w 9167"/>
                <a:gd name="connsiteY9" fmla="*/ 8558 h 10000"/>
                <a:gd name="connsiteX10" fmla="*/ 5834 w 9167"/>
                <a:gd name="connsiteY10" fmla="*/ 7503 h 10000"/>
                <a:gd name="connsiteX11" fmla="*/ 6667 w 9167"/>
                <a:gd name="connsiteY11" fmla="*/ 4993 h 10000"/>
                <a:gd name="connsiteX12" fmla="*/ 7489 w 9167"/>
                <a:gd name="connsiteY12" fmla="*/ 2497 h 10000"/>
                <a:gd name="connsiteX13" fmla="*/ 7917 w 9167"/>
                <a:gd name="connsiteY13" fmla="*/ 1442 h 10000"/>
                <a:gd name="connsiteX14" fmla="*/ 8334 w 9167"/>
                <a:gd name="connsiteY14" fmla="*/ 666 h 10000"/>
                <a:gd name="connsiteX15" fmla="*/ 9167 w 9167"/>
                <a:gd name="connsiteY15" fmla="*/ 0 h 10000"/>
                <a:gd name="connsiteX0" fmla="*/ 0 w 9545"/>
                <a:gd name="connsiteY0" fmla="*/ 1456 h 10000"/>
                <a:gd name="connsiteX1" fmla="*/ 455 w 9545"/>
                <a:gd name="connsiteY1" fmla="*/ 2510 h 10000"/>
                <a:gd name="connsiteX2" fmla="*/ 1363 w 9545"/>
                <a:gd name="connsiteY2" fmla="*/ 5007 h 10000"/>
                <a:gd name="connsiteX3" fmla="*/ 2285 w 9545"/>
                <a:gd name="connsiteY3" fmla="*/ 7503 h 10000"/>
                <a:gd name="connsiteX4" fmla="*/ 2727 w 9545"/>
                <a:gd name="connsiteY4" fmla="*/ 8558 h 10000"/>
                <a:gd name="connsiteX5" fmla="*/ 3194 w 9545"/>
                <a:gd name="connsiteY5" fmla="*/ 9320 h 10000"/>
                <a:gd name="connsiteX6" fmla="*/ 4091 w 9545"/>
                <a:gd name="connsiteY6" fmla="*/ 10000 h 10000"/>
                <a:gd name="connsiteX7" fmla="*/ 4999 w 9545"/>
                <a:gd name="connsiteY7" fmla="*/ 9334 h 10000"/>
                <a:gd name="connsiteX8" fmla="*/ 5429 w 9545"/>
                <a:gd name="connsiteY8" fmla="*/ 8558 h 10000"/>
                <a:gd name="connsiteX9" fmla="*/ 5909 w 9545"/>
                <a:gd name="connsiteY9" fmla="*/ 7503 h 10000"/>
                <a:gd name="connsiteX10" fmla="*/ 6818 w 9545"/>
                <a:gd name="connsiteY10" fmla="*/ 4993 h 10000"/>
                <a:gd name="connsiteX11" fmla="*/ 7715 w 9545"/>
                <a:gd name="connsiteY11" fmla="*/ 2497 h 10000"/>
                <a:gd name="connsiteX12" fmla="*/ 8181 w 9545"/>
                <a:gd name="connsiteY12" fmla="*/ 1442 h 10000"/>
                <a:gd name="connsiteX13" fmla="*/ 8636 w 9545"/>
                <a:gd name="connsiteY13" fmla="*/ 666 h 10000"/>
                <a:gd name="connsiteX14" fmla="*/ 9545 w 9545"/>
                <a:gd name="connsiteY14" fmla="*/ 0 h 10000"/>
                <a:gd name="connsiteX0" fmla="*/ 0 w 9523"/>
                <a:gd name="connsiteY0" fmla="*/ 2510 h 10000"/>
                <a:gd name="connsiteX1" fmla="*/ 951 w 9523"/>
                <a:gd name="connsiteY1" fmla="*/ 5007 h 10000"/>
                <a:gd name="connsiteX2" fmla="*/ 1917 w 9523"/>
                <a:gd name="connsiteY2" fmla="*/ 7503 h 10000"/>
                <a:gd name="connsiteX3" fmla="*/ 2380 w 9523"/>
                <a:gd name="connsiteY3" fmla="*/ 8558 h 10000"/>
                <a:gd name="connsiteX4" fmla="*/ 2869 w 9523"/>
                <a:gd name="connsiteY4" fmla="*/ 9320 h 10000"/>
                <a:gd name="connsiteX5" fmla="*/ 3809 w 9523"/>
                <a:gd name="connsiteY5" fmla="*/ 10000 h 10000"/>
                <a:gd name="connsiteX6" fmla="*/ 4760 w 9523"/>
                <a:gd name="connsiteY6" fmla="*/ 9334 h 10000"/>
                <a:gd name="connsiteX7" fmla="*/ 5211 w 9523"/>
                <a:gd name="connsiteY7" fmla="*/ 8558 h 10000"/>
                <a:gd name="connsiteX8" fmla="*/ 5714 w 9523"/>
                <a:gd name="connsiteY8" fmla="*/ 7503 h 10000"/>
                <a:gd name="connsiteX9" fmla="*/ 6666 w 9523"/>
                <a:gd name="connsiteY9" fmla="*/ 4993 h 10000"/>
                <a:gd name="connsiteX10" fmla="*/ 7606 w 9523"/>
                <a:gd name="connsiteY10" fmla="*/ 2497 h 10000"/>
                <a:gd name="connsiteX11" fmla="*/ 8094 w 9523"/>
                <a:gd name="connsiteY11" fmla="*/ 1442 h 10000"/>
                <a:gd name="connsiteX12" fmla="*/ 8571 w 9523"/>
                <a:gd name="connsiteY12" fmla="*/ 666 h 10000"/>
                <a:gd name="connsiteX13" fmla="*/ 9523 w 9523"/>
                <a:gd name="connsiteY13" fmla="*/ 0 h 10000"/>
                <a:gd name="connsiteX0" fmla="*/ 0 w 9001"/>
                <a:gd name="connsiteY0" fmla="*/ 5007 h 10000"/>
                <a:gd name="connsiteX1" fmla="*/ 1014 w 9001"/>
                <a:gd name="connsiteY1" fmla="*/ 7503 h 10000"/>
                <a:gd name="connsiteX2" fmla="*/ 1500 w 9001"/>
                <a:gd name="connsiteY2" fmla="*/ 8558 h 10000"/>
                <a:gd name="connsiteX3" fmla="*/ 2014 w 9001"/>
                <a:gd name="connsiteY3" fmla="*/ 9320 h 10000"/>
                <a:gd name="connsiteX4" fmla="*/ 3001 w 9001"/>
                <a:gd name="connsiteY4" fmla="*/ 10000 h 10000"/>
                <a:gd name="connsiteX5" fmla="*/ 3999 w 9001"/>
                <a:gd name="connsiteY5" fmla="*/ 9334 h 10000"/>
                <a:gd name="connsiteX6" fmla="*/ 4473 w 9001"/>
                <a:gd name="connsiteY6" fmla="*/ 8558 h 10000"/>
                <a:gd name="connsiteX7" fmla="*/ 5001 w 9001"/>
                <a:gd name="connsiteY7" fmla="*/ 7503 h 10000"/>
                <a:gd name="connsiteX8" fmla="*/ 6001 w 9001"/>
                <a:gd name="connsiteY8" fmla="*/ 4993 h 10000"/>
                <a:gd name="connsiteX9" fmla="*/ 6988 w 9001"/>
                <a:gd name="connsiteY9" fmla="*/ 2497 h 10000"/>
                <a:gd name="connsiteX10" fmla="*/ 7500 w 9001"/>
                <a:gd name="connsiteY10" fmla="*/ 1442 h 10000"/>
                <a:gd name="connsiteX11" fmla="*/ 8001 w 9001"/>
                <a:gd name="connsiteY11" fmla="*/ 666 h 10000"/>
                <a:gd name="connsiteX12" fmla="*/ 9001 w 9001"/>
                <a:gd name="connsiteY12" fmla="*/ 0 h 10000"/>
                <a:gd name="connsiteX0" fmla="*/ 0 w 8873"/>
                <a:gd name="connsiteY0" fmla="*/ 7503 h 10000"/>
                <a:gd name="connsiteX1" fmla="*/ 539 w 8873"/>
                <a:gd name="connsiteY1" fmla="*/ 8558 h 10000"/>
                <a:gd name="connsiteX2" fmla="*/ 1111 w 8873"/>
                <a:gd name="connsiteY2" fmla="*/ 9320 h 10000"/>
                <a:gd name="connsiteX3" fmla="*/ 2207 w 8873"/>
                <a:gd name="connsiteY3" fmla="*/ 10000 h 10000"/>
                <a:gd name="connsiteX4" fmla="*/ 3316 w 8873"/>
                <a:gd name="connsiteY4" fmla="*/ 9334 h 10000"/>
                <a:gd name="connsiteX5" fmla="*/ 3842 w 8873"/>
                <a:gd name="connsiteY5" fmla="*/ 8558 h 10000"/>
                <a:gd name="connsiteX6" fmla="*/ 4429 w 8873"/>
                <a:gd name="connsiteY6" fmla="*/ 7503 h 10000"/>
                <a:gd name="connsiteX7" fmla="*/ 5540 w 8873"/>
                <a:gd name="connsiteY7" fmla="*/ 4993 h 10000"/>
                <a:gd name="connsiteX8" fmla="*/ 6637 w 8873"/>
                <a:gd name="connsiteY8" fmla="*/ 2497 h 10000"/>
                <a:gd name="connsiteX9" fmla="*/ 7205 w 8873"/>
                <a:gd name="connsiteY9" fmla="*/ 1442 h 10000"/>
                <a:gd name="connsiteX10" fmla="*/ 7762 w 8873"/>
                <a:gd name="connsiteY10" fmla="*/ 666 h 10000"/>
                <a:gd name="connsiteX11" fmla="*/ 8873 w 8873"/>
                <a:gd name="connsiteY11" fmla="*/ 0 h 10000"/>
                <a:gd name="connsiteX0" fmla="*/ 0 w 9393"/>
                <a:gd name="connsiteY0" fmla="*/ 8558 h 10000"/>
                <a:gd name="connsiteX1" fmla="*/ 645 w 9393"/>
                <a:gd name="connsiteY1" fmla="*/ 9320 h 10000"/>
                <a:gd name="connsiteX2" fmla="*/ 1880 w 9393"/>
                <a:gd name="connsiteY2" fmla="*/ 10000 h 10000"/>
                <a:gd name="connsiteX3" fmla="*/ 3130 w 9393"/>
                <a:gd name="connsiteY3" fmla="*/ 9334 h 10000"/>
                <a:gd name="connsiteX4" fmla="*/ 3723 w 9393"/>
                <a:gd name="connsiteY4" fmla="*/ 8558 h 10000"/>
                <a:gd name="connsiteX5" fmla="*/ 4385 w 9393"/>
                <a:gd name="connsiteY5" fmla="*/ 7503 h 10000"/>
                <a:gd name="connsiteX6" fmla="*/ 5637 w 9393"/>
                <a:gd name="connsiteY6" fmla="*/ 4993 h 10000"/>
                <a:gd name="connsiteX7" fmla="*/ 6873 w 9393"/>
                <a:gd name="connsiteY7" fmla="*/ 2497 h 10000"/>
                <a:gd name="connsiteX8" fmla="*/ 7513 w 9393"/>
                <a:gd name="connsiteY8" fmla="*/ 1442 h 10000"/>
                <a:gd name="connsiteX9" fmla="*/ 8141 w 9393"/>
                <a:gd name="connsiteY9" fmla="*/ 666 h 10000"/>
                <a:gd name="connsiteX10" fmla="*/ 9393 w 9393"/>
                <a:gd name="connsiteY10" fmla="*/ 0 h 10000"/>
                <a:gd name="connsiteX0" fmla="*/ 0 w 9313"/>
                <a:gd name="connsiteY0" fmla="*/ 9320 h 10000"/>
                <a:gd name="connsiteX1" fmla="*/ 1314 w 9313"/>
                <a:gd name="connsiteY1" fmla="*/ 10000 h 10000"/>
                <a:gd name="connsiteX2" fmla="*/ 2645 w 9313"/>
                <a:gd name="connsiteY2" fmla="*/ 9334 h 10000"/>
                <a:gd name="connsiteX3" fmla="*/ 3277 w 9313"/>
                <a:gd name="connsiteY3" fmla="*/ 8558 h 10000"/>
                <a:gd name="connsiteX4" fmla="*/ 3981 w 9313"/>
                <a:gd name="connsiteY4" fmla="*/ 7503 h 10000"/>
                <a:gd name="connsiteX5" fmla="*/ 5314 w 9313"/>
                <a:gd name="connsiteY5" fmla="*/ 4993 h 10000"/>
                <a:gd name="connsiteX6" fmla="*/ 6630 w 9313"/>
                <a:gd name="connsiteY6" fmla="*/ 2497 h 10000"/>
                <a:gd name="connsiteX7" fmla="*/ 7312 w 9313"/>
                <a:gd name="connsiteY7" fmla="*/ 1442 h 10000"/>
                <a:gd name="connsiteX8" fmla="*/ 7980 w 9313"/>
                <a:gd name="connsiteY8" fmla="*/ 666 h 10000"/>
                <a:gd name="connsiteX9" fmla="*/ 9313 w 9313"/>
                <a:gd name="connsiteY9" fmla="*/ 0 h 10000"/>
                <a:gd name="connsiteX0" fmla="*/ 0 w 8589"/>
                <a:gd name="connsiteY0" fmla="*/ 10000 h 10000"/>
                <a:gd name="connsiteX1" fmla="*/ 1429 w 8589"/>
                <a:gd name="connsiteY1" fmla="*/ 9334 h 10000"/>
                <a:gd name="connsiteX2" fmla="*/ 2108 w 8589"/>
                <a:gd name="connsiteY2" fmla="*/ 8558 h 10000"/>
                <a:gd name="connsiteX3" fmla="*/ 2864 w 8589"/>
                <a:gd name="connsiteY3" fmla="*/ 7503 h 10000"/>
                <a:gd name="connsiteX4" fmla="*/ 4295 w 8589"/>
                <a:gd name="connsiteY4" fmla="*/ 4993 h 10000"/>
                <a:gd name="connsiteX5" fmla="*/ 5708 w 8589"/>
                <a:gd name="connsiteY5" fmla="*/ 2497 h 10000"/>
                <a:gd name="connsiteX6" fmla="*/ 6440 w 8589"/>
                <a:gd name="connsiteY6" fmla="*/ 1442 h 10000"/>
                <a:gd name="connsiteX7" fmla="*/ 7158 w 8589"/>
                <a:gd name="connsiteY7" fmla="*/ 666 h 10000"/>
                <a:gd name="connsiteX8" fmla="*/ 8589 w 8589"/>
                <a:gd name="connsiteY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" h="10000">
                  <a:moveTo>
                    <a:pt x="0" y="10000"/>
                  </a:moveTo>
                  <a:cubicBezTo>
                    <a:pt x="635" y="10000"/>
                    <a:pt x="1094" y="9612"/>
                    <a:pt x="1429" y="9334"/>
                  </a:cubicBezTo>
                  <a:cubicBezTo>
                    <a:pt x="1771" y="9057"/>
                    <a:pt x="1870" y="8863"/>
                    <a:pt x="2108" y="8558"/>
                  </a:cubicBezTo>
                  <a:cubicBezTo>
                    <a:pt x="2347" y="8252"/>
                    <a:pt x="2500" y="8095"/>
                    <a:pt x="2864" y="7503"/>
                  </a:cubicBezTo>
                  <a:cubicBezTo>
                    <a:pt x="3227" y="6907"/>
                    <a:pt x="3825" y="5825"/>
                    <a:pt x="4295" y="4993"/>
                  </a:cubicBezTo>
                  <a:cubicBezTo>
                    <a:pt x="4766" y="4161"/>
                    <a:pt x="5349" y="3088"/>
                    <a:pt x="5708" y="2497"/>
                  </a:cubicBezTo>
                  <a:cubicBezTo>
                    <a:pt x="6063" y="1905"/>
                    <a:pt x="6204" y="1748"/>
                    <a:pt x="6440" y="1442"/>
                  </a:cubicBezTo>
                  <a:cubicBezTo>
                    <a:pt x="6680" y="1137"/>
                    <a:pt x="6798" y="929"/>
                    <a:pt x="7158" y="666"/>
                  </a:cubicBezTo>
                  <a:cubicBezTo>
                    <a:pt x="7514" y="402"/>
                    <a:pt x="8053" y="0"/>
                    <a:pt x="8589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37"/>
            <p:cNvSpPr>
              <a:spLocks/>
            </p:cNvSpPr>
            <p:nvPr/>
          </p:nvSpPr>
          <p:spPr bwMode="auto">
            <a:xfrm rot="10800000">
              <a:off x="6248401" y="5410199"/>
              <a:ext cx="4572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 rot="10800000">
              <a:off x="8077200" y="5410200"/>
              <a:ext cx="4572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00400" y="4171890"/>
            <a:ext cx="1219200" cy="1085910"/>
            <a:chOff x="3200400" y="4171890"/>
            <a:chExt cx="1219200" cy="1085910"/>
          </a:xfrm>
        </p:grpSpPr>
        <p:sp>
          <p:nvSpPr>
            <p:cNvPr id="80" name="Arc 79"/>
            <p:cNvSpPr/>
            <p:nvPr/>
          </p:nvSpPr>
          <p:spPr>
            <a:xfrm>
              <a:off x="3200400" y="4343400"/>
              <a:ext cx="914400" cy="914400"/>
            </a:xfrm>
            <a:prstGeom prst="arc">
              <a:avLst>
                <a:gd name="adj1" fmla="val 15385778"/>
                <a:gd name="adj2" fmla="val 1707207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810000" y="4171890"/>
              <a:ext cx="609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latin typeface="Calibri"/>
                </a:rPr>
                <a:t>θ</a:t>
              </a:r>
              <a:r>
                <a:rPr lang="en-US" sz="2000" i="1" baseline="-25000" dirty="0" err="1" smtClean="0">
                  <a:latin typeface="Calibri"/>
                </a:rPr>
                <a:t>obj</a:t>
              </a:r>
              <a:endParaRPr lang="en-US" sz="2000" i="1" baseline="-25000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257800" y="2743200"/>
            <a:ext cx="312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Use small angle approximation: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257800" y="3962400"/>
            <a:ext cx="1906588" cy="428625"/>
            <a:chOff x="5334000" y="3962400"/>
            <a:chExt cx="1906588" cy="428625"/>
          </a:xfrm>
        </p:grpSpPr>
        <p:graphicFrame>
          <p:nvGraphicFramePr>
            <p:cNvPr id="84" name="Object 1"/>
            <p:cNvGraphicFramePr>
              <a:graphicFrameLocks noChangeAspect="1"/>
            </p:cNvGraphicFramePr>
            <p:nvPr/>
          </p:nvGraphicFramePr>
          <p:xfrm>
            <a:off x="6096000" y="3962400"/>
            <a:ext cx="1144588" cy="428625"/>
          </p:xfrm>
          <a:graphic>
            <a:graphicData uri="http://schemas.openxmlformats.org/presentationml/2006/ole">
              <p:oleObj spid="_x0000_s800775" name="Equation" r:id="rId9" imgW="647640" imgH="241200" progId="Equation.DSMT4">
                <p:embed/>
              </p:oleObj>
            </a:graphicData>
          </a:graphic>
        </p:graphicFrame>
        <p:sp>
          <p:nvSpPr>
            <p:cNvPr id="85" name="TextBox 84"/>
            <p:cNvSpPr txBox="1"/>
            <p:nvPr/>
          </p:nvSpPr>
          <p:spPr>
            <a:xfrm>
              <a:off x="5334000" y="3962400"/>
              <a:ext cx="751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Want: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800776" name="Object 8"/>
          <p:cNvGraphicFramePr>
            <a:graphicFrameLocks noChangeAspect="1"/>
          </p:cNvGraphicFramePr>
          <p:nvPr/>
        </p:nvGraphicFramePr>
        <p:xfrm>
          <a:off x="5791200" y="5334000"/>
          <a:ext cx="912812" cy="266700"/>
        </p:xfrm>
        <a:graphic>
          <a:graphicData uri="http://schemas.openxmlformats.org/presentationml/2006/ole">
            <p:oleObj spid="_x0000_s800776" name="Equation" r:id="rId10" imgW="609480" imgH="177480" progId="Equation.DSMT4">
              <p:embed/>
            </p:oleObj>
          </a:graphicData>
        </a:graphic>
      </p:graphicFrame>
      <p:grpSp>
        <p:nvGrpSpPr>
          <p:cNvPr id="87" name="Group 91"/>
          <p:cNvGrpSpPr/>
          <p:nvPr/>
        </p:nvGrpSpPr>
        <p:grpSpPr>
          <a:xfrm>
            <a:off x="3048000" y="2724090"/>
            <a:ext cx="1209305" cy="781109"/>
            <a:chOff x="2088543" y="1154154"/>
            <a:chExt cx="2620151" cy="1919354"/>
          </a:xfrm>
        </p:grpSpPr>
        <p:sp>
          <p:nvSpPr>
            <p:cNvPr id="88" name="Line 5"/>
            <p:cNvSpPr>
              <a:spLocks noChangeShapeType="1"/>
            </p:cNvSpPr>
            <p:nvPr/>
          </p:nvSpPr>
          <p:spPr bwMode="auto">
            <a:xfrm flipV="1">
              <a:off x="2869840" y="2137309"/>
              <a:ext cx="0" cy="914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5"/>
            <p:cNvSpPr>
              <a:spLocks noChangeShapeType="1"/>
            </p:cNvSpPr>
            <p:nvPr/>
          </p:nvSpPr>
          <p:spPr bwMode="auto">
            <a:xfrm flipV="1">
              <a:off x="3904632" y="2137309"/>
              <a:ext cx="2" cy="936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2088543" y="2611497"/>
              <a:ext cx="804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3904634" y="2611507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91"/>
            <p:cNvSpPr/>
            <p:nvPr/>
          </p:nvSpPr>
          <p:spPr>
            <a:xfrm>
              <a:off x="2727501" y="1154154"/>
              <a:ext cx="1342234" cy="983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latin typeface="Calibri"/>
                </a:rPr>
                <a:t>θ</a:t>
              </a:r>
              <a:r>
                <a:rPr lang="en-US" sz="2000" i="1" baseline="-25000" dirty="0" smtClean="0">
                  <a:latin typeface="Calibri"/>
                </a:rPr>
                <a:t>min</a:t>
              </a:r>
              <a:endParaRPr lang="en-US" sz="2000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731" name="Picture 3" descr="https://62e528761d0685343e1c-f3d1b99a743ffa4142d9d7f1978d9686.ssl.cf2.rackcdn.com/files/3624/article/width668/tatooine-1316064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676" y="2743200"/>
            <a:ext cx="6362700" cy="2762251"/>
          </a:xfrm>
          <a:prstGeom prst="rect">
            <a:avLst/>
          </a:prstGeom>
          <a:noFill/>
        </p:spPr>
      </p:pic>
      <p:sp>
        <p:nvSpPr>
          <p:cNvPr id="27650" name="Rectangle 10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7654" name="Picture 38" descr="iclick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44"/>
          <p:cNvSpPr txBox="1">
            <a:spLocks noChangeArrowheads="1"/>
          </p:cNvSpPr>
          <p:nvPr/>
        </p:nvSpPr>
        <p:spPr bwMode="auto">
          <a:xfrm>
            <a:off x="2895600" y="6167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Larger	B. Smaller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1488" y="1173540"/>
            <a:ext cx="77038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You are on a distant planet with binary suns. You decide to view them by building a pinhole camera. Light from both suns shines through the hole, but you can only see one spot on a screen.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5558135"/>
            <a:ext cx="6196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You should make the pinhole ________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165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Rectangular slit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8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7874" name="Picture 2" descr="http://mostodd.files.wordpress.com/2011/06/137-goat-pupil.jpg"/>
          <p:cNvPicPr>
            <a:picLocks noChangeAspect="1" noChangeArrowheads="1"/>
          </p:cNvPicPr>
          <p:nvPr/>
        </p:nvPicPr>
        <p:blipFill>
          <a:blip r:embed="rId3" cstate="print"/>
          <a:srcRect l="20800" t="14400" r="23200" b="40800"/>
          <a:stretch>
            <a:fillRect/>
          </a:stretch>
        </p:blipFill>
        <p:spPr bwMode="auto">
          <a:xfrm>
            <a:off x="3048000" y="2286000"/>
            <a:ext cx="2667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1447800"/>
            <a:ext cx="784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goat has a rectangular shaped pupil, with the long axis along the horizontal. </a:t>
            </a:r>
            <a:endParaRPr lang="en-US" sz="2400" dirty="0"/>
          </a:p>
        </p:txBody>
      </p:sp>
      <p:sp>
        <p:nvSpPr>
          <p:cNvPr id="8" name="Text Box 1044"/>
          <p:cNvSpPr txBox="1">
            <a:spLocks noChangeArrowheads="1"/>
          </p:cNvSpPr>
          <p:nvPr/>
        </p:nvSpPr>
        <p:spPr bwMode="auto">
          <a:xfrm>
            <a:off x="2743200" y="5634335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Horizontal		B. Vertical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4655403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principle, in which direction should a goat’s eye have higher resolution?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/>
        </p:nvGrpSpPr>
        <p:grpSpPr>
          <a:xfrm>
            <a:off x="2499908" y="2273134"/>
            <a:ext cx="471055" cy="3207670"/>
            <a:chOff x="2499908" y="2273134"/>
            <a:chExt cx="471055" cy="320767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3867" y="2273134"/>
              <a:ext cx="457200" cy="45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763" y="4111830"/>
              <a:ext cx="457200" cy="45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908" y="5024250"/>
              <a:ext cx="457200" cy="456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81"/>
          <p:cNvGrpSpPr/>
          <p:nvPr/>
        </p:nvGrpSpPr>
        <p:grpSpPr>
          <a:xfrm>
            <a:off x="-2743200" y="-2057400"/>
            <a:ext cx="10972800" cy="10972800"/>
            <a:chOff x="-4572000" y="-2971800"/>
            <a:chExt cx="10972800" cy="10972800"/>
          </a:xfrm>
        </p:grpSpPr>
        <p:sp>
          <p:nvSpPr>
            <p:cNvPr id="19" name="Arc 18"/>
            <p:cNvSpPr/>
            <p:nvPr/>
          </p:nvSpPr>
          <p:spPr>
            <a:xfrm>
              <a:off x="609600" y="2209800"/>
              <a:ext cx="609600" cy="609600"/>
            </a:xfrm>
            <a:prstGeom prst="arc">
              <a:avLst>
                <a:gd name="adj1" fmla="val 18017269"/>
                <a:gd name="adj2" fmla="val 34273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04800" y="1905000"/>
              <a:ext cx="1219200" cy="1219200"/>
            </a:xfrm>
            <a:prstGeom prst="arc">
              <a:avLst>
                <a:gd name="adj1" fmla="val 18236841"/>
                <a:gd name="adj2" fmla="val 317572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0" y="1600200"/>
              <a:ext cx="1828800" cy="1828800"/>
            </a:xfrm>
            <a:prstGeom prst="arc">
              <a:avLst>
                <a:gd name="adj1" fmla="val 18274762"/>
                <a:gd name="adj2" fmla="val 32165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-304800" y="1295400"/>
              <a:ext cx="2438400" cy="2438400"/>
            </a:xfrm>
            <a:prstGeom prst="arc">
              <a:avLst>
                <a:gd name="adj1" fmla="val 18327014"/>
                <a:gd name="adj2" fmla="val 323806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-609600" y="990600"/>
              <a:ext cx="3048000" cy="3048000"/>
            </a:xfrm>
            <a:prstGeom prst="arc">
              <a:avLst>
                <a:gd name="adj1" fmla="val 18299991"/>
                <a:gd name="adj2" fmla="val 323796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-914400" y="685800"/>
              <a:ext cx="3657600" cy="3657600"/>
            </a:xfrm>
            <a:prstGeom prst="arc">
              <a:avLst>
                <a:gd name="adj1" fmla="val 18309733"/>
                <a:gd name="adj2" fmla="val 321382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-1219200" y="381000"/>
              <a:ext cx="4267200" cy="4267200"/>
            </a:xfrm>
            <a:prstGeom prst="arc">
              <a:avLst>
                <a:gd name="adj1" fmla="val 18307249"/>
                <a:gd name="adj2" fmla="val 321643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-1524000" y="76200"/>
              <a:ext cx="4876800" cy="4876800"/>
            </a:xfrm>
            <a:prstGeom prst="arc">
              <a:avLst>
                <a:gd name="adj1" fmla="val 18318195"/>
                <a:gd name="adj2" fmla="val 32331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-1828800" y="-228600"/>
              <a:ext cx="5486400" cy="5486400"/>
            </a:xfrm>
            <a:prstGeom prst="arc">
              <a:avLst>
                <a:gd name="adj1" fmla="val 18363608"/>
                <a:gd name="adj2" fmla="val 323453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-2133600" y="-533400"/>
              <a:ext cx="6096000" cy="6096000"/>
            </a:xfrm>
            <a:prstGeom prst="arc">
              <a:avLst>
                <a:gd name="adj1" fmla="val 18363516"/>
                <a:gd name="adj2" fmla="val 323584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-2438400" y="-838200"/>
              <a:ext cx="6705600" cy="6705600"/>
            </a:xfrm>
            <a:prstGeom prst="arc">
              <a:avLst>
                <a:gd name="adj1" fmla="val 18372954"/>
                <a:gd name="adj2" fmla="val 312505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>
              <a:off x="-2743200" y="-1143000"/>
              <a:ext cx="7315200" cy="7315200"/>
            </a:xfrm>
            <a:prstGeom prst="arc">
              <a:avLst>
                <a:gd name="adj1" fmla="val 18574227"/>
                <a:gd name="adj2" fmla="val 276567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-3048000" y="-1447800"/>
              <a:ext cx="7924800" cy="7924800"/>
            </a:xfrm>
            <a:prstGeom prst="arc">
              <a:avLst>
                <a:gd name="adj1" fmla="val 18878518"/>
                <a:gd name="adj2" fmla="val 254806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-3352800" y="-1752600"/>
              <a:ext cx="8534400" cy="8534400"/>
            </a:xfrm>
            <a:prstGeom prst="arc">
              <a:avLst>
                <a:gd name="adj1" fmla="val 19116554"/>
                <a:gd name="adj2" fmla="val 231842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>
            <a:xfrm>
              <a:off x="-3657600" y="-2057400"/>
              <a:ext cx="9144000" cy="9144000"/>
            </a:xfrm>
            <a:prstGeom prst="arc">
              <a:avLst>
                <a:gd name="adj1" fmla="val 19302336"/>
                <a:gd name="adj2" fmla="val 21219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/>
            <p:cNvSpPr/>
            <p:nvPr/>
          </p:nvSpPr>
          <p:spPr>
            <a:xfrm>
              <a:off x="-3962400" y="-2362200"/>
              <a:ext cx="9753600" cy="9753600"/>
            </a:xfrm>
            <a:prstGeom prst="arc">
              <a:avLst>
                <a:gd name="adj1" fmla="val 19479786"/>
                <a:gd name="adj2" fmla="val 19964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>
              <a:off x="-4267200" y="-2667000"/>
              <a:ext cx="10363200" cy="10363200"/>
            </a:xfrm>
            <a:prstGeom prst="arc">
              <a:avLst>
                <a:gd name="adj1" fmla="val 19636275"/>
                <a:gd name="adj2" fmla="val 184228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>
              <a:off x="-4572000" y="-2971800"/>
              <a:ext cx="10972800" cy="10972800"/>
            </a:xfrm>
            <a:prstGeom prst="arc">
              <a:avLst>
                <a:gd name="adj1" fmla="val 19736900"/>
                <a:gd name="adj2" fmla="val 17364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81"/>
          <p:cNvGrpSpPr/>
          <p:nvPr/>
        </p:nvGrpSpPr>
        <p:grpSpPr>
          <a:xfrm>
            <a:off x="-2743200" y="-1143000"/>
            <a:ext cx="10972800" cy="10972800"/>
            <a:chOff x="-4572000" y="-2971800"/>
            <a:chExt cx="10972800" cy="10972800"/>
          </a:xfrm>
        </p:grpSpPr>
        <p:sp>
          <p:nvSpPr>
            <p:cNvPr id="92" name="Arc 91"/>
            <p:cNvSpPr/>
            <p:nvPr/>
          </p:nvSpPr>
          <p:spPr>
            <a:xfrm>
              <a:off x="609600" y="2209800"/>
              <a:ext cx="609600" cy="609600"/>
            </a:xfrm>
            <a:prstGeom prst="arc">
              <a:avLst>
                <a:gd name="adj1" fmla="val 18017269"/>
                <a:gd name="adj2" fmla="val 34273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304800" y="1905000"/>
              <a:ext cx="1219200" cy="1219200"/>
            </a:xfrm>
            <a:prstGeom prst="arc">
              <a:avLst>
                <a:gd name="adj1" fmla="val 18236841"/>
                <a:gd name="adj2" fmla="val 317572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>
              <a:off x="0" y="1600200"/>
              <a:ext cx="1828800" cy="1828800"/>
            </a:xfrm>
            <a:prstGeom prst="arc">
              <a:avLst>
                <a:gd name="adj1" fmla="val 18274762"/>
                <a:gd name="adj2" fmla="val 32165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/>
            <p:cNvSpPr/>
            <p:nvPr/>
          </p:nvSpPr>
          <p:spPr>
            <a:xfrm>
              <a:off x="-304800" y="1295400"/>
              <a:ext cx="2438400" cy="2438400"/>
            </a:xfrm>
            <a:prstGeom prst="arc">
              <a:avLst>
                <a:gd name="adj1" fmla="val 18327014"/>
                <a:gd name="adj2" fmla="val 323806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Arc 95"/>
            <p:cNvSpPr/>
            <p:nvPr/>
          </p:nvSpPr>
          <p:spPr>
            <a:xfrm>
              <a:off x="-609600" y="990600"/>
              <a:ext cx="3048000" cy="3048000"/>
            </a:xfrm>
            <a:prstGeom prst="arc">
              <a:avLst>
                <a:gd name="adj1" fmla="val 18299991"/>
                <a:gd name="adj2" fmla="val 323796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>
              <a:off x="-914400" y="685800"/>
              <a:ext cx="3657600" cy="3657600"/>
            </a:xfrm>
            <a:prstGeom prst="arc">
              <a:avLst>
                <a:gd name="adj1" fmla="val 18309733"/>
                <a:gd name="adj2" fmla="val 321382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>
              <a:off x="-1219200" y="381000"/>
              <a:ext cx="4267200" cy="4267200"/>
            </a:xfrm>
            <a:prstGeom prst="arc">
              <a:avLst>
                <a:gd name="adj1" fmla="val 18307249"/>
                <a:gd name="adj2" fmla="val 321643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/>
            <p:cNvSpPr/>
            <p:nvPr/>
          </p:nvSpPr>
          <p:spPr>
            <a:xfrm>
              <a:off x="-1524000" y="76200"/>
              <a:ext cx="4876800" cy="4876800"/>
            </a:xfrm>
            <a:prstGeom prst="arc">
              <a:avLst>
                <a:gd name="adj1" fmla="val 18318195"/>
                <a:gd name="adj2" fmla="val 32331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c 99"/>
            <p:cNvSpPr/>
            <p:nvPr/>
          </p:nvSpPr>
          <p:spPr>
            <a:xfrm>
              <a:off x="-1828800" y="-228600"/>
              <a:ext cx="5486400" cy="5486400"/>
            </a:xfrm>
            <a:prstGeom prst="arc">
              <a:avLst>
                <a:gd name="adj1" fmla="val 18363608"/>
                <a:gd name="adj2" fmla="val 323453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-2133600" y="-533400"/>
              <a:ext cx="6096000" cy="6096000"/>
            </a:xfrm>
            <a:prstGeom prst="arc">
              <a:avLst>
                <a:gd name="adj1" fmla="val 18363516"/>
                <a:gd name="adj2" fmla="val 323584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c 101"/>
            <p:cNvSpPr/>
            <p:nvPr/>
          </p:nvSpPr>
          <p:spPr>
            <a:xfrm>
              <a:off x="-2438400" y="-838200"/>
              <a:ext cx="6705600" cy="6705600"/>
            </a:xfrm>
            <a:prstGeom prst="arc">
              <a:avLst>
                <a:gd name="adj1" fmla="val 18372954"/>
                <a:gd name="adj2" fmla="val 312505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/>
            <p:cNvSpPr/>
            <p:nvPr/>
          </p:nvSpPr>
          <p:spPr>
            <a:xfrm>
              <a:off x="-2743200" y="-1143000"/>
              <a:ext cx="7315200" cy="7315200"/>
            </a:xfrm>
            <a:prstGeom prst="arc">
              <a:avLst>
                <a:gd name="adj1" fmla="val 18574227"/>
                <a:gd name="adj2" fmla="val 276567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/>
            <p:cNvSpPr/>
            <p:nvPr/>
          </p:nvSpPr>
          <p:spPr>
            <a:xfrm>
              <a:off x="-3048000" y="-1447800"/>
              <a:ext cx="7924800" cy="7924800"/>
            </a:xfrm>
            <a:prstGeom prst="arc">
              <a:avLst>
                <a:gd name="adj1" fmla="val 18878518"/>
                <a:gd name="adj2" fmla="val 254806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>
              <a:off x="-3352800" y="-1752600"/>
              <a:ext cx="8534400" cy="8534400"/>
            </a:xfrm>
            <a:prstGeom prst="arc">
              <a:avLst>
                <a:gd name="adj1" fmla="val 19116554"/>
                <a:gd name="adj2" fmla="val 231842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>
              <a:off x="-3657600" y="-2057400"/>
              <a:ext cx="9144000" cy="9144000"/>
            </a:xfrm>
            <a:prstGeom prst="arc">
              <a:avLst>
                <a:gd name="adj1" fmla="val 19302336"/>
                <a:gd name="adj2" fmla="val 21219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/>
            <p:cNvSpPr/>
            <p:nvPr/>
          </p:nvSpPr>
          <p:spPr>
            <a:xfrm>
              <a:off x="-3962400" y="-2362200"/>
              <a:ext cx="9753600" cy="9753600"/>
            </a:xfrm>
            <a:prstGeom prst="arc">
              <a:avLst>
                <a:gd name="adj1" fmla="val 19479786"/>
                <a:gd name="adj2" fmla="val 19964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>
              <a:off x="-4267200" y="-2667000"/>
              <a:ext cx="10363200" cy="10363200"/>
            </a:xfrm>
            <a:prstGeom prst="arc">
              <a:avLst>
                <a:gd name="adj1" fmla="val 19636275"/>
                <a:gd name="adj2" fmla="val 184228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c 108"/>
            <p:cNvSpPr/>
            <p:nvPr/>
          </p:nvSpPr>
          <p:spPr>
            <a:xfrm>
              <a:off x="-4572000" y="-2971800"/>
              <a:ext cx="10972800" cy="10972800"/>
            </a:xfrm>
            <a:prstGeom prst="arc">
              <a:avLst>
                <a:gd name="adj1" fmla="val 19736900"/>
                <a:gd name="adj2" fmla="val 17364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81"/>
          <p:cNvGrpSpPr/>
          <p:nvPr/>
        </p:nvGrpSpPr>
        <p:grpSpPr>
          <a:xfrm>
            <a:off x="-2743200" y="-228600"/>
            <a:ext cx="10972800" cy="10972800"/>
            <a:chOff x="-4572000" y="-2971800"/>
            <a:chExt cx="10972800" cy="10972800"/>
          </a:xfrm>
        </p:grpSpPr>
        <p:sp>
          <p:nvSpPr>
            <p:cNvPr id="111" name="Arc 110"/>
            <p:cNvSpPr/>
            <p:nvPr/>
          </p:nvSpPr>
          <p:spPr>
            <a:xfrm>
              <a:off x="609600" y="2209800"/>
              <a:ext cx="609600" cy="609600"/>
            </a:xfrm>
            <a:prstGeom prst="arc">
              <a:avLst>
                <a:gd name="adj1" fmla="val 18017269"/>
                <a:gd name="adj2" fmla="val 34273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c 111"/>
            <p:cNvSpPr/>
            <p:nvPr/>
          </p:nvSpPr>
          <p:spPr>
            <a:xfrm>
              <a:off x="304800" y="1905000"/>
              <a:ext cx="1219200" cy="1219200"/>
            </a:xfrm>
            <a:prstGeom prst="arc">
              <a:avLst>
                <a:gd name="adj1" fmla="val 18236841"/>
                <a:gd name="adj2" fmla="val 317572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/>
            <p:cNvSpPr/>
            <p:nvPr/>
          </p:nvSpPr>
          <p:spPr>
            <a:xfrm>
              <a:off x="0" y="1600200"/>
              <a:ext cx="1828800" cy="1828800"/>
            </a:xfrm>
            <a:prstGeom prst="arc">
              <a:avLst>
                <a:gd name="adj1" fmla="val 18274762"/>
                <a:gd name="adj2" fmla="val 32165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c 113"/>
            <p:cNvSpPr/>
            <p:nvPr/>
          </p:nvSpPr>
          <p:spPr>
            <a:xfrm>
              <a:off x="-304800" y="1295400"/>
              <a:ext cx="2438400" cy="2438400"/>
            </a:xfrm>
            <a:prstGeom prst="arc">
              <a:avLst>
                <a:gd name="adj1" fmla="val 18327014"/>
                <a:gd name="adj2" fmla="val 323806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Arc 114"/>
            <p:cNvSpPr/>
            <p:nvPr/>
          </p:nvSpPr>
          <p:spPr>
            <a:xfrm>
              <a:off x="-609600" y="990600"/>
              <a:ext cx="3048000" cy="3048000"/>
            </a:xfrm>
            <a:prstGeom prst="arc">
              <a:avLst>
                <a:gd name="adj1" fmla="val 18299991"/>
                <a:gd name="adj2" fmla="val 323796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Arc 115"/>
            <p:cNvSpPr/>
            <p:nvPr/>
          </p:nvSpPr>
          <p:spPr>
            <a:xfrm>
              <a:off x="-914400" y="685800"/>
              <a:ext cx="3657600" cy="3657600"/>
            </a:xfrm>
            <a:prstGeom prst="arc">
              <a:avLst>
                <a:gd name="adj1" fmla="val 18309733"/>
                <a:gd name="adj2" fmla="val 321382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Arc 116"/>
            <p:cNvSpPr/>
            <p:nvPr/>
          </p:nvSpPr>
          <p:spPr>
            <a:xfrm>
              <a:off x="-1219200" y="381000"/>
              <a:ext cx="4267200" cy="4267200"/>
            </a:xfrm>
            <a:prstGeom prst="arc">
              <a:avLst>
                <a:gd name="adj1" fmla="val 18307249"/>
                <a:gd name="adj2" fmla="val 321643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/>
            <p:cNvSpPr/>
            <p:nvPr/>
          </p:nvSpPr>
          <p:spPr>
            <a:xfrm>
              <a:off x="-1524000" y="76200"/>
              <a:ext cx="4876800" cy="4876800"/>
            </a:xfrm>
            <a:prstGeom prst="arc">
              <a:avLst>
                <a:gd name="adj1" fmla="val 18318195"/>
                <a:gd name="adj2" fmla="val 32331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c 118"/>
            <p:cNvSpPr/>
            <p:nvPr/>
          </p:nvSpPr>
          <p:spPr>
            <a:xfrm>
              <a:off x="-1828800" y="-228600"/>
              <a:ext cx="5486400" cy="5486400"/>
            </a:xfrm>
            <a:prstGeom prst="arc">
              <a:avLst>
                <a:gd name="adj1" fmla="val 18363608"/>
                <a:gd name="adj2" fmla="val 323453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/>
          </p:nvSpPr>
          <p:spPr>
            <a:xfrm>
              <a:off x="-2133600" y="-533400"/>
              <a:ext cx="6096000" cy="6096000"/>
            </a:xfrm>
            <a:prstGeom prst="arc">
              <a:avLst>
                <a:gd name="adj1" fmla="val 18363516"/>
                <a:gd name="adj2" fmla="val 323584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/>
          </p:nvSpPr>
          <p:spPr>
            <a:xfrm>
              <a:off x="-2438400" y="-838200"/>
              <a:ext cx="6705600" cy="6705600"/>
            </a:xfrm>
            <a:prstGeom prst="arc">
              <a:avLst>
                <a:gd name="adj1" fmla="val 18372954"/>
                <a:gd name="adj2" fmla="val 312505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/>
            <p:cNvSpPr/>
            <p:nvPr/>
          </p:nvSpPr>
          <p:spPr>
            <a:xfrm>
              <a:off x="-2743200" y="-1143000"/>
              <a:ext cx="7315200" cy="7315200"/>
            </a:xfrm>
            <a:prstGeom prst="arc">
              <a:avLst>
                <a:gd name="adj1" fmla="val 18574227"/>
                <a:gd name="adj2" fmla="val 276567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/>
          </p:nvSpPr>
          <p:spPr>
            <a:xfrm>
              <a:off x="-3048000" y="-1447800"/>
              <a:ext cx="7924800" cy="7924800"/>
            </a:xfrm>
            <a:prstGeom prst="arc">
              <a:avLst>
                <a:gd name="adj1" fmla="val 18878518"/>
                <a:gd name="adj2" fmla="val 254806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Arc 123"/>
            <p:cNvSpPr/>
            <p:nvPr/>
          </p:nvSpPr>
          <p:spPr>
            <a:xfrm>
              <a:off x="-3352800" y="-1752600"/>
              <a:ext cx="8534400" cy="8534400"/>
            </a:xfrm>
            <a:prstGeom prst="arc">
              <a:avLst>
                <a:gd name="adj1" fmla="val 19116554"/>
                <a:gd name="adj2" fmla="val 231842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/>
            <p:cNvSpPr/>
            <p:nvPr/>
          </p:nvSpPr>
          <p:spPr>
            <a:xfrm>
              <a:off x="-3657600" y="-2057400"/>
              <a:ext cx="9144000" cy="9144000"/>
            </a:xfrm>
            <a:prstGeom prst="arc">
              <a:avLst>
                <a:gd name="adj1" fmla="val 19302336"/>
                <a:gd name="adj2" fmla="val 21219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Arc 125"/>
            <p:cNvSpPr/>
            <p:nvPr/>
          </p:nvSpPr>
          <p:spPr>
            <a:xfrm>
              <a:off x="-3962400" y="-2362200"/>
              <a:ext cx="9753600" cy="9753600"/>
            </a:xfrm>
            <a:prstGeom prst="arc">
              <a:avLst>
                <a:gd name="adj1" fmla="val 19479786"/>
                <a:gd name="adj2" fmla="val 19964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Arc 126"/>
            <p:cNvSpPr/>
            <p:nvPr/>
          </p:nvSpPr>
          <p:spPr>
            <a:xfrm>
              <a:off x="-4267200" y="-2667000"/>
              <a:ext cx="10363200" cy="10363200"/>
            </a:xfrm>
            <a:prstGeom prst="arc">
              <a:avLst>
                <a:gd name="adj1" fmla="val 19636275"/>
                <a:gd name="adj2" fmla="val 184228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/>
            <p:cNvSpPr/>
            <p:nvPr/>
          </p:nvSpPr>
          <p:spPr>
            <a:xfrm>
              <a:off x="-4572000" y="-2971800"/>
              <a:ext cx="10972800" cy="10972800"/>
            </a:xfrm>
            <a:prstGeom prst="arc">
              <a:avLst>
                <a:gd name="adj1" fmla="val 19736900"/>
                <a:gd name="adj2" fmla="val 17364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81"/>
          <p:cNvGrpSpPr/>
          <p:nvPr/>
        </p:nvGrpSpPr>
        <p:grpSpPr>
          <a:xfrm>
            <a:off x="-2743200" y="-2971800"/>
            <a:ext cx="10972800" cy="10972800"/>
            <a:chOff x="-4572000" y="-2971800"/>
            <a:chExt cx="10972800" cy="10972800"/>
          </a:xfrm>
        </p:grpSpPr>
        <p:sp>
          <p:nvSpPr>
            <p:cNvPr id="130" name="Arc 129"/>
            <p:cNvSpPr/>
            <p:nvPr/>
          </p:nvSpPr>
          <p:spPr>
            <a:xfrm>
              <a:off x="609600" y="2209800"/>
              <a:ext cx="609600" cy="609600"/>
            </a:xfrm>
            <a:prstGeom prst="arc">
              <a:avLst>
                <a:gd name="adj1" fmla="val 18017269"/>
                <a:gd name="adj2" fmla="val 34273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c 130"/>
            <p:cNvSpPr/>
            <p:nvPr/>
          </p:nvSpPr>
          <p:spPr>
            <a:xfrm>
              <a:off x="304800" y="1905000"/>
              <a:ext cx="1219200" cy="1219200"/>
            </a:xfrm>
            <a:prstGeom prst="arc">
              <a:avLst>
                <a:gd name="adj1" fmla="val 18236841"/>
                <a:gd name="adj2" fmla="val 317572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Arc 131"/>
            <p:cNvSpPr/>
            <p:nvPr/>
          </p:nvSpPr>
          <p:spPr>
            <a:xfrm>
              <a:off x="0" y="1600200"/>
              <a:ext cx="1828800" cy="1828800"/>
            </a:xfrm>
            <a:prstGeom prst="arc">
              <a:avLst>
                <a:gd name="adj1" fmla="val 18274762"/>
                <a:gd name="adj2" fmla="val 32165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Arc 132"/>
            <p:cNvSpPr/>
            <p:nvPr/>
          </p:nvSpPr>
          <p:spPr>
            <a:xfrm>
              <a:off x="-304800" y="1295400"/>
              <a:ext cx="2438400" cy="2438400"/>
            </a:xfrm>
            <a:prstGeom prst="arc">
              <a:avLst>
                <a:gd name="adj1" fmla="val 18327014"/>
                <a:gd name="adj2" fmla="val 323806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c 133"/>
            <p:cNvSpPr/>
            <p:nvPr/>
          </p:nvSpPr>
          <p:spPr>
            <a:xfrm>
              <a:off x="-609600" y="990600"/>
              <a:ext cx="3048000" cy="3048000"/>
            </a:xfrm>
            <a:prstGeom prst="arc">
              <a:avLst>
                <a:gd name="adj1" fmla="val 18299991"/>
                <a:gd name="adj2" fmla="val 323796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/>
          </p:nvSpPr>
          <p:spPr>
            <a:xfrm>
              <a:off x="-914400" y="685800"/>
              <a:ext cx="3657600" cy="3657600"/>
            </a:xfrm>
            <a:prstGeom prst="arc">
              <a:avLst>
                <a:gd name="adj1" fmla="val 18309733"/>
                <a:gd name="adj2" fmla="val 321382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c 135"/>
            <p:cNvSpPr/>
            <p:nvPr/>
          </p:nvSpPr>
          <p:spPr>
            <a:xfrm>
              <a:off x="-1219200" y="381000"/>
              <a:ext cx="4267200" cy="4267200"/>
            </a:xfrm>
            <a:prstGeom prst="arc">
              <a:avLst>
                <a:gd name="adj1" fmla="val 18307249"/>
                <a:gd name="adj2" fmla="val 321643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/>
            <p:cNvSpPr/>
            <p:nvPr/>
          </p:nvSpPr>
          <p:spPr>
            <a:xfrm>
              <a:off x="-1524000" y="76200"/>
              <a:ext cx="4876800" cy="4876800"/>
            </a:xfrm>
            <a:prstGeom prst="arc">
              <a:avLst>
                <a:gd name="adj1" fmla="val 18318195"/>
                <a:gd name="adj2" fmla="val 32331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>
            <a:xfrm>
              <a:off x="-1828800" y="-228600"/>
              <a:ext cx="5486400" cy="5486400"/>
            </a:xfrm>
            <a:prstGeom prst="arc">
              <a:avLst>
                <a:gd name="adj1" fmla="val 18363608"/>
                <a:gd name="adj2" fmla="val 323453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>
            <a:xfrm>
              <a:off x="-2133600" y="-533400"/>
              <a:ext cx="6096000" cy="6096000"/>
            </a:xfrm>
            <a:prstGeom prst="arc">
              <a:avLst>
                <a:gd name="adj1" fmla="val 18363516"/>
                <a:gd name="adj2" fmla="val 323584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Arc 139"/>
            <p:cNvSpPr/>
            <p:nvPr/>
          </p:nvSpPr>
          <p:spPr>
            <a:xfrm>
              <a:off x="-2438400" y="-838200"/>
              <a:ext cx="6705600" cy="6705600"/>
            </a:xfrm>
            <a:prstGeom prst="arc">
              <a:avLst>
                <a:gd name="adj1" fmla="val 18372954"/>
                <a:gd name="adj2" fmla="val 312505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Arc 140"/>
            <p:cNvSpPr/>
            <p:nvPr/>
          </p:nvSpPr>
          <p:spPr>
            <a:xfrm>
              <a:off x="-2743200" y="-1143000"/>
              <a:ext cx="7315200" cy="7315200"/>
            </a:xfrm>
            <a:prstGeom prst="arc">
              <a:avLst>
                <a:gd name="adj1" fmla="val 18574227"/>
                <a:gd name="adj2" fmla="val 276567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Arc 141"/>
            <p:cNvSpPr/>
            <p:nvPr/>
          </p:nvSpPr>
          <p:spPr>
            <a:xfrm>
              <a:off x="-3048000" y="-1447800"/>
              <a:ext cx="7924800" cy="7924800"/>
            </a:xfrm>
            <a:prstGeom prst="arc">
              <a:avLst>
                <a:gd name="adj1" fmla="val 18878518"/>
                <a:gd name="adj2" fmla="val 254806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Arc 142"/>
            <p:cNvSpPr/>
            <p:nvPr/>
          </p:nvSpPr>
          <p:spPr>
            <a:xfrm>
              <a:off x="-3352800" y="-1752600"/>
              <a:ext cx="8534400" cy="8534400"/>
            </a:xfrm>
            <a:prstGeom prst="arc">
              <a:avLst>
                <a:gd name="adj1" fmla="val 19116554"/>
                <a:gd name="adj2" fmla="val 231842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Arc 143"/>
            <p:cNvSpPr/>
            <p:nvPr/>
          </p:nvSpPr>
          <p:spPr>
            <a:xfrm>
              <a:off x="-3657600" y="-2057400"/>
              <a:ext cx="9144000" cy="9144000"/>
            </a:xfrm>
            <a:prstGeom prst="arc">
              <a:avLst>
                <a:gd name="adj1" fmla="val 19302336"/>
                <a:gd name="adj2" fmla="val 21219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Arc 144"/>
            <p:cNvSpPr/>
            <p:nvPr/>
          </p:nvSpPr>
          <p:spPr>
            <a:xfrm>
              <a:off x="-3962400" y="-2362200"/>
              <a:ext cx="9753600" cy="9753600"/>
            </a:xfrm>
            <a:prstGeom prst="arc">
              <a:avLst>
                <a:gd name="adj1" fmla="val 19479786"/>
                <a:gd name="adj2" fmla="val 19964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c 145"/>
            <p:cNvSpPr/>
            <p:nvPr/>
          </p:nvSpPr>
          <p:spPr>
            <a:xfrm>
              <a:off x="-4267200" y="-2667000"/>
              <a:ext cx="10363200" cy="10363200"/>
            </a:xfrm>
            <a:prstGeom prst="arc">
              <a:avLst>
                <a:gd name="adj1" fmla="val 19636275"/>
                <a:gd name="adj2" fmla="val 184228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rc 146"/>
            <p:cNvSpPr/>
            <p:nvPr/>
          </p:nvSpPr>
          <p:spPr>
            <a:xfrm>
              <a:off x="-4572000" y="-2971800"/>
              <a:ext cx="10972800" cy="10972800"/>
            </a:xfrm>
            <a:prstGeom prst="arc">
              <a:avLst>
                <a:gd name="adj1" fmla="val 19736900"/>
                <a:gd name="adj2" fmla="val 17364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209300" y="1981200"/>
            <a:ext cx="1229100" cy="3810000"/>
            <a:chOff x="1209300" y="2514600"/>
            <a:chExt cx="1229100" cy="27432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209300" y="2514600"/>
              <a:ext cx="0" cy="2743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818900" y="2514600"/>
              <a:ext cx="0" cy="2743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514100" y="2514600"/>
              <a:ext cx="0" cy="2743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>
              <a:off x="2133600" y="2514600"/>
              <a:ext cx="0" cy="2743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2438400" y="2514600"/>
              <a:ext cx="0" cy="2743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 useBgFill="1">
        <p:nvSpPr>
          <p:cNvPr id="89" name="Rectangle 88"/>
          <p:cNvSpPr/>
          <p:nvPr/>
        </p:nvSpPr>
        <p:spPr>
          <a:xfrm>
            <a:off x="1828800" y="0"/>
            <a:ext cx="64008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from a crystal</a:t>
            </a:r>
            <a:endParaRPr lang="en-US" dirty="0"/>
          </a:p>
        </p:txBody>
      </p:sp>
      <p:sp useBgFill="1">
        <p:nvSpPr>
          <p:cNvPr id="90" name="Rectangle 89"/>
          <p:cNvSpPr/>
          <p:nvPr/>
        </p:nvSpPr>
        <p:spPr>
          <a:xfrm>
            <a:off x="2133600" y="5867400"/>
            <a:ext cx="6400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23,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2743200" y="1752600"/>
            <a:ext cx="0" cy="4267200"/>
            <a:chOff x="2743200" y="1752600"/>
            <a:chExt cx="0" cy="4267200"/>
          </a:xfrm>
        </p:grpSpPr>
        <p:cxnSp>
          <p:nvCxnSpPr>
            <p:cNvPr id="149" name="Straight Connector 169"/>
            <p:cNvCxnSpPr>
              <a:cxnSpLocks noChangeShapeType="1"/>
            </p:cNvCxnSpPr>
            <p:nvPr/>
          </p:nvCxnSpPr>
          <p:spPr bwMode="auto">
            <a:xfrm>
              <a:off x="2743200" y="1752600"/>
              <a:ext cx="0" cy="6096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Straight Connector 169"/>
            <p:cNvCxnSpPr>
              <a:cxnSpLocks noChangeShapeType="1"/>
            </p:cNvCxnSpPr>
            <p:nvPr/>
          </p:nvCxnSpPr>
          <p:spPr bwMode="auto">
            <a:xfrm>
              <a:off x="2743200" y="2667000"/>
              <a:ext cx="0" cy="6096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Straight Connector 169"/>
            <p:cNvCxnSpPr>
              <a:cxnSpLocks noChangeShapeType="1"/>
            </p:cNvCxnSpPr>
            <p:nvPr/>
          </p:nvCxnSpPr>
          <p:spPr bwMode="auto">
            <a:xfrm>
              <a:off x="2743200" y="3581400"/>
              <a:ext cx="0" cy="6096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Straight Connector 169"/>
            <p:cNvCxnSpPr>
              <a:cxnSpLocks noChangeShapeType="1"/>
            </p:cNvCxnSpPr>
            <p:nvPr/>
          </p:nvCxnSpPr>
          <p:spPr bwMode="auto">
            <a:xfrm>
              <a:off x="2743200" y="4495800"/>
              <a:ext cx="0" cy="6096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Straight Connector 169"/>
            <p:cNvCxnSpPr>
              <a:cxnSpLocks noChangeShapeType="1"/>
            </p:cNvCxnSpPr>
            <p:nvPr/>
          </p:nvCxnSpPr>
          <p:spPr bwMode="auto">
            <a:xfrm>
              <a:off x="2743200" y="5410200"/>
              <a:ext cx="0" cy="6096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2" name="TextBox 161"/>
          <p:cNvSpPr txBox="1"/>
          <p:nvPr/>
        </p:nvSpPr>
        <p:spPr>
          <a:xfrm>
            <a:off x="914400" y="1219200"/>
            <a:ext cx="667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 waves of short wavelength scatters off of atoms </a:t>
            </a:r>
            <a:endParaRPr lang="en-US" sz="2400" dirty="0"/>
          </a:p>
        </p:txBody>
      </p:sp>
      <p:sp useBgFill="1">
        <p:nvSpPr>
          <p:cNvPr id="165" name="TextBox 164"/>
          <p:cNvSpPr txBox="1"/>
          <p:nvPr/>
        </p:nvSpPr>
        <p:spPr>
          <a:xfrm>
            <a:off x="4495800" y="2971800"/>
            <a:ext cx="312420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If there is more than one atom, scattered waves can interfere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914400" y="59436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Crystals – periodic arrangements of atoms – create same interference pattern as diffraction grating!</a:t>
            </a:r>
          </a:p>
        </p:txBody>
      </p:sp>
      <p:pic>
        <p:nvPicPr>
          <p:cNvPr id="16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1892" y="3197409"/>
            <a:ext cx="457200" cy="45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91"/>
          <p:cNvGrpSpPr/>
          <p:nvPr/>
        </p:nvGrpSpPr>
        <p:grpSpPr>
          <a:xfrm rot="16200000">
            <a:off x="1992176" y="3363776"/>
            <a:ext cx="914401" cy="1044845"/>
            <a:chOff x="2869843" y="1960213"/>
            <a:chExt cx="797657" cy="2567403"/>
          </a:xfrm>
        </p:grpSpPr>
        <p:sp>
          <p:nvSpPr>
            <p:cNvPr id="169" name="Line 5"/>
            <p:cNvSpPr>
              <a:spLocks noChangeShapeType="1"/>
            </p:cNvSpPr>
            <p:nvPr/>
          </p:nvSpPr>
          <p:spPr bwMode="auto">
            <a:xfrm flipV="1">
              <a:off x="2869843" y="1960213"/>
              <a:ext cx="1" cy="2479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5"/>
            <p:cNvSpPr>
              <a:spLocks noChangeShapeType="1"/>
            </p:cNvSpPr>
            <p:nvPr/>
          </p:nvSpPr>
          <p:spPr bwMode="auto">
            <a:xfrm flipV="1">
              <a:off x="3667499" y="2047749"/>
              <a:ext cx="1" cy="24798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71" name="Straight Arrow Connector 170"/>
            <p:cNvCxnSpPr/>
            <p:nvPr/>
          </p:nvCxnSpPr>
          <p:spPr>
            <a:xfrm>
              <a:off x="2893535" y="2699028"/>
              <a:ext cx="7542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72" name="Rectangle 171"/>
            <p:cNvSpPr/>
            <p:nvPr/>
          </p:nvSpPr>
          <p:spPr>
            <a:xfrm rot="5400000">
              <a:off x="2932518" y="2499513"/>
              <a:ext cx="748955" cy="322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Crystal diffraction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455003"/>
            <a:ext cx="756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 </a:t>
            </a:r>
            <a:r>
              <a:rPr lang="en-US" sz="2400" dirty="0" err="1" smtClean="0"/>
              <a:t>NaCl</a:t>
            </a:r>
            <a:r>
              <a:rPr lang="en-US" sz="2400" dirty="0" smtClean="0"/>
              <a:t> crystal, the spacing between atoms is 0.282 nm. Which of the following wavelengths could be used to see a clear diffraction pattern?</a:t>
            </a:r>
            <a:endParaRPr lang="en-US" sz="2400" dirty="0"/>
          </a:p>
        </p:txBody>
      </p:sp>
      <p:pic>
        <p:nvPicPr>
          <p:cNvPr id="8" name="Picture 38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44"/>
          <p:cNvSpPr txBox="1">
            <a:spLocks noChangeArrowheads="1"/>
          </p:cNvSpPr>
          <p:nvPr/>
        </p:nvSpPr>
        <p:spPr bwMode="auto">
          <a:xfrm>
            <a:off x="914400" y="5345668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 </a:t>
            </a:r>
            <a:r>
              <a:rPr lang="el-GR" sz="2400" i="1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0.1 nm		B. </a:t>
            </a:r>
            <a:r>
              <a:rPr lang="el-GR" sz="2400" i="1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1 nm 		C. </a:t>
            </a:r>
            <a:r>
              <a:rPr lang="el-GR" sz="2400" i="1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10 nm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43782" name="Picture 6" descr="http://www.ilephysique.net/img/forum_img/0243/forum_243478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6012" y="2614264"/>
            <a:ext cx="2696807" cy="2664316"/>
          </a:xfrm>
          <a:prstGeom prst="rect">
            <a:avLst/>
          </a:prstGeom>
          <a:noFill/>
        </p:spPr>
      </p:pic>
      <p:cxnSp>
        <p:nvCxnSpPr>
          <p:cNvPr id="30" name="Straight Arrow Connector 29"/>
          <p:cNvCxnSpPr/>
          <p:nvPr/>
        </p:nvCxnSpPr>
        <p:spPr>
          <a:xfrm flipH="1">
            <a:off x="4326340" y="3002507"/>
            <a:ext cx="27296" cy="77792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TextBox 27"/>
          <p:cNvSpPr txBox="1"/>
          <p:nvPr/>
        </p:nvSpPr>
        <p:spPr>
          <a:xfrm>
            <a:off x="4148917" y="3207223"/>
            <a:ext cx="106952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0.282 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06" name="Picture 2" descr="http://undsci.berkeley.edu/images/dna/xraydiffractio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143124"/>
            <a:ext cx="4686300" cy="311467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crystallography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48200" y="3048000"/>
            <a:ext cx="2209800" cy="2819400"/>
            <a:chOff x="1371600" y="1752602"/>
            <a:chExt cx="2209800" cy="28194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676400" y="1752602"/>
              <a:ext cx="1905000" cy="2286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76400" y="2514602"/>
              <a:ext cx="1905000" cy="2057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371600" y="1981202"/>
              <a:ext cx="3048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2667000" y="3124200"/>
            <a:ext cx="1066800" cy="2209800"/>
            <a:chOff x="1371600" y="1283734"/>
            <a:chExt cx="1066800" cy="220980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1676399" y="1283734"/>
              <a:ext cx="762001" cy="69746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76400" y="2514602"/>
              <a:ext cx="762000" cy="97893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371600" y="1981202"/>
              <a:ext cx="3048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0" y="3124200"/>
            <a:ext cx="2865977" cy="2579132"/>
            <a:chOff x="0" y="3124200"/>
            <a:chExt cx="2865977" cy="2579132"/>
          </a:xfrm>
        </p:grpSpPr>
        <p:pic>
          <p:nvPicPr>
            <p:cNvPr id="14" name="Picture 85" descr="b-form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24200"/>
              <a:ext cx="2195617" cy="2209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0" y="5334000"/>
              <a:ext cx="286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“Photo 51” Rosalind Franklin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400800" y="3048000"/>
            <a:ext cx="2376035" cy="3200400"/>
            <a:chOff x="6400800" y="3048000"/>
            <a:chExt cx="2376035" cy="3200400"/>
          </a:xfrm>
        </p:grpSpPr>
        <p:grpSp>
          <p:nvGrpSpPr>
            <p:cNvPr id="34" name="Group 33"/>
            <p:cNvGrpSpPr/>
            <p:nvPr/>
          </p:nvGrpSpPr>
          <p:grpSpPr>
            <a:xfrm>
              <a:off x="6858000" y="3048000"/>
              <a:ext cx="1447800" cy="2819400"/>
              <a:chOff x="6858000" y="2895600"/>
              <a:chExt cx="1447800" cy="2819400"/>
            </a:xfrm>
          </p:grpSpPr>
          <p:pic>
            <p:nvPicPr>
              <p:cNvPr id="28" name="Picture 4" descr="http://archive.wired.com/news/images/full/dna_models_f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 l="68389" r="1405"/>
              <a:stretch>
                <a:fillRect/>
              </a:stretch>
            </p:blipFill>
            <p:spPr bwMode="auto">
              <a:xfrm>
                <a:off x="6934200" y="3429000"/>
                <a:ext cx="498307" cy="2229337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http://archive.wired.com/news/images/full/dna_models_f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 l="68389" r="1405"/>
              <a:stretch>
                <a:fillRect/>
              </a:stretch>
            </p:blipFill>
            <p:spPr bwMode="auto">
              <a:xfrm>
                <a:off x="7315200" y="2895600"/>
                <a:ext cx="498307" cy="2229337"/>
              </a:xfrm>
              <a:prstGeom prst="rect">
                <a:avLst/>
              </a:prstGeom>
              <a:noFill/>
            </p:spPr>
          </p:pic>
          <p:pic>
            <p:nvPicPr>
              <p:cNvPr id="30" name="Picture 4" descr="http://archive.wired.com/news/images/full/dna_models_f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30000"/>
              </a:blip>
              <a:srcRect l="68389" r="1405"/>
              <a:stretch>
                <a:fillRect/>
              </a:stretch>
            </p:blipFill>
            <p:spPr bwMode="auto">
              <a:xfrm>
                <a:off x="7731293" y="3048000"/>
                <a:ext cx="498307" cy="2229337"/>
              </a:xfrm>
              <a:prstGeom prst="rect">
                <a:avLst/>
              </a:prstGeom>
              <a:noFill/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6858000" y="2895600"/>
                <a:ext cx="1447800" cy="2819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400800" y="5879068"/>
              <a:ext cx="2376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Crystalline fiber of DNA</a:t>
              </a:r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2743200" y="20574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14400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X-ray wavelength </a:t>
            </a:r>
            <a:r>
              <a:rPr lang="el-GR" sz="2400" dirty="0" smtClean="0"/>
              <a:t>λ</a:t>
            </a:r>
            <a:r>
              <a:rPr lang="en-US" sz="2400" dirty="0" smtClean="0"/>
              <a:t>, diffraction angles </a:t>
            </a:r>
            <a:r>
              <a:rPr lang="el-GR" sz="2400" dirty="0" smtClean="0"/>
              <a:t>θ</a:t>
            </a:r>
            <a:r>
              <a:rPr lang="en-US" sz="2400" dirty="0" smtClean="0"/>
              <a:t> provide information about distance </a:t>
            </a:r>
            <a:r>
              <a:rPr lang="en-US" sz="2400" i="1" dirty="0" smtClean="0"/>
              <a:t>d</a:t>
            </a:r>
            <a:r>
              <a:rPr lang="en-US" sz="2400" dirty="0" smtClean="0"/>
              <a:t> between atoms in crystal </a:t>
            </a:r>
            <a:endParaRPr lang="en-US" sz="2400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733800" y="3496666"/>
            <a:ext cx="1050341" cy="237134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810000" y="3048000"/>
            <a:ext cx="1676400" cy="1066800"/>
          </a:xfrm>
          <a:prstGeom prst="line">
            <a:avLst/>
          </a:prstGeom>
          <a:ln w="127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 flipH="1">
            <a:off x="4343400" y="3276600"/>
            <a:ext cx="457200" cy="838200"/>
          </a:xfrm>
          <a:prstGeom prst="arc">
            <a:avLst>
              <a:gd name="adj1" fmla="val 20191512"/>
              <a:gd name="adj2" fmla="val 951463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14800" y="3200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</a:rPr>
              <a:t>θ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914400" y="5943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 long as </a:t>
            </a:r>
            <a:r>
              <a:rPr lang="el-GR" dirty="0" smtClean="0">
                <a:solidFill>
                  <a:srgbClr val="C00000"/>
                </a:solidFill>
              </a:rPr>
              <a:t>λ</a:t>
            </a:r>
            <a:r>
              <a:rPr lang="en-US" dirty="0" smtClean="0">
                <a:solidFill>
                  <a:srgbClr val="C00000"/>
                </a:solidFill>
              </a:rPr>
              <a:t> &lt; </a:t>
            </a:r>
            <a:r>
              <a:rPr lang="en-US" i="1" dirty="0" smtClean="0">
                <a:solidFill>
                  <a:srgbClr val="C00000"/>
                </a:solidFill>
              </a:rPr>
              <a:t>d</a:t>
            </a:r>
            <a:r>
              <a:rPr lang="en-US" dirty="0" smtClean="0">
                <a:solidFill>
                  <a:srgbClr val="C00000"/>
                </a:solidFill>
              </a:rPr>
              <a:t>, small features lead to large </a:t>
            </a:r>
            <a:r>
              <a:rPr lang="el-GR" dirty="0" smtClean="0">
                <a:solidFill>
                  <a:srgbClr val="C00000"/>
                </a:solidFill>
                <a:latin typeface="Calibri"/>
              </a:rPr>
              <a:t>θ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>. BUT need regular ordering of atoms – i.e. a crystal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  <a:endParaRPr lang="en-US" i="1" dirty="0">
              <a:solidFill>
                <a:srgbClr val="C00000"/>
              </a:solidFill>
            </a:endParaRPr>
          </a:p>
        </p:txBody>
      </p:sp>
      <p:graphicFrame>
        <p:nvGraphicFramePr>
          <p:cNvPr id="836613" name="Object 5"/>
          <p:cNvGraphicFramePr>
            <a:graphicFrameLocks noChangeAspect="1"/>
          </p:cNvGraphicFramePr>
          <p:nvPr/>
        </p:nvGraphicFramePr>
        <p:xfrm>
          <a:off x="3133725" y="2362200"/>
          <a:ext cx="1438275" cy="696913"/>
        </p:xfrm>
        <a:graphic>
          <a:graphicData uri="http://schemas.openxmlformats.org/presentationml/2006/ole">
            <p:oleObj spid="_x0000_s836613" name="Equation" r:id="rId6" imgW="81252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28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pattern of DNA</a:t>
            </a:r>
            <a:endParaRPr lang="en-US" dirty="0"/>
          </a:p>
        </p:txBody>
      </p:sp>
      <p:pic>
        <p:nvPicPr>
          <p:cNvPr id="4" name="Picture 85" descr="b-for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431552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3000" y="6019800"/>
            <a:ext cx="356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“Photograph 51” – Rosalind Franklin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52971" y="1600200"/>
            <a:ext cx="30862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Features of pattern: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Layer lines</a:t>
            </a:r>
          </a:p>
          <a:p>
            <a:pPr marL="342900" indent="-342900">
              <a:buFontTx/>
              <a:buAutoNum type="arabicParenR"/>
            </a:pPr>
            <a:r>
              <a:rPr lang="en-US" sz="2400" dirty="0" smtClean="0"/>
              <a:t>Outer diamond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Cross pattern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Missing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layer line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717344" y="2715905"/>
            <a:ext cx="2978921" cy="1883391"/>
            <a:chOff x="1717344" y="2715905"/>
            <a:chExt cx="2978921" cy="1883391"/>
          </a:xfrm>
        </p:grpSpPr>
        <p:grpSp>
          <p:nvGrpSpPr>
            <p:cNvPr id="30" name="Group 29"/>
            <p:cNvGrpSpPr/>
            <p:nvPr/>
          </p:nvGrpSpPr>
          <p:grpSpPr>
            <a:xfrm>
              <a:off x="1717344" y="2975212"/>
              <a:ext cx="2667000" cy="1624084"/>
              <a:chOff x="5943600" y="2971800"/>
              <a:chExt cx="2514600" cy="1524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943600" y="3429000"/>
                <a:ext cx="25146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5943600" y="3276600"/>
                <a:ext cx="25146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943600" y="2971800"/>
                <a:ext cx="25146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943600" y="3581400"/>
                <a:ext cx="25146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943600" y="4495800"/>
                <a:ext cx="25146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943600" y="3886200"/>
                <a:ext cx="25146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943600" y="4038600"/>
                <a:ext cx="25146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43600" y="4191000"/>
                <a:ext cx="2514600" cy="0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4394579" y="27159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60310" y="1937984"/>
            <a:ext cx="3152633" cy="3725838"/>
            <a:chOff x="1460310" y="1937984"/>
            <a:chExt cx="3152633" cy="3725838"/>
          </a:xfrm>
        </p:grpSpPr>
        <p:sp>
          <p:nvSpPr>
            <p:cNvPr id="34" name="Diamond 33"/>
            <p:cNvSpPr/>
            <p:nvPr/>
          </p:nvSpPr>
          <p:spPr>
            <a:xfrm>
              <a:off x="1460310" y="1937984"/>
              <a:ext cx="3152633" cy="3725838"/>
            </a:xfrm>
            <a:prstGeom prst="diamond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05033" y="19402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2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97123" y="2529386"/>
            <a:ext cx="1820839" cy="2245056"/>
            <a:chOff x="1997123" y="2529386"/>
            <a:chExt cx="1820839" cy="224505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265528" y="2866030"/>
              <a:ext cx="1552434" cy="185950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293962" y="2838734"/>
              <a:ext cx="1500116" cy="193570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997123" y="25293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3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17344" y="3137620"/>
            <a:ext cx="2667000" cy="1299268"/>
            <a:chOff x="1717344" y="3137620"/>
            <a:chExt cx="2667000" cy="129926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717344" y="3137620"/>
              <a:ext cx="266700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17344" y="4436888"/>
              <a:ext cx="266700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426424" y="4249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8077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Learn about diffraction – bending of light by objects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Single slit interference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Circular aperture interference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Apply these concepts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Resolution of optical instruments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X-ray crystallography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28" name="Picture 4" descr="http://www.rcsb.org/pdb/education_discussion/molecule_of_the_month/images/B-DNA.gif"/>
          <p:cNvPicPr>
            <a:picLocks noChangeAspect="1" noChangeArrowheads="1"/>
          </p:cNvPicPr>
          <p:nvPr/>
        </p:nvPicPr>
        <p:blipFill>
          <a:blip r:embed="rId3" cstate="print"/>
          <a:srcRect t="53114"/>
          <a:stretch>
            <a:fillRect/>
          </a:stretch>
        </p:blipFill>
        <p:spPr bwMode="auto">
          <a:xfrm>
            <a:off x="1779658" y="4186451"/>
            <a:ext cx="998740" cy="2671549"/>
          </a:xfrm>
          <a:prstGeom prst="rect">
            <a:avLst/>
          </a:prstGeom>
          <a:noFill/>
        </p:spPr>
      </p:pic>
      <p:pic>
        <p:nvPicPr>
          <p:cNvPr id="50" name="Picture 85" descr="b-for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75" y="2057400"/>
            <a:ext cx="3634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rcsb.org/pdb/education_discussion/molecule_of_the_month/images/B-DNA.gif"/>
          <p:cNvPicPr>
            <a:picLocks noChangeAspect="1" noChangeArrowheads="1"/>
          </p:cNvPicPr>
          <p:nvPr/>
        </p:nvPicPr>
        <p:blipFill>
          <a:blip r:embed="rId3" cstate="print"/>
          <a:srcRect t="55948"/>
          <a:stretch>
            <a:fillRect/>
          </a:stretch>
        </p:blipFill>
        <p:spPr bwMode="auto">
          <a:xfrm>
            <a:off x="1763233" y="1752600"/>
            <a:ext cx="998740" cy="25100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25563"/>
          </a:xfrm>
        </p:spPr>
        <p:txBody>
          <a:bodyPr/>
          <a:lstStyle/>
          <a:p>
            <a:r>
              <a:rPr lang="en-US" dirty="0" smtClean="0"/>
              <a:t>Layer lines &amp; diamond pattern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35" name="Group 91"/>
          <p:cNvGrpSpPr/>
          <p:nvPr/>
        </p:nvGrpSpPr>
        <p:grpSpPr>
          <a:xfrm rot="16200000">
            <a:off x="513096" y="5078678"/>
            <a:ext cx="1295392" cy="1369408"/>
            <a:chOff x="2869843" y="1162691"/>
            <a:chExt cx="797657" cy="3364925"/>
          </a:xfrm>
        </p:grpSpPr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V="1">
              <a:off x="2869843" y="1960213"/>
              <a:ext cx="1" cy="2479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 flipV="1">
              <a:off x="3667499" y="2047749"/>
              <a:ext cx="1" cy="24798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893535" y="2699028"/>
              <a:ext cx="7542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39" name="Rectangle 38"/>
            <p:cNvSpPr/>
            <p:nvPr/>
          </p:nvSpPr>
          <p:spPr>
            <a:xfrm rot="5400000">
              <a:off x="1773469" y="2540600"/>
              <a:ext cx="2988504" cy="232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P </a:t>
              </a:r>
              <a:r>
                <a:rPr lang="en-US" dirty="0" smtClean="0"/>
                <a:t>= 3.4 nm 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86192" y="2814849"/>
            <a:ext cx="1846303" cy="646331"/>
            <a:chOff x="386192" y="2514598"/>
            <a:chExt cx="1846303" cy="646331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 rot="16200000" flipV="1">
              <a:off x="1775295" y="2457227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 rot="16200000" flipV="1">
              <a:off x="1775295" y="2304833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>
              <a:off x="1432489" y="2651320"/>
              <a:ext cx="228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86192" y="2514598"/>
              <a:ext cx="9746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P</a:t>
              </a:r>
              <a:r>
                <a:rPr lang="en-US" dirty="0" smtClean="0"/>
                <a:t>/10</a:t>
              </a:r>
              <a:r>
                <a:rPr lang="en-US" i="1" dirty="0" smtClean="0"/>
                <a:t> </a:t>
              </a:r>
              <a:r>
                <a:rPr lang="en-US" dirty="0" smtClean="0"/>
                <a:t>= 0.34 nm </a:t>
              </a:r>
              <a:endParaRPr lang="en-US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16200000">
              <a:off x="1432500" y="3027337"/>
              <a:ext cx="228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86607" y="4390298"/>
            <a:ext cx="147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Helix repeats every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2509" y="2036901"/>
            <a:ext cx="123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DNA bases every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/10</a:t>
            </a:r>
          </a:p>
        </p:txBody>
      </p:sp>
      <p:grpSp>
        <p:nvGrpSpPr>
          <p:cNvPr id="52" name="Group 29"/>
          <p:cNvGrpSpPr/>
          <p:nvPr/>
        </p:nvGrpSpPr>
        <p:grpSpPr>
          <a:xfrm>
            <a:off x="7134335" y="3218461"/>
            <a:ext cx="290047" cy="1367188"/>
            <a:chOff x="5943600" y="2971800"/>
            <a:chExt cx="2514600" cy="15240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943600" y="3429000"/>
              <a:ext cx="25146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943600" y="3276600"/>
              <a:ext cx="25146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943600" y="2971800"/>
              <a:ext cx="1701747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943600" y="3581400"/>
              <a:ext cx="25146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43600" y="4495800"/>
              <a:ext cx="25146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943600" y="3886200"/>
              <a:ext cx="25146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943600" y="4038600"/>
              <a:ext cx="25146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943600" y="4191000"/>
              <a:ext cx="2514600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7136220" y="3048000"/>
            <a:ext cx="689612" cy="1688751"/>
            <a:chOff x="5237606" y="3053080"/>
            <a:chExt cx="689612" cy="1688751"/>
          </a:xfrm>
        </p:grpSpPr>
        <p:sp>
          <p:nvSpPr>
            <p:cNvPr id="62" name="TextBox 61"/>
            <p:cNvSpPr txBox="1"/>
            <p:nvPr/>
          </p:nvSpPr>
          <p:spPr>
            <a:xfrm>
              <a:off x="5537862" y="3603304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+1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537862" y="3461575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+2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37862" y="3316317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+3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37606" y="3053080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FF00"/>
                  </a:solidFill>
                </a:rPr>
                <a:t>m</a:t>
              </a:r>
              <a:r>
                <a:rPr lang="en-US" sz="1400" dirty="0" smtClean="0">
                  <a:solidFill>
                    <a:srgbClr val="FFFF00"/>
                  </a:solidFill>
                </a:rPr>
                <a:t> = +5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37862" y="4434054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–5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37862" y="4161698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–3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37862" y="4021000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–2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37862" y="3881250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–1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1" name="Diamond 70"/>
          <p:cNvSpPr/>
          <p:nvPr/>
        </p:nvSpPr>
        <p:spPr>
          <a:xfrm>
            <a:off x="5996678" y="2345337"/>
            <a:ext cx="2612606" cy="3087624"/>
          </a:xfrm>
          <a:prstGeom prst="diamond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688964" y="5696197"/>
            <a:ext cx="330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Note that large (small) distances diffract to small (large) angles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5555990" y="3731248"/>
            <a:ext cx="1590458" cy="696913"/>
            <a:chOff x="4109302" y="3321808"/>
            <a:chExt cx="1590458" cy="696913"/>
          </a:xfrm>
        </p:grpSpPr>
        <p:graphicFrame>
          <p:nvGraphicFramePr>
            <p:cNvPr id="845829" name="Object 5"/>
            <p:cNvGraphicFramePr>
              <a:graphicFrameLocks noChangeAspect="1"/>
            </p:cNvGraphicFramePr>
            <p:nvPr/>
          </p:nvGraphicFramePr>
          <p:xfrm>
            <a:off x="4109302" y="3321808"/>
            <a:ext cx="1260475" cy="696913"/>
          </p:xfrm>
          <a:graphic>
            <a:graphicData uri="http://schemas.openxmlformats.org/presentationml/2006/ole">
              <p:oleObj spid="_x0000_s845829" name="Equation" r:id="rId5" imgW="711000" imgH="393480" progId="Equation.DSMT4">
                <p:embed/>
              </p:oleObj>
            </a:graphicData>
          </a:graphic>
        </p:graphicFrame>
        <p:grpSp>
          <p:nvGrpSpPr>
            <p:cNvPr id="86" name="Group 85"/>
            <p:cNvGrpSpPr/>
            <p:nvPr/>
          </p:nvGrpSpPr>
          <p:grpSpPr>
            <a:xfrm>
              <a:off x="5334000" y="3400425"/>
              <a:ext cx="365760" cy="569764"/>
              <a:chOff x="1181614" y="2537020"/>
              <a:chExt cx="605531" cy="604617"/>
            </a:xfrm>
          </p:grpSpPr>
          <p:sp>
            <p:nvSpPr>
              <p:cNvPr id="87" name="Line 5"/>
              <p:cNvSpPr>
                <a:spLocks noChangeShapeType="1"/>
              </p:cNvSpPr>
              <p:nvPr/>
            </p:nvSpPr>
            <p:spPr bwMode="auto">
              <a:xfrm rot="16200000" flipV="1">
                <a:off x="1484380" y="2611662"/>
                <a:ext cx="0" cy="60553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5"/>
              <p:cNvSpPr>
                <a:spLocks noChangeShapeType="1"/>
              </p:cNvSpPr>
              <p:nvPr/>
            </p:nvSpPr>
            <p:spPr bwMode="auto">
              <a:xfrm rot="16200000" flipV="1">
                <a:off x="1484380" y="2465254"/>
                <a:ext cx="0" cy="60553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 rot="16200000">
                <a:off x="1432489" y="2651320"/>
                <a:ext cx="2286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rot="16200000">
                <a:off x="1432500" y="3027337"/>
                <a:ext cx="22860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98"/>
          <p:cNvGrpSpPr/>
          <p:nvPr/>
        </p:nvGrpSpPr>
        <p:grpSpPr>
          <a:xfrm>
            <a:off x="4572000" y="2501221"/>
            <a:ext cx="3389728" cy="1385968"/>
            <a:chOff x="3821617" y="2337445"/>
            <a:chExt cx="3389728" cy="1385968"/>
          </a:xfrm>
        </p:grpSpPr>
        <p:graphicFrame>
          <p:nvGraphicFramePr>
            <p:cNvPr id="845830" name="Object 6"/>
            <p:cNvGraphicFramePr>
              <a:graphicFrameLocks noChangeAspect="1"/>
            </p:cNvGraphicFramePr>
            <p:nvPr/>
          </p:nvGraphicFramePr>
          <p:xfrm>
            <a:off x="3821617" y="2685851"/>
            <a:ext cx="1644650" cy="698770"/>
          </p:xfrm>
          <a:graphic>
            <a:graphicData uri="http://schemas.openxmlformats.org/presentationml/2006/ole">
              <p:oleObj spid="_x0000_s845830" name="Equation" r:id="rId6" imgW="927000" imgH="393480" progId="Equation.DSMT4">
                <p:embed/>
              </p:oleObj>
            </a:graphicData>
          </a:graphic>
        </p:graphicFrame>
        <p:sp>
          <p:nvSpPr>
            <p:cNvPr id="74" name="Line 5"/>
            <p:cNvSpPr>
              <a:spLocks noChangeShapeType="1"/>
            </p:cNvSpPr>
            <p:nvPr/>
          </p:nvSpPr>
          <p:spPr bwMode="auto">
            <a:xfrm rot="16200000" flipH="1" flipV="1">
              <a:off x="5804121" y="2351813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 rot="16200000" flipH="1" flipV="1">
              <a:off x="5839745" y="965845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 flipV="1">
              <a:off x="4638675" y="2362202"/>
              <a:ext cx="1564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4638675" y="3263930"/>
              <a:ext cx="0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2286000" y="2738651"/>
            <a:ext cx="1981200" cy="914400"/>
            <a:chOff x="2286000" y="2738651"/>
            <a:chExt cx="1981200" cy="914400"/>
          </a:xfrm>
        </p:grpSpPr>
        <p:sp>
          <p:nvSpPr>
            <p:cNvPr id="114" name="Arc 113"/>
            <p:cNvSpPr/>
            <p:nvPr/>
          </p:nvSpPr>
          <p:spPr>
            <a:xfrm>
              <a:off x="2286000" y="2738651"/>
              <a:ext cx="914400" cy="914400"/>
            </a:xfrm>
            <a:prstGeom prst="arc">
              <a:avLst>
                <a:gd name="adj1" fmla="val 20095721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743200" y="3195851"/>
              <a:ext cx="1524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423356" y="281485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Calibri"/>
                </a:rPr>
                <a:t>θ</a:t>
              </a:r>
              <a:endParaRPr lang="en-US" baseline="-25000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453791" y="4383661"/>
            <a:ext cx="1965809" cy="581957"/>
            <a:chOff x="2406104" y="4083410"/>
            <a:chExt cx="1965809" cy="581957"/>
          </a:xfrm>
        </p:grpSpPr>
        <p:graphicFrame>
          <p:nvGraphicFramePr>
            <p:cNvPr id="120" name="Object 3"/>
            <p:cNvGraphicFramePr>
              <a:graphicFrameLocks noChangeAspect="1"/>
            </p:cNvGraphicFramePr>
            <p:nvPr/>
          </p:nvGraphicFramePr>
          <p:xfrm>
            <a:off x="3000313" y="4352629"/>
            <a:ext cx="1371600" cy="312738"/>
          </p:xfrm>
          <a:graphic>
            <a:graphicData uri="http://schemas.openxmlformats.org/presentationml/2006/ole">
              <p:oleObj spid="_x0000_s845833" name="Equation" r:id="rId7" imgW="774360" imgH="177480" progId="Equation.DSMT4">
                <p:embed/>
              </p:oleObj>
            </a:graphicData>
          </a:graphic>
        </p:graphicFrame>
        <p:grpSp>
          <p:nvGrpSpPr>
            <p:cNvPr id="121" name="Group 91"/>
            <p:cNvGrpSpPr/>
            <p:nvPr/>
          </p:nvGrpSpPr>
          <p:grpSpPr>
            <a:xfrm rot="20178463">
              <a:off x="2406104" y="4083410"/>
              <a:ext cx="1295906" cy="372129"/>
              <a:chOff x="1456223" y="2224841"/>
              <a:chExt cx="4875861" cy="914399"/>
            </a:xfrm>
          </p:grpSpPr>
          <p:sp>
            <p:nvSpPr>
              <p:cNvPr id="122" name="Line 5"/>
              <p:cNvSpPr>
                <a:spLocks noChangeShapeType="1"/>
              </p:cNvSpPr>
              <p:nvPr/>
            </p:nvSpPr>
            <p:spPr bwMode="auto">
              <a:xfrm flipV="1">
                <a:off x="2895572" y="2224841"/>
                <a:ext cx="0" cy="9143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5"/>
              <p:cNvSpPr>
                <a:spLocks noChangeShapeType="1"/>
              </p:cNvSpPr>
              <p:nvPr/>
            </p:nvSpPr>
            <p:spPr bwMode="auto">
              <a:xfrm flipV="1">
                <a:off x="4876771" y="2224841"/>
                <a:ext cx="0" cy="9143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>
              <a:xfrm>
                <a:off x="1456223" y="2780576"/>
                <a:ext cx="14812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H="1">
                <a:off x="4850797" y="2775558"/>
                <a:ext cx="14812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7" name="Straight Connector 126"/>
          <p:cNvCxnSpPr/>
          <p:nvPr/>
        </p:nvCxnSpPr>
        <p:spPr>
          <a:xfrm flipV="1">
            <a:off x="2741225" y="2353701"/>
            <a:ext cx="1447800" cy="673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38200" y="1219200"/>
            <a:ext cx="8313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features in DNA generate layer lines and diamond pattern?</a:t>
            </a:r>
            <a:endParaRPr lang="en-US" sz="2400" dirty="0"/>
          </a:p>
        </p:txBody>
      </p:sp>
      <p:grpSp>
        <p:nvGrpSpPr>
          <p:cNvPr id="133" name="Group 132"/>
          <p:cNvGrpSpPr/>
          <p:nvPr/>
        </p:nvGrpSpPr>
        <p:grpSpPr>
          <a:xfrm>
            <a:off x="2743200" y="2514600"/>
            <a:ext cx="1447800" cy="1976651"/>
            <a:chOff x="2743200" y="2514600"/>
            <a:chExt cx="1447800" cy="1976651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2743200" y="3817325"/>
              <a:ext cx="1447800" cy="6739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743200" y="2514600"/>
              <a:ext cx="1447800" cy="6739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3"/>
          <p:cNvGrpSpPr/>
          <p:nvPr/>
        </p:nvGrpSpPr>
        <p:grpSpPr>
          <a:xfrm rot="20121624">
            <a:off x="2497423" y="3243154"/>
            <a:ext cx="529407" cy="1180866"/>
            <a:chOff x="914400" y="3429000"/>
            <a:chExt cx="1746298" cy="2286001"/>
          </a:xfrm>
        </p:grpSpPr>
        <p:sp>
          <p:nvSpPr>
            <p:cNvPr id="112" name="Right Triangle 111"/>
            <p:cNvSpPr/>
            <p:nvPr/>
          </p:nvSpPr>
          <p:spPr>
            <a:xfrm flipH="1">
              <a:off x="914400" y="3429000"/>
              <a:ext cx="1746298" cy="2286001"/>
            </a:xfrm>
            <a:prstGeom prst="rt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090934" y="5382548"/>
              <a:ext cx="526950" cy="3144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ight Triangle 128"/>
          <p:cNvSpPr/>
          <p:nvPr/>
        </p:nvSpPr>
        <p:spPr>
          <a:xfrm rot="20121624" flipH="1">
            <a:off x="2727314" y="2996800"/>
            <a:ext cx="80530" cy="194318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2849526" y="3189767"/>
            <a:ext cx="1786048" cy="450850"/>
            <a:chOff x="2849526" y="3189767"/>
            <a:chExt cx="1786048" cy="450850"/>
          </a:xfrm>
        </p:grpSpPr>
        <p:graphicFrame>
          <p:nvGraphicFramePr>
            <p:cNvPr id="845832" name="Object 5"/>
            <p:cNvGraphicFramePr>
              <a:graphicFrameLocks noChangeAspect="1"/>
            </p:cNvGraphicFramePr>
            <p:nvPr/>
          </p:nvGraphicFramePr>
          <p:xfrm>
            <a:off x="3216349" y="3189767"/>
            <a:ext cx="1419225" cy="450850"/>
          </p:xfrm>
          <a:graphic>
            <a:graphicData uri="http://schemas.openxmlformats.org/presentationml/2006/ole">
              <p:oleObj spid="_x0000_s845832" name="Equation" r:id="rId8" imgW="799920" imgH="253800" progId="Equation.DSMT4">
                <p:embed/>
              </p:oleObj>
            </a:graphicData>
          </a:graphic>
        </p:graphicFrame>
        <p:cxnSp>
          <p:nvCxnSpPr>
            <p:cNvPr id="134" name="Straight Arrow Connector 133"/>
            <p:cNvCxnSpPr/>
            <p:nvPr/>
          </p:nvCxnSpPr>
          <p:spPr>
            <a:xfrm flipH="1" flipV="1">
              <a:off x="2849526" y="3232297"/>
              <a:ext cx="350874" cy="1701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25563"/>
          </a:xfrm>
        </p:spPr>
        <p:txBody>
          <a:bodyPr/>
          <a:lstStyle/>
          <a:p>
            <a:r>
              <a:rPr lang="en-US" dirty="0" smtClean="0"/>
              <a:t>Cross pattern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45828" name="Picture 4" descr="http://www.rcsb.org/pdb/education_discussion/molecule_of_the_month/images/B-DNA.gif"/>
          <p:cNvPicPr>
            <a:picLocks noChangeAspect="1" noChangeArrowheads="1"/>
          </p:cNvPicPr>
          <p:nvPr/>
        </p:nvPicPr>
        <p:blipFill>
          <a:blip r:embed="rId2" cstate="print"/>
          <a:srcRect t="53114"/>
          <a:stretch>
            <a:fillRect/>
          </a:stretch>
        </p:blipFill>
        <p:spPr bwMode="auto">
          <a:xfrm>
            <a:off x="1779658" y="4186451"/>
            <a:ext cx="998740" cy="267154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638800" y="5715000"/>
            <a:ext cx="335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Key to discovery of helix structure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6" name="Group 91"/>
          <p:cNvGrpSpPr/>
          <p:nvPr/>
        </p:nvGrpSpPr>
        <p:grpSpPr>
          <a:xfrm rot="16200000">
            <a:off x="513096" y="5078678"/>
            <a:ext cx="1295392" cy="1369408"/>
            <a:chOff x="2869843" y="1162691"/>
            <a:chExt cx="797657" cy="3364925"/>
          </a:xfrm>
        </p:grpSpPr>
        <p:sp>
          <p:nvSpPr>
            <p:cNvPr id="57" name="Line 5"/>
            <p:cNvSpPr>
              <a:spLocks noChangeShapeType="1"/>
            </p:cNvSpPr>
            <p:nvPr/>
          </p:nvSpPr>
          <p:spPr bwMode="auto">
            <a:xfrm flipV="1">
              <a:off x="2869843" y="1960213"/>
              <a:ext cx="1" cy="2479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"/>
            <p:cNvSpPr>
              <a:spLocks noChangeShapeType="1"/>
            </p:cNvSpPr>
            <p:nvPr/>
          </p:nvSpPr>
          <p:spPr bwMode="auto">
            <a:xfrm flipV="1">
              <a:off x="3667499" y="2047749"/>
              <a:ext cx="1" cy="24798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2893535" y="2699028"/>
              <a:ext cx="7542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60" name="Rectangle 59"/>
            <p:cNvSpPr/>
            <p:nvPr/>
          </p:nvSpPr>
          <p:spPr>
            <a:xfrm rot="5400000">
              <a:off x="1773469" y="2540600"/>
              <a:ext cx="2988504" cy="232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P </a:t>
              </a:r>
              <a:r>
                <a:rPr lang="en-US" dirty="0" smtClean="0"/>
                <a:t>= 3.4 nm </a:t>
              </a:r>
              <a:endParaRPr lang="en-US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895600" y="6260068"/>
            <a:ext cx="23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diffracted </a:t>
            </a:r>
            <a:r>
              <a:rPr lang="en-US" dirty="0" smtClean="0">
                <a:sym typeface="Symbol"/>
              </a:rPr>
              <a:t> to slit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3657600" y="2526268"/>
            <a:ext cx="914400" cy="914400"/>
            <a:chOff x="4572000" y="3429000"/>
            <a:chExt cx="914400" cy="9144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572000" y="37338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72000" y="35814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72000" y="34290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572000" y="41910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572000" y="40386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572000" y="38862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572000" y="43434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85" descr="b-for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75" y="2057400"/>
            <a:ext cx="3634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Straight Connector 68"/>
          <p:cNvCxnSpPr/>
          <p:nvPr/>
        </p:nvCxnSpPr>
        <p:spPr>
          <a:xfrm>
            <a:off x="6524766" y="2927444"/>
            <a:ext cx="1552434" cy="18595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577084" y="2900148"/>
            <a:ext cx="1500116" cy="19357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505200" y="1992868"/>
            <a:ext cx="122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Slit pattern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429000" y="374546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Interference pattern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 flipH="1">
            <a:off x="4038600" y="4431268"/>
            <a:ext cx="119313" cy="1710866"/>
            <a:chOff x="4572000" y="1380270"/>
            <a:chExt cx="228600" cy="3277968"/>
          </a:xfrm>
        </p:grpSpPr>
        <p:sp>
          <p:nvSpPr>
            <p:cNvPr id="75" name="Oval 74"/>
            <p:cNvSpPr/>
            <p:nvPr/>
          </p:nvSpPr>
          <p:spPr>
            <a:xfrm>
              <a:off x="4572000" y="175551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72000" y="213938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572000" y="252324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572000" y="289849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000" y="328235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572000" y="36576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572000" y="442963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572000" y="404579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572000" y="138027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914400" y="1143000"/>
            <a:ext cx="644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does DNA diffraction generate cross pattern?</a:t>
            </a:r>
            <a:endParaRPr lang="en-US" sz="2400" dirty="0"/>
          </a:p>
        </p:txBody>
      </p:sp>
      <p:pic>
        <p:nvPicPr>
          <p:cNvPr id="13" name="Picture 4" descr="http://www.rcsb.org/pdb/education_discussion/molecule_of_the_month/images/B-DNA.gif"/>
          <p:cNvPicPr>
            <a:picLocks noChangeAspect="1" noChangeArrowheads="1"/>
          </p:cNvPicPr>
          <p:nvPr/>
        </p:nvPicPr>
        <p:blipFill>
          <a:blip r:embed="rId2" cstate="print"/>
          <a:srcRect t="55948"/>
          <a:stretch>
            <a:fillRect/>
          </a:stretch>
        </p:blipFill>
        <p:spPr bwMode="auto">
          <a:xfrm>
            <a:off x="1763233" y="1752600"/>
            <a:ext cx="998740" cy="2510051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1828800" y="1900451"/>
            <a:ext cx="838200" cy="4572000"/>
            <a:chOff x="3429000" y="1905000"/>
            <a:chExt cx="838200" cy="4800600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429000" y="3276600"/>
              <a:ext cx="838200" cy="68580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429000" y="1905000"/>
              <a:ext cx="838200" cy="68580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429000" y="4648200"/>
              <a:ext cx="838200" cy="68580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429000" y="6019800"/>
              <a:ext cx="838200" cy="68580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828800" y="2553594"/>
            <a:ext cx="838200" cy="3265714"/>
            <a:chOff x="1828800" y="2253343"/>
            <a:chExt cx="838200" cy="326571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28800" y="2253343"/>
              <a:ext cx="838200" cy="653143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828800" y="3559629"/>
              <a:ext cx="838200" cy="653143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828800" y="4865914"/>
              <a:ext cx="838200" cy="653143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457200" y="3429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Strands are tilted at an angle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DNA cross pattern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8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 rot="-1200000" flipH="1">
            <a:off x="6308778" y="2943895"/>
            <a:ext cx="119313" cy="1710866"/>
            <a:chOff x="4572000" y="1380270"/>
            <a:chExt cx="228600" cy="3277968"/>
          </a:xfrm>
        </p:grpSpPr>
        <p:sp>
          <p:nvSpPr>
            <p:cNvPr id="42" name="Oval 41"/>
            <p:cNvSpPr/>
            <p:nvPr/>
          </p:nvSpPr>
          <p:spPr>
            <a:xfrm>
              <a:off x="4572000" y="175551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572000" y="213938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572000" y="252324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572000" y="289849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572000" y="328235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572000" y="36576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572000" y="442963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572000" y="404579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572000" y="138027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 rot="1200000" flipH="1">
            <a:off x="6308778" y="2940614"/>
            <a:ext cx="119313" cy="1710866"/>
            <a:chOff x="4572000" y="1380270"/>
            <a:chExt cx="228600" cy="3277968"/>
          </a:xfrm>
        </p:grpSpPr>
        <p:sp>
          <p:nvSpPr>
            <p:cNvPr id="52" name="Oval 51"/>
            <p:cNvSpPr/>
            <p:nvPr/>
          </p:nvSpPr>
          <p:spPr>
            <a:xfrm>
              <a:off x="4572000" y="175551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572000" y="213938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2000" y="252324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572000" y="289849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72000" y="328235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572000" y="36576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572000" y="442963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572000" y="404579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572000" y="138027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62000" y="1302603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discover a new structure of DNA in which the diffraction pattern is the same as the “normal” DNA in every respect EXCEPT that the cross makes a more acute angle </a:t>
            </a:r>
            <a:r>
              <a:rPr lang="el-GR" sz="2400" dirty="0" smtClean="0"/>
              <a:t>α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2273847" y="2590800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“Normal” DNA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550447" y="2514600"/>
            <a:ext cx="18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form of DNA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 rot="-2220000" flipH="1">
            <a:off x="3020024" y="2943895"/>
            <a:ext cx="119313" cy="1710866"/>
            <a:chOff x="4572000" y="1380270"/>
            <a:chExt cx="228600" cy="3277968"/>
          </a:xfrm>
        </p:grpSpPr>
        <p:sp>
          <p:nvSpPr>
            <p:cNvPr id="66" name="Oval 65"/>
            <p:cNvSpPr/>
            <p:nvPr/>
          </p:nvSpPr>
          <p:spPr>
            <a:xfrm>
              <a:off x="4572000" y="175551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572000" y="213938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72000" y="252324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572000" y="289849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572000" y="328235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572000" y="36576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572000" y="442963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572000" y="404579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572000" y="138027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 rot="2220000" flipH="1">
            <a:off x="3020024" y="2940614"/>
            <a:ext cx="119313" cy="1710866"/>
            <a:chOff x="4572000" y="1380270"/>
            <a:chExt cx="228600" cy="3277968"/>
          </a:xfrm>
        </p:grpSpPr>
        <p:sp>
          <p:nvSpPr>
            <p:cNvPr id="76" name="Oval 75"/>
            <p:cNvSpPr/>
            <p:nvPr/>
          </p:nvSpPr>
          <p:spPr>
            <a:xfrm>
              <a:off x="4572000" y="175551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572000" y="213938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572000" y="252324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72000" y="289849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572000" y="328235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572000" y="36576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572000" y="4429638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572000" y="4045792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572000" y="138027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30000">
                  <a:schemeClr val="tx1">
                    <a:lumMod val="50000"/>
                    <a:lumOff val="50000"/>
                  </a:schemeClr>
                </a:gs>
                <a:gs pos="70000">
                  <a:schemeClr val="bg1">
                    <a:lumMod val="95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762000" y="4872335"/>
            <a:ext cx="8400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Which statement regarding the new DNA structure  must be true?</a:t>
            </a:r>
            <a:endParaRPr lang="en-US" sz="2400" dirty="0"/>
          </a:p>
        </p:txBody>
      </p:sp>
      <p:sp>
        <p:nvSpPr>
          <p:cNvPr id="86" name="Text Box 1044"/>
          <p:cNvSpPr txBox="1">
            <a:spLocks noChangeArrowheads="1"/>
          </p:cNvSpPr>
          <p:nvPr/>
        </p:nvSpPr>
        <p:spPr bwMode="auto">
          <a:xfrm>
            <a:off x="1066800" y="5288340"/>
            <a:ext cx="67056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 It cannot be a helix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B.  The helix repeat distance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must be different  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C.  The helix tilt angle must be different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9" name="Arc 108"/>
          <p:cNvSpPr/>
          <p:nvPr/>
        </p:nvSpPr>
        <p:spPr>
          <a:xfrm>
            <a:off x="2667000" y="3352800"/>
            <a:ext cx="838200" cy="838200"/>
          </a:xfrm>
          <a:prstGeom prst="arc">
            <a:avLst>
              <a:gd name="adj1" fmla="val 13908094"/>
              <a:gd name="adj2" fmla="val 1847725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2895600" y="29718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111" name="Arc 110"/>
          <p:cNvSpPr/>
          <p:nvPr/>
        </p:nvSpPr>
        <p:spPr>
          <a:xfrm>
            <a:off x="5943600" y="3352800"/>
            <a:ext cx="838200" cy="838200"/>
          </a:xfrm>
          <a:prstGeom prst="arc">
            <a:avLst>
              <a:gd name="adj1" fmla="val 15064395"/>
              <a:gd name="adj2" fmla="val 1732182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6237088" y="29718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3352800" y="3733810"/>
            <a:ext cx="1143000" cy="838209"/>
            <a:chOff x="1241897" y="2791594"/>
            <a:chExt cx="1143000" cy="253918"/>
          </a:xfrm>
        </p:grpSpPr>
        <p:sp>
          <p:nvSpPr>
            <p:cNvPr id="138" name="Line 5"/>
            <p:cNvSpPr>
              <a:spLocks noChangeShapeType="1"/>
            </p:cNvSpPr>
            <p:nvPr/>
          </p:nvSpPr>
          <p:spPr bwMode="auto">
            <a:xfrm rot="16200000" flipH="1" flipV="1">
              <a:off x="1546696" y="2648378"/>
              <a:ext cx="1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16200000" flipH="1" flipV="1">
              <a:off x="1546696" y="2602212"/>
              <a:ext cx="1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 flipV="1">
              <a:off x="1605392" y="2791594"/>
              <a:ext cx="0" cy="115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1927697" y="2877378"/>
              <a:ext cx="457200" cy="111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 smtClean="0">
                  <a:latin typeface="Calibri"/>
                </a:rPr>
                <a:t>Δ</a:t>
              </a:r>
              <a:r>
                <a:rPr lang="el-GR" dirty="0" smtClean="0"/>
                <a:t>θ</a:t>
              </a:r>
              <a:endParaRPr lang="en-US" dirty="0"/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 flipV="1">
              <a:off x="1605392" y="2953179"/>
              <a:ext cx="0" cy="923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5146342" y="3790676"/>
            <a:ext cx="1042918" cy="838209"/>
            <a:chOff x="808579" y="2791594"/>
            <a:chExt cx="1042918" cy="253918"/>
          </a:xfrm>
        </p:grpSpPr>
        <p:sp>
          <p:nvSpPr>
            <p:cNvPr id="144" name="Line 5"/>
            <p:cNvSpPr>
              <a:spLocks noChangeShapeType="1"/>
            </p:cNvSpPr>
            <p:nvPr/>
          </p:nvSpPr>
          <p:spPr bwMode="auto">
            <a:xfrm rot="16200000" flipH="1" flipV="1">
              <a:off x="1546696" y="2648378"/>
              <a:ext cx="1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16200000" flipH="1" flipV="1">
              <a:off x="1546696" y="2602212"/>
              <a:ext cx="1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 flipV="1">
              <a:off x="1605392" y="2791594"/>
              <a:ext cx="0" cy="1154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/>
            <p:cNvSpPr/>
            <p:nvPr/>
          </p:nvSpPr>
          <p:spPr>
            <a:xfrm>
              <a:off x="808579" y="2873244"/>
              <a:ext cx="457200" cy="111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dirty="0" smtClean="0">
                  <a:latin typeface="Calibri"/>
                </a:rPr>
                <a:t>Δ</a:t>
              </a:r>
              <a:r>
                <a:rPr lang="el-GR" dirty="0" smtClean="0"/>
                <a:t>θ</a:t>
              </a:r>
              <a:endParaRPr lang="en-US" dirty="0"/>
            </a:p>
          </p:txBody>
        </p:sp>
        <p:cxnSp>
          <p:nvCxnSpPr>
            <p:cNvPr id="148" name="Straight Arrow Connector 147"/>
            <p:cNvCxnSpPr/>
            <p:nvPr/>
          </p:nvCxnSpPr>
          <p:spPr>
            <a:xfrm flipV="1">
              <a:off x="1605392" y="2953179"/>
              <a:ext cx="0" cy="923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85" descr="b-for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75" y="2057400"/>
            <a:ext cx="3634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25563"/>
          </a:xfrm>
        </p:spPr>
        <p:txBody>
          <a:bodyPr/>
          <a:lstStyle/>
          <a:p>
            <a:r>
              <a:rPr lang="en-US" dirty="0" smtClean="0"/>
              <a:t>Missing 4</a:t>
            </a:r>
            <a:r>
              <a:rPr lang="en-US" baseline="30000" dirty="0" smtClean="0"/>
              <a:t>th</a:t>
            </a:r>
            <a:r>
              <a:rPr lang="en-US" dirty="0" smtClean="0"/>
              <a:t>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45828" name="Picture 4" descr="http://www.rcsb.org/pdb/education_discussion/molecule_of_the_month/images/B-DNA.gif"/>
          <p:cNvPicPr>
            <a:picLocks noChangeAspect="1" noChangeArrowheads="1"/>
          </p:cNvPicPr>
          <p:nvPr/>
        </p:nvPicPr>
        <p:blipFill>
          <a:blip r:embed="rId4" cstate="print"/>
          <a:srcRect t="53114"/>
          <a:stretch>
            <a:fillRect/>
          </a:stretch>
        </p:blipFill>
        <p:spPr bwMode="auto">
          <a:xfrm>
            <a:off x="1779658" y="4191000"/>
            <a:ext cx="998740" cy="2671549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flipV="1">
            <a:off x="1828800" y="6248400"/>
            <a:ext cx="8382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5829" name="Object 5"/>
          <p:cNvGraphicFramePr>
            <a:graphicFrameLocks noChangeAspect="1"/>
          </p:cNvGraphicFramePr>
          <p:nvPr/>
        </p:nvGraphicFramePr>
        <p:xfrm>
          <a:off x="3352800" y="3276600"/>
          <a:ext cx="1439863" cy="404812"/>
        </p:xfrm>
        <a:graphic>
          <a:graphicData uri="http://schemas.openxmlformats.org/presentationml/2006/ole">
            <p:oleObj spid="_x0000_s849922" name="Equation" r:id="rId5" imgW="812520" imgH="228600" progId="Equation.DSMT4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0" y="3657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Two DNA helices shifted by 3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/8 (“minor groove”)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Group 91"/>
          <p:cNvGrpSpPr/>
          <p:nvPr/>
        </p:nvGrpSpPr>
        <p:grpSpPr>
          <a:xfrm rot="16200000">
            <a:off x="684699" y="4649302"/>
            <a:ext cx="646331" cy="1406128"/>
            <a:chOff x="2784917" y="1072473"/>
            <a:chExt cx="975567" cy="3455143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V="1">
              <a:off x="2869843" y="1960213"/>
              <a:ext cx="1" cy="24798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 flipV="1">
              <a:off x="3667499" y="2047749"/>
              <a:ext cx="1" cy="24798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893534" y="3516051"/>
              <a:ext cx="75427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4" name="Rectangle 23"/>
            <p:cNvSpPr/>
            <p:nvPr/>
          </p:nvSpPr>
          <p:spPr>
            <a:xfrm rot="5400000">
              <a:off x="2193037" y="1664353"/>
              <a:ext cx="2159327" cy="975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3</a:t>
              </a:r>
              <a:r>
                <a:rPr lang="en-US" i="1" dirty="0" smtClean="0"/>
                <a:t>P</a:t>
              </a:r>
              <a:r>
                <a:rPr lang="en-US" dirty="0" smtClean="0"/>
                <a:t>/8</a:t>
              </a:r>
              <a:r>
                <a:rPr lang="en-US" i="1" dirty="0" smtClean="0"/>
                <a:t> </a:t>
              </a:r>
              <a:r>
                <a:rPr lang="en-US" dirty="0" smtClean="0"/>
                <a:t>= 1.3 nm </a:t>
              </a:r>
              <a:endParaRPr lang="en-US" dirty="0"/>
            </a:p>
          </p:txBody>
        </p:sp>
      </p:grpSp>
      <p:graphicFrame>
        <p:nvGraphicFramePr>
          <p:cNvPr id="849926" name="Object 5"/>
          <p:cNvGraphicFramePr>
            <a:graphicFrameLocks noChangeAspect="1"/>
          </p:cNvGraphicFramePr>
          <p:nvPr/>
        </p:nvGraphicFramePr>
        <p:xfrm>
          <a:off x="4012973" y="5174424"/>
          <a:ext cx="1414462" cy="449263"/>
        </p:xfrm>
        <a:graphic>
          <a:graphicData uri="http://schemas.openxmlformats.org/presentationml/2006/ole">
            <p:oleObj spid="_x0000_s849926" name="Equation" r:id="rId6" imgW="799920" imgH="253800" progId="Equation.DSMT4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731579" y="5725886"/>
            <a:ext cx="318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Key to discovery of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double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helix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743200" y="4267200"/>
            <a:ext cx="1447800" cy="673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14400" y="1143000"/>
            <a:ext cx="628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is there no interference maximum at </a:t>
            </a:r>
            <a:r>
              <a:rPr lang="en-US" sz="2400" i="1" dirty="0" smtClean="0"/>
              <a:t>m</a:t>
            </a:r>
            <a:r>
              <a:rPr lang="en-US" sz="2400" dirty="0" smtClean="0"/>
              <a:t> = 4?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629400" y="3352800"/>
            <a:ext cx="1371600" cy="1084088"/>
            <a:chOff x="1717344" y="3137620"/>
            <a:chExt cx="2667000" cy="1299268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717344" y="3137620"/>
              <a:ext cx="266700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17344" y="4436888"/>
              <a:ext cx="266700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8013402" y="3200400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 = +4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13402" y="4267200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 = –4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05702" y="2410566"/>
            <a:ext cx="165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“Missing order”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Arc 61"/>
          <p:cNvSpPr/>
          <p:nvPr/>
        </p:nvSpPr>
        <p:spPr>
          <a:xfrm>
            <a:off x="2286000" y="2743200"/>
            <a:ext cx="914400" cy="914400"/>
          </a:xfrm>
          <a:prstGeom prst="arc">
            <a:avLst>
              <a:gd name="adj1" fmla="val 19934491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2743200" y="3200400"/>
            <a:ext cx="1524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743200" y="3810000"/>
            <a:ext cx="1447800" cy="673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743200" y="2514600"/>
            <a:ext cx="1447800" cy="673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423356" y="28194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</a:rPr>
              <a:t>θ</a:t>
            </a:r>
            <a:r>
              <a:rPr lang="en-US" baseline="-25000" dirty="0" smtClean="0">
                <a:latin typeface="Calibri"/>
              </a:rPr>
              <a:t>4</a:t>
            </a:r>
            <a:endParaRPr lang="en-US" baseline="-250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2645863" y="4724400"/>
            <a:ext cx="2508999" cy="556635"/>
            <a:chOff x="2645863" y="4419600"/>
            <a:chExt cx="2508999" cy="556635"/>
          </a:xfrm>
        </p:grpSpPr>
        <p:graphicFrame>
          <p:nvGraphicFramePr>
            <p:cNvPr id="73" name="Object 3"/>
            <p:cNvGraphicFramePr>
              <a:graphicFrameLocks noChangeAspect="1"/>
            </p:cNvGraphicFramePr>
            <p:nvPr/>
          </p:nvGraphicFramePr>
          <p:xfrm>
            <a:off x="3334000" y="4419600"/>
            <a:ext cx="1820862" cy="449262"/>
          </p:xfrm>
          <a:graphic>
            <a:graphicData uri="http://schemas.openxmlformats.org/presentationml/2006/ole">
              <p:oleObj spid="_x0000_s849927" name="Equation" r:id="rId7" imgW="1028520" imgH="253800" progId="Equation.DSMT4">
                <p:embed/>
              </p:oleObj>
            </a:graphicData>
          </a:graphic>
        </p:graphicFrame>
        <p:grpSp>
          <p:nvGrpSpPr>
            <p:cNvPr id="74" name="Group 91"/>
            <p:cNvGrpSpPr/>
            <p:nvPr/>
          </p:nvGrpSpPr>
          <p:grpSpPr>
            <a:xfrm rot="20125743">
              <a:off x="2645863" y="4604106"/>
              <a:ext cx="601975" cy="372129"/>
              <a:chOff x="1456223" y="2224841"/>
              <a:chExt cx="4875861" cy="914399"/>
            </a:xfrm>
          </p:grpSpPr>
          <p:sp>
            <p:nvSpPr>
              <p:cNvPr id="75" name="Line 5"/>
              <p:cNvSpPr>
                <a:spLocks noChangeShapeType="1"/>
              </p:cNvSpPr>
              <p:nvPr/>
            </p:nvSpPr>
            <p:spPr bwMode="auto">
              <a:xfrm flipV="1">
                <a:off x="2895572" y="2224841"/>
                <a:ext cx="0" cy="9143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5"/>
              <p:cNvSpPr>
                <a:spLocks noChangeShapeType="1"/>
              </p:cNvSpPr>
              <p:nvPr/>
            </p:nvSpPr>
            <p:spPr bwMode="auto">
              <a:xfrm flipV="1">
                <a:off x="4876771" y="2224841"/>
                <a:ext cx="0" cy="9143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1456223" y="2780576"/>
                <a:ext cx="14812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4850797" y="2775558"/>
                <a:ext cx="14812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113"/>
          <p:cNvGrpSpPr/>
          <p:nvPr/>
        </p:nvGrpSpPr>
        <p:grpSpPr>
          <a:xfrm rot="20121624">
            <a:off x="2646519" y="4442309"/>
            <a:ext cx="212429" cy="473832"/>
            <a:chOff x="914400" y="3429000"/>
            <a:chExt cx="1746298" cy="2286001"/>
          </a:xfrm>
        </p:grpSpPr>
        <p:sp>
          <p:nvSpPr>
            <p:cNvPr id="80" name="Right Triangle 79"/>
            <p:cNvSpPr/>
            <p:nvPr/>
          </p:nvSpPr>
          <p:spPr>
            <a:xfrm flipH="1">
              <a:off x="914400" y="3429000"/>
              <a:ext cx="1746298" cy="2286001"/>
            </a:xfrm>
            <a:prstGeom prst="rt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692245" y="5190578"/>
              <a:ext cx="925634" cy="5064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885705" y="5162107"/>
            <a:ext cx="2565069" cy="1314893"/>
            <a:chOff x="2885705" y="5162107"/>
            <a:chExt cx="2565069" cy="1314893"/>
          </a:xfrm>
        </p:grpSpPr>
        <p:sp>
          <p:nvSpPr>
            <p:cNvPr id="27" name="TextBox 26"/>
            <p:cNvSpPr txBox="1"/>
            <p:nvPr/>
          </p:nvSpPr>
          <p:spPr>
            <a:xfrm>
              <a:off x="2885705" y="5830669"/>
              <a:ext cx="2565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Waves from helix 1 and 2 interfere destructively!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3" name="Oval 1047"/>
            <p:cNvSpPr>
              <a:spLocks noChangeArrowheads="1"/>
            </p:cNvSpPr>
            <p:nvPr/>
          </p:nvSpPr>
          <p:spPr bwMode="auto">
            <a:xfrm>
              <a:off x="4960089" y="5162107"/>
              <a:ext cx="324293" cy="4572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latin typeface="Arial" charset="0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V="1">
              <a:off x="4667693" y="5592726"/>
              <a:ext cx="318977" cy="25518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4" descr="http://www.rcsb.org/pdb/education_discussion/molecule_of_the_month/images/B-DNA.gif"/>
          <p:cNvPicPr>
            <a:picLocks noChangeAspect="1" noChangeArrowheads="1"/>
          </p:cNvPicPr>
          <p:nvPr/>
        </p:nvPicPr>
        <p:blipFill>
          <a:blip r:embed="rId4" cstate="print"/>
          <a:srcRect t="55868"/>
          <a:stretch>
            <a:fillRect/>
          </a:stretch>
        </p:blipFill>
        <p:spPr bwMode="auto">
          <a:xfrm>
            <a:off x="1773866" y="1752600"/>
            <a:ext cx="998740" cy="2514600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1828800" y="1905000"/>
            <a:ext cx="838200" cy="4572000"/>
            <a:chOff x="3429000" y="1905000"/>
            <a:chExt cx="838200" cy="48006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3429000" y="3276600"/>
              <a:ext cx="838200" cy="68580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429000" y="1905000"/>
              <a:ext cx="838200" cy="68580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429000" y="4648200"/>
              <a:ext cx="838200" cy="68580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429000" y="6019800"/>
              <a:ext cx="838200" cy="68580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429000" y="2590800"/>
              <a:ext cx="838200" cy="68580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429000" y="3962400"/>
              <a:ext cx="838200" cy="68580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429000" y="5334000"/>
              <a:ext cx="838200" cy="68580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828800" y="2362200"/>
            <a:ext cx="838200" cy="4572000"/>
            <a:chOff x="3429000" y="1905000"/>
            <a:chExt cx="838200" cy="4800600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3429000" y="3276600"/>
              <a:ext cx="838200" cy="685800"/>
            </a:xfrm>
            <a:prstGeom prst="line">
              <a:avLst/>
            </a:prstGeom>
            <a:ln w="76200" cap="rnd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429000" y="1905000"/>
              <a:ext cx="838200" cy="685800"/>
            </a:xfrm>
            <a:prstGeom prst="line">
              <a:avLst/>
            </a:prstGeom>
            <a:ln w="76200" cap="rnd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429000" y="4648200"/>
              <a:ext cx="838200" cy="685800"/>
            </a:xfrm>
            <a:prstGeom prst="line">
              <a:avLst/>
            </a:prstGeom>
            <a:ln w="76200" cap="rnd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429000" y="6019800"/>
              <a:ext cx="838200" cy="685800"/>
            </a:xfrm>
            <a:prstGeom prst="line">
              <a:avLst/>
            </a:prstGeom>
            <a:ln w="76200" cap="rnd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429000" y="2590800"/>
              <a:ext cx="838200" cy="685800"/>
            </a:xfrm>
            <a:prstGeom prst="line">
              <a:avLst/>
            </a:prstGeom>
            <a:ln w="76200" cap="rnd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429000" y="3962400"/>
              <a:ext cx="838200" cy="685800"/>
            </a:xfrm>
            <a:prstGeom prst="line">
              <a:avLst/>
            </a:prstGeom>
            <a:ln w="76200" cap="rnd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429000" y="5334000"/>
              <a:ext cx="838200" cy="685800"/>
            </a:xfrm>
            <a:prstGeom prst="line">
              <a:avLst/>
            </a:prstGeom>
            <a:ln w="76200" cap="rnd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563737"/>
            <a:ext cx="85344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Single-slit diffraction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Interference minima: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Circular aperture diffraction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First interference minimum: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Resolution in optical instruments</a:t>
            </a:r>
          </a:p>
          <a:p>
            <a:pPr marL="685800" lvl="1" indent="-228600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Angle subtended by objects ≥ angle of first diffraction minimum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X-ray diffraction</a:t>
            </a:r>
          </a:p>
          <a:p>
            <a:pPr marL="685800" lvl="1" indent="-228600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Small distances -&gt; large diffraction angles</a:t>
            </a:r>
          </a:p>
        </p:txBody>
      </p:sp>
      <p:graphicFrame>
        <p:nvGraphicFramePr>
          <p:cNvPr id="732162" name="Object 2"/>
          <p:cNvGraphicFramePr>
            <a:graphicFrameLocks noChangeAspect="1"/>
          </p:cNvGraphicFramePr>
          <p:nvPr/>
        </p:nvGraphicFramePr>
        <p:xfrm>
          <a:off x="3886200" y="2133600"/>
          <a:ext cx="1482725" cy="404813"/>
        </p:xfrm>
        <a:graphic>
          <a:graphicData uri="http://schemas.openxmlformats.org/presentationml/2006/ole">
            <p:oleObj spid="_x0000_s732162" name="Equation" r:id="rId3" imgW="838080" imgH="228600" progId="Equation.DSMT4">
              <p:embed/>
            </p:oleObj>
          </a:graphicData>
        </a:graphic>
      </p:graphicFrame>
      <p:graphicFrame>
        <p:nvGraphicFramePr>
          <p:cNvPr id="732163" name="Object 3"/>
          <p:cNvGraphicFramePr>
            <a:graphicFrameLocks noChangeAspect="1"/>
          </p:cNvGraphicFramePr>
          <p:nvPr/>
        </p:nvGraphicFramePr>
        <p:xfrm>
          <a:off x="4691063" y="3048000"/>
          <a:ext cx="1751012" cy="404813"/>
        </p:xfrm>
        <a:graphic>
          <a:graphicData uri="http://schemas.openxmlformats.org/presentationml/2006/ole">
            <p:oleObj spid="_x0000_s732163" name="Equation" r:id="rId4" imgW="990360" imgH="228600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32165" name="Object 5"/>
          <p:cNvGraphicFramePr>
            <a:graphicFrameLocks noChangeAspect="1"/>
          </p:cNvGraphicFramePr>
          <p:nvPr/>
        </p:nvGraphicFramePr>
        <p:xfrm>
          <a:off x="5715000" y="2133600"/>
          <a:ext cx="1460500" cy="358775"/>
        </p:xfrm>
        <a:graphic>
          <a:graphicData uri="http://schemas.openxmlformats.org/presentationml/2006/ole">
            <p:oleObj spid="_x0000_s732165" name="Equation" r:id="rId5" imgW="8254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554"/>
          <a:stretch>
            <a:fillRect/>
          </a:stretch>
        </p:blipFill>
        <p:spPr bwMode="auto">
          <a:xfrm>
            <a:off x="1981200" y="1981200"/>
            <a:ext cx="518861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slit interference?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5715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Diffraction</a:t>
            </a:r>
            <a:r>
              <a:rPr lang="en-US" sz="2400" dirty="0" smtClean="0"/>
              <a:t> – the apparent bending of light around an object or aperture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86135" y="2057400"/>
            <a:ext cx="198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Without</a:t>
            </a:r>
            <a:r>
              <a:rPr lang="en-US" dirty="0" smtClean="0">
                <a:solidFill>
                  <a:schemeClr val="bg1"/>
                </a:solidFill>
              </a:rPr>
              <a:t> diffraction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2057400"/>
            <a:ext cx="166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With</a:t>
            </a:r>
            <a:r>
              <a:rPr lang="en-US" dirty="0" smtClean="0">
                <a:solidFill>
                  <a:schemeClr val="bg1"/>
                </a:solidFill>
              </a:rPr>
              <a:t> diffraction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295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happens when light passes through a small slit? </a:t>
            </a:r>
            <a:endParaRPr lang="en-US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81200" y="3429000"/>
            <a:ext cx="272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This is NOT what happens!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81"/>
          <p:cNvGrpSpPr/>
          <p:nvPr/>
        </p:nvGrpSpPr>
        <p:grpSpPr>
          <a:xfrm>
            <a:off x="-3200400" y="-1447800"/>
            <a:ext cx="10972800" cy="10972800"/>
            <a:chOff x="-4572000" y="-2971800"/>
            <a:chExt cx="10972800" cy="10972800"/>
          </a:xfrm>
        </p:grpSpPr>
        <p:sp>
          <p:nvSpPr>
            <p:cNvPr id="209" name="Arc 208"/>
            <p:cNvSpPr/>
            <p:nvPr/>
          </p:nvSpPr>
          <p:spPr>
            <a:xfrm>
              <a:off x="762000" y="2362200"/>
              <a:ext cx="304800" cy="304800"/>
            </a:xfrm>
            <a:prstGeom prst="arc">
              <a:avLst>
                <a:gd name="adj1" fmla="val 16200000"/>
                <a:gd name="adj2" fmla="val 5352256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Arc 297"/>
            <p:cNvSpPr/>
            <p:nvPr/>
          </p:nvSpPr>
          <p:spPr>
            <a:xfrm>
              <a:off x="609600" y="2209800"/>
              <a:ext cx="609600" cy="609600"/>
            </a:xfrm>
            <a:prstGeom prst="arc">
              <a:avLst>
                <a:gd name="adj1" fmla="val 18017269"/>
                <a:gd name="adj2" fmla="val 34273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Arc 298"/>
            <p:cNvSpPr/>
            <p:nvPr/>
          </p:nvSpPr>
          <p:spPr>
            <a:xfrm>
              <a:off x="457200" y="2057400"/>
              <a:ext cx="914400" cy="914400"/>
            </a:xfrm>
            <a:prstGeom prst="arc">
              <a:avLst>
                <a:gd name="adj1" fmla="val 18071716"/>
                <a:gd name="adj2" fmla="val 341254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Arc 300"/>
            <p:cNvSpPr/>
            <p:nvPr/>
          </p:nvSpPr>
          <p:spPr>
            <a:xfrm>
              <a:off x="304800" y="1905000"/>
              <a:ext cx="1219200" cy="1219200"/>
            </a:xfrm>
            <a:prstGeom prst="arc">
              <a:avLst>
                <a:gd name="adj1" fmla="val 18236841"/>
                <a:gd name="adj2" fmla="val 317572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Arc 305"/>
            <p:cNvSpPr/>
            <p:nvPr/>
          </p:nvSpPr>
          <p:spPr>
            <a:xfrm>
              <a:off x="152400" y="1752600"/>
              <a:ext cx="1524000" cy="1524000"/>
            </a:xfrm>
            <a:prstGeom prst="arc">
              <a:avLst>
                <a:gd name="adj1" fmla="val 18245560"/>
                <a:gd name="adj2" fmla="val 329693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Arc 312"/>
            <p:cNvSpPr/>
            <p:nvPr/>
          </p:nvSpPr>
          <p:spPr>
            <a:xfrm>
              <a:off x="0" y="1600200"/>
              <a:ext cx="1828800" cy="1828800"/>
            </a:xfrm>
            <a:prstGeom prst="arc">
              <a:avLst>
                <a:gd name="adj1" fmla="val 18274762"/>
                <a:gd name="adj2" fmla="val 32165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Arc 313"/>
            <p:cNvSpPr/>
            <p:nvPr/>
          </p:nvSpPr>
          <p:spPr>
            <a:xfrm>
              <a:off x="-152400" y="1447800"/>
              <a:ext cx="2133600" cy="2133600"/>
            </a:xfrm>
            <a:prstGeom prst="arc">
              <a:avLst>
                <a:gd name="adj1" fmla="val 18315326"/>
                <a:gd name="adj2" fmla="val 327689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Arc 314"/>
            <p:cNvSpPr/>
            <p:nvPr/>
          </p:nvSpPr>
          <p:spPr>
            <a:xfrm>
              <a:off x="-304800" y="1295400"/>
              <a:ext cx="2438400" cy="2438400"/>
            </a:xfrm>
            <a:prstGeom prst="arc">
              <a:avLst>
                <a:gd name="adj1" fmla="val 18327014"/>
                <a:gd name="adj2" fmla="val 323806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Arc 315"/>
            <p:cNvSpPr/>
            <p:nvPr/>
          </p:nvSpPr>
          <p:spPr>
            <a:xfrm>
              <a:off x="-457200" y="1143000"/>
              <a:ext cx="2743200" cy="2743200"/>
            </a:xfrm>
            <a:prstGeom prst="arc">
              <a:avLst>
                <a:gd name="adj1" fmla="val 18282292"/>
                <a:gd name="adj2" fmla="val 325395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Arc 316"/>
            <p:cNvSpPr/>
            <p:nvPr/>
          </p:nvSpPr>
          <p:spPr>
            <a:xfrm>
              <a:off x="-609600" y="990600"/>
              <a:ext cx="3048000" cy="3048000"/>
            </a:xfrm>
            <a:prstGeom prst="arc">
              <a:avLst>
                <a:gd name="adj1" fmla="val 18299991"/>
                <a:gd name="adj2" fmla="val 323796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Arc 317"/>
            <p:cNvSpPr/>
            <p:nvPr/>
          </p:nvSpPr>
          <p:spPr>
            <a:xfrm>
              <a:off x="-762000" y="838200"/>
              <a:ext cx="3352800" cy="3352800"/>
            </a:xfrm>
            <a:prstGeom prst="arc">
              <a:avLst>
                <a:gd name="adj1" fmla="val 18311615"/>
                <a:gd name="adj2" fmla="val 320501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Arc 318"/>
            <p:cNvSpPr/>
            <p:nvPr/>
          </p:nvSpPr>
          <p:spPr>
            <a:xfrm>
              <a:off x="-914400" y="685800"/>
              <a:ext cx="3657600" cy="3657600"/>
            </a:xfrm>
            <a:prstGeom prst="arc">
              <a:avLst>
                <a:gd name="adj1" fmla="val 18309733"/>
                <a:gd name="adj2" fmla="val 321382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Arc 319"/>
            <p:cNvSpPr/>
            <p:nvPr/>
          </p:nvSpPr>
          <p:spPr>
            <a:xfrm>
              <a:off x="-1066800" y="533400"/>
              <a:ext cx="3962400" cy="3962400"/>
            </a:xfrm>
            <a:prstGeom prst="arc">
              <a:avLst>
                <a:gd name="adj1" fmla="val 18311997"/>
                <a:gd name="adj2" fmla="val 320755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Arc 320"/>
            <p:cNvSpPr/>
            <p:nvPr/>
          </p:nvSpPr>
          <p:spPr>
            <a:xfrm>
              <a:off x="-1219200" y="381000"/>
              <a:ext cx="4267200" cy="4267200"/>
            </a:xfrm>
            <a:prstGeom prst="arc">
              <a:avLst>
                <a:gd name="adj1" fmla="val 18307249"/>
                <a:gd name="adj2" fmla="val 321643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Arc 321"/>
            <p:cNvSpPr/>
            <p:nvPr/>
          </p:nvSpPr>
          <p:spPr>
            <a:xfrm>
              <a:off x="-1371600" y="228600"/>
              <a:ext cx="4572000" cy="4572000"/>
            </a:xfrm>
            <a:prstGeom prst="arc">
              <a:avLst>
                <a:gd name="adj1" fmla="val 18311385"/>
                <a:gd name="adj2" fmla="val 323122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Arc 322"/>
            <p:cNvSpPr/>
            <p:nvPr/>
          </p:nvSpPr>
          <p:spPr>
            <a:xfrm>
              <a:off x="-1524000" y="76200"/>
              <a:ext cx="4876800" cy="4876800"/>
            </a:xfrm>
            <a:prstGeom prst="arc">
              <a:avLst>
                <a:gd name="adj1" fmla="val 18318195"/>
                <a:gd name="adj2" fmla="val 32331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Arc 323"/>
            <p:cNvSpPr/>
            <p:nvPr/>
          </p:nvSpPr>
          <p:spPr>
            <a:xfrm>
              <a:off x="-1676400" y="-76200"/>
              <a:ext cx="5181600" cy="5181600"/>
            </a:xfrm>
            <a:prstGeom prst="arc">
              <a:avLst>
                <a:gd name="adj1" fmla="val 18298308"/>
                <a:gd name="adj2" fmla="val 322570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Arc 324"/>
            <p:cNvSpPr/>
            <p:nvPr/>
          </p:nvSpPr>
          <p:spPr>
            <a:xfrm>
              <a:off x="-1828800" y="-228600"/>
              <a:ext cx="5486400" cy="5486400"/>
            </a:xfrm>
            <a:prstGeom prst="arc">
              <a:avLst>
                <a:gd name="adj1" fmla="val 18363608"/>
                <a:gd name="adj2" fmla="val 323453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Arc 325"/>
            <p:cNvSpPr/>
            <p:nvPr/>
          </p:nvSpPr>
          <p:spPr>
            <a:xfrm>
              <a:off x="-1981200" y="-381000"/>
              <a:ext cx="5791200" cy="5791200"/>
            </a:xfrm>
            <a:prstGeom prst="arc">
              <a:avLst>
                <a:gd name="adj1" fmla="val 18325184"/>
                <a:gd name="adj2" fmla="val 323654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Arc 326"/>
            <p:cNvSpPr/>
            <p:nvPr/>
          </p:nvSpPr>
          <p:spPr>
            <a:xfrm>
              <a:off x="-2133600" y="-533400"/>
              <a:ext cx="6096000" cy="6096000"/>
            </a:xfrm>
            <a:prstGeom prst="arc">
              <a:avLst>
                <a:gd name="adj1" fmla="val 18363516"/>
                <a:gd name="adj2" fmla="val 323584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Arc 327"/>
            <p:cNvSpPr/>
            <p:nvPr/>
          </p:nvSpPr>
          <p:spPr>
            <a:xfrm>
              <a:off x="-2286000" y="-685800"/>
              <a:ext cx="6400800" cy="6400800"/>
            </a:xfrm>
            <a:prstGeom prst="arc">
              <a:avLst>
                <a:gd name="adj1" fmla="val 18369478"/>
                <a:gd name="adj2" fmla="val 32376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Arc 328"/>
            <p:cNvSpPr/>
            <p:nvPr/>
          </p:nvSpPr>
          <p:spPr>
            <a:xfrm>
              <a:off x="-2438400" y="-838200"/>
              <a:ext cx="6705600" cy="6705600"/>
            </a:xfrm>
            <a:prstGeom prst="arc">
              <a:avLst>
                <a:gd name="adj1" fmla="val 18372954"/>
                <a:gd name="adj2" fmla="val 312505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Arc 329"/>
            <p:cNvSpPr/>
            <p:nvPr/>
          </p:nvSpPr>
          <p:spPr>
            <a:xfrm>
              <a:off x="-2590800" y="-990600"/>
              <a:ext cx="7010400" cy="7010400"/>
            </a:xfrm>
            <a:prstGeom prst="arc">
              <a:avLst>
                <a:gd name="adj1" fmla="val 18377245"/>
                <a:gd name="adj2" fmla="val 29192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Arc 330"/>
            <p:cNvSpPr/>
            <p:nvPr/>
          </p:nvSpPr>
          <p:spPr>
            <a:xfrm>
              <a:off x="-2743200" y="-1143000"/>
              <a:ext cx="7315200" cy="7315200"/>
            </a:xfrm>
            <a:prstGeom prst="arc">
              <a:avLst>
                <a:gd name="adj1" fmla="val 18574227"/>
                <a:gd name="adj2" fmla="val 276567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Arc 331"/>
            <p:cNvSpPr/>
            <p:nvPr/>
          </p:nvSpPr>
          <p:spPr>
            <a:xfrm>
              <a:off x="-2895600" y="-1295400"/>
              <a:ext cx="7620000" cy="7620000"/>
            </a:xfrm>
            <a:prstGeom prst="arc">
              <a:avLst>
                <a:gd name="adj1" fmla="val 18721876"/>
                <a:gd name="adj2" fmla="val 264935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Arc 332"/>
            <p:cNvSpPr/>
            <p:nvPr/>
          </p:nvSpPr>
          <p:spPr>
            <a:xfrm>
              <a:off x="-3048000" y="-1447800"/>
              <a:ext cx="7924800" cy="7924800"/>
            </a:xfrm>
            <a:prstGeom prst="arc">
              <a:avLst>
                <a:gd name="adj1" fmla="val 18878518"/>
                <a:gd name="adj2" fmla="val 254806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Arc 333"/>
            <p:cNvSpPr/>
            <p:nvPr/>
          </p:nvSpPr>
          <p:spPr>
            <a:xfrm>
              <a:off x="-3200400" y="-1600200"/>
              <a:ext cx="8229600" cy="8229600"/>
            </a:xfrm>
            <a:prstGeom prst="arc">
              <a:avLst>
                <a:gd name="adj1" fmla="val 18993829"/>
                <a:gd name="adj2" fmla="val 24204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Arc 334"/>
            <p:cNvSpPr/>
            <p:nvPr/>
          </p:nvSpPr>
          <p:spPr>
            <a:xfrm>
              <a:off x="-3352800" y="-1752600"/>
              <a:ext cx="8534400" cy="8534400"/>
            </a:xfrm>
            <a:prstGeom prst="arc">
              <a:avLst>
                <a:gd name="adj1" fmla="val 19116554"/>
                <a:gd name="adj2" fmla="val 231842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Arc 335"/>
            <p:cNvSpPr/>
            <p:nvPr/>
          </p:nvSpPr>
          <p:spPr>
            <a:xfrm>
              <a:off x="-3505200" y="-1905000"/>
              <a:ext cx="8839200" cy="8839200"/>
            </a:xfrm>
            <a:prstGeom prst="arc">
              <a:avLst>
                <a:gd name="adj1" fmla="val 19205292"/>
                <a:gd name="adj2" fmla="val 220653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Arc 336"/>
            <p:cNvSpPr/>
            <p:nvPr/>
          </p:nvSpPr>
          <p:spPr>
            <a:xfrm>
              <a:off x="-3657600" y="-2057400"/>
              <a:ext cx="9144000" cy="9144000"/>
            </a:xfrm>
            <a:prstGeom prst="arc">
              <a:avLst>
                <a:gd name="adj1" fmla="val 19302336"/>
                <a:gd name="adj2" fmla="val 21219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Arc 337"/>
            <p:cNvSpPr/>
            <p:nvPr/>
          </p:nvSpPr>
          <p:spPr>
            <a:xfrm>
              <a:off x="-3810000" y="-2209800"/>
              <a:ext cx="9448800" cy="9448800"/>
            </a:xfrm>
            <a:prstGeom prst="arc">
              <a:avLst>
                <a:gd name="adj1" fmla="val 19404394"/>
                <a:gd name="adj2" fmla="val 2044206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Arc 338"/>
            <p:cNvSpPr/>
            <p:nvPr/>
          </p:nvSpPr>
          <p:spPr>
            <a:xfrm>
              <a:off x="-3962400" y="-2362200"/>
              <a:ext cx="9753600" cy="9753600"/>
            </a:xfrm>
            <a:prstGeom prst="arc">
              <a:avLst>
                <a:gd name="adj1" fmla="val 19479786"/>
                <a:gd name="adj2" fmla="val 19964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Arc 339"/>
            <p:cNvSpPr/>
            <p:nvPr/>
          </p:nvSpPr>
          <p:spPr>
            <a:xfrm>
              <a:off x="-4114800" y="-2514600"/>
              <a:ext cx="10058400" cy="10058400"/>
            </a:xfrm>
            <a:prstGeom prst="arc">
              <a:avLst>
                <a:gd name="adj1" fmla="val 19551910"/>
                <a:gd name="adj2" fmla="val 19013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Arc 340"/>
            <p:cNvSpPr/>
            <p:nvPr/>
          </p:nvSpPr>
          <p:spPr>
            <a:xfrm>
              <a:off x="-4267200" y="-2667000"/>
              <a:ext cx="10363200" cy="10363200"/>
            </a:xfrm>
            <a:prstGeom prst="arc">
              <a:avLst>
                <a:gd name="adj1" fmla="val 19636275"/>
                <a:gd name="adj2" fmla="val 184228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Arc 341"/>
            <p:cNvSpPr/>
            <p:nvPr/>
          </p:nvSpPr>
          <p:spPr>
            <a:xfrm>
              <a:off x="-4419600" y="-2819400"/>
              <a:ext cx="10668000" cy="10668000"/>
            </a:xfrm>
            <a:prstGeom prst="arc">
              <a:avLst>
                <a:gd name="adj1" fmla="val 19682994"/>
                <a:gd name="adj2" fmla="val 177952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Arc 342"/>
            <p:cNvSpPr/>
            <p:nvPr/>
          </p:nvSpPr>
          <p:spPr>
            <a:xfrm>
              <a:off x="-4572000" y="-2971800"/>
              <a:ext cx="10972800" cy="10972800"/>
            </a:xfrm>
            <a:prstGeom prst="arc">
              <a:avLst>
                <a:gd name="adj1" fmla="val 19736900"/>
                <a:gd name="adj2" fmla="val 17364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1"/>
          <p:cNvGrpSpPr/>
          <p:nvPr/>
        </p:nvGrpSpPr>
        <p:grpSpPr>
          <a:xfrm>
            <a:off x="-3200400" y="-2057400"/>
            <a:ext cx="10972800" cy="10972800"/>
            <a:chOff x="-4572000" y="-2971800"/>
            <a:chExt cx="10972800" cy="10972800"/>
          </a:xfrm>
        </p:grpSpPr>
        <p:sp>
          <p:nvSpPr>
            <p:cNvPr id="224" name="Arc 223"/>
            <p:cNvSpPr/>
            <p:nvPr/>
          </p:nvSpPr>
          <p:spPr>
            <a:xfrm>
              <a:off x="762000" y="2362200"/>
              <a:ext cx="304800" cy="304800"/>
            </a:xfrm>
            <a:prstGeom prst="arc">
              <a:avLst>
                <a:gd name="adj1" fmla="val 16200000"/>
                <a:gd name="adj2" fmla="val 5352256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Arc 224"/>
            <p:cNvSpPr/>
            <p:nvPr/>
          </p:nvSpPr>
          <p:spPr>
            <a:xfrm>
              <a:off x="609600" y="2209800"/>
              <a:ext cx="609600" cy="609600"/>
            </a:xfrm>
            <a:prstGeom prst="arc">
              <a:avLst>
                <a:gd name="adj1" fmla="val 18017269"/>
                <a:gd name="adj2" fmla="val 34273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Arc 225"/>
            <p:cNvSpPr/>
            <p:nvPr/>
          </p:nvSpPr>
          <p:spPr>
            <a:xfrm>
              <a:off x="457200" y="2057400"/>
              <a:ext cx="914400" cy="914400"/>
            </a:xfrm>
            <a:prstGeom prst="arc">
              <a:avLst>
                <a:gd name="adj1" fmla="val 18071716"/>
                <a:gd name="adj2" fmla="val 341254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Arc 226"/>
            <p:cNvSpPr/>
            <p:nvPr/>
          </p:nvSpPr>
          <p:spPr>
            <a:xfrm>
              <a:off x="304800" y="1905000"/>
              <a:ext cx="1219200" cy="1219200"/>
            </a:xfrm>
            <a:prstGeom prst="arc">
              <a:avLst>
                <a:gd name="adj1" fmla="val 18236841"/>
                <a:gd name="adj2" fmla="val 317572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Arc 227"/>
            <p:cNvSpPr/>
            <p:nvPr/>
          </p:nvSpPr>
          <p:spPr>
            <a:xfrm>
              <a:off x="152400" y="1752600"/>
              <a:ext cx="1524000" cy="1524000"/>
            </a:xfrm>
            <a:prstGeom prst="arc">
              <a:avLst>
                <a:gd name="adj1" fmla="val 18245560"/>
                <a:gd name="adj2" fmla="val 329693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Arc 228"/>
            <p:cNvSpPr/>
            <p:nvPr/>
          </p:nvSpPr>
          <p:spPr>
            <a:xfrm>
              <a:off x="0" y="1600200"/>
              <a:ext cx="1828800" cy="1828800"/>
            </a:xfrm>
            <a:prstGeom prst="arc">
              <a:avLst>
                <a:gd name="adj1" fmla="val 18274762"/>
                <a:gd name="adj2" fmla="val 32165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Arc 229"/>
            <p:cNvSpPr/>
            <p:nvPr/>
          </p:nvSpPr>
          <p:spPr>
            <a:xfrm>
              <a:off x="-152400" y="1447800"/>
              <a:ext cx="2133600" cy="2133600"/>
            </a:xfrm>
            <a:prstGeom prst="arc">
              <a:avLst>
                <a:gd name="adj1" fmla="val 18315326"/>
                <a:gd name="adj2" fmla="val 327689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Arc 230"/>
            <p:cNvSpPr/>
            <p:nvPr/>
          </p:nvSpPr>
          <p:spPr>
            <a:xfrm>
              <a:off x="-304800" y="1295400"/>
              <a:ext cx="2438400" cy="2438400"/>
            </a:xfrm>
            <a:prstGeom prst="arc">
              <a:avLst>
                <a:gd name="adj1" fmla="val 18327014"/>
                <a:gd name="adj2" fmla="val 323806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Arc 231"/>
            <p:cNvSpPr/>
            <p:nvPr/>
          </p:nvSpPr>
          <p:spPr>
            <a:xfrm>
              <a:off x="-457200" y="1143000"/>
              <a:ext cx="2743200" cy="2743200"/>
            </a:xfrm>
            <a:prstGeom prst="arc">
              <a:avLst>
                <a:gd name="adj1" fmla="val 18282292"/>
                <a:gd name="adj2" fmla="val 325395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Arc 232"/>
            <p:cNvSpPr/>
            <p:nvPr/>
          </p:nvSpPr>
          <p:spPr>
            <a:xfrm>
              <a:off x="-609600" y="990600"/>
              <a:ext cx="3048000" cy="3048000"/>
            </a:xfrm>
            <a:prstGeom prst="arc">
              <a:avLst>
                <a:gd name="adj1" fmla="val 18299991"/>
                <a:gd name="adj2" fmla="val 323796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Arc 233"/>
            <p:cNvSpPr/>
            <p:nvPr/>
          </p:nvSpPr>
          <p:spPr>
            <a:xfrm>
              <a:off x="-762000" y="838200"/>
              <a:ext cx="3352800" cy="3352800"/>
            </a:xfrm>
            <a:prstGeom prst="arc">
              <a:avLst>
                <a:gd name="adj1" fmla="val 18311615"/>
                <a:gd name="adj2" fmla="val 320501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Arc 234"/>
            <p:cNvSpPr/>
            <p:nvPr/>
          </p:nvSpPr>
          <p:spPr>
            <a:xfrm>
              <a:off x="-914400" y="685800"/>
              <a:ext cx="3657600" cy="3657600"/>
            </a:xfrm>
            <a:prstGeom prst="arc">
              <a:avLst>
                <a:gd name="adj1" fmla="val 18309733"/>
                <a:gd name="adj2" fmla="val 321382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Arc 235"/>
            <p:cNvSpPr/>
            <p:nvPr/>
          </p:nvSpPr>
          <p:spPr>
            <a:xfrm>
              <a:off x="-1066800" y="533400"/>
              <a:ext cx="3962400" cy="3962400"/>
            </a:xfrm>
            <a:prstGeom prst="arc">
              <a:avLst>
                <a:gd name="adj1" fmla="val 18311997"/>
                <a:gd name="adj2" fmla="val 320755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Arc 236"/>
            <p:cNvSpPr/>
            <p:nvPr/>
          </p:nvSpPr>
          <p:spPr>
            <a:xfrm>
              <a:off x="-1219200" y="381000"/>
              <a:ext cx="4267200" cy="4267200"/>
            </a:xfrm>
            <a:prstGeom prst="arc">
              <a:avLst>
                <a:gd name="adj1" fmla="val 18307249"/>
                <a:gd name="adj2" fmla="val 321643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Arc 237"/>
            <p:cNvSpPr/>
            <p:nvPr/>
          </p:nvSpPr>
          <p:spPr>
            <a:xfrm>
              <a:off x="-1371600" y="228600"/>
              <a:ext cx="4572000" cy="4572000"/>
            </a:xfrm>
            <a:prstGeom prst="arc">
              <a:avLst>
                <a:gd name="adj1" fmla="val 18311385"/>
                <a:gd name="adj2" fmla="val 323122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Arc 238"/>
            <p:cNvSpPr/>
            <p:nvPr/>
          </p:nvSpPr>
          <p:spPr>
            <a:xfrm>
              <a:off x="-1524000" y="76200"/>
              <a:ext cx="4876800" cy="4876800"/>
            </a:xfrm>
            <a:prstGeom prst="arc">
              <a:avLst>
                <a:gd name="adj1" fmla="val 18318195"/>
                <a:gd name="adj2" fmla="val 32331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Arc 239"/>
            <p:cNvSpPr/>
            <p:nvPr/>
          </p:nvSpPr>
          <p:spPr>
            <a:xfrm>
              <a:off x="-1676400" y="-76200"/>
              <a:ext cx="5181600" cy="5181600"/>
            </a:xfrm>
            <a:prstGeom prst="arc">
              <a:avLst>
                <a:gd name="adj1" fmla="val 18298308"/>
                <a:gd name="adj2" fmla="val 322570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Arc 240"/>
            <p:cNvSpPr/>
            <p:nvPr/>
          </p:nvSpPr>
          <p:spPr>
            <a:xfrm>
              <a:off x="-1828800" y="-228600"/>
              <a:ext cx="5486400" cy="5486400"/>
            </a:xfrm>
            <a:prstGeom prst="arc">
              <a:avLst>
                <a:gd name="adj1" fmla="val 18363608"/>
                <a:gd name="adj2" fmla="val 323453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Arc 241"/>
            <p:cNvSpPr/>
            <p:nvPr/>
          </p:nvSpPr>
          <p:spPr>
            <a:xfrm>
              <a:off x="-1981200" y="-381000"/>
              <a:ext cx="5791200" cy="5791200"/>
            </a:xfrm>
            <a:prstGeom prst="arc">
              <a:avLst>
                <a:gd name="adj1" fmla="val 18325184"/>
                <a:gd name="adj2" fmla="val 323654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Arc 242"/>
            <p:cNvSpPr/>
            <p:nvPr/>
          </p:nvSpPr>
          <p:spPr>
            <a:xfrm>
              <a:off x="-2133600" y="-533400"/>
              <a:ext cx="6096000" cy="6096000"/>
            </a:xfrm>
            <a:prstGeom prst="arc">
              <a:avLst>
                <a:gd name="adj1" fmla="val 18363516"/>
                <a:gd name="adj2" fmla="val 323584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Arc 243"/>
            <p:cNvSpPr/>
            <p:nvPr/>
          </p:nvSpPr>
          <p:spPr>
            <a:xfrm>
              <a:off x="-2286000" y="-685800"/>
              <a:ext cx="6400800" cy="6400800"/>
            </a:xfrm>
            <a:prstGeom prst="arc">
              <a:avLst>
                <a:gd name="adj1" fmla="val 18369478"/>
                <a:gd name="adj2" fmla="val 32376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Arc 244"/>
            <p:cNvSpPr/>
            <p:nvPr/>
          </p:nvSpPr>
          <p:spPr>
            <a:xfrm>
              <a:off x="-2438400" y="-838200"/>
              <a:ext cx="6705600" cy="6705600"/>
            </a:xfrm>
            <a:prstGeom prst="arc">
              <a:avLst>
                <a:gd name="adj1" fmla="val 18372954"/>
                <a:gd name="adj2" fmla="val 312505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Arc 245"/>
            <p:cNvSpPr/>
            <p:nvPr/>
          </p:nvSpPr>
          <p:spPr>
            <a:xfrm>
              <a:off x="-2590800" y="-990600"/>
              <a:ext cx="7010400" cy="7010400"/>
            </a:xfrm>
            <a:prstGeom prst="arc">
              <a:avLst>
                <a:gd name="adj1" fmla="val 18377245"/>
                <a:gd name="adj2" fmla="val 29192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Arc 246"/>
            <p:cNvSpPr/>
            <p:nvPr/>
          </p:nvSpPr>
          <p:spPr>
            <a:xfrm>
              <a:off x="-2743200" y="-1143000"/>
              <a:ext cx="7315200" cy="7315200"/>
            </a:xfrm>
            <a:prstGeom prst="arc">
              <a:avLst>
                <a:gd name="adj1" fmla="val 18574227"/>
                <a:gd name="adj2" fmla="val 276567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Arc 247"/>
            <p:cNvSpPr/>
            <p:nvPr/>
          </p:nvSpPr>
          <p:spPr>
            <a:xfrm>
              <a:off x="-2895600" y="-1295400"/>
              <a:ext cx="7620000" cy="7620000"/>
            </a:xfrm>
            <a:prstGeom prst="arc">
              <a:avLst>
                <a:gd name="adj1" fmla="val 18721876"/>
                <a:gd name="adj2" fmla="val 264935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Arc 248"/>
            <p:cNvSpPr/>
            <p:nvPr/>
          </p:nvSpPr>
          <p:spPr>
            <a:xfrm>
              <a:off x="-3048000" y="-1447800"/>
              <a:ext cx="7924800" cy="7924800"/>
            </a:xfrm>
            <a:prstGeom prst="arc">
              <a:avLst>
                <a:gd name="adj1" fmla="val 18878518"/>
                <a:gd name="adj2" fmla="val 254806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Arc 249"/>
            <p:cNvSpPr/>
            <p:nvPr/>
          </p:nvSpPr>
          <p:spPr>
            <a:xfrm>
              <a:off x="-3200400" y="-1600200"/>
              <a:ext cx="8229600" cy="8229600"/>
            </a:xfrm>
            <a:prstGeom prst="arc">
              <a:avLst>
                <a:gd name="adj1" fmla="val 18993829"/>
                <a:gd name="adj2" fmla="val 24204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Arc 250"/>
            <p:cNvSpPr/>
            <p:nvPr/>
          </p:nvSpPr>
          <p:spPr>
            <a:xfrm>
              <a:off x="-3352800" y="-1752600"/>
              <a:ext cx="8534400" cy="8534400"/>
            </a:xfrm>
            <a:prstGeom prst="arc">
              <a:avLst>
                <a:gd name="adj1" fmla="val 19116554"/>
                <a:gd name="adj2" fmla="val 231842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Arc 251"/>
            <p:cNvSpPr/>
            <p:nvPr/>
          </p:nvSpPr>
          <p:spPr>
            <a:xfrm>
              <a:off x="-3505200" y="-1905000"/>
              <a:ext cx="8839200" cy="8839200"/>
            </a:xfrm>
            <a:prstGeom prst="arc">
              <a:avLst>
                <a:gd name="adj1" fmla="val 19205292"/>
                <a:gd name="adj2" fmla="val 220653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Arc 252"/>
            <p:cNvSpPr/>
            <p:nvPr/>
          </p:nvSpPr>
          <p:spPr>
            <a:xfrm>
              <a:off x="-3657600" y="-2057400"/>
              <a:ext cx="9144000" cy="9144000"/>
            </a:xfrm>
            <a:prstGeom prst="arc">
              <a:avLst>
                <a:gd name="adj1" fmla="val 19302336"/>
                <a:gd name="adj2" fmla="val 21219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Arc 253"/>
            <p:cNvSpPr/>
            <p:nvPr/>
          </p:nvSpPr>
          <p:spPr>
            <a:xfrm>
              <a:off x="-3810000" y="-2209800"/>
              <a:ext cx="9448800" cy="9448800"/>
            </a:xfrm>
            <a:prstGeom prst="arc">
              <a:avLst>
                <a:gd name="adj1" fmla="val 19404394"/>
                <a:gd name="adj2" fmla="val 2044206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Arc 254"/>
            <p:cNvSpPr/>
            <p:nvPr/>
          </p:nvSpPr>
          <p:spPr>
            <a:xfrm>
              <a:off x="-3962400" y="-2362200"/>
              <a:ext cx="9753600" cy="9753600"/>
            </a:xfrm>
            <a:prstGeom prst="arc">
              <a:avLst>
                <a:gd name="adj1" fmla="val 19479786"/>
                <a:gd name="adj2" fmla="val 19964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Arc 255"/>
            <p:cNvSpPr/>
            <p:nvPr/>
          </p:nvSpPr>
          <p:spPr>
            <a:xfrm>
              <a:off x="-4114800" y="-2514600"/>
              <a:ext cx="10058400" cy="10058400"/>
            </a:xfrm>
            <a:prstGeom prst="arc">
              <a:avLst>
                <a:gd name="adj1" fmla="val 19551910"/>
                <a:gd name="adj2" fmla="val 19013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Arc 256"/>
            <p:cNvSpPr/>
            <p:nvPr/>
          </p:nvSpPr>
          <p:spPr>
            <a:xfrm>
              <a:off x="-4267200" y="-2667000"/>
              <a:ext cx="10363200" cy="10363200"/>
            </a:xfrm>
            <a:prstGeom prst="arc">
              <a:avLst>
                <a:gd name="adj1" fmla="val 19636275"/>
                <a:gd name="adj2" fmla="val 184228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Arc 257"/>
            <p:cNvSpPr/>
            <p:nvPr/>
          </p:nvSpPr>
          <p:spPr>
            <a:xfrm>
              <a:off x="-4419600" y="-2819400"/>
              <a:ext cx="10668000" cy="10668000"/>
            </a:xfrm>
            <a:prstGeom prst="arc">
              <a:avLst>
                <a:gd name="adj1" fmla="val 19682994"/>
                <a:gd name="adj2" fmla="val 177952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Arc 258"/>
            <p:cNvSpPr/>
            <p:nvPr/>
          </p:nvSpPr>
          <p:spPr>
            <a:xfrm>
              <a:off x="-4572000" y="-2971800"/>
              <a:ext cx="10972800" cy="10972800"/>
            </a:xfrm>
            <a:prstGeom prst="arc">
              <a:avLst>
                <a:gd name="adj1" fmla="val 19736900"/>
                <a:gd name="adj2" fmla="val 17364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Group 81"/>
          <p:cNvGrpSpPr/>
          <p:nvPr/>
        </p:nvGrpSpPr>
        <p:grpSpPr>
          <a:xfrm>
            <a:off x="-3200400" y="-1143000"/>
            <a:ext cx="10972800" cy="10972800"/>
            <a:chOff x="-4572000" y="-2971800"/>
            <a:chExt cx="10972800" cy="10972800"/>
          </a:xfrm>
        </p:grpSpPr>
        <p:sp>
          <p:nvSpPr>
            <p:cNvPr id="345" name="Arc 344"/>
            <p:cNvSpPr/>
            <p:nvPr/>
          </p:nvSpPr>
          <p:spPr>
            <a:xfrm>
              <a:off x="762000" y="2362200"/>
              <a:ext cx="304800" cy="304800"/>
            </a:xfrm>
            <a:prstGeom prst="arc">
              <a:avLst>
                <a:gd name="adj1" fmla="val 16200000"/>
                <a:gd name="adj2" fmla="val 5352256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Arc 345"/>
            <p:cNvSpPr/>
            <p:nvPr/>
          </p:nvSpPr>
          <p:spPr>
            <a:xfrm>
              <a:off x="609600" y="2209800"/>
              <a:ext cx="609600" cy="609600"/>
            </a:xfrm>
            <a:prstGeom prst="arc">
              <a:avLst>
                <a:gd name="adj1" fmla="val 18017269"/>
                <a:gd name="adj2" fmla="val 34273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Arc 346"/>
            <p:cNvSpPr/>
            <p:nvPr/>
          </p:nvSpPr>
          <p:spPr>
            <a:xfrm>
              <a:off x="457200" y="2057400"/>
              <a:ext cx="914400" cy="914400"/>
            </a:xfrm>
            <a:prstGeom prst="arc">
              <a:avLst>
                <a:gd name="adj1" fmla="val 18071716"/>
                <a:gd name="adj2" fmla="val 341254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Arc 347"/>
            <p:cNvSpPr/>
            <p:nvPr/>
          </p:nvSpPr>
          <p:spPr>
            <a:xfrm>
              <a:off x="304800" y="1905000"/>
              <a:ext cx="1219200" cy="1219200"/>
            </a:xfrm>
            <a:prstGeom prst="arc">
              <a:avLst>
                <a:gd name="adj1" fmla="val 18236841"/>
                <a:gd name="adj2" fmla="val 317572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Arc 348"/>
            <p:cNvSpPr/>
            <p:nvPr/>
          </p:nvSpPr>
          <p:spPr>
            <a:xfrm>
              <a:off x="152400" y="1752600"/>
              <a:ext cx="1524000" cy="1524000"/>
            </a:xfrm>
            <a:prstGeom prst="arc">
              <a:avLst>
                <a:gd name="adj1" fmla="val 18245560"/>
                <a:gd name="adj2" fmla="val 329693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Arc 349"/>
            <p:cNvSpPr/>
            <p:nvPr/>
          </p:nvSpPr>
          <p:spPr>
            <a:xfrm>
              <a:off x="0" y="1600200"/>
              <a:ext cx="1828800" cy="1828800"/>
            </a:xfrm>
            <a:prstGeom prst="arc">
              <a:avLst>
                <a:gd name="adj1" fmla="val 18274762"/>
                <a:gd name="adj2" fmla="val 32165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Arc 350"/>
            <p:cNvSpPr/>
            <p:nvPr/>
          </p:nvSpPr>
          <p:spPr>
            <a:xfrm>
              <a:off x="-152400" y="1447800"/>
              <a:ext cx="2133600" cy="2133600"/>
            </a:xfrm>
            <a:prstGeom prst="arc">
              <a:avLst>
                <a:gd name="adj1" fmla="val 18315326"/>
                <a:gd name="adj2" fmla="val 327689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Arc 351"/>
            <p:cNvSpPr/>
            <p:nvPr/>
          </p:nvSpPr>
          <p:spPr>
            <a:xfrm>
              <a:off x="-304800" y="1295400"/>
              <a:ext cx="2438400" cy="2438400"/>
            </a:xfrm>
            <a:prstGeom prst="arc">
              <a:avLst>
                <a:gd name="adj1" fmla="val 18327014"/>
                <a:gd name="adj2" fmla="val 323806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Arc 352"/>
            <p:cNvSpPr/>
            <p:nvPr/>
          </p:nvSpPr>
          <p:spPr>
            <a:xfrm>
              <a:off x="-457200" y="1143000"/>
              <a:ext cx="2743200" cy="2743200"/>
            </a:xfrm>
            <a:prstGeom prst="arc">
              <a:avLst>
                <a:gd name="adj1" fmla="val 18282292"/>
                <a:gd name="adj2" fmla="val 325395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Arc 353"/>
            <p:cNvSpPr/>
            <p:nvPr/>
          </p:nvSpPr>
          <p:spPr>
            <a:xfrm>
              <a:off x="-609600" y="990600"/>
              <a:ext cx="3048000" cy="3048000"/>
            </a:xfrm>
            <a:prstGeom prst="arc">
              <a:avLst>
                <a:gd name="adj1" fmla="val 18299991"/>
                <a:gd name="adj2" fmla="val 323796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Arc 354"/>
            <p:cNvSpPr/>
            <p:nvPr/>
          </p:nvSpPr>
          <p:spPr>
            <a:xfrm>
              <a:off x="-762000" y="838200"/>
              <a:ext cx="3352800" cy="3352800"/>
            </a:xfrm>
            <a:prstGeom prst="arc">
              <a:avLst>
                <a:gd name="adj1" fmla="val 18311615"/>
                <a:gd name="adj2" fmla="val 320501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Arc 355"/>
            <p:cNvSpPr/>
            <p:nvPr/>
          </p:nvSpPr>
          <p:spPr>
            <a:xfrm>
              <a:off x="-914400" y="685800"/>
              <a:ext cx="3657600" cy="3657600"/>
            </a:xfrm>
            <a:prstGeom prst="arc">
              <a:avLst>
                <a:gd name="adj1" fmla="val 18309733"/>
                <a:gd name="adj2" fmla="val 321382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Arc 356"/>
            <p:cNvSpPr/>
            <p:nvPr/>
          </p:nvSpPr>
          <p:spPr>
            <a:xfrm>
              <a:off x="-1066800" y="533400"/>
              <a:ext cx="3962400" cy="3962400"/>
            </a:xfrm>
            <a:prstGeom prst="arc">
              <a:avLst>
                <a:gd name="adj1" fmla="val 18311997"/>
                <a:gd name="adj2" fmla="val 320755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Arc 357"/>
            <p:cNvSpPr/>
            <p:nvPr/>
          </p:nvSpPr>
          <p:spPr>
            <a:xfrm>
              <a:off x="-1219200" y="381000"/>
              <a:ext cx="4267200" cy="4267200"/>
            </a:xfrm>
            <a:prstGeom prst="arc">
              <a:avLst>
                <a:gd name="adj1" fmla="val 18307249"/>
                <a:gd name="adj2" fmla="val 321643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Arc 358"/>
            <p:cNvSpPr/>
            <p:nvPr/>
          </p:nvSpPr>
          <p:spPr>
            <a:xfrm>
              <a:off x="-1371600" y="228600"/>
              <a:ext cx="4572000" cy="4572000"/>
            </a:xfrm>
            <a:prstGeom prst="arc">
              <a:avLst>
                <a:gd name="adj1" fmla="val 18311385"/>
                <a:gd name="adj2" fmla="val 323122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Arc 359"/>
            <p:cNvSpPr/>
            <p:nvPr/>
          </p:nvSpPr>
          <p:spPr>
            <a:xfrm>
              <a:off x="-1524000" y="76200"/>
              <a:ext cx="4876800" cy="4876800"/>
            </a:xfrm>
            <a:prstGeom prst="arc">
              <a:avLst>
                <a:gd name="adj1" fmla="val 18318195"/>
                <a:gd name="adj2" fmla="val 32331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Arc 360"/>
            <p:cNvSpPr/>
            <p:nvPr/>
          </p:nvSpPr>
          <p:spPr>
            <a:xfrm>
              <a:off x="-1676400" y="-76200"/>
              <a:ext cx="5181600" cy="5181600"/>
            </a:xfrm>
            <a:prstGeom prst="arc">
              <a:avLst>
                <a:gd name="adj1" fmla="val 18298308"/>
                <a:gd name="adj2" fmla="val 322570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Arc 361"/>
            <p:cNvSpPr/>
            <p:nvPr/>
          </p:nvSpPr>
          <p:spPr>
            <a:xfrm>
              <a:off x="-1828800" y="-228600"/>
              <a:ext cx="5486400" cy="5486400"/>
            </a:xfrm>
            <a:prstGeom prst="arc">
              <a:avLst>
                <a:gd name="adj1" fmla="val 18363608"/>
                <a:gd name="adj2" fmla="val 323453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Arc 362"/>
            <p:cNvSpPr/>
            <p:nvPr/>
          </p:nvSpPr>
          <p:spPr>
            <a:xfrm>
              <a:off x="-1981200" y="-381000"/>
              <a:ext cx="5791200" cy="5791200"/>
            </a:xfrm>
            <a:prstGeom prst="arc">
              <a:avLst>
                <a:gd name="adj1" fmla="val 18325184"/>
                <a:gd name="adj2" fmla="val 323654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Arc 363"/>
            <p:cNvSpPr/>
            <p:nvPr/>
          </p:nvSpPr>
          <p:spPr>
            <a:xfrm>
              <a:off x="-2133600" y="-533400"/>
              <a:ext cx="6096000" cy="6096000"/>
            </a:xfrm>
            <a:prstGeom prst="arc">
              <a:avLst>
                <a:gd name="adj1" fmla="val 18363516"/>
                <a:gd name="adj2" fmla="val 323584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Arc 364"/>
            <p:cNvSpPr/>
            <p:nvPr/>
          </p:nvSpPr>
          <p:spPr>
            <a:xfrm>
              <a:off x="-2286000" y="-685800"/>
              <a:ext cx="6400800" cy="6400800"/>
            </a:xfrm>
            <a:prstGeom prst="arc">
              <a:avLst>
                <a:gd name="adj1" fmla="val 18369478"/>
                <a:gd name="adj2" fmla="val 32376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Arc 365"/>
            <p:cNvSpPr/>
            <p:nvPr/>
          </p:nvSpPr>
          <p:spPr>
            <a:xfrm>
              <a:off x="-2438400" y="-838200"/>
              <a:ext cx="6705600" cy="6705600"/>
            </a:xfrm>
            <a:prstGeom prst="arc">
              <a:avLst>
                <a:gd name="adj1" fmla="val 18372954"/>
                <a:gd name="adj2" fmla="val 312505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Arc 366"/>
            <p:cNvSpPr/>
            <p:nvPr/>
          </p:nvSpPr>
          <p:spPr>
            <a:xfrm>
              <a:off x="-2590800" y="-990600"/>
              <a:ext cx="7010400" cy="7010400"/>
            </a:xfrm>
            <a:prstGeom prst="arc">
              <a:avLst>
                <a:gd name="adj1" fmla="val 18377245"/>
                <a:gd name="adj2" fmla="val 29192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Arc 367"/>
            <p:cNvSpPr/>
            <p:nvPr/>
          </p:nvSpPr>
          <p:spPr>
            <a:xfrm>
              <a:off x="-2743200" y="-1143000"/>
              <a:ext cx="7315200" cy="7315200"/>
            </a:xfrm>
            <a:prstGeom prst="arc">
              <a:avLst>
                <a:gd name="adj1" fmla="val 18574227"/>
                <a:gd name="adj2" fmla="val 276567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Arc 368"/>
            <p:cNvSpPr/>
            <p:nvPr/>
          </p:nvSpPr>
          <p:spPr>
            <a:xfrm>
              <a:off x="-2895600" y="-1295400"/>
              <a:ext cx="7620000" cy="7620000"/>
            </a:xfrm>
            <a:prstGeom prst="arc">
              <a:avLst>
                <a:gd name="adj1" fmla="val 18721876"/>
                <a:gd name="adj2" fmla="val 264935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Arc 369"/>
            <p:cNvSpPr/>
            <p:nvPr/>
          </p:nvSpPr>
          <p:spPr>
            <a:xfrm>
              <a:off x="-3048000" y="-1447800"/>
              <a:ext cx="7924800" cy="7924800"/>
            </a:xfrm>
            <a:prstGeom prst="arc">
              <a:avLst>
                <a:gd name="adj1" fmla="val 18878518"/>
                <a:gd name="adj2" fmla="val 254806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Arc 370"/>
            <p:cNvSpPr/>
            <p:nvPr/>
          </p:nvSpPr>
          <p:spPr>
            <a:xfrm>
              <a:off x="-3200400" y="-1600200"/>
              <a:ext cx="8229600" cy="8229600"/>
            </a:xfrm>
            <a:prstGeom prst="arc">
              <a:avLst>
                <a:gd name="adj1" fmla="val 18993829"/>
                <a:gd name="adj2" fmla="val 24204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Arc 371"/>
            <p:cNvSpPr/>
            <p:nvPr/>
          </p:nvSpPr>
          <p:spPr>
            <a:xfrm>
              <a:off x="-3352800" y="-1752600"/>
              <a:ext cx="8534400" cy="8534400"/>
            </a:xfrm>
            <a:prstGeom prst="arc">
              <a:avLst>
                <a:gd name="adj1" fmla="val 19116554"/>
                <a:gd name="adj2" fmla="val 231842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Arc 372"/>
            <p:cNvSpPr/>
            <p:nvPr/>
          </p:nvSpPr>
          <p:spPr>
            <a:xfrm>
              <a:off x="-3505200" y="-1905000"/>
              <a:ext cx="8839200" cy="8839200"/>
            </a:xfrm>
            <a:prstGeom prst="arc">
              <a:avLst>
                <a:gd name="adj1" fmla="val 19205292"/>
                <a:gd name="adj2" fmla="val 220653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Arc 373"/>
            <p:cNvSpPr/>
            <p:nvPr/>
          </p:nvSpPr>
          <p:spPr>
            <a:xfrm>
              <a:off x="-3657600" y="-2057400"/>
              <a:ext cx="9144000" cy="9144000"/>
            </a:xfrm>
            <a:prstGeom prst="arc">
              <a:avLst>
                <a:gd name="adj1" fmla="val 19302336"/>
                <a:gd name="adj2" fmla="val 21219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Arc 374"/>
            <p:cNvSpPr/>
            <p:nvPr/>
          </p:nvSpPr>
          <p:spPr>
            <a:xfrm>
              <a:off x="-3810000" y="-2209800"/>
              <a:ext cx="9448800" cy="9448800"/>
            </a:xfrm>
            <a:prstGeom prst="arc">
              <a:avLst>
                <a:gd name="adj1" fmla="val 19404394"/>
                <a:gd name="adj2" fmla="val 2044206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Arc 375"/>
            <p:cNvSpPr/>
            <p:nvPr/>
          </p:nvSpPr>
          <p:spPr>
            <a:xfrm>
              <a:off x="-3962400" y="-2362200"/>
              <a:ext cx="9753600" cy="9753600"/>
            </a:xfrm>
            <a:prstGeom prst="arc">
              <a:avLst>
                <a:gd name="adj1" fmla="val 19479786"/>
                <a:gd name="adj2" fmla="val 19964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Arc 376"/>
            <p:cNvSpPr/>
            <p:nvPr/>
          </p:nvSpPr>
          <p:spPr>
            <a:xfrm>
              <a:off x="-4114800" y="-2514600"/>
              <a:ext cx="10058400" cy="10058400"/>
            </a:xfrm>
            <a:prstGeom prst="arc">
              <a:avLst>
                <a:gd name="adj1" fmla="val 19551910"/>
                <a:gd name="adj2" fmla="val 19013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Arc 377"/>
            <p:cNvSpPr/>
            <p:nvPr/>
          </p:nvSpPr>
          <p:spPr>
            <a:xfrm>
              <a:off x="-4267200" y="-2667000"/>
              <a:ext cx="10363200" cy="10363200"/>
            </a:xfrm>
            <a:prstGeom prst="arc">
              <a:avLst>
                <a:gd name="adj1" fmla="val 19636275"/>
                <a:gd name="adj2" fmla="val 184228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Arc 378"/>
            <p:cNvSpPr/>
            <p:nvPr/>
          </p:nvSpPr>
          <p:spPr>
            <a:xfrm>
              <a:off x="-4419600" y="-2819400"/>
              <a:ext cx="10668000" cy="10668000"/>
            </a:xfrm>
            <a:prstGeom prst="arc">
              <a:avLst>
                <a:gd name="adj1" fmla="val 19682994"/>
                <a:gd name="adj2" fmla="val 177952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Arc 379"/>
            <p:cNvSpPr/>
            <p:nvPr/>
          </p:nvSpPr>
          <p:spPr>
            <a:xfrm>
              <a:off x="-4572000" y="-2971800"/>
              <a:ext cx="10972800" cy="10972800"/>
            </a:xfrm>
            <a:prstGeom prst="arc">
              <a:avLst>
                <a:gd name="adj1" fmla="val 19736900"/>
                <a:gd name="adj2" fmla="val 17364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1"/>
          <p:cNvGrpSpPr/>
          <p:nvPr/>
        </p:nvGrpSpPr>
        <p:grpSpPr>
          <a:xfrm>
            <a:off x="-3200400" y="-1752600"/>
            <a:ext cx="10972800" cy="10972800"/>
            <a:chOff x="-4572000" y="-2971800"/>
            <a:chExt cx="10972800" cy="10972800"/>
          </a:xfrm>
        </p:grpSpPr>
        <p:sp>
          <p:nvSpPr>
            <p:cNvPr id="189" name="Arc 188"/>
            <p:cNvSpPr/>
            <p:nvPr/>
          </p:nvSpPr>
          <p:spPr>
            <a:xfrm>
              <a:off x="762000" y="2362200"/>
              <a:ext cx="304800" cy="304800"/>
            </a:xfrm>
            <a:prstGeom prst="arc">
              <a:avLst>
                <a:gd name="adj1" fmla="val 16200000"/>
                <a:gd name="adj2" fmla="val 5352256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Arc 189"/>
            <p:cNvSpPr/>
            <p:nvPr/>
          </p:nvSpPr>
          <p:spPr>
            <a:xfrm>
              <a:off x="609600" y="2209800"/>
              <a:ext cx="609600" cy="609600"/>
            </a:xfrm>
            <a:prstGeom prst="arc">
              <a:avLst>
                <a:gd name="adj1" fmla="val 18017269"/>
                <a:gd name="adj2" fmla="val 34273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Arc 190"/>
            <p:cNvSpPr/>
            <p:nvPr/>
          </p:nvSpPr>
          <p:spPr>
            <a:xfrm>
              <a:off x="457200" y="2057400"/>
              <a:ext cx="914400" cy="914400"/>
            </a:xfrm>
            <a:prstGeom prst="arc">
              <a:avLst>
                <a:gd name="adj1" fmla="val 18071716"/>
                <a:gd name="adj2" fmla="val 341254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Arc 191"/>
            <p:cNvSpPr/>
            <p:nvPr/>
          </p:nvSpPr>
          <p:spPr>
            <a:xfrm>
              <a:off x="304800" y="1905000"/>
              <a:ext cx="1219200" cy="1219200"/>
            </a:xfrm>
            <a:prstGeom prst="arc">
              <a:avLst>
                <a:gd name="adj1" fmla="val 18236841"/>
                <a:gd name="adj2" fmla="val 317572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Arc 192"/>
            <p:cNvSpPr/>
            <p:nvPr/>
          </p:nvSpPr>
          <p:spPr>
            <a:xfrm>
              <a:off x="152400" y="1752600"/>
              <a:ext cx="1524000" cy="1524000"/>
            </a:xfrm>
            <a:prstGeom prst="arc">
              <a:avLst>
                <a:gd name="adj1" fmla="val 18245560"/>
                <a:gd name="adj2" fmla="val 329693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Arc 193"/>
            <p:cNvSpPr/>
            <p:nvPr/>
          </p:nvSpPr>
          <p:spPr>
            <a:xfrm>
              <a:off x="0" y="1600200"/>
              <a:ext cx="1828800" cy="1828800"/>
            </a:xfrm>
            <a:prstGeom prst="arc">
              <a:avLst>
                <a:gd name="adj1" fmla="val 18274762"/>
                <a:gd name="adj2" fmla="val 321658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Arc 194"/>
            <p:cNvSpPr/>
            <p:nvPr/>
          </p:nvSpPr>
          <p:spPr>
            <a:xfrm>
              <a:off x="-152400" y="1447800"/>
              <a:ext cx="2133600" cy="2133600"/>
            </a:xfrm>
            <a:prstGeom prst="arc">
              <a:avLst>
                <a:gd name="adj1" fmla="val 18315326"/>
                <a:gd name="adj2" fmla="val 3276894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Arc 195"/>
            <p:cNvSpPr/>
            <p:nvPr/>
          </p:nvSpPr>
          <p:spPr>
            <a:xfrm>
              <a:off x="-304800" y="1295400"/>
              <a:ext cx="2438400" cy="2438400"/>
            </a:xfrm>
            <a:prstGeom prst="arc">
              <a:avLst>
                <a:gd name="adj1" fmla="val 18327014"/>
                <a:gd name="adj2" fmla="val 323806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Arc 196"/>
            <p:cNvSpPr/>
            <p:nvPr/>
          </p:nvSpPr>
          <p:spPr>
            <a:xfrm>
              <a:off x="-457200" y="1143000"/>
              <a:ext cx="2743200" cy="2743200"/>
            </a:xfrm>
            <a:prstGeom prst="arc">
              <a:avLst>
                <a:gd name="adj1" fmla="val 18282292"/>
                <a:gd name="adj2" fmla="val 325395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Arc 197"/>
            <p:cNvSpPr/>
            <p:nvPr/>
          </p:nvSpPr>
          <p:spPr>
            <a:xfrm>
              <a:off x="-609600" y="990600"/>
              <a:ext cx="3048000" cy="3048000"/>
            </a:xfrm>
            <a:prstGeom prst="arc">
              <a:avLst>
                <a:gd name="adj1" fmla="val 18299991"/>
                <a:gd name="adj2" fmla="val 323796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Arc 198"/>
            <p:cNvSpPr/>
            <p:nvPr/>
          </p:nvSpPr>
          <p:spPr>
            <a:xfrm>
              <a:off x="-762000" y="838200"/>
              <a:ext cx="3352800" cy="3352800"/>
            </a:xfrm>
            <a:prstGeom prst="arc">
              <a:avLst>
                <a:gd name="adj1" fmla="val 18311615"/>
                <a:gd name="adj2" fmla="val 320501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rc 199"/>
            <p:cNvSpPr/>
            <p:nvPr/>
          </p:nvSpPr>
          <p:spPr>
            <a:xfrm>
              <a:off x="-914400" y="685800"/>
              <a:ext cx="3657600" cy="3657600"/>
            </a:xfrm>
            <a:prstGeom prst="arc">
              <a:avLst>
                <a:gd name="adj1" fmla="val 18309733"/>
                <a:gd name="adj2" fmla="val 321382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/>
          </p:nvSpPr>
          <p:spPr>
            <a:xfrm>
              <a:off x="-1066800" y="533400"/>
              <a:ext cx="3962400" cy="3962400"/>
            </a:xfrm>
            <a:prstGeom prst="arc">
              <a:avLst>
                <a:gd name="adj1" fmla="val 18311997"/>
                <a:gd name="adj2" fmla="val 320755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rc 201"/>
            <p:cNvSpPr/>
            <p:nvPr/>
          </p:nvSpPr>
          <p:spPr>
            <a:xfrm>
              <a:off x="-1219200" y="381000"/>
              <a:ext cx="4267200" cy="4267200"/>
            </a:xfrm>
            <a:prstGeom prst="arc">
              <a:avLst>
                <a:gd name="adj1" fmla="val 18307249"/>
                <a:gd name="adj2" fmla="val 321643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Arc 202"/>
            <p:cNvSpPr/>
            <p:nvPr/>
          </p:nvSpPr>
          <p:spPr>
            <a:xfrm>
              <a:off x="-1371600" y="228600"/>
              <a:ext cx="4572000" cy="4572000"/>
            </a:xfrm>
            <a:prstGeom prst="arc">
              <a:avLst>
                <a:gd name="adj1" fmla="val 18311385"/>
                <a:gd name="adj2" fmla="val 323122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Arc 204"/>
            <p:cNvSpPr/>
            <p:nvPr/>
          </p:nvSpPr>
          <p:spPr>
            <a:xfrm>
              <a:off x="-1524000" y="76200"/>
              <a:ext cx="4876800" cy="4876800"/>
            </a:xfrm>
            <a:prstGeom prst="arc">
              <a:avLst>
                <a:gd name="adj1" fmla="val 18318195"/>
                <a:gd name="adj2" fmla="val 32331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Arc 206"/>
            <p:cNvSpPr/>
            <p:nvPr/>
          </p:nvSpPr>
          <p:spPr>
            <a:xfrm>
              <a:off x="-1676400" y="-76200"/>
              <a:ext cx="5181600" cy="5181600"/>
            </a:xfrm>
            <a:prstGeom prst="arc">
              <a:avLst>
                <a:gd name="adj1" fmla="val 18298308"/>
                <a:gd name="adj2" fmla="val 322570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Arc 209"/>
            <p:cNvSpPr/>
            <p:nvPr/>
          </p:nvSpPr>
          <p:spPr>
            <a:xfrm>
              <a:off x="-1828800" y="-228600"/>
              <a:ext cx="5486400" cy="5486400"/>
            </a:xfrm>
            <a:prstGeom prst="arc">
              <a:avLst>
                <a:gd name="adj1" fmla="val 18363608"/>
                <a:gd name="adj2" fmla="val 323453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Arc 210"/>
            <p:cNvSpPr/>
            <p:nvPr/>
          </p:nvSpPr>
          <p:spPr>
            <a:xfrm>
              <a:off x="-1981200" y="-381000"/>
              <a:ext cx="5791200" cy="5791200"/>
            </a:xfrm>
            <a:prstGeom prst="arc">
              <a:avLst>
                <a:gd name="adj1" fmla="val 18325184"/>
                <a:gd name="adj2" fmla="val 323654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Arc 211"/>
            <p:cNvSpPr/>
            <p:nvPr/>
          </p:nvSpPr>
          <p:spPr>
            <a:xfrm>
              <a:off x="-2133600" y="-533400"/>
              <a:ext cx="6096000" cy="6096000"/>
            </a:xfrm>
            <a:prstGeom prst="arc">
              <a:avLst>
                <a:gd name="adj1" fmla="val 18363516"/>
                <a:gd name="adj2" fmla="val 323584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Arc 212"/>
            <p:cNvSpPr/>
            <p:nvPr/>
          </p:nvSpPr>
          <p:spPr>
            <a:xfrm>
              <a:off x="-2286000" y="-685800"/>
              <a:ext cx="6400800" cy="6400800"/>
            </a:xfrm>
            <a:prstGeom prst="arc">
              <a:avLst>
                <a:gd name="adj1" fmla="val 18369478"/>
                <a:gd name="adj2" fmla="val 32376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Arc 213"/>
            <p:cNvSpPr/>
            <p:nvPr/>
          </p:nvSpPr>
          <p:spPr>
            <a:xfrm>
              <a:off x="-2438400" y="-838200"/>
              <a:ext cx="6705600" cy="6705600"/>
            </a:xfrm>
            <a:prstGeom prst="arc">
              <a:avLst>
                <a:gd name="adj1" fmla="val 18372954"/>
                <a:gd name="adj2" fmla="val 3125051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Arc 214"/>
            <p:cNvSpPr/>
            <p:nvPr/>
          </p:nvSpPr>
          <p:spPr>
            <a:xfrm>
              <a:off x="-2590800" y="-990600"/>
              <a:ext cx="7010400" cy="7010400"/>
            </a:xfrm>
            <a:prstGeom prst="arc">
              <a:avLst>
                <a:gd name="adj1" fmla="val 18377245"/>
                <a:gd name="adj2" fmla="val 29192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Arc 217"/>
            <p:cNvSpPr/>
            <p:nvPr/>
          </p:nvSpPr>
          <p:spPr>
            <a:xfrm>
              <a:off x="-2743200" y="-1143000"/>
              <a:ext cx="7315200" cy="7315200"/>
            </a:xfrm>
            <a:prstGeom prst="arc">
              <a:avLst>
                <a:gd name="adj1" fmla="val 18574227"/>
                <a:gd name="adj2" fmla="val 276567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Arc 218"/>
            <p:cNvSpPr/>
            <p:nvPr/>
          </p:nvSpPr>
          <p:spPr>
            <a:xfrm>
              <a:off x="-2895600" y="-1295400"/>
              <a:ext cx="7620000" cy="7620000"/>
            </a:xfrm>
            <a:prstGeom prst="arc">
              <a:avLst>
                <a:gd name="adj1" fmla="val 18721876"/>
                <a:gd name="adj2" fmla="val 264935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Arc 219"/>
            <p:cNvSpPr/>
            <p:nvPr/>
          </p:nvSpPr>
          <p:spPr>
            <a:xfrm>
              <a:off x="-3048000" y="-1447800"/>
              <a:ext cx="7924800" cy="7924800"/>
            </a:xfrm>
            <a:prstGeom prst="arc">
              <a:avLst>
                <a:gd name="adj1" fmla="val 18878518"/>
                <a:gd name="adj2" fmla="val 254806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Arc 220"/>
            <p:cNvSpPr/>
            <p:nvPr/>
          </p:nvSpPr>
          <p:spPr>
            <a:xfrm>
              <a:off x="-3200400" y="-1600200"/>
              <a:ext cx="8229600" cy="8229600"/>
            </a:xfrm>
            <a:prstGeom prst="arc">
              <a:avLst>
                <a:gd name="adj1" fmla="val 18993829"/>
                <a:gd name="adj2" fmla="val 24204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Arc 221"/>
            <p:cNvSpPr/>
            <p:nvPr/>
          </p:nvSpPr>
          <p:spPr>
            <a:xfrm>
              <a:off x="-3352800" y="-1752600"/>
              <a:ext cx="8534400" cy="8534400"/>
            </a:xfrm>
            <a:prstGeom prst="arc">
              <a:avLst>
                <a:gd name="adj1" fmla="val 19116554"/>
                <a:gd name="adj2" fmla="val 231842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Arc 222"/>
            <p:cNvSpPr/>
            <p:nvPr/>
          </p:nvSpPr>
          <p:spPr>
            <a:xfrm>
              <a:off x="-3505200" y="-1905000"/>
              <a:ext cx="8839200" cy="8839200"/>
            </a:xfrm>
            <a:prstGeom prst="arc">
              <a:avLst>
                <a:gd name="adj1" fmla="val 19205292"/>
                <a:gd name="adj2" fmla="val 220653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Arc 259"/>
            <p:cNvSpPr/>
            <p:nvPr/>
          </p:nvSpPr>
          <p:spPr>
            <a:xfrm>
              <a:off x="-3657600" y="-2057400"/>
              <a:ext cx="9144000" cy="9144000"/>
            </a:xfrm>
            <a:prstGeom prst="arc">
              <a:avLst>
                <a:gd name="adj1" fmla="val 19302336"/>
                <a:gd name="adj2" fmla="val 212191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Arc 296"/>
            <p:cNvSpPr/>
            <p:nvPr/>
          </p:nvSpPr>
          <p:spPr>
            <a:xfrm>
              <a:off x="-3810000" y="-2209800"/>
              <a:ext cx="9448800" cy="9448800"/>
            </a:xfrm>
            <a:prstGeom prst="arc">
              <a:avLst>
                <a:gd name="adj1" fmla="val 19404394"/>
                <a:gd name="adj2" fmla="val 2044206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Arc 299"/>
            <p:cNvSpPr/>
            <p:nvPr/>
          </p:nvSpPr>
          <p:spPr>
            <a:xfrm>
              <a:off x="-3962400" y="-2362200"/>
              <a:ext cx="9753600" cy="9753600"/>
            </a:xfrm>
            <a:prstGeom prst="arc">
              <a:avLst>
                <a:gd name="adj1" fmla="val 19479786"/>
                <a:gd name="adj2" fmla="val 199644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Arc 301"/>
            <p:cNvSpPr/>
            <p:nvPr/>
          </p:nvSpPr>
          <p:spPr>
            <a:xfrm>
              <a:off x="-4114800" y="-2514600"/>
              <a:ext cx="10058400" cy="10058400"/>
            </a:xfrm>
            <a:prstGeom prst="arc">
              <a:avLst>
                <a:gd name="adj1" fmla="val 19551910"/>
                <a:gd name="adj2" fmla="val 1901368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Arc 302"/>
            <p:cNvSpPr/>
            <p:nvPr/>
          </p:nvSpPr>
          <p:spPr>
            <a:xfrm>
              <a:off x="-4267200" y="-2667000"/>
              <a:ext cx="10363200" cy="10363200"/>
            </a:xfrm>
            <a:prstGeom prst="arc">
              <a:avLst>
                <a:gd name="adj1" fmla="val 19636275"/>
                <a:gd name="adj2" fmla="val 184228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Arc 303"/>
            <p:cNvSpPr/>
            <p:nvPr/>
          </p:nvSpPr>
          <p:spPr>
            <a:xfrm>
              <a:off x="-4419600" y="-2819400"/>
              <a:ext cx="10668000" cy="10668000"/>
            </a:xfrm>
            <a:prstGeom prst="arc">
              <a:avLst>
                <a:gd name="adj1" fmla="val 19682994"/>
                <a:gd name="adj2" fmla="val 177952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Arc 304"/>
            <p:cNvSpPr/>
            <p:nvPr/>
          </p:nvSpPr>
          <p:spPr>
            <a:xfrm>
              <a:off x="-4572000" y="-2971800"/>
              <a:ext cx="10972800" cy="10972800"/>
            </a:xfrm>
            <a:prstGeom prst="arc">
              <a:avLst>
                <a:gd name="adj1" fmla="val 19736900"/>
                <a:gd name="adj2" fmla="val 17364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/>
          <p:cNvCxnSpPr/>
          <p:nvPr/>
        </p:nvCxnSpPr>
        <p:spPr>
          <a:xfrm>
            <a:off x="2286000" y="2057400"/>
            <a:ext cx="0" cy="1295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286000" y="4419600"/>
            <a:ext cx="0" cy="1371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3"/>
          <p:cNvGrpSpPr/>
          <p:nvPr/>
        </p:nvGrpSpPr>
        <p:grpSpPr>
          <a:xfrm>
            <a:off x="1371600" y="2209800"/>
            <a:ext cx="304800" cy="3429000"/>
            <a:chOff x="1371600" y="2133600"/>
            <a:chExt cx="304800" cy="3429000"/>
          </a:xfrm>
        </p:grpSpPr>
        <p:cxnSp>
          <p:nvCxnSpPr>
            <p:cNvPr id="147" name="Straight Connector 146"/>
            <p:cNvCxnSpPr/>
            <p:nvPr/>
          </p:nvCxnSpPr>
          <p:spPr>
            <a:xfrm>
              <a:off x="1676400" y="2133600"/>
              <a:ext cx="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524000" y="2133600"/>
              <a:ext cx="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371600" y="2133600"/>
              <a:ext cx="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6" name="Rectangle 215"/>
          <p:cNvSpPr/>
          <p:nvPr/>
        </p:nvSpPr>
        <p:spPr>
          <a:xfrm>
            <a:off x="7162800" y="1143000"/>
            <a:ext cx="1981200" cy="518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7" name="Straight Connector 169"/>
          <p:cNvCxnSpPr>
            <a:cxnSpLocks noChangeShapeType="1"/>
          </p:cNvCxnSpPr>
          <p:nvPr/>
        </p:nvCxnSpPr>
        <p:spPr bwMode="auto">
          <a:xfrm>
            <a:off x="7239000" y="1600200"/>
            <a:ext cx="0" cy="48768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 useBgFill="1">
        <p:nvSpPr>
          <p:cNvPr id="142" name="Rectangle 141"/>
          <p:cNvSpPr/>
          <p:nvPr/>
        </p:nvSpPr>
        <p:spPr>
          <a:xfrm>
            <a:off x="2209800" y="6248400"/>
            <a:ext cx="5638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1219200" y="2743200"/>
            <a:ext cx="914400" cy="914400"/>
            <a:chOff x="4797575" y="2743200"/>
            <a:chExt cx="1371600" cy="1371600"/>
          </a:xfrm>
        </p:grpSpPr>
        <p:sp>
          <p:nvSpPr>
            <p:cNvPr id="123" name="Arc 122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9575681"/>
                <a:gd name="adj2" fmla="val 1868374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Arc 123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9021282"/>
                <a:gd name="adj2" fmla="val 2544483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Arc 124"/>
            <p:cNvSpPr/>
            <p:nvPr/>
          </p:nvSpPr>
          <p:spPr>
            <a:xfrm rot="5400000">
              <a:off x="5483375" y="3382964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Arc 125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9877356"/>
                <a:gd name="adj2" fmla="val 1806271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113"/>
          <p:cNvGrpSpPr>
            <a:grpSpLocks/>
          </p:cNvGrpSpPr>
          <p:nvPr/>
        </p:nvGrpSpPr>
        <p:grpSpPr bwMode="auto">
          <a:xfrm>
            <a:off x="1219200" y="3200400"/>
            <a:ext cx="914400" cy="914400"/>
            <a:chOff x="4797575" y="2743200"/>
            <a:chExt cx="1371600" cy="1371600"/>
          </a:xfrm>
        </p:grpSpPr>
        <p:sp>
          <p:nvSpPr>
            <p:cNvPr id="128" name="Arc 127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9575681"/>
                <a:gd name="adj2" fmla="val 1868374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Arc 128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9021282"/>
                <a:gd name="adj2" fmla="val 2544483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Arc 129"/>
            <p:cNvSpPr/>
            <p:nvPr/>
          </p:nvSpPr>
          <p:spPr>
            <a:xfrm rot="5400000">
              <a:off x="5483375" y="3382964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Arc 130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9877356"/>
                <a:gd name="adj2" fmla="val 1806271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113"/>
          <p:cNvGrpSpPr>
            <a:grpSpLocks/>
          </p:cNvGrpSpPr>
          <p:nvPr/>
        </p:nvGrpSpPr>
        <p:grpSpPr bwMode="auto">
          <a:xfrm>
            <a:off x="1219200" y="3657600"/>
            <a:ext cx="914400" cy="914400"/>
            <a:chOff x="4797575" y="2743200"/>
            <a:chExt cx="1371600" cy="1371600"/>
          </a:xfrm>
        </p:grpSpPr>
        <p:sp>
          <p:nvSpPr>
            <p:cNvPr id="133" name="Arc 132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9575681"/>
                <a:gd name="adj2" fmla="val 1868374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Arc 133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9021282"/>
                <a:gd name="adj2" fmla="val 2544483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Arc 134"/>
            <p:cNvSpPr/>
            <p:nvPr/>
          </p:nvSpPr>
          <p:spPr>
            <a:xfrm rot="5400000">
              <a:off x="5483375" y="3382964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Arc 135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9877356"/>
                <a:gd name="adj2" fmla="val 1806271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219200" y="4114800"/>
            <a:ext cx="914400" cy="914400"/>
            <a:chOff x="4797575" y="2743200"/>
            <a:chExt cx="1371600" cy="1371600"/>
          </a:xfrm>
        </p:grpSpPr>
        <p:sp>
          <p:nvSpPr>
            <p:cNvPr id="138" name="Arc 137"/>
            <p:cNvSpPr/>
            <p:nvPr/>
          </p:nvSpPr>
          <p:spPr bwMode="auto">
            <a:xfrm>
              <a:off x="5026175" y="2971800"/>
              <a:ext cx="914400" cy="914400"/>
            </a:xfrm>
            <a:prstGeom prst="arc">
              <a:avLst>
                <a:gd name="adj1" fmla="val 19575681"/>
                <a:gd name="adj2" fmla="val 1868374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Arc 138"/>
            <p:cNvSpPr/>
            <p:nvPr/>
          </p:nvSpPr>
          <p:spPr bwMode="auto">
            <a:xfrm>
              <a:off x="5254775" y="3200400"/>
              <a:ext cx="457200" cy="457200"/>
            </a:xfrm>
            <a:prstGeom prst="arc">
              <a:avLst>
                <a:gd name="adj1" fmla="val 19021282"/>
                <a:gd name="adj2" fmla="val 2544483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Arc 139"/>
            <p:cNvSpPr/>
            <p:nvPr/>
          </p:nvSpPr>
          <p:spPr>
            <a:xfrm rot="5400000">
              <a:off x="5483375" y="3382964"/>
              <a:ext cx="76200" cy="76200"/>
            </a:xfrm>
            <a:prstGeom prst="arc">
              <a:avLst>
                <a:gd name="adj1" fmla="val 10849110"/>
                <a:gd name="adj2" fmla="val 0"/>
              </a:avLst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Arc 142"/>
            <p:cNvSpPr/>
            <p:nvPr/>
          </p:nvSpPr>
          <p:spPr bwMode="auto">
            <a:xfrm>
              <a:off x="4797575" y="2743200"/>
              <a:ext cx="1371600" cy="1371600"/>
            </a:xfrm>
            <a:prstGeom prst="arc">
              <a:avLst>
                <a:gd name="adj1" fmla="val 19877356"/>
                <a:gd name="adj2" fmla="val 1806271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" name="Group 153"/>
          <p:cNvGrpSpPr/>
          <p:nvPr/>
        </p:nvGrpSpPr>
        <p:grpSpPr>
          <a:xfrm>
            <a:off x="1828800" y="2209800"/>
            <a:ext cx="304800" cy="3429000"/>
            <a:chOff x="1371600" y="2133600"/>
            <a:chExt cx="304800" cy="342900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1676400" y="2133600"/>
              <a:ext cx="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524000" y="2133600"/>
              <a:ext cx="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371600" y="2133600"/>
              <a:ext cx="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41" name="Rectangle 140"/>
          <p:cNvSpPr/>
          <p:nvPr/>
        </p:nvSpPr>
        <p:spPr>
          <a:xfrm>
            <a:off x="2209800" y="0"/>
            <a:ext cx="56388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&amp; Huygens’ principle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533400" y="12147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Coherent, monochromatic light passes through one narrow slit</a:t>
            </a:r>
            <a:endParaRPr lang="en-US" sz="2400" dirty="0"/>
          </a:p>
        </p:txBody>
      </p:sp>
      <p:sp>
        <p:nvSpPr>
          <p:cNvPr id="312" name="Slide Number Placeholder 3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83" name="Group 382"/>
          <p:cNvGrpSpPr/>
          <p:nvPr/>
        </p:nvGrpSpPr>
        <p:grpSpPr>
          <a:xfrm>
            <a:off x="2258704" y="3393744"/>
            <a:ext cx="76200" cy="990600"/>
            <a:chOff x="2286000" y="3352800"/>
            <a:chExt cx="76200" cy="990600"/>
          </a:xfrm>
        </p:grpSpPr>
        <p:sp>
          <p:nvSpPr>
            <p:cNvPr id="156" name="Arc 155"/>
            <p:cNvSpPr/>
            <p:nvPr/>
          </p:nvSpPr>
          <p:spPr>
            <a:xfrm rot="5400000">
              <a:off x="2286000" y="3962400"/>
              <a:ext cx="76200" cy="76200"/>
            </a:xfrm>
            <a:prstGeom prst="arc">
              <a:avLst>
                <a:gd name="adj1" fmla="val 157473"/>
                <a:gd name="adj2" fmla="val 21583927"/>
              </a:avLst>
            </a:prstGeom>
            <a:solidFill>
              <a:srgbClr val="C00000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Arc 156"/>
            <p:cNvSpPr/>
            <p:nvPr/>
          </p:nvSpPr>
          <p:spPr>
            <a:xfrm rot="5400000">
              <a:off x="2286000" y="4267200"/>
              <a:ext cx="76200" cy="76200"/>
            </a:xfrm>
            <a:prstGeom prst="arc">
              <a:avLst>
                <a:gd name="adj1" fmla="val 157473"/>
                <a:gd name="adj2" fmla="val 21583927"/>
              </a:avLst>
            </a:prstGeom>
            <a:solidFill>
              <a:srgbClr val="C00000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1" name="Arc 380"/>
            <p:cNvSpPr/>
            <p:nvPr/>
          </p:nvSpPr>
          <p:spPr>
            <a:xfrm rot="5400000">
              <a:off x="2286000" y="3657600"/>
              <a:ext cx="76200" cy="76200"/>
            </a:xfrm>
            <a:prstGeom prst="arc">
              <a:avLst>
                <a:gd name="adj1" fmla="val 157473"/>
                <a:gd name="adj2" fmla="val 21583927"/>
              </a:avLst>
            </a:prstGeom>
            <a:solidFill>
              <a:srgbClr val="C00000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2" name="Arc 381"/>
            <p:cNvSpPr/>
            <p:nvPr/>
          </p:nvSpPr>
          <p:spPr>
            <a:xfrm rot="5400000">
              <a:off x="2286000" y="3352800"/>
              <a:ext cx="76200" cy="76200"/>
            </a:xfrm>
            <a:prstGeom prst="arc">
              <a:avLst>
                <a:gd name="adj1" fmla="val 157473"/>
                <a:gd name="adj2" fmla="val 21583927"/>
              </a:avLst>
            </a:prstGeom>
            <a:solidFill>
              <a:srgbClr val="C00000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85" name="Straight Connector 384"/>
          <p:cNvCxnSpPr/>
          <p:nvPr/>
        </p:nvCxnSpPr>
        <p:spPr>
          <a:xfrm>
            <a:off x="2286000" y="3429000"/>
            <a:ext cx="0" cy="914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8" name="TextBox 207"/>
          <p:cNvSpPr txBox="1"/>
          <p:nvPr/>
        </p:nvSpPr>
        <p:spPr>
          <a:xfrm>
            <a:off x="4419600" y="4191000"/>
            <a:ext cx="25908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Wavelets through slit travel different distances and can interfere!</a:t>
            </a:r>
            <a:endParaRPr lang="en-US" dirty="0"/>
          </a:p>
        </p:txBody>
      </p:sp>
      <p:grpSp>
        <p:nvGrpSpPr>
          <p:cNvPr id="390" name="Group 389"/>
          <p:cNvGrpSpPr/>
          <p:nvPr/>
        </p:nvGrpSpPr>
        <p:grpSpPr>
          <a:xfrm>
            <a:off x="2286000" y="1752600"/>
            <a:ext cx="4876800" cy="4495800"/>
            <a:chOff x="2286000" y="1752600"/>
            <a:chExt cx="4876800" cy="4495800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2286000" y="3886172"/>
              <a:ext cx="4876800" cy="28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V="1">
              <a:off x="2286000" y="1752600"/>
              <a:ext cx="3657600" cy="2133572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>
              <a:off x="2286000" y="3886200"/>
              <a:ext cx="4038600" cy="23622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0" name="TextBox 399"/>
          <p:cNvSpPr txBox="1"/>
          <p:nvPr/>
        </p:nvSpPr>
        <p:spPr>
          <a:xfrm>
            <a:off x="1143000" y="6324600"/>
            <a:ext cx="481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are the interference maxima and minima?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>
            <a:off x="1828800" y="3886200"/>
            <a:ext cx="5410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85"/>
          <p:cNvCxnSpPr>
            <a:cxnSpLocks noChangeShapeType="1"/>
          </p:cNvCxnSpPr>
          <p:nvPr/>
        </p:nvCxnSpPr>
        <p:spPr bwMode="auto">
          <a:xfrm flipV="1">
            <a:off x="1812897" y="2814452"/>
            <a:ext cx="5371674" cy="882906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185"/>
          <p:cNvCxnSpPr>
            <a:cxnSpLocks noChangeShapeType="1"/>
          </p:cNvCxnSpPr>
          <p:nvPr/>
        </p:nvCxnSpPr>
        <p:spPr bwMode="auto">
          <a:xfrm flipV="1">
            <a:off x="1816925" y="2802577"/>
            <a:ext cx="5403272" cy="1104406"/>
          </a:xfrm>
          <a:prstGeom prst="line">
            <a:avLst/>
          </a:prstGeom>
          <a:noFill/>
          <a:ln w="1905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1219200" y="2286000"/>
            <a:ext cx="0" cy="3352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1066800" y="2286000"/>
            <a:ext cx="0" cy="3352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1676400" y="2286000"/>
            <a:ext cx="0" cy="3352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1524000" y="2286000"/>
            <a:ext cx="0" cy="3352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1371600" y="2286000"/>
            <a:ext cx="0" cy="3352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169"/>
          <p:cNvCxnSpPr>
            <a:cxnSpLocks noChangeShapeType="1"/>
          </p:cNvCxnSpPr>
          <p:nvPr/>
        </p:nvCxnSpPr>
        <p:spPr bwMode="auto">
          <a:xfrm>
            <a:off x="1828800" y="2133600"/>
            <a:ext cx="0" cy="15240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169"/>
          <p:cNvCxnSpPr>
            <a:cxnSpLocks noChangeShapeType="1"/>
          </p:cNvCxnSpPr>
          <p:nvPr/>
        </p:nvCxnSpPr>
        <p:spPr bwMode="auto">
          <a:xfrm>
            <a:off x="1828800" y="4114800"/>
            <a:ext cx="0" cy="17526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Connector 169"/>
          <p:cNvCxnSpPr>
            <a:cxnSpLocks noChangeShapeType="1"/>
          </p:cNvCxnSpPr>
          <p:nvPr/>
        </p:nvCxnSpPr>
        <p:spPr bwMode="auto">
          <a:xfrm>
            <a:off x="7239000" y="1600200"/>
            <a:ext cx="0" cy="45720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69"/>
          <p:cNvSpPr/>
          <p:nvPr/>
        </p:nvSpPr>
        <p:spPr>
          <a:xfrm>
            <a:off x="2667000" y="3048000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r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71" name="Rectangle 70"/>
          <p:cNvSpPr/>
          <p:nvPr/>
        </p:nvSpPr>
        <p:spPr>
          <a:xfrm>
            <a:off x="2667000" y="3576935"/>
            <a:ext cx="43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r</a:t>
            </a:r>
            <a:r>
              <a:rPr lang="en-US" sz="2400" baseline="-25000" dirty="0" smtClean="0"/>
              <a:t>1'</a:t>
            </a:r>
            <a:endParaRPr lang="en-US" sz="2400" dirty="0"/>
          </a:p>
        </p:txBody>
      </p:sp>
      <p:grpSp>
        <p:nvGrpSpPr>
          <p:cNvPr id="72" name="Group 91"/>
          <p:cNvGrpSpPr/>
          <p:nvPr/>
        </p:nvGrpSpPr>
        <p:grpSpPr>
          <a:xfrm rot="5400000">
            <a:off x="935629" y="3678287"/>
            <a:ext cx="1339771" cy="384001"/>
            <a:chOff x="2032800" y="2137309"/>
            <a:chExt cx="2438750" cy="943579"/>
          </a:xfrm>
        </p:grpSpPr>
        <p:sp>
          <p:nvSpPr>
            <p:cNvPr id="73" name="Line 5"/>
            <p:cNvSpPr>
              <a:spLocks noChangeShapeType="1"/>
            </p:cNvSpPr>
            <p:nvPr/>
          </p:nvSpPr>
          <p:spPr bwMode="auto">
            <a:xfrm flipV="1">
              <a:off x="2869840" y="2137309"/>
              <a:ext cx="0" cy="914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"/>
            <p:cNvSpPr>
              <a:spLocks noChangeShapeType="1"/>
            </p:cNvSpPr>
            <p:nvPr/>
          </p:nvSpPr>
          <p:spPr bwMode="auto">
            <a:xfrm flipV="1">
              <a:off x="3667501" y="2166489"/>
              <a:ext cx="0" cy="914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2032800" y="2611494"/>
              <a:ext cx="8040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3667490" y="2611504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 rot="16200000">
              <a:off x="2811547" y="2238603"/>
              <a:ext cx="840695" cy="733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a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slit diffraction</a:t>
            </a:r>
            <a:endParaRPr lang="en-US" dirty="0"/>
          </a:p>
        </p:txBody>
      </p:sp>
      <p:grpSp>
        <p:nvGrpSpPr>
          <p:cNvPr id="4" name="Group 103"/>
          <p:cNvGrpSpPr/>
          <p:nvPr/>
        </p:nvGrpSpPr>
        <p:grpSpPr>
          <a:xfrm>
            <a:off x="3048000" y="2286000"/>
            <a:ext cx="3657600" cy="3657600"/>
            <a:chOff x="609600" y="2057400"/>
            <a:chExt cx="3657600" cy="3657600"/>
          </a:xfrm>
        </p:grpSpPr>
        <p:sp useBgFill="1">
          <p:nvSpPr>
            <p:cNvPr id="5" name="Oval 4"/>
            <p:cNvSpPr/>
            <p:nvPr/>
          </p:nvSpPr>
          <p:spPr>
            <a:xfrm>
              <a:off x="609600" y="2057400"/>
              <a:ext cx="3657600" cy="3657600"/>
            </a:xfrm>
            <a:prstGeom prst="ellips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29"/>
            <p:cNvCxnSpPr>
              <a:cxnSpLocks noChangeShapeType="1"/>
            </p:cNvCxnSpPr>
            <p:nvPr/>
          </p:nvCxnSpPr>
          <p:spPr bwMode="auto">
            <a:xfrm>
              <a:off x="1143000" y="2743200"/>
              <a:ext cx="1" cy="2286000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600200" y="2362200"/>
              <a:ext cx="0" cy="304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169"/>
            <p:cNvCxnSpPr>
              <a:cxnSpLocks noChangeShapeType="1"/>
            </p:cNvCxnSpPr>
            <p:nvPr/>
          </p:nvCxnSpPr>
          <p:spPr bwMode="auto">
            <a:xfrm>
              <a:off x="2057400" y="4800600"/>
              <a:ext cx="0" cy="84124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69"/>
            <p:cNvCxnSpPr>
              <a:cxnSpLocks noChangeShapeType="1"/>
            </p:cNvCxnSpPr>
            <p:nvPr/>
          </p:nvCxnSpPr>
          <p:spPr bwMode="auto">
            <a:xfrm>
              <a:off x="2057400" y="2133600"/>
              <a:ext cx="0" cy="8382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29"/>
            <p:cNvCxnSpPr>
              <a:cxnSpLocks noChangeShapeType="1"/>
            </p:cNvCxnSpPr>
            <p:nvPr/>
          </p:nvCxnSpPr>
          <p:spPr bwMode="auto">
            <a:xfrm>
              <a:off x="685800" y="3581400"/>
              <a:ext cx="0" cy="609600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113"/>
          <p:cNvGrpSpPr/>
          <p:nvPr/>
        </p:nvGrpSpPr>
        <p:grpSpPr>
          <a:xfrm rot="20682750">
            <a:off x="4394567" y="3237281"/>
            <a:ext cx="230838" cy="875699"/>
            <a:chOff x="914400" y="3429000"/>
            <a:chExt cx="1763395" cy="2291358"/>
          </a:xfrm>
        </p:grpSpPr>
        <p:sp>
          <p:nvSpPr>
            <p:cNvPr id="26" name="Right Triangle 25"/>
            <p:cNvSpPr/>
            <p:nvPr/>
          </p:nvSpPr>
          <p:spPr>
            <a:xfrm flipH="1">
              <a:off x="914400" y="3429000"/>
              <a:ext cx="1746298" cy="2286001"/>
            </a:xfrm>
            <a:prstGeom prst="rt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99868" y="5357305"/>
              <a:ext cx="977927" cy="3630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65681" y="2292597"/>
            <a:ext cx="3657600" cy="3657600"/>
            <a:chOff x="2665681" y="2292597"/>
            <a:chExt cx="3657600" cy="3657600"/>
          </a:xfrm>
        </p:grpSpPr>
        <p:sp>
          <p:nvSpPr>
            <p:cNvPr id="22" name="Arc 21"/>
            <p:cNvSpPr/>
            <p:nvPr/>
          </p:nvSpPr>
          <p:spPr bwMode="auto">
            <a:xfrm>
              <a:off x="3582731" y="3201696"/>
              <a:ext cx="1828800" cy="1828800"/>
            </a:xfrm>
            <a:prstGeom prst="arc">
              <a:avLst>
                <a:gd name="adj1" fmla="val 19655259"/>
                <a:gd name="adj2" fmla="val 273878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Arc 22"/>
            <p:cNvSpPr/>
            <p:nvPr/>
          </p:nvSpPr>
          <p:spPr bwMode="auto">
            <a:xfrm>
              <a:off x="3125531" y="2744496"/>
              <a:ext cx="2743200" cy="2743200"/>
            </a:xfrm>
            <a:prstGeom prst="arc">
              <a:avLst>
                <a:gd name="adj1" fmla="val 19760409"/>
                <a:gd name="adj2" fmla="val 91576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Arc 23"/>
            <p:cNvSpPr/>
            <p:nvPr/>
          </p:nvSpPr>
          <p:spPr bwMode="auto">
            <a:xfrm>
              <a:off x="4039931" y="3658896"/>
              <a:ext cx="914400" cy="914400"/>
            </a:xfrm>
            <a:prstGeom prst="arc">
              <a:avLst>
                <a:gd name="adj1" fmla="val 18324592"/>
                <a:gd name="adj2" fmla="val 1426427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4461875" y="4088800"/>
              <a:ext cx="76200" cy="76200"/>
            </a:xfrm>
            <a:prstGeom prst="arc">
              <a:avLst>
                <a:gd name="adj1" fmla="val 157473"/>
                <a:gd name="adj2" fmla="val 21583927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Arc 30"/>
            <p:cNvSpPr/>
            <p:nvPr/>
          </p:nvSpPr>
          <p:spPr bwMode="auto">
            <a:xfrm>
              <a:off x="2665681" y="2292597"/>
              <a:ext cx="3657600" cy="3657600"/>
            </a:xfrm>
            <a:prstGeom prst="arc">
              <a:avLst>
                <a:gd name="adj1" fmla="val 19715237"/>
                <a:gd name="adj2" fmla="val 91576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26850" y="1823499"/>
            <a:ext cx="2743200" cy="2743200"/>
            <a:chOff x="3125531" y="2744496"/>
            <a:chExt cx="2743200" cy="2743200"/>
          </a:xfrm>
        </p:grpSpPr>
        <p:sp>
          <p:nvSpPr>
            <p:cNvPr id="35" name="Arc 34"/>
            <p:cNvSpPr/>
            <p:nvPr/>
          </p:nvSpPr>
          <p:spPr bwMode="auto">
            <a:xfrm>
              <a:off x="3582731" y="3201696"/>
              <a:ext cx="1828800" cy="1828800"/>
            </a:xfrm>
            <a:prstGeom prst="arc">
              <a:avLst>
                <a:gd name="adj1" fmla="val 19157319"/>
                <a:gd name="adj2" fmla="val 455538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Arc 35"/>
            <p:cNvSpPr/>
            <p:nvPr/>
          </p:nvSpPr>
          <p:spPr bwMode="auto">
            <a:xfrm>
              <a:off x="3125531" y="2744496"/>
              <a:ext cx="2743200" cy="2743200"/>
            </a:xfrm>
            <a:prstGeom prst="arc">
              <a:avLst>
                <a:gd name="adj1" fmla="val 19767295"/>
                <a:gd name="adj2" fmla="val 91576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Arc 36"/>
            <p:cNvSpPr/>
            <p:nvPr/>
          </p:nvSpPr>
          <p:spPr bwMode="auto">
            <a:xfrm>
              <a:off x="4039931" y="3658896"/>
              <a:ext cx="914400" cy="914400"/>
            </a:xfrm>
            <a:prstGeom prst="arc">
              <a:avLst>
                <a:gd name="adj1" fmla="val 18324592"/>
                <a:gd name="adj2" fmla="val 1426427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5400000">
              <a:off x="4461875" y="4088800"/>
              <a:ext cx="76200" cy="76200"/>
            </a:xfrm>
            <a:prstGeom prst="arc">
              <a:avLst>
                <a:gd name="adj1" fmla="val 157473"/>
                <a:gd name="adj2" fmla="val 21583927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91"/>
          <p:cNvGrpSpPr/>
          <p:nvPr/>
        </p:nvGrpSpPr>
        <p:grpSpPr>
          <a:xfrm rot="5400000">
            <a:off x="3813984" y="3356782"/>
            <a:ext cx="907572" cy="608460"/>
            <a:chOff x="2895572" y="1858327"/>
            <a:chExt cx="1981199" cy="1495116"/>
          </a:xfrm>
        </p:grpSpPr>
        <p:sp>
          <p:nvSpPr>
            <p:cNvPr id="46" name="Line 5"/>
            <p:cNvSpPr>
              <a:spLocks noChangeShapeType="1"/>
            </p:cNvSpPr>
            <p:nvPr/>
          </p:nvSpPr>
          <p:spPr bwMode="auto">
            <a:xfrm flipV="1">
              <a:off x="2895572" y="2224841"/>
              <a:ext cx="0" cy="9143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"/>
            <p:cNvSpPr>
              <a:spLocks noChangeShapeType="1"/>
            </p:cNvSpPr>
            <p:nvPr/>
          </p:nvSpPr>
          <p:spPr bwMode="auto">
            <a:xfrm flipV="1">
              <a:off x="4876771" y="2224841"/>
              <a:ext cx="0" cy="914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4259118" y="2685988"/>
              <a:ext cx="59883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2895600" y="2685988"/>
              <a:ext cx="59883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 rot="16200000">
              <a:off x="3070848" y="2169171"/>
              <a:ext cx="1495116" cy="8734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a</a:t>
              </a:r>
              <a:r>
                <a:rPr lang="en-US" sz="2000" dirty="0" smtClean="0"/>
                <a:t>/2</a:t>
              </a:r>
              <a:endParaRPr lang="en-US" sz="20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373425" y="4092451"/>
            <a:ext cx="1489213" cy="958974"/>
            <a:chOff x="4373425" y="4092451"/>
            <a:chExt cx="1489213" cy="958974"/>
          </a:xfrm>
        </p:grpSpPr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4603750" y="4356100"/>
            <a:ext cx="1258888" cy="695325"/>
          </p:xfrm>
          <a:graphic>
            <a:graphicData uri="http://schemas.openxmlformats.org/presentationml/2006/ole">
              <p:oleObj spid="_x0000_s792578" name="Equation" r:id="rId3" imgW="711000" imgH="393480" progId="Equation.DSMT4">
                <p:embed/>
              </p:oleObj>
            </a:graphicData>
          </a:graphic>
        </p:graphicFrame>
        <p:grpSp>
          <p:nvGrpSpPr>
            <p:cNvPr id="53" name="Group 91"/>
            <p:cNvGrpSpPr/>
            <p:nvPr/>
          </p:nvGrpSpPr>
          <p:grpSpPr>
            <a:xfrm rot="20642929">
              <a:off x="4373425" y="4092451"/>
              <a:ext cx="601975" cy="372129"/>
              <a:chOff x="1456223" y="2224841"/>
              <a:chExt cx="4875861" cy="914399"/>
            </a:xfrm>
          </p:grpSpPr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 flipV="1">
                <a:off x="2895572" y="2224841"/>
                <a:ext cx="0" cy="9143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"/>
              <p:cNvSpPr>
                <a:spLocks noChangeShapeType="1"/>
              </p:cNvSpPr>
              <p:nvPr/>
            </p:nvSpPr>
            <p:spPr bwMode="auto">
              <a:xfrm flipV="1">
                <a:off x="4876771" y="2224841"/>
                <a:ext cx="0" cy="9143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1456223" y="2780576"/>
                <a:ext cx="14812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flipH="1">
                <a:off x="4850797" y="2775558"/>
                <a:ext cx="14812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153"/>
          <p:cNvGrpSpPr/>
          <p:nvPr/>
        </p:nvGrpSpPr>
        <p:grpSpPr>
          <a:xfrm>
            <a:off x="1371600" y="2362200"/>
            <a:ext cx="2971800" cy="3429000"/>
            <a:chOff x="1371600" y="2319793"/>
            <a:chExt cx="2971800" cy="3429000"/>
          </a:xfrm>
        </p:grpSpPr>
        <p:sp>
          <p:nvSpPr>
            <p:cNvPr id="79" name="Oval 78"/>
            <p:cNvSpPr/>
            <p:nvPr/>
          </p:nvSpPr>
          <p:spPr>
            <a:xfrm>
              <a:off x="1371600" y="335280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0"/>
            </p:cNvCxnSpPr>
            <p:nvPr/>
          </p:nvCxnSpPr>
          <p:spPr>
            <a:xfrm flipV="1">
              <a:off x="1828800" y="2319793"/>
              <a:ext cx="2514600" cy="103300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9" idx="3"/>
            </p:cNvCxnSpPr>
            <p:nvPr/>
          </p:nvCxnSpPr>
          <p:spPr>
            <a:xfrm>
              <a:off x="1505511" y="4133289"/>
              <a:ext cx="2609289" cy="161550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2" name="TextBox 81"/>
          <p:cNvSpPr txBox="1"/>
          <p:nvPr/>
        </p:nvSpPr>
        <p:spPr>
          <a:xfrm>
            <a:off x="937161" y="1290935"/>
            <a:ext cx="721623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waves from top and bottom ½ of slit of width </a:t>
            </a:r>
            <a:r>
              <a:rPr lang="en-US" sz="2400" i="1" dirty="0" smtClean="0"/>
              <a:t>a</a:t>
            </a:r>
            <a:endParaRPr lang="en-US" sz="2400" i="1" dirty="0"/>
          </a:p>
        </p:txBody>
      </p:sp>
      <p:graphicFrame>
        <p:nvGraphicFramePr>
          <p:cNvPr id="792579" name="Object 3"/>
          <p:cNvGraphicFramePr>
            <a:graphicFrameLocks noChangeAspect="1"/>
          </p:cNvGraphicFramePr>
          <p:nvPr/>
        </p:nvGraphicFramePr>
        <p:xfrm>
          <a:off x="5289550" y="5873750"/>
          <a:ext cx="1327150" cy="696913"/>
        </p:xfrm>
        <a:graphic>
          <a:graphicData uri="http://schemas.openxmlformats.org/presentationml/2006/ole">
            <p:oleObj spid="_x0000_s792579" name="Equation" r:id="rId4" imgW="749160" imgH="393480" progId="Equation.DSMT4">
              <p:embed/>
            </p:oleObj>
          </a:graphicData>
        </a:graphic>
      </p:graphicFrame>
      <p:graphicFrame>
        <p:nvGraphicFramePr>
          <p:cNvPr id="86" name="Object 4"/>
          <p:cNvGraphicFramePr>
            <a:graphicFrameLocks noChangeAspect="1"/>
          </p:cNvGraphicFramePr>
          <p:nvPr/>
        </p:nvGraphicFramePr>
        <p:xfrm>
          <a:off x="1768475" y="6019800"/>
          <a:ext cx="898525" cy="404813"/>
        </p:xfrm>
        <a:graphic>
          <a:graphicData uri="http://schemas.openxmlformats.org/presentationml/2006/ole">
            <p:oleObj spid="_x0000_s792580" name="Equation" r:id="rId5" imgW="507960" imgH="228600" progId="Equation.DSMT4">
              <p:embed/>
            </p:oleObj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304800" y="60198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Destructive: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3564575" y="3130137"/>
            <a:ext cx="3048000" cy="1981200"/>
            <a:chOff x="1066800" y="2438400"/>
            <a:chExt cx="3048000" cy="1981200"/>
          </a:xfrm>
        </p:grpSpPr>
        <p:sp>
          <p:nvSpPr>
            <p:cNvPr id="91" name="Arc 90"/>
            <p:cNvSpPr/>
            <p:nvPr/>
          </p:nvSpPr>
          <p:spPr>
            <a:xfrm>
              <a:off x="1066800" y="2438400"/>
              <a:ext cx="1981200" cy="1981200"/>
            </a:xfrm>
            <a:prstGeom prst="arc">
              <a:avLst>
                <a:gd name="adj1" fmla="val 20672742"/>
                <a:gd name="adj2" fmla="val 215853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2843321" y="2769919"/>
              <a:ext cx="34817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dirty="0">
                  <a:latin typeface="+mj-lt"/>
                </a:rPr>
                <a:t>θ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057400" y="3429000"/>
              <a:ext cx="20574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1676400" y="6488668"/>
            <a:ext cx="136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minimum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495800" y="2690751"/>
            <a:ext cx="2514600" cy="1648350"/>
            <a:chOff x="7543800" y="2695705"/>
            <a:chExt cx="2514600" cy="1648350"/>
          </a:xfrm>
        </p:grpSpPr>
        <p:cxnSp>
          <p:nvCxnSpPr>
            <p:cNvPr id="98" name="Straight Connector 185"/>
            <p:cNvCxnSpPr>
              <a:cxnSpLocks noChangeShapeType="1"/>
            </p:cNvCxnSpPr>
            <p:nvPr/>
          </p:nvCxnSpPr>
          <p:spPr bwMode="auto">
            <a:xfrm flipV="1">
              <a:off x="7543800" y="3789864"/>
              <a:ext cx="2078355" cy="554191"/>
            </a:xfrm>
            <a:prstGeom prst="line">
              <a:avLst/>
            </a:prstGeom>
            <a:noFill/>
            <a:ln w="1905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Box 100"/>
            <p:cNvSpPr txBox="1"/>
            <p:nvPr/>
          </p:nvSpPr>
          <p:spPr>
            <a:xfrm>
              <a:off x="9341922" y="26957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699006" y="354577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2’</a:t>
              </a:r>
              <a:endParaRPr lang="en-US" dirty="0"/>
            </a:p>
          </p:txBody>
        </p:sp>
        <p:cxnSp>
          <p:nvCxnSpPr>
            <p:cNvPr id="103" name="Straight Connector 185"/>
            <p:cNvCxnSpPr>
              <a:cxnSpLocks noChangeShapeType="1"/>
            </p:cNvCxnSpPr>
            <p:nvPr/>
          </p:nvCxnSpPr>
          <p:spPr bwMode="auto">
            <a:xfrm flipV="1">
              <a:off x="7543800" y="2973785"/>
              <a:ext cx="1750621" cy="455216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4" name="Group 113"/>
          <p:cNvGrpSpPr/>
          <p:nvPr/>
        </p:nvGrpSpPr>
        <p:grpSpPr>
          <a:xfrm>
            <a:off x="4503725" y="2508678"/>
            <a:ext cx="2514600" cy="1624600"/>
            <a:chOff x="7543800" y="2719457"/>
            <a:chExt cx="2514600" cy="1624600"/>
          </a:xfrm>
        </p:grpSpPr>
        <p:cxnSp>
          <p:nvCxnSpPr>
            <p:cNvPr id="115" name="Straight Connector 185"/>
            <p:cNvCxnSpPr>
              <a:cxnSpLocks noChangeShapeType="1"/>
            </p:cNvCxnSpPr>
            <p:nvPr/>
          </p:nvCxnSpPr>
          <p:spPr bwMode="auto">
            <a:xfrm flipV="1">
              <a:off x="7543800" y="3809002"/>
              <a:ext cx="2027704" cy="535055"/>
            </a:xfrm>
            <a:prstGeom prst="line">
              <a:avLst/>
            </a:prstGeom>
            <a:noFill/>
            <a:ln w="1905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6" name="TextBox 115"/>
            <p:cNvSpPr txBox="1"/>
            <p:nvPr/>
          </p:nvSpPr>
          <p:spPr>
            <a:xfrm>
              <a:off x="9151918" y="27194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699006" y="351015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1’</a:t>
              </a:r>
              <a:endParaRPr lang="en-US" dirty="0"/>
            </a:p>
          </p:txBody>
        </p:sp>
        <p:cxnSp>
          <p:nvCxnSpPr>
            <p:cNvPr id="118" name="Straight Connector 185"/>
            <p:cNvCxnSpPr>
              <a:cxnSpLocks noChangeShapeType="1"/>
            </p:cNvCxnSpPr>
            <p:nvPr/>
          </p:nvCxnSpPr>
          <p:spPr bwMode="auto">
            <a:xfrm flipV="1">
              <a:off x="7543800" y="3013356"/>
              <a:ext cx="1552690" cy="41564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" name="Group 106"/>
          <p:cNvGrpSpPr/>
          <p:nvPr/>
        </p:nvGrpSpPr>
        <p:grpSpPr>
          <a:xfrm>
            <a:off x="4493825" y="3199399"/>
            <a:ext cx="2546660" cy="1814603"/>
            <a:chOff x="7543800" y="2529453"/>
            <a:chExt cx="2546660" cy="1814603"/>
          </a:xfrm>
        </p:grpSpPr>
        <p:cxnSp>
          <p:nvCxnSpPr>
            <p:cNvPr id="108" name="Straight Connector 185"/>
            <p:cNvCxnSpPr>
              <a:cxnSpLocks noChangeShapeType="1"/>
            </p:cNvCxnSpPr>
            <p:nvPr/>
          </p:nvCxnSpPr>
          <p:spPr bwMode="auto">
            <a:xfrm flipV="1">
              <a:off x="7543800" y="3783301"/>
              <a:ext cx="2120731" cy="560755"/>
            </a:xfrm>
            <a:prstGeom prst="line">
              <a:avLst/>
            </a:prstGeom>
            <a:noFill/>
            <a:ln w="1905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TextBox 108"/>
            <p:cNvSpPr txBox="1"/>
            <p:nvPr/>
          </p:nvSpPr>
          <p:spPr>
            <a:xfrm>
              <a:off x="9543801" y="2529453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N</a:t>
              </a:r>
              <a:endParaRPr lang="en-US" i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699006" y="3510154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cxnSp>
          <p:nvCxnSpPr>
            <p:cNvPr id="111" name="Straight Connector 185"/>
            <p:cNvCxnSpPr>
              <a:cxnSpLocks noChangeShapeType="1"/>
            </p:cNvCxnSpPr>
            <p:nvPr/>
          </p:nvCxnSpPr>
          <p:spPr bwMode="auto">
            <a:xfrm flipV="1">
              <a:off x="7543800" y="2892651"/>
              <a:ext cx="2001978" cy="53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Group 120"/>
          <p:cNvGrpSpPr/>
          <p:nvPr/>
        </p:nvGrpSpPr>
        <p:grpSpPr>
          <a:xfrm>
            <a:off x="5523016" y="1683328"/>
            <a:ext cx="3620984" cy="1119228"/>
            <a:chOff x="5523016" y="2443349"/>
            <a:chExt cx="3620984" cy="1119228"/>
          </a:xfrm>
        </p:grpSpPr>
        <p:cxnSp>
          <p:nvCxnSpPr>
            <p:cNvPr id="95" name="Straight Arrow Connector 94"/>
            <p:cNvCxnSpPr/>
            <p:nvPr/>
          </p:nvCxnSpPr>
          <p:spPr>
            <a:xfrm flipH="1">
              <a:off x="7291449" y="3336966"/>
              <a:ext cx="237507" cy="225611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58" name="Text Box 2088"/>
            <p:cNvSpPr txBox="1">
              <a:spLocks noChangeArrowheads="1"/>
            </p:cNvSpPr>
            <p:nvPr/>
          </p:nvSpPr>
          <p:spPr bwMode="auto">
            <a:xfrm>
              <a:off x="5523016" y="2443349"/>
              <a:ext cx="3620984" cy="92333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en-US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At this angle, </a:t>
              </a:r>
              <a:r>
                <a:rPr lang="en-US" altLang="en-US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every </a:t>
              </a:r>
              <a:r>
                <a:rPr lang="en-US" altLang="en-US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wave from top </a:t>
              </a:r>
              <a:r>
                <a:rPr lang="en-US" altLang="en-US" dirty="0" smtClean="0">
                  <a:solidFill>
                    <a:schemeClr val="accent5">
                      <a:lumMod val="75000"/>
                    </a:schemeClr>
                  </a:solidFill>
                </a:rPr>
                <a:t>½ </a:t>
              </a:r>
              <a:r>
                <a:rPr lang="en-US" altLang="en-US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of </a:t>
              </a:r>
              <a:r>
                <a:rPr lang="en-US" altLang="en-US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slit interferes destructively with </a:t>
              </a:r>
              <a:r>
                <a:rPr lang="en-US" altLang="en-US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corresponding wave from bottom ½</a:t>
              </a:r>
              <a:endParaRPr lang="en-US" altLang="en-US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</p:grpSp>
      <p:graphicFrame>
        <p:nvGraphicFramePr>
          <p:cNvPr id="792581" name="Object 5"/>
          <p:cNvGraphicFramePr>
            <a:graphicFrameLocks noChangeAspect="1"/>
          </p:cNvGraphicFramePr>
          <p:nvPr/>
        </p:nvGraphicFramePr>
        <p:xfrm>
          <a:off x="2743200" y="6019800"/>
          <a:ext cx="965200" cy="404812"/>
        </p:xfrm>
        <a:graphic>
          <a:graphicData uri="http://schemas.openxmlformats.org/presentationml/2006/ole">
            <p:oleObj spid="_x0000_s792581" name="Equation" r:id="rId6" imgW="545760" imgH="228600" progId="Equation.DSMT4">
              <p:embed/>
            </p:oleObj>
          </a:graphicData>
        </a:graphic>
      </p:graphicFrame>
      <p:graphicFrame>
        <p:nvGraphicFramePr>
          <p:cNvPr id="792582" name="Object 6"/>
          <p:cNvGraphicFramePr>
            <a:graphicFrameLocks noChangeAspect="1"/>
          </p:cNvGraphicFramePr>
          <p:nvPr/>
        </p:nvGraphicFramePr>
        <p:xfrm>
          <a:off x="3725863" y="6019800"/>
          <a:ext cx="1592262" cy="404813"/>
        </p:xfrm>
        <a:graphic>
          <a:graphicData uri="http://schemas.openxmlformats.org/presentationml/2006/ole">
            <p:oleObj spid="_x0000_s792582" name="Equation" r:id="rId7" imgW="901440" imgH="228600" progId="Equation.DSMT4">
              <p:embed/>
            </p:oleObj>
          </a:graphicData>
        </a:graphic>
      </p:graphicFrame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92583" name="Object 7"/>
          <p:cNvGraphicFramePr>
            <a:graphicFrameLocks noChangeAspect="1"/>
          </p:cNvGraphicFramePr>
          <p:nvPr/>
        </p:nvGraphicFramePr>
        <p:xfrm>
          <a:off x="3048000" y="6502091"/>
          <a:ext cx="1236663" cy="404813"/>
        </p:xfrm>
        <a:graphic>
          <a:graphicData uri="http://schemas.openxmlformats.org/presentationml/2006/ole">
            <p:oleObj spid="_x0000_s792583" name="Equation" r:id="rId8" imgW="698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1828800" y="3886200"/>
            <a:ext cx="5410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85"/>
          <p:cNvCxnSpPr>
            <a:cxnSpLocks noChangeShapeType="1"/>
          </p:cNvCxnSpPr>
          <p:nvPr/>
        </p:nvCxnSpPr>
        <p:spPr bwMode="auto">
          <a:xfrm flipV="1">
            <a:off x="1812897" y="2057400"/>
            <a:ext cx="5426103" cy="163995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185"/>
          <p:cNvCxnSpPr>
            <a:cxnSpLocks noChangeShapeType="1"/>
          </p:cNvCxnSpPr>
          <p:nvPr/>
        </p:nvCxnSpPr>
        <p:spPr bwMode="auto">
          <a:xfrm flipV="1">
            <a:off x="1828800" y="2057404"/>
            <a:ext cx="5410200" cy="1718949"/>
          </a:xfrm>
          <a:prstGeom prst="line">
            <a:avLst/>
          </a:prstGeom>
          <a:noFill/>
          <a:ln w="1905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1219200" y="2286000"/>
            <a:ext cx="0" cy="3352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1066800" y="2286000"/>
            <a:ext cx="0" cy="3352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1676400" y="2286000"/>
            <a:ext cx="0" cy="3352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524000" y="2286000"/>
            <a:ext cx="0" cy="3352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371600" y="2286000"/>
            <a:ext cx="0" cy="3352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169"/>
          <p:cNvCxnSpPr>
            <a:cxnSpLocks noChangeShapeType="1"/>
          </p:cNvCxnSpPr>
          <p:nvPr/>
        </p:nvCxnSpPr>
        <p:spPr bwMode="auto">
          <a:xfrm>
            <a:off x="1828800" y="2133600"/>
            <a:ext cx="0" cy="15240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169"/>
          <p:cNvCxnSpPr>
            <a:cxnSpLocks noChangeShapeType="1"/>
          </p:cNvCxnSpPr>
          <p:nvPr/>
        </p:nvCxnSpPr>
        <p:spPr bwMode="auto">
          <a:xfrm>
            <a:off x="1828800" y="4114800"/>
            <a:ext cx="0" cy="17526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169"/>
          <p:cNvCxnSpPr>
            <a:cxnSpLocks noChangeShapeType="1"/>
          </p:cNvCxnSpPr>
          <p:nvPr/>
        </p:nvCxnSpPr>
        <p:spPr bwMode="auto">
          <a:xfrm>
            <a:off x="7239000" y="1600200"/>
            <a:ext cx="0" cy="45720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2667000" y="2891135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r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61" name="Rectangle 60"/>
          <p:cNvSpPr/>
          <p:nvPr/>
        </p:nvSpPr>
        <p:spPr>
          <a:xfrm>
            <a:off x="2678875" y="3415632"/>
            <a:ext cx="43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/>
              <a:t>r</a:t>
            </a:r>
            <a:r>
              <a:rPr lang="en-US" sz="2400" baseline="-25000" dirty="0" smtClean="0"/>
              <a:t>1'</a:t>
            </a:r>
            <a:endParaRPr lang="en-US" sz="2400" dirty="0"/>
          </a:p>
        </p:txBody>
      </p:sp>
      <p:grpSp>
        <p:nvGrpSpPr>
          <p:cNvPr id="62" name="Group 91"/>
          <p:cNvGrpSpPr/>
          <p:nvPr/>
        </p:nvGrpSpPr>
        <p:grpSpPr>
          <a:xfrm rot="5400000">
            <a:off x="925653" y="3688267"/>
            <a:ext cx="1359724" cy="384001"/>
            <a:chOff x="2032800" y="2137309"/>
            <a:chExt cx="2438750" cy="943579"/>
          </a:xfrm>
        </p:grpSpPr>
        <p:sp>
          <p:nvSpPr>
            <p:cNvPr id="63" name="Line 5"/>
            <p:cNvSpPr>
              <a:spLocks noChangeShapeType="1"/>
            </p:cNvSpPr>
            <p:nvPr/>
          </p:nvSpPr>
          <p:spPr bwMode="auto">
            <a:xfrm flipV="1">
              <a:off x="2869840" y="2137309"/>
              <a:ext cx="0" cy="914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flipV="1">
              <a:off x="3667501" y="2166489"/>
              <a:ext cx="0" cy="914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2032800" y="2611494"/>
              <a:ext cx="8040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3667490" y="2611504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rot="16200000">
              <a:off x="2811546" y="2238604"/>
              <a:ext cx="840695" cy="7337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a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slit diffraction</a:t>
            </a:r>
            <a:endParaRPr lang="en-US" dirty="0"/>
          </a:p>
        </p:txBody>
      </p:sp>
      <p:grpSp>
        <p:nvGrpSpPr>
          <p:cNvPr id="5" name="Group 103"/>
          <p:cNvGrpSpPr/>
          <p:nvPr/>
        </p:nvGrpSpPr>
        <p:grpSpPr>
          <a:xfrm>
            <a:off x="3048000" y="2286000"/>
            <a:ext cx="3657600" cy="3657600"/>
            <a:chOff x="609600" y="2057400"/>
            <a:chExt cx="3657600" cy="3657600"/>
          </a:xfrm>
        </p:grpSpPr>
        <p:sp useBgFill="1">
          <p:nvSpPr>
            <p:cNvPr id="6" name="Oval 5"/>
            <p:cNvSpPr/>
            <p:nvPr/>
          </p:nvSpPr>
          <p:spPr>
            <a:xfrm>
              <a:off x="609600" y="2057400"/>
              <a:ext cx="3657600" cy="3657600"/>
            </a:xfrm>
            <a:prstGeom prst="ellips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29"/>
            <p:cNvCxnSpPr>
              <a:cxnSpLocks noChangeShapeType="1"/>
            </p:cNvCxnSpPr>
            <p:nvPr/>
          </p:nvCxnSpPr>
          <p:spPr bwMode="auto">
            <a:xfrm>
              <a:off x="1143000" y="2743200"/>
              <a:ext cx="1" cy="2286000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600200" y="2362200"/>
              <a:ext cx="0" cy="304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69"/>
            <p:cNvCxnSpPr>
              <a:cxnSpLocks noChangeShapeType="1"/>
            </p:cNvCxnSpPr>
            <p:nvPr/>
          </p:nvCxnSpPr>
          <p:spPr bwMode="auto">
            <a:xfrm>
              <a:off x="2057400" y="4800600"/>
              <a:ext cx="0" cy="841248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69"/>
            <p:cNvCxnSpPr>
              <a:cxnSpLocks noChangeShapeType="1"/>
            </p:cNvCxnSpPr>
            <p:nvPr/>
          </p:nvCxnSpPr>
          <p:spPr bwMode="auto">
            <a:xfrm>
              <a:off x="2057400" y="2133600"/>
              <a:ext cx="0" cy="8382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9"/>
            <p:cNvCxnSpPr>
              <a:cxnSpLocks noChangeShapeType="1"/>
            </p:cNvCxnSpPr>
            <p:nvPr/>
          </p:nvCxnSpPr>
          <p:spPr bwMode="auto">
            <a:xfrm>
              <a:off x="685800" y="3581400"/>
              <a:ext cx="0" cy="609600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13"/>
          <p:cNvGrpSpPr/>
          <p:nvPr/>
        </p:nvGrpSpPr>
        <p:grpSpPr>
          <a:xfrm rot="19800742">
            <a:off x="4393125" y="3198464"/>
            <a:ext cx="228600" cy="422988"/>
            <a:chOff x="914400" y="4494335"/>
            <a:chExt cx="1746299" cy="1278403"/>
          </a:xfrm>
        </p:grpSpPr>
        <p:sp>
          <p:nvSpPr>
            <p:cNvPr id="15" name="Right Triangle 14"/>
            <p:cNvSpPr/>
            <p:nvPr/>
          </p:nvSpPr>
          <p:spPr>
            <a:xfrm flipH="1">
              <a:off x="914400" y="4494335"/>
              <a:ext cx="1746299" cy="1278403"/>
            </a:xfrm>
            <a:prstGeom prst="rt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45799" y="5469741"/>
              <a:ext cx="698519" cy="2763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65681" y="1828800"/>
            <a:ext cx="3657600" cy="3657600"/>
            <a:chOff x="2665681" y="2292597"/>
            <a:chExt cx="3657600" cy="3657600"/>
          </a:xfrm>
        </p:grpSpPr>
        <p:sp>
          <p:nvSpPr>
            <p:cNvPr id="18" name="Arc 17"/>
            <p:cNvSpPr/>
            <p:nvPr/>
          </p:nvSpPr>
          <p:spPr bwMode="auto">
            <a:xfrm>
              <a:off x="3582731" y="3201696"/>
              <a:ext cx="1828800" cy="1828800"/>
            </a:xfrm>
            <a:prstGeom prst="arc">
              <a:avLst>
                <a:gd name="adj1" fmla="val 18909981"/>
                <a:gd name="adj2" fmla="val 20801162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Arc 18"/>
            <p:cNvSpPr/>
            <p:nvPr/>
          </p:nvSpPr>
          <p:spPr bwMode="auto">
            <a:xfrm>
              <a:off x="3125531" y="2744496"/>
              <a:ext cx="2743200" cy="2743200"/>
            </a:xfrm>
            <a:prstGeom prst="arc">
              <a:avLst>
                <a:gd name="adj1" fmla="val 19090507"/>
                <a:gd name="adj2" fmla="val 20577487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Arc 19"/>
            <p:cNvSpPr/>
            <p:nvPr/>
          </p:nvSpPr>
          <p:spPr bwMode="auto">
            <a:xfrm>
              <a:off x="4039931" y="3658896"/>
              <a:ext cx="914400" cy="914400"/>
            </a:xfrm>
            <a:prstGeom prst="arc">
              <a:avLst>
                <a:gd name="adj1" fmla="val 18047785"/>
                <a:gd name="adj2" fmla="val 283566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4461875" y="4088800"/>
              <a:ext cx="76200" cy="76200"/>
            </a:xfrm>
            <a:prstGeom prst="arc">
              <a:avLst>
                <a:gd name="adj1" fmla="val 157473"/>
                <a:gd name="adj2" fmla="val 21583927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Arc 21"/>
            <p:cNvSpPr/>
            <p:nvPr/>
          </p:nvSpPr>
          <p:spPr bwMode="auto">
            <a:xfrm>
              <a:off x="2665681" y="2292597"/>
              <a:ext cx="3657600" cy="3657600"/>
            </a:xfrm>
            <a:prstGeom prst="arc">
              <a:avLst>
                <a:gd name="adj1" fmla="val 19767294"/>
                <a:gd name="adj2" fmla="val 20399802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26850" y="1823499"/>
            <a:ext cx="2743200" cy="2743200"/>
            <a:chOff x="3125531" y="2744496"/>
            <a:chExt cx="2743200" cy="2743200"/>
          </a:xfrm>
        </p:grpSpPr>
        <p:sp>
          <p:nvSpPr>
            <p:cNvPr id="24" name="Arc 23"/>
            <p:cNvSpPr/>
            <p:nvPr/>
          </p:nvSpPr>
          <p:spPr bwMode="auto">
            <a:xfrm>
              <a:off x="3582731" y="3201696"/>
              <a:ext cx="1828800" cy="1828800"/>
            </a:xfrm>
            <a:prstGeom prst="arc">
              <a:avLst>
                <a:gd name="adj1" fmla="val 18521575"/>
                <a:gd name="adj2" fmla="val 20726699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Arc 24"/>
            <p:cNvSpPr/>
            <p:nvPr/>
          </p:nvSpPr>
          <p:spPr bwMode="auto">
            <a:xfrm>
              <a:off x="3125531" y="2744496"/>
              <a:ext cx="2743200" cy="2743200"/>
            </a:xfrm>
            <a:prstGeom prst="arc">
              <a:avLst>
                <a:gd name="adj1" fmla="val 19767295"/>
                <a:gd name="adj2" fmla="val 20477249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Arc 25"/>
            <p:cNvSpPr/>
            <p:nvPr/>
          </p:nvSpPr>
          <p:spPr bwMode="auto">
            <a:xfrm>
              <a:off x="4039931" y="3658896"/>
              <a:ext cx="914400" cy="914400"/>
            </a:xfrm>
            <a:prstGeom prst="arc">
              <a:avLst>
                <a:gd name="adj1" fmla="val 17737549"/>
                <a:gd name="adj2" fmla="val 358530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Arc 26"/>
            <p:cNvSpPr/>
            <p:nvPr/>
          </p:nvSpPr>
          <p:spPr>
            <a:xfrm rot="5400000">
              <a:off x="4461875" y="4088800"/>
              <a:ext cx="76200" cy="76200"/>
            </a:xfrm>
            <a:prstGeom prst="arc">
              <a:avLst>
                <a:gd name="adj1" fmla="val 157473"/>
                <a:gd name="adj2" fmla="val 21583927"/>
              </a:avLst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413182" y="3591518"/>
            <a:ext cx="1579631" cy="1021757"/>
            <a:chOff x="4413182" y="3591518"/>
            <a:chExt cx="1579631" cy="1021757"/>
          </a:xfrm>
        </p:grpSpPr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4733925" y="3917950"/>
            <a:ext cx="1258888" cy="695325"/>
          </p:xfrm>
          <a:graphic>
            <a:graphicData uri="http://schemas.openxmlformats.org/presentationml/2006/ole">
              <p:oleObj spid="_x0000_s793602" name="Equation" r:id="rId3" imgW="711000" imgH="393480" progId="Equation.DSMT4">
                <p:embed/>
              </p:oleObj>
            </a:graphicData>
          </a:graphic>
        </p:graphicFrame>
        <p:grpSp>
          <p:nvGrpSpPr>
            <p:cNvPr id="37" name="Group 91"/>
            <p:cNvGrpSpPr/>
            <p:nvPr/>
          </p:nvGrpSpPr>
          <p:grpSpPr>
            <a:xfrm rot="19808664">
              <a:off x="4413182" y="3591518"/>
              <a:ext cx="601975" cy="372129"/>
              <a:chOff x="1456223" y="2224841"/>
              <a:chExt cx="4875861" cy="914399"/>
            </a:xfrm>
          </p:grpSpPr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V="1">
                <a:off x="2895572" y="2224841"/>
                <a:ext cx="0" cy="9143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 flipV="1">
                <a:off x="4876771" y="2224841"/>
                <a:ext cx="0" cy="9143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1456223" y="2780576"/>
                <a:ext cx="14812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4850797" y="2775558"/>
                <a:ext cx="14812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93603" name="Object 3"/>
          <p:cNvGraphicFramePr>
            <a:graphicFrameLocks noChangeAspect="1"/>
          </p:cNvGraphicFramePr>
          <p:nvPr/>
        </p:nvGraphicFramePr>
        <p:xfrm>
          <a:off x="5334000" y="5873750"/>
          <a:ext cx="1349375" cy="696913"/>
        </p:xfrm>
        <a:graphic>
          <a:graphicData uri="http://schemas.openxmlformats.org/presentationml/2006/ole">
            <p:oleObj spid="_x0000_s793603" name="Equation" r:id="rId4" imgW="761760" imgH="393480" progId="Equation.DSMT4">
              <p:embed/>
            </p:oleObj>
          </a:graphicData>
        </a:graphic>
      </p:graphicFrame>
      <p:grpSp>
        <p:nvGrpSpPr>
          <p:cNvPr id="44" name="Group 153"/>
          <p:cNvGrpSpPr/>
          <p:nvPr/>
        </p:nvGrpSpPr>
        <p:grpSpPr>
          <a:xfrm>
            <a:off x="1371600" y="2362200"/>
            <a:ext cx="2971800" cy="3429000"/>
            <a:chOff x="1371600" y="2319793"/>
            <a:chExt cx="2971800" cy="3429000"/>
          </a:xfrm>
        </p:grpSpPr>
        <p:sp>
          <p:nvSpPr>
            <p:cNvPr id="45" name="Oval 44"/>
            <p:cNvSpPr/>
            <p:nvPr/>
          </p:nvSpPr>
          <p:spPr>
            <a:xfrm>
              <a:off x="1371600" y="335280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5" idx="0"/>
            </p:cNvCxnSpPr>
            <p:nvPr/>
          </p:nvCxnSpPr>
          <p:spPr>
            <a:xfrm flipV="1">
              <a:off x="1828800" y="2319793"/>
              <a:ext cx="2514600" cy="103300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5" idx="3"/>
            </p:cNvCxnSpPr>
            <p:nvPr/>
          </p:nvCxnSpPr>
          <p:spPr>
            <a:xfrm>
              <a:off x="1505511" y="4133289"/>
              <a:ext cx="2609289" cy="161550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937161" y="1295400"/>
            <a:ext cx="645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waves from ¼’s of slit</a:t>
            </a:r>
            <a:endParaRPr lang="en-US" sz="2400" dirty="0"/>
          </a:p>
        </p:txBody>
      </p:sp>
      <p:grpSp>
        <p:nvGrpSpPr>
          <p:cNvPr id="69" name="Group 91"/>
          <p:cNvGrpSpPr/>
          <p:nvPr/>
        </p:nvGrpSpPr>
        <p:grpSpPr>
          <a:xfrm rot="5400000">
            <a:off x="3845894" y="3135645"/>
            <a:ext cx="828812" cy="608460"/>
            <a:chOff x="2145503" y="1876722"/>
            <a:chExt cx="3505276" cy="1495114"/>
          </a:xfrm>
        </p:grpSpPr>
        <p:sp>
          <p:nvSpPr>
            <p:cNvPr id="70" name="Line 5"/>
            <p:cNvSpPr>
              <a:spLocks noChangeShapeType="1"/>
            </p:cNvSpPr>
            <p:nvPr/>
          </p:nvSpPr>
          <p:spPr bwMode="auto">
            <a:xfrm flipV="1">
              <a:off x="2895572" y="2224841"/>
              <a:ext cx="0" cy="9143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"/>
            <p:cNvSpPr>
              <a:spLocks noChangeShapeType="1"/>
            </p:cNvSpPr>
            <p:nvPr/>
          </p:nvSpPr>
          <p:spPr bwMode="auto">
            <a:xfrm flipV="1">
              <a:off x="4876771" y="2224841"/>
              <a:ext cx="0" cy="914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145503" y="2685976"/>
              <a:ext cx="7734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4877329" y="2686028"/>
              <a:ext cx="7734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 rot="16200000">
              <a:off x="3124041" y="1778191"/>
              <a:ext cx="1495114" cy="1692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a</a:t>
              </a:r>
              <a:r>
                <a:rPr lang="en-US" sz="2000" dirty="0" smtClean="0"/>
                <a:t>/4</a:t>
              </a:r>
              <a:endParaRPr lang="en-US" sz="2000" dirty="0"/>
            </a:p>
          </p:txBody>
        </p:sp>
      </p:grpSp>
      <p:graphicFrame>
        <p:nvGraphicFramePr>
          <p:cNvPr id="76" name="Object 4"/>
          <p:cNvGraphicFramePr>
            <a:graphicFrameLocks noChangeAspect="1"/>
          </p:cNvGraphicFramePr>
          <p:nvPr/>
        </p:nvGraphicFramePr>
        <p:xfrm>
          <a:off x="1768475" y="6019800"/>
          <a:ext cx="898525" cy="404813"/>
        </p:xfrm>
        <a:graphic>
          <a:graphicData uri="http://schemas.openxmlformats.org/presentationml/2006/ole">
            <p:oleObj spid="_x0000_s793604" name="Equation" r:id="rId5" imgW="507960" imgH="228600" progId="Equation.DSMT4">
              <p:embed/>
            </p:oleObj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304800" y="60198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Destructive: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730126" y="6488668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minimum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4495800" y="3088575"/>
            <a:ext cx="2534786" cy="1912043"/>
            <a:chOff x="7543800" y="1950736"/>
            <a:chExt cx="2534786" cy="1912043"/>
          </a:xfrm>
        </p:grpSpPr>
        <p:cxnSp>
          <p:nvCxnSpPr>
            <p:cNvPr id="80" name="Straight Connector 185"/>
            <p:cNvCxnSpPr>
              <a:cxnSpLocks noChangeShapeType="1"/>
            </p:cNvCxnSpPr>
            <p:nvPr/>
          </p:nvCxnSpPr>
          <p:spPr bwMode="auto">
            <a:xfrm flipV="1">
              <a:off x="7543800" y="2614764"/>
              <a:ext cx="2106881" cy="1248015"/>
            </a:xfrm>
            <a:prstGeom prst="line">
              <a:avLst/>
            </a:prstGeom>
            <a:noFill/>
            <a:ln w="1905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TextBox 80"/>
            <p:cNvSpPr txBox="1"/>
            <p:nvPr/>
          </p:nvSpPr>
          <p:spPr>
            <a:xfrm>
              <a:off x="9565575" y="195073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N</a:t>
              </a:r>
              <a:endParaRPr lang="en-US" i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687132" y="2358249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cxnSp>
          <p:nvCxnSpPr>
            <p:cNvPr id="83" name="Straight Connector 185"/>
            <p:cNvCxnSpPr>
              <a:cxnSpLocks noChangeShapeType="1"/>
            </p:cNvCxnSpPr>
            <p:nvPr/>
          </p:nvCxnSpPr>
          <p:spPr bwMode="auto">
            <a:xfrm flipV="1">
              <a:off x="7543800" y="2234754"/>
              <a:ext cx="2000003" cy="119490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4495800" y="2133600"/>
            <a:ext cx="1959594" cy="1530605"/>
            <a:chOff x="7543800" y="2332174"/>
            <a:chExt cx="1959594" cy="1530605"/>
          </a:xfrm>
        </p:grpSpPr>
        <p:cxnSp>
          <p:nvCxnSpPr>
            <p:cNvPr id="88" name="Straight Connector 185"/>
            <p:cNvCxnSpPr>
              <a:cxnSpLocks noChangeShapeType="1"/>
              <a:endCxn id="22" idx="0"/>
            </p:cNvCxnSpPr>
            <p:nvPr/>
          </p:nvCxnSpPr>
          <p:spPr bwMode="auto">
            <a:xfrm flipV="1">
              <a:off x="7543800" y="2926745"/>
              <a:ext cx="1573696" cy="936034"/>
            </a:xfrm>
            <a:prstGeom prst="line">
              <a:avLst/>
            </a:prstGeom>
            <a:noFill/>
            <a:ln w="1905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TextBox 88"/>
            <p:cNvSpPr txBox="1"/>
            <p:nvPr/>
          </p:nvSpPr>
          <p:spPr>
            <a:xfrm>
              <a:off x="8610600" y="23321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44000" y="263697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1’</a:t>
              </a:r>
              <a:endParaRPr lang="en-US" dirty="0"/>
            </a:p>
          </p:txBody>
        </p:sp>
        <p:cxnSp>
          <p:nvCxnSpPr>
            <p:cNvPr id="91" name="Straight Connector 185"/>
            <p:cNvCxnSpPr>
              <a:cxnSpLocks noChangeShapeType="1"/>
            </p:cNvCxnSpPr>
            <p:nvPr/>
          </p:nvCxnSpPr>
          <p:spPr bwMode="auto">
            <a:xfrm flipV="1">
              <a:off x="7543800" y="2713174"/>
              <a:ext cx="1219200" cy="71648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4495800" y="2362200"/>
            <a:ext cx="2133600" cy="1659693"/>
            <a:chOff x="7543800" y="2203086"/>
            <a:chExt cx="2133600" cy="1659693"/>
          </a:xfrm>
        </p:grpSpPr>
        <p:cxnSp>
          <p:nvCxnSpPr>
            <p:cNvPr id="96" name="Straight Connector 185"/>
            <p:cNvCxnSpPr>
              <a:cxnSpLocks noChangeShapeType="1"/>
            </p:cNvCxnSpPr>
            <p:nvPr/>
          </p:nvCxnSpPr>
          <p:spPr bwMode="auto">
            <a:xfrm flipV="1">
              <a:off x="7543800" y="2812686"/>
              <a:ext cx="1752600" cy="1050093"/>
            </a:xfrm>
            <a:prstGeom prst="line">
              <a:avLst/>
            </a:prstGeom>
            <a:noFill/>
            <a:ln w="1905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Box 96"/>
            <p:cNvSpPr txBox="1"/>
            <p:nvPr/>
          </p:nvSpPr>
          <p:spPr>
            <a:xfrm>
              <a:off x="8915400" y="22030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318006" y="258408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2’</a:t>
              </a:r>
              <a:endParaRPr lang="en-US" dirty="0"/>
            </a:p>
          </p:txBody>
        </p:sp>
        <p:cxnSp>
          <p:nvCxnSpPr>
            <p:cNvPr id="99" name="Straight Connector 185"/>
            <p:cNvCxnSpPr>
              <a:cxnSpLocks noChangeShapeType="1"/>
            </p:cNvCxnSpPr>
            <p:nvPr/>
          </p:nvCxnSpPr>
          <p:spPr bwMode="auto">
            <a:xfrm flipV="1">
              <a:off x="7543800" y="2560774"/>
              <a:ext cx="1455713" cy="86888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" name="Group 106"/>
          <p:cNvGrpSpPr/>
          <p:nvPr/>
        </p:nvGrpSpPr>
        <p:grpSpPr>
          <a:xfrm>
            <a:off x="5523016" y="2030681"/>
            <a:ext cx="3620984" cy="1229123"/>
            <a:chOff x="5523016" y="2030681"/>
            <a:chExt cx="3620984" cy="1229123"/>
          </a:xfrm>
        </p:grpSpPr>
        <p:cxnSp>
          <p:nvCxnSpPr>
            <p:cNvPr id="108" name="Straight Arrow Connector 107"/>
            <p:cNvCxnSpPr/>
            <p:nvPr/>
          </p:nvCxnSpPr>
          <p:spPr>
            <a:xfrm flipH="1" flipV="1">
              <a:off x="7315201" y="2030681"/>
              <a:ext cx="178130" cy="320634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09" name="Text Box 2088"/>
            <p:cNvSpPr txBox="1">
              <a:spLocks noChangeArrowheads="1"/>
            </p:cNvSpPr>
            <p:nvPr/>
          </p:nvSpPr>
          <p:spPr bwMode="auto">
            <a:xfrm>
              <a:off x="5523016" y="2336474"/>
              <a:ext cx="3620984" cy="92333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en-US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At this angle, </a:t>
              </a:r>
              <a:r>
                <a:rPr lang="en-US" altLang="en-US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every </a:t>
              </a:r>
              <a:r>
                <a:rPr lang="en-US" altLang="en-US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wave from top </a:t>
              </a:r>
              <a:r>
                <a:rPr lang="en-US" altLang="en-US" dirty="0" smtClean="0">
                  <a:solidFill>
                    <a:schemeClr val="accent5">
                      <a:lumMod val="75000"/>
                    </a:schemeClr>
                  </a:solidFill>
                </a:rPr>
                <a:t>¼ </a:t>
              </a:r>
              <a:r>
                <a:rPr lang="en-US" altLang="en-US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of </a:t>
              </a:r>
              <a:r>
                <a:rPr lang="en-US" altLang="en-US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slit interferes destructively with </a:t>
              </a:r>
              <a:r>
                <a:rPr lang="en-US" altLang="en-US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corresponding wave from next ¼</a:t>
              </a:r>
              <a:endParaRPr lang="en-US" altLang="en-US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10" name="Slide Number Placeholder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2743200" y="6019800"/>
          <a:ext cx="965200" cy="404813"/>
        </p:xfrm>
        <a:graphic>
          <a:graphicData uri="http://schemas.openxmlformats.org/presentationml/2006/ole">
            <p:oleObj spid="_x0000_s793605" name="Equation" r:id="rId6" imgW="545760" imgH="228600" progId="Equation.DSMT4">
              <p:embed/>
            </p:oleObj>
          </a:graphicData>
        </a:graphic>
      </p:graphicFrame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3725863" y="6019800"/>
          <a:ext cx="1592262" cy="404813"/>
        </p:xfrm>
        <a:graphic>
          <a:graphicData uri="http://schemas.openxmlformats.org/presentationml/2006/ole">
            <p:oleObj spid="_x0000_s793606" name="Equation" r:id="rId7" imgW="901440" imgH="228600" progId="Equation.DSMT4">
              <p:embed/>
            </p:oleObj>
          </a:graphicData>
        </a:graphic>
      </p:graphicFrame>
      <p:graphicFrame>
        <p:nvGraphicFramePr>
          <p:cNvPr id="793607" name="Object 7"/>
          <p:cNvGraphicFramePr>
            <a:graphicFrameLocks noChangeAspect="1"/>
          </p:cNvGraphicFramePr>
          <p:nvPr/>
        </p:nvGraphicFramePr>
        <p:xfrm>
          <a:off x="3184997" y="6466835"/>
          <a:ext cx="1393825" cy="404813"/>
        </p:xfrm>
        <a:graphic>
          <a:graphicData uri="http://schemas.openxmlformats.org/presentationml/2006/ole">
            <p:oleObj spid="_x0000_s793607" name="Equation" r:id="rId8" imgW="7873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914400" y="1214735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+mj-lt"/>
              </a:rPr>
              <a:t>Condition for </a:t>
            </a:r>
            <a:r>
              <a:rPr lang="en-US" altLang="en-US" sz="2400" dirty="0" smtClean="0">
                <a:solidFill>
                  <a:srgbClr val="FF0000"/>
                </a:solidFill>
                <a:latin typeface="+mj-lt"/>
              </a:rPr>
              <a:t>sixths </a:t>
            </a:r>
            <a:r>
              <a:rPr lang="en-US" altLang="en-US" sz="2400" dirty="0" smtClean="0">
                <a:latin typeface="+mj-lt"/>
              </a:rPr>
              <a:t>of </a:t>
            </a:r>
            <a:r>
              <a:rPr lang="en-US" altLang="en-US" sz="2400" dirty="0">
                <a:latin typeface="+mj-lt"/>
              </a:rPr>
              <a:t>slit to </a:t>
            </a:r>
            <a:r>
              <a:rPr lang="en-US" altLang="en-US" sz="2400" dirty="0" smtClean="0">
                <a:latin typeface="+mj-lt"/>
              </a:rPr>
              <a:t>interfere destructively </a:t>
            </a:r>
            <a:endParaRPr lang="en-US" altLang="en-US" sz="2400" dirty="0">
              <a:latin typeface="+mj-lt"/>
            </a:endParaRPr>
          </a:p>
        </p:txBody>
      </p:sp>
      <p:sp>
        <p:nvSpPr>
          <p:cNvPr id="38915" name="Rectangle 12"/>
          <p:cNvSpPr>
            <a:spLocks noGrp="1" noChangeArrowheads="1"/>
          </p:cNvSpPr>
          <p:nvPr>
            <p:ph type="title"/>
          </p:nvPr>
        </p:nvSpPr>
        <p:spPr>
          <a:xfrm>
            <a:off x="530225" y="0"/>
            <a:ext cx="7772400" cy="1143000"/>
          </a:xfrm>
        </p:spPr>
        <p:txBody>
          <a:bodyPr/>
          <a:lstStyle/>
          <a:p>
            <a:r>
              <a:rPr lang="en-US" dirty="0" smtClean="0"/>
              <a:t>Single slit diffraction minima</a:t>
            </a:r>
          </a:p>
        </p:txBody>
      </p:sp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914400" y="5715000"/>
            <a:ext cx="485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+mn-lt"/>
              </a:rPr>
              <a:t>THIS FORMULA LOCATES </a:t>
            </a:r>
            <a:r>
              <a:rPr lang="en-US" altLang="en-US" b="1" u="sng" dirty="0">
                <a:solidFill>
                  <a:srgbClr val="C00000"/>
                </a:solidFill>
                <a:latin typeface="+mn-lt"/>
              </a:rPr>
              <a:t>MINIMA</a:t>
            </a:r>
            <a:r>
              <a:rPr lang="en-US" altLang="en-US" b="1" dirty="0">
                <a:solidFill>
                  <a:srgbClr val="C00000"/>
                </a:solidFill>
                <a:latin typeface="+mn-lt"/>
              </a:rPr>
              <a:t>!! 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7772397" y="2057400"/>
            <a:ext cx="304802" cy="2743202"/>
            <a:chOff x="7772397" y="2057400"/>
            <a:chExt cx="304802" cy="2743202"/>
          </a:xfrm>
        </p:grpSpPr>
        <p:sp>
          <p:nvSpPr>
            <p:cNvPr id="21" name="Rectangle 20"/>
            <p:cNvSpPr/>
            <p:nvPr/>
          </p:nvSpPr>
          <p:spPr>
            <a:xfrm rot="16200000">
              <a:off x="7467599" y="3276599"/>
              <a:ext cx="914400" cy="3048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7696198" y="2590799"/>
              <a:ext cx="457201" cy="3048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C00000"/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7696197" y="3962399"/>
              <a:ext cx="457201" cy="3048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C00000"/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7696197" y="4419601"/>
              <a:ext cx="457201" cy="3048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820000"/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7696197" y="2133600"/>
              <a:ext cx="457201" cy="3048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820000"/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553200" y="2057400"/>
            <a:ext cx="1066800" cy="2743200"/>
            <a:chOff x="6553200" y="2057400"/>
            <a:chExt cx="1066800" cy="2743200"/>
          </a:xfrm>
        </p:grpSpPr>
        <p:sp>
          <p:nvSpPr>
            <p:cNvPr id="18" name="Freeform 36"/>
            <p:cNvSpPr>
              <a:spLocks/>
            </p:cNvSpPr>
            <p:nvPr/>
          </p:nvSpPr>
          <p:spPr bwMode="auto">
            <a:xfrm rot="5400000">
              <a:off x="6629400" y="2895600"/>
              <a:ext cx="914400" cy="10668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 rot="5400000">
              <a:off x="7315200" y="40386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 rot="5400000">
              <a:off x="7315200" y="26670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 rot="5400000">
              <a:off x="7353300" y="2247900"/>
              <a:ext cx="4572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 rot="5400000">
              <a:off x="7353300" y="4533900"/>
              <a:ext cx="4572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25"/>
          <p:cNvGrpSpPr/>
          <p:nvPr/>
        </p:nvGrpSpPr>
        <p:grpSpPr>
          <a:xfrm>
            <a:off x="8077200" y="2362200"/>
            <a:ext cx="835485" cy="2209799"/>
            <a:chOff x="7620000" y="1905000"/>
            <a:chExt cx="835485" cy="3003059"/>
          </a:xfrm>
        </p:grpSpPr>
        <p:sp>
          <p:nvSpPr>
            <p:cNvPr id="32" name="TextBox 31"/>
            <p:cNvSpPr txBox="1"/>
            <p:nvPr/>
          </p:nvSpPr>
          <p:spPr>
            <a:xfrm>
              <a:off x="7620000" y="2526323"/>
              <a:ext cx="835485" cy="50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dirty="0" smtClean="0"/>
                <a:t> = +1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0000" y="1905000"/>
              <a:ext cx="835485" cy="51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dirty="0" smtClean="0"/>
                <a:t> = +2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0" y="3784826"/>
              <a:ext cx="821059" cy="50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dirty="0" smtClean="0"/>
                <a:t> = –1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000" y="4406147"/>
              <a:ext cx="821059" cy="50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dirty="0" smtClean="0"/>
                <a:t> = –2</a:t>
              </a:r>
              <a:endParaRPr lang="en-US" dirty="0"/>
            </a:p>
          </p:txBody>
        </p:sp>
      </p:grpSp>
      <p:graphicFrame>
        <p:nvGraphicFramePr>
          <p:cNvPr id="738310" name="Object 6"/>
          <p:cNvGraphicFramePr>
            <a:graphicFrameLocks noChangeAspect="1"/>
          </p:cNvGraphicFramePr>
          <p:nvPr/>
        </p:nvGraphicFramePr>
        <p:xfrm>
          <a:off x="3690938" y="1676400"/>
          <a:ext cx="1370012" cy="404813"/>
        </p:xfrm>
        <a:graphic>
          <a:graphicData uri="http://schemas.openxmlformats.org/presentationml/2006/ole">
            <p:oleObj spid="_x0000_s738310" name="Equation" r:id="rId4" imgW="774360" imgH="228600" progId="Equation.DSMT4">
              <p:embed/>
            </p:oleObj>
          </a:graphicData>
        </a:graphic>
      </p:graphicFrame>
      <p:graphicFrame>
        <p:nvGraphicFramePr>
          <p:cNvPr id="738314" name="Object 10"/>
          <p:cNvGraphicFramePr>
            <a:graphicFrameLocks noChangeAspect="1"/>
          </p:cNvGraphicFramePr>
          <p:nvPr/>
        </p:nvGraphicFramePr>
        <p:xfrm>
          <a:off x="5334000" y="5181600"/>
          <a:ext cx="1460500" cy="358775"/>
        </p:xfrm>
        <a:graphic>
          <a:graphicData uri="http://schemas.openxmlformats.org/presentationml/2006/ole">
            <p:oleObj spid="_x0000_s738314" name="Equation" r:id="rId5" imgW="825480" imgH="203040" progId="Equation.DSMT4">
              <p:embed/>
            </p:oleObj>
          </a:graphicData>
        </a:graphic>
      </p:graphicFrame>
      <p:cxnSp>
        <p:nvCxnSpPr>
          <p:cNvPr id="42" name="Straight Connector 41"/>
          <p:cNvCxnSpPr/>
          <p:nvPr/>
        </p:nvCxnSpPr>
        <p:spPr bwMode="auto">
          <a:xfrm>
            <a:off x="1676400" y="20574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524000" y="20574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133600" y="20574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981200" y="20574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828800" y="20574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169"/>
          <p:cNvCxnSpPr>
            <a:cxnSpLocks noChangeShapeType="1"/>
          </p:cNvCxnSpPr>
          <p:nvPr/>
        </p:nvCxnSpPr>
        <p:spPr bwMode="auto">
          <a:xfrm>
            <a:off x="2286000" y="1905000"/>
            <a:ext cx="0" cy="12954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169"/>
          <p:cNvCxnSpPr>
            <a:cxnSpLocks noChangeShapeType="1"/>
          </p:cNvCxnSpPr>
          <p:nvPr/>
        </p:nvCxnSpPr>
        <p:spPr bwMode="auto">
          <a:xfrm>
            <a:off x="2286000" y="3657600"/>
            <a:ext cx="0" cy="12954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9" name="Group 91"/>
          <p:cNvGrpSpPr/>
          <p:nvPr/>
        </p:nvGrpSpPr>
        <p:grpSpPr>
          <a:xfrm rot="5400000">
            <a:off x="1499915" y="3222019"/>
            <a:ext cx="1125581" cy="384004"/>
            <a:chOff x="2032800" y="2137309"/>
            <a:chExt cx="2438750" cy="943579"/>
          </a:xfrm>
        </p:grpSpPr>
        <p:sp>
          <p:nvSpPr>
            <p:cNvPr id="50" name="Line 5"/>
            <p:cNvSpPr>
              <a:spLocks noChangeShapeType="1"/>
            </p:cNvSpPr>
            <p:nvPr/>
          </p:nvSpPr>
          <p:spPr bwMode="auto">
            <a:xfrm flipV="1">
              <a:off x="2869840" y="2137309"/>
              <a:ext cx="0" cy="914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"/>
            <p:cNvSpPr>
              <a:spLocks noChangeShapeType="1"/>
            </p:cNvSpPr>
            <p:nvPr/>
          </p:nvSpPr>
          <p:spPr bwMode="auto">
            <a:xfrm flipV="1">
              <a:off x="3667501" y="2166489"/>
              <a:ext cx="0" cy="914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032800" y="2611494"/>
              <a:ext cx="8040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3667490" y="2611504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 rot="16200000">
              <a:off x="2837921" y="2165556"/>
              <a:ext cx="840688" cy="866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a</a:t>
              </a:r>
              <a:endParaRPr lang="en-US" sz="2000" dirty="0"/>
            </a:p>
          </p:txBody>
        </p:sp>
      </p:grpSp>
      <p:cxnSp>
        <p:nvCxnSpPr>
          <p:cNvPr id="55" name="Straight Connector 169"/>
          <p:cNvCxnSpPr>
            <a:cxnSpLocks noChangeShapeType="1"/>
          </p:cNvCxnSpPr>
          <p:nvPr/>
        </p:nvCxnSpPr>
        <p:spPr bwMode="auto">
          <a:xfrm>
            <a:off x="7696200" y="1752600"/>
            <a:ext cx="0" cy="33528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/>
          <p:nvPr/>
        </p:nvCxnSpPr>
        <p:spPr>
          <a:xfrm>
            <a:off x="2286000" y="3429000"/>
            <a:ext cx="5410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85"/>
          <p:cNvCxnSpPr>
            <a:cxnSpLocks noChangeShapeType="1"/>
          </p:cNvCxnSpPr>
          <p:nvPr/>
        </p:nvCxnSpPr>
        <p:spPr bwMode="auto">
          <a:xfrm flipV="1">
            <a:off x="2270097" y="2514600"/>
            <a:ext cx="5349903" cy="72555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185"/>
          <p:cNvCxnSpPr>
            <a:cxnSpLocks noChangeShapeType="1"/>
            <a:endCxn id="26" idx="0"/>
          </p:cNvCxnSpPr>
          <p:nvPr/>
        </p:nvCxnSpPr>
        <p:spPr bwMode="auto">
          <a:xfrm flipV="1">
            <a:off x="2278049" y="2514600"/>
            <a:ext cx="5341951" cy="110722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63" name="Group 62"/>
          <p:cNvGrpSpPr/>
          <p:nvPr/>
        </p:nvGrpSpPr>
        <p:grpSpPr>
          <a:xfrm>
            <a:off x="2590800" y="5029200"/>
            <a:ext cx="2133600" cy="609600"/>
            <a:chOff x="3733800" y="5486400"/>
            <a:chExt cx="2133600" cy="609600"/>
          </a:xfrm>
        </p:grpSpPr>
        <p:graphicFrame>
          <p:nvGraphicFramePr>
            <p:cNvPr id="738313" name="Object 9"/>
            <p:cNvGraphicFramePr>
              <a:graphicFrameLocks noChangeAspect="1"/>
            </p:cNvGraphicFramePr>
            <p:nvPr/>
          </p:nvGraphicFramePr>
          <p:xfrm>
            <a:off x="3838575" y="5562600"/>
            <a:ext cx="1881188" cy="512763"/>
          </p:xfrm>
          <a:graphic>
            <a:graphicData uri="http://schemas.openxmlformats.org/presentationml/2006/ole">
              <p:oleObj spid="_x0000_s738313" name="Equation" r:id="rId6" imgW="838080" imgH="228600" progId="Equation.DSMT4">
                <p:embed/>
              </p:oleObj>
            </a:graphicData>
          </a:graphic>
        </p:graphicFrame>
        <p:sp>
          <p:nvSpPr>
            <p:cNvPr id="61" name="Rectangle 60"/>
            <p:cNvSpPr/>
            <p:nvPr/>
          </p:nvSpPr>
          <p:spPr>
            <a:xfrm>
              <a:off x="3733800" y="5486400"/>
              <a:ext cx="2133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914400" y="510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 smtClean="0">
                <a:latin typeface="+mn-lt"/>
              </a:rPr>
              <a:t>In general,</a:t>
            </a:r>
            <a:endParaRPr lang="en-US" altLang="en-US" dirty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95066" y="6294187"/>
            <a:ext cx="448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Note the maximum at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0, why?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3459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914400" y="1214735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 smtClean="0">
                <a:latin typeface="+mj-lt"/>
              </a:rPr>
              <a:t>The width </a:t>
            </a:r>
            <a:r>
              <a:rPr lang="en-US" altLang="en-US" sz="2400" i="1" dirty="0" smtClean="0">
                <a:latin typeface="+mj-lt"/>
              </a:rPr>
              <a:t>a</a:t>
            </a:r>
            <a:r>
              <a:rPr lang="en-US" altLang="en-US" sz="2400" dirty="0" smtClean="0">
                <a:latin typeface="+mj-lt"/>
              </a:rPr>
              <a:t> of the slit in the screen is decreased</a:t>
            </a:r>
            <a:endParaRPr lang="en-US" altLang="en-US" sz="2400" dirty="0">
              <a:latin typeface="+mj-lt"/>
            </a:endParaRPr>
          </a:p>
        </p:txBody>
      </p:sp>
      <p:sp>
        <p:nvSpPr>
          <p:cNvPr id="38915" name="Rectangle 12"/>
          <p:cNvSpPr>
            <a:spLocks noGrp="1" noChangeArrowheads="1"/>
          </p:cNvSpPr>
          <p:nvPr>
            <p:ph type="title"/>
          </p:nvPr>
        </p:nvSpPr>
        <p:spPr>
          <a:xfrm>
            <a:off x="530225" y="0"/>
            <a:ext cx="7772400" cy="1143000"/>
          </a:xfrm>
        </p:spPr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1 </a:t>
            </a:r>
          </a:p>
        </p:txBody>
      </p:sp>
      <p:grpSp>
        <p:nvGrpSpPr>
          <p:cNvPr id="2" name="Group 64"/>
          <p:cNvGrpSpPr/>
          <p:nvPr/>
        </p:nvGrpSpPr>
        <p:grpSpPr>
          <a:xfrm>
            <a:off x="7772397" y="2057400"/>
            <a:ext cx="304802" cy="2743202"/>
            <a:chOff x="7772397" y="2057400"/>
            <a:chExt cx="304802" cy="2743202"/>
          </a:xfrm>
        </p:grpSpPr>
        <p:sp>
          <p:nvSpPr>
            <p:cNvPr id="21" name="Rectangle 20"/>
            <p:cNvSpPr/>
            <p:nvPr/>
          </p:nvSpPr>
          <p:spPr>
            <a:xfrm rot="16200000">
              <a:off x="7467599" y="3276599"/>
              <a:ext cx="914400" cy="3048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FF0000"/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7696198" y="2590799"/>
              <a:ext cx="457201" cy="3048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C00000"/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7696197" y="3962399"/>
              <a:ext cx="457201" cy="3048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C00000"/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7696197" y="4419601"/>
              <a:ext cx="457201" cy="3048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820000"/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7696197" y="2133600"/>
              <a:ext cx="457201" cy="304801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820000"/>
                </a:gs>
                <a:gs pos="100000">
                  <a:schemeClr val="tx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3"/>
          <p:cNvGrpSpPr/>
          <p:nvPr/>
        </p:nvGrpSpPr>
        <p:grpSpPr>
          <a:xfrm>
            <a:off x="6553200" y="2057400"/>
            <a:ext cx="1066800" cy="2743200"/>
            <a:chOff x="6553200" y="2057400"/>
            <a:chExt cx="1066800" cy="2743200"/>
          </a:xfrm>
        </p:grpSpPr>
        <p:sp>
          <p:nvSpPr>
            <p:cNvPr id="18" name="Freeform 36"/>
            <p:cNvSpPr>
              <a:spLocks/>
            </p:cNvSpPr>
            <p:nvPr/>
          </p:nvSpPr>
          <p:spPr bwMode="auto">
            <a:xfrm rot="5400000">
              <a:off x="6629400" y="2895600"/>
              <a:ext cx="914400" cy="10668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 rot="5400000">
              <a:off x="7315200" y="40386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 rot="5400000">
              <a:off x="7315200" y="26670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 rot="5400000">
              <a:off x="7353300" y="2247900"/>
              <a:ext cx="4572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 rot="5400000">
              <a:off x="7353300" y="4533900"/>
              <a:ext cx="4572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8077200" y="2362200"/>
            <a:ext cx="835485" cy="2209799"/>
            <a:chOff x="7620000" y="1905000"/>
            <a:chExt cx="835485" cy="3003059"/>
          </a:xfrm>
        </p:grpSpPr>
        <p:sp>
          <p:nvSpPr>
            <p:cNvPr id="32" name="TextBox 31"/>
            <p:cNvSpPr txBox="1"/>
            <p:nvPr/>
          </p:nvSpPr>
          <p:spPr>
            <a:xfrm>
              <a:off x="7620000" y="2526323"/>
              <a:ext cx="835485" cy="50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dirty="0" smtClean="0"/>
                <a:t> = +1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20000" y="1905000"/>
              <a:ext cx="835485" cy="51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dirty="0" smtClean="0"/>
                <a:t> = +2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0" y="3784826"/>
              <a:ext cx="821059" cy="50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dirty="0" smtClean="0"/>
                <a:t> = –1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000" y="4406147"/>
              <a:ext cx="821059" cy="501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dirty="0" smtClean="0"/>
                <a:t> = –2</a:t>
              </a:r>
              <a:endParaRPr lang="en-US" dirty="0"/>
            </a:p>
          </p:txBody>
        </p:sp>
      </p:grpSp>
      <p:cxnSp>
        <p:nvCxnSpPr>
          <p:cNvPr id="42" name="Straight Connector 41"/>
          <p:cNvCxnSpPr/>
          <p:nvPr/>
        </p:nvCxnSpPr>
        <p:spPr bwMode="auto">
          <a:xfrm>
            <a:off x="1676400" y="20574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1524000" y="20574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133600" y="20574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981200" y="20574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1828800" y="20574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169"/>
          <p:cNvCxnSpPr>
            <a:cxnSpLocks noChangeShapeType="1"/>
          </p:cNvCxnSpPr>
          <p:nvPr/>
        </p:nvCxnSpPr>
        <p:spPr bwMode="auto">
          <a:xfrm>
            <a:off x="2286000" y="1905000"/>
            <a:ext cx="0" cy="12954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169"/>
          <p:cNvCxnSpPr>
            <a:cxnSpLocks noChangeShapeType="1"/>
          </p:cNvCxnSpPr>
          <p:nvPr/>
        </p:nvCxnSpPr>
        <p:spPr bwMode="auto">
          <a:xfrm>
            <a:off x="2286000" y="3657600"/>
            <a:ext cx="0" cy="12954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91"/>
          <p:cNvGrpSpPr/>
          <p:nvPr/>
        </p:nvGrpSpPr>
        <p:grpSpPr>
          <a:xfrm rot="5400000">
            <a:off x="1499915" y="3222019"/>
            <a:ext cx="1125581" cy="384004"/>
            <a:chOff x="2032800" y="2137309"/>
            <a:chExt cx="2438750" cy="943579"/>
          </a:xfrm>
        </p:grpSpPr>
        <p:sp>
          <p:nvSpPr>
            <p:cNvPr id="50" name="Line 5"/>
            <p:cNvSpPr>
              <a:spLocks noChangeShapeType="1"/>
            </p:cNvSpPr>
            <p:nvPr/>
          </p:nvSpPr>
          <p:spPr bwMode="auto">
            <a:xfrm flipV="1">
              <a:off x="2869840" y="2137309"/>
              <a:ext cx="0" cy="914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"/>
            <p:cNvSpPr>
              <a:spLocks noChangeShapeType="1"/>
            </p:cNvSpPr>
            <p:nvPr/>
          </p:nvSpPr>
          <p:spPr bwMode="auto">
            <a:xfrm flipV="1">
              <a:off x="3667501" y="2166489"/>
              <a:ext cx="0" cy="914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032800" y="2611494"/>
              <a:ext cx="8040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3667490" y="2611504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 rot="16200000">
              <a:off x="2837921" y="2165556"/>
              <a:ext cx="840688" cy="866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a</a:t>
              </a:r>
              <a:endParaRPr lang="en-US" sz="2000" dirty="0"/>
            </a:p>
          </p:txBody>
        </p:sp>
      </p:grpSp>
      <p:cxnSp>
        <p:nvCxnSpPr>
          <p:cNvPr id="55" name="Straight Connector 169"/>
          <p:cNvCxnSpPr>
            <a:cxnSpLocks noChangeShapeType="1"/>
          </p:cNvCxnSpPr>
          <p:nvPr/>
        </p:nvCxnSpPr>
        <p:spPr bwMode="auto">
          <a:xfrm>
            <a:off x="7696200" y="1752600"/>
            <a:ext cx="0" cy="33528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/>
          <p:nvPr/>
        </p:nvCxnSpPr>
        <p:spPr>
          <a:xfrm>
            <a:off x="2286000" y="3429000"/>
            <a:ext cx="5410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85"/>
          <p:cNvCxnSpPr>
            <a:cxnSpLocks noChangeShapeType="1"/>
            <a:endCxn id="26" idx="0"/>
          </p:cNvCxnSpPr>
          <p:nvPr/>
        </p:nvCxnSpPr>
        <p:spPr bwMode="auto">
          <a:xfrm flipV="1">
            <a:off x="2270097" y="2514600"/>
            <a:ext cx="5349903" cy="72555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185"/>
          <p:cNvCxnSpPr>
            <a:cxnSpLocks noChangeShapeType="1"/>
            <a:endCxn id="26" idx="0"/>
          </p:cNvCxnSpPr>
          <p:nvPr/>
        </p:nvCxnSpPr>
        <p:spPr bwMode="auto">
          <a:xfrm flipV="1">
            <a:off x="2278049" y="2514600"/>
            <a:ext cx="5341951" cy="110722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914400" y="5105400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 smtClean="0">
                <a:latin typeface="+mn-lt"/>
              </a:rPr>
              <a:t>What happens to the light pattern on the screen?</a:t>
            </a:r>
            <a:endParaRPr lang="en-US" altLang="en-US" dirty="0">
              <a:latin typeface="+mn-lt"/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7" name="Picture 38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914400" y="5638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 It gets wider	B.  Stays the same	C.  It gets narrower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459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185"/>
          <p:cNvCxnSpPr>
            <a:cxnSpLocks noChangeShapeType="1"/>
          </p:cNvCxnSpPr>
          <p:nvPr/>
        </p:nvCxnSpPr>
        <p:spPr bwMode="auto">
          <a:xfrm flipV="1">
            <a:off x="1981200" y="2524836"/>
            <a:ext cx="5397690" cy="1437564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Wide double slits</a:t>
            </a:r>
            <a:endParaRPr lang="en-US" dirty="0"/>
          </a:p>
        </p:txBody>
      </p:sp>
      <p:pic>
        <p:nvPicPr>
          <p:cNvPr id="4" name="Picture 38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6827" y="1219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 double slit where the slit width </a:t>
            </a:r>
            <a:r>
              <a:rPr lang="en-US" sz="2400" i="1" dirty="0" smtClean="0"/>
              <a:t>a</a:t>
            </a:r>
            <a:r>
              <a:rPr lang="en-US" sz="2400" dirty="0" smtClean="0"/>
              <a:t> is </a:t>
            </a:r>
            <a:r>
              <a:rPr lang="en-US" sz="2400" u="sng" dirty="0" smtClean="0"/>
              <a:t>not</a:t>
            </a:r>
            <a:r>
              <a:rPr lang="en-US" sz="2400" dirty="0" smtClean="0"/>
              <a:t> negligible. The separation </a:t>
            </a:r>
            <a:r>
              <a:rPr lang="en-US" sz="2400" i="1" dirty="0" smtClean="0"/>
              <a:t>d</a:t>
            </a:r>
            <a:r>
              <a:rPr lang="en-US" sz="2400" dirty="0" smtClean="0"/>
              <a:t> between slits is such that </a:t>
            </a:r>
            <a:r>
              <a:rPr lang="en-US" sz="2400" i="1" dirty="0" smtClean="0"/>
              <a:t>d</a:t>
            </a:r>
            <a:r>
              <a:rPr lang="en-US" sz="2400" dirty="0" smtClean="0"/>
              <a:t> = 3</a:t>
            </a:r>
            <a:r>
              <a:rPr lang="en-US" sz="2400" i="1" dirty="0" smtClean="0"/>
              <a:t>a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826826" y="5257800"/>
            <a:ext cx="831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an angle </a:t>
            </a:r>
            <a:r>
              <a:rPr lang="el-GR" sz="2400" dirty="0" smtClean="0">
                <a:latin typeface="Calibri"/>
              </a:rPr>
              <a:t>θ</a:t>
            </a:r>
            <a:r>
              <a:rPr lang="en-US" sz="2400" dirty="0" smtClean="0">
                <a:latin typeface="Calibri"/>
              </a:rPr>
              <a:t> where </a:t>
            </a:r>
            <a:r>
              <a:rPr lang="en-US" sz="2400" i="1" dirty="0" smtClean="0">
                <a:latin typeface="Calibri"/>
              </a:rPr>
              <a:t>d </a:t>
            </a:r>
            <a:r>
              <a:rPr lang="en-US" sz="2400" dirty="0" smtClean="0">
                <a:latin typeface="Calibri"/>
              </a:rPr>
              <a:t>sin </a:t>
            </a:r>
            <a:r>
              <a:rPr lang="el-GR" sz="2400" dirty="0" smtClean="0"/>
              <a:t>θ </a:t>
            </a:r>
            <a:r>
              <a:rPr lang="en-US" sz="2400" dirty="0" smtClean="0"/>
              <a:t>= 3</a:t>
            </a:r>
            <a:r>
              <a:rPr lang="el-GR" sz="2400" dirty="0" smtClean="0"/>
              <a:t>λ</a:t>
            </a:r>
            <a:r>
              <a:rPr lang="en-US" sz="2400" dirty="0" smtClean="0"/>
              <a:t>, what do you see on the screen?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914400" y="5862935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 A maximum    	B.  A minimum    	C.  In between	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1371600" y="22098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219200" y="22098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1828800" y="22098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1676400" y="22098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524000" y="2209800"/>
            <a:ext cx="0" cy="2743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169"/>
          <p:cNvCxnSpPr>
            <a:cxnSpLocks noChangeShapeType="1"/>
          </p:cNvCxnSpPr>
          <p:nvPr/>
        </p:nvCxnSpPr>
        <p:spPr bwMode="auto">
          <a:xfrm>
            <a:off x="1981200" y="2057400"/>
            <a:ext cx="0" cy="8382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169"/>
          <p:cNvCxnSpPr>
            <a:cxnSpLocks noChangeShapeType="1"/>
          </p:cNvCxnSpPr>
          <p:nvPr/>
        </p:nvCxnSpPr>
        <p:spPr bwMode="auto">
          <a:xfrm>
            <a:off x="1981200" y="4114800"/>
            <a:ext cx="0" cy="9906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8" name="Group 91"/>
          <p:cNvGrpSpPr/>
          <p:nvPr/>
        </p:nvGrpSpPr>
        <p:grpSpPr>
          <a:xfrm rot="5400000">
            <a:off x="1743306" y="3770405"/>
            <a:ext cx="1039488" cy="384005"/>
            <a:chOff x="2219335" y="2137308"/>
            <a:chExt cx="2252215" cy="943584"/>
          </a:xfrm>
        </p:grpSpPr>
        <p:sp useBgFill="1">
          <p:nvSpPr>
            <p:cNvPr id="63" name="Rectangle 62"/>
            <p:cNvSpPr/>
            <p:nvPr/>
          </p:nvSpPr>
          <p:spPr>
            <a:xfrm rot="16200000">
              <a:off x="2871400" y="2165564"/>
              <a:ext cx="840690" cy="866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a</a:t>
              </a:r>
              <a:endParaRPr lang="en-US" sz="2000" dirty="0"/>
            </a:p>
          </p:txBody>
        </p:sp>
        <p:sp>
          <p:nvSpPr>
            <p:cNvPr id="59" name="Line 5"/>
            <p:cNvSpPr>
              <a:spLocks noChangeShapeType="1"/>
            </p:cNvSpPr>
            <p:nvPr/>
          </p:nvSpPr>
          <p:spPr bwMode="auto">
            <a:xfrm flipV="1">
              <a:off x="3023395" y="2137308"/>
              <a:ext cx="0" cy="9143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"/>
            <p:cNvSpPr>
              <a:spLocks noChangeShapeType="1"/>
            </p:cNvSpPr>
            <p:nvPr/>
          </p:nvSpPr>
          <p:spPr bwMode="auto">
            <a:xfrm flipV="1">
              <a:off x="3683791" y="2166491"/>
              <a:ext cx="0" cy="914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2219335" y="2611501"/>
              <a:ext cx="804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3667490" y="2611504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169"/>
          <p:cNvCxnSpPr>
            <a:cxnSpLocks noChangeShapeType="1"/>
          </p:cNvCxnSpPr>
          <p:nvPr/>
        </p:nvCxnSpPr>
        <p:spPr bwMode="auto">
          <a:xfrm>
            <a:off x="1984206" y="3200400"/>
            <a:ext cx="0" cy="6096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68" name="Group 91"/>
          <p:cNvGrpSpPr/>
          <p:nvPr/>
        </p:nvGrpSpPr>
        <p:grpSpPr>
          <a:xfrm rot="5400000">
            <a:off x="1307918" y="3289120"/>
            <a:ext cx="914400" cy="432162"/>
            <a:chOff x="1724038" y="1957454"/>
            <a:chExt cx="1981191" cy="1061916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1724038" y="1957454"/>
              <a:ext cx="0" cy="9143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 flipV="1">
              <a:off x="3683792" y="1957454"/>
              <a:ext cx="0" cy="9144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901172" y="2519174"/>
              <a:ext cx="80405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1745476" y="2519173"/>
              <a:ext cx="8040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73" name="Rectangle 72"/>
            <p:cNvSpPr/>
            <p:nvPr/>
          </p:nvSpPr>
          <p:spPr>
            <a:xfrm rot="16200000">
              <a:off x="2232440" y="2165574"/>
              <a:ext cx="840690" cy="866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d</a:t>
              </a:r>
              <a:endParaRPr lang="en-US" sz="2000" dirty="0"/>
            </a:p>
          </p:txBody>
        </p:sp>
      </p:grpSp>
      <p:cxnSp>
        <p:nvCxnSpPr>
          <p:cNvPr id="84" name="Straight Connector 169"/>
          <p:cNvCxnSpPr>
            <a:cxnSpLocks noChangeShapeType="1"/>
          </p:cNvCxnSpPr>
          <p:nvPr/>
        </p:nvCxnSpPr>
        <p:spPr bwMode="auto">
          <a:xfrm>
            <a:off x="7391400" y="1828800"/>
            <a:ext cx="0" cy="33528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Connector 84"/>
          <p:cNvCxnSpPr/>
          <p:nvPr/>
        </p:nvCxnSpPr>
        <p:spPr>
          <a:xfrm>
            <a:off x="1981200" y="3505200"/>
            <a:ext cx="5410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85"/>
          <p:cNvCxnSpPr>
            <a:cxnSpLocks noChangeShapeType="1"/>
          </p:cNvCxnSpPr>
          <p:nvPr/>
        </p:nvCxnSpPr>
        <p:spPr bwMode="auto">
          <a:xfrm flipV="1">
            <a:off x="1981200" y="2511188"/>
            <a:ext cx="5397690" cy="5368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3" name="Arc 92"/>
          <p:cNvSpPr/>
          <p:nvPr/>
        </p:nvSpPr>
        <p:spPr>
          <a:xfrm>
            <a:off x="1506968" y="1903856"/>
            <a:ext cx="3200400" cy="3200400"/>
          </a:xfrm>
          <a:prstGeom prst="arc">
            <a:avLst>
              <a:gd name="adj1" fmla="val 21076528"/>
              <a:gd name="adj2" fmla="val 2159633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 bwMode="auto">
          <a:xfrm>
            <a:off x="4857318" y="3123057"/>
            <a:ext cx="3481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latin typeface="+mj-lt"/>
              </a:rPr>
              <a:t>θ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114917</TotalTime>
  <Words>1272</Words>
  <Application>Microsoft Office PowerPoint</Application>
  <PresentationFormat>On-screen Show (4:3)</PresentationFormat>
  <Paragraphs>236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Phys102</vt:lpstr>
      <vt:lpstr>Equation</vt:lpstr>
      <vt:lpstr>MathType 6.0 Equation</vt:lpstr>
      <vt:lpstr>Phys 102 – Lecture 23</vt:lpstr>
      <vt:lpstr>Today we will...</vt:lpstr>
      <vt:lpstr>Single slit interference?</vt:lpstr>
      <vt:lpstr>Diffraction &amp; Huygens’ principle</vt:lpstr>
      <vt:lpstr>Single slit diffraction</vt:lpstr>
      <vt:lpstr>Single slit diffraction</vt:lpstr>
      <vt:lpstr>Single slit diffraction minima</vt:lpstr>
      <vt:lpstr>ACT: CheckPoint 1 </vt:lpstr>
      <vt:lpstr>ACT: Wide double slits</vt:lpstr>
      <vt:lpstr>Diffraction in 2D</vt:lpstr>
      <vt:lpstr>Diffraction from circular aperture</vt:lpstr>
      <vt:lpstr>Resolving power</vt:lpstr>
      <vt:lpstr>Calculation: microscope resolution</vt:lpstr>
      <vt:lpstr>ACT: CheckPoint 3</vt:lpstr>
      <vt:lpstr>ACT: Rectangular slit</vt:lpstr>
      <vt:lpstr>Diffraction from a crystal</vt:lpstr>
      <vt:lpstr>ACT: Crystal diffraction</vt:lpstr>
      <vt:lpstr>X-ray crystallography</vt:lpstr>
      <vt:lpstr>Diffraction pattern of DNA</vt:lpstr>
      <vt:lpstr>Layer lines &amp; diamond pattern</vt:lpstr>
      <vt:lpstr>Cross pattern</vt:lpstr>
      <vt:lpstr>ACT: DNA cross pattern</vt:lpstr>
      <vt:lpstr>Missing 4th layer</vt:lpstr>
      <vt:lpstr>Summary of today’s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569</cp:revision>
  <dcterms:created xsi:type="dcterms:W3CDTF">2014-01-20T00:06:45Z</dcterms:created>
  <dcterms:modified xsi:type="dcterms:W3CDTF">2015-04-15T03:11:23Z</dcterms:modified>
</cp:coreProperties>
</file>