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9" r:id="rId2"/>
    <p:sldId id="513" r:id="rId3"/>
    <p:sldId id="514" r:id="rId4"/>
    <p:sldId id="519" r:id="rId5"/>
    <p:sldId id="521" r:id="rId6"/>
    <p:sldId id="518" r:id="rId7"/>
    <p:sldId id="535" r:id="rId8"/>
    <p:sldId id="524" r:id="rId9"/>
    <p:sldId id="526" r:id="rId10"/>
    <p:sldId id="516" r:id="rId11"/>
    <p:sldId id="525" r:id="rId12"/>
    <p:sldId id="528" r:id="rId13"/>
    <p:sldId id="527" r:id="rId14"/>
    <p:sldId id="530" r:id="rId15"/>
    <p:sldId id="517" r:id="rId16"/>
    <p:sldId id="508" r:id="rId17"/>
    <p:sldId id="532" r:id="rId18"/>
    <p:sldId id="510" r:id="rId19"/>
    <p:sldId id="533" r:id="rId20"/>
    <p:sldId id="534" r:id="rId21"/>
    <p:sldId id="434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FF"/>
    <a:srgbClr val="ADB9CA"/>
    <a:srgbClr val="CC0099"/>
    <a:srgbClr val="FF33CC"/>
    <a:srgbClr val="A6A6A6"/>
    <a:srgbClr val="BFBFBF"/>
    <a:srgbClr val="2F5597"/>
    <a:srgbClr val="000000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1333" autoAdjust="0"/>
  </p:normalViewPr>
  <p:slideViewPr>
    <p:cSldViewPr snapToGrid="0">
      <p:cViewPr varScale="1">
        <p:scale>
          <a:sx n="71" d="100"/>
          <a:sy n="71" d="100"/>
        </p:scale>
        <p:origin x="148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508" y="-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1A024-E083-437E-AC72-C0E01F32B2B5}" type="datetimeFigureOut">
              <a:rPr lang="en-US" smtClean="0"/>
              <a:t>11/4/2015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7A991-37A7-412C-BAB3-F16232C65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38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C3281-40CC-4831-8D1D-DE9F80AAF0FF}" type="datetimeFigureOut">
              <a:rPr lang="en-US" smtClean="0"/>
              <a:pPr/>
              <a:t>11/4/2015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C9626-B55D-42D8-845E-F2137D790C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1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1101: Two big</a:t>
            </a:r>
            <a:r>
              <a:rPr lang="en-US" baseline="0" dirty="0" smtClean="0"/>
              <a:t> lenses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4D64730C-0328-4C60-A3A0-45FA7C934773}" type="slidenum">
              <a:rPr lang="en-US" altLang="en-US" sz="1200" baseline="0" smtClean="0">
                <a:latin typeface="Times New Roman" pitchFamily="18" charset="0"/>
              </a:rPr>
              <a:pPr/>
              <a:t>8</a:t>
            </a:fld>
            <a:endParaRPr lang="en-US" altLang="en-US" sz="1200" baseline="0" smtClean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6563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459: compound</a:t>
            </a:r>
            <a:r>
              <a:rPr lang="en-US" baseline="0" dirty="0" smtClean="0"/>
              <a:t> microscope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 516: spherical aberrations</a:t>
            </a:r>
          </a:p>
          <a:p>
            <a:r>
              <a:rPr lang="en-US" dirty="0" smtClean="0"/>
              <a:t>DEMO 517: chromatic aberrations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1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09F8B6E0-CDF1-49AA-8E1D-7D1EA9A9526F}" type="slidenum">
              <a:rPr lang="en-US" altLang="en-US" sz="1200" b="0" smtClean="0">
                <a:latin typeface="Times New Roman" pitchFamily="18" charset="0"/>
              </a:rPr>
              <a:pPr/>
              <a:t>16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DEMO 288: </a:t>
            </a:r>
            <a:r>
              <a:rPr lang="en-US" smtClean="0"/>
              <a:t>Prism dispersion</a:t>
            </a:r>
          </a:p>
        </p:txBody>
      </p:sp>
    </p:spTree>
    <p:extLst>
      <p:ext uri="{BB962C8B-B14F-4D97-AF65-F5344CB8AC3E}">
        <p14:creationId xmlns:p14="http://schemas.microsoft.com/office/powerpoint/2010/main" val="282889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fld id="{36200ABC-8CBB-458D-9C18-198E8473F386}" type="slidenum">
              <a:rPr lang="en-US" altLang="en-US" sz="1200" b="0" smtClean="0">
                <a:latin typeface="Times New Roman" pitchFamily="18" charset="0"/>
              </a:rPr>
              <a:pPr/>
              <a:t>18</a:t>
            </a:fld>
            <a:endParaRPr lang="en-US" altLang="en-US" sz="1200" b="0" smtClean="0">
              <a:latin typeface="Times New Roman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6314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power/low</a:t>
            </a:r>
            <a:r>
              <a:rPr lang="en-US" baseline="0" dirty="0" smtClean="0"/>
              <a:t> dispersion converging + low power/high dispersion diverging lens can compensate for chromatic aberrations. Called an “achromatic doublet”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C9626-B55D-42D8-845E-F2137D790C2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99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0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11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54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471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351464"/>
            <a:ext cx="7886700" cy="74453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22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5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6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>
            <a:lvl1pPr algn="ctr">
              <a:defRPr b="1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3050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Phys. 102, Lecture 21, Slide </a:t>
            </a:r>
            <a:fld id="{1CAC7609-F577-47E8-AE8B-FF3B7C65C0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640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1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9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/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7609-F577-47E8-AE8B-FF3B7C65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3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21.bin"/><Relationship Id="rId3" Type="http://schemas.openxmlformats.org/officeDocument/2006/relationships/image" Target="../media/image26.jpeg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2.wmf"/><Relationship Id="rId4" Type="http://schemas.openxmlformats.org/officeDocument/2006/relationships/image" Target="../media/image27.jpeg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8.wmf"/><Relationship Id="rId3" Type="http://schemas.openxmlformats.org/officeDocument/2006/relationships/image" Target="../media/image40.jpe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8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7.jpeg"/><Relationship Id="rId9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QSNhk5ICTI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3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4.wmf"/><Relationship Id="rId3" Type="http://schemas.openxmlformats.org/officeDocument/2006/relationships/image" Target="../media/image2.png"/><Relationship Id="rId7" Type="http://schemas.openxmlformats.org/officeDocument/2006/relationships/image" Target="../media/image11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6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3.wmf"/><Relationship Id="rId5" Type="http://schemas.openxmlformats.org/officeDocument/2006/relationships/image" Target="../media/image10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Phys 102 – Lecture 21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Optical instruments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C7609-F577-47E8-AE8B-FF3B7C65C01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51266" name="Picture 2" descr="http://www.microscopyu.com/staticgallery/fluorescence/images/ptk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1700" y="838199"/>
            <a:ext cx="4762500" cy="3429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6" descr="http://blogs.answersingenesis.org/blogs/creation-museum/files/2011/11/follicles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 bwMode="auto">
          <a:xfrm flipH="1">
            <a:off x="576413" y="3388630"/>
            <a:ext cx="4039739" cy="2687981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400000" lon="0" rev="0"/>
            </a:camera>
            <a:lightRig rig="threePt" dir="t"/>
          </a:scene3d>
        </p:spPr>
      </p:pic>
      <p:pic>
        <p:nvPicPr>
          <p:cNvPr id="139" name="Picture 6" descr="http://blogs.answersingenesis.org/blogs/creation-museum/files/2011/11/follicl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380035" y="6575949"/>
            <a:ext cx="423892" cy="282051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400000" lon="0" rev="0"/>
            </a:camera>
            <a:lightRig rig="threePt" dir="t"/>
          </a:scene3d>
        </p:spPr>
      </p:pic>
      <p:pic>
        <p:nvPicPr>
          <p:cNvPr id="135" name="Picture 6" descr="http://blogs.answersingenesis.org/blogs/creation-museum/files/2011/11/follicles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flipH="1">
            <a:off x="1900244" y="3536484"/>
            <a:ext cx="1337480" cy="889939"/>
          </a:xfrm>
          <a:prstGeom prst="rect">
            <a:avLst/>
          </a:prstGeom>
          <a:noFill/>
          <a:ln>
            <a:noFill/>
          </a:ln>
          <a:scene3d>
            <a:camera prst="perspectiveRelaxed">
              <a:rot lat="17400000" lon="0" rev="0"/>
            </a:camera>
            <a:lightRig rig="threePt" dir="t"/>
          </a:scene3d>
        </p:spPr>
      </p:pic>
      <p:grpSp>
        <p:nvGrpSpPr>
          <p:cNvPr id="4" name="Group 3"/>
          <p:cNvGrpSpPr/>
          <p:nvPr/>
        </p:nvGrpSpPr>
        <p:grpSpPr>
          <a:xfrm rot="16200000">
            <a:off x="2026615" y="1403527"/>
            <a:ext cx="1128370" cy="3352800"/>
            <a:chOff x="4463490" y="2667000"/>
            <a:chExt cx="1128370" cy="3352800"/>
          </a:xfrm>
        </p:grpSpPr>
        <p:cxnSp>
          <p:nvCxnSpPr>
            <p:cNvPr id="5" name="Straight Connector 4"/>
            <p:cNvCxnSpPr>
              <a:stCxn id="8" idx="1"/>
              <a:endCxn id="8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7" name="Chord 6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hord 7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Microscope ray diagram</a:t>
            </a:r>
            <a:endParaRPr lang="en-US" dirty="0"/>
          </a:p>
        </p:txBody>
      </p:sp>
      <p:grpSp>
        <p:nvGrpSpPr>
          <p:cNvPr id="13" name="Group 76"/>
          <p:cNvGrpSpPr/>
          <p:nvPr/>
        </p:nvGrpSpPr>
        <p:grpSpPr>
          <a:xfrm rot="16200000">
            <a:off x="2041994" y="5093204"/>
            <a:ext cx="1066800" cy="2036618"/>
            <a:chOff x="7239000" y="1066800"/>
            <a:chExt cx="1066800" cy="2036618"/>
          </a:xfrm>
        </p:grpSpPr>
        <p:sp>
          <p:nvSpPr>
            <p:cNvPr id="14" name="Chord 13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hord 15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Line 21"/>
          <p:cNvSpPr>
            <a:spLocks noChangeShapeType="1"/>
          </p:cNvSpPr>
          <p:nvPr/>
        </p:nvSpPr>
        <p:spPr bwMode="auto">
          <a:xfrm rot="5400000" flipH="1" flipV="1">
            <a:off x="186879" y="4275731"/>
            <a:ext cx="4805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1627" y="5923133"/>
            <a:ext cx="1073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75524" y="2793248"/>
            <a:ext cx="113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Eyepiece (ocular)</a:t>
            </a:r>
            <a:endParaRPr lang="en-US" dirty="0"/>
          </a:p>
        </p:txBody>
      </p:sp>
      <p:grpSp>
        <p:nvGrpSpPr>
          <p:cNvPr id="129" name="Group 128"/>
          <p:cNvGrpSpPr/>
          <p:nvPr/>
        </p:nvGrpSpPr>
        <p:grpSpPr>
          <a:xfrm>
            <a:off x="1668231" y="3082121"/>
            <a:ext cx="1087274" cy="3575716"/>
            <a:chOff x="2265528" y="2988860"/>
            <a:chExt cx="1087274" cy="3575716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3352800" y="6018663"/>
              <a:ext cx="0" cy="545913"/>
            </a:xfrm>
            <a:prstGeom prst="straightConnector1">
              <a:avLst/>
            </a:prstGeom>
            <a:ln w="28575">
              <a:solidFill>
                <a:srgbClr val="CC009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H="1" flipV="1">
              <a:off x="2265528" y="2988860"/>
              <a:ext cx="1087274" cy="3022980"/>
            </a:xfrm>
            <a:prstGeom prst="straightConnector1">
              <a:avLst/>
            </a:prstGeom>
            <a:ln w="28575">
              <a:solidFill>
                <a:srgbClr val="CC0099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1993503" y="3090085"/>
            <a:ext cx="762002" cy="3567752"/>
            <a:chOff x="2590800" y="2996824"/>
            <a:chExt cx="762002" cy="3567752"/>
          </a:xfrm>
        </p:grpSpPr>
        <p:cxnSp>
          <p:nvCxnSpPr>
            <p:cNvPr id="23" name="Straight Arrow Connector 22"/>
            <p:cNvCxnSpPr/>
            <p:nvPr/>
          </p:nvCxnSpPr>
          <p:spPr>
            <a:xfrm flipH="1" flipV="1">
              <a:off x="2590800" y="6031176"/>
              <a:ext cx="762002" cy="533400"/>
            </a:xfrm>
            <a:prstGeom prst="straightConnector1">
              <a:avLst/>
            </a:prstGeom>
            <a:ln w="28575">
              <a:solidFill>
                <a:srgbClr val="CC0099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590800" y="2996824"/>
              <a:ext cx="0" cy="3035788"/>
            </a:xfrm>
            <a:prstGeom prst="straightConnector1">
              <a:avLst/>
            </a:prstGeom>
            <a:ln w="28575">
              <a:solidFill>
                <a:srgbClr val="CC0099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 descr="http://yoursightmatters.com/assets/2012/07/Women-eye-side-view.jpg"/>
          <p:cNvPicPr>
            <a:picLocks noChangeAspect="1" noChangeArrowheads="1"/>
          </p:cNvPicPr>
          <p:nvPr/>
        </p:nvPicPr>
        <p:blipFill>
          <a:blip r:embed="rId4" cstate="print"/>
          <a:srcRect l="42135"/>
          <a:stretch>
            <a:fillRect/>
          </a:stretch>
        </p:blipFill>
        <p:spPr bwMode="auto">
          <a:xfrm rot="5400000" flipH="1">
            <a:off x="1945406" y="912462"/>
            <a:ext cx="1251707" cy="1442112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50" name="Straight Arrow Connector 49"/>
          <p:cNvCxnSpPr/>
          <p:nvPr/>
        </p:nvCxnSpPr>
        <p:spPr>
          <a:xfrm flipH="1">
            <a:off x="1993504" y="2238238"/>
            <a:ext cx="1143000" cy="1752600"/>
          </a:xfrm>
          <a:prstGeom prst="straightConnector1">
            <a:avLst/>
          </a:prstGeom>
          <a:ln w="28575">
            <a:solidFill>
              <a:srgbClr val="CC00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5843" name="Object 3"/>
          <p:cNvGraphicFramePr>
            <a:graphicFrameLocks noChangeAspect="1"/>
          </p:cNvGraphicFramePr>
          <p:nvPr/>
        </p:nvGraphicFramePr>
        <p:xfrm>
          <a:off x="4980579" y="3376660"/>
          <a:ext cx="12811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2" name="Equation" r:id="rId5" imgW="723600" imgH="431640" progId="Equation.DSMT4">
                  <p:embed/>
                </p:oleObj>
              </mc:Choice>
              <mc:Fallback>
                <p:oleObj name="Equation" r:id="rId5" imgW="7236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0579" y="3376660"/>
                        <a:ext cx="12811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44" name="Object 4"/>
          <p:cNvGraphicFramePr>
            <a:graphicFrameLocks noChangeAspect="1"/>
          </p:cNvGraphicFramePr>
          <p:nvPr/>
        </p:nvGraphicFramePr>
        <p:xfrm>
          <a:off x="4901881" y="5672919"/>
          <a:ext cx="1909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3" name="Equation" r:id="rId7" imgW="1079280" imgH="431640" progId="Equation.DSMT4">
                  <p:embed/>
                </p:oleObj>
              </mc:Choice>
              <mc:Fallback>
                <p:oleObj name="Equation" r:id="rId7" imgW="10792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1881" y="5672919"/>
                        <a:ext cx="19097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2526903" y="3930843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7" name="Straight Arrow Connector 76"/>
          <p:cNvCxnSpPr>
            <a:cxnSpLocks/>
          </p:cNvCxnSpPr>
          <p:nvPr/>
        </p:nvCxnSpPr>
        <p:spPr>
          <a:xfrm flipH="1">
            <a:off x="1994641" y="1965282"/>
            <a:ext cx="731520" cy="1127760"/>
          </a:xfrm>
          <a:prstGeom prst="straightConnector1">
            <a:avLst/>
          </a:prstGeom>
          <a:ln w="28575">
            <a:solidFill>
              <a:srgbClr val="CC00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1763766" y="3082124"/>
            <a:ext cx="982640" cy="3575713"/>
          </a:xfrm>
          <a:prstGeom prst="straightConnector1">
            <a:avLst/>
          </a:prstGeom>
          <a:ln w="28575">
            <a:solidFill>
              <a:srgbClr val="CC00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cxnSpLocks noChangeAspect="1"/>
          </p:cNvCxnSpPr>
          <p:nvPr/>
        </p:nvCxnSpPr>
        <p:spPr>
          <a:xfrm flipH="1">
            <a:off x="750420" y="3113970"/>
            <a:ext cx="914400" cy="1409700"/>
          </a:xfrm>
          <a:prstGeom prst="straightConnector1">
            <a:avLst/>
          </a:prstGeom>
          <a:ln w="28575">
            <a:solidFill>
              <a:srgbClr val="CC0099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91"/>
          <p:cNvGrpSpPr/>
          <p:nvPr/>
        </p:nvGrpSpPr>
        <p:grpSpPr>
          <a:xfrm rot="5400000">
            <a:off x="2773945" y="5954394"/>
            <a:ext cx="656046" cy="1013146"/>
            <a:chOff x="2935092" y="2335112"/>
            <a:chExt cx="2789513" cy="1013146"/>
          </a:xfrm>
        </p:grpSpPr>
        <p:sp>
          <p:nvSpPr>
            <p:cNvPr id="90" name="Line 5"/>
            <p:cNvSpPr>
              <a:spLocks noChangeShapeType="1"/>
            </p:cNvSpPr>
            <p:nvPr/>
          </p:nvSpPr>
          <p:spPr bwMode="auto">
            <a:xfrm flipV="1">
              <a:off x="4760732" y="2433858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4752596" y="2514613"/>
              <a:ext cx="9720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92"/>
            <p:cNvSpPr/>
            <p:nvPr/>
          </p:nvSpPr>
          <p:spPr>
            <a:xfrm rot="16200000">
              <a:off x="3611609" y="1658595"/>
              <a:ext cx="348237" cy="170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/>
                <a:t>f</a:t>
              </a:r>
              <a:r>
                <a:rPr lang="en-US" sz="2000" i="1" baseline="-25000" dirty="0" err="1" smtClean="0"/>
                <a:t>o</a:t>
              </a:r>
              <a:endParaRPr lang="en-US" sz="2000" dirty="0"/>
            </a:p>
          </p:txBody>
        </p:sp>
      </p:grpSp>
      <p:cxnSp>
        <p:nvCxnSpPr>
          <p:cNvPr id="94" name="Straight Arrow Connector 93"/>
          <p:cNvCxnSpPr>
            <a:cxnSpLocks/>
          </p:cNvCxnSpPr>
          <p:nvPr/>
        </p:nvCxnSpPr>
        <p:spPr>
          <a:xfrm flipH="1">
            <a:off x="1764903" y="1967556"/>
            <a:ext cx="731520" cy="1127760"/>
          </a:xfrm>
          <a:prstGeom prst="straightConnector1">
            <a:avLst/>
          </a:prstGeom>
          <a:ln w="28575">
            <a:solidFill>
              <a:srgbClr val="CC00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cxnSpLocks/>
          </p:cNvCxnSpPr>
          <p:nvPr/>
        </p:nvCxnSpPr>
        <p:spPr>
          <a:xfrm flipH="1">
            <a:off x="1683017" y="1967557"/>
            <a:ext cx="731520" cy="1127760"/>
          </a:xfrm>
          <a:prstGeom prst="straightConnector1">
            <a:avLst/>
          </a:prstGeom>
          <a:ln w="28575">
            <a:solidFill>
              <a:srgbClr val="CC0099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cxnSpLocks noChangeAspect="1"/>
          </p:cNvCxnSpPr>
          <p:nvPr/>
        </p:nvCxnSpPr>
        <p:spPr>
          <a:xfrm flipH="1">
            <a:off x="848228" y="3116242"/>
            <a:ext cx="914400" cy="1409700"/>
          </a:xfrm>
          <a:prstGeom prst="straightConnector1">
            <a:avLst/>
          </a:prstGeom>
          <a:ln w="28575">
            <a:solidFill>
              <a:srgbClr val="CC0099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 noChangeAspect="1"/>
          </p:cNvCxnSpPr>
          <p:nvPr/>
        </p:nvCxnSpPr>
        <p:spPr>
          <a:xfrm flipH="1">
            <a:off x="1066596" y="3116242"/>
            <a:ext cx="914400" cy="1409700"/>
          </a:xfrm>
          <a:prstGeom prst="straightConnector1">
            <a:avLst/>
          </a:prstGeom>
          <a:ln w="28575">
            <a:solidFill>
              <a:srgbClr val="CC0099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4563669" y="4216804"/>
            <a:ext cx="417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 just past objective focal pt. creates real, inverted image at eyepiece focal pt. </a:t>
            </a:r>
            <a:endParaRPr lang="en-US" dirty="0"/>
          </a:p>
        </p:txBody>
      </p:sp>
      <p:grpSp>
        <p:nvGrpSpPr>
          <p:cNvPr id="99" name="Group 91"/>
          <p:cNvGrpSpPr/>
          <p:nvPr/>
        </p:nvGrpSpPr>
        <p:grpSpPr>
          <a:xfrm rot="5400000">
            <a:off x="2684477" y="3008954"/>
            <a:ext cx="889508" cy="1035852"/>
            <a:chOff x="2895597" y="2298757"/>
            <a:chExt cx="1956465" cy="1035852"/>
          </a:xfrm>
        </p:grpSpPr>
        <p:sp>
          <p:nvSpPr>
            <p:cNvPr id="100" name="Line 5"/>
            <p:cNvSpPr>
              <a:spLocks noChangeShapeType="1"/>
            </p:cNvSpPr>
            <p:nvPr/>
          </p:nvSpPr>
          <p:spPr bwMode="auto">
            <a:xfrm flipV="1">
              <a:off x="2895597" y="2420209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2" name="Straight Arrow Connector 101"/>
            <p:cNvCxnSpPr/>
            <p:nvPr/>
          </p:nvCxnSpPr>
          <p:spPr>
            <a:xfrm>
              <a:off x="4248697" y="2514601"/>
              <a:ext cx="6033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flipH="1">
              <a:off x="2895597" y="2514600"/>
              <a:ext cx="6033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/>
            <p:cNvSpPr/>
            <p:nvPr/>
          </p:nvSpPr>
          <p:spPr>
            <a:xfrm rot="16200000">
              <a:off x="3610560" y="2047494"/>
              <a:ext cx="384580" cy="88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/>
                <a:t>f</a:t>
              </a:r>
              <a:r>
                <a:rPr lang="en-US" sz="2000" i="1" baseline="-25000" dirty="0" err="1" smtClean="0"/>
                <a:t>e</a:t>
              </a:r>
              <a:endParaRPr lang="en-US" sz="2000" dirty="0"/>
            </a:p>
          </p:txBody>
        </p:sp>
      </p:grpSp>
      <p:grpSp>
        <p:nvGrpSpPr>
          <p:cNvPr id="105" name="Group 91"/>
          <p:cNvGrpSpPr/>
          <p:nvPr/>
        </p:nvGrpSpPr>
        <p:grpSpPr>
          <a:xfrm rot="5400000">
            <a:off x="2261464" y="4323622"/>
            <a:ext cx="1704865" cy="1027932"/>
            <a:chOff x="2895576" y="2320352"/>
            <a:chExt cx="1981198" cy="1027932"/>
          </a:xfrm>
        </p:grpSpPr>
        <p:sp>
          <p:nvSpPr>
            <p:cNvPr id="106" name="Line 5"/>
            <p:cNvSpPr>
              <a:spLocks noChangeShapeType="1"/>
            </p:cNvSpPr>
            <p:nvPr/>
          </p:nvSpPr>
          <p:spPr bwMode="auto">
            <a:xfrm flipV="1">
              <a:off x="2895576" y="2433884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5"/>
            <p:cNvSpPr>
              <a:spLocks noChangeShapeType="1"/>
            </p:cNvSpPr>
            <p:nvPr/>
          </p:nvSpPr>
          <p:spPr bwMode="auto">
            <a:xfrm flipV="1">
              <a:off x="4876774" y="2433883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>
              <a:off x="4065458" y="2514603"/>
              <a:ext cx="8040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/>
            <p:nvPr/>
          </p:nvCxnSpPr>
          <p:spPr>
            <a:xfrm flipH="1">
              <a:off x="2895599" y="2514602"/>
              <a:ext cx="8040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Rectangle 109"/>
            <p:cNvSpPr/>
            <p:nvPr/>
          </p:nvSpPr>
          <p:spPr>
            <a:xfrm rot="16200000">
              <a:off x="3711641" y="2255717"/>
              <a:ext cx="349338" cy="478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L</a:t>
              </a:r>
              <a:endParaRPr lang="en-US" sz="2000" dirty="0"/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4572000" y="3018431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Eyepiece creates virtual, upright image at </a:t>
            </a:r>
            <a:r>
              <a:rPr lang="en-US" i="1" dirty="0" smtClean="0"/>
              <a:t>∞</a:t>
            </a:r>
            <a:endParaRPr lang="en-US" i="1" dirty="0"/>
          </a:p>
        </p:txBody>
      </p:sp>
      <p:sp>
        <p:nvSpPr>
          <p:cNvPr id="113" name="Oval 112"/>
          <p:cNvSpPr>
            <a:spLocks noChangeArrowheads="1"/>
          </p:cNvSpPr>
          <p:nvPr/>
        </p:nvSpPr>
        <p:spPr bwMode="auto">
          <a:xfrm>
            <a:off x="2542823" y="213157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1366290" y="647131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Sample</a:t>
            </a:r>
            <a:endParaRPr lang="en-US" dirty="0"/>
          </a:p>
        </p:txBody>
      </p:sp>
      <p:graphicFrame>
        <p:nvGraphicFramePr>
          <p:cNvPr id="675850" name="Object 10"/>
          <p:cNvGraphicFramePr>
            <a:graphicFrameLocks noChangeAspect="1"/>
          </p:cNvGraphicFramePr>
          <p:nvPr/>
        </p:nvGraphicFramePr>
        <p:xfrm>
          <a:off x="4955723" y="4898574"/>
          <a:ext cx="12811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4" name="Equation" r:id="rId9" imgW="723600" imgH="431640" progId="Equation.DSMT4">
                  <p:embed/>
                </p:oleObj>
              </mc:Choice>
              <mc:Fallback>
                <p:oleObj name="Equation" r:id="rId9" imgW="723600" imgH="4316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5723" y="4898574"/>
                        <a:ext cx="12811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1" name="Object 11"/>
          <p:cNvGraphicFramePr>
            <a:graphicFrameLocks noChangeAspect="1"/>
          </p:cNvGraphicFramePr>
          <p:nvPr/>
        </p:nvGraphicFramePr>
        <p:xfrm>
          <a:off x="4863482" y="4898266"/>
          <a:ext cx="14827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5" name="Equation" r:id="rId11" imgW="838080" imgH="431640" progId="Equation.DSMT4">
                  <p:embed/>
                </p:oleObj>
              </mc:Choice>
              <mc:Fallback>
                <p:oleObj name="Equation" r:id="rId11" imgW="838080" imgH="4316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3482" y="4898266"/>
                        <a:ext cx="148272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9" name="Group 91"/>
          <p:cNvGrpSpPr/>
          <p:nvPr/>
        </p:nvGrpSpPr>
        <p:grpSpPr>
          <a:xfrm rot="5400000">
            <a:off x="2897795" y="5392224"/>
            <a:ext cx="429359" cy="1013146"/>
            <a:chOff x="2935092" y="2335112"/>
            <a:chExt cx="1825640" cy="1013146"/>
          </a:xfrm>
        </p:grpSpPr>
        <p:sp>
          <p:nvSpPr>
            <p:cNvPr id="120" name="Line 5"/>
            <p:cNvSpPr>
              <a:spLocks noChangeShapeType="1"/>
            </p:cNvSpPr>
            <p:nvPr/>
          </p:nvSpPr>
          <p:spPr bwMode="auto">
            <a:xfrm flipV="1">
              <a:off x="4760732" y="2433858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 rot="16200000">
              <a:off x="3611609" y="1658595"/>
              <a:ext cx="348237" cy="170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/>
                <a:t>f</a:t>
              </a:r>
              <a:r>
                <a:rPr lang="en-US" sz="2000" i="1" baseline="-25000" dirty="0" err="1" smtClean="0"/>
                <a:t>o</a:t>
              </a:r>
              <a:endParaRPr lang="en-US" sz="2000" dirty="0"/>
            </a:p>
          </p:txBody>
        </p:sp>
      </p:grpSp>
      <p:graphicFrame>
        <p:nvGraphicFramePr>
          <p:cNvPr id="675852" name="Object 12"/>
          <p:cNvGraphicFramePr>
            <a:graphicFrameLocks noChangeAspect="1"/>
          </p:cNvGraphicFramePr>
          <p:nvPr/>
        </p:nvGraphicFramePr>
        <p:xfrm>
          <a:off x="6305576" y="4895329"/>
          <a:ext cx="152876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06" name="Equation" r:id="rId13" imgW="863280" imgH="431640" progId="Equation.DSMT4">
                  <p:embed/>
                </p:oleObj>
              </mc:Choice>
              <mc:Fallback>
                <p:oleObj name="Equation" r:id="rId13" imgW="863280" imgH="43164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5576" y="4895329"/>
                        <a:ext cx="152876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1" name="Straight Arrow Connector 130"/>
          <p:cNvCxnSpPr>
            <a:cxnSpLocks noChangeAspect="1"/>
          </p:cNvCxnSpPr>
          <p:nvPr/>
        </p:nvCxnSpPr>
        <p:spPr>
          <a:xfrm flipH="1">
            <a:off x="1640936" y="3951031"/>
            <a:ext cx="376454" cy="580367"/>
          </a:xfrm>
          <a:prstGeom prst="straightConnector1">
            <a:avLst/>
          </a:prstGeom>
          <a:ln w="28575">
            <a:solidFill>
              <a:srgbClr val="CC0099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534689" y="5648187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536813" y="6505437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6" name="TextBox 135"/>
          <p:cNvSpPr txBox="1"/>
          <p:nvPr/>
        </p:nvSpPr>
        <p:spPr>
          <a:xfrm>
            <a:off x="6400801" y="3534770"/>
            <a:ext cx="1518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00"/>
                </a:solidFill>
              </a:rPr>
              <a:t>Recall Lect. 20</a:t>
            </a:r>
            <a:endParaRPr lang="en-US" dirty="0">
              <a:solidFill>
                <a:srgbClr val="009900"/>
              </a:solidFill>
            </a:endParaRPr>
          </a:p>
        </p:txBody>
      </p:sp>
      <p:grpSp>
        <p:nvGrpSpPr>
          <p:cNvPr id="142" name="Group 141"/>
          <p:cNvGrpSpPr/>
          <p:nvPr/>
        </p:nvGrpSpPr>
        <p:grpSpPr>
          <a:xfrm>
            <a:off x="4817660" y="1846926"/>
            <a:ext cx="2947916" cy="762000"/>
            <a:chOff x="4817660" y="1846926"/>
            <a:chExt cx="2947916" cy="762000"/>
          </a:xfrm>
        </p:grpSpPr>
        <p:graphicFrame>
          <p:nvGraphicFramePr>
            <p:cNvPr id="675853" name="Object 13"/>
            <p:cNvGraphicFramePr>
              <a:graphicFrameLocks noChangeAspect="1"/>
            </p:cNvGraphicFramePr>
            <p:nvPr/>
          </p:nvGraphicFramePr>
          <p:xfrm>
            <a:off x="4891799" y="1846926"/>
            <a:ext cx="2832100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5907" name="Equation" r:id="rId15" imgW="1600200" imgH="431640" progId="Equation.DSMT4">
                    <p:embed/>
                  </p:oleObj>
                </mc:Choice>
                <mc:Fallback>
                  <p:oleObj name="Equation" r:id="rId15" imgW="1600200" imgH="43164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1799" y="1846926"/>
                          <a:ext cx="2832100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8" name="Rectangle 137"/>
            <p:cNvSpPr/>
            <p:nvPr/>
          </p:nvSpPr>
          <p:spPr>
            <a:xfrm>
              <a:off x="4817660" y="1852684"/>
              <a:ext cx="2947916" cy="750626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4572001" y="1447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image magnification:</a:t>
            </a:r>
            <a:endParaRPr lang="en-US" i="1" dirty="0"/>
          </a:p>
        </p:txBody>
      </p:sp>
      <p:sp>
        <p:nvSpPr>
          <p:cNvPr id="144" name="Slide Number Placeholder 1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67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7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11" grpId="0"/>
      <p:bldP spid="136" grpId="0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7886700" cy="1325563"/>
          </a:xfrm>
        </p:spPr>
        <p:txBody>
          <a:bodyPr/>
          <a:lstStyle/>
          <a:p>
            <a:r>
              <a:rPr lang="en-US" dirty="0" smtClean="0"/>
              <a:t>ACT: Microscope eyepiece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magnification written on a microscope eyepiece assumes the user has “normal” adult vision</a:t>
            </a:r>
            <a:endParaRPr lang="en-US" sz="2400" dirty="0"/>
          </a:p>
        </p:txBody>
      </p:sp>
      <p:pic>
        <p:nvPicPr>
          <p:cNvPr id="7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866" name="Picture 2" descr="http://image.made-in-china.com/2f0j10yBvEFgshfCrp/-ocular-del-microscopio-10X-E016-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333" t="18667" r="30667" b="20000"/>
          <a:stretch>
            <a:fillRect/>
          </a:stretch>
        </p:blipFill>
        <p:spPr bwMode="auto">
          <a:xfrm>
            <a:off x="2057400" y="2438400"/>
            <a:ext cx="1143000" cy="17526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2590800" y="3036332"/>
            <a:ext cx="2438400" cy="545068"/>
            <a:chOff x="2590800" y="3036332"/>
            <a:chExt cx="2438400" cy="545068"/>
          </a:xfrm>
        </p:grpSpPr>
        <p:sp>
          <p:nvSpPr>
            <p:cNvPr id="10" name="Oval 4"/>
            <p:cNvSpPr>
              <a:spLocks noChangeArrowheads="1"/>
            </p:cNvSpPr>
            <p:nvPr/>
          </p:nvSpPr>
          <p:spPr bwMode="auto">
            <a:xfrm>
              <a:off x="2590800" y="3036332"/>
              <a:ext cx="457200" cy="304800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3048001" y="3200400"/>
              <a:ext cx="533399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551744" y="3212068"/>
              <a:ext cx="1477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Magnification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914400" y="4415135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focal length of a 10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eyepiece?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371601" y="5029200"/>
            <a:ext cx="2133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2.5 cm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10 cm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25 cm</a:t>
            </a: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990600" y="5029200"/>
            <a:ext cx="2514600" cy="4572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76867" name="Object 3"/>
          <p:cNvGraphicFramePr>
            <a:graphicFrameLocks noChangeAspect="1"/>
          </p:cNvGraphicFramePr>
          <p:nvPr/>
        </p:nvGraphicFramePr>
        <p:xfrm>
          <a:off x="5532437" y="2590800"/>
          <a:ext cx="1281112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6" name="Equation" r:id="rId5" imgW="723600" imgH="431640" progId="Equation.DSMT4">
                  <p:embed/>
                </p:oleObj>
              </mc:Choice>
              <mc:Fallback>
                <p:oleObj name="Equation" r:id="rId5" imgW="7236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7" y="2590800"/>
                        <a:ext cx="1281112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486400" y="3352800"/>
            <a:ext cx="293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normal vision </a:t>
            </a:r>
            <a:r>
              <a:rPr lang="en-US" i="1" dirty="0" err="1" smtClean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near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25 cm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76869" name="Object 5"/>
          <p:cNvGraphicFramePr>
            <a:graphicFrameLocks noChangeAspect="1"/>
          </p:cNvGraphicFramePr>
          <p:nvPr/>
        </p:nvGraphicFramePr>
        <p:xfrm>
          <a:off x="5532437" y="3657600"/>
          <a:ext cx="26971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7" name="Equation" r:id="rId7" imgW="1523880" imgH="431640" progId="Equation.DSMT4">
                  <p:embed/>
                </p:oleObj>
              </mc:Choice>
              <mc:Fallback>
                <p:oleObj name="Equation" r:id="rId7" imgW="1523880" imgH="4316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2437" y="3657600"/>
                        <a:ext cx="269716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86400" y="2286000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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means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10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0"/>
            <a:ext cx="7886700" cy="1325563"/>
          </a:xfrm>
        </p:spPr>
        <p:txBody>
          <a:bodyPr/>
          <a:lstStyle/>
          <a:p>
            <a:r>
              <a:rPr lang="en-US" dirty="0" smtClean="0"/>
              <a:t>ACT: Microscope objective</a:t>
            </a:r>
            <a:endParaRPr lang="en-US" dirty="0"/>
          </a:p>
        </p:txBody>
      </p:sp>
      <p:pic>
        <p:nvPicPr>
          <p:cNvPr id="7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302603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standard biological microscope has a 160 mm tube length and is equipped with a 40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objective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79613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focal length of the objective?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371601" y="5257800"/>
            <a:ext cx="21336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4 mm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8 mm</a:t>
            </a:r>
          </a:p>
          <a:p>
            <a:pPr marL="365760" indent="-365760">
              <a:spcAft>
                <a:spcPts val="600"/>
              </a:spcAft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f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16 mm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990600" y="5257800"/>
            <a:ext cx="2514600" cy="4572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2" descr="http://www.microscope.com/media/catalog/product/cache/2/image/9df78eab33525d08d6e5fb8d27136e95/o/m/omano_semi-plan_objective_set.png"/>
          <p:cNvPicPr>
            <a:picLocks noChangeAspect="1" noChangeArrowheads="1"/>
          </p:cNvPicPr>
          <p:nvPr/>
        </p:nvPicPr>
        <p:blipFill>
          <a:blip r:embed="rId4" cstate="print"/>
          <a:srcRect l="24530" t="20238" r="50941" b="26191"/>
          <a:stretch>
            <a:fillRect/>
          </a:stretch>
        </p:blipFill>
        <p:spPr bwMode="auto">
          <a:xfrm>
            <a:off x="3276600" y="2209800"/>
            <a:ext cx="1143000" cy="2496287"/>
          </a:xfrm>
          <a:prstGeom prst="rect">
            <a:avLst/>
          </a:prstGeom>
          <a:noFill/>
        </p:spPr>
      </p:pic>
      <p:graphicFrame>
        <p:nvGraphicFramePr>
          <p:cNvPr id="692226" name="Object 2"/>
          <p:cNvGraphicFramePr>
            <a:graphicFrameLocks noChangeAspect="1"/>
          </p:cNvGraphicFramePr>
          <p:nvPr/>
        </p:nvGraphicFramePr>
        <p:xfrm>
          <a:off x="5562600" y="2819400"/>
          <a:ext cx="1146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44" name="Equation" r:id="rId5" imgW="647640" imgH="431640" progId="Equation.DSMT4">
                  <p:embed/>
                </p:oleObj>
              </mc:Choice>
              <mc:Fallback>
                <p:oleObj name="Equation" r:id="rId5" imgW="64764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2819400"/>
                        <a:ext cx="11461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524000" y="2438400"/>
            <a:ext cx="2286000" cy="762000"/>
            <a:chOff x="1524000" y="2438400"/>
            <a:chExt cx="2286000" cy="762000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3352800" y="2895600"/>
              <a:ext cx="457200" cy="3048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6" name="Straight Arrow Connector 15"/>
            <p:cNvCxnSpPr>
              <a:endCxn id="15" idx="1"/>
            </p:cNvCxnSpPr>
            <p:nvPr/>
          </p:nvCxnSpPr>
          <p:spPr>
            <a:xfrm>
              <a:off x="2819400" y="2667000"/>
              <a:ext cx="600355" cy="27323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24000" y="2438400"/>
              <a:ext cx="1289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Tube length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371600" y="3352800"/>
            <a:ext cx="2438400" cy="685800"/>
            <a:chOff x="1371600" y="3352800"/>
            <a:chExt cx="2438400" cy="685800"/>
          </a:xfrm>
        </p:grpSpPr>
        <p:sp>
          <p:nvSpPr>
            <p:cNvPr id="17" name="Oval 4"/>
            <p:cNvSpPr>
              <a:spLocks noChangeArrowheads="1"/>
            </p:cNvSpPr>
            <p:nvPr/>
          </p:nvSpPr>
          <p:spPr bwMode="auto">
            <a:xfrm>
              <a:off x="3352800" y="3352800"/>
              <a:ext cx="457200" cy="30480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2895600" y="3612963"/>
              <a:ext cx="524155" cy="19703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371600" y="3669268"/>
              <a:ext cx="14774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Magnification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aphicFrame>
        <p:nvGraphicFramePr>
          <p:cNvPr id="692227" name="Object 3"/>
          <p:cNvGraphicFramePr>
            <a:graphicFrameLocks noChangeAspect="1"/>
          </p:cNvGraphicFramePr>
          <p:nvPr/>
        </p:nvGraphicFramePr>
        <p:xfrm>
          <a:off x="5562600" y="3573463"/>
          <a:ext cx="20891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2245" name="Equation" r:id="rId7" imgW="1180800" imgH="393480" progId="Equation.DSMT4">
                  <p:embed/>
                </p:oleObj>
              </mc:Choice>
              <mc:Fallback>
                <p:oleObj name="Equation" r:id="rId7" imgW="1180800" imgH="393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73463"/>
                        <a:ext cx="208915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86400" y="2526268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40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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means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i="1" baseline="-25000" dirty="0" smtClean="0">
                <a:solidFill>
                  <a:schemeClr val="accent5">
                    <a:lumMod val="7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–40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9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Line 5"/>
          <p:cNvSpPr>
            <a:spLocks noChangeShapeType="1"/>
          </p:cNvSpPr>
          <p:nvPr/>
        </p:nvSpPr>
        <p:spPr bwMode="auto">
          <a:xfrm rot="5400000" flipH="1" flipV="1">
            <a:off x="5524499" y="2628901"/>
            <a:ext cx="1" cy="220979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" name="Rectangle 199"/>
          <p:cNvSpPr/>
          <p:nvPr/>
        </p:nvSpPr>
        <p:spPr>
          <a:xfrm>
            <a:off x="5257800" y="5029200"/>
            <a:ext cx="1295400" cy="152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microscope objectives</a:t>
            </a:r>
            <a:endParaRPr lang="en-US" dirty="0"/>
          </a:p>
        </p:txBody>
      </p:sp>
      <p:pic>
        <p:nvPicPr>
          <p:cNvPr id="691202" name="Picture 2" descr="http://www.microscope.com/media/catalog/product/cache/2/image/9df78eab33525d08d6e5fb8d27136e95/o/m/omano_semi-plan_objective_set.png"/>
          <p:cNvPicPr>
            <a:picLocks noChangeAspect="1" noChangeArrowheads="1"/>
          </p:cNvPicPr>
          <p:nvPr/>
        </p:nvPicPr>
        <p:blipFill>
          <a:blip r:embed="rId2" cstate="print"/>
          <a:srcRect l="25078" t="20238" r="50392" b="26191"/>
          <a:stretch>
            <a:fillRect/>
          </a:stretch>
        </p:blipFill>
        <p:spPr bwMode="auto">
          <a:xfrm>
            <a:off x="609600" y="2057400"/>
            <a:ext cx="1066800" cy="2329868"/>
          </a:xfrm>
          <a:prstGeom prst="rect">
            <a:avLst/>
          </a:prstGeom>
          <a:noFill/>
        </p:spPr>
      </p:pic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609600" y="2680648"/>
            <a:ext cx="457200" cy="3048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91213" name="Picture 13" descr="http://www.thorlabs.com/images/large/7707-lr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30" b="16770"/>
          <a:stretch>
            <a:fillRect/>
          </a:stretch>
        </p:blipFill>
        <p:spPr bwMode="auto">
          <a:xfrm rot="4632006">
            <a:off x="7067782" y="2437723"/>
            <a:ext cx="2299624" cy="1533854"/>
          </a:xfrm>
          <a:prstGeom prst="rect">
            <a:avLst/>
          </a:prstGeom>
          <a:noFill/>
        </p:spPr>
      </p:pic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7748388" y="2904101"/>
            <a:ext cx="457200" cy="304800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849546" y="1290935"/>
            <a:ext cx="6160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Most modern objectives are “infinity corrected”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6477000" y="44196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Extra “tube” lens creates intermediate image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04" name="Group 203"/>
          <p:cNvGrpSpPr/>
          <p:nvPr/>
        </p:nvGrpSpPr>
        <p:grpSpPr>
          <a:xfrm>
            <a:off x="2209801" y="2907268"/>
            <a:ext cx="2971799" cy="2731532"/>
            <a:chOff x="2209801" y="2907268"/>
            <a:chExt cx="2971799" cy="2731532"/>
          </a:xfrm>
        </p:grpSpPr>
        <p:sp>
          <p:nvSpPr>
            <p:cNvPr id="57" name="TextBox 56"/>
            <p:cNvSpPr txBox="1"/>
            <p:nvPr/>
          </p:nvSpPr>
          <p:spPr>
            <a:xfrm>
              <a:off x="3886200" y="5269468"/>
              <a:ext cx="1073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Objective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941376" y="2907268"/>
              <a:ext cx="10116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Eyepiece</a:t>
              </a:r>
              <a:endParaRPr lang="en-US" dirty="0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 flipH="1" flipV="1">
              <a:off x="3314700" y="2628901"/>
              <a:ext cx="1" cy="22097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3657600" y="374546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Intermediate image</a:t>
              </a:r>
              <a:endParaRPr lang="en-US" dirty="0"/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6477000" y="5257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Objective creates image at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∞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; rays are </a:t>
            </a:r>
            <a:r>
              <a:rPr lang="en-US" spc="-200" dirty="0" smtClean="0">
                <a:solidFill>
                  <a:schemeClr val="accent5">
                    <a:lumMod val="75000"/>
                  </a:schemeClr>
                </a:solidFill>
              </a:rPr>
              <a:t>||</a:t>
            </a:r>
            <a:endParaRPr lang="en-US" i="1" spc="-2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01" name="Group 200"/>
          <p:cNvGrpSpPr/>
          <p:nvPr/>
        </p:nvGrpSpPr>
        <p:grpSpPr>
          <a:xfrm>
            <a:off x="1676400" y="1905000"/>
            <a:ext cx="2514600" cy="4027522"/>
            <a:chOff x="1676400" y="1905000"/>
            <a:chExt cx="2514600" cy="4027522"/>
          </a:xfrm>
        </p:grpSpPr>
        <p:grpSp>
          <p:nvGrpSpPr>
            <p:cNvPr id="198" name="Group 197"/>
            <p:cNvGrpSpPr>
              <a:grpSpLocks noChangeAspect="1"/>
            </p:cNvGrpSpPr>
            <p:nvPr/>
          </p:nvGrpSpPr>
          <p:grpSpPr>
            <a:xfrm>
              <a:off x="1676400" y="2297668"/>
              <a:ext cx="2514600" cy="3634854"/>
              <a:chOff x="1519450" y="1904044"/>
              <a:chExt cx="3352800" cy="4846472"/>
            </a:xfrm>
          </p:grpSpPr>
          <p:pic>
            <p:nvPicPr>
              <p:cNvPr id="189" name="Picture 6" descr="http://blogs.answersingenesis.org/blogs/creation-museum/files/2011/11/follicle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2994391" y="6468465"/>
                <a:ext cx="423892" cy="282051"/>
              </a:xfrm>
              <a:prstGeom prst="rect">
                <a:avLst/>
              </a:prstGeom>
              <a:noFill/>
              <a:ln>
                <a:noFill/>
              </a:ln>
              <a:scene3d>
                <a:camera prst="perspectiveRelaxed">
                  <a:rot lat="17400000" lon="0" rev="0"/>
                </a:camera>
                <a:lightRig rig="threePt" dir="t"/>
              </a:scene3d>
            </p:spPr>
          </p:pic>
          <p:pic>
            <p:nvPicPr>
              <p:cNvPr id="190" name="Picture 6" descr="http://blogs.answersingenesis.org/blogs/creation-museum/files/2011/11/follicle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 flipH="1">
                <a:off x="2514601" y="3412487"/>
                <a:ext cx="1337480" cy="889939"/>
              </a:xfrm>
              <a:prstGeom prst="rect">
                <a:avLst/>
              </a:prstGeom>
              <a:noFill/>
              <a:ln>
                <a:noFill/>
              </a:ln>
              <a:scene3d>
                <a:camera prst="perspectiveRelaxed">
                  <a:rot lat="17400000" lon="0" rev="0"/>
                </a:camera>
                <a:lightRig rig="threePt" dir="t"/>
              </a:scene3d>
            </p:spPr>
          </p:pic>
          <p:grpSp>
            <p:nvGrpSpPr>
              <p:cNvPr id="26" name="Group 25"/>
              <p:cNvGrpSpPr/>
              <p:nvPr/>
            </p:nvGrpSpPr>
            <p:grpSpPr>
              <a:xfrm rot="16200000">
                <a:off x="2631665" y="1327193"/>
                <a:ext cx="1128370" cy="3352800"/>
                <a:chOff x="4463490" y="2667000"/>
                <a:chExt cx="1128370" cy="3352800"/>
              </a:xfrm>
            </p:grpSpPr>
            <p:cxnSp>
              <p:nvCxnSpPr>
                <p:cNvPr id="27" name="Straight Connector 26"/>
                <p:cNvCxnSpPr>
                  <a:stCxn id="30" idx="1"/>
                  <a:endCxn id="30" idx="0"/>
                </p:cNvCxnSpPr>
                <p:nvPr/>
              </p:nvCxnSpPr>
              <p:spPr>
                <a:xfrm flipH="1">
                  <a:off x="5029597" y="3084278"/>
                  <a:ext cx="3177" cy="2531726"/>
                </a:xfrm>
                <a:prstGeom prst="line">
                  <a:avLst/>
                </a:prstGeom>
                <a:ln w="285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up 40"/>
                <p:cNvGrpSpPr/>
                <p:nvPr/>
              </p:nvGrpSpPr>
              <p:grpSpPr>
                <a:xfrm>
                  <a:off x="4463490" y="2667000"/>
                  <a:ext cx="1128370" cy="3352800"/>
                  <a:chOff x="7710830" y="1524000"/>
                  <a:chExt cx="1128370" cy="3352800"/>
                </a:xfrm>
              </p:grpSpPr>
              <p:sp>
                <p:nvSpPr>
                  <p:cNvPr id="29" name="Chord 28"/>
                  <p:cNvSpPr/>
                  <p:nvPr/>
                </p:nvSpPr>
                <p:spPr>
                  <a:xfrm>
                    <a:off x="8153400" y="1524000"/>
                    <a:ext cx="685800" cy="3352800"/>
                  </a:xfrm>
                  <a:prstGeom prst="chord">
                    <a:avLst>
                      <a:gd name="adj1" fmla="val 5996890"/>
                      <a:gd name="adj2" fmla="val 15588446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" name="Chord 29"/>
                  <p:cNvSpPr/>
                  <p:nvPr/>
                </p:nvSpPr>
                <p:spPr>
                  <a:xfrm flipH="1">
                    <a:off x="7710830" y="1524000"/>
                    <a:ext cx="685800" cy="3352800"/>
                  </a:xfrm>
                  <a:prstGeom prst="chord">
                    <a:avLst>
                      <a:gd name="adj1" fmla="val 5996890"/>
                      <a:gd name="adj2" fmla="val 15588446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" name="Group 76"/>
              <p:cNvGrpSpPr/>
              <p:nvPr/>
            </p:nvGrpSpPr>
            <p:grpSpPr>
              <a:xfrm rot="16200000">
                <a:off x="2647035" y="5020415"/>
                <a:ext cx="1066800" cy="2036618"/>
                <a:chOff x="7239000" y="1066800"/>
                <a:chExt cx="1066800" cy="2036618"/>
              </a:xfrm>
            </p:grpSpPr>
            <p:sp>
              <p:nvSpPr>
                <p:cNvPr id="34" name="Chord 33"/>
                <p:cNvSpPr/>
                <p:nvPr/>
              </p:nvSpPr>
              <p:spPr>
                <a:xfrm flipH="1">
                  <a:off x="7239000" y="1066800"/>
                  <a:ext cx="674993" cy="2036618"/>
                </a:xfrm>
                <a:prstGeom prst="chord">
                  <a:avLst>
                    <a:gd name="adj1" fmla="val 6219454"/>
                    <a:gd name="adj2" fmla="val 15434032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5" name="Straight Connector 34"/>
                <p:cNvCxnSpPr/>
                <p:nvPr/>
              </p:nvCxnSpPr>
              <p:spPr>
                <a:xfrm>
                  <a:off x="7772400" y="1371600"/>
                  <a:ext cx="0" cy="1447800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Chord 35"/>
                <p:cNvSpPr/>
                <p:nvPr/>
              </p:nvSpPr>
              <p:spPr>
                <a:xfrm>
                  <a:off x="7626927" y="1066800"/>
                  <a:ext cx="678873" cy="2036618"/>
                </a:xfrm>
                <a:prstGeom prst="chord">
                  <a:avLst>
                    <a:gd name="adj1" fmla="val 6205925"/>
                    <a:gd name="adj2" fmla="val 15335081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Line 21"/>
              <p:cNvSpPr>
                <a:spLocks noChangeShapeType="1"/>
              </p:cNvSpPr>
              <p:nvPr/>
            </p:nvSpPr>
            <p:spPr bwMode="auto">
              <a:xfrm rot="5400000" flipH="1">
                <a:off x="1025697" y="4409422"/>
                <a:ext cx="43375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284861" y="3022847"/>
                <a:ext cx="1087274" cy="3575716"/>
                <a:chOff x="2265528" y="2988860"/>
                <a:chExt cx="1087274" cy="3575716"/>
              </a:xfrm>
            </p:grpSpPr>
            <p:cxnSp>
              <p:nvCxnSpPr>
                <p:cNvPr id="60" name="Straight Arrow Connector 59"/>
                <p:cNvCxnSpPr/>
                <p:nvPr/>
              </p:nvCxnSpPr>
              <p:spPr>
                <a:xfrm flipV="1">
                  <a:off x="3352800" y="6018663"/>
                  <a:ext cx="0" cy="545913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/>
                <p:cNvCxnSpPr/>
                <p:nvPr/>
              </p:nvCxnSpPr>
              <p:spPr>
                <a:xfrm flipH="1" flipV="1">
                  <a:off x="2265528" y="2988860"/>
                  <a:ext cx="1087274" cy="3022980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3" name="Straight Arrow Connector 62"/>
              <p:cNvCxnSpPr>
                <a:cxnSpLocks/>
              </p:cNvCxnSpPr>
              <p:nvPr/>
            </p:nvCxnSpPr>
            <p:spPr>
              <a:xfrm flipH="1">
                <a:off x="2611271" y="1906008"/>
                <a:ext cx="731520" cy="112776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67"/>
              <p:cNvGrpSpPr/>
              <p:nvPr/>
            </p:nvGrpSpPr>
            <p:grpSpPr>
              <a:xfrm>
                <a:off x="2599262" y="3004519"/>
                <a:ext cx="762002" cy="3567752"/>
                <a:chOff x="2590800" y="2996824"/>
                <a:chExt cx="762002" cy="3567752"/>
              </a:xfrm>
            </p:grpSpPr>
            <p:cxnSp>
              <p:nvCxnSpPr>
                <p:cNvPr id="69" name="Straight Arrow Connector 68"/>
                <p:cNvCxnSpPr/>
                <p:nvPr/>
              </p:nvCxnSpPr>
              <p:spPr>
                <a:xfrm flipH="1" flipV="1">
                  <a:off x="2590800" y="6031176"/>
                  <a:ext cx="762002" cy="533400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Arrow Connector 69"/>
                <p:cNvCxnSpPr/>
                <p:nvPr/>
              </p:nvCxnSpPr>
              <p:spPr>
                <a:xfrm>
                  <a:off x="2590800" y="2996824"/>
                  <a:ext cx="0" cy="3035788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Straight Arrow Connector 70"/>
              <p:cNvCxnSpPr/>
              <p:nvPr/>
            </p:nvCxnSpPr>
            <p:spPr>
              <a:xfrm>
                <a:off x="2369525" y="2996558"/>
                <a:ext cx="982640" cy="3575713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cxnSpLocks/>
              </p:cNvCxnSpPr>
              <p:nvPr/>
            </p:nvCxnSpPr>
            <p:spPr>
              <a:xfrm flipH="1">
                <a:off x="2367886" y="1935578"/>
                <a:ext cx="731520" cy="112776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Arrow Connector 127"/>
              <p:cNvCxnSpPr>
                <a:cxnSpLocks/>
              </p:cNvCxnSpPr>
              <p:nvPr/>
            </p:nvCxnSpPr>
            <p:spPr>
              <a:xfrm flipH="1">
                <a:off x="2278697" y="1904044"/>
                <a:ext cx="731520" cy="112776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TextBox 195"/>
            <p:cNvSpPr txBox="1"/>
            <p:nvPr/>
          </p:nvSpPr>
          <p:spPr>
            <a:xfrm>
              <a:off x="2133600" y="1905000"/>
              <a:ext cx="1602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“Finite” system</a:t>
              </a:r>
              <a:endParaRPr lang="en-US" dirty="0"/>
            </a:p>
          </p:txBody>
        </p:sp>
      </p:grpSp>
      <p:grpSp>
        <p:nvGrpSpPr>
          <p:cNvPr id="202" name="Group 201"/>
          <p:cNvGrpSpPr/>
          <p:nvPr/>
        </p:nvGrpSpPr>
        <p:grpSpPr>
          <a:xfrm>
            <a:off x="4648200" y="1905000"/>
            <a:ext cx="2514600" cy="4050268"/>
            <a:chOff x="4648200" y="1905000"/>
            <a:chExt cx="2514600" cy="4050268"/>
          </a:xfrm>
        </p:grpSpPr>
        <p:grpSp>
          <p:nvGrpSpPr>
            <p:cNvPr id="199" name="Group 198"/>
            <p:cNvGrpSpPr>
              <a:grpSpLocks noChangeAspect="1"/>
            </p:cNvGrpSpPr>
            <p:nvPr/>
          </p:nvGrpSpPr>
          <p:grpSpPr>
            <a:xfrm>
              <a:off x="4648200" y="2304649"/>
              <a:ext cx="2514600" cy="3650619"/>
              <a:chOff x="4267200" y="1883024"/>
              <a:chExt cx="3352800" cy="4867492"/>
            </a:xfrm>
          </p:grpSpPr>
          <p:pic>
            <p:nvPicPr>
              <p:cNvPr id="192" name="Picture 6" descr="http://blogs.answersingenesis.org/blogs/creation-museum/files/2011/11/follicle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 flipH="1">
                <a:off x="5291920" y="3382159"/>
                <a:ext cx="1337480" cy="889939"/>
              </a:xfrm>
              <a:prstGeom prst="rect">
                <a:avLst/>
              </a:prstGeom>
              <a:noFill/>
              <a:ln>
                <a:noFill/>
              </a:ln>
              <a:scene3d>
                <a:camera prst="perspectiveRelaxed">
                  <a:rot lat="17400000" lon="0" rev="0"/>
                </a:camera>
                <a:lightRig rig="threePt" dir="t"/>
              </a:scene3d>
            </p:spPr>
          </p:pic>
          <p:pic>
            <p:nvPicPr>
              <p:cNvPr id="193" name="Picture 6" descr="http://blogs.answersingenesis.org/blogs/creation-museum/files/2011/11/follicles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 bwMode="auto">
              <a:xfrm>
                <a:off x="5748308" y="6468465"/>
                <a:ext cx="423892" cy="282051"/>
              </a:xfrm>
              <a:prstGeom prst="rect">
                <a:avLst/>
              </a:prstGeom>
              <a:noFill/>
              <a:ln>
                <a:noFill/>
              </a:ln>
              <a:scene3d>
                <a:camera prst="perspectiveRelaxed">
                  <a:rot lat="17400000" lon="0" rev="0"/>
                </a:camera>
                <a:lightRig rig="threePt" dir="t"/>
              </a:scene3d>
            </p:spPr>
          </p:pic>
          <p:grpSp>
            <p:nvGrpSpPr>
              <p:cNvPr id="156" name="Group 155"/>
              <p:cNvGrpSpPr/>
              <p:nvPr/>
            </p:nvGrpSpPr>
            <p:grpSpPr>
              <a:xfrm rot="16200000">
                <a:off x="5418785" y="4103027"/>
                <a:ext cx="1066800" cy="2036618"/>
                <a:chOff x="7239000" y="1066800"/>
                <a:chExt cx="1066800" cy="2036618"/>
              </a:xfrm>
            </p:grpSpPr>
            <p:sp>
              <p:nvSpPr>
                <p:cNvPr id="157" name="Chord 156"/>
                <p:cNvSpPr/>
                <p:nvPr/>
              </p:nvSpPr>
              <p:spPr>
                <a:xfrm flipH="1">
                  <a:off x="7239000" y="1066800"/>
                  <a:ext cx="674993" cy="2036618"/>
                </a:xfrm>
                <a:prstGeom prst="chord">
                  <a:avLst>
                    <a:gd name="adj1" fmla="val 6219454"/>
                    <a:gd name="adj2" fmla="val 15434032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7772400" y="1371600"/>
                  <a:ext cx="0" cy="1447800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9" name="Chord 158"/>
                <p:cNvSpPr/>
                <p:nvPr/>
              </p:nvSpPr>
              <p:spPr>
                <a:xfrm>
                  <a:off x="7626927" y="1066800"/>
                  <a:ext cx="678873" cy="2036618"/>
                </a:xfrm>
                <a:prstGeom prst="chord">
                  <a:avLst>
                    <a:gd name="adj1" fmla="val 6205925"/>
                    <a:gd name="adj2" fmla="val 15335081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 rot="16200000">
                <a:off x="5379415" y="1318095"/>
                <a:ext cx="1128370" cy="3352800"/>
                <a:chOff x="4463490" y="2667000"/>
                <a:chExt cx="1128370" cy="3352800"/>
              </a:xfrm>
            </p:grpSpPr>
            <p:cxnSp>
              <p:nvCxnSpPr>
                <p:cNvPr id="118" name="Straight Connector 117"/>
                <p:cNvCxnSpPr>
                  <a:stCxn id="121" idx="1"/>
                  <a:endCxn id="121" idx="0"/>
                </p:cNvCxnSpPr>
                <p:nvPr/>
              </p:nvCxnSpPr>
              <p:spPr>
                <a:xfrm flipH="1">
                  <a:off x="5029597" y="3084278"/>
                  <a:ext cx="3177" cy="2531726"/>
                </a:xfrm>
                <a:prstGeom prst="line">
                  <a:avLst/>
                </a:prstGeom>
                <a:ln w="285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9" name="Group 40"/>
                <p:cNvGrpSpPr/>
                <p:nvPr/>
              </p:nvGrpSpPr>
              <p:grpSpPr>
                <a:xfrm>
                  <a:off x="4463490" y="2667000"/>
                  <a:ext cx="1128370" cy="3352800"/>
                  <a:chOff x="7710830" y="1524000"/>
                  <a:chExt cx="1128370" cy="3352800"/>
                </a:xfrm>
              </p:grpSpPr>
              <p:sp>
                <p:nvSpPr>
                  <p:cNvPr id="120" name="Chord 119"/>
                  <p:cNvSpPr/>
                  <p:nvPr/>
                </p:nvSpPr>
                <p:spPr>
                  <a:xfrm>
                    <a:off x="8153400" y="1524000"/>
                    <a:ext cx="685800" cy="3352800"/>
                  </a:xfrm>
                  <a:prstGeom prst="chord">
                    <a:avLst>
                      <a:gd name="adj1" fmla="val 5996890"/>
                      <a:gd name="adj2" fmla="val 15588446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Chord 120"/>
                  <p:cNvSpPr/>
                  <p:nvPr/>
                </p:nvSpPr>
                <p:spPr>
                  <a:xfrm flipH="1">
                    <a:off x="7710830" y="1524000"/>
                    <a:ext cx="685800" cy="3352800"/>
                  </a:xfrm>
                  <a:prstGeom prst="chord">
                    <a:avLst>
                      <a:gd name="adj1" fmla="val 5996890"/>
                      <a:gd name="adj2" fmla="val 15588446"/>
                    </a:avLst>
                  </a:prstGeom>
                  <a:solidFill>
                    <a:schemeClr val="tx2">
                      <a:lumMod val="40000"/>
                      <a:lumOff val="60000"/>
                    </a:schemeClr>
                  </a:solidFill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7" name="Group 76"/>
              <p:cNvGrpSpPr/>
              <p:nvPr/>
            </p:nvGrpSpPr>
            <p:grpSpPr>
              <a:xfrm rot="16200000">
                <a:off x="5392510" y="5022688"/>
                <a:ext cx="1066800" cy="2036618"/>
                <a:chOff x="7239000" y="1066800"/>
                <a:chExt cx="1066800" cy="2036618"/>
              </a:xfrm>
            </p:grpSpPr>
            <p:sp>
              <p:nvSpPr>
                <p:cNvPr id="78" name="Chord 77"/>
                <p:cNvSpPr/>
                <p:nvPr/>
              </p:nvSpPr>
              <p:spPr>
                <a:xfrm flipH="1">
                  <a:off x="7239000" y="1066800"/>
                  <a:ext cx="674993" cy="2036618"/>
                </a:xfrm>
                <a:prstGeom prst="chord">
                  <a:avLst>
                    <a:gd name="adj1" fmla="val 6219454"/>
                    <a:gd name="adj2" fmla="val 15434032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7772400" y="1371600"/>
                  <a:ext cx="0" cy="1447800"/>
                </a:xfrm>
                <a:prstGeom prst="line">
                  <a:avLst/>
                </a:prstGeom>
                <a:ln w="381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Chord 79"/>
                <p:cNvSpPr/>
                <p:nvPr/>
              </p:nvSpPr>
              <p:spPr>
                <a:xfrm>
                  <a:off x="7626927" y="1066800"/>
                  <a:ext cx="678873" cy="2036618"/>
                </a:xfrm>
                <a:prstGeom prst="chord">
                  <a:avLst>
                    <a:gd name="adj1" fmla="val 6205925"/>
                    <a:gd name="adj2" fmla="val 15335081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Line 21"/>
              <p:cNvSpPr>
                <a:spLocks noChangeShapeType="1"/>
              </p:cNvSpPr>
              <p:nvPr/>
            </p:nvSpPr>
            <p:spPr bwMode="auto">
              <a:xfrm rot="5400000" flipH="1">
                <a:off x="3771172" y="4411695"/>
                <a:ext cx="43375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1" name="Group 100"/>
              <p:cNvGrpSpPr/>
              <p:nvPr/>
            </p:nvGrpSpPr>
            <p:grpSpPr>
              <a:xfrm>
                <a:off x="5826575" y="5059344"/>
                <a:ext cx="291033" cy="1541492"/>
                <a:chOff x="3061767" y="5023084"/>
                <a:chExt cx="291033" cy="1541492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 flipV="1">
                  <a:off x="3352800" y="6018663"/>
                  <a:ext cx="0" cy="545913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Arrow Connector 102"/>
                <p:cNvCxnSpPr/>
                <p:nvPr/>
              </p:nvCxnSpPr>
              <p:spPr>
                <a:xfrm flipH="1" flipV="1">
                  <a:off x="3061767" y="5023084"/>
                  <a:ext cx="283778" cy="993226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5" name="Straight Arrow Connector 104"/>
              <p:cNvCxnSpPr>
                <a:cxnSpLocks/>
              </p:cNvCxnSpPr>
              <p:nvPr/>
            </p:nvCxnSpPr>
            <p:spPr>
              <a:xfrm flipH="1">
                <a:off x="5356746" y="1908281"/>
                <a:ext cx="731520" cy="112776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6" name="Group 105"/>
              <p:cNvGrpSpPr/>
              <p:nvPr/>
            </p:nvGrpSpPr>
            <p:grpSpPr>
              <a:xfrm>
                <a:off x="5132424" y="5150329"/>
                <a:ext cx="983610" cy="1461434"/>
                <a:chOff x="1970772" y="5704947"/>
                <a:chExt cx="983610" cy="1461434"/>
              </a:xfrm>
            </p:grpSpPr>
            <p:cxnSp>
              <p:nvCxnSpPr>
                <p:cNvPr id="107" name="Straight Arrow Connector 106"/>
                <p:cNvCxnSpPr/>
                <p:nvPr/>
              </p:nvCxnSpPr>
              <p:spPr>
                <a:xfrm flipH="1" flipV="1">
                  <a:off x="2248548" y="6628642"/>
                  <a:ext cx="705834" cy="537739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Arrow Connector 107"/>
                <p:cNvCxnSpPr/>
                <p:nvPr/>
              </p:nvCxnSpPr>
              <p:spPr>
                <a:xfrm>
                  <a:off x="1970772" y="5704947"/>
                  <a:ext cx="277776" cy="923695"/>
                </a:xfrm>
                <a:prstGeom prst="straightConnector1">
                  <a:avLst/>
                </a:prstGeom>
                <a:ln w="28575">
                  <a:solidFill>
                    <a:srgbClr val="CC0099"/>
                  </a:solidFill>
                  <a:headEnd type="arrow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9" name="Straight Arrow Connector 108"/>
              <p:cNvCxnSpPr/>
              <p:nvPr/>
            </p:nvCxnSpPr>
            <p:spPr>
              <a:xfrm>
                <a:off x="5637388" y="5090874"/>
                <a:ext cx="460252" cy="148367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/>
              <p:cNvCxnSpPr/>
              <p:nvPr/>
            </p:nvCxnSpPr>
            <p:spPr>
              <a:xfrm flipH="1" flipV="1">
                <a:off x="4927939" y="3025591"/>
                <a:ext cx="945932" cy="2096814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endCxn id="159" idx="1"/>
              </p:cNvCxnSpPr>
              <p:nvPr/>
            </p:nvCxnSpPr>
            <p:spPr>
              <a:xfrm flipH="1">
                <a:off x="5145787" y="3041357"/>
                <a:ext cx="207821" cy="2093294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/>
              <p:nvPr/>
            </p:nvCxnSpPr>
            <p:spPr>
              <a:xfrm>
                <a:off x="5069829" y="3025591"/>
                <a:ext cx="583324" cy="2096814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cxnSpLocks/>
              </p:cNvCxnSpPr>
              <p:nvPr/>
            </p:nvCxnSpPr>
            <p:spPr>
              <a:xfrm flipH="1">
                <a:off x="4969345" y="1883024"/>
                <a:ext cx="731520" cy="112776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Arrow Connector 187"/>
              <p:cNvCxnSpPr>
                <a:cxnSpLocks/>
              </p:cNvCxnSpPr>
              <p:nvPr/>
            </p:nvCxnSpPr>
            <p:spPr>
              <a:xfrm flipH="1">
                <a:off x="5105400" y="1920240"/>
                <a:ext cx="731520" cy="1127760"/>
              </a:xfrm>
              <a:prstGeom prst="straightConnector1">
                <a:avLst/>
              </a:prstGeom>
              <a:ln w="28575">
                <a:solidFill>
                  <a:srgbClr val="CC0099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7" name="TextBox 196"/>
            <p:cNvSpPr txBox="1"/>
            <p:nvPr/>
          </p:nvSpPr>
          <p:spPr>
            <a:xfrm>
              <a:off x="5038309" y="1905000"/>
              <a:ext cx="1743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“Infinite” system</a:t>
              </a:r>
              <a:endParaRPr lang="en-US" dirty="0"/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2286000" y="5257800"/>
            <a:ext cx="4114800" cy="1447800"/>
            <a:chOff x="2286000" y="5257800"/>
            <a:chExt cx="4114800" cy="1447800"/>
          </a:xfrm>
        </p:grpSpPr>
        <p:sp>
          <p:nvSpPr>
            <p:cNvPr id="195" name="Rectangle 194"/>
            <p:cNvSpPr/>
            <p:nvPr/>
          </p:nvSpPr>
          <p:spPr>
            <a:xfrm>
              <a:off x="2286000" y="6059269"/>
              <a:ext cx="4114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Infinite system allows filters to be inserted in optical path without affecting image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cxnSp>
          <p:nvCxnSpPr>
            <p:cNvPr id="206" name="Straight Arrow Connector 205"/>
            <p:cNvCxnSpPr/>
            <p:nvPr/>
          </p:nvCxnSpPr>
          <p:spPr>
            <a:xfrm flipV="1">
              <a:off x="4876800" y="5257800"/>
              <a:ext cx="381000" cy="8382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/>
      <p:bldP spid="200" grpId="0" animBg="1"/>
      <p:bldP spid="10" grpId="0" animBg="1" autoUpdateAnimBg="0"/>
      <p:bldP spid="20" grpId="0" animBg="1" autoUpdateAnimBg="0"/>
      <p:bldP spid="73" grpId="0"/>
      <p:bldP spid="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Angular 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1284027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microscope has a 10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eyepiece and a 60</a:t>
            </a:r>
            <a:r>
              <a:rPr lang="en-US" sz="2400" dirty="0" smtClean="0">
                <a:sym typeface="Symbol"/>
              </a:rPr>
              <a:t></a:t>
            </a:r>
            <a:r>
              <a:rPr lang="en-US" sz="2400" dirty="0" smtClean="0"/>
              <a:t> objective. How much larger does the microscope image appear to our eyes? </a:t>
            </a:r>
            <a:endParaRPr lang="en-US" sz="2400" dirty="0"/>
          </a:p>
        </p:txBody>
      </p:sp>
      <p:pic>
        <p:nvPicPr>
          <p:cNvPr id="5" name="Picture 8" descr="http://upload.wikimedia.org/wikipedia/commons/b/b9/Bacillus_subtilis_Gra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29200" y="2324101"/>
            <a:ext cx="3470323" cy="260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181600" y="4267200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Bacillus </a:t>
            </a:r>
            <a:r>
              <a:rPr lang="en-US" i="1" dirty="0" err="1" smtClean="0"/>
              <a:t>subtilis</a:t>
            </a:r>
            <a:endParaRPr lang="en-US" i="1" dirty="0"/>
          </a:p>
        </p:txBody>
      </p:sp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1281112" y="2362200"/>
          <a:ext cx="14620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54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112" y="2362200"/>
                        <a:ext cx="146208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13263" y="3200400"/>
            <a:ext cx="4039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At a near pt. of 25 cm, a 2-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 bacterium has angular size to an unaided eye of: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952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296750"/>
              </p:ext>
            </p:extLst>
          </p:nvPr>
        </p:nvGraphicFramePr>
        <p:xfrm>
          <a:off x="1088139" y="3757551"/>
          <a:ext cx="166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55" name="Equation" r:id="rId6" imgW="939600" imgH="431640" progId="Equation.DSMT4">
                  <p:embed/>
                </p:oleObj>
              </mc:Choice>
              <mc:Fallback>
                <p:oleObj name="Equation" r:id="rId6" imgW="9396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139" y="3757551"/>
                        <a:ext cx="16637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299" name="Object 3"/>
          <p:cNvGraphicFramePr>
            <a:graphicFrameLocks noChangeAspect="1"/>
          </p:cNvGraphicFramePr>
          <p:nvPr/>
        </p:nvGraphicFramePr>
        <p:xfrm>
          <a:off x="1077913" y="4953000"/>
          <a:ext cx="37988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56" name="Equation" r:id="rId8" imgW="2145960" imgH="266400" progId="Equation.DSMT4">
                  <p:embed/>
                </p:oleObj>
              </mc:Choice>
              <mc:Fallback>
                <p:oleObj name="Equation" r:id="rId8" imgW="2145960" imgH="26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4953000"/>
                        <a:ext cx="3798887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13263" y="5562600"/>
            <a:ext cx="530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Equivalent to a 600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sym typeface="Symbol"/>
              </a:rPr>
              <a:t>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2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m = </a:t>
            </a:r>
            <a:r>
              <a:rPr lang="en-US" u="sng" dirty="0" smtClean="0">
                <a:solidFill>
                  <a:schemeClr val="accent5">
                    <a:lumMod val="75000"/>
                  </a:schemeClr>
                </a:solidFill>
              </a:rPr>
              <a:t>1.2 mm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object at 25 cm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695300" name="Object 4"/>
          <p:cNvGraphicFramePr>
            <a:graphicFrameLocks noChangeAspect="1"/>
          </p:cNvGraphicFramePr>
          <p:nvPr/>
        </p:nvGraphicFramePr>
        <p:xfrm>
          <a:off x="2765946" y="2209800"/>
          <a:ext cx="106997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57" name="Equation" r:id="rId10" imgW="609480" imgH="431640" progId="Equation.DSMT4">
                  <p:embed/>
                </p:oleObj>
              </mc:Choice>
              <mc:Fallback>
                <p:oleObj name="Equation" r:id="rId10" imgW="609480" imgH="4316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946" y="2209800"/>
                        <a:ext cx="106997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5301" name="Object 5"/>
          <p:cNvGraphicFramePr>
            <a:graphicFrameLocks noChangeAspect="1"/>
          </p:cNvGraphicFramePr>
          <p:nvPr/>
        </p:nvGraphicFramePr>
        <p:xfrm>
          <a:off x="1842615" y="2819400"/>
          <a:ext cx="846137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58" name="Equation" r:id="rId12" imgW="482400" imgH="177480" progId="Equation.DSMT4">
                  <p:embed/>
                </p:oleObj>
              </mc:Choice>
              <mc:Fallback>
                <p:oleObj name="Equation" r:id="rId12" imgW="482400" imgH="177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615" y="2819400"/>
                        <a:ext cx="846137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023581" y="6024644"/>
            <a:ext cx="6245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What limits the resolution of a light microscope?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3263" y="4572000"/>
            <a:ext cx="403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In the microscope the angular size is: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037071"/>
              </p:ext>
            </p:extLst>
          </p:nvPr>
        </p:nvGraphicFramePr>
        <p:xfrm>
          <a:off x="2729542" y="3775998"/>
          <a:ext cx="217134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5359" name="Equation" r:id="rId14" imgW="1447560" imgH="431640" progId="Equation.DSMT4">
                  <p:embed/>
                </p:oleObj>
              </mc:Choice>
              <mc:Fallback>
                <p:oleObj name="Equation" r:id="rId14" imgW="14475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9542" y="3775998"/>
                        <a:ext cx="2171340" cy="647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9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9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Aberrations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00753" y="1836565"/>
            <a:ext cx="7976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Spherical: rays hitting lens at different points focus differently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038600"/>
            <a:ext cx="6501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Chromatic: rays of different color focus differently</a:t>
            </a:r>
            <a:endParaRPr lang="en-US" sz="2400" dirty="0"/>
          </a:p>
        </p:txBody>
      </p:sp>
      <p:pic>
        <p:nvPicPr>
          <p:cNvPr id="688130" name="Picture 2" descr="http://www.tlc-systems.com/pp011185cr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1517" y="4473562"/>
            <a:ext cx="1954924" cy="1898334"/>
          </a:xfrm>
          <a:prstGeom prst="rect">
            <a:avLst/>
          </a:prstGeom>
          <a:noFill/>
        </p:spPr>
      </p:pic>
      <p:grpSp>
        <p:nvGrpSpPr>
          <p:cNvPr id="12" name="Group 76"/>
          <p:cNvGrpSpPr/>
          <p:nvPr/>
        </p:nvGrpSpPr>
        <p:grpSpPr>
          <a:xfrm>
            <a:off x="3124200" y="4364182"/>
            <a:ext cx="1066800" cy="2036618"/>
            <a:chOff x="7239000" y="1066800"/>
            <a:chExt cx="1066800" cy="2036618"/>
          </a:xfrm>
        </p:grpSpPr>
        <p:sp>
          <p:nvSpPr>
            <p:cNvPr id="13" name="Chord 12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hord 14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914401" y="5410200"/>
            <a:ext cx="4572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4" name="Group 103"/>
          <p:cNvGrpSpPr/>
          <p:nvPr/>
        </p:nvGrpSpPr>
        <p:grpSpPr>
          <a:xfrm>
            <a:off x="3657600" y="4800600"/>
            <a:ext cx="2209800" cy="1219200"/>
            <a:chOff x="3657600" y="4800600"/>
            <a:chExt cx="2209800" cy="12192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657600" y="4848368"/>
              <a:ext cx="1600200" cy="10668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57600" y="4827896"/>
              <a:ext cx="1905000" cy="1066800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57600" y="4800600"/>
              <a:ext cx="2209800" cy="106680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657600" y="4905232"/>
              <a:ext cx="1600200" cy="10668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3657600" y="4932528"/>
              <a:ext cx="1905000" cy="1066800"/>
            </a:xfrm>
            <a:prstGeom prst="line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3657600" y="4953000"/>
              <a:ext cx="2209800" cy="10668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76"/>
          <p:cNvGrpSpPr/>
          <p:nvPr/>
        </p:nvGrpSpPr>
        <p:grpSpPr>
          <a:xfrm>
            <a:off x="3112827" y="2078182"/>
            <a:ext cx="1066800" cy="2036618"/>
            <a:chOff x="7239000" y="1066800"/>
            <a:chExt cx="1066800" cy="2036618"/>
          </a:xfrm>
        </p:grpSpPr>
        <p:sp>
          <p:nvSpPr>
            <p:cNvPr id="45" name="Chord 44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Chord 46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066800" y="2514600"/>
            <a:ext cx="4419600" cy="1219200"/>
            <a:chOff x="1066800" y="2514600"/>
            <a:chExt cx="4419600" cy="1219200"/>
          </a:xfrm>
        </p:grpSpPr>
        <p:grpSp>
          <p:nvGrpSpPr>
            <p:cNvPr id="118" name="Group 117"/>
            <p:cNvGrpSpPr/>
            <p:nvPr/>
          </p:nvGrpSpPr>
          <p:grpSpPr>
            <a:xfrm>
              <a:off x="3657600" y="2514600"/>
              <a:ext cx="1828800" cy="1219200"/>
              <a:chOff x="3657600" y="2514600"/>
              <a:chExt cx="1828800" cy="12192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3657600" y="2514600"/>
                <a:ext cx="1828800" cy="1219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3657600" y="2514600"/>
                <a:ext cx="1828800" cy="1219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7" name="Group 116"/>
            <p:cNvGrpSpPr/>
            <p:nvPr/>
          </p:nvGrpSpPr>
          <p:grpSpPr>
            <a:xfrm>
              <a:off x="1066800" y="2514600"/>
              <a:ext cx="2590800" cy="1219200"/>
              <a:chOff x="1066800" y="2514600"/>
              <a:chExt cx="2590800" cy="1219200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66800" y="2514600"/>
                <a:ext cx="2590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1066800" y="3733800"/>
                <a:ext cx="259080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3" name="Group 122"/>
          <p:cNvGrpSpPr/>
          <p:nvPr/>
        </p:nvGrpSpPr>
        <p:grpSpPr>
          <a:xfrm>
            <a:off x="1066800" y="2667000"/>
            <a:ext cx="4572000" cy="914400"/>
            <a:chOff x="1066800" y="2667000"/>
            <a:chExt cx="4572000" cy="914400"/>
          </a:xfrm>
        </p:grpSpPr>
        <p:cxnSp>
          <p:nvCxnSpPr>
            <p:cNvPr id="64" name="Straight Connector 63"/>
            <p:cNvCxnSpPr/>
            <p:nvPr/>
          </p:nvCxnSpPr>
          <p:spPr>
            <a:xfrm>
              <a:off x="1066800" y="2667000"/>
              <a:ext cx="2590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066800" y="3581400"/>
              <a:ext cx="2590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 118"/>
            <p:cNvGrpSpPr/>
            <p:nvPr/>
          </p:nvGrpSpPr>
          <p:grpSpPr>
            <a:xfrm>
              <a:off x="3657600" y="2667000"/>
              <a:ext cx="1981200" cy="914400"/>
              <a:chOff x="3657600" y="2667000"/>
              <a:chExt cx="1981200" cy="9144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>
                <a:off x="3657600" y="2667000"/>
                <a:ext cx="1981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3657600" y="2743200"/>
                <a:ext cx="1981200" cy="838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5" name="Group 124"/>
          <p:cNvGrpSpPr/>
          <p:nvPr/>
        </p:nvGrpSpPr>
        <p:grpSpPr>
          <a:xfrm>
            <a:off x="1066800" y="2971800"/>
            <a:ext cx="4800600" cy="304800"/>
            <a:chOff x="1066800" y="2971800"/>
            <a:chExt cx="4800600" cy="3048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066800" y="2971800"/>
              <a:ext cx="2590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066800" y="3276600"/>
              <a:ext cx="2590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1" name="Group 120"/>
            <p:cNvGrpSpPr/>
            <p:nvPr/>
          </p:nvGrpSpPr>
          <p:grpSpPr>
            <a:xfrm>
              <a:off x="3657600" y="2971800"/>
              <a:ext cx="2209800" cy="304800"/>
              <a:chOff x="3657600" y="2971800"/>
              <a:chExt cx="2209800" cy="3048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3657600" y="2971800"/>
                <a:ext cx="2209800" cy="228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3657600" y="3048000"/>
                <a:ext cx="2209800" cy="2286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4" name="Group 123"/>
          <p:cNvGrpSpPr/>
          <p:nvPr/>
        </p:nvGrpSpPr>
        <p:grpSpPr>
          <a:xfrm>
            <a:off x="1066800" y="2819400"/>
            <a:ext cx="4572000" cy="609600"/>
            <a:chOff x="1066800" y="2819400"/>
            <a:chExt cx="4572000" cy="6096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1066800" y="2819400"/>
              <a:ext cx="2590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066800" y="3429000"/>
              <a:ext cx="2590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3657600" y="2819400"/>
              <a:ext cx="1981200" cy="609600"/>
              <a:chOff x="3657600" y="2819400"/>
              <a:chExt cx="1981200" cy="6096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3657600" y="2819400"/>
                <a:ext cx="1981200" cy="457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3657600" y="2971800"/>
                <a:ext cx="1981200" cy="457200"/>
              </a:xfrm>
              <a:prstGeom prst="line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Line 5"/>
          <p:cNvSpPr>
            <a:spLocks noChangeShapeType="1"/>
          </p:cNvSpPr>
          <p:nvPr/>
        </p:nvSpPr>
        <p:spPr bwMode="auto">
          <a:xfrm flipV="1">
            <a:off x="903028" y="3124200"/>
            <a:ext cx="519297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986056" y="4796056"/>
            <a:ext cx="2669275" cy="1226022"/>
            <a:chOff x="986056" y="4796056"/>
            <a:chExt cx="2669275" cy="1226022"/>
          </a:xfrm>
        </p:grpSpPr>
        <p:grpSp>
          <p:nvGrpSpPr>
            <p:cNvPr id="43" name="Group 42"/>
            <p:cNvGrpSpPr/>
            <p:nvPr/>
          </p:nvGrpSpPr>
          <p:grpSpPr>
            <a:xfrm>
              <a:off x="986056" y="4796056"/>
              <a:ext cx="2667000" cy="56864"/>
              <a:chOff x="986056" y="4643656"/>
              <a:chExt cx="2667000" cy="56864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986056" y="4700520"/>
                <a:ext cx="26670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86056" y="4672088"/>
                <a:ext cx="2667000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986056" y="4643656"/>
                <a:ext cx="26670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 flipV="1">
              <a:off x="988331" y="5965214"/>
              <a:ext cx="2667000" cy="56864"/>
              <a:chOff x="1138456" y="4796056"/>
              <a:chExt cx="2667000" cy="56864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1138456" y="4852920"/>
                <a:ext cx="26670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138456" y="4824488"/>
                <a:ext cx="2667000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1138456" y="4796056"/>
                <a:ext cx="26670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/>
            <p:cNvSpPr txBox="1"/>
            <p:nvPr/>
          </p:nvSpPr>
          <p:spPr>
            <a:xfrm>
              <a:off x="1583141" y="4915468"/>
              <a:ext cx="12187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White light</a:t>
              </a:r>
              <a:endParaRPr lang="en-US" dirty="0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14400" y="1173708"/>
            <a:ext cx="6503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/>
              <a:t>Aberrations</a:t>
            </a:r>
            <a:r>
              <a:rPr lang="en-US" sz="2400" dirty="0" smtClean="0"/>
              <a:t> are imperfections relative to ideal lens</a:t>
            </a:r>
            <a:endParaRPr lang="en-US" sz="2400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>
            <a:off x="6172200" y="2417807"/>
            <a:ext cx="2838893" cy="1468393"/>
            <a:chOff x="6172200" y="2417807"/>
            <a:chExt cx="2838893" cy="1468393"/>
          </a:xfrm>
        </p:grpSpPr>
        <p:pic>
          <p:nvPicPr>
            <p:cNvPr id="688132" name="Picture 4" descr="http://whillyard.com/science-pages/upload-images/m100-after-hubble-fixe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2417807"/>
              <a:ext cx="2838893" cy="1468393"/>
            </a:xfrm>
            <a:prstGeom prst="rect">
              <a:avLst/>
            </a:prstGeom>
            <a:noFill/>
          </p:spPr>
        </p:pic>
        <p:sp>
          <p:nvSpPr>
            <p:cNvPr id="101" name="TextBox 100"/>
            <p:cNvSpPr txBox="1"/>
            <p:nvPr/>
          </p:nvSpPr>
          <p:spPr>
            <a:xfrm>
              <a:off x="6346207" y="3484730"/>
              <a:ext cx="2406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Hubble space telescope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15" name="Straight Connector 114"/>
          <p:cNvCxnSpPr/>
          <p:nvPr/>
        </p:nvCxnSpPr>
        <p:spPr>
          <a:xfrm>
            <a:off x="1066800" y="3124200"/>
            <a:ext cx="48006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1219200" y="6324600"/>
            <a:ext cx="4419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Where do chromatic aberrations come from?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638800" y="63246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8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13" name="Text Box 21"/>
          <p:cNvSpPr txBox="1">
            <a:spLocks noChangeArrowheads="1"/>
          </p:cNvSpPr>
          <p:nvPr/>
        </p:nvSpPr>
        <p:spPr bwMode="auto">
          <a:xfrm>
            <a:off x="5105400" y="5726668"/>
            <a:ext cx="312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Blue light gets deflected more</a:t>
            </a:r>
          </a:p>
        </p:txBody>
      </p:sp>
      <p:sp>
        <p:nvSpPr>
          <p:cNvPr id="110631" name="Text Box 39"/>
          <p:cNvSpPr txBox="1">
            <a:spLocks noChangeArrowheads="1"/>
          </p:cNvSpPr>
          <p:nvPr/>
        </p:nvSpPr>
        <p:spPr bwMode="auto">
          <a:xfrm>
            <a:off x="762000" y="1828800"/>
            <a:ext cx="3429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 smtClean="0">
                <a:latin typeface="+mn-lt"/>
              </a:rPr>
              <a:t>In glass, </a:t>
            </a:r>
            <a:r>
              <a:rPr lang="en-US" altLang="en-US" b="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altLang="en-US" b="0" i="1" baseline="-25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blue</a:t>
            </a:r>
            <a:r>
              <a:rPr lang="en-US" altLang="en-US" b="0" dirty="0" smtClean="0">
                <a:latin typeface="+mn-lt"/>
              </a:rPr>
              <a:t> &gt; </a:t>
            </a:r>
            <a:r>
              <a:rPr lang="en-US" altLang="en-US" b="0" i="1" dirty="0" err="1" smtClean="0">
                <a:solidFill>
                  <a:srgbClr val="009900"/>
                </a:solidFill>
                <a:latin typeface="+mn-lt"/>
              </a:rPr>
              <a:t>n</a:t>
            </a:r>
            <a:r>
              <a:rPr lang="en-US" altLang="en-US" b="0" i="1" baseline="-25000" dirty="0" err="1" smtClean="0">
                <a:solidFill>
                  <a:srgbClr val="009900"/>
                </a:solidFill>
                <a:latin typeface="+mn-lt"/>
              </a:rPr>
              <a:t>green</a:t>
            </a:r>
            <a:r>
              <a:rPr lang="en-US" altLang="en-US" b="0" i="1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b="0" dirty="0" smtClean="0">
                <a:latin typeface="+mn-lt"/>
              </a:rPr>
              <a:t>&gt; </a:t>
            </a:r>
            <a:r>
              <a:rPr lang="en-US" altLang="en-US" b="0" i="1" dirty="0" err="1">
                <a:solidFill>
                  <a:srgbClr val="C00000"/>
                </a:solidFill>
                <a:latin typeface="+mn-lt"/>
              </a:rPr>
              <a:t>n</a:t>
            </a:r>
            <a:r>
              <a:rPr lang="en-US" altLang="en-US" b="0" i="1" baseline="-25000" dirty="0" err="1">
                <a:solidFill>
                  <a:srgbClr val="C00000"/>
                </a:solidFill>
                <a:latin typeface="+mn-lt"/>
              </a:rPr>
              <a:t>red</a:t>
            </a:r>
            <a:endParaRPr lang="en-US" altLang="en-US" b="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0633" name="Text Box 41"/>
          <p:cNvSpPr txBox="1">
            <a:spLocks noChangeArrowheads="1"/>
          </p:cNvSpPr>
          <p:nvPr/>
        </p:nvSpPr>
        <p:spPr bwMode="auto">
          <a:xfrm>
            <a:off x="762000" y="1290935"/>
            <a:ext cx="5726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0" dirty="0">
                <a:latin typeface="+mj-lt"/>
              </a:rPr>
              <a:t>The index of refraction </a:t>
            </a:r>
            <a:r>
              <a:rPr lang="en-US" sz="2400" b="0" i="1" dirty="0"/>
              <a:t>n</a:t>
            </a:r>
            <a:r>
              <a:rPr lang="en-US" sz="2400" b="0" dirty="0">
                <a:latin typeface="+mj-lt"/>
              </a:rPr>
              <a:t> depends on </a:t>
            </a:r>
            <a:r>
              <a:rPr lang="el-GR" sz="2400" b="0" dirty="0" smtClean="0">
                <a:latin typeface="+mj-lt"/>
              </a:rPr>
              <a:t>λ</a:t>
            </a:r>
            <a:endParaRPr lang="en-US" sz="2400" b="0" dirty="0">
              <a:latin typeface="+mj-lt"/>
            </a:endParaRPr>
          </a:p>
        </p:txBody>
      </p:sp>
      <p:pic>
        <p:nvPicPr>
          <p:cNvPr id="26636" name="Picture 18" descr="prism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86200"/>
            <a:ext cx="2732088" cy="172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9"/>
          <p:cNvSpPr txBox="1">
            <a:spLocks noChangeArrowheads="1"/>
          </p:cNvSpPr>
          <p:nvPr/>
        </p:nvSpPr>
        <p:spPr bwMode="auto">
          <a:xfrm>
            <a:off x="762000" y="2362200"/>
            <a:ext cx="3495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 smtClean="0">
                <a:latin typeface="Calibri"/>
              </a:rPr>
              <a:t>In prism, </a:t>
            </a:r>
            <a:r>
              <a:rPr lang="el-GR" altLang="en-US" b="0" dirty="0" smtClean="0">
                <a:solidFill>
                  <a:schemeClr val="accent5">
                    <a:lumMod val="75000"/>
                  </a:schemeClr>
                </a:solidFill>
                <a:latin typeface="Calibri"/>
              </a:rPr>
              <a:t>θ</a:t>
            </a:r>
            <a:r>
              <a:rPr lang="en-US" altLang="en-US" b="0" i="1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blue</a:t>
            </a:r>
            <a:r>
              <a:rPr lang="en-US" altLang="en-US" b="0" dirty="0" smtClean="0">
                <a:latin typeface="+mn-lt"/>
              </a:rPr>
              <a:t> &lt; </a:t>
            </a:r>
            <a:r>
              <a:rPr lang="el-GR" altLang="en-US" b="0" dirty="0" smtClean="0">
                <a:solidFill>
                  <a:srgbClr val="009900"/>
                </a:solidFill>
                <a:latin typeface="+mn-lt"/>
              </a:rPr>
              <a:t>θ</a:t>
            </a:r>
            <a:r>
              <a:rPr lang="en-US" altLang="en-US" b="0" i="1" baseline="-25000" dirty="0" smtClean="0">
                <a:solidFill>
                  <a:srgbClr val="009900"/>
                </a:solidFill>
                <a:latin typeface="+mn-lt"/>
              </a:rPr>
              <a:t>green</a:t>
            </a:r>
            <a:r>
              <a:rPr lang="en-US" altLang="en-US" b="0" dirty="0" smtClean="0">
                <a:solidFill>
                  <a:srgbClr val="009900"/>
                </a:solidFill>
                <a:latin typeface="+mn-lt"/>
              </a:rPr>
              <a:t> </a:t>
            </a:r>
            <a:r>
              <a:rPr lang="en-US" altLang="en-US" b="0" dirty="0" smtClean="0">
                <a:latin typeface="+mn-lt"/>
              </a:rPr>
              <a:t>&lt; </a:t>
            </a:r>
            <a:r>
              <a:rPr lang="el-GR" altLang="en-US" b="0" dirty="0" smtClean="0">
                <a:solidFill>
                  <a:srgbClr val="C00000"/>
                </a:solidFill>
                <a:latin typeface="Calibri"/>
              </a:rPr>
              <a:t>θ</a:t>
            </a:r>
            <a:r>
              <a:rPr lang="en-US" altLang="en-US" b="0" i="1" baseline="-25000" dirty="0" smtClean="0">
                <a:solidFill>
                  <a:srgbClr val="C00000"/>
                </a:solidFill>
                <a:latin typeface="+mn-lt"/>
              </a:rPr>
              <a:t>red</a:t>
            </a:r>
            <a:endParaRPr lang="en-US" altLang="en-US" b="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639" name="AutoShape 9"/>
          <p:cNvSpPr>
            <a:spLocks noChangeArrowheads="1"/>
          </p:cNvSpPr>
          <p:nvPr/>
        </p:nvSpPr>
        <p:spPr bwMode="auto">
          <a:xfrm>
            <a:off x="1724024" y="3112556"/>
            <a:ext cx="2865438" cy="2693987"/>
          </a:xfrm>
          <a:prstGeom prst="triangle">
            <a:avLst>
              <a:gd name="adj" fmla="val 50000"/>
            </a:avLst>
          </a:prstGeom>
          <a:solidFill>
            <a:srgbClr val="ADB9C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183455" y="4648200"/>
            <a:ext cx="2667000" cy="469491"/>
            <a:chOff x="183455" y="4648200"/>
            <a:chExt cx="2667000" cy="469491"/>
          </a:xfrm>
        </p:grpSpPr>
        <p:sp>
          <p:nvSpPr>
            <p:cNvPr id="26635" name="Text Box 23"/>
            <p:cNvSpPr txBox="1">
              <a:spLocks noChangeArrowheads="1"/>
            </p:cNvSpPr>
            <p:nvPr/>
          </p:nvSpPr>
          <p:spPr bwMode="auto">
            <a:xfrm>
              <a:off x="457200" y="4648200"/>
              <a:ext cx="12192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altLang="en-US" sz="1800" b="0" dirty="0">
                  <a:latin typeface="+mn-lt"/>
                </a:rPr>
                <a:t>White </a:t>
              </a:r>
              <a:r>
                <a:rPr lang="en-US" altLang="en-US" sz="1800" b="0" dirty="0" smtClean="0">
                  <a:latin typeface="+mn-lt"/>
                </a:rPr>
                <a:t>light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 rot="19283405">
              <a:off x="183455" y="5060827"/>
              <a:ext cx="2667000" cy="56864"/>
              <a:chOff x="986056" y="4643656"/>
              <a:chExt cx="2667000" cy="56864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986056" y="4700520"/>
                <a:ext cx="2667000" cy="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986056" y="4672088"/>
                <a:ext cx="2667000" cy="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986056" y="4643656"/>
                <a:ext cx="2667000" cy="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511904" y="4050619"/>
            <a:ext cx="3040062" cy="762000"/>
            <a:chOff x="3665537" y="4427537"/>
            <a:chExt cx="3040063" cy="762000"/>
          </a:xfrm>
        </p:grpSpPr>
        <p:sp>
          <p:nvSpPr>
            <p:cNvPr id="26649" name="Line 12"/>
            <p:cNvSpPr>
              <a:spLocks noChangeShapeType="1"/>
            </p:cNvSpPr>
            <p:nvPr/>
          </p:nvSpPr>
          <p:spPr bwMode="auto">
            <a:xfrm>
              <a:off x="4800600" y="4427537"/>
              <a:ext cx="1905000" cy="76200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Line 34"/>
            <p:cNvSpPr>
              <a:spLocks noChangeShapeType="1"/>
            </p:cNvSpPr>
            <p:nvPr/>
          </p:nvSpPr>
          <p:spPr bwMode="auto">
            <a:xfrm flipV="1">
              <a:off x="3665537" y="4430712"/>
              <a:ext cx="1152525" cy="180975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532062" y="4274606"/>
            <a:ext cx="2798762" cy="1144587"/>
            <a:chOff x="3675062" y="4611687"/>
            <a:chExt cx="2798763" cy="1144588"/>
          </a:xfrm>
        </p:grpSpPr>
        <p:sp>
          <p:nvSpPr>
            <p:cNvPr id="26647" name="Line 15"/>
            <p:cNvSpPr>
              <a:spLocks noChangeShapeType="1"/>
            </p:cNvSpPr>
            <p:nvPr/>
          </p:nvSpPr>
          <p:spPr bwMode="auto">
            <a:xfrm>
              <a:off x="4949825" y="4689475"/>
              <a:ext cx="1524000" cy="1066800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Line 36"/>
            <p:cNvSpPr>
              <a:spLocks noChangeShapeType="1"/>
            </p:cNvSpPr>
            <p:nvPr/>
          </p:nvSpPr>
          <p:spPr bwMode="auto">
            <a:xfrm>
              <a:off x="3675062" y="4611687"/>
              <a:ext cx="1290638" cy="77788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3"/>
          <p:cNvGrpSpPr>
            <a:grpSpLocks/>
          </p:cNvGrpSpPr>
          <p:nvPr/>
        </p:nvGrpSpPr>
        <p:grpSpPr bwMode="auto">
          <a:xfrm>
            <a:off x="2514599" y="4234917"/>
            <a:ext cx="3048001" cy="914401"/>
            <a:chOff x="3665537" y="4579936"/>
            <a:chExt cx="3048002" cy="914401"/>
          </a:xfrm>
        </p:grpSpPr>
        <p:sp>
          <p:nvSpPr>
            <p:cNvPr id="37" name="Line 12"/>
            <p:cNvSpPr>
              <a:spLocks noChangeShapeType="1"/>
            </p:cNvSpPr>
            <p:nvPr/>
          </p:nvSpPr>
          <p:spPr bwMode="auto">
            <a:xfrm>
              <a:off x="4884738" y="4579937"/>
              <a:ext cx="1828801" cy="91440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 flipV="1">
              <a:off x="3665537" y="4579936"/>
              <a:ext cx="1219199" cy="31749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867400" y="990600"/>
            <a:ext cx="3093493" cy="2590800"/>
            <a:chOff x="5867400" y="990600"/>
            <a:chExt cx="3093493" cy="2590800"/>
          </a:xfrm>
        </p:grpSpPr>
        <p:pic>
          <p:nvPicPr>
            <p:cNvPr id="687106" name="Picture 2" descr="http://upload.wikimedia.org/wikipedia/commons/2/20/Dispersion-curve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67400" y="990600"/>
              <a:ext cx="3093493" cy="2590800"/>
            </a:xfrm>
            <a:prstGeom prst="rect">
              <a:avLst/>
            </a:prstGeom>
            <a:noFill/>
          </p:spPr>
        </p:pic>
        <p:sp>
          <p:nvSpPr>
            <p:cNvPr id="40" name="Rectangle 39"/>
            <p:cNvSpPr/>
            <p:nvPr/>
          </p:nvSpPr>
          <p:spPr>
            <a:xfrm>
              <a:off x="6611112" y="2971800"/>
              <a:ext cx="704088" cy="228600"/>
            </a:xfrm>
            <a:prstGeom prst="rect">
              <a:avLst/>
            </a:prstGeom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904999" y="3701518"/>
            <a:ext cx="1427233" cy="1219200"/>
            <a:chOff x="1904999" y="3701518"/>
            <a:chExt cx="1427233" cy="1219200"/>
          </a:xfrm>
        </p:grpSpPr>
        <p:sp>
          <p:nvSpPr>
            <p:cNvPr id="30" name="Arc 29"/>
            <p:cNvSpPr/>
            <p:nvPr/>
          </p:nvSpPr>
          <p:spPr bwMode="auto">
            <a:xfrm>
              <a:off x="1904999" y="3701518"/>
              <a:ext cx="1216152" cy="1219200"/>
            </a:xfrm>
            <a:prstGeom prst="arc">
              <a:avLst>
                <a:gd name="adj1" fmla="val 20694045"/>
                <a:gd name="adj2" fmla="val 1465122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4" name="Rectangle 30"/>
            <p:cNvSpPr>
              <a:spLocks noChangeArrowheads="1"/>
            </p:cNvSpPr>
            <p:nvPr/>
          </p:nvSpPr>
          <p:spPr bwMode="auto">
            <a:xfrm>
              <a:off x="2819399" y="3701518"/>
              <a:ext cx="5128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>
                  <a:solidFill>
                    <a:srgbClr val="C00000"/>
                  </a:solidFill>
                  <a:latin typeface="Calibri"/>
                </a:rPr>
                <a:t>θ</a:t>
              </a:r>
              <a:r>
                <a:rPr lang="en-US" altLang="en-US" b="0" i="1" baseline="-25000" dirty="0" smtClean="0">
                  <a:solidFill>
                    <a:srgbClr val="C00000"/>
                  </a:solidFill>
                </a:rPr>
                <a:t>red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752599" y="3853918"/>
            <a:ext cx="1343025" cy="923925"/>
            <a:chOff x="1752599" y="3853918"/>
            <a:chExt cx="1343025" cy="923925"/>
          </a:xfrm>
        </p:grpSpPr>
        <p:cxnSp>
          <p:nvCxnSpPr>
            <p:cNvPr id="26640" name="Straight Connector 20"/>
            <p:cNvCxnSpPr>
              <a:cxnSpLocks noChangeShapeType="1"/>
            </p:cNvCxnSpPr>
            <p:nvPr/>
          </p:nvCxnSpPr>
          <p:spPr bwMode="auto">
            <a:xfrm>
              <a:off x="1895474" y="3930174"/>
              <a:ext cx="1200150" cy="64785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Arc 27"/>
            <p:cNvSpPr/>
            <p:nvPr/>
          </p:nvSpPr>
          <p:spPr bwMode="auto">
            <a:xfrm>
              <a:off x="2133599" y="3853918"/>
              <a:ext cx="895350" cy="923925"/>
            </a:xfrm>
            <a:prstGeom prst="arc">
              <a:avLst>
                <a:gd name="adj1" fmla="val 8978051"/>
                <a:gd name="adj2" fmla="val 1258035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5" name="Rectangle 31"/>
            <p:cNvSpPr>
              <a:spLocks noChangeArrowheads="1"/>
            </p:cNvSpPr>
            <p:nvPr/>
          </p:nvSpPr>
          <p:spPr bwMode="auto">
            <a:xfrm>
              <a:off x="1752599" y="4082611"/>
              <a:ext cx="3417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/>
                <a:t>θ</a:t>
              </a:r>
              <a:r>
                <a:rPr lang="en-US" altLang="en-US" b="0" i="1" baseline="-25000" dirty="0" err="1" smtClean="0"/>
                <a:t>i</a:t>
              </a:r>
              <a:endParaRPr lang="en-US" i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133599" y="3930119"/>
            <a:ext cx="960005" cy="902731"/>
            <a:chOff x="2133599" y="3930119"/>
            <a:chExt cx="960005" cy="902731"/>
          </a:xfrm>
        </p:grpSpPr>
        <p:sp>
          <p:nvSpPr>
            <p:cNvPr id="29" name="Arc 28"/>
            <p:cNvSpPr/>
            <p:nvPr/>
          </p:nvSpPr>
          <p:spPr bwMode="auto">
            <a:xfrm>
              <a:off x="2133599" y="3930119"/>
              <a:ext cx="758952" cy="758952"/>
            </a:xfrm>
            <a:prstGeom prst="arc">
              <a:avLst>
                <a:gd name="adj1" fmla="val 21503766"/>
                <a:gd name="adj2" fmla="val 1352409"/>
              </a:avLst>
            </a:pr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46" name="Rectangle 32"/>
            <p:cNvSpPr>
              <a:spLocks noChangeArrowheads="1"/>
            </p:cNvSpPr>
            <p:nvPr/>
          </p:nvSpPr>
          <p:spPr bwMode="auto">
            <a:xfrm>
              <a:off x="2514599" y="4463518"/>
              <a:ext cx="5790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>
                  <a:solidFill>
                    <a:schemeClr val="accent5">
                      <a:lumMod val="75000"/>
                    </a:schemeClr>
                  </a:solidFill>
                  <a:latin typeface="Calibri"/>
                </a:rPr>
                <a:t>θ</a:t>
              </a:r>
              <a:r>
                <a:rPr lang="en-US" altLang="en-US" b="0" i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blue</a:t>
              </a:r>
              <a:endParaRPr lang="en-US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978151" y="3774670"/>
            <a:ext cx="1804791" cy="1069848"/>
            <a:chOff x="1978151" y="3774670"/>
            <a:chExt cx="1804791" cy="1069848"/>
          </a:xfrm>
        </p:grpSpPr>
        <p:sp>
          <p:nvSpPr>
            <p:cNvPr id="39" name="Arc 38"/>
            <p:cNvSpPr/>
            <p:nvPr/>
          </p:nvSpPr>
          <p:spPr bwMode="auto">
            <a:xfrm>
              <a:off x="1978151" y="3774670"/>
              <a:ext cx="1069848" cy="1069848"/>
            </a:xfrm>
            <a:prstGeom prst="arc">
              <a:avLst>
                <a:gd name="adj1" fmla="val 21327213"/>
                <a:gd name="adj2" fmla="val 1451820"/>
              </a:avLst>
            </a:prstGeom>
            <a:noFill/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3117375" y="4261076"/>
              <a:ext cx="6655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>
                  <a:solidFill>
                    <a:srgbClr val="009900"/>
                  </a:solidFill>
                </a:rPr>
                <a:t>θ</a:t>
              </a:r>
              <a:r>
                <a:rPr lang="en-US" altLang="en-US" b="0" i="1" baseline="-25000" dirty="0" smtClean="0">
                  <a:solidFill>
                    <a:srgbClr val="009900"/>
                  </a:solidFill>
                </a:rPr>
                <a:t>green</a:t>
              </a:r>
              <a:endParaRPr lang="en-US" i="1" dirty="0">
                <a:solidFill>
                  <a:srgbClr val="009900"/>
                </a:solidFill>
              </a:endParaRPr>
            </a:p>
          </p:txBody>
        </p:sp>
      </p:grpSp>
      <p:graphicFrame>
        <p:nvGraphicFramePr>
          <p:cNvPr id="687107" name="Object 3"/>
          <p:cNvGraphicFramePr>
            <a:graphicFrameLocks noChangeAspect="1"/>
          </p:cNvGraphicFramePr>
          <p:nvPr/>
        </p:nvGraphicFramePr>
        <p:xfrm>
          <a:off x="422275" y="6203950"/>
          <a:ext cx="85407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3" name="Equation" r:id="rId6" imgW="482400" imgH="228600" progId="Equation.DSMT4">
                  <p:embed/>
                </p:oleObj>
              </mc:Choice>
              <mc:Fallback>
                <p:oleObj name="Equation" r:id="rId6" imgW="4824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" y="6203950"/>
                        <a:ext cx="85407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495800" y="35052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6627" name="Text Box 17"/>
          <p:cNvSpPr txBox="1">
            <a:spLocks noChangeArrowheads="1"/>
          </p:cNvSpPr>
          <p:nvPr/>
        </p:nvSpPr>
        <p:spPr bwMode="auto">
          <a:xfrm>
            <a:off x="2743199" y="5377918"/>
            <a:ext cx="900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latin typeface="+mn-lt"/>
              </a:rPr>
              <a:t>Prism</a:t>
            </a:r>
          </a:p>
        </p:txBody>
      </p:sp>
      <p:graphicFrame>
        <p:nvGraphicFramePr>
          <p:cNvPr id="687108" name="Object 4"/>
          <p:cNvGraphicFramePr>
            <a:graphicFrameLocks noChangeAspect="1"/>
          </p:cNvGraphicFramePr>
          <p:nvPr/>
        </p:nvGraphicFramePr>
        <p:xfrm>
          <a:off x="1260475" y="6203950"/>
          <a:ext cx="15732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4" name="Equation" r:id="rId8" imgW="888840" imgH="228600" progId="Equation.DSMT4">
                  <p:embed/>
                </p:oleObj>
              </mc:Choice>
              <mc:Fallback>
                <p:oleObj name="Equation" r:id="rId8" imgW="88884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75" y="6203950"/>
                        <a:ext cx="15732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09" name="Object 5"/>
          <p:cNvGraphicFramePr>
            <a:graphicFrameLocks noChangeAspect="1"/>
          </p:cNvGraphicFramePr>
          <p:nvPr/>
        </p:nvGraphicFramePr>
        <p:xfrm>
          <a:off x="2784475" y="6203950"/>
          <a:ext cx="17986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5" name="Equation" r:id="rId10" imgW="1015920" imgH="241200" progId="Equation.DSMT4">
                  <p:embed/>
                </p:oleObj>
              </mc:Choice>
              <mc:Fallback>
                <p:oleObj name="Equation" r:id="rId10" imgW="101592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4475" y="6203950"/>
                        <a:ext cx="17986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7110" name="Object 6"/>
          <p:cNvGraphicFramePr>
            <a:graphicFrameLocks noChangeAspect="1"/>
          </p:cNvGraphicFramePr>
          <p:nvPr/>
        </p:nvGraphicFramePr>
        <p:xfrm>
          <a:off x="4537075" y="6203950"/>
          <a:ext cx="14827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146" name="Equation" r:id="rId12" imgW="838080" imgH="228600" progId="Equation.DSMT4">
                  <p:embed/>
                </p:oleObj>
              </mc:Choice>
              <mc:Fallback>
                <p:oleObj name="Equation" r:id="rId12" imgW="83808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7075" y="6203950"/>
                        <a:ext cx="14827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8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8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8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0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13" grpId="0" autoUpdateAnimBg="0"/>
      <p:bldP spid="110631" grpId="0" autoUpdateAnimBg="0"/>
      <p:bldP spid="2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/>
          <p:cNvGrpSpPr/>
          <p:nvPr/>
        </p:nvGrpSpPr>
        <p:grpSpPr>
          <a:xfrm>
            <a:off x="4709803" y="2458268"/>
            <a:ext cx="3904067" cy="3948361"/>
            <a:chOff x="4709803" y="2458268"/>
            <a:chExt cx="3904067" cy="3948361"/>
          </a:xfrm>
        </p:grpSpPr>
        <p:sp>
          <p:nvSpPr>
            <p:cNvPr id="27" name="Oval 26"/>
            <p:cNvSpPr/>
            <p:nvPr/>
          </p:nvSpPr>
          <p:spPr>
            <a:xfrm>
              <a:off x="8014837" y="3396506"/>
              <a:ext cx="599033" cy="5990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5" name="Picture 2" descr="http://yoursightmatters.com/assets/2012/07/Women-eye-side-view.jpg"/>
            <p:cNvPicPr>
              <a:picLocks noChangeAspect="1" noChangeArrowheads="1"/>
            </p:cNvPicPr>
            <p:nvPr/>
          </p:nvPicPr>
          <p:blipFill>
            <a:blip r:embed="rId2" cstate="print"/>
            <a:srcRect l="42135"/>
            <a:stretch>
              <a:fillRect/>
            </a:stretch>
          </p:blipFill>
          <p:spPr bwMode="auto">
            <a:xfrm rot="20161930" flipH="1">
              <a:off x="4709803" y="4964517"/>
              <a:ext cx="1251707" cy="1442112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sp>
          <p:nvSpPr>
            <p:cNvPr id="47" name="Oval 46"/>
            <p:cNvSpPr/>
            <p:nvPr/>
          </p:nvSpPr>
          <p:spPr>
            <a:xfrm>
              <a:off x="8002460" y="4281396"/>
              <a:ext cx="599033" cy="5990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8010730" y="2458268"/>
              <a:ext cx="599033" cy="59903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2.1: Rainbows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38740" y="2344686"/>
            <a:ext cx="1371600" cy="13716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1352800"/>
            <a:ext cx="575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Dispersion in water droplets create rainbows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02382" y="2457328"/>
            <a:ext cx="2667000" cy="56864"/>
            <a:chOff x="986056" y="4643656"/>
            <a:chExt cx="2667000" cy="5686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86056" y="4700520"/>
              <a:ext cx="26670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86056" y="4672088"/>
              <a:ext cx="26670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86056" y="4643656"/>
              <a:ext cx="2667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244257" y="2699841"/>
            <a:ext cx="954156" cy="1009817"/>
            <a:chOff x="4723075" y="2528513"/>
            <a:chExt cx="954156" cy="1009817"/>
          </a:xfrm>
        </p:grpSpPr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4921857" y="2528513"/>
              <a:ext cx="683811" cy="100981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H="1">
              <a:off x="4723075" y="2806811"/>
              <a:ext cx="954156" cy="675860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H="1">
              <a:off x="4810539" y="2671638"/>
              <a:ext cx="834888" cy="850789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48840" y="2461303"/>
            <a:ext cx="1041622" cy="508883"/>
            <a:chOff x="4627658" y="2289975"/>
            <a:chExt cx="1041622" cy="508883"/>
          </a:xfrm>
        </p:grpSpPr>
        <p:sp>
          <p:nvSpPr>
            <p:cNvPr id="12" name="Line 34"/>
            <p:cNvSpPr>
              <a:spLocks noChangeShapeType="1"/>
            </p:cNvSpPr>
            <p:nvPr/>
          </p:nvSpPr>
          <p:spPr bwMode="auto">
            <a:xfrm>
              <a:off x="4635610" y="2289975"/>
              <a:ext cx="970059" cy="24649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36"/>
            <p:cNvSpPr>
              <a:spLocks noChangeShapeType="1"/>
            </p:cNvSpPr>
            <p:nvPr/>
          </p:nvSpPr>
          <p:spPr bwMode="auto">
            <a:xfrm>
              <a:off x="4644504" y="2341683"/>
              <a:ext cx="1024776" cy="457175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34"/>
            <p:cNvSpPr>
              <a:spLocks noChangeShapeType="1"/>
            </p:cNvSpPr>
            <p:nvPr/>
          </p:nvSpPr>
          <p:spPr bwMode="auto">
            <a:xfrm>
              <a:off x="4627658" y="2313830"/>
              <a:ext cx="1017767" cy="35780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41931" y="3692935"/>
            <a:ext cx="1729705" cy="636925"/>
            <a:chOff x="3320749" y="3521607"/>
            <a:chExt cx="1729705" cy="636925"/>
          </a:xfrm>
        </p:grpSpPr>
        <p:sp>
          <p:nvSpPr>
            <p:cNvPr id="19" name="Line 15"/>
            <p:cNvSpPr>
              <a:spLocks noChangeShapeType="1"/>
            </p:cNvSpPr>
            <p:nvPr/>
          </p:nvSpPr>
          <p:spPr bwMode="auto">
            <a:xfrm rot="19200000" flipH="1" flipV="1">
              <a:off x="3320749" y="3521607"/>
              <a:ext cx="1441048" cy="466004"/>
            </a:xfrm>
            <a:prstGeom prst="lin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rot="19080000">
              <a:off x="4009647" y="3862657"/>
              <a:ext cx="1040807" cy="25816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H="1">
              <a:off x="3784820" y="3523753"/>
              <a:ext cx="1027044" cy="634779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650973" y="3352800"/>
            <a:ext cx="17018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Blue light gets deflected more</a:t>
            </a: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2003314" y="2573948"/>
            <a:ext cx="1310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altLang="en-US" sz="1800" b="0" dirty="0" smtClean="0">
                <a:latin typeface="+mn-lt"/>
              </a:rPr>
              <a:t>Sunlight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67400" y="3445701"/>
            <a:ext cx="2286000" cy="24835"/>
            <a:chOff x="986056" y="4643656"/>
            <a:chExt cx="2667000" cy="56864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86056" y="4700520"/>
              <a:ext cx="2667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86056" y="4672088"/>
              <a:ext cx="2667000" cy="0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86056" y="4643656"/>
              <a:ext cx="2667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8191943" y="3551617"/>
            <a:ext cx="416718" cy="441028"/>
            <a:chOff x="4723075" y="2528513"/>
            <a:chExt cx="954156" cy="1009817"/>
          </a:xfrm>
        </p:grpSpPr>
        <p:sp>
          <p:nvSpPr>
            <p:cNvPr id="33" name="Line 12"/>
            <p:cNvSpPr>
              <a:spLocks noChangeShapeType="1"/>
            </p:cNvSpPr>
            <p:nvPr/>
          </p:nvSpPr>
          <p:spPr bwMode="auto">
            <a:xfrm flipH="1">
              <a:off x="4921857" y="2528513"/>
              <a:ext cx="683811" cy="100981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H="1">
              <a:off x="4723075" y="2806811"/>
              <a:ext cx="954156" cy="675860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H="1">
              <a:off x="4810539" y="2671638"/>
              <a:ext cx="834888" cy="850789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150270" y="3447437"/>
            <a:ext cx="454918" cy="222250"/>
            <a:chOff x="4627658" y="2289975"/>
            <a:chExt cx="1041622" cy="508883"/>
          </a:xfrm>
        </p:grpSpPr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4635610" y="2289975"/>
              <a:ext cx="970059" cy="24649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>
              <a:off x="4644504" y="2341683"/>
              <a:ext cx="1024776" cy="457175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>
              <a:off x="4627658" y="2313830"/>
              <a:ext cx="1017767" cy="35780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843218" y="3985341"/>
            <a:ext cx="2491704" cy="1501059"/>
            <a:chOff x="-654776" y="3521607"/>
            <a:chExt cx="5705230" cy="3436957"/>
          </a:xfrm>
        </p:grpSpPr>
        <p:sp>
          <p:nvSpPr>
            <p:cNvPr id="41" name="Line 15"/>
            <p:cNvSpPr>
              <a:spLocks noChangeShapeType="1"/>
            </p:cNvSpPr>
            <p:nvPr/>
          </p:nvSpPr>
          <p:spPr bwMode="auto">
            <a:xfrm rot="19200000" flipH="1" flipV="1">
              <a:off x="3320749" y="3521607"/>
              <a:ext cx="1441048" cy="466004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12"/>
            <p:cNvSpPr>
              <a:spLocks noChangeShapeType="1"/>
            </p:cNvSpPr>
            <p:nvPr/>
          </p:nvSpPr>
          <p:spPr bwMode="auto">
            <a:xfrm rot="19080000">
              <a:off x="4009647" y="3862657"/>
              <a:ext cx="1040807" cy="2581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2"/>
            <p:cNvSpPr>
              <a:spLocks noChangeShapeType="1"/>
            </p:cNvSpPr>
            <p:nvPr/>
          </p:nvSpPr>
          <p:spPr bwMode="auto">
            <a:xfrm flipH="1">
              <a:off x="-654776" y="3523750"/>
              <a:ext cx="5466642" cy="343481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8" name="Group 27"/>
          <p:cNvGrpSpPr/>
          <p:nvPr/>
        </p:nvGrpSpPr>
        <p:grpSpPr>
          <a:xfrm>
            <a:off x="5867400" y="4330591"/>
            <a:ext cx="2286000" cy="24835"/>
            <a:chOff x="986056" y="4643656"/>
            <a:chExt cx="2667000" cy="5686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986056" y="4700520"/>
              <a:ext cx="2667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86056" y="4672088"/>
              <a:ext cx="2667000" cy="0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986056" y="4643656"/>
              <a:ext cx="2667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31"/>
          <p:cNvGrpSpPr/>
          <p:nvPr/>
        </p:nvGrpSpPr>
        <p:grpSpPr>
          <a:xfrm>
            <a:off x="8179566" y="4436507"/>
            <a:ext cx="416718" cy="441028"/>
            <a:chOff x="4723075" y="2528513"/>
            <a:chExt cx="954156" cy="1009817"/>
          </a:xfrm>
        </p:grpSpPr>
        <p:sp>
          <p:nvSpPr>
            <p:cNvPr id="58" name="Line 12"/>
            <p:cNvSpPr>
              <a:spLocks noChangeShapeType="1"/>
            </p:cNvSpPr>
            <p:nvPr/>
          </p:nvSpPr>
          <p:spPr bwMode="auto">
            <a:xfrm flipH="1">
              <a:off x="4921857" y="2528513"/>
              <a:ext cx="683811" cy="100981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5"/>
            <p:cNvSpPr>
              <a:spLocks noChangeShapeType="1"/>
            </p:cNvSpPr>
            <p:nvPr/>
          </p:nvSpPr>
          <p:spPr bwMode="auto">
            <a:xfrm flipH="1">
              <a:off x="4723075" y="2806811"/>
              <a:ext cx="954156" cy="675860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2"/>
            <p:cNvSpPr>
              <a:spLocks noChangeShapeType="1"/>
            </p:cNvSpPr>
            <p:nvPr/>
          </p:nvSpPr>
          <p:spPr bwMode="auto">
            <a:xfrm flipH="1">
              <a:off x="4810539" y="2671638"/>
              <a:ext cx="834888" cy="850789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0" name="Group 35"/>
          <p:cNvGrpSpPr/>
          <p:nvPr/>
        </p:nvGrpSpPr>
        <p:grpSpPr>
          <a:xfrm>
            <a:off x="8137893" y="4332327"/>
            <a:ext cx="454918" cy="222250"/>
            <a:chOff x="4627658" y="2289975"/>
            <a:chExt cx="1041622" cy="508883"/>
          </a:xfrm>
        </p:grpSpPr>
        <p:sp>
          <p:nvSpPr>
            <p:cNvPr id="55" name="Line 34"/>
            <p:cNvSpPr>
              <a:spLocks noChangeShapeType="1"/>
            </p:cNvSpPr>
            <p:nvPr/>
          </p:nvSpPr>
          <p:spPr bwMode="auto">
            <a:xfrm>
              <a:off x="4635610" y="2289975"/>
              <a:ext cx="970059" cy="24649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36"/>
            <p:cNvSpPr>
              <a:spLocks noChangeShapeType="1"/>
            </p:cNvSpPr>
            <p:nvPr/>
          </p:nvSpPr>
          <p:spPr bwMode="auto">
            <a:xfrm>
              <a:off x="4644504" y="2341683"/>
              <a:ext cx="1024776" cy="457175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34"/>
            <p:cNvSpPr>
              <a:spLocks noChangeShapeType="1"/>
            </p:cNvSpPr>
            <p:nvPr/>
          </p:nvSpPr>
          <p:spPr bwMode="auto">
            <a:xfrm>
              <a:off x="4627658" y="2313830"/>
              <a:ext cx="1017767" cy="35780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1" name="Group 39"/>
          <p:cNvGrpSpPr/>
          <p:nvPr/>
        </p:nvGrpSpPr>
        <p:grpSpPr>
          <a:xfrm>
            <a:off x="5805300" y="4871168"/>
            <a:ext cx="2517245" cy="843832"/>
            <a:chOff x="-713256" y="3523753"/>
            <a:chExt cx="5763710" cy="1932112"/>
          </a:xfrm>
        </p:grpSpPr>
        <p:sp>
          <p:nvSpPr>
            <p:cNvPr id="52" name="Line 15"/>
            <p:cNvSpPr>
              <a:spLocks noChangeShapeType="1"/>
            </p:cNvSpPr>
            <p:nvPr/>
          </p:nvSpPr>
          <p:spPr bwMode="auto">
            <a:xfrm rot="19200000" flipH="1" flipV="1">
              <a:off x="-713256" y="3601815"/>
              <a:ext cx="5504247" cy="1854050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 rot="19080000">
              <a:off x="4009647" y="3862657"/>
              <a:ext cx="1040807" cy="25816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 flipH="1">
              <a:off x="3784820" y="3523753"/>
              <a:ext cx="1027044" cy="634779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" name="Group 27"/>
          <p:cNvGrpSpPr/>
          <p:nvPr/>
        </p:nvGrpSpPr>
        <p:grpSpPr>
          <a:xfrm>
            <a:off x="5867400" y="2507463"/>
            <a:ext cx="2286000" cy="24835"/>
            <a:chOff x="986056" y="4643656"/>
            <a:chExt cx="2667000" cy="56864"/>
          </a:xfrm>
        </p:grpSpPr>
        <p:cxnSp>
          <p:nvCxnSpPr>
            <p:cNvPr id="79" name="Straight Connector 78"/>
            <p:cNvCxnSpPr/>
            <p:nvPr/>
          </p:nvCxnSpPr>
          <p:spPr>
            <a:xfrm>
              <a:off x="986056" y="4700520"/>
              <a:ext cx="2667000" cy="0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986056" y="4672088"/>
              <a:ext cx="2667000" cy="0"/>
            </a:xfrm>
            <a:prstGeom prst="line">
              <a:avLst/>
            </a:prstGeom>
            <a:ln w="19050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986056" y="4643656"/>
              <a:ext cx="2667000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31"/>
          <p:cNvGrpSpPr/>
          <p:nvPr/>
        </p:nvGrpSpPr>
        <p:grpSpPr>
          <a:xfrm>
            <a:off x="8187836" y="2613379"/>
            <a:ext cx="416718" cy="441028"/>
            <a:chOff x="4723075" y="2528513"/>
            <a:chExt cx="954156" cy="1009817"/>
          </a:xfrm>
        </p:grpSpPr>
        <p:sp>
          <p:nvSpPr>
            <p:cNvPr id="76" name="Line 12"/>
            <p:cNvSpPr>
              <a:spLocks noChangeShapeType="1"/>
            </p:cNvSpPr>
            <p:nvPr/>
          </p:nvSpPr>
          <p:spPr bwMode="auto">
            <a:xfrm flipH="1">
              <a:off x="4921857" y="2528513"/>
              <a:ext cx="683811" cy="100981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5"/>
            <p:cNvSpPr>
              <a:spLocks noChangeShapeType="1"/>
            </p:cNvSpPr>
            <p:nvPr/>
          </p:nvSpPr>
          <p:spPr bwMode="auto">
            <a:xfrm flipH="1">
              <a:off x="4723075" y="2806811"/>
              <a:ext cx="954156" cy="675860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12"/>
            <p:cNvSpPr>
              <a:spLocks noChangeShapeType="1"/>
            </p:cNvSpPr>
            <p:nvPr/>
          </p:nvSpPr>
          <p:spPr bwMode="auto">
            <a:xfrm flipH="1">
              <a:off x="4810539" y="2671638"/>
              <a:ext cx="834888" cy="850789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8" name="Group 35"/>
          <p:cNvGrpSpPr/>
          <p:nvPr/>
        </p:nvGrpSpPr>
        <p:grpSpPr>
          <a:xfrm>
            <a:off x="8146164" y="2509199"/>
            <a:ext cx="454918" cy="222250"/>
            <a:chOff x="4627658" y="2289975"/>
            <a:chExt cx="1041622" cy="508883"/>
          </a:xfrm>
        </p:grpSpPr>
        <p:sp>
          <p:nvSpPr>
            <p:cNvPr id="73" name="Line 34"/>
            <p:cNvSpPr>
              <a:spLocks noChangeShapeType="1"/>
            </p:cNvSpPr>
            <p:nvPr/>
          </p:nvSpPr>
          <p:spPr bwMode="auto">
            <a:xfrm>
              <a:off x="4635610" y="2289975"/>
              <a:ext cx="970059" cy="246491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36"/>
            <p:cNvSpPr>
              <a:spLocks noChangeShapeType="1"/>
            </p:cNvSpPr>
            <p:nvPr/>
          </p:nvSpPr>
          <p:spPr bwMode="auto">
            <a:xfrm>
              <a:off x="4644504" y="2341683"/>
              <a:ext cx="1024776" cy="457175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>
              <a:off x="4627658" y="2313830"/>
              <a:ext cx="1017767" cy="357808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9" name="Group 39"/>
          <p:cNvGrpSpPr/>
          <p:nvPr/>
        </p:nvGrpSpPr>
        <p:grpSpPr>
          <a:xfrm>
            <a:off x="5406750" y="3047103"/>
            <a:ext cx="3280050" cy="1108178"/>
            <a:chOff x="-1644750" y="3521607"/>
            <a:chExt cx="7510298" cy="2537383"/>
          </a:xfrm>
        </p:grpSpPr>
        <p:sp>
          <p:nvSpPr>
            <p:cNvPr id="70" name="Line 15"/>
            <p:cNvSpPr>
              <a:spLocks noChangeShapeType="1"/>
            </p:cNvSpPr>
            <p:nvPr/>
          </p:nvSpPr>
          <p:spPr bwMode="auto">
            <a:xfrm rot="19200000" flipH="1" flipV="1">
              <a:off x="3320749" y="3521607"/>
              <a:ext cx="1441048" cy="466004"/>
            </a:xfrm>
            <a:prstGeom prst="line">
              <a:avLst/>
            </a:prstGeom>
            <a:noFill/>
            <a:ln w="19050">
              <a:solidFill>
                <a:schemeClr val="accent5">
                  <a:lumMod val="75000"/>
                </a:schemeClr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2"/>
            <p:cNvSpPr>
              <a:spLocks noChangeShapeType="1"/>
            </p:cNvSpPr>
            <p:nvPr/>
          </p:nvSpPr>
          <p:spPr bwMode="auto">
            <a:xfrm rot="19080000">
              <a:off x="-1644750" y="5986043"/>
              <a:ext cx="7510298" cy="72947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 type="arrow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12"/>
            <p:cNvSpPr>
              <a:spLocks noChangeShapeType="1"/>
            </p:cNvSpPr>
            <p:nvPr/>
          </p:nvSpPr>
          <p:spPr bwMode="auto">
            <a:xfrm flipH="1">
              <a:off x="3784820" y="3523753"/>
              <a:ext cx="1027044" cy="634779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14400" y="5410200"/>
            <a:ext cx="375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Red rays </a:t>
            </a:r>
            <a:r>
              <a:rPr lang="en-US" dirty="0" smtClean="0"/>
              <a:t>from higher droplet,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blue rays </a:t>
            </a:r>
            <a:r>
              <a:rPr lang="en-US" dirty="0" smtClean="0"/>
              <a:t>from lower droplet reach eye</a:t>
            </a:r>
            <a:endParaRPr lang="en-US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3488716" y="1879296"/>
            <a:ext cx="1519917" cy="1219200"/>
            <a:chOff x="3488716" y="1879296"/>
            <a:chExt cx="1519917" cy="1219200"/>
          </a:xfrm>
        </p:grpSpPr>
        <p:sp>
          <p:nvSpPr>
            <p:cNvPr id="87" name="Arc 86"/>
            <p:cNvSpPr/>
            <p:nvPr/>
          </p:nvSpPr>
          <p:spPr bwMode="auto">
            <a:xfrm rot="845578">
              <a:off x="3488716" y="1879296"/>
              <a:ext cx="1216152" cy="1219200"/>
            </a:xfrm>
            <a:prstGeom prst="arc">
              <a:avLst>
                <a:gd name="adj1" fmla="val 21370123"/>
                <a:gd name="adj2" fmla="val 2174448"/>
              </a:avLst>
            </a:prstGeom>
            <a:noFill/>
            <a:ln w="285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Rectangle 30"/>
            <p:cNvSpPr>
              <a:spLocks noChangeArrowheads="1"/>
            </p:cNvSpPr>
            <p:nvPr/>
          </p:nvSpPr>
          <p:spPr bwMode="auto">
            <a:xfrm>
              <a:off x="4495800" y="2133600"/>
              <a:ext cx="51283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>
                  <a:solidFill>
                    <a:srgbClr val="C00000"/>
                  </a:solidFill>
                  <a:latin typeface="Calibri"/>
                </a:rPr>
                <a:t>θ</a:t>
              </a:r>
              <a:r>
                <a:rPr lang="en-US" altLang="en-US" b="0" i="1" baseline="-25000" dirty="0" smtClean="0">
                  <a:solidFill>
                    <a:srgbClr val="C00000"/>
                  </a:solidFill>
                </a:rPr>
                <a:t>red</a:t>
              </a:r>
              <a:endParaRPr lang="en-US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 rot="696566">
            <a:off x="3364737" y="2048159"/>
            <a:ext cx="1329015" cy="923925"/>
            <a:chOff x="3364737" y="2048159"/>
            <a:chExt cx="1329015" cy="923925"/>
          </a:xfrm>
        </p:grpSpPr>
        <p:cxnSp>
          <p:nvCxnSpPr>
            <p:cNvPr id="84" name="Straight Connector 20"/>
            <p:cNvCxnSpPr>
              <a:cxnSpLocks noChangeShapeType="1"/>
            </p:cNvCxnSpPr>
            <p:nvPr/>
          </p:nvCxnSpPr>
          <p:spPr bwMode="auto">
            <a:xfrm rot="845578">
              <a:off x="3493602" y="2105400"/>
              <a:ext cx="1200150" cy="647857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Arc 84"/>
            <p:cNvSpPr/>
            <p:nvPr/>
          </p:nvSpPr>
          <p:spPr bwMode="auto">
            <a:xfrm rot="845578">
              <a:off x="3714104" y="2048159"/>
              <a:ext cx="895350" cy="923925"/>
            </a:xfrm>
            <a:prstGeom prst="arc">
              <a:avLst>
                <a:gd name="adj1" fmla="val 9711622"/>
                <a:gd name="adj2" fmla="val 12580352"/>
              </a:avLst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Rectangle 31"/>
            <p:cNvSpPr>
              <a:spLocks noChangeArrowheads="1"/>
            </p:cNvSpPr>
            <p:nvPr/>
          </p:nvSpPr>
          <p:spPr bwMode="auto">
            <a:xfrm rot="20903434">
              <a:off x="3364737" y="2118144"/>
              <a:ext cx="3417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/>
                <a:t>θ</a:t>
              </a:r>
              <a:r>
                <a:rPr lang="en-US" altLang="en-US" b="0" i="1" baseline="-25000" dirty="0" err="1" smtClean="0"/>
                <a:t>i</a:t>
              </a:r>
              <a:endParaRPr lang="en-US" i="1" dirty="0"/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3717687" y="2107942"/>
            <a:ext cx="758952" cy="852190"/>
            <a:chOff x="3717687" y="2107942"/>
            <a:chExt cx="758952" cy="852190"/>
          </a:xfrm>
        </p:grpSpPr>
        <p:sp>
          <p:nvSpPr>
            <p:cNvPr id="86" name="Arc 85"/>
            <p:cNvSpPr/>
            <p:nvPr/>
          </p:nvSpPr>
          <p:spPr bwMode="auto">
            <a:xfrm rot="845578">
              <a:off x="3717687" y="2107942"/>
              <a:ext cx="758952" cy="758952"/>
            </a:xfrm>
            <a:prstGeom prst="arc">
              <a:avLst>
                <a:gd name="adj1" fmla="val 456773"/>
                <a:gd name="adj2" fmla="val 2009451"/>
              </a:avLst>
            </a:prstGeom>
            <a:noFill/>
            <a:ln w="28575" cap="flat" cmpd="sng" algn="ctr">
              <a:solidFill>
                <a:schemeClr val="accent5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Rectangle 32"/>
            <p:cNvSpPr>
              <a:spLocks noChangeArrowheads="1"/>
            </p:cNvSpPr>
            <p:nvPr/>
          </p:nvSpPr>
          <p:spPr bwMode="auto">
            <a:xfrm>
              <a:off x="3840595" y="2590800"/>
              <a:ext cx="5790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>
                  <a:solidFill>
                    <a:schemeClr val="accent5">
                      <a:lumMod val="75000"/>
                    </a:schemeClr>
                  </a:solidFill>
                  <a:latin typeface="Calibri"/>
                </a:rPr>
                <a:t>θ</a:t>
              </a:r>
              <a:r>
                <a:rPr lang="en-US" altLang="en-US" b="0" i="1" baseline="-25000" dirty="0" smtClean="0">
                  <a:solidFill>
                    <a:schemeClr val="accent5">
                      <a:lumMod val="75000"/>
                    </a:schemeClr>
                  </a:solidFill>
                </a:rPr>
                <a:t>blue</a:t>
              </a:r>
              <a:endParaRPr lang="en-US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914400" y="6248400"/>
            <a:ext cx="494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 rainbow with </a:t>
            </a:r>
            <a:r>
              <a:rPr lang="en-US" dirty="0" smtClean="0">
                <a:solidFill>
                  <a:srgbClr val="C00000"/>
                </a:solidFill>
              </a:rPr>
              <a:t>red on top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blue on the bottom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6" name="Slide Number Placeholder 9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Phys. 102, Lecture 21, Slide </a:t>
            </a:r>
            <a:fld id="{1CAC7609-F577-47E8-AE8B-FF3B7C65C01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7" name="Text Box 39"/>
          <p:cNvSpPr txBox="1">
            <a:spLocks noChangeArrowheads="1"/>
          </p:cNvSpPr>
          <p:nvPr/>
        </p:nvSpPr>
        <p:spPr bwMode="auto">
          <a:xfrm>
            <a:off x="914400" y="4495800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0" dirty="0" smtClean="0">
                <a:latin typeface="+mn-lt"/>
              </a:rPr>
              <a:t>In water, </a:t>
            </a:r>
            <a:r>
              <a:rPr lang="en-US" altLang="en-US" b="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altLang="en-US" b="0" i="1" baseline="-25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blue</a:t>
            </a:r>
            <a:r>
              <a:rPr lang="en-US" altLang="en-US" b="0" dirty="0" smtClean="0">
                <a:latin typeface="+mn-lt"/>
              </a:rPr>
              <a:t> &gt; </a:t>
            </a:r>
            <a:r>
              <a:rPr lang="en-US" altLang="en-US" b="0" i="1" dirty="0" err="1" smtClean="0">
                <a:solidFill>
                  <a:srgbClr val="009900"/>
                </a:solidFill>
                <a:latin typeface="+mn-lt"/>
              </a:rPr>
              <a:t>n</a:t>
            </a:r>
            <a:r>
              <a:rPr lang="en-US" altLang="en-US" b="0" i="1" baseline="-25000" dirty="0" err="1" smtClean="0">
                <a:solidFill>
                  <a:srgbClr val="009900"/>
                </a:solidFill>
                <a:latin typeface="+mn-lt"/>
              </a:rPr>
              <a:t>green</a:t>
            </a:r>
            <a:r>
              <a:rPr lang="en-US" altLang="en-US" b="0" i="1" baseline="-25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b="0" dirty="0" smtClean="0">
                <a:latin typeface="+mn-lt"/>
              </a:rPr>
              <a:t>&gt; </a:t>
            </a:r>
            <a:r>
              <a:rPr lang="en-US" altLang="en-US" b="0" i="1" dirty="0" err="1">
                <a:solidFill>
                  <a:srgbClr val="C00000"/>
                </a:solidFill>
                <a:latin typeface="+mn-lt"/>
              </a:rPr>
              <a:t>n</a:t>
            </a:r>
            <a:r>
              <a:rPr lang="en-US" altLang="en-US" b="0" i="1" baseline="-25000" dirty="0" err="1">
                <a:solidFill>
                  <a:srgbClr val="C00000"/>
                </a:solidFill>
                <a:latin typeface="+mn-lt"/>
              </a:rPr>
              <a:t>red</a:t>
            </a:r>
            <a:endParaRPr lang="en-US" altLang="en-US" b="0" i="1"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3578352" y="1905000"/>
            <a:ext cx="1202015" cy="1359932"/>
            <a:chOff x="3578352" y="1905000"/>
            <a:chExt cx="1202015" cy="1359932"/>
          </a:xfrm>
        </p:grpSpPr>
        <p:sp>
          <p:nvSpPr>
            <p:cNvPr id="100" name="Arc 99"/>
            <p:cNvSpPr/>
            <p:nvPr/>
          </p:nvSpPr>
          <p:spPr bwMode="auto">
            <a:xfrm rot="1794973">
              <a:off x="3578352" y="1905000"/>
              <a:ext cx="1069848" cy="1069848"/>
            </a:xfrm>
            <a:prstGeom prst="arc">
              <a:avLst>
                <a:gd name="adj1" fmla="val 21155240"/>
                <a:gd name="adj2" fmla="val 1451820"/>
              </a:avLst>
            </a:prstGeom>
            <a:noFill/>
            <a:ln w="28575" cap="flat" cmpd="sng" algn="ctr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Rectangle 32"/>
            <p:cNvSpPr>
              <a:spLocks noChangeArrowheads="1"/>
            </p:cNvSpPr>
            <p:nvPr/>
          </p:nvSpPr>
          <p:spPr bwMode="auto">
            <a:xfrm>
              <a:off x="4114800" y="2895600"/>
              <a:ext cx="66556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en-US" b="0" dirty="0" smtClean="0">
                  <a:solidFill>
                    <a:srgbClr val="009900"/>
                  </a:solidFill>
                </a:rPr>
                <a:t>θ</a:t>
              </a:r>
              <a:r>
                <a:rPr lang="en-US" altLang="en-US" b="0" i="1" baseline="-25000" dirty="0" smtClean="0">
                  <a:solidFill>
                    <a:srgbClr val="009900"/>
                  </a:solidFill>
                </a:rPr>
                <a:t>green</a:t>
              </a:r>
              <a:endParaRPr lang="en-US" i="1" dirty="0">
                <a:solidFill>
                  <a:srgbClr val="009900"/>
                </a:solidFill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5791200" y="61722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53%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82" grpId="0"/>
      <p:bldP spid="94" grpId="0"/>
      <p:bldP spid="97" grpId="0" autoUpdateAnimBg="0"/>
      <p:bldP spid="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88911" y="5842380"/>
            <a:ext cx="183221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Double rainbow</a:t>
            </a:r>
            <a:endParaRPr lang="en-US" dirty="0"/>
          </a:p>
        </p:txBody>
      </p:sp>
      <p:pic>
        <p:nvPicPr>
          <p:cNvPr id="683012" name="Picture 4" descr="http://www.coffeeshopphysics.com/articles/2011-10/30_the_discovery_of_rainbows/real_rainbow.jpg"/>
          <p:cNvPicPr>
            <a:picLocks noChangeAspect="1" noChangeArrowheads="1"/>
          </p:cNvPicPr>
          <p:nvPr/>
        </p:nvPicPr>
        <p:blipFill>
          <a:blip r:embed="rId4" cstate="print"/>
          <a:srcRect b="6427"/>
          <a:stretch>
            <a:fillRect/>
          </a:stretch>
        </p:blipFill>
        <p:spPr bwMode="auto">
          <a:xfrm>
            <a:off x="1528584" y="1774209"/>
            <a:ext cx="6096000" cy="3493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681553" y="2464040"/>
            <a:ext cx="1233488" cy="749300"/>
            <a:chOff x="380" y="536"/>
            <a:chExt cx="777" cy="472"/>
          </a:xfrm>
        </p:grpSpPr>
        <p:sp>
          <p:nvSpPr>
            <p:cNvPr id="28680" name="Text Box 3"/>
            <p:cNvSpPr txBox="1">
              <a:spLocks noChangeArrowheads="1"/>
            </p:cNvSpPr>
            <p:nvPr/>
          </p:nvSpPr>
          <p:spPr bwMode="auto">
            <a:xfrm>
              <a:off x="380" y="536"/>
              <a:ext cx="7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rgbClr val="FFFF00"/>
                  </a:solidFill>
                  <a:latin typeface="+mn-lt"/>
                </a:rPr>
                <a:t>LIKE SO!</a:t>
              </a:r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768" y="816"/>
              <a:ext cx="0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113302" y="2046822"/>
            <a:ext cx="4462045" cy="1592266"/>
            <a:chOff x="2816" y="1342"/>
            <a:chExt cx="2367" cy="1003"/>
          </a:xfrm>
        </p:grpSpPr>
        <p:sp>
          <p:nvSpPr>
            <p:cNvPr id="28677" name="Text Box 8"/>
            <p:cNvSpPr txBox="1">
              <a:spLocks noChangeArrowheads="1"/>
            </p:cNvSpPr>
            <p:nvPr/>
          </p:nvSpPr>
          <p:spPr bwMode="auto">
            <a:xfrm>
              <a:off x="2816" y="1589"/>
              <a:ext cx="236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altLang="en-US" b="0" dirty="0" smtClean="0">
                  <a:solidFill>
                    <a:srgbClr val="FFFF00"/>
                  </a:solidFill>
                  <a:latin typeface="+mn-lt"/>
                </a:rPr>
                <a:t>Second rainbow created from second reflection inside droplet. Second reflection reverses pattern</a:t>
              </a:r>
              <a:endParaRPr lang="en-US" altLang="en-US" b="0" dirty="0">
                <a:solidFill>
                  <a:srgbClr val="FFFF00"/>
                </a:solidFill>
                <a:latin typeface="+mn-lt"/>
              </a:endParaRPr>
            </a:p>
          </p:txBody>
        </p:sp>
        <p:sp>
          <p:nvSpPr>
            <p:cNvPr id="28679" name="Line 14"/>
            <p:cNvSpPr>
              <a:spLocks noChangeShapeType="1"/>
            </p:cNvSpPr>
            <p:nvPr/>
          </p:nvSpPr>
          <p:spPr bwMode="auto">
            <a:xfrm rot="5400000" flipH="1">
              <a:off x="4479" y="1467"/>
              <a:ext cx="249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rainbow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 flipV="1">
            <a:off x="1719618" y="5715000"/>
            <a:ext cx="1310184" cy="660824"/>
            <a:chOff x="2197291" y="4152331"/>
            <a:chExt cx="2209800" cy="1114568"/>
          </a:xfrm>
        </p:grpSpPr>
        <p:cxnSp>
          <p:nvCxnSpPr>
            <p:cNvPr id="62" name="Straight Connector 61"/>
            <p:cNvCxnSpPr/>
            <p:nvPr/>
          </p:nvCxnSpPr>
          <p:spPr>
            <a:xfrm flipH="1">
              <a:off x="2197291" y="4152331"/>
              <a:ext cx="1600200" cy="10668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2197291" y="4179627"/>
              <a:ext cx="1905000" cy="1066800"/>
            </a:xfrm>
            <a:prstGeom prst="line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2197291" y="4200099"/>
              <a:ext cx="2209800" cy="10668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Dispersion</a:t>
            </a:r>
            <a:endParaRPr lang="en-US" dirty="0"/>
          </a:p>
        </p:txBody>
      </p:sp>
      <p:pic>
        <p:nvPicPr>
          <p:cNvPr id="4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 rot="20022311">
            <a:off x="4408192" y="4931448"/>
            <a:ext cx="1291664" cy="55080"/>
            <a:chOff x="986056" y="4643656"/>
            <a:chExt cx="2667000" cy="56864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986056" y="4700520"/>
              <a:ext cx="26670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986056" y="4672088"/>
              <a:ext cx="26670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86056" y="4643656"/>
              <a:ext cx="2667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921960" y="1226403"/>
            <a:ext cx="7917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u="sng" dirty="0" smtClean="0"/>
              <a:t>diverging</a:t>
            </a:r>
            <a:r>
              <a:rPr lang="en-US" sz="2400" dirty="0" smtClean="0"/>
              <a:t> lens made of flint glass has </a:t>
            </a:r>
            <a:r>
              <a:rPr lang="en-US" sz="2400" i="1" dirty="0" err="1" smtClean="0">
                <a:solidFill>
                  <a:srgbClr val="C00000"/>
                </a:solidFill>
              </a:rPr>
              <a:t>n</a:t>
            </a:r>
            <a:r>
              <a:rPr lang="en-US" sz="2400" i="1" baseline="-25000" dirty="0" err="1" smtClean="0">
                <a:solidFill>
                  <a:srgbClr val="C00000"/>
                </a:solidFill>
              </a:rPr>
              <a:t>red</a:t>
            </a:r>
            <a:r>
              <a:rPr lang="en-US" sz="2400" dirty="0" smtClean="0">
                <a:solidFill>
                  <a:srgbClr val="C00000"/>
                </a:solidFill>
              </a:rPr>
              <a:t> = 1.57</a:t>
            </a:r>
            <a:r>
              <a:rPr lang="en-US" sz="2400" dirty="0" smtClean="0"/>
              <a:t>, </a:t>
            </a:r>
            <a:r>
              <a:rPr lang="en-US" sz="2400" i="1" dirty="0" err="1" smtClean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sz="2400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blue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 = 1.59</a:t>
            </a:r>
            <a:r>
              <a:rPr lang="en-US" sz="2400" dirty="0" smtClean="0"/>
              <a:t>. Parallel rays of white light are incident on the lens.  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4186535"/>
            <a:ext cx="7417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diagram best represents how light is transmitted? </a:t>
            </a: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361212" y="2133600"/>
            <a:ext cx="457200" cy="1935708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14" name="Moon 13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Line 21"/>
          <p:cNvSpPr>
            <a:spLocks noChangeShapeType="1"/>
          </p:cNvSpPr>
          <p:nvPr/>
        </p:nvSpPr>
        <p:spPr bwMode="auto">
          <a:xfrm flipH="1" flipV="1">
            <a:off x="2667000" y="3098041"/>
            <a:ext cx="3657600" cy="1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719618" y="4606075"/>
            <a:ext cx="1310184" cy="660824"/>
            <a:chOff x="2197291" y="4152331"/>
            <a:chExt cx="2209800" cy="1114568"/>
          </a:xfrm>
        </p:grpSpPr>
        <p:cxnSp>
          <p:nvCxnSpPr>
            <p:cNvPr id="23" name="Straight Connector 22"/>
            <p:cNvCxnSpPr/>
            <p:nvPr/>
          </p:nvCxnSpPr>
          <p:spPr>
            <a:xfrm flipH="1">
              <a:off x="2197291" y="4152331"/>
              <a:ext cx="1600200" cy="10668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2197291" y="4179627"/>
              <a:ext cx="1905000" cy="1066800"/>
            </a:xfrm>
            <a:prstGeom prst="line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197291" y="4200099"/>
              <a:ext cx="2209800" cy="10668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516039" y="4838130"/>
            <a:ext cx="355979" cy="1334070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Moon 26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Moon 27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5" name="Straight Connector 44"/>
          <p:cNvCxnSpPr/>
          <p:nvPr/>
        </p:nvCxnSpPr>
        <p:spPr>
          <a:xfrm>
            <a:off x="2808782" y="2667000"/>
            <a:ext cx="177420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2824702" y="3581400"/>
            <a:ext cx="177420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914400" y="4724400"/>
            <a:ext cx="51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A.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700818" y="4724400"/>
            <a:ext cx="516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B.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40154" y="4724400"/>
            <a:ext cx="49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C. 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 rot="12430402">
            <a:off x="4402213" y="6016356"/>
            <a:ext cx="1333500" cy="56864"/>
            <a:chOff x="986056" y="4643656"/>
            <a:chExt cx="2667000" cy="56864"/>
          </a:xfrm>
        </p:grpSpPr>
        <p:cxnSp>
          <p:nvCxnSpPr>
            <p:cNvPr id="57" name="Straight Connector 56"/>
            <p:cNvCxnSpPr/>
            <p:nvPr/>
          </p:nvCxnSpPr>
          <p:spPr>
            <a:xfrm>
              <a:off x="986056" y="4700520"/>
              <a:ext cx="2667000" cy="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986056" y="4672088"/>
              <a:ext cx="26670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986056" y="4643656"/>
              <a:ext cx="26670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259239" y="4838130"/>
            <a:ext cx="355979" cy="1334070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3" name="Moon 32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oon 33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80997" y="4648200"/>
            <a:ext cx="1310184" cy="660824"/>
            <a:chOff x="2197291" y="4152331"/>
            <a:chExt cx="2209800" cy="1114568"/>
          </a:xfrm>
        </p:grpSpPr>
        <p:cxnSp>
          <p:nvCxnSpPr>
            <p:cNvPr id="66" name="Straight Connector 65"/>
            <p:cNvCxnSpPr/>
            <p:nvPr/>
          </p:nvCxnSpPr>
          <p:spPr>
            <a:xfrm flipH="1">
              <a:off x="2197291" y="4152331"/>
              <a:ext cx="1600200" cy="10668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2197291" y="4179627"/>
              <a:ext cx="1905000" cy="1066800"/>
            </a:xfrm>
            <a:prstGeom prst="line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2197291" y="4200099"/>
              <a:ext cx="2209800" cy="10668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 flipV="1">
            <a:off x="7180997" y="5715000"/>
            <a:ext cx="1310184" cy="660824"/>
            <a:chOff x="2197291" y="4152331"/>
            <a:chExt cx="2209800" cy="1114568"/>
          </a:xfrm>
        </p:grpSpPr>
        <p:cxnSp>
          <p:nvCxnSpPr>
            <p:cNvPr id="70" name="Straight Connector 69"/>
            <p:cNvCxnSpPr/>
            <p:nvPr/>
          </p:nvCxnSpPr>
          <p:spPr>
            <a:xfrm flipH="1">
              <a:off x="2197291" y="4152331"/>
              <a:ext cx="1600200" cy="1066800"/>
            </a:xfrm>
            <a:prstGeom prst="line">
              <a:avLst/>
            </a:prstGeom>
            <a:ln w="28575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2197291" y="4179627"/>
              <a:ext cx="1905000" cy="1066800"/>
            </a:xfrm>
            <a:prstGeom prst="line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2197291" y="4200099"/>
              <a:ext cx="2209800" cy="1066800"/>
            </a:xfrm>
            <a:prstGeom prst="line">
              <a:avLst/>
            </a:prstGeom>
            <a:ln w="28575">
              <a:solidFill>
                <a:schemeClr val="accent5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977418" y="4838130"/>
            <a:ext cx="355979" cy="1334070"/>
            <a:chOff x="2286000" y="3352800"/>
            <a:chExt cx="762000" cy="1371600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39" name="Moon 38"/>
            <p:cNvSpPr/>
            <p:nvPr/>
          </p:nvSpPr>
          <p:spPr>
            <a:xfrm>
              <a:off x="25908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Moon 39"/>
            <p:cNvSpPr/>
            <p:nvPr/>
          </p:nvSpPr>
          <p:spPr>
            <a:xfrm flipH="1">
              <a:off x="2286000" y="3352800"/>
              <a:ext cx="457200" cy="1371600"/>
            </a:xfrm>
            <a:prstGeom prst="moon">
              <a:avLst>
                <a:gd name="adj" fmla="val 3507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Isosceles Triangle 40"/>
            <p:cNvSpPr/>
            <p:nvPr/>
          </p:nvSpPr>
          <p:spPr>
            <a:xfrm flipV="1">
              <a:off x="2286000" y="3352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Isosceles Triangle 41"/>
            <p:cNvSpPr/>
            <p:nvPr/>
          </p:nvSpPr>
          <p:spPr>
            <a:xfrm>
              <a:off x="2286000" y="4495800"/>
              <a:ext cx="7620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590800" y="3352800"/>
              <a:ext cx="1524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533400" y="4724400"/>
            <a:ext cx="1066800" cy="4572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4572000" y="2133600"/>
            <a:ext cx="16002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4572000" y="3581400"/>
            <a:ext cx="1600200" cy="53340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 Box 21"/>
          <p:cNvSpPr txBox="1">
            <a:spLocks noChangeArrowheads="1"/>
          </p:cNvSpPr>
          <p:nvPr/>
        </p:nvSpPr>
        <p:spPr bwMode="auto">
          <a:xfrm>
            <a:off x="6553200" y="2590800"/>
            <a:ext cx="17526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en-US" sz="1800" b="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</a:t>
            </a:r>
            <a:r>
              <a:rPr lang="en-US" altLang="en-US" sz="1800" b="0" i="1" baseline="-250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blue</a:t>
            </a:r>
            <a:r>
              <a:rPr lang="en-US" altLang="en-US" sz="1800" b="0" dirty="0" smtClean="0">
                <a:latin typeface="+mn-lt"/>
              </a:rPr>
              <a:t> &gt; </a:t>
            </a:r>
            <a:r>
              <a:rPr lang="en-US" altLang="en-US" sz="1800" b="0" i="1" dirty="0" err="1" smtClean="0">
                <a:solidFill>
                  <a:srgbClr val="C00000"/>
                </a:solidFill>
                <a:latin typeface="+mn-lt"/>
              </a:rPr>
              <a:t>n</a:t>
            </a:r>
            <a:r>
              <a:rPr lang="en-US" altLang="en-US" sz="1800" b="0" i="1" baseline="-25000" dirty="0" err="1" smtClean="0">
                <a:solidFill>
                  <a:srgbClr val="C00000"/>
                </a:solidFill>
                <a:latin typeface="+mn-lt"/>
              </a:rPr>
              <a:t>red</a:t>
            </a:r>
            <a:endParaRPr lang="en-US" sz="1800" b="0" dirty="0" smtClean="0">
              <a:latin typeface="+mn-lt"/>
            </a:endParaRPr>
          </a:p>
          <a:p>
            <a:r>
              <a:rPr lang="en-US" altLang="en-US" sz="1800" b="0" dirty="0" smtClean="0">
                <a:latin typeface="+mn-lt"/>
              </a:rPr>
              <a:t>Blue </a:t>
            </a:r>
            <a:r>
              <a:rPr lang="en-US" altLang="en-US" sz="1800" b="0" dirty="0">
                <a:latin typeface="+mn-lt"/>
              </a:rPr>
              <a:t>light gets deflected more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573844" y="3269159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?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 will...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524000"/>
            <a:ext cx="7765576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how combinations of lenses form images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Thin lens equation &amp; magnification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Learn about the compound microscope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Eyepiece &amp; objective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Total magnification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Learn about limits to resolution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Spherical &amp; chromatic aberrations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Dispersion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limit of resolution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8" descr="http://upload.wikimedia.org/wikipedia/commons/b/b9/Bacillus_subtilis_Gra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92677" y="2324101"/>
            <a:ext cx="3470323" cy="2602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2600" y="4191000"/>
            <a:ext cx="159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Bacillus </a:t>
            </a:r>
            <a:r>
              <a:rPr lang="en-US" i="1" dirty="0" err="1" smtClean="0"/>
              <a:t>subtilis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13716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can play clever tricks with combinations of lenses to compensate for spherical and chromatic aberrations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26670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Ultimately, even with </a:t>
            </a:r>
            <a:r>
              <a:rPr lang="en-US" sz="2400" i="1" dirty="0" smtClean="0"/>
              <a:t>ideal</a:t>
            </a:r>
            <a:r>
              <a:rPr lang="en-US" sz="2400" dirty="0" smtClean="0"/>
              <a:t> lenses resolution of light microscope is limited to ~</a:t>
            </a:r>
            <a:r>
              <a:rPr lang="el-GR" sz="2400" dirty="0" smtClean="0"/>
              <a:t>λ</a:t>
            </a:r>
            <a:r>
              <a:rPr lang="en-US" sz="2400" dirty="0" smtClean="0"/>
              <a:t> of light (~500 nm)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24809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won’t understand why using </a:t>
            </a:r>
            <a:r>
              <a:rPr lang="en-US" sz="2400" i="1" dirty="0" smtClean="0"/>
              <a:t>ray picture </a:t>
            </a:r>
            <a:r>
              <a:rPr lang="en-US" sz="2400" dirty="0" smtClean="0"/>
              <a:t>of light; we have to treat light as a </a:t>
            </a:r>
            <a:r>
              <a:rPr lang="en-US" sz="2400" i="1" dirty="0" smtClean="0"/>
              <a:t>wave</a:t>
            </a:r>
            <a:r>
              <a:rPr lang="en-US" sz="2400" dirty="0" smtClean="0"/>
              <a:t> again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5257800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Ray optics works for objects &gt;&gt; </a:t>
            </a:r>
            <a:r>
              <a:rPr lang="el-GR" dirty="0" smtClean="0">
                <a:solidFill>
                  <a:srgbClr val="C00000"/>
                </a:solidFill>
              </a:rPr>
              <a:t>λ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6799" y="5543490"/>
            <a:ext cx="3810000" cy="552510"/>
            <a:chOff x="4641873" y="2267164"/>
            <a:chExt cx="3810000" cy="552510"/>
          </a:xfrm>
        </p:grpSpPr>
        <p:sp>
          <p:nvSpPr>
            <p:cNvPr id="11" name="AutoShape 148"/>
            <p:cNvSpPr>
              <a:spLocks/>
            </p:cNvSpPr>
            <p:nvPr/>
          </p:nvSpPr>
          <p:spPr bwMode="auto">
            <a:xfrm rot="5400000" flipH="1">
              <a:off x="6470673" y="438364"/>
              <a:ext cx="152400" cy="3810000"/>
            </a:xfrm>
            <a:prstGeom prst="leftBrace">
              <a:avLst>
                <a:gd name="adj1" fmla="val 47569"/>
                <a:gd name="adj2" fmla="val 50000"/>
              </a:avLst>
            </a:prstGeom>
            <a:noFill/>
            <a:ln w="25400">
              <a:solidFill>
                <a:srgbClr val="339933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80074" y="2419564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2000" dirty="0" smtClean="0">
                  <a:solidFill>
                    <a:srgbClr val="008000"/>
                  </a:solidFill>
                  <a:latin typeface="+mj-lt"/>
                </a:rPr>
                <a:t>Next two lectures!</a:t>
              </a:r>
              <a:endParaRPr lang="en-US" sz="2000" dirty="0">
                <a:solidFill>
                  <a:srgbClr val="008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today’s lecture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1563737"/>
            <a:ext cx="7765576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Combinations of lenses: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Image of first lens is object of second lens...</a:t>
            </a:r>
            <a:endParaRPr lang="en-US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 The compound microscope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Objective forms real image at focal pt. of eyepiece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Eyepiece forms virtual image at ∞</a:t>
            </a:r>
          </a:p>
          <a:p>
            <a:pPr marL="228600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/>
              <a:t>Limits to resolution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Spherical &amp; chromatic aberrations </a:t>
            </a:r>
          </a:p>
          <a:p>
            <a:pPr lvl="1">
              <a:spcAft>
                <a:spcPts val="600"/>
              </a:spcAft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Dispersion</a:t>
            </a:r>
          </a:p>
          <a:p>
            <a:pPr lvl="1">
              <a:spcAft>
                <a:spcPts val="600"/>
              </a:spcAft>
            </a:pPr>
            <a:r>
              <a:rPr lang="en-US" sz="2400" i="1" dirty="0" smtClean="0">
                <a:solidFill>
                  <a:schemeClr val="accent5">
                    <a:lumMod val="75000"/>
                  </a:schemeClr>
                </a:solidFill>
              </a:rPr>
              <a:t>Diffraction limit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– next week!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0400" y="2052935"/>
            <a:ext cx="1770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Watch signs!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1325563"/>
          </a:xfrm>
        </p:spPr>
        <p:txBody>
          <a:bodyPr/>
          <a:lstStyle/>
          <a:p>
            <a:r>
              <a:rPr lang="en-US" dirty="0" err="1" smtClean="0"/>
              <a:t>CheckPoint</a:t>
            </a:r>
            <a:r>
              <a:rPr lang="en-US" dirty="0" smtClean="0"/>
              <a:t> 1.1–1.2: multiple lenses</a:t>
            </a:r>
            <a:endParaRPr lang="en-US" dirty="0"/>
          </a:p>
        </p:txBody>
      </p:sp>
      <p:sp>
        <p:nvSpPr>
          <p:cNvPr id="5" name="Line 21"/>
          <p:cNvSpPr>
            <a:spLocks noChangeShapeType="1"/>
          </p:cNvSpPr>
          <p:nvPr/>
        </p:nvSpPr>
        <p:spPr bwMode="auto">
          <a:xfrm flipH="1" flipV="1">
            <a:off x="914400" y="3124200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8305800" y="2983468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grpSp>
        <p:nvGrpSpPr>
          <p:cNvPr id="12" name="Group 44"/>
          <p:cNvGrpSpPr/>
          <p:nvPr/>
        </p:nvGrpSpPr>
        <p:grpSpPr>
          <a:xfrm>
            <a:off x="3099564" y="2078182"/>
            <a:ext cx="1066800" cy="2036618"/>
            <a:chOff x="7239000" y="1066800"/>
            <a:chExt cx="1066800" cy="2036618"/>
          </a:xfrm>
        </p:grpSpPr>
        <p:sp>
          <p:nvSpPr>
            <p:cNvPr id="13" name="Chord 12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hord 14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44"/>
          <p:cNvGrpSpPr/>
          <p:nvPr/>
        </p:nvGrpSpPr>
        <p:grpSpPr>
          <a:xfrm>
            <a:off x="5867400" y="2057400"/>
            <a:ext cx="1066800" cy="2036618"/>
            <a:chOff x="7239000" y="1066800"/>
            <a:chExt cx="1066800" cy="2036618"/>
          </a:xfrm>
        </p:grpSpPr>
        <p:sp>
          <p:nvSpPr>
            <p:cNvPr id="32" name="Chord 31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hord 33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1447800" y="2362200"/>
            <a:ext cx="4572000" cy="1981200"/>
            <a:chOff x="1447800" y="1752600"/>
            <a:chExt cx="4572000" cy="19812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447800" y="1752600"/>
              <a:ext cx="2209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657600" y="1756692"/>
              <a:ext cx="2362200" cy="1977108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1447800" y="2362200"/>
            <a:ext cx="4419600" cy="1295400"/>
            <a:chOff x="1447800" y="1752600"/>
            <a:chExt cx="4419600" cy="12954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447800" y="1752600"/>
              <a:ext cx="2209800" cy="129540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657600" y="3048000"/>
              <a:ext cx="2209800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/>
          <p:cNvCxnSpPr/>
          <p:nvPr/>
        </p:nvCxnSpPr>
        <p:spPr>
          <a:xfrm>
            <a:off x="1447800" y="2362200"/>
            <a:ext cx="4648200" cy="1600200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5181600" y="2286000"/>
            <a:ext cx="2362200" cy="1371600"/>
            <a:chOff x="5181600" y="2133600"/>
            <a:chExt cx="2362200" cy="137160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5181600" y="3505200"/>
              <a:ext cx="12192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6400800" y="2133600"/>
              <a:ext cx="1143000" cy="1371600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/>
          <p:cNvCxnSpPr/>
          <p:nvPr/>
        </p:nvCxnSpPr>
        <p:spPr>
          <a:xfrm flipV="1">
            <a:off x="5181600" y="2514600"/>
            <a:ext cx="2590800" cy="1143000"/>
          </a:xfrm>
          <a:prstGeom prst="line">
            <a:avLst/>
          </a:prstGeom>
          <a:ln w="28575"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914400" y="1367135"/>
            <a:ext cx="7167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Image of first lens becomes object for second lens, etc...</a:t>
            </a:r>
            <a:endParaRPr lang="en-US" sz="2400" dirty="0"/>
          </a:p>
        </p:txBody>
      </p:sp>
      <p:grpSp>
        <p:nvGrpSpPr>
          <p:cNvPr id="106" name="Group 105"/>
          <p:cNvGrpSpPr/>
          <p:nvPr/>
        </p:nvGrpSpPr>
        <p:grpSpPr>
          <a:xfrm>
            <a:off x="5181600" y="2819400"/>
            <a:ext cx="2438400" cy="838200"/>
            <a:chOff x="5181600" y="2667000"/>
            <a:chExt cx="2438400" cy="838200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5181600" y="2667000"/>
              <a:ext cx="1219200" cy="83820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6400800" y="2667000"/>
              <a:ext cx="1219200" cy="0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6705600" y="3119735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793006" y="30688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788762" y="3119735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5897254" y="30688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4394964" y="3119737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509666" y="306889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588362" y="3124200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678742" y="308481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0832" y="2133600"/>
            <a:ext cx="239368" cy="1017319"/>
          </a:xfrm>
          <a:prstGeom prst="rect">
            <a:avLst/>
          </a:prstGeom>
          <a:noFill/>
        </p:spPr>
      </p:pic>
      <p:pic>
        <p:nvPicPr>
          <p:cNvPr id="98" name="Picture 97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8937" y="2667000"/>
            <a:ext cx="113863" cy="483919"/>
          </a:xfrm>
          <a:prstGeom prst="rect">
            <a:avLst/>
          </a:prstGeom>
          <a:noFill/>
        </p:spPr>
      </p:pic>
      <p:sp>
        <p:nvSpPr>
          <p:cNvPr id="99" name="TextBox 98"/>
          <p:cNvSpPr txBox="1"/>
          <p:nvPr/>
        </p:nvSpPr>
        <p:spPr>
          <a:xfrm>
            <a:off x="3276600" y="39624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1</a:t>
            </a:r>
            <a:endParaRPr lang="en-US" dirty="0"/>
          </a:p>
        </p:txBody>
      </p:sp>
      <p:sp>
        <p:nvSpPr>
          <p:cNvPr id="100" name="TextBox 99"/>
          <p:cNvSpPr txBox="1"/>
          <p:nvPr/>
        </p:nvSpPr>
        <p:spPr>
          <a:xfrm>
            <a:off x="6019800" y="396240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2</a:t>
            </a:r>
            <a:endParaRPr lang="en-US" dirty="0"/>
          </a:p>
        </p:txBody>
      </p:sp>
      <p:sp>
        <p:nvSpPr>
          <p:cNvPr id="103" name="Text Box 40"/>
          <p:cNvSpPr txBox="1">
            <a:spLocks noChangeArrowheads="1"/>
          </p:cNvSpPr>
          <p:nvPr/>
        </p:nvSpPr>
        <p:spPr bwMode="auto">
          <a:xfrm>
            <a:off x="850900" y="4648200"/>
            <a:ext cx="722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Lens 1 creates a real, inverted and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reduced image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of the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object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850900" y="5143500"/>
            <a:ext cx="8064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Lens 2 creates a real, inverted and reduced image of </a:t>
            </a:r>
            <a:r>
              <a:rPr lang="en-US" sz="2000" u="sng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image from lens </a:t>
            </a:r>
            <a:r>
              <a:rPr lang="en-US" sz="2000" u="sng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1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5" name="Text Box 42"/>
          <p:cNvSpPr txBox="1">
            <a:spLocks noChangeArrowheads="1"/>
          </p:cNvSpPr>
          <p:nvPr/>
        </p:nvSpPr>
        <p:spPr bwMode="auto">
          <a:xfrm>
            <a:off x="850900" y="5638800"/>
            <a:ext cx="7226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The combination gives a real, upright,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reduced image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of the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object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9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096436" y="3124200"/>
            <a:ext cx="161364" cy="685800"/>
          </a:xfrm>
          <a:prstGeom prst="rect">
            <a:avLst/>
          </a:prstGeom>
          <a:noFill/>
        </p:spPr>
      </p:pic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094328" y="6250674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7620000" y="45720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65%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924800" y="563880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52%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utoUpdateAnimBg="0"/>
      <p:bldP spid="104" grpId="0" autoUpdateAnimBg="0"/>
      <p:bldP spid="105" grpId="0" autoUpdateAnimBg="0"/>
      <p:bldP spid="46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835401" y="1458035"/>
            <a:ext cx="1128370" cy="3352800"/>
            <a:chOff x="4463490" y="2667000"/>
            <a:chExt cx="1128370" cy="3352800"/>
          </a:xfrm>
        </p:grpSpPr>
        <p:cxnSp>
          <p:nvCxnSpPr>
            <p:cNvPr id="88" name="Straight Connector 87"/>
            <p:cNvCxnSpPr>
              <a:stCxn id="91" idx="1"/>
              <a:endCxn id="91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90" name="Chord 89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hord 90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089926" y="1455760"/>
            <a:ext cx="1128370" cy="3352800"/>
            <a:chOff x="4463490" y="2667000"/>
            <a:chExt cx="1128370" cy="3352800"/>
          </a:xfrm>
        </p:grpSpPr>
        <p:cxnSp>
          <p:nvCxnSpPr>
            <p:cNvPr id="78" name="Straight Connector 77"/>
            <p:cNvCxnSpPr>
              <a:stCxn id="81" idx="1"/>
              <a:endCxn id="81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9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80" name="Chord 79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Chord 80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final image location</a:t>
            </a:r>
            <a:endParaRPr lang="en-US" dirty="0"/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 flipH="1" flipV="1">
            <a:off x="914400" y="3124200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8305800" y="2942524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447800" y="2225720"/>
            <a:ext cx="4393442" cy="2127916"/>
            <a:chOff x="1447800" y="1752600"/>
            <a:chExt cx="4393442" cy="21279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447800" y="1752600"/>
              <a:ext cx="2209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57600" y="1756692"/>
              <a:ext cx="2183642" cy="212382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378424" y="2210937"/>
            <a:ext cx="4488976" cy="1542197"/>
            <a:chOff x="1378424" y="1601337"/>
            <a:chExt cx="4488976" cy="154219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78424" y="1601337"/>
              <a:ext cx="2279176" cy="15421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57600" y="3129888"/>
              <a:ext cx="2209800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1378424" y="2210937"/>
            <a:ext cx="4749421" cy="189703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181600" y="2251881"/>
            <a:ext cx="2338316" cy="1487607"/>
            <a:chOff x="5181600" y="2017593"/>
            <a:chExt cx="2338316" cy="148760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81600" y="3505200"/>
              <a:ext cx="12192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400800" y="2017593"/>
              <a:ext cx="1119116" cy="1487607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5213445" y="2456597"/>
            <a:ext cx="2552131" cy="1282891"/>
          </a:xfrm>
          <a:prstGeom prst="line">
            <a:avLst/>
          </a:prstGeom>
          <a:ln w="28575"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5181600" y="2756848"/>
            <a:ext cx="2438400" cy="982640"/>
            <a:chOff x="5181600" y="2522560"/>
            <a:chExt cx="2438400" cy="98264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5181600" y="2522560"/>
              <a:ext cx="1232848" cy="98264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00800" y="2534643"/>
              <a:ext cx="1219200" cy="0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705600" y="3119735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793006" y="30688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788762" y="3119735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897254" y="30688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394964" y="3119737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509666" y="306889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2588362" y="3124200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8742" y="308481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688" y="1855535"/>
            <a:ext cx="298508" cy="1268665"/>
          </a:xfrm>
          <a:prstGeom prst="rect">
            <a:avLst/>
          </a:prstGeom>
          <a:noFill/>
        </p:spPr>
      </p:pic>
      <p:pic>
        <p:nvPicPr>
          <p:cNvPr id="37" name="Picture 3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585" y="2640281"/>
            <a:ext cx="113863" cy="48391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658737" y="404428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88290" y="403063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2</a:t>
            </a:r>
            <a:endParaRPr lang="en-US" dirty="0"/>
          </a:p>
        </p:txBody>
      </p:sp>
      <p:pic>
        <p:nvPicPr>
          <p:cNvPr id="40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05600" y="3124200"/>
            <a:ext cx="189730" cy="806357"/>
          </a:xfrm>
          <a:prstGeom prst="rect">
            <a:avLst/>
          </a:prstGeom>
          <a:noFill/>
        </p:spPr>
      </p:pic>
      <p:grpSp>
        <p:nvGrpSpPr>
          <p:cNvPr id="41" name="Group 103"/>
          <p:cNvGrpSpPr/>
          <p:nvPr/>
        </p:nvGrpSpPr>
        <p:grpSpPr>
          <a:xfrm>
            <a:off x="1371600" y="1752600"/>
            <a:ext cx="3200400" cy="2743200"/>
            <a:chOff x="4572000" y="2971800"/>
            <a:chExt cx="3200400" cy="274320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572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029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486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9436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4008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858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315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772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572000" y="38862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572000" y="3429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572000" y="2971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72000" y="48006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72000" y="5257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572000" y="5715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03"/>
          <p:cNvGrpSpPr/>
          <p:nvPr/>
        </p:nvGrpSpPr>
        <p:grpSpPr>
          <a:xfrm>
            <a:off x="4572000" y="1752600"/>
            <a:ext cx="3200400" cy="2743200"/>
            <a:chOff x="4572000" y="2971800"/>
            <a:chExt cx="3200400" cy="274320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4572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029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486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9436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4008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858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315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772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572000" y="38862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572000" y="3429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572000" y="2971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72000" y="48006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572000" y="5257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572000" y="5715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1746" name="Object 4"/>
          <p:cNvGraphicFramePr>
            <a:graphicFrameLocks noChangeAspect="1"/>
          </p:cNvGraphicFramePr>
          <p:nvPr/>
        </p:nvGraphicFramePr>
        <p:xfrm>
          <a:off x="914400" y="4884760"/>
          <a:ext cx="16652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09" name="Equation" r:id="rId4" imgW="939600" imgH="444240" progId="Equation.DSMT4">
                  <p:embed/>
                </p:oleObj>
              </mc:Choice>
              <mc:Fallback>
                <p:oleObj name="Equation" r:id="rId4" imgW="939600" imgH="4442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84760"/>
                        <a:ext cx="16652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47" name="Object 3"/>
          <p:cNvGraphicFramePr>
            <a:graphicFrameLocks noChangeAspect="1"/>
          </p:cNvGraphicFramePr>
          <p:nvPr/>
        </p:nvGraphicFramePr>
        <p:xfrm>
          <a:off x="912812" y="5826458"/>
          <a:ext cx="17541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10" name="Equation" r:id="rId6" imgW="990360" imgH="444240" progId="Equation.DSMT4">
                  <p:embed/>
                </p:oleObj>
              </mc:Choice>
              <mc:Fallback>
                <p:oleObj name="Equation" r:id="rId6" imgW="990360" imgH="4442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2" y="5826458"/>
                        <a:ext cx="1754188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" name="Group 104"/>
          <p:cNvGrpSpPr/>
          <p:nvPr/>
        </p:nvGrpSpPr>
        <p:grpSpPr>
          <a:xfrm>
            <a:off x="8001000" y="3733800"/>
            <a:ext cx="933654" cy="762000"/>
            <a:chOff x="8211067" y="4953000"/>
            <a:chExt cx="933654" cy="762000"/>
          </a:xfrm>
        </p:grpSpPr>
        <p:sp>
          <p:nvSpPr>
            <p:cNvPr id="74" name="Rectangle 73"/>
            <p:cNvSpPr/>
            <p:nvPr/>
          </p:nvSpPr>
          <p:spPr>
            <a:xfrm>
              <a:off x="8211788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11067" y="495300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cm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10600" y="533102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cm</a:t>
              </a:r>
              <a:endParaRPr lang="en-US" sz="1400" dirty="0"/>
            </a:p>
          </p:txBody>
        </p:sp>
      </p:grpSp>
      <p:graphicFrame>
        <p:nvGraphicFramePr>
          <p:cNvPr id="671748" name="Object 3"/>
          <p:cNvGraphicFramePr>
            <a:graphicFrameLocks noChangeAspect="1"/>
          </p:cNvGraphicFramePr>
          <p:nvPr/>
        </p:nvGraphicFramePr>
        <p:xfrm>
          <a:off x="2590800" y="4959373"/>
          <a:ext cx="1320800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11" name="Equation" r:id="rId8" imgW="876240" imgH="393480" progId="Equation.DSMT4">
                  <p:embed/>
                </p:oleObj>
              </mc:Choice>
              <mc:Fallback>
                <p:oleObj name="Equation" r:id="rId8" imgW="87624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59373"/>
                        <a:ext cx="1320800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49" name="Object 3"/>
          <p:cNvGraphicFramePr>
            <a:graphicFrameLocks noChangeAspect="1"/>
          </p:cNvGraphicFramePr>
          <p:nvPr/>
        </p:nvGraphicFramePr>
        <p:xfrm>
          <a:off x="2667000" y="5889318"/>
          <a:ext cx="12811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12" name="Equation" r:id="rId10" imgW="850680" imgH="393480" progId="Equation.DSMT4">
                  <p:embed/>
                </p:oleObj>
              </mc:Choice>
              <mc:Fallback>
                <p:oleObj name="Equation" r:id="rId10" imgW="850680" imgH="3934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889318"/>
                        <a:ext cx="12811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609600" y="1219200"/>
            <a:ext cx="730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 the final image location for the 2-lens system</a:t>
            </a:r>
            <a:endParaRPr lang="en-US" sz="2400" dirty="0"/>
          </a:p>
        </p:txBody>
      </p:sp>
      <p:graphicFrame>
        <p:nvGraphicFramePr>
          <p:cNvPr id="671750" name="Object 4"/>
          <p:cNvGraphicFramePr>
            <a:graphicFrameLocks noChangeAspect="1"/>
          </p:cNvGraphicFramePr>
          <p:nvPr/>
        </p:nvGraphicFramePr>
        <p:xfrm>
          <a:off x="4600315" y="5029200"/>
          <a:ext cx="14620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13" name="Equation" r:id="rId12" imgW="825480" imgH="241200" progId="Equation.DSMT4">
                  <p:embed/>
                </p:oleObj>
              </mc:Choice>
              <mc:Fallback>
                <p:oleObj name="Equation" r:id="rId12" imgW="825480" imgH="241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315" y="5029200"/>
                        <a:ext cx="146208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1751" name="Object 4"/>
          <p:cNvGraphicFramePr>
            <a:graphicFrameLocks noChangeAspect="1"/>
          </p:cNvGraphicFramePr>
          <p:nvPr/>
        </p:nvGraphicFramePr>
        <p:xfrm>
          <a:off x="6381750" y="5029200"/>
          <a:ext cx="22288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14" name="Equation" r:id="rId14" imgW="1257120" imgH="241200" progId="Equation.DSMT4">
                  <p:embed/>
                </p:oleObj>
              </mc:Choice>
              <mc:Fallback>
                <p:oleObj name="Equation" r:id="rId14" imgW="125712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5029200"/>
                        <a:ext cx="2228850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1" name="Group 91"/>
          <p:cNvGrpSpPr/>
          <p:nvPr/>
        </p:nvGrpSpPr>
        <p:grpSpPr>
          <a:xfrm>
            <a:off x="1392072" y="3647359"/>
            <a:ext cx="2265527" cy="400110"/>
            <a:chOff x="2895600" y="2286000"/>
            <a:chExt cx="1981200" cy="400110"/>
          </a:xfrm>
        </p:grpSpPr>
        <p:cxnSp>
          <p:nvCxnSpPr>
            <p:cNvPr id="104" name="Straight Arrow Connector 103"/>
            <p:cNvCxnSpPr/>
            <p:nvPr/>
          </p:nvCxnSpPr>
          <p:spPr>
            <a:xfrm>
              <a:off x="4114800" y="2514600"/>
              <a:ext cx="7620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H="1">
              <a:off x="2895600" y="2514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105"/>
            <p:cNvSpPr/>
            <p:nvPr/>
          </p:nvSpPr>
          <p:spPr>
            <a:xfrm>
              <a:off x="3686060" y="2286000"/>
              <a:ext cx="47464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o,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</p:grpSp>
      <p:grpSp>
        <p:nvGrpSpPr>
          <p:cNvPr id="108" name="Group 92"/>
          <p:cNvGrpSpPr/>
          <p:nvPr/>
        </p:nvGrpSpPr>
        <p:grpSpPr>
          <a:xfrm>
            <a:off x="3659033" y="3654188"/>
            <a:ext cx="1568059" cy="400110"/>
            <a:chOff x="4890862" y="2286000"/>
            <a:chExt cx="681119" cy="400110"/>
          </a:xfrm>
        </p:grpSpPr>
        <p:cxnSp>
          <p:nvCxnSpPr>
            <p:cNvPr id="110" name="Straight Arrow Connector 109"/>
            <p:cNvCxnSpPr/>
            <p:nvPr/>
          </p:nvCxnSpPr>
          <p:spPr>
            <a:xfrm>
              <a:off x="5312909" y="2514600"/>
              <a:ext cx="2590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Arrow Connector 110"/>
            <p:cNvCxnSpPr/>
            <p:nvPr/>
          </p:nvCxnSpPr>
          <p:spPr>
            <a:xfrm flipH="1">
              <a:off x="4890862" y="2514600"/>
              <a:ext cx="2590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5121100" y="2286000"/>
              <a:ext cx="26117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i,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</p:grpSp>
      <p:sp>
        <p:nvSpPr>
          <p:cNvPr id="114" name="Oval 4"/>
          <p:cNvSpPr>
            <a:spLocks noChangeArrowheads="1"/>
          </p:cNvSpPr>
          <p:nvPr/>
        </p:nvSpPr>
        <p:spPr bwMode="auto">
          <a:xfrm>
            <a:off x="5181600" y="5943600"/>
            <a:ext cx="609600" cy="416253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388289" y="5867400"/>
            <a:ext cx="2308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Diagram should agree!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116" name="Group 91"/>
          <p:cNvGrpSpPr/>
          <p:nvPr/>
        </p:nvGrpSpPr>
        <p:grpSpPr>
          <a:xfrm>
            <a:off x="5215720" y="2271180"/>
            <a:ext cx="1168530" cy="400110"/>
            <a:chOff x="2895602" y="2286000"/>
            <a:chExt cx="1976293" cy="400110"/>
          </a:xfrm>
        </p:grpSpPr>
        <p:cxnSp>
          <p:nvCxnSpPr>
            <p:cNvPr id="117" name="Straight Arrow Connector 116"/>
            <p:cNvCxnSpPr/>
            <p:nvPr/>
          </p:nvCxnSpPr>
          <p:spPr>
            <a:xfrm>
              <a:off x="4253298" y="2514600"/>
              <a:ext cx="6185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 flipH="1">
              <a:off x="2895602" y="2512325"/>
              <a:ext cx="6185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3432156" y="2286000"/>
              <a:ext cx="10060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o,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</p:grpSp>
      <p:grpSp>
        <p:nvGrpSpPr>
          <p:cNvPr id="121" name="Group 91"/>
          <p:cNvGrpSpPr/>
          <p:nvPr/>
        </p:nvGrpSpPr>
        <p:grpSpPr>
          <a:xfrm>
            <a:off x="6418998" y="2273465"/>
            <a:ext cx="712499" cy="400110"/>
            <a:chOff x="2895605" y="2286000"/>
            <a:chExt cx="1843260" cy="400110"/>
          </a:xfrm>
        </p:grpSpPr>
        <p:cxnSp>
          <p:nvCxnSpPr>
            <p:cNvPr id="122" name="Straight Arrow Connector 121"/>
            <p:cNvCxnSpPr/>
            <p:nvPr/>
          </p:nvCxnSpPr>
          <p:spPr>
            <a:xfrm>
              <a:off x="4313060" y="2514600"/>
              <a:ext cx="4258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/>
            <p:cNvCxnSpPr/>
            <p:nvPr/>
          </p:nvCxnSpPr>
          <p:spPr>
            <a:xfrm flipH="1">
              <a:off x="2895605" y="2512325"/>
              <a:ext cx="42580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/>
            <p:cNvSpPr/>
            <p:nvPr/>
          </p:nvSpPr>
          <p:spPr>
            <a:xfrm>
              <a:off x="3166291" y="2286000"/>
              <a:ext cx="155351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i,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</p:grpSp>
      <p:graphicFrame>
        <p:nvGraphicFramePr>
          <p:cNvPr id="671752" name="Object 4"/>
          <p:cNvGraphicFramePr>
            <a:graphicFrameLocks noChangeAspect="1"/>
          </p:cNvGraphicFramePr>
          <p:nvPr/>
        </p:nvGraphicFramePr>
        <p:xfrm>
          <a:off x="4648200" y="5943600"/>
          <a:ext cx="14176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1815" name="Equation" r:id="rId16" imgW="799920" imgH="241200" progId="Equation.DSMT4">
                  <p:embed/>
                </p:oleObj>
              </mc:Choice>
              <mc:Fallback>
                <p:oleObj name="Equation" r:id="rId16" imgW="799920" imgH="2412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943600"/>
                        <a:ext cx="141763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6" name="Group 91"/>
          <p:cNvGrpSpPr/>
          <p:nvPr/>
        </p:nvGrpSpPr>
        <p:grpSpPr>
          <a:xfrm>
            <a:off x="3657599" y="1809690"/>
            <a:ext cx="2743201" cy="400110"/>
            <a:chOff x="2895600" y="2286000"/>
            <a:chExt cx="2398927" cy="400110"/>
          </a:xfrm>
        </p:grpSpPr>
        <p:cxnSp>
          <p:nvCxnSpPr>
            <p:cNvPr id="128" name="Straight Arrow Connector 127"/>
            <p:cNvCxnSpPr/>
            <p:nvPr/>
          </p:nvCxnSpPr>
          <p:spPr>
            <a:xfrm flipH="1">
              <a:off x="2895600" y="2514600"/>
              <a:ext cx="8382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>
            <a:xfrm>
              <a:off x="3695243" y="2286000"/>
              <a:ext cx="100873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s </a:t>
              </a:r>
              <a:r>
                <a:rPr lang="en-US" sz="2000" dirty="0" smtClean="0"/>
                <a:t>= 18 cm</a:t>
              </a:r>
              <a:endParaRPr lang="en-US" sz="2000" dirty="0"/>
            </a:p>
          </p:txBody>
        </p:sp>
        <p:cxnSp>
          <p:nvCxnSpPr>
            <p:cNvPr id="127" name="Straight Arrow Connector 126"/>
            <p:cNvCxnSpPr/>
            <p:nvPr/>
          </p:nvCxnSpPr>
          <p:spPr>
            <a:xfrm flipV="1">
              <a:off x="4694795" y="2514600"/>
              <a:ext cx="59973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Slide Number Placeholder 1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7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7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7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86"/>
          <p:cNvGrpSpPr/>
          <p:nvPr/>
        </p:nvGrpSpPr>
        <p:grpSpPr>
          <a:xfrm>
            <a:off x="5835401" y="1458035"/>
            <a:ext cx="1128370" cy="3352800"/>
            <a:chOff x="4463490" y="2667000"/>
            <a:chExt cx="1128370" cy="3352800"/>
          </a:xfrm>
        </p:grpSpPr>
        <p:cxnSp>
          <p:nvCxnSpPr>
            <p:cNvPr id="88" name="Straight Connector 87"/>
            <p:cNvCxnSpPr>
              <a:stCxn id="91" idx="1"/>
              <a:endCxn id="91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90" name="Chord 89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Chord 90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6"/>
          <p:cNvGrpSpPr/>
          <p:nvPr/>
        </p:nvGrpSpPr>
        <p:grpSpPr>
          <a:xfrm>
            <a:off x="3089926" y="1455760"/>
            <a:ext cx="1128370" cy="3352800"/>
            <a:chOff x="4463490" y="2667000"/>
            <a:chExt cx="1128370" cy="3352800"/>
          </a:xfrm>
        </p:grpSpPr>
        <p:cxnSp>
          <p:nvCxnSpPr>
            <p:cNvPr id="78" name="Straight Connector 77"/>
            <p:cNvCxnSpPr>
              <a:stCxn id="81" idx="1"/>
              <a:endCxn id="81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80" name="Chord 79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Chord 80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Calculation: final magnification</a:t>
            </a:r>
            <a:endParaRPr lang="en-US" dirty="0"/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 flipH="1" flipV="1">
            <a:off x="914400" y="3124200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8305800" y="2942524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grpSp>
        <p:nvGrpSpPr>
          <p:cNvPr id="10" name="Group 13"/>
          <p:cNvGrpSpPr/>
          <p:nvPr/>
        </p:nvGrpSpPr>
        <p:grpSpPr>
          <a:xfrm>
            <a:off x="1447800" y="2225720"/>
            <a:ext cx="4393442" cy="2127916"/>
            <a:chOff x="1447800" y="1752600"/>
            <a:chExt cx="4393442" cy="212791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447800" y="1752600"/>
              <a:ext cx="220980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657600" y="1756692"/>
              <a:ext cx="2183642" cy="2123824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6"/>
          <p:cNvGrpSpPr/>
          <p:nvPr/>
        </p:nvGrpSpPr>
        <p:grpSpPr>
          <a:xfrm>
            <a:off x="1378424" y="2210937"/>
            <a:ext cx="4488976" cy="1542197"/>
            <a:chOff x="1378424" y="1601337"/>
            <a:chExt cx="4488976" cy="1542197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378424" y="1601337"/>
              <a:ext cx="2279176" cy="1542197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657600" y="3129888"/>
              <a:ext cx="2209800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>
            <a:off x="1378424" y="2210937"/>
            <a:ext cx="4749421" cy="1897039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0"/>
          <p:cNvGrpSpPr/>
          <p:nvPr/>
        </p:nvGrpSpPr>
        <p:grpSpPr>
          <a:xfrm>
            <a:off x="5181600" y="2251881"/>
            <a:ext cx="2338316" cy="1487607"/>
            <a:chOff x="5181600" y="2017593"/>
            <a:chExt cx="2338316" cy="148760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5181600" y="3505200"/>
              <a:ext cx="1219200" cy="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400800" y="2017593"/>
              <a:ext cx="1119116" cy="1487607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/>
          <p:cNvCxnSpPr/>
          <p:nvPr/>
        </p:nvCxnSpPr>
        <p:spPr>
          <a:xfrm flipV="1">
            <a:off x="5213445" y="2456597"/>
            <a:ext cx="2552131" cy="1282891"/>
          </a:xfrm>
          <a:prstGeom prst="line">
            <a:avLst/>
          </a:prstGeom>
          <a:ln w="28575">
            <a:solidFill>
              <a:srgbClr val="0099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24"/>
          <p:cNvGrpSpPr/>
          <p:nvPr/>
        </p:nvGrpSpPr>
        <p:grpSpPr>
          <a:xfrm>
            <a:off x="5181600" y="2756848"/>
            <a:ext cx="2438400" cy="982640"/>
            <a:chOff x="5181600" y="2522560"/>
            <a:chExt cx="2438400" cy="98264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5181600" y="2522560"/>
              <a:ext cx="1232848" cy="982640"/>
            </a:xfrm>
            <a:prstGeom prst="line">
              <a:avLst/>
            </a:prstGeom>
            <a:ln w="285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00800" y="2534643"/>
              <a:ext cx="1219200" cy="0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705600" y="3119735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6793006" y="30688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5788762" y="3119735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2</a:t>
            </a:r>
            <a:endParaRPr lang="en-US" dirty="0">
              <a:latin typeface="+mj-lt"/>
            </a:endParaRPr>
          </a:p>
        </p:txBody>
      </p:sp>
      <p:sp>
        <p:nvSpPr>
          <p:cNvPr id="31" name="Oval 30"/>
          <p:cNvSpPr>
            <a:spLocks noChangeArrowheads="1"/>
          </p:cNvSpPr>
          <p:nvPr/>
        </p:nvSpPr>
        <p:spPr bwMode="auto">
          <a:xfrm>
            <a:off x="5897254" y="306888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394964" y="3119737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4509666" y="306889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2588362" y="3124200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8742" y="3084814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3688" y="1882254"/>
            <a:ext cx="298508" cy="1268665"/>
          </a:xfrm>
          <a:prstGeom prst="rect">
            <a:avLst/>
          </a:prstGeom>
          <a:noFill/>
        </p:spPr>
      </p:pic>
      <p:pic>
        <p:nvPicPr>
          <p:cNvPr id="37" name="Picture 3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585" y="2640281"/>
            <a:ext cx="113863" cy="483919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3658737" y="4044286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1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88290" y="403063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2</a:t>
            </a:r>
            <a:endParaRPr lang="en-US" dirty="0"/>
          </a:p>
        </p:txBody>
      </p:sp>
      <p:pic>
        <p:nvPicPr>
          <p:cNvPr id="40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105600" y="3124200"/>
            <a:ext cx="189730" cy="806357"/>
          </a:xfrm>
          <a:prstGeom prst="rect">
            <a:avLst/>
          </a:prstGeom>
          <a:noFill/>
        </p:spPr>
      </p:pic>
      <p:grpSp>
        <p:nvGrpSpPr>
          <p:cNvPr id="14" name="Group 103"/>
          <p:cNvGrpSpPr/>
          <p:nvPr/>
        </p:nvGrpSpPr>
        <p:grpSpPr>
          <a:xfrm>
            <a:off x="1371600" y="1752600"/>
            <a:ext cx="3200400" cy="2743200"/>
            <a:chOff x="4572000" y="2971800"/>
            <a:chExt cx="3200400" cy="274320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572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5029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486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59436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64008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V="1">
              <a:off x="6858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315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7772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572000" y="38862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572000" y="3429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572000" y="2971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72000" y="48006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72000" y="5257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572000" y="5715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03"/>
          <p:cNvGrpSpPr/>
          <p:nvPr/>
        </p:nvGrpSpPr>
        <p:grpSpPr>
          <a:xfrm>
            <a:off x="4572000" y="1752600"/>
            <a:ext cx="3200400" cy="2743200"/>
            <a:chOff x="4572000" y="2971800"/>
            <a:chExt cx="3200400" cy="2743200"/>
          </a:xfrm>
        </p:grpSpPr>
        <p:cxnSp>
          <p:nvCxnSpPr>
            <p:cNvPr id="57" name="Straight Connector 56"/>
            <p:cNvCxnSpPr/>
            <p:nvPr/>
          </p:nvCxnSpPr>
          <p:spPr>
            <a:xfrm flipV="1">
              <a:off x="4572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029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486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59436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4008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68580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73152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7772400" y="2971800"/>
              <a:ext cx="0" cy="274320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4572000" y="38862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4572000" y="3429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4572000" y="2971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4572000" y="48006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4572000" y="52578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4572000" y="5715000"/>
              <a:ext cx="320040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71746" name="Object 4"/>
          <p:cNvGraphicFramePr>
            <a:graphicFrameLocks noChangeAspect="1"/>
          </p:cNvGraphicFramePr>
          <p:nvPr/>
        </p:nvGraphicFramePr>
        <p:xfrm>
          <a:off x="990600" y="5006975"/>
          <a:ext cx="13049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36" name="Equation" r:id="rId4" imgW="736560" imgH="228600" progId="Equation.DSMT4">
                  <p:embed/>
                </p:oleObj>
              </mc:Choice>
              <mc:Fallback>
                <p:oleObj name="Equation" r:id="rId4" imgW="73656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006975"/>
                        <a:ext cx="13049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04"/>
          <p:cNvGrpSpPr/>
          <p:nvPr/>
        </p:nvGrpSpPr>
        <p:grpSpPr>
          <a:xfrm>
            <a:off x="8001000" y="3733800"/>
            <a:ext cx="933654" cy="762000"/>
            <a:chOff x="8211067" y="4953000"/>
            <a:chExt cx="933654" cy="762000"/>
          </a:xfrm>
        </p:grpSpPr>
        <p:sp>
          <p:nvSpPr>
            <p:cNvPr id="74" name="Rectangle 73"/>
            <p:cNvSpPr/>
            <p:nvPr/>
          </p:nvSpPr>
          <p:spPr>
            <a:xfrm>
              <a:off x="8211788" y="5257800"/>
              <a:ext cx="457200" cy="45720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8211067" y="495300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cm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610600" y="5331023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 cm</a:t>
              </a:r>
              <a:endParaRPr lang="en-US" sz="1400" dirty="0"/>
            </a:p>
          </p:txBody>
        </p:sp>
      </p:grpSp>
      <p:graphicFrame>
        <p:nvGraphicFramePr>
          <p:cNvPr id="671748" name="Object 3"/>
          <p:cNvGraphicFramePr>
            <a:graphicFrameLocks noChangeAspect="1"/>
          </p:cNvGraphicFramePr>
          <p:nvPr/>
        </p:nvGraphicFramePr>
        <p:xfrm>
          <a:off x="3581400" y="5867400"/>
          <a:ext cx="2260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37" name="Equation" r:id="rId6" imgW="1498320" imgH="431640" progId="Equation.DSMT4">
                  <p:embed/>
                </p:oleObj>
              </mc:Choice>
              <mc:Fallback>
                <p:oleObj name="Equation" r:id="rId6" imgW="149832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867400"/>
                        <a:ext cx="22606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TextBox 97"/>
          <p:cNvSpPr txBox="1"/>
          <p:nvPr/>
        </p:nvSpPr>
        <p:spPr>
          <a:xfrm>
            <a:off x="609600" y="1219200"/>
            <a:ext cx="7306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Determine the final image </a:t>
            </a:r>
            <a:r>
              <a:rPr lang="en-US" sz="2400" u="sng" dirty="0" smtClean="0"/>
              <a:t>size</a:t>
            </a:r>
            <a:r>
              <a:rPr lang="en-US" sz="2400" dirty="0" smtClean="0"/>
              <a:t> for the 2-lens system</a:t>
            </a:r>
            <a:endParaRPr lang="en-US" sz="2400" dirty="0"/>
          </a:p>
        </p:txBody>
      </p:sp>
      <p:graphicFrame>
        <p:nvGraphicFramePr>
          <p:cNvPr id="671751" name="Object 4"/>
          <p:cNvGraphicFramePr>
            <a:graphicFrameLocks noChangeAspect="1"/>
          </p:cNvGraphicFramePr>
          <p:nvPr/>
        </p:nvGraphicFramePr>
        <p:xfrm>
          <a:off x="4974468" y="5029200"/>
          <a:ext cx="1463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38" name="Equation" r:id="rId8" imgW="825480" imgH="241200" progId="Equation.DSMT4">
                  <p:embed/>
                </p:oleObj>
              </mc:Choice>
              <mc:Fallback>
                <p:oleObj name="Equation" r:id="rId8" imgW="825480" imgH="241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468" y="5029200"/>
                        <a:ext cx="14636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Oval 4"/>
          <p:cNvSpPr>
            <a:spLocks noChangeArrowheads="1"/>
          </p:cNvSpPr>
          <p:nvPr/>
        </p:nvSpPr>
        <p:spPr bwMode="auto">
          <a:xfrm flipV="1">
            <a:off x="7360338" y="5036569"/>
            <a:ext cx="968991" cy="416261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593828" y="5562600"/>
            <a:ext cx="2397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Upright, reduced image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72776" name="Object 3"/>
          <p:cNvGraphicFramePr>
            <a:graphicFrameLocks noChangeAspect="1"/>
          </p:cNvGraphicFramePr>
          <p:nvPr/>
        </p:nvGraphicFramePr>
        <p:xfrm>
          <a:off x="1466850" y="5732463"/>
          <a:ext cx="21145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39" name="Equation" r:id="rId10" imgW="1193760" imgH="507960" progId="Equation.DSMT4">
                  <p:embed/>
                </p:oleObj>
              </mc:Choice>
              <mc:Fallback>
                <p:oleObj name="Equation" r:id="rId10" imgW="1193760" imgH="507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850" y="5732463"/>
                        <a:ext cx="2114550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7" name="Object 3"/>
          <p:cNvGraphicFramePr>
            <a:graphicFrameLocks noChangeAspect="1"/>
          </p:cNvGraphicFramePr>
          <p:nvPr/>
        </p:nvGraphicFramePr>
        <p:xfrm>
          <a:off x="2286000" y="4800600"/>
          <a:ext cx="11461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40" name="Equation" r:id="rId12" imgW="647640" imgH="469800" progId="Equation.DSMT4">
                  <p:embed/>
                </p:oleObj>
              </mc:Choice>
              <mc:Fallback>
                <p:oleObj name="Equation" r:id="rId12" imgW="647640" imgH="469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800600"/>
                        <a:ext cx="1146175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2778" name="Object 4"/>
          <p:cNvGraphicFramePr>
            <a:graphicFrameLocks noChangeAspect="1"/>
          </p:cNvGraphicFramePr>
          <p:nvPr/>
        </p:nvGraphicFramePr>
        <p:xfrm>
          <a:off x="6400800" y="5105400"/>
          <a:ext cx="1819275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41" name="Equation" r:id="rId14" imgW="1218960" imgH="203040" progId="Equation.DSMT4">
                  <p:embed/>
                </p:oleObj>
              </mc:Choice>
              <mc:Fallback>
                <p:oleObj name="Equation" r:id="rId14" imgW="1218960" imgH="2030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5105400"/>
                        <a:ext cx="1819275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8" name="Straight Connector 107"/>
          <p:cNvCxnSpPr/>
          <p:nvPr/>
        </p:nvCxnSpPr>
        <p:spPr>
          <a:xfrm>
            <a:off x="2438400" y="4738640"/>
            <a:ext cx="928048" cy="9416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2779" name="Object 11"/>
          <p:cNvGraphicFramePr>
            <a:graphicFrameLocks noChangeAspect="1"/>
          </p:cNvGraphicFramePr>
          <p:nvPr/>
        </p:nvGraphicFramePr>
        <p:xfrm>
          <a:off x="3429000" y="4800600"/>
          <a:ext cx="696913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2842" name="Equation" r:id="rId16" imgW="393480" imgH="469800" progId="Equation.DSMT4">
                  <p:embed/>
                </p:oleObj>
              </mc:Choice>
              <mc:Fallback>
                <p:oleObj name="Equation" r:id="rId16" imgW="39348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800600"/>
                        <a:ext cx="696913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" name="Group 121"/>
          <p:cNvGrpSpPr/>
          <p:nvPr/>
        </p:nvGrpSpPr>
        <p:grpSpPr>
          <a:xfrm>
            <a:off x="838575" y="2209800"/>
            <a:ext cx="533026" cy="914399"/>
            <a:chOff x="838575" y="2209800"/>
            <a:chExt cx="533026" cy="914399"/>
          </a:xfrm>
        </p:grpSpPr>
        <p:grpSp>
          <p:nvGrpSpPr>
            <p:cNvPr id="56" name="Group 92"/>
            <p:cNvGrpSpPr/>
            <p:nvPr/>
          </p:nvGrpSpPr>
          <p:grpSpPr>
            <a:xfrm rot="5400000">
              <a:off x="647890" y="2400488"/>
              <a:ext cx="914396" cy="533026"/>
              <a:chOff x="4890860" y="2219542"/>
              <a:chExt cx="686906" cy="533026"/>
            </a:xfrm>
          </p:grpSpPr>
          <p:cxnSp>
            <p:nvCxnSpPr>
              <p:cNvPr id="110" name="Straight Arrow Connector 109"/>
              <p:cNvCxnSpPr/>
              <p:nvPr/>
            </p:nvCxnSpPr>
            <p:spPr>
              <a:xfrm>
                <a:off x="5337348" y="2514601"/>
                <a:ext cx="24041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Arrow Connector 110"/>
              <p:cNvCxnSpPr/>
              <p:nvPr/>
            </p:nvCxnSpPr>
            <p:spPr>
              <a:xfrm flipH="1">
                <a:off x="4890860" y="2514602"/>
                <a:ext cx="24041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ctangle 111"/>
              <p:cNvSpPr/>
              <p:nvPr/>
            </p:nvSpPr>
            <p:spPr>
              <a:xfrm rot="16200000">
                <a:off x="4949391" y="2332736"/>
                <a:ext cx="533026" cy="3066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/>
                  <a:t>h</a:t>
                </a:r>
                <a:r>
                  <a:rPr lang="en-US" sz="2000" i="1" baseline="-25000" dirty="0" smtClean="0"/>
                  <a:t>o,</a:t>
                </a:r>
                <a:r>
                  <a:rPr lang="en-US" sz="2000" baseline="-25000" dirty="0" smtClean="0"/>
                  <a:t>1</a:t>
                </a:r>
                <a:endParaRPr lang="en-US" sz="2000" dirty="0"/>
              </a:p>
            </p:txBody>
          </p:sp>
        </p:grpSp>
        <p:sp>
          <p:nvSpPr>
            <p:cNvPr id="120" name="Line 21"/>
            <p:cNvSpPr>
              <a:spLocks noChangeShapeType="1"/>
            </p:cNvSpPr>
            <p:nvPr/>
          </p:nvSpPr>
          <p:spPr bwMode="auto">
            <a:xfrm flipH="1" flipV="1">
              <a:off x="914400" y="2209800"/>
              <a:ext cx="36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7674592" y="2375853"/>
            <a:ext cx="555008" cy="1129352"/>
            <a:chOff x="7674592" y="2375853"/>
            <a:chExt cx="555008" cy="1129352"/>
          </a:xfrm>
        </p:grpSpPr>
        <p:grpSp>
          <p:nvGrpSpPr>
            <p:cNvPr id="116" name="Group 92"/>
            <p:cNvGrpSpPr/>
            <p:nvPr/>
          </p:nvGrpSpPr>
          <p:grpSpPr>
            <a:xfrm rot="5400000">
              <a:off x="7398411" y="2674016"/>
              <a:ext cx="1129352" cy="533026"/>
              <a:chOff x="4899650" y="2219541"/>
              <a:chExt cx="727188" cy="533026"/>
            </a:xfrm>
          </p:grpSpPr>
          <p:cxnSp>
            <p:nvCxnSpPr>
              <p:cNvPr id="117" name="Straight Arrow Connector 116"/>
              <p:cNvCxnSpPr/>
              <p:nvPr/>
            </p:nvCxnSpPr>
            <p:spPr>
              <a:xfrm>
                <a:off x="5391326" y="2514600"/>
                <a:ext cx="23551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Arrow Connector 117"/>
              <p:cNvCxnSpPr/>
              <p:nvPr/>
            </p:nvCxnSpPr>
            <p:spPr>
              <a:xfrm flipH="1">
                <a:off x="4899650" y="2514601"/>
                <a:ext cx="2590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Rectangle 118"/>
              <p:cNvSpPr/>
              <p:nvPr/>
            </p:nvSpPr>
            <p:spPr>
              <a:xfrm rot="16200000">
                <a:off x="4986182" y="2357239"/>
                <a:ext cx="533026" cy="2576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i="1" dirty="0" smtClean="0"/>
                  <a:t>h</a:t>
                </a:r>
                <a:r>
                  <a:rPr lang="en-US" sz="2000" i="1" baseline="-25000" dirty="0" smtClean="0"/>
                  <a:t>i,</a:t>
                </a:r>
                <a:r>
                  <a:rPr lang="en-US" sz="2000" baseline="-25000" dirty="0" smtClean="0"/>
                  <a:t>2</a:t>
                </a:r>
                <a:endParaRPr lang="en-US" sz="2000" dirty="0"/>
              </a:p>
            </p:txBody>
          </p:sp>
        </p:grpSp>
        <p:sp>
          <p:nvSpPr>
            <p:cNvPr id="121" name="Line 21"/>
            <p:cNvSpPr>
              <a:spLocks noChangeShapeType="1"/>
            </p:cNvSpPr>
            <p:nvPr/>
          </p:nvSpPr>
          <p:spPr bwMode="auto">
            <a:xfrm flipH="1" flipV="1">
              <a:off x="7674592" y="2784144"/>
              <a:ext cx="3657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7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7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7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5338410" y="1754874"/>
            <a:ext cx="1300276" cy="3352800"/>
            <a:chOff x="5338410" y="1754874"/>
            <a:chExt cx="1300276" cy="3352800"/>
          </a:xfrm>
        </p:grpSpPr>
        <p:grpSp>
          <p:nvGrpSpPr>
            <p:cNvPr id="89" name="Group 88"/>
            <p:cNvGrpSpPr/>
            <p:nvPr/>
          </p:nvGrpSpPr>
          <p:grpSpPr>
            <a:xfrm>
              <a:off x="5366526" y="1754874"/>
              <a:ext cx="1128370" cy="3352800"/>
              <a:chOff x="4463490" y="2667000"/>
              <a:chExt cx="1128370" cy="3352800"/>
            </a:xfrm>
          </p:grpSpPr>
          <p:cxnSp>
            <p:nvCxnSpPr>
              <p:cNvPr id="90" name="Straight Connector 89"/>
              <p:cNvCxnSpPr>
                <a:stCxn id="93" idx="1"/>
                <a:endCxn id="93" idx="0"/>
              </p:cNvCxnSpPr>
              <p:nvPr/>
            </p:nvCxnSpPr>
            <p:spPr>
              <a:xfrm flipH="1">
                <a:off x="5029597" y="3084278"/>
                <a:ext cx="3177" cy="2531726"/>
              </a:xfrm>
              <a:prstGeom prst="line">
                <a:avLst/>
              </a:prstGeom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oup 40"/>
              <p:cNvGrpSpPr/>
              <p:nvPr/>
            </p:nvGrpSpPr>
            <p:grpSpPr>
              <a:xfrm>
                <a:off x="4463490" y="2667000"/>
                <a:ext cx="1128370" cy="3352800"/>
                <a:chOff x="7710830" y="1524000"/>
                <a:chExt cx="1128370" cy="3352800"/>
              </a:xfrm>
            </p:grpSpPr>
            <p:sp>
              <p:nvSpPr>
                <p:cNvPr id="92" name="Chord 91"/>
                <p:cNvSpPr/>
                <p:nvPr/>
              </p:nvSpPr>
              <p:spPr>
                <a:xfrm>
                  <a:off x="8153400" y="1524000"/>
                  <a:ext cx="685800" cy="3352800"/>
                </a:xfrm>
                <a:prstGeom prst="chord">
                  <a:avLst>
                    <a:gd name="adj1" fmla="val 5996890"/>
                    <a:gd name="adj2" fmla="val 1558844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Chord 92"/>
                <p:cNvSpPr/>
                <p:nvPr/>
              </p:nvSpPr>
              <p:spPr>
                <a:xfrm flipH="1">
                  <a:off x="7710830" y="1524000"/>
                  <a:ext cx="685800" cy="3352800"/>
                </a:xfrm>
                <a:prstGeom prst="chord">
                  <a:avLst>
                    <a:gd name="adj1" fmla="val 5996890"/>
                    <a:gd name="adj2" fmla="val 1558844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6255248" y="3424535"/>
              <a:ext cx="3834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i="1" baseline="0" dirty="0" smtClean="0">
                  <a:latin typeface="+mj-lt"/>
                </a:rPr>
                <a:t>f</a:t>
              </a:r>
              <a:r>
                <a:rPr lang="en-US" dirty="0" smtClean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6342654" y="3373689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5338410" y="3424535"/>
              <a:ext cx="3834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i="1" baseline="0" dirty="0" smtClean="0">
                  <a:latin typeface="+mj-lt"/>
                </a:rPr>
                <a:t>f</a:t>
              </a:r>
              <a:r>
                <a:rPr lang="en-US" dirty="0" smtClean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5433254" y="3373689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14234" y="4676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2634699" y="1766248"/>
            <a:ext cx="1128370" cy="3352800"/>
            <a:chOff x="4463490" y="2667000"/>
            <a:chExt cx="1128370" cy="3352800"/>
          </a:xfrm>
        </p:grpSpPr>
        <p:cxnSp>
          <p:nvCxnSpPr>
            <p:cNvPr id="70" name="Straight Connector 69"/>
            <p:cNvCxnSpPr>
              <a:stCxn id="73" idx="1"/>
              <a:endCxn id="73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72" name="Chord 71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hord 72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1.3</a:t>
            </a:r>
            <a:endParaRPr lang="en-US" dirty="0"/>
          </a:p>
        </p:txBody>
      </p:sp>
      <p:pic>
        <p:nvPicPr>
          <p:cNvPr id="18" name="Picture 20" descr="iclick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14400" y="1254456"/>
            <a:ext cx="795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the second converging lens is placed </a:t>
            </a:r>
            <a:r>
              <a:rPr lang="en-US" sz="2400" u="sng" dirty="0" smtClean="0"/>
              <a:t>to the left </a:t>
            </a:r>
            <a:r>
              <a:rPr lang="en-US" sz="2400" dirty="0" smtClean="0"/>
              <a:t>of the first lens’ image.</a:t>
            </a:r>
            <a:endParaRPr lang="en-US" sz="2400" dirty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914400" y="3429000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8305800" y="3233676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019877" y="3068974"/>
            <a:ext cx="6064155" cy="1895901"/>
            <a:chOff x="1746575" y="2154574"/>
            <a:chExt cx="9833766" cy="189590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746575" y="2156347"/>
              <a:ext cx="19033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627752" y="2154574"/>
              <a:ext cx="7952589" cy="1895901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978933" y="3043451"/>
            <a:ext cx="5622878" cy="1433015"/>
            <a:chOff x="2001324" y="2129051"/>
            <a:chExt cx="14179432" cy="143301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01324" y="2129051"/>
              <a:ext cx="3097450" cy="143301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029943" y="3548418"/>
              <a:ext cx="11150813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51638" y="3057099"/>
            <a:ext cx="6250675" cy="1801504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944596" y="3424537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059298" y="337369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137994" y="3429000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242022" y="3375966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" name="Picture 52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96" y="2904525"/>
            <a:ext cx="123450" cy="52447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2798936" y="469028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1</a:t>
            </a:r>
            <a:endParaRPr lang="en-US" dirty="0"/>
          </a:p>
        </p:txBody>
      </p: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1255608" y="6248400"/>
            <a:ext cx="4531056" cy="4572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914400" y="5100935"/>
            <a:ext cx="353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Which statement is true?</a:t>
            </a: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1644566" y="5505271"/>
            <a:ext cx="45651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Lens 2 has no object</a:t>
            </a:r>
          </a:p>
          <a:p>
            <a:pPr marL="365760" indent="-36576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Lens 2 has a real object</a:t>
            </a:r>
          </a:p>
          <a:p>
            <a:pPr marL="365760" indent="-36576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Lens 2 has a virtual object</a:t>
            </a:r>
          </a:p>
        </p:txBody>
      </p:sp>
      <p:sp useBgFill="1">
        <p:nvSpPr>
          <p:cNvPr id="114" name="Trapezoid 113"/>
          <p:cNvSpPr/>
          <p:nvPr/>
        </p:nvSpPr>
        <p:spPr>
          <a:xfrm>
            <a:off x="5880420" y="3957850"/>
            <a:ext cx="2401998" cy="1050878"/>
          </a:xfrm>
          <a:prstGeom prst="trapezoid">
            <a:avLst>
              <a:gd name="adj" fmla="val 194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6680705" y="3428999"/>
            <a:ext cx="306955" cy="1304093"/>
          </a:xfrm>
          <a:prstGeom prst="rect">
            <a:avLst/>
          </a:prstGeom>
          <a:noFill/>
        </p:spPr>
      </p:pic>
      <p:sp>
        <p:nvSpPr>
          <p:cNvPr id="116" name="TextBox 115"/>
          <p:cNvSpPr txBox="1"/>
          <p:nvPr/>
        </p:nvSpPr>
        <p:spPr>
          <a:xfrm>
            <a:off x="5562601" y="5181600"/>
            <a:ext cx="3581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Object after lens 2 is virtual: </a:t>
            </a:r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i="1" baseline="-25000" dirty="0" smtClean="0">
                <a:solidFill>
                  <a:srgbClr val="C00000"/>
                </a:solidFill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</a:rPr>
              <a:t>,2</a:t>
            </a:r>
            <a:r>
              <a:rPr lang="en-US" dirty="0" smtClean="0">
                <a:solidFill>
                  <a:srgbClr val="C00000"/>
                </a:solidFill>
              </a:rPr>
              <a:t> &lt; 0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Image still forms but rays seem to originate from point after lens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85800" y="5486400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30%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38%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32%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14" grpId="0" animBg="1"/>
      <p:bldP spid="116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Straight Connector 120"/>
          <p:cNvCxnSpPr/>
          <p:nvPr/>
        </p:nvCxnSpPr>
        <p:spPr>
          <a:xfrm flipH="1">
            <a:off x="1984753" y="2415654"/>
            <a:ext cx="598219" cy="664191"/>
          </a:xfrm>
          <a:prstGeom prst="line">
            <a:avLst/>
          </a:prstGeom>
          <a:ln w="28575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H="1">
            <a:off x="1994650" y="2256312"/>
            <a:ext cx="475418" cy="809678"/>
          </a:xfrm>
          <a:prstGeom prst="line">
            <a:avLst/>
          </a:prstGeom>
          <a:ln w="28575">
            <a:solidFill>
              <a:srgbClr val="0099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4"/>
          <p:cNvGrpSpPr/>
          <p:nvPr/>
        </p:nvGrpSpPr>
        <p:grpSpPr>
          <a:xfrm>
            <a:off x="5338410" y="1754874"/>
            <a:ext cx="1300276" cy="3352800"/>
            <a:chOff x="5338410" y="1754874"/>
            <a:chExt cx="1300276" cy="3352800"/>
          </a:xfrm>
        </p:grpSpPr>
        <p:grpSp>
          <p:nvGrpSpPr>
            <p:cNvPr id="4" name="Group 88"/>
            <p:cNvGrpSpPr/>
            <p:nvPr/>
          </p:nvGrpSpPr>
          <p:grpSpPr>
            <a:xfrm>
              <a:off x="5366526" y="1754874"/>
              <a:ext cx="1128370" cy="3352800"/>
              <a:chOff x="4463490" y="2667000"/>
              <a:chExt cx="1128370" cy="3352800"/>
            </a:xfrm>
          </p:grpSpPr>
          <p:cxnSp>
            <p:nvCxnSpPr>
              <p:cNvPr id="90" name="Straight Connector 89"/>
              <p:cNvCxnSpPr>
                <a:stCxn id="93" idx="1"/>
                <a:endCxn id="93" idx="0"/>
              </p:cNvCxnSpPr>
              <p:nvPr/>
            </p:nvCxnSpPr>
            <p:spPr>
              <a:xfrm flipH="1">
                <a:off x="5029597" y="3084278"/>
                <a:ext cx="3177" cy="2531726"/>
              </a:xfrm>
              <a:prstGeom prst="line">
                <a:avLst/>
              </a:prstGeom>
              <a:ln w="285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40"/>
              <p:cNvGrpSpPr/>
              <p:nvPr/>
            </p:nvGrpSpPr>
            <p:grpSpPr>
              <a:xfrm>
                <a:off x="4463490" y="2667000"/>
                <a:ext cx="1128370" cy="3352800"/>
                <a:chOff x="7710830" y="1524000"/>
                <a:chExt cx="1128370" cy="3352800"/>
              </a:xfrm>
            </p:grpSpPr>
            <p:sp>
              <p:nvSpPr>
                <p:cNvPr id="92" name="Chord 91"/>
                <p:cNvSpPr/>
                <p:nvPr/>
              </p:nvSpPr>
              <p:spPr>
                <a:xfrm>
                  <a:off x="8153400" y="1524000"/>
                  <a:ext cx="685800" cy="3352800"/>
                </a:xfrm>
                <a:prstGeom prst="chord">
                  <a:avLst>
                    <a:gd name="adj1" fmla="val 5996890"/>
                    <a:gd name="adj2" fmla="val 1558844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Chord 92"/>
                <p:cNvSpPr/>
                <p:nvPr/>
              </p:nvSpPr>
              <p:spPr>
                <a:xfrm flipH="1">
                  <a:off x="7710830" y="1524000"/>
                  <a:ext cx="685800" cy="3352800"/>
                </a:xfrm>
                <a:prstGeom prst="chord">
                  <a:avLst>
                    <a:gd name="adj1" fmla="val 5996890"/>
                    <a:gd name="adj2" fmla="val 15588446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4" name="Text Box 25"/>
            <p:cNvSpPr txBox="1">
              <a:spLocks noChangeArrowheads="1"/>
            </p:cNvSpPr>
            <p:nvPr/>
          </p:nvSpPr>
          <p:spPr bwMode="auto">
            <a:xfrm>
              <a:off x="6255248" y="3424535"/>
              <a:ext cx="3834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i="1" baseline="0" dirty="0" smtClean="0">
                  <a:latin typeface="+mj-lt"/>
                </a:rPr>
                <a:t>f</a:t>
              </a:r>
              <a:r>
                <a:rPr lang="en-US" dirty="0" smtClean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6342654" y="3373689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>
              <a:off x="5338410" y="3424535"/>
              <a:ext cx="3834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1pPr>
              <a:lvl2pPr marL="742950" indent="-28575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2pPr>
              <a:lvl3pPr marL="11430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3pPr>
              <a:lvl4pPr marL="16002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4pPr>
              <a:lvl5pPr marL="2057400" indent="-228600"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Arial Rounded MT Bold" pitchFamily="34" charset="0"/>
                </a:defRPr>
              </a:lvl9pPr>
            </a:lstStyle>
            <a:p>
              <a:r>
                <a:rPr lang="en-US" i="1" baseline="0" dirty="0" smtClean="0">
                  <a:latin typeface="+mj-lt"/>
                </a:rPr>
                <a:t>f</a:t>
              </a:r>
              <a:r>
                <a:rPr lang="en-US" dirty="0" smtClean="0">
                  <a:latin typeface="+mj-lt"/>
                </a:rPr>
                <a:t>2</a:t>
              </a:r>
              <a:endParaRPr lang="en-US" dirty="0">
                <a:latin typeface="+mj-lt"/>
              </a:endParaRPr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5433254" y="3373689"/>
              <a:ext cx="95250" cy="9525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714234" y="467663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6" name="Group 68"/>
          <p:cNvGrpSpPr/>
          <p:nvPr/>
        </p:nvGrpSpPr>
        <p:grpSpPr>
          <a:xfrm>
            <a:off x="2634699" y="1766248"/>
            <a:ext cx="1128370" cy="3352800"/>
            <a:chOff x="4463490" y="2667000"/>
            <a:chExt cx="1128370" cy="3352800"/>
          </a:xfrm>
        </p:grpSpPr>
        <p:cxnSp>
          <p:nvCxnSpPr>
            <p:cNvPr id="70" name="Straight Connector 69"/>
            <p:cNvCxnSpPr>
              <a:stCxn id="73" idx="1"/>
              <a:endCxn id="73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72" name="Chord 71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Chord 72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ACT: </a:t>
            </a:r>
            <a:r>
              <a:rPr lang="en-US" dirty="0" err="1" smtClean="0"/>
              <a:t>CheckPoint</a:t>
            </a:r>
            <a:r>
              <a:rPr lang="en-US" dirty="0" smtClean="0"/>
              <a:t> 1.4</a:t>
            </a:r>
            <a:endParaRPr lang="en-US" dirty="0"/>
          </a:p>
        </p:txBody>
      </p:sp>
      <p:pic>
        <p:nvPicPr>
          <p:cNvPr id="18" name="Picture 20" descr="iclicke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914400" y="1254456"/>
            <a:ext cx="79566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the second converging lens is placed </a:t>
            </a:r>
            <a:r>
              <a:rPr lang="en-US" sz="2400" u="sng" dirty="0" smtClean="0"/>
              <a:t>to the left </a:t>
            </a:r>
            <a:r>
              <a:rPr lang="en-US" sz="2400" dirty="0" smtClean="0"/>
              <a:t>of the first lens’ image.</a:t>
            </a:r>
            <a:endParaRPr lang="en-US" sz="2400" dirty="0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flipH="1" flipV="1">
            <a:off x="914400" y="3429000"/>
            <a:ext cx="73914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38"/>
          <p:cNvSpPr txBox="1">
            <a:spLocks noChangeArrowheads="1"/>
          </p:cNvSpPr>
          <p:nvPr/>
        </p:nvSpPr>
        <p:spPr bwMode="auto">
          <a:xfrm>
            <a:off x="8305800" y="3233676"/>
            <a:ext cx="5325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1800" baseline="0" dirty="0">
                <a:latin typeface="+mn-lt"/>
              </a:rPr>
              <a:t>p.a.</a:t>
            </a:r>
          </a:p>
        </p:txBody>
      </p:sp>
      <p:grpSp>
        <p:nvGrpSpPr>
          <p:cNvPr id="8" name="Group 29"/>
          <p:cNvGrpSpPr/>
          <p:nvPr/>
        </p:nvGrpSpPr>
        <p:grpSpPr>
          <a:xfrm>
            <a:off x="2019877" y="3068974"/>
            <a:ext cx="6064155" cy="1895901"/>
            <a:chOff x="1746575" y="2154574"/>
            <a:chExt cx="9833766" cy="1895901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1746575" y="2156347"/>
              <a:ext cx="1903309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3627752" y="2154574"/>
              <a:ext cx="7952589" cy="1895901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32"/>
          <p:cNvGrpSpPr/>
          <p:nvPr/>
        </p:nvGrpSpPr>
        <p:grpSpPr>
          <a:xfrm>
            <a:off x="1978933" y="3043451"/>
            <a:ext cx="5622878" cy="1433015"/>
            <a:chOff x="2001324" y="2129051"/>
            <a:chExt cx="14179432" cy="143301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2001324" y="2129051"/>
              <a:ext cx="3097450" cy="143301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5029943" y="3548418"/>
              <a:ext cx="11150813" cy="0"/>
            </a:xfrm>
            <a:prstGeom prst="line">
              <a:avLst/>
            </a:prstGeom>
            <a:ln w="2857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/>
          <p:cNvCxnSpPr/>
          <p:nvPr/>
        </p:nvCxnSpPr>
        <p:spPr>
          <a:xfrm>
            <a:off x="1951638" y="3057099"/>
            <a:ext cx="6250675" cy="1801504"/>
          </a:xfrm>
          <a:prstGeom prst="line">
            <a:avLst/>
          </a:prstGeom>
          <a:ln w="28575">
            <a:solidFill>
              <a:srgbClr val="C0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3944596" y="3424537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4059298" y="3373691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Text Box 25"/>
          <p:cNvSpPr txBox="1">
            <a:spLocks noChangeArrowheads="1"/>
          </p:cNvSpPr>
          <p:nvPr/>
        </p:nvSpPr>
        <p:spPr bwMode="auto">
          <a:xfrm>
            <a:off x="2137994" y="3429000"/>
            <a:ext cx="3834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i="1" baseline="0" dirty="0" smtClean="0">
                <a:latin typeface="+mj-lt"/>
              </a:rPr>
              <a:t>f</a:t>
            </a:r>
            <a:r>
              <a:rPr lang="en-US" dirty="0" smtClean="0">
                <a:latin typeface="+mj-lt"/>
              </a:rPr>
              <a:t>1</a:t>
            </a:r>
            <a:endParaRPr lang="en-US" dirty="0">
              <a:latin typeface="+mj-lt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2242022" y="3375966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3" name="Picture 52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896" y="2904525"/>
            <a:ext cx="123450" cy="524475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2798936" y="4690280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 1</a:t>
            </a:r>
            <a:endParaRPr lang="en-US" dirty="0"/>
          </a:p>
        </p:txBody>
      </p:sp>
      <p:sp>
        <p:nvSpPr>
          <p:cNvPr id="94" name="Oval 4"/>
          <p:cNvSpPr>
            <a:spLocks noChangeArrowheads="1"/>
          </p:cNvSpPr>
          <p:nvPr/>
        </p:nvSpPr>
        <p:spPr bwMode="auto">
          <a:xfrm>
            <a:off x="1371600" y="5867400"/>
            <a:ext cx="1905000" cy="457200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914400" y="510093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the image formed from lens 2?</a:t>
            </a:r>
            <a:endParaRPr lang="en-US" sz="2400" dirty="0"/>
          </a:p>
        </p:txBody>
      </p:sp>
      <p:sp>
        <p:nvSpPr>
          <p:cNvPr id="96" name="Rectangle 95"/>
          <p:cNvSpPr/>
          <p:nvPr/>
        </p:nvSpPr>
        <p:spPr>
          <a:xfrm>
            <a:off x="1644567" y="5505271"/>
            <a:ext cx="2851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36576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There is no image</a:t>
            </a:r>
          </a:p>
          <a:p>
            <a:pPr marL="365760" indent="-36576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Real</a:t>
            </a:r>
          </a:p>
          <a:p>
            <a:pPr marL="365760" indent="-365760">
              <a:buFont typeface="+mj-lt"/>
              <a:buAutoNum type="alphaUcPeriod"/>
            </a:pP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</a:rPr>
              <a:t>Virtual</a:t>
            </a:r>
          </a:p>
        </p:txBody>
      </p:sp>
      <p:grpSp>
        <p:nvGrpSpPr>
          <p:cNvPr id="10" name="Group 110"/>
          <p:cNvGrpSpPr/>
          <p:nvPr/>
        </p:nvGrpSpPr>
        <p:grpSpPr>
          <a:xfrm>
            <a:off x="4060217" y="2286000"/>
            <a:ext cx="3109413" cy="1494429"/>
            <a:chOff x="3596185" y="2286000"/>
            <a:chExt cx="3109413" cy="1494429"/>
          </a:xfrm>
        </p:grpSpPr>
        <p:grpSp>
          <p:nvGrpSpPr>
            <p:cNvPr id="11" name="Group 40"/>
            <p:cNvGrpSpPr/>
            <p:nvPr/>
          </p:nvGrpSpPr>
          <p:grpSpPr>
            <a:xfrm>
              <a:off x="4107976" y="2688609"/>
              <a:ext cx="2597622" cy="1091820"/>
              <a:chOff x="5022378" y="1589965"/>
              <a:chExt cx="2597622" cy="1091820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5022378" y="1589965"/>
                <a:ext cx="1392071" cy="1091820"/>
              </a:xfrm>
              <a:prstGeom prst="line">
                <a:avLst/>
              </a:prstGeom>
              <a:ln w="285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400800" y="2673824"/>
                <a:ext cx="1219200" cy="0"/>
              </a:xfrm>
              <a:prstGeom prst="line">
                <a:avLst/>
              </a:prstGeom>
              <a:ln w="28575">
                <a:solidFill>
                  <a:srgbClr val="0099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Straight Connector 106"/>
            <p:cNvCxnSpPr/>
            <p:nvPr/>
          </p:nvCxnSpPr>
          <p:spPr>
            <a:xfrm>
              <a:off x="3596185" y="2286000"/>
              <a:ext cx="525438" cy="409433"/>
            </a:xfrm>
            <a:prstGeom prst="line">
              <a:avLst/>
            </a:prstGeom>
            <a:ln w="28575">
              <a:solidFill>
                <a:srgbClr val="0099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4" name="Trapezoid 113"/>
          <p:cNvSpPr/>
          <p:nvPr/>
        </p:nvSpPr>
        <p:spPr>
          <a:xfrm>
            <a:off x="5880420" y="3957850"/>
            <a:ext cx="2401998" cy="1050878"/>
          </a:xfrm>
          <a:prstGeom prst="trapezoid">
            <a:avLst>
              <a:gd name="adj" fmla="val 194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36"/>
          <p:cNvGrpSpPr/>
          <p:nvPr/>
        </p:nvGrpSpPr>
        <p:grpSpPr>
          <a:xfrm>
            <a:off x="5932251" y="2634020"/>
            <a:ext cx="918933" cy="1828798"/>
            <a:chOff x="5359024" y="2013047"/>
            <a:chExt cx="918933" cy="1828798"/>
          </a:xfrm>
        </p:grpSpPr>
        <p:cxnSp>
          <p:nvCxnSpPr>
            <p:cNvPr id="38" name="Straight Connector 37"/>
            <p:cNvCxnSpPr/>
            <p:nvPr/>
          </p:nvCxnSpPr>
          <p:spPr>
            <a:xfrm flipV="1">
              <a:off x="5359024" y="3841845"/>
              <a:ext cx="918933" cy="0"/>
            </a:xfrm>
            <a:prstGeom prst="line">
              <a:avLst/>
            </a:prstGeom>
            <a:ln w="28575">
              <a:solidFill>
                <a:srgbClr val="0099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363557" y="2013047"/>
              <a:ext cx="818879" cy="1828798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09"/>
          <p:cNvGrpSpPr/>
          <p:nvPr/>
        </p:nvGrpSpPr>
        <p:grpSpPr>
          <a:xfrm>
            <a:off x="4756253" y="2088108"/>
            <a:ext cx="2436125" cy="2756847"/>
            <a:chOff x="4292221" y="2088108"/>
            <a:chExt cx="2436125" cy="2756847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722125" y="2579427"/>
              <a:ext cx="2006221" cy="2265528"/>
            </a:xfrm>
            <a:prstGeom prst="line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292221" y="2088108"/>
              <a:ext cx="439003" cy="500418"/>
            </a:xfrm>
            <a:prstGeom prst="line">
              <a:avLst/>
            </a:prstGeom>
            <a:ln w="28575">
              <a:solidFill>
                <a:srgbClr val="0099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680705" y="3428999"/>
            <a:ext cx="306955" cy="1304093"/>
          </a:xfrm>
          <a:prstGeom prst="rect">
            <a:avLst/>
          </a:prstGeom>
          <a:noFill/>
        </p:spPr>
      </p:pic>
      <p:pic>
        <p:nvPicPr>
          <p:cNvPr id="98" name="Picture 6" descr="http://fc03.deviantart.net/fs71/i/2013/082/6/c/png_candle_by_moonglowlilly-d5z1n6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178014" y="3417625"/>
            <a:ext cx="113613" cy="482683"/>
          </a:xfrm>
          <a:prstGeom prst="rect">
            <a:avLst/>
          </a:prstGeom>
          <a:noFill/>
        </p:spPr>
      </p:pic>
      <p:cxnSp>
        <p:nvCxnSpPr>
          <p:cNvPr id="117" name="Straight Connector 116"/>
          <p:cNvCxnSpPr/>
          <p:nvPr/>
        </p:nvCxnSpPr>
        <p:spPr>
          <a:xfrm>
            <a:off x="5513696" y="3425588"/>
            <a:ext cx="1337481" cy="1037229"/>
          </a:xfrm>
          <a:prstGeom prst="line">
            <a:avLst/>
          </a:prstGeom>
          <a:ln w="28575">
            <a:solidFill>
              <a:srgbClr val="00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Slide Number Placeholder 1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715778" name="Object 2"/>
          <p:cNvGraphicFramePr>
            <a:graphicFrameLocks noChangeAspect="1"/>
          </p:cNvGraphicFramePr>
          <p:nvPr/>
        </p:nvGraphicFramePr>
        <p:xfrm>
          <a:off x="6553200" y="5029200"/>
          <a:ext cx="17541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5789" name="Equation" r:id="rId5" imgW="990360" imgH="444240" progId="Equation.DSMT4">
                  <p:embed/>
                </p:oleObj>
              </mc:Choice>
              <mc:Fallback>
                <p:oleObj name="Equation" r:id="rId5" imgW="990360" imgH="4442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029200"/>
                        <a:ext cx="175418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6477000" y="5879068"/>
            <a:ext cx="182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i="1" baseline="-25000" dirty="0" smtClean="0">
                <a:solidFill>
                  <a:srgbClr val="C00000"/>
                </a:solidFill>
              </a:rPr>
              <a:t>o</a:t>
            </a:r>
            <a:r>
              <a:rPr lang="en-US" baseline="-25000" dirty="0" smtClean="0">
                <a:solidFill>
                  <a:srgbClr val="C00000"/>
                </a:solidFill>
              </a:rPr>
              <a:t>,2</a:t>
            </a:r>
            <a:r>
              <a:rPr lang="en-US" dirty="0" smtClean="0">
                <a:solidFill>
                  <a:srgbClr val="C00000"/>
                </a:solidFill>
              </a:rPr>
              <a:t> &lt; 0, so </a:t>
            </a:r>
            <a:r>
              <a:rPr lang="en-US" i="1" dirty="0" smtClean="0">
                <a:solidFill>
                  <a:srgbClr val="C00000"/>
                </a:solidFill>
              </a:rPr>
              <a:t>d</a:t>
            </a:r>
            <a:r>
              <a:rPr lang="en-US" i="1" baseline="-25000" dirty="0" smtClean="0">
                <a:solidFill>
                  <a:srgbClr val="C00000"/>
                </a:solidFill>
              </a:rPr>
              <a:t>i</a:t>
            </a:r>
            <a:r>
              <a:rPr lang="en-US" baseline="-25000" dirty="0" smtClean="0">
                <a:solidFill>
                  <a:srgbClr val="C00000"/>
                </a:solidFill>
              </a:rPr>
              <a:t>,2</a:t>
            </a:r>
            <a:r>
              <a:rPr lang="en-US" dirty="0" smtClean="0">
                <a:solidFill>
                  <a:srgbClr val="C00000"/>
                </a:solidFill>
              </a:rPr>
              <a:t> &gt; 0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85800" y="5486400"/>
            <a:ext cx="7248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9900"/>
                </a:solidFill>
              </a:rPr>
              <a:t>33%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36%</a:t>
            </a:r>
          </a:p>
          <a:p>
            <a:r>
              <a:rPr lang="en-US" sz="2400" dirty="0" smtClean="0">
                <a:solidFill>
                  <a:srgbClr val="009900"/>
                </a:solidFill>
              </a:rPr>
              <a:t>31%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1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/>
      <p:bldP spid="96" grpId="0"/>
      <p:bldP spid="114" grpId="0" animBg="1"/>
      <p:bldP spid="59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76"/>
          <p:cNvGrpSpPr/>
          <p:nvPr/>
        </p:nvGrpSpPr>
        <p:grpSpPr>
          <a:xfrm>
            <a:off x="5751403" y="1048914"/>
            <a:ext cx="1066800" cy="2036618"/>
            <a:chOff x="7239000" y="1066800"/>
            <a:chExt cx="1066800" cy="2036618"/>
          </a:xfrm>
        </p:grpSpPr>
        <p:sp>
          <p:nvSpPr>
            <p:cNvPr id="67" name="Chord 66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hord 68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76"/>
          <p:cNvGrpSpPr/>
          <p:nvPr/>
        </p:nvGrpSpPr>
        <p:grpSpPr>
          <a:xfrm>
            <a:off x="3033192" y="1087582"/>
            <a:ext cx="1066800" cy="2036618"/>
            <a:chOff x="7239000" y="1066800"/>
            <a:chExt cx="1066800" cy="2036618"/>
          </a:xfrm>
        </p:grpSpPr>
        <p:sp>
          <p:nvSpPr>
            <p:cNvPr id="61" name="Chord 60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Chord 59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itle 6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dirty="0" smtClean="0"/>
              <a:t>Lens combination: summary</a:t>
            </a:r>
            <a:endParaRPr lang="en-US" dirty="0"/>
          </a:p>
        </p:txBody>
      </p:sp>
      <p:sp>
        <p:nvSpPr>
          <p:cNvPr id="11" name="Rectangle 42"/>
          <p:cNvSpPr>
            <a:spLocks noChangeArrowheads="1"/>
          </p:cNvSpPr>
          <p:nvPr/>
        </p:nvSpPr>
        <p:spPr bwMode="auto">
          <a:xfrm>
            <a:off x="609600" y="4267200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sz="2000" baseline="0" dirty="0"/>
              <a:t>   </a:t>
            </a:r>
            <a:r>
              <a:rPr lang="en-US" sz="2000" i="1" baseline="0" dirty="0"/>
              <a:t>d</a:t>
            </a:r>
            <a:r>
              <a:rPr lang="en-US" sz="2000" i="1" baseline="-25000" dirty="0"/>
              <a:t>o</a:t>
            </a:r>
            <a:r>
              <a:rPr lang="en-US" sz="2000" baseline="0" dirty="0"/>
              <a:t> = distance object is from </a:t>
            </a:r>
            <a:r>
              <a:rPr lang="en-US" sz="2000" baseline="0" dirty="0" smtClean="0"/>
              <a:t>lens:</a:t>
            </a:r>
            <a:endParaRPr lang="en-US" sz="2000" baseline="0" dirty="0"/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real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object (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before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lens)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463550" lvl="2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virtual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object (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after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lens)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46"/>
          <p:cNvSpPr>
            <a:spLocks noChangeArrowheads="1"/>
          </p:cNvSpPr>
          <p:nvPr/>
        </p:nvSpPr>
        <p:spPr bwMode="auto">
          <a:xfrm>
            <a:off x="4572000" y="4258102"/>
            <a:ext cx="4343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 err="1"/>
              <a:t>d</a:t>
            </a:r>
            <a:r>
              <a:rPr lang="en-US" sz="2000" i="1" baseline="-25000" dirty="0" err="1"/>
              <a:t>i</a:t>
            </a:r>
            <a:r>
              <a:rPr lang="en-US" sz="2000" baseline="0" dirty="0"/>
              <a:t> = distance image is from </a:t>
            </a:r>
            <a:r>
              <a:rPr lang="en-US" sz="2000" baseline="0" dirty="0" smtClean="0"/>
              <a:t>lens:</a:t>
            </a:r>
            <a:endParaRPr lang="en-US" sz="2000" baseline="0" dirty="0"/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real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image 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after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lens)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0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:  </a:t>
            </a:r>
            <a:r>
              <a:rPr lang="en-US" u="sng" baseline="0" dirty="0">
                <a:solidFill>
                  <a:schemeClr val="accent5">
                    <a:lumMod val="75000"/>
                  </a:schemeClr>
                </a:solidFill>
              </a:rPr>
              <a:t>virtual</a:t>
            </a:r>
            <a:r>
              <a:rPr lang="en-US" baseline="0" dirty="0">
                <a:solidFill>
                  <a:schemeClr val="accent5">
                    <a:lumMod val="75000"/>
                  </a:schemeClr>
                </a:solidFill>
              </a:rPr>
              <a:t> image 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before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lens)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ctangle 47"/>
          <p:cNvSpPr>
            <a:spLocks noChangeArrowheads="1"/>
          </p:cNvSpPr>
          <p:nvPr/>
        </p:nvSpPr>
        <p:spPr bwMode="auto">
          <a:xfrm>
            <a:off x="609600" y="5410200"/>
            <a:ext cx="358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Tx/>
              <a:buChar char="•"/>
            </a:pPr>
            <a:r>
              <a:rPr lang="en-US" sz="2000" i="1" baseline="0" dirty="0"/>
              <a:t>f</a:t>
            </a:r>
            <a:r>
              <a:rPr lang="en-US" sz="2000" baseline="0" dirty="0"/>
              <a:t> = focal length </a:t>
            </a:r>
            <a:r>
              <a:rPr lang="en-US" sz="2000" baseline="0" dirty="0" smtClean="0"/>
              <a:t>lens:</a:t>
            </a:r>
            <a:endParaRPr lang="en-US" sz="2000" baseline="0" dirty="0"/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&gt;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converging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  <a:p>
            <a:pPr marL="679450" lvl="2" indent="-228600"/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&lt; 0:  </a:t>
            </a:r>
            <a:r>
              <a:rPr lang="en-US" u="sng" baseline="0" dirty="0" smtClean="0">
                <a:solidFill>
                  <a:schemeClr val="accent5">
                    <a:lumMod val="75000"/>
                  </a:schemeClr>
                </a:solidFill>
              </a:rPr>
              <a:t>diverging</a:t>
            </a:r>
            <a:r>
              <a:rPr lang="en-US" baseline="0" dirty="0" smtClean="0">
                <a:solidFill>
                  <a:schemeClr val="accent5">
                    <a:lumMod val="75000"/>
                  </a:schemeClr>
                </a:solidFill>
              </a:rPr>
              <a:t> lens</a:t>
            </a:r>
            <a:endParaRPr lang="en-US" baseline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flipV="1">
            <a:off x="1065665" y="2060812"/>
            <a:ext cx="694557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13851" y="1365108"/>
            <a:ext cx="1966415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24088" y="1364776"/>
            <a:ext cx="1951629" cy="1160059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7"/>
          <p:cNvSpPr>
            <a:spLocks noChangeArrowheads="1"/>
          </p:cNvSpPr>
          <p:nvPr/>
        </p:nvSpPr>
        <p:spPr bwMode="auto">
          <a:xfrm>
            <a:off x="2738819" y="2020528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652218" y="16690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4291570" y="2064880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endParaRPr lang="en-US" i="1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580266" y="1379561"/>
            <a:ext cx="1633182" cy="139093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580266" y="2522561"/>
            <a:ext cx="1752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1618402" y="1357954"/>
            <a:ext cx="3745171" cy="1317007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 noChangeAspect="1"/>
          </p:cNvCxnSpPr>
          <p:nvPr/>
        </p:nvCxnSpPr>
        <p:spPr>
          <a:xfrm flipV="1">
            <a:off x="1634645" y="1349225"/>
            <a:ext cx="0" cy="713232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cxnSpLocks noChangeAspect="1"/>
          </p:cNvCxnSpPr>
          <p:nvPr/>
        </p:nvCxnSpPr>
        <p:spPr>
          <a:xfrm>
            <a:off x="4930258" y="2064230"/>
            <a:ext cx="0" cy="45333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1"/>
          <p:cNvGrpSpPr/>
          <p:nvPr/>
        </p:nvGrpSpPr>
        <p:grpSpPr>
          <a:xfrm>
            <a:off x="1624798" y="2474801"/>
            <a:ext cx="1955472" cy="552510"/>
            <a:chOff x="2895599" y="2133600"/>
            <a:chExt cx="1981201" cy="552510"/>
          </a:xfrm>
        </p:grpSpPr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V="1">
              <a:off x="28956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>
              <a:off x="4128624" y="2514600"/>
              <a:ext cx="7411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>
              <a:off x="2895599" y="2514600"/>
              <a:ext cx="74114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58"/>
            <p:cNvSpPr/>
            <p:nvPr/>
          </p:nvSpPr>
          <p:spPr>
            <a:xfrm>
              <a:off x="3623176" y="2286000"/>
              <a:ext cx="538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o,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</p:grpSp>
      <p:grpSp>
        <p:nvGrpSpPr>
          <p:cNvPr id="7" name="Group 92"/>
          <p:cNvGrpSpPr/>
          <p:nvPr/>
        </p:nvGrpSpPr>
        <p:grpSpPr>
          <a:xfrm>
            <a:off x="3589364" y="2515757"/>
            <a:ext cx="1344729" cy="511566"/>
            <a:chOff x="4890864" y="2174544"/>
            <a:chExt cx="692718" cy="511566"/>
          </a:xfrm>
        </p:grpSpPr>
        <p:cxnSp>
          <p:nvCxnSpPr>
            <p:cNvPr id="63" name="Straight Arrow Connector 62"/>
            <p:cNvCxnSpPr/>
            <p:nvPr/>
          </p:nvCxnSpPr>
          <p:spPr>
            <a:xfrm>
              <a:off x="5348062" y="2514600"/>
              <a:ext cx="235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H="1">
              <a:off x="4890864" y="2514600"/>
              <a:ext cx="23552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64"/>
            <p:cNvSpPr/>
            <p:nvPr/>
          </p:nvSpPr>
          <p:spPr>
            <a:xfrm>
              <a:off x="5118350" y="2286000"/>
              <a:ext cx="25058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i,</a:t>
              </a:r>
              <a:r>
                <a:rPr lang="en-US" sz="2000" baseline="-25000" dirty="0" smtClean="0"/>
                <a:t>1</a:t>
              </a:r>
              <a:endParaRPr lang="en-US" sz="2000" dirty="0"/>
            </a:p>
          </p:txBody>
        </p:sp>
        <p:sp>
          <p:nvSpPr>
            <p:cNvPr id="72" name="Line 5"/>
            <p:cNvSpPr>
              <a:spLocks noChangeShapeType="1"/>
            </p:cNvSpPr>
            <p:nvPr/>
          </p:nvSpPr>
          <p:spPr bwMode="auto">
            <a:xfrm flipV="1">
              <a:off x="5577106" y="2174544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Oval 7"/>
          <p:cNvSpPr>
            <a:spLocks noChangeArrowheads="1"/>
          </p:cNvSpPr>
          <p:nvPr/>
        </p:nvSpPr>
        <p:spPr bwMode="auto">
          <a:xfrm>
            <a:off x="4347028" y="202479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4648200" y="5638800"/>
            <a:ext cx="2406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Watch your signs!</a:t>
            </a:r>
            <a:endParaRPr lang="en-US" sz="2400" dirty="0">
              <a:solidFill>
                <a:srgbClr val="C00000"/>
              </a:solidFill>
            </a:endParaRPr>
          </a:p>
        </p:txBody>
      </p:sp>
      <p:graphicFrame>
        <p:nvGraphicFramePr>
          <p:cNvPr id="674818" name="Object 4"/>
          <p:cNvGraphicFramePr>
            <a:graphicFrameLocks noChangeAspect="1"/>
          </p:cNvGraphicFramePr>
          <p:nvPr/>
        </p:nvGraphicFramePr>
        <p:xfrm>
          <a:off x="2504104" y="3764696"/>
          <a:ext cx="1800225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4827" name="Equation" r:id="rId4" imgW="1015920" imgH="228600" progId="Equation.DSMT4">
                  <p:embed/>
                </p:oleObj>
              </mc:Choice>
              <mc:Fallback>
                <p:oleObj name="Equation" r:id="rId4" imgW="101592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4104" y="3764696"/>
                        <a:ext cx="1800225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69"/>
          <p:cNvSpPr txBox="1"/>
          <p:nvPr/>
        </p:nvSpPr>
        <p:spPr>
          <a:xfrm>
            <a:off x="655093" y="3330053"/>
            <a:ext cx="56132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Image of first lens becomes object of second lens, ...</a:t>
            </a:r>
            <a:endParaRPr lang="en-US" sz="2000" dirty="0"/>
          </a:p>
        </p:txBody>
      </p:sp>
      <p:cxnSp>
        <p:nvCxnSpPr>
          <p:cNvPr id="71" name="Straight Arrow Connector 70"/>
          <p:cNvCxnSpPr>
            <a:cxnSpLocks noChangeAspect="1"/>
          </p:cNvCxnSpPr>
          <p:nvPr/>
        </p:nvCxnSpPr>
        <p:spPr>
          <a:xfrm flipV="1">
            <a:off x="7396273" y="1665027"/>
            <a:ext cx="0" cy="399705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"/>
          <p:cNvSpPr>
            <a:spLocks noChangeArrowheads="1"/>
          </p:cNvSpPr>
          <p:nvPr/>
        </p:nvSpPr>
        <p:spPr bwMode="auto">
          <a:xfrm>
            <a:off x="5648115" y="2022800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61514" y="167136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75" name="Oval 7"/>
          <p:cNvSpPr>
            <a:spLocks noChangeArrowheads="1"/>
          </p:cNvSpPr>
          <p:nvPr/>
        </p:nvSpPr>
        <p:spPr bwMode="auto">
          <a:xfrm>
            <a:off x="6851396" y="202507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6764795" y="2069426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grpSp>
        <p:nvGrpSpPr>
          <p:cNvPr id="85" name="Group 84"/>
          <p:cNvGrpSpPr/>
          <p:nvPr/>
        </p:nvGrpSpPr>
        <p:grpSpPr>
          <a:xfrm flipV="1">
            <a:off x="4932531" y="1460310"/>
            <a:ext cx="2901289" cy="1053151"/>
            <a:chOff x="1561531" y="1510354"/>
            <a:chExt cx="2882057" cy="1053151"/>
          </a:xfrm>
        </p:grpSpPr>
        <p:cxnSp>
          <p:nvCxnSpPr>
            <p:cNvPr id="77" name="Straight Arrow Connector 76"/>
            <p:cNvCxnSpPr/>
            <p:nvPr/>
          </p:nvCxnSpPr>
          <p:spPr>
            <a:xfrm flipV="1">
              <a:off x="1561531" y="1517508"/>
              <a:ext cx="1350081" cy="0"/>
            </a:xfrm>
            <a:prstGeom prst="straightConnector1">
              <a:avLst/>
            </a:prstGeom>
            <a:ln w="28575">
              <a:solidFill>
                <a:srgbClr val="0099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/>
            <p:nvPr/>
          </p:nvCxnSpPr>
          <p:spPr>
            <a:xfrm>
              <a:off x="1571768" y="1517174"/>
              <a:ext cx="1353402" cy="827966"/>
            </a:xfrm>
            <a:prstGeom prst="straightConnector1">
              <a:avLst/>
            </a:prstGeom>
            <a:ln w="28575">
              <a:solidFill>
                <a:srgbClr val="009900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/>
            <p:nvPr/>
          </p:nvCxnSpPr>
          <p:spPr>
            <a:xfrm>
              <a:off x="2917867" y="1518312"/>
              <a:ext cx="1403704" cy="1045193"/>
            </a:xfrm>
            <a:prstGeom prst="straightConnector1">
              <a:avLst/>
            </a:prstGeom>
            <a:ln w="28575">
              <a:solidFill>
                <a:srgbClr val="0099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flipH="1">
              <a:off x="2917867" y="2331493"/>
              <a:ext cx="1444376" cy="2276"/>
            </a:xfrm>
            <a:prstGeom prst="straightConnector1">
              <a:avLst/>
            </a:prstGeom>
            <a:ln w="28575">
              <a:solidFill>
                <a:srgbClr val="0099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 flipH="1" flipV="1">
              <a:off x="1566082" y="1510354"/>
              <a:ext cx="2877506" cy="971264"/>
            </a:xfrm>
            <a:prstGeom prst="straightConnector1">
              <a:avLst/>
            </a:prstGeom>
            <a:ln w="28575">
              <a:solidFill>
                <a:srgbClr val="009900"/>
              </a:solidFill>
              <a:prstDash val="solid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4926845" y="2490716"/>
            <a:ext cx="1371600" cy="552510"/>
            <a:chOff x="2895600" y="2133600"/>
            <a:chExt cx="1981200" cy="552510"/>
          </a:xfrm>
        </p:grpSpPr>
        <p:sp>
          <p:nvSpPr>
            <p:cNvPr id="94" name="Line 5"/>
            <p:cNvSpPr>
              <a:spLocks noChangeShapeType="1"/>
            </p:cNvSpPr>
            <p:nvPr/>
          </p:nvSpPr>
          <p:spPr bwMode="auto">
            <a:xfrm flipV="1">
              <a:off x="4876800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96" name="Straight Arrow Connector 95"/>
            <p:cNvCxnSpPr/>
            <p:nvPr/>
          </p:nvCxnSpPr>
          <p:spPr>
            <a:xfrm>
              <a:off x="4213370" y="2514600"/>
              <a:ext cx="66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H="1">
              <a:off x="2895600" y="2514600"/>
              <a:ext cx="6604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Rectangle 97"/>
            <p:cNvSpPr/>
            <p:nvPr/>
          </p:nvSpPr>
          <p:spPr>
            <a:xfrm>
              <a:off x="3512837" y="2286000"/>
              <a:ext cx="53803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o,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</p:grpSp>
      <p:grpSp>
        <p:nvGrpSpPr>
          <p:cNvPr id="113" name="Group 92"/>
          <p:cNvGrpSpPr/>
          <p:nvPr/>
        </p:nvGrpSpPr>
        <p:grpSpPr>
          <a:xfrm>
            <a:off x="6304506" y="2490739"/>
            <a:ext cx="1089562" cy="552510"/>
            <a:chOff x="4890861" y="2133600"/>
            <a:chExt cx="686245" cy="552510"/>
          </a:xfrm>
        </p:grpSpPr>
        <p:cxnSp>
          <p:nvCxnSpPr>
            <p:cNvPr id="115" name="Straight Arrow Connector 114"/>
            <p:cNvCxnSpPr/>
            <p:nvPr/>
          </p:nvCxnSpPr>
          <p:spPr>
            <a:xfrm>
              <a:off x="5345728" y="2514600"/>
              <a:ext cx="23036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H="1">
              <a:off x="4890861" y="2514600"/>
              <a:ext cx="23036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/>
            <p:cNvSpPr/>
            <p:nvPr/>
          </p:nvSpPr>
          <p:spPr>
            <a:xfrm>
              <a:off x="5083963" y="2286000"/>
              <a:ext cx="3489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d</a:t>
              </a:r>
              <a:r>
                <a:rPr lang="en-US" sz="2000" i="1" baseline="-25000" dirty="0" smtClean="0"/>
                <a:t>i,</a:t>
              </a:r>
              <a:r>
                <a:rPr lang="en-US" sz="2000" baseline="-25000" dirty="0" smtClean="0"/>
                <a:t>2</a:t>
              </a:r>
              <a:endParaRPr lang="en-US" sz="2000" dirty="0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flipV="1">
              <a:off x="5577106" y="21336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8093126" y="176056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sp>
        <p:nvSpPr>
          <p:cNvPr id="120" name="TextBox 119"/>
          <p:cNvSpPr txBox="1"/>
          <p:nvPr/>
        </p:nvSpPr>
        <p:spPr>
          <a:xfrm>
            <a:off x="602779" y="1735539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...</a:t>
            </a:r>
            <a:endParaRPr lang="en-US" sz="2400" dirty="0"/>
          </a:p>
        </p:txBody>
      </p:sp>
      <p:sp>
        <p:nvSpPr>
          <p:cNvPr id="123" name="Slide Number Placeholder 1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58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 microscope</a:t>
            </a:r>
            <a:endParaRPr lang="en-US" dirty="0"/>
          </a:p>
        </p:txBody>
      </p:sp>
      <p:pic>
        <p:nvPicPr>
          <p:cNvPr id="690178" name="Picture 2" descr="http://simage1.sportsmansguide.com/adimgs/l/1/197232_t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154" r="26154"/>
          <a:stretch>
            <a:fillRect/>
          </a:stretch>
        </p:blipFill>
        <p:spPr bwMode="auto">
          <a:xfrm>
            <a:off x="1226127" y="1904999"/>
            <a:ext cx="2362200" cy="4953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048" y="1310185"/>
            <a:ext cx="786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 compound microscope is made up of two converging lenses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654186" y="2574874"/>
            <a:ext cx="184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Acts as a magnifying glass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39037" y="5162223"/>
            <a:ext cx="2447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Creates real, enlarged image of sample object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686528" y="6208480"/>
            <a:ext cx="354834" cy="8870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6294285" y="997254"/>
            <a:ext cx="1128370" cy="3352800"/>
            <a:chOff x="4463490" y="2667000"/>
            <a:chExt cx="1128370" cy="3352800"/>
          </a:xfrm>
        </p:grpSpPr>
        <p:cxnSp>
          <p:nvCxnSpPr>
            <p:cNvPr id="21" name="Straight Connector 20"/>
            <p:cNvCxnSpPr>
              <a:stCxn id="24" idx="1"/>
              <a:endCxn id="24" idx="0"/>
            </p:cNvCxnSpPr>
            <p:nvPr/>
          </p:nvCxnSpPr>
          <p:spPr>
            <a:xfrm flipH="1">
              <a:off x="5029597" y="3084278"/>
              <a:ext cx="3177" cy="2531726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40"/>
            <p:cNvGrpSpPr/>
            <p:nvPr/>
          </p:nvGrpSpPr>
          <p:grpSpPr>
            <a:xfrm>
              <a:off x="4463490" y="2667000"/>
              <a:ext cx="1128370" cy="3352800"/>
              <a:chOff x="7710830" y="1524000"/>
              <a:chExt cx="1128370" cy="3352800"/>
            </a:xfrm>
          </p:grpSpPr>
          <p:sp>
            <p:nvSpPr>
              <p:cNvPr id="23" name="Chord 22"/>
              <p:cNvSpPr/>
              <p:nvPr/>
            </p:nvSpPr>
            <p:spPr>
              <a:xfrm>
                <a:off x="815340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Chord 23"/>
              <p:cNvSpPr/>
              <p:nvPr/>
            </p:nvSpPr>
            <p:spPr>
              <a:xfrm flipH="1">
                <a:off x="7710830" y="1524000"/>
                <a:ext cx="685800" cy="3352800"/>
              </a:xfrm>
              <a:prstGeom prst="chord">
                <a:avLst>
                  <a:gd name="adj1" fmla="val 5996890"/>
                  <a:gd name="adj2" fmla="val 15588446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6804474" y="610270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6802350" y="5245459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76"/>
          <p:cNvGrpSpPr/>
          <p:nvPr/>
        </p:nvGrpSpPr>
        <p:grpSpPr>
          <a:xfrm rot="16200000">
            <a:off x="6309655" y="4690476"/>
            <a:ext cx="1066800" cy="2036618"/>
            <a:chOff x="7239000" y="1066800"/>
            <a:chExt cx="1066800" cy="2036618"/>
          </a:xfrm>
        </p:grpSpPr>
        <p:sp>
          <p:nvSpPr>
            <p:cNvPr id="28" name="Chord 27"/>
            <p:cNvSpPr/>
            <p:nvPr/>
          </p:nvSpPr>
          <p:spPr>
            <a:xfrm flipH="1">
              <a:off x="7239000" y="1066800"/>
              <a:ext cx="674993" cy="2036618"/>
            </a:xfrm>
            <a:prstGeom prst="chord">
              <a:avLst>
                <a:gd name="adj1" fmla="val 6219454"/>
                <a:gd name="adj2" fmla="val 15434032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772400" y="1371600"/>
              <a:ext cx="0" cy="1447800"/>
            </a:xfrm>
            <a:prstGeom prst="line">
              <a:avLst/>
            </a:prstGeom>
            <a:ln w="381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Chord 29"/>
            <p:cNvSpPr/>
            <p:nvPr/>
          </p:nvSpPr>
          <p:spPr>
            <a:xfrm>
              <a:off x="7626927" y="1066800"/>
              <a:ext cx="678873" cy="2036618"/>
            </a:xfrm>
            <a:prstGeom prst="chord">
              <a:avLst>
                <a:gd name="adj1" fmla="val 6205925"/>
                <a:gd name="adj2" fmla="val 15335081"/>
              </a:avLst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Line 21"/>
          <p:cNvSpPr>
            <a:spLocks noChangeShapeType="1"/>
          </p:cNvSpPr>
          <p:nvPr/>
        </p:nvSpPr>
        <p:spPr bwMode="auto">
          <a:xfrm rot="5400000" flipH="1">
            <a:off x="4688317" y="4079483"/>
            <a:ext cx="4337596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805197" y="3538748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" name="Group 91"/>
          <p:cNvGrpSpPr/>
          <p:nvPr/>
        </p:nvGrpSpPr>
        <p:grpSpPr>
          <a:xfrm rot="5400000">
            <a:off x="7041606" y="5551666"/>
            <a:ext cx="656046" cy="1013146"/>
            <a:chOff x="2935092" y="2335112"/>
            <a:chExt cx="2789513" cy="1013146"/>
          </a:xfrm>
        </p:grpSpPr>
        <p:sp>
          <p:nvSpPr>
            <p:cNvPr id="43" name="Line 5"/>
            <p:cNvSpPr>
              <a:spLocks noChangeShapeType="1"/>
            </p:cNvSpPr>
            <p:nvPr/>
          </p:nvSpPr>
          <p:spPr bwMode="auto">
            <a:xfrm flipV="1">
              <a:off x="4760732" y="2433858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4752596" y="2514613"/>
              <a:ext cx="9720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/>
            <p:cNvSpPr/>
            <p:nvPr/>
          </p:nvSpPr>
          <p:spPr>
            <a:xfrm rot="16200000">
              <a:off x="3611609" y="1658595"/>
              <a:ext cx="348237" cy="170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/>
                <a:t>f</a:t>
              </a:r>
              <a:r>
                <a:rPr lang="en-US" sz="2000" i="1" baseline="-25000" dirty="0" err="1" smtClean="0"/>
                <a:t>o</a:t>
              </a:r>
              <a:endParaRPr lang="en-US" sz="2000" dirty="0"/>
            </a:p>
          </p:txBody>
        </p:sp>
      </p:grpSp>
      <p:grpSp>
        <p:nvGrpSpPr>
          <p:cNvPr id="50" name="Group 91"/>
          <p:cNvGrpSpPr/>
          <p:nvPr/>
        </p:nvGrpSpPr>
        <p:grpSpPr>
          <a:xfrm rot="5400000">
            <a:off x="6952138" y="2606226"/>
            <a:ext cx="889508" cy="1035852"/>
            <a:chOff x="2895597" y="2298757"/>
            <a:chExt cx="1956465" cy="1035852"/>
          </a:xfrm>
        </p:grpSpPr>
        <p:sp>
          <p:nvSpPr>
            <p:cNvPr id="51" name="Line 5"/>
            <p:cNvSpPr>
              <a:spLocks noChangeShapeType="1"/>
            </p:cNvSpPr>
            <p:nvPr/>
          </p:nvSpPr>
          <p:spPr bwMode="auto">
            <a:xfrm flipV="1">
              <a:off x="2895597" y="2420209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4248697" y="2514601"/>
              <a:ext cx="6033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2895597" y="2514600"/>
              <a:ext cx="60336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 rot="16200000">
              <a:off x="3610560" y="2047494"/>
              <a:ext cx="384580" cy="887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/>
                <a:t>f</a:t>
              </a:r>
              <a:r>
                <a:rPr lang="en-US" sz="2000" i="1" baseline="-25000" dirty="0" err="1" smtClean="0"/>
                <a:t>e</a:t>
              </a:r>
              <a:endParaRPr lang="en-US" sz="2000" dirty="0"/>
            </a:p>
          </p:txBody>
        </p:sp>
      </p:grpSp>
      <p:grpSp>
        <p:nvGrpSpPr>
          <p:cNvPr id="55" name="Group 91"/>
          <p:cNvGrpSpPr/>
          <p:nvPr/>
        </p:nvGrpSpPr>
        <p:grpSpPr>
          <a:xfrm rot="5400000">
            <a:off x="6529125" y="3920894"/>
            <a:ext cx="1704865" cy="1027932"/>
            <a:chOff x="2895576" y="2320352"/>
            <a:chExt cx="1981198" cy="1027932"/>
          </a:xfrm>
        </p:grpSpPr>
        <p:sp>
          <p:nvSpPr>
            <p:cNvPr id="56" name="Line 5"/>
            <p:cNvSpPr>
              <a:spLocks noChangeShapeType="1"/>
            </p:cNvSpPr>
            <p:nvPr/>
          </p:nvSpPr>
          <p:spPr bwMode="auto">
            <a:xfrm flipV="1">
              <a:off x="2895576" y="2433884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"/>
            <p:cNvSpPr>
              <a:spLocks noChangeShapeType="1"/>
            </p:cNvSpPr>
            <p:nvPr/>
          </p:nvSpPr>
          <p:spPr bwMode="auto">
            <a:xfrm flipV="1">
              <a:off x="4876774" y="2433883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4065458" y="2514603"/>
              <a:ext cx="8040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2895599" y="2514602"/>
              <a:ext cx="8040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 rot="16200000">
              <a:off x="3711641" y="2255717"/>
              <a:ext cx="349338" cy="4786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smtClean="0"/>
                <a:t>L</a:t>
              </a:r>
              <a:endParaRPr lang="en-US" sz="2000" dirty="0"/>
            </a:p>
          </p:txBody>
        </p:sp>
      </p:grpSp>
      <p:grpSp>
        <p:nvGrpSpPr>
          <p:cNvPr id="63" name="Group 91"/>
          <p:cNvGrpSpPr/>
          <p:nvPr/>
        </p:nvGrpSpPr>
        <p:grpSpPr>
          <a:xfrm rot="5400000">
            <a:off x="7165456" y="4975848"/>
            <a:ext cx="429359" cy="1013146"/>
            <a:chOff x="2935092" y="2335112"/>
            <a:chExt cx="1825640" cy="1013146"/>
          </a:xfrm>
        </p:grpSpPr>
        <p:sp>
          <p:nvSpPr>
            <p:cNvPr id="64" name="Line 5"/>
            <p:cNvSpPr>
              <a:spLocks noChangeShapeType="1"/>
            </p:cNvSpPr>
            <p:nvPr/>
          </p:nvSpPr>
          <p:spPr bwMode="auto">
            <a:xfrm flipV="1">
              <a:off x="4760732" y="2433858"/>
              <a:ext cx="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 rot="16200000">
              <a:off x="3611609" y="1658595"/>
              <a:ext cx="348237" cy="17012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i="1" dirty="0" err="1" smtClean="0"/>
                <a:t>f</a:t>
              </a:r>
              <a:r>
                <a:rPr lang="en-US" sz="2000" i="1" baseline="-25000" dirty="0" err="1" smtClean="0"/>
                <a:t>o</a:t>
              </a:r>
              <a:endParaRPr lang="en-US" sz="2000" dirty="0"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2524836" y="2185916"/>
            <a:ext cx="3511511" cy="369332"/>
            <a:chOff x="2524836" y="2185916"/>
            <a:chExt cx="3511511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658738" y="2185916"/>
              <a:ext cx="17906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Eyepiece (ocular)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6" idx="3"/>
            </p:cNvCxnSpPr>
            <p:nvPr/>
          </p:nvCxnSpPr>
          <p:spPr>
            <a:xfrm>
              <a:off x="5449421" y="2370582"/>
              <a:ext cx="586926" cy="14441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" idx="1"/>
            </p:cNvCxnSpPr>
            <p:nvPr/>
          </p:nvCxnSpPr>
          <p:spPr>
            <a:xfrm flipH="1" flipV="1">
              <a:off x="2524836" y="2347415"/>
              <a:ext cx="1133902" cy="2316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2415654" y="4681182"/>
            <a:ext cx="3821373" cy="887105"/>
            <a:chOff x="2415654" y="4681182"/>
            <a:chExt cx="3821373" cy="887105"/>
          </a:xfrm>
        </p:grpSpPr>
        <p:sp>
          <p:nvSpPr>
            <p:cNvPr id="7" name="TextBox 6"/>
            <p:cNvSpPr txBox="1"/>
            <p:nvPr/>
          </p:nvSpPr>
          <p:spPr>
            <a:xfrm>
              <a:off x="4031774" y="4793778"/>
              <a:ext cx="10736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Objective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7" idx="3"/>
            </p:cNvCxnSpPr>
            <p:nvPr/>
          </p:nvCxnSpPr>
          <p:spPr>
            <a:xfrm>
              <a:off x="5105466" y="4978444"/>
              <a:ext cx="1131561" cy="5898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7" idx="1"/>
            </p:cNvCxnSpPr>
            <p:nvPr/>
          </p:nvCxnSpPr>
          <p:spPr>
            <a:xfrm flipH="1" flipV="1">
              <a:off x="2415654" y="4681182"/>
              <a:ext cx="1616120" cy="29726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2347415" y="3588224"/>
            <a:ext cx="4094327" cy="465161"/>
            <a:chOff x="2347415" y="3588224"/>
            <a:chExt cx="4094327" cy="465161"/>
          </a:xfrm>
        </p:grpSpPr>
        <p:sp>
          <p:nvSpPr>
            <p:cNvPr id="12" name="TextBox 11"/>
            <p:cNvSpPr txBox="1"/>
            <p:nvPr/>
          </p:nvSpPr>
          <p:spPr>
            <a:xfrm>
              <a:off x="3998793" y="3588224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Body tube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>
            <a:xfrm>
              <a:off x="5145261" y="3772890"/>
              <a:ext cx="1296481" cy="28049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2" idx="1"/>
            </p:cNvCxnSpPr>
            <p:nvPr/>
          </p:nvCxnSpPr>
          <p:spPr>
            <a:xfrm flipH="1">
              <a:off x="2347415" y="3772890"/>
              <a:ext cx="1651378" cy="211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2429301" y="5336275"/>
            <a:ext cx="4067033" cy="1194703"/>
            <a:chOff x="2429301" y="5336275"/>
            <a:chExt cx="4067033" cy="1194703"/>
          </a:xfrm>
        </p:grpSpPr>
        <p:sp>
          <p:nvSpPr>
            <p:cNvPr id="62" name="TextBox 61"/>
            <p:cNvSpPr txBox="1"/>
            <p:nvPr/>
          </p:nvSpPr>
          <p:spPr>
            <a:xfrm>
              <a:off x="4121877" y="6161646"/>
              <a:ext cx="875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Sample</a:t>
              </a:r>
              <a:endParaRPr lang="en-US" dirty="0"/>
            </a:p>
          </p:txBody>
        </p:sp>
        <p:cxnSp>
          <p:nvCxnSpPr>
            <p:cNvPr id="88" name="Straight Arrow Connector 87"/>
            <p:cNvCxnSpPr>
              <a:stCxn id="62" idx="3"/>
            </p:cNvCxnSpPr>
            <p:nvPr/>
          </p:nvCxnSpPr>
          <p:spPr>
            <a:xfrm flipV="1">
              <a:off x="4997438" y="6250675"/>
              <a:ext cx="1498896" cy="956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62" idx="1"/>
            </p:cNvCxnSpPr>
            <p:nvPr/>
          </p:nvCxnSpPr>
          <p:spPr>
            <a:xfrm flipH="1" flipV="1">
              <a:off x="2429301" y="5336275"/>
              <a:ext cx="1692576" cy="10100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TextBox 97"/>
          <p:cNvSpPr txBox="1"/>
          <p:nvPr/>
        </p:nvSpPr>
        <p:spPr>
          <a:xfrm>
            <a:off x="3397153" y="3955572"/>
            <a:ext cx="244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Tube length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= distance between focal points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Phys. 102, Lecture 21, Slide </a:t>
            </a:r>
            <a:fld id="{1CAC7609-F577-47E8-AE8B-FF3B7C65C01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19800"/>
            <a:ext cx="78899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>
            <a:off x="6803066" y="1752600"/>
            <a:ext cx="95250" cy="952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Phys1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Phys102</Template>
  <TotalTime>97261</TotalTime>
  <Words>1359</Words>
  <Application>Microsoft Office PowerPoint</Application>
  <PresentationFormat>On-screen Show (4:3)</PresentationFormat>
  <Paragraphs>272</Paragraphs>
  <Slides>21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Phys102</vt:lpstr>
      <vt:lpstr>Equation</vt:lpstr>
      <vt:lpstr>Phys 102 – Lecture 21</vt:lpstr>
      <vt:lpstr>Today we will...</vt:lpstr>
      <vt:lpstr>CheckPoint 1.1–1.2: multiple lenses</vt:lpstr>
      <vt:lpstr>Calculation: final image location</vt:lpstr>
      <vt:lpstr>Calculation: final magnification</vt:lpstr>
      <vt:lpstr>ACT: CheckPoint 1.3</vt:lpstr>
      <vt:lpstr>ACT: CheckPoint 1.4</vt:lpstr>
      <vt:lpstr>Lens combination: summary</vt:lpstr>
      <vt:lpstr>Compound microscope</vt:lpstr>
      <vt:lpstr>Microscope ray diagram</vt:lpstr>
      <vt:lpstr>ACT: Microscope eyepiece</vt:lpstr>
      <vt:lpstr>ACT: Microscope objective</vt:lpstr>
      <vt:lpstr>Modern microscope objectives</vt:lpstr>
      <vt:lpstr>Calculation: Angular size</vt:lpstr>
      <vt:lpstr>Aberrations</vt:lpstr>
      <vt:lpstr>Dispersion</vt:lpstr>
      <vt:lpstr>CheckPoint 2.1: Rainbows</vt:lpstr>
      <vt:lpstr>Double rainbow</vt:lpstr>
      <vt:lpstr>ACT: Dispersion</vt:lpstr>
      <vt:lpstr>Ultimate limit of resolution</vt:lpstr>
      <vt:lpstr>Summary of today’s lecture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102 – Lecture 2</dc:title>
  <dc:creator>ychemla</dc:creator>
  <cp:lastModifiedBy>Schulte, Elaine C</cp:lastModifiedBy>
  <cp:revision>523</cp:revision>
  <dcterms:created xsi:type="dcterms:W3CDTF">2014-01-20T00:06:45Z</dcterms:created>
  <dcterms:modified xsi:type="dcterms:W3CDTF">2015-11-04T16:44:25Z</dcterms:modified>
</cp:coreProperties>
</file>