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76" r:id="rId3"/>
    <p:sldId id="451" r:id="rId4"/>
    <p:sldId id="487" r:id="rId5"/>
    <p:sldId id="488" r:id="rId6"/>
    <p:sldId id="454" r:id="rId7"/>
    <p:sldId id="478" r:id="rId8"/>
    <p:sldId id="457" r:id="rId9"/>
    <p:sldId id="475" r:id="rId10"/>
    <p:sldId id="482" r:id="rId11"/>
    <p:sldId id="476" r:id="rId12"/>
    <p:sldId id="459" r:id="rId13"/>
    <p:sldId id="468" r:id="rId14"/>
    <p:sldId id="480" r:id="rId15"/>
    <p:sldId id="464" r:id="rId16"/>
    <p:sldId id="483" r:id="rId17"/>
    <p:sldId id="444" r:id="rId18"/>
    <p:sldId id="461" r:id="rId19"/>
    <p:sldId id="462" r:id="rId20"/>
    <p:sldId id="481" r:id="rId21"/>
    <p:sldId id="484" r:id="rId22"/>
    <p:sldId id="471" r:id="rId23"/>
    <p:sldId id="466" r:id="rId24"/>
    <p:sldId id="434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5B9BD5"/>
    <a:srgbClr val="BFBFBF"/>
    <a:srgbClr val="2F5597"/>
    <a:srgbClr val="000000"/>
    <a:srgbClr val="A6A6A6"/>
    <a:srgbClr val="FFFFFF"/>
    <a:srgbClr val="00B0F0"/>
    <a:srgbClr val="C000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33" autoAdjust="0"/>
  </p:normalViewPr>
  <p:slideViewPr>
    <p:cSldViewPr>
      <p:cViewPr>
        <p:scale>
          <a:sx n="70" d="100"/>
          <a:sy n="70" d="100"/>
        </p:scale>
        <p:origin x="-34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57FB7881-34BE-43CC-A19C-419CC53853D9}" type="slidenum">
              <a:rPr lang="en-US" altLang="en-US" sz="1300" b="0" smtClean="0">
                <a:latin typeface="Times New Roman" pitchFamily="18" charset="0"/>
              </a:rPr>
              <a:pPr/>
              <a:t>3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95617AB-FD0D-4155-B9FA-D3E6AD8EB843}" type="slidenum">
              <a:rPr lang="en-US" altLang="en-US" sz="1300" baseline="0" smtClean="0">
                <a:latin typeface="Times New Roman" pitchFamily="18" charset="0"/>
              </a:rPr>
              <a:pPr/>
              <a:t>16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6B8BE7FB-C34D-43E1-8A5C-71CDD63E528A}" type="slidenum">
              <a:rPr lang="en-US" altLang="en-US" sz="1300" baseline="0" smtClean="0">
                <a:latin typeface="Times New Roman" pitchFamily="18" charset="0"/>
              </a:rPr>
              <a:pPr/>
              <a:t>18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450B035-2AD1-436C-8C54-50AA6EA14429}" type="slidenum">
              <a:rPr lang="en-US" altLang="en-US" sz="1300" baseline="0" smtClean="0">
                <a:latin typeface="Times New Roman" pitchFamily="18" charset="0"/>
              </a:rPr>
              <a:pPr/>
              <a:t>19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95617AB-FD0D-4155-B9FA-D3E6AD8EB843}" type="slidenum">
              <a:rPr lang="en-US" altLang="en-US" sz="1300" baseline="0" smtClean="0">
                <a:latin typeface="Times New Roman" pitchFamily="18" charset="0"/>
              </a:rPr>
              <a:pPr/>
              <a:t>21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C6772AAB-2548-428D-8432-887AA352831E}" type="slidenum">
              <a:rPr lang="en-US" altLang="en-US" sz="1300" baseline="0" smtClean="0">
                <a:latin typeface="Times New Roman" pitchFamily="18" charset="0"/>
              </a:rPr>
              <a:pPr/>
              <a:t>22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B89270C5-B697-437D-B515-58E1EE3615E6}" type="slidenum">
              <a:rPr lang="en-US" altLang="en-US" sz="1300" baseline="0" smtClean="0">
                <a:latin typeface="Times New Roman" pitchFamily="18" charset="0"/>
              </a:rPr>
              <a:pPr/>
              <a:t>23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57FB7881-34BE-43CC-A19C-419CC53853D9}" type="slidenum">
              <a:rPr lang="en-US" altLang="en-US" sz="1300" b="0" smtClean="0">
                <a:latin typeface="Times New Roman" pitchFamily="18" charset="0"/>
              </a:rPr>
              <a:pPr/>
              <a:t>4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98B67C7-5CEE-4AB2-B7A4-84C9E3A0AA17}" type="slidenum">
              <a:rPr lang="en-US" altLang="en-US" sz="1300" b="0" smtClean="0">
                <a:latin typeface="Times New Roman" pitchFamily="18" charset="0"/>
              </a:rPr>
              <a:pPr/>
              <a:t>6</a:t>
            </a:fld>
            <a:endParaRPr lang="en-US" altLang="en-US" sz="1300" b="0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B7C8-E9F0-45E5-A347-426368901CA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422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F37D6088-FEDB-444D-A233-0C67D4F8ED48}" type="slidenum">
              <a:rPr lang="en-US" altLang="en-US" sz="1300" baseline="0" smtClean="0">
                <a:latin typeface="Times New Roman" pitchFamily="18" charset="0"/>
              </a:rPr>
              <a:pPr/>
              <a:t>12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17DB6380-C747-4736-AEBC-111253903C32}" type="slidenum">
              <a:rPr lang="en-US" altLang="en-US" sz="1300" baseline="0" smtClean="0">
                <a:latin typeface="Times New Roman" pitchFamily="18" charset="0"/>
              </a:rPr>
              <a:pPr/>
              <a:t>13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85372" indent="-302066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208265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91571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174878" indent="-241653"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D64730C-0328-4C60-A3A0-45FA7C934773}" type="slidenum">
              <a:rPr lang="en-US" altLang="en-US" sz="1300" baseline="0" smtClean="0">
                <a:latin typeface="Times New Roman" pitchFamily="18" charset="0"/>
              </a:rPr>
              <a:pPr/>
              <a:t>15</a:t>
            </a:fld>
            <a:endParaRPr lang="en-US" altLang="en-US" sz="1300" baseline="0" dirty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18,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22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18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Spherical mirrors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" name="Picture 4" descr="MilleniumParkBe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7400" y="728472"/>
            <a:ext cx="5024226" cy="338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rays – convex mirror</a:t>
            </a:r>
            <a:endParaRPr lang="en-US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1828800" y="4769243"/>
            <a:ext cx="704938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29552" y="3849639"/>
            <a:ext cx="3844669" cy="26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"/>
          <p:cNvSpPr>
            <a:spLocks/>
          </p:cNvSpPr>
          <p:nvPr/>
        </p:nvSpPr>
        <p:spPr bwMode="auto">
          <a:xfrm flipH="1">
            <a:off x="6400800" y="3762375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542690" y="3836511"/>
            <a:ext cx="1104604" cy="9664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1" idx="6"/>
          </p:cNvCxnSpPr>
          <p:nvPr/>
        </p:nvCxnSpPr>
        <p:spPr>
          <a:xfrm>
            <a:off x="6385034" y="4404069"/>
            <a:ext cx="2350670" cy="358979"/>
          </a:xfrm>
          <a:prstGeom prst="straightConnector1">
            <a:avLst/>
          </a:prstGeom>
          <a:ln w="28575">
            <a:solidFill>
              <a:srgbClr val="00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27434" y="3868042"/>
            <a:ext cx="3657600" cy="66215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375779" y="4527566"/>
            <a:ext cx="13716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369269" y="4530193"/>
            <a:ext cx="1253291" cy="23721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8640454" y="4715423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7565694" y="472111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543182" y="4774559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</a:t>
            </a:r>
            <a:endParaRPr lang="en-US" sz="28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7467600" y="4774559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1057893" y="5244405"/>
            <a:ext cx="40475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aseline="0" dirty="0">
                <a:latin typeface="+mn-lt"/>
              </a:rPr>
              <a:t>Image is: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Virtual 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(light rays don’t really cross)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Upright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(same direction as object)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Reduced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(smaller than object</a:t>
            </a:r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en-US" sz="2000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914400" y="1676400"/>
            <a:ext cx="6019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baseline="0" dirty="0" smtClean="0">
                <a:solidFill>
                  <a:srgbClr val="FF0000"/>
                </a:solidFill>
                <a:latin typeface="+mj-lt"/>
              </a:rPr>
              <a:t>parallel </a:t>
            </a:r>
            <a:r>
              <a:rPr lang="en-US" sz="2400" baseline="0" dirty="0">
                <a:solidFill>
                  <a:srgbClr val="FF0000"/>
                </a:solidFill>
                <a:latin typeface="+mj-lt"/>
              </a:rPr>
              <a:t>to principal </a:t>
            </a:r>
            <a:r>
              <a:rPr lang="en-US" sz="2400" baseline="0" dirty="0" smtClean="0">
                <a:solidFill>
                  <a:srgbClr val="FF0000"/>
                </a:solidFill>
                <a:latin typeface="+mj-lt"/>
              </a:rPr>
              <a:t>axis, </a:t>
            </a:r>
            <a:r>
              <a:rPr lang="en-US" sz="2400" baseline="0" dirty="0">
                <a:solidFill>
                  <a:srgbClr val="FF0000"/>
                </a:solidFill>
                <a:latin typeface="+mj-lt"/>
              </a:rPr>
              <a:t>reflects through </a:t>
            </a:r>
            <a:r>
              <a:rPr lang="en-US" sz="2400" i="1" baseline="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baseline="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through </a:t>
            </a:r>
            <a:r>
              <a:rPr lang="en-US" sz="2400" i="1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</a:t>
            </a: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reflects parallel to principal axis</a:t>
            </a:r>
          </a:p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through </a:t>
            </a:r>
            <a:r>
              <a:rPr lang="en-US" sz="2400" i="1" dirty="0" smtClean="0">
                <a:solidFill>
                  <a:srgbClr val="009900"/>
                </a:solidFill>
                <a:latin typeface="+mj-lt"/>
              </a:rPr>
              <a:t>C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, reflects through </a:t>
            </a:r>
            <a:r>
              <a:rPr lang="en-US" sz="2400" i="1" dirty="0" smtClean="0">
                <a:solidFill>
                  <a:srgbClr val="009900"/>
                </a:solidFill>
                <a:latin typeface="+mj-lt"/>
              </a:rPr>
              <a:t>C</a:t>
            </a:r>
            <a:endParaRPr lang="en-US" sz="2400" i="1" baseline="0" dirty="0">
              <a:solidFill>
                <a:srgbClr val="009900"/>
              </a:solidFill>
              <a:latin typeface="+mj-lt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257800" y="2743200"/>
            <a:ext cx="1312186" cy="1114256"/>
            <a:chOff x="5257800" y="483241"/>
            <a:chExt cx="1312186" cy="1114256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5562600" y="711841"/>
              <a:ext cx="1007386" cy="8856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57800" y="4832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08114" y="4357727"/>
            <a:ext cx="4481156" cy="369332"/>
            <a:chOff x="1908114" y="2108791"/>
            <a:chExt cx="4481156" cy="369332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2185760" y="2294748"/>
              <a:ext cx="4203510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908114" y="21087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31914" y="3564220"/>
            <a:ext cx="4553120" cy="839849"/>
            <a:chOff x="1831914" y="1304261"/>
            <a:chExt cx="4553120" cy="839849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081048" y="1497724"/>
              <a:ext cx="4303986" cy="646386"/>
            </a:xfrm>
            <a:prstGeom prst="straightConnector1">
              <a:avLst/>
            </a:prstGeom>
            <a:ln w="28575">
              <a:solidFill>
                <a:srgbClr val="0099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831914" y="13042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3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43200" y="3860159"/>
            <a:ext cx="3666120" cy="533400"/>
            <a:chOff x="2743200" y="1600200"/>
            <a:chExt cx="3666120" cy="533400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rot="16787112">
              <a:off x="6256920" y="1967139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743200" y="1600200"/>
              <a:ext cx="3657600" cy="533400"/>
            </a:xfrm>
            <a:prstGeom prst="straightConnector1">
              <a:avLst/>
            </a:prstGeom>
            <a:ln w="28575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76986"/>
            <a:ext cx="790611" cy="1312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8200" y="1214735"/>
            <a:ext cx="339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Ray from object traveling: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2557140" y="3860159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68188" y="476565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6921337" y="3920528"/>
            <a:ext cx="772969" cy="854031"/>
            <a:chOff x="6921337" y="1660569"/>
            <a:chExt cx="772969" cy="854031"/>
          </a:xfrm>
        </p:grpSpPr>
        <p:pic>
          <p:nvPicPr>
            <p:cNvPr id="55" name="Picture 54" descr="http://upload.wikimedia.org/wikipedia/commons/thumb/b/b4/Gluehlampe_01_KMJ.png/200px-Gluehlampe_01_KMJ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3881" y="2085992"/>
              <a:ext cx="258197" cy="4286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>
            <a:xfrm flipH="1" flipV="1">
              <a:off x="7270613" y="2255454"/>
              <a:ext cx="54864" cy="0"/>
            </a:xfrm>
            <a:prstGeom prst="line">
              <a:avLst/>
            </a:prstGeom>
            <a:ln w="3175">
              <a:solidFill>
                <a:srgbClr val="FFFF00"/>
              </a:solidFill>
            </a:ln>
            <a:effectLst>
              <a:glow rad="228600">
                <a:srgbClr val="FFF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921337" y="1660569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Image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32" grpId="0" build="allAtOnce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Image 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72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diagram below shows the object and image, and one ray from the object</a:t>
            </a:r>
            <a:endParaRPr lang="en-US" sz="2400" dirty="0"/>
          </a:p>
        </p:txBody>
      </p:sp>
      <p:pic>
        <p:nvPicPr>
          <p:cNvPr id="5" name="Picture 16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1828800" y="2979737"/>
            <a:ext cx="6019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5135254" y="292628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4065896" y="292060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rc 4"/>
          <p:cNvSpPr>
            <a:spLocks/>
          </p:cNvSpPr>
          <p:nvPr/>
        </p:nvSpPr>
        <p:spPr bwMode="auto">
          <a:xfrm>
            <a:off x="4155744" y="1981200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60702" y="2365188"/>
            <a:ext cx="3604472" cy="33251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75" y="2127888"/>
            <a:ext cx="335254" cy="1424833"/>
          </a:xfrm>
          <a:prstGeom prst="rect">
            <a:avLst/>
          </a:prstGeom>
          <a:noFill/>
        </p:spPr>
      </p:pic>
      <p:pic>
        <p:nvPicPr>
          <p:cNvPr id="49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10800000">
            <a:off x="4521490" y="2745198"/>
            <a:ext cx="160053" cy="680230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762001" y="4584918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arrow most accurately represents how the ray is reflected?  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1447800" y="5046583"/>
            <a:ext cx="68640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365314" y="2698668"/>
            <a:ext cx="4033507" cy="718664"/>
            <a:chOff x="2365314" y="2698668"/>
            <a:chExt cx="4033507" cy="718664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2590800" y="2698668"/>
              <a:ext cx="3808021" cy="5779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365314" y="3048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590800" y="2697699"/>
            <a:ext cx="3798125" cy="1405433"/>
            <a:chOff x="2590800" y="2697699"/>
            <a:chExt cx="3798125" cy="1405433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2885704" y="2697699"/>
              <a:ext cx="3503221" cy="11875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590800" y="3733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819400" y="2698668"/>
            <a:ext cx="3579421" cy="1949532"/>
            <a:chOff x="2819400" y="2698668"/>
            <a:chExt cx="3579421" cy="1949532"/>
          </a:xfrm>
        </p:grpSpPr>
        <p:cxnSp>
          <p:nvCxnSpPr>
            <p:cNvPr id="90" name="Straight Arrow Connector 89"/>
            <p:cNvCxnSpPr/>
            <p:nvPr/>
          </p:nvCxnSpPr>
          <p:spPr>
            <a:xfrm flipV="1">
              <a:off x="3124200" y="2698668"/>
              <a:ext cx="3274621" cy="16447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819400" y="4278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 descr="Wide upward diagonal"/>
          <p:cNvSpPr>
            <a:spLocks noChangeArrowheads="1"/>
          </p:cNvSpPr>
          <p:nvPr/>
        </p:nvSpPr>
        <p:spPr bwMode="auto">
          <a:xfrm flipH="1">
            <a:off x="7278688" y="2133600"/>
            <a:ext cx="461962" cy="2965450"/>
          </a:xfrm>
          <a:prstGeom prst="moon">
            <a:avLst>
              <a:gd name="adj" fmla="val 44329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218363" y="2147888"/>
            <a:ext cx="306387" cy="2968625"/>
            <a:chOff x="3696" y="2376"/>
            <a:chExt cx="123" cy="1192"/>
          </a:xfrm>
        </p:grpSpPr>
        <p:sp>
          <p:nvSpPr>
            <p:cNvPr id="6176" name="Arc 6"/>
            <p:cNvSpPr>
              <a:spLocks/>
            </p:cNvSpPr>
            <p:nvPr/>
          </p:nvSpPr>
          <p:spPr bwMode="auto">
            <a:xfrm>
              <a:off x="3696" y="2376"/>
              <a:ext cx="120" cy="595"/>
            </a:xfrm>
            <a:custGeom>
              <a:avLst/>
              <a:gdLst>
                <a:gd name="T0" fmla="*/ 0 w 21600"/>
                <a:gd name="T1" fmla="*/ 0 h 21331"/>
                <a:gd name="T2" fmla="*/ 0 w 21600"/>
                <a:gd name="T3" fmla="*/ 0 h 21331"/>
                <a:gd name="T4" fmla="*/ 0 w 21600"/>
                <a:gd name="T5" fmla="*/ 0 h 213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31"/>
                <a:gd name="T11" fmla="*/ 21600 w 21600"/>
                <a:gd name="T12" fmla="*/ 21331 h 21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31" fill="none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</a:path>
                <a:path w="21600" h="21331" stroke="0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  <a:lnTo>
                    <a:pt x="0" y="21331"/>
                  </a:lnTo>
                  <a:lnTo>
                    <a:pt x="3398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Arc 7"/>
            <p:cNvSpPr>
              <a:spLocks/>
            </p:cNvSpPr>
            <p:nvPr/>
          </p:nvSpPr>
          <p:spPr bwMode="auto">
            <a:xfrm flipV="1">
              <a:off x="3699" y="2973"/>
              <a:ext cx="120" cy="595"/>
            </a:xfrm>
            <a:custGeom>
              <a:avLst/>
              <a:gdLst>
                <a:gd name="T0" fmla="*/ 0 w 21600"/>
                <a:gd name="T1" fmla="*/ 0 h 21331"/>
                <a:gd name="T2" fmla="*/ 0 w 21600"/>
                <a:gd name="T3" fmla="*/ 0 h 21331"/>
                <a:gd name="T4" fmla="*/ 0 w 21600"/>
                <a:gd name="T5" fmla="*/ 0 h 213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31"/>
                <a:gd name="T11" fmla="*/ 21600 w 21600"/>
                <a:gd name="T12" fmla="*/ 21331 h 21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31" fill="none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</a:path>
                <a:path w="21600" h="21331" stroke="0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  <a:lnTo>
                    <a:pt x="0" y="21331"/>
                  </a:lnTo>
                  <a:lnTo>
                    <a:pt x="3398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8" name="Line 8"/>
          <p:cNvSpPr>
            <a:spLocks noChangeShapeType="1"/>
          </p:cNvSpPr>
          <p:nvPr/>
        </p:nvSpPr>
        <p:spPr bwMode="auto">
          <a:xfrm flipH="1">
            <a:off x="3276600" y="3641724"/>
            <a:ext cx="42179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9"/>
          <p:cNvSpPr>
            <a:spLocks noChangeArrowheads="1"/>
          </p:cNvSpPr>
          <p:nvPr/>
        </p:nvSpPr>
        <p:spPr bwMode="auto">
          <a:xfrm>
            <a:off x="5111750" y="3590925"/>
            <a:ext cx="119063" cy="1190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10"/>
          <p:cNvSpPr>
            <a:spLocks noChangeArrowheads="1"/>
          </p:cNvSpPr>
          <p:nvPr/>
        </p:nvSpPr>
        <p:spPr bwMode="auto">
          <a:xfrm>
            <a:off x="6291263" y="3582988"/>
            <a:ext cx="120650" cy="1190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59200" y="3276600"/>
            <a:ext cx="3743325" cy="585788"/>
            <a:chOff x="1545" y="1152"/>
            <a:chExt cx="2358" cy="369"/>
          </a:xfrm>
        </p:grpSpPr>
        <p:sp>
          <p:nvSpPr>
            <p:cNvPr id="6174" name="Line 18"/>
            <p:cNvSpPr>
              <a:spLocks noChangeShapeType="1"/>
            </p:cNvSpPr>
            <p:nvPr/>
          </p:nvSpPr>
          <p:spPr bwMode="auto">
            <a:xfrm>
              <a:off x="2004" y="1152"/>
              <a:ext cx="1899" cy="3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Line 19"/>
            <p:cNvSpPr>
              <a:spLocks noChangeShapeType="1"/>
            </p:cNvSpPr>
            <p:nvPr/>
          </p:nvSpPr>
          <p:spPr bwMode="auto">
            <a:xfrm flipH="1">
              <a:off x="1545" y="1521"/>
              <a:ext cx="23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267200" y="2895600"/>
            <a:ext cx="3211513" cy="1644650"/>
            <a:chOff x="1865" y="912"/>
            <a:chExt cx="2023" cy="1036"/>
          </a:xfrm>
        </p:grpSpPr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 flipV="1">
              <a:off x="2016" y="912"/>
              <a:ext cx="1872" cy="240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 flipH="1">
              <a:off x="1865" y="912"/>
              <a:ext cx="2023" cy="1036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06913" y="3276600"/>
            <a:ext cx="2895600" cy="1600200"/>
            <a:chOff x="2016" y="1152"/>
            <a:chExt cx="1824" cy="1008"/>
          </a:xfrm>
        </p:grpSpPr>
        <p:sp>
          <p:nvSpPr>
            <p:cNvPr id="6170" name="Line 24"/>
            <p:cNvSpPr>
              <a:spLocks noChangeShapeType="1"/>
            </p:cNvSpPr>
            <p:nvPr/>
          </p:nvSpPr>
          <p:spPr bwMode="auto">
            <a:xfrm>
              <a:off x="2016" y="1152"/>
              <a:ext cx="1824" cy="100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Line 25"/>
            <p:cNvSpPr>
              <a:spLocks noChangeShapeType="1"/>
            </p:cNvSpPr>
            <p:nvPr/>
          </p:nvSpPr>
          <p:spPr bwMode="auto">
            <a:xfrm flipH="1">
              <a:off x="2112" y="2160"/>
              <a:ext cx="172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Text Box 26"/>
          <p:cNvSpPr txBox="1">
            <a:spLocks noChangeArrowheads="1"/>
          </p:cNvSpPr>
          <p:nvPr/>
        </p:nvSpPr>
        <p:spPr bwMode="auto">
          <a:xfrm>
            <a:off x="3471446" y="362585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US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55" name="Text Box 29"/>
          <p:cNvSpPr txBox="1">
            <a:spLocks noChangeArrowheads="1"/>
          </p:cNvSpPr>
          <p:nvPr/>
        </p:nvSpPr>
        <p:spPr bwMode="auto">
          <a:xfrm>
            <a:off x="3928646" y="434022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endParaRPr lang="en-US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56" name="Text Box 30"/>
          <p:cNvSpPr txBox="1">
            <a:spLocks noChangeArrowheads="1"/>
          </p:cNvSpPr>
          <p:nvPr/>
        </p:nvSpPr>
        <p:spPr bwMode="auto">
          <a:xfrm>
            <a:off x="4343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aseline="0" dirty="0" smtClean="0">
                <a:solidFill>
                  <a:srgbClr val="009900"/>
                </a:solidFill>
                <a:latin typeface="+mn-lt"/>
              </a:rPr>
              <a:t>3</a:t>
            </a:r>
            <a:endParaRPr lang="en-US" baseline="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/>
        </p:nvSpPr>
        <p:spPr bwMode="auto">
          <a:xfrm>
            <a:off x="2820282" y="3429000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sp>
        <p:nvSpPr>
          <p:cNvPr id="6158" name="AutoShape 32"/>
          <p:cNvSpPr>
            <a:spLocks noChangeArrowheads="1"/>
          </p:cNvSpPr>
          <p:nvPr/>
        </p:nvSpPr>
        <p:spPr bwMode="auto">
          <a:xfrm>
            <a:off x="4388068" y="3262313"/>
            <a:ext cx="228600" cy="715962"/>
          </a:xfrm>
          <a:prstGeom prst="upArrow">
            <a:avLst>
              <a:gd name="adj1" fmla="val 50000"/>
              <a:gd name="adj2" fmla="val 144548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46"/>
          <p:cNvSpPr txBox="1">
            <a:spLocks noChangeArrowheads="1"/>
          </p:cNvSpPr>
          <p:nvPr/>
        </p:nvSpPr>
        <p:spPr bwMode="auto">
          <a:xfrm>
            <a:off x="914400" y="1371600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 dirty="0" smtClean="0">
                <a:latin typeface="+mn-lt"/>
              </a:rPr>
              <a:t>In the ray diagram below, which </a:t>
            </a:r>
            <a:r>
              <a:rPr lang="en-US" baseline="0" dirty="0">
                <a:latin typeface="+mn-lt"/>
              </a:rPr>
              <a:t>ray is NOT correct?</a:t>
            </a:r>
          </a:p>
        </p:txBody>
      </p:sp>
      <p:sp>
        <p:nvSpPr>
          <p:cNvPr id="6165" name="Text Box 11"/>
          <p:cNvSpPr txBox="1">
            <a:spLocks noChangeArrowheads="1"/>
          </p:cNvSpPr>
          <p:nvPr/>
        </p:nvSpPr>
        <p:spPr bwMode="auto">
          <a:xfrm>
            <a:off x="4953000" y="3625850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n-lt"/>
              </a:rPr>
              <a:t>C</a:t>
            </a:r>
          </a:p>
        </p:txBody>
      </p:sp>
      <p:sp>
        <p:nvSpPr>
          <p:cNvPr id="6166" name="Text Box 12"/>
          <p:cNvSpPr txBox="1">
            <a:spLocks noChangeArrowheads="1"/>
          </p:cNvSpPr>
          <p:nvPr/>
        </p:nvSpPr>
        <p:spPr bwMode="auto">
          <a:xfrm>
            <a:off x="6172200" y="3625850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n-lt"/>
              </a:rPr>
              <a:t>f</a:t>
            </a:r>
            <a:endParaRPr lang="en-US" baseline="0" dirty="0">
              <a:latin typeface="+mn-lt"/>
            </a:endParaRPr>
          </a:p>
        </p:txBody>
      </p:sp>
      <p:pic>
        <p:nvPicPr>
          <p:cNvPr id="34" name="Picture 16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2.1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47800" y="4267200"/>
            <a:ext cx="68640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 flipV="1">
            <a:off x="5526118" y="3434345"/>
            <a:ext cx="150288" cy="470695"/>
          </a:xfrm>
          <a:prstGeom prst="upArrow">
            <a:avLst>
              <a:gd name="adj1" fmla="val 50000"/>
              <a:gd name="adj2" fmla="val 144548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 rot="16200000">
            <a:off x="4317071" y="1360818"/>
            <a:ext cx="515938" cy="2982913"/>
            <a:chOff x="3694" y="2160"/>
            <a:chExt cx="325" cy="1879"/>
          </a:xfrm>
        </p:grpSpPr>
        <p:sp>
          <p:nvSpPr>
            <p:cNvPr id="15382" name="AutoShape 7" descr="Wide upward diagonal"/>
            <p:cNvSpPr>
              <a:spLocks noChangeArrowheads="1"/>
            </p:cNvSpPr>
            <p:nvPr/>
          </p:nvSpPr>
          <p:spPr bwMode="auto">
            <a:xfrm flipH="1">
              <a:off x="3733" y="2160"/>
              <a:ext cx="286" cy="1868"/>
            </a:xfrm>
            <a:prstGeom prst="moon">
              <a:avLst>
                <a:gd name="adj" fmla="val 44329"/>
              </a:avLst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Arc 8"/>
            <p:cNvSpPr>
              <a:spLocks/>
            </p:cNvSpPr>
            <p:nvPr/>
          </p:nvSpPr>
          <p:spPr bwMode="auto">
            <a:xfrm>
              <a:off x="3696" y="2169"/>
              <a:ext cx="185" cy="933"/>
            </a:xfrm>
            <a:custGeom>
              <a:avLst/>
              <a:gdLst>
                <a:gd name="T0" fmla="*/ 0 w 21600"/>
                <a:gd name="T1" fmla="*/ 0 h 21331"/>
                <a:gd name="T2" fmla="*/ 0 w 21600"/>
                <a:gd name="T3" fmla="*/ 0 h 21331"/>
                <a:gd name="T4" fmla="*/ 0 w 21600"/>
                <a:gd name="T5" fmla="*/ 0 h 213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31"/>
                <a:gd name="T11" fmla="*/ 21600 w 21600"/>
                <a:gd name="T12" fmla="*/ 21331 h 21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31" fill="none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</a:path>
                <a:path w="21600" h="21331" stroke="0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  <a:lnTo>
                    <a:pt x="0" y="21331"/>
                  </a:lnTo>
                  <a:lnTo>
                    <a:pt x="3398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Arc 9"/>
            <p:cNvSpPr>
              <a:spLocks/>
            </p:cNvSpPr>
            <p:nvPr/>
          </p:nvSpPr>
          <p:spPr bwMode="auto">
            <a:xfrm flipV="1">
              <a:off x="3694" y="3106"/>
              <a:ext cx="184" cy="933"/>
            </a:xfrm>
            <a:custGeom>
              <a:avLst/>
              <a:gdLst>
                <a:gd name="T0" fmla="*/ 0 w 21600"/>
                <a:gd name="T1" fmla="*/ 0 h 21331"/>
                <a:gd name="T2" fmla="*/ 0 w 21600"/>
                <a:gd name="T3" fmla="*/ 0 h 21331"/>
                <a:gd name="T4" fmla="*/ 0 w 21600"/>
                <a:gd name="T5" fmla="*/ 0 h 213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31"/>
                <a:gd name="T11" fmla="*/ 21600 w 21600"/>
                <a:gd name="T12" fmla="*/ 21331 h 21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31" fill="none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</a:path>
                <a:path w="21600" h="21331" stroke="0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  <a:lnTo>
                    <a:pt x="0" y="21331"/>
                  </a:lnTo>
                  <a:lnTo>
                    <a:pt x="3398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Rectangle 24"/>
          <p:cNvSpPr>
            <a:spLocks noChangeArrowheads="1"/>
          </p:cNvSpPr>
          <p:nvPr/>
        </p:nvSpPr>
        <p:spPr bwMode="auto">
          <a:xfrm rot="5400000">
            <a:off x="4373087" y="2335976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4321153" y="3900547"/>
            <a:ext cx="506412" cy="2982913"/>
            <a:chOff x="5532438" y="1905000"/>
            <a:chExt cx="506412" cy="2982913"/>
          </a:xfrm>
        </p:grpSpPr>
        <p:sp>
          <p:nvSpPr>
            <p:cNvPr id="15364" name="AutoShape 4" descr="Wide upward diagonal"/>
            <p:cNvSpPr>
              <a:spLocks noChangeArrowheads="1"/>
            </p:cNvSpPr>
            <p:nvPr/>
          </p:nvSpPr>
          <p:spPr bwMode="auto">
            <a:xfrm flipH="1">
              <a:off x="5584825" y="1905000"/>
              <a:ext cx="454025" cy="2965450"/>
            </a:xfrm>
            <a:prstGeom prst="moon">
              <a:avLst>
                <a:gd name="adj" fmla="val 44329"/>
              </a:avLst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5" name="Arc 5"/>
            <p:cNvSpPr>
              <a:spLocks/>
            </p:cNvSpPr>
            <p:nvPr/>
          </p:nvSpPr>
          <p:spPr bwMode="auto">
            <a:xfrm>
              <a:off x="5532438" y="1919288"/>
              <a:ext cx="293687" cy="1481137"/>
            </a:xfrm>
            <a:custGeom>
              <a:avLst/>
              <a:gdLst>
                <a:gd name="T0" fmla="*/ 2147483647 w 21600"/>
                <a:gd name="T1" fmla="*/ 0 h 21331"/>
                <a:gd name="T2" fmla="*/ 2147483647 w 21600"/>
                <a:gd name="T3" fmla="*/ 2147483647 h 21331"/>
                <a:gd name="T4" fmla="*/ 0 w 21600"/>
                <a:gd name="T5" fmla="*/ 2147483647 h 213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31"/>
                <a:gd name="T11" fmla="*/ 21600 w 21600"/>
                <a:gd name="T12" fmla="*/ 21331 h 21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31" fill="none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</a:path>
                <a:path w="21600" h="21331" stroke="0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  <a:lnTo>
                    <a:pt x="0" y="21331"/>
                  </a:lnTo>
                  <a:lnTo>
                    <a:pt x="3398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Arc 6"/>
            <p:cNvSpPr>
              <a:spLocks/>
            </p:cNvSpPr>
            <p:nvPr/>
          </p:nvSpPr>
          <p:spPr bwMode="auto">
            <a:xfrm flipV="1">
              <a:off x="5534025" y="3406775"/>
              <a:ext cx="292100" cy="1481138"/>
            </a:xfrm>
            <a:custGeom>
              <a:avLst/>
              <a:gdLst>
                <a:gd name="T0" fmla="*/ 2147483647 w 21600"/>
                <a:gd name="T1" fmla="*/ 0 h 21331"/>
                <a:gd name="T2" fmla="*/ 2147483647 w 21600"/>
                <a:gd name="T3" fmla="*/ 2147483647 h 21331"/>
                <a:gd name="T4" fmla="*/ 0 w 21600"/>
                <a:gd name="T5" fmla="*/ 2147483647 h 213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31"/>
                <a:gd name="T11" fmla="*/ 21600 w 21600"/>
                <a:gd name="T12" fmla="*/ 21331 h 21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31" fill="none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</a:path>
                <a:path w="21600" h="21331" stroke="0" extrusionOk="0">
                  <a:moveTo>
                    <a:pt x="3398" y="-1"/>
                  </a:moveTo>
                  <a:cubicBezTo>
                    <a:pt x="13883" y="1670"/>
                    <a:pt x="21600" y="10713"/>
                    <a:pt x="21600" y="21331"/>
                  </a:cubicBezTo>
                  <a:lnTo>
                    <a:pt x="0" y="21331"/>
                  </a:lnTo>
                  <a:lnTo>
                    <a:pt x="3398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86" name="Line 14"/>
          <p:cNvSpPr>
            <a:spLocks noChangeShapeType="1"/>
          </p:cNvSpPr>
          <p:nvPr/>
        </p:nvSpPr>
        <p:spPr bwMode="auto">
          <a:xfrm rot="5400000" flipH="1" flipV="1">
            <a:off x="3994067" y="3521529"/>
            <a:ext cx="2286000" cy="11430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rot="5400000" flipH="1">
            <a:off x="3391394" y="2999015"/>
            <a:ext cx="3048000" cy="16002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0" name="Line 18"/>
          <p:cNvSpPr>
            <a:spLocks noChangeShapeType="1"/>
          </p:cNvSpPr>
          <p:nvPr/>
        </p:nvSpPr>
        <p:spPr bwMode="auto">
          <a:xfrm rot="5400000" flipH="1">
            <a:off x="2877788" y="3536371"/>
            <a:ext cx="228600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 rot="5400000">
            <a:off x="2307773" y="4128159"/>
            <a:ext cx="2362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 rot="5400000" flipH="1" flipV="1">
            <a:off x="2714499" y="3055422"/>
            <a:ext cx="3048000" cy="1524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 rot="5400000" flipH="1">
            <a:off x="3013363" y="3619500"/>
            <a:ext cx="3124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 rot="5400000">
            <a:off x="4528456" y="4127171"/>
            <a:ext cx="2362200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4806535" y="3065799"/>
            <a:ext cx="772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i="1" baseline="0" dirty="0" smtClean="0">
                <a:latin typeface="+mn-lt"/>
              </a:rPr>
              <a:t>Image</a:t>
            </a:r>
            <a:endParaRPr lang="en-US" sz="1800" i="1" baseline="0" dirty="0">
              <a:latin typeface="+mn-lt"/>
            </a:endParaRPr>
          </a:p>
        </p:txBody>
      </p:sp>
      <p:sp>
        <p:nvSpPr>
          <p:cNvPr id="15379" name="Text Box 25"/>
          <p:cNvSpPr txBox="1">
            <a:spLocks noChangeArrowheads="1"/>
          </p:cNvSpPr>
          <p:nvPr/>
        </p:nvSpPr>
        <p:spPr bwMode="auto">
          <a:xfrm>
            <a:off x="3507181" y="4941620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i="1" baseline="0" dirty="0" smtClean="0">
                <a:latin typeface="+mn-lt"/>
              </a:rPr>
              <a:t>Object</a:t>
            </a:r>
            <a:endParaRPr lang="en-US" sz="1800" i="1" baseline="0" dirty="0">
              <a:latin typeface="+mn-lt"/>
            </a:endParaRPr>
          </a:p>
        </p:txBody>
      </p:sp>
      <p:sp>
        <p:nvSpPr>
          <p:cNvPr id="15380" name="Text Box 26"/>
          <p:cNvSpPr txBox="1">
            <a:spLocks noChangeArrowheads="1"/>
          </p:cNvSpPr>
          <p:nvPr/>
        </p:nvSpPr>
        <p:spPr bwMode="auto">
          <a:xfrm>
            <a:off x="914400" y="1226403"/>
            <a:ext cx="7051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aseline="0" dirty="0" smtClean="0">
                <a:latin typeface="+mn-lt"/>
              </a:rPr>
              <a:t>Two </a:t>
            </a:r>
            <a:r>
              <a:rPr lang="en-US" baseline="0" dirty="0">
                <a:latin typeface="+mn-lt"/>
              </a:rPr>
              <a:t>identical </a:t>
            </a:r>
            <a:r>
              <a:rPr lang="en-US" baseline="0" dirty="0" smtClean="0">
                <a:latin typeface="+mn-lt"/>
              </a:rPr>
              <a:t>concave </a:t>
            </a:r>
            <a:r>
              <a:rPr lang="en-US" baseline="0" dirty="0">
                <a:latin typeface="+mn-lt"/>
              </a:rPr>
              <a:t>mirrors</a:t>
            </a:r>
          </a:p>
          <a:p>
            <a:r>
              <a:rPr lang="en-US" baseline="0" dirty="0" smtClean="0">
                <a:latin typeface="+mn-lt"/>
              </a:rPr>
              <a:t>Each </a:t>
            </a:r>
            <a:r>
              <a:rPr lang="en-US" baseline="0" dirty="0">
                <a:latin typeface="+mn-lt"/>
              </a:rPr>
              <a:t>mirror is positioned at the focal point of the other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illusion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15200" y="5220688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4519056" y="3220190"/>
            <a:ext cx="2209801" cy="1828800"/>
            <a:chOff x="3428999" y="1524000"/>
            <a:chExt cx="2209801" cy="1828800"/>
          </a:xfrm>
        </p:grpSpPr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>
              <a:off x="4724400" y="167640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Text Box 13"/>
            <p:cNvSpPr txBox="1">
              <a:spLocks noChangeArrowheads="1"/>
            </p:cNvSpPr>
            <p:nvPr/>
          </p:nvSpPr>
          <p:spPr bwMode="auto">
            <a:xfrm rot="16200000">
              <a:off x="4379275" y="1447801"/>
              <a:ext cx="285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i="1" baseline="0" dirty="0">
                  <a:latin typeface="+mn-lt"/>
                </a:rPr>
                <a:t>f</a:t>
              </a: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V="1">
              <a:off x="3428999" y="1673432"/>
              <a:ext cx="9371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5638800" y="1524000"/>
              <a:ext cx="0" cy="1828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3429000" y="1524000"/>
              <a:ext cx="0" cy="1752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2" descr="http://cityyearcolumbus.files.wordpress.com/2011/12/penny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1573" y="4784064"/>
            <a:ext cx="663463" cy="684781"/>
          </a:xfrm>
          <a:prstGeom prst="rect">
            <a:avLst/>
          </a:prstGeom>
          <a:noFill/>
        </p:spPr>
      </p:pic>
      <p:pic>
        <p:nvPicPr>
          <p:cNvPr id="29" name="Picture 2" descr="http://cityyearcolumbus.files.wordpress.com/2011/12/penny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4233552" y="2778907"/>
            <a:ext cx="663463" cy="684781"/>
          </a:xfrm>
          <a:prstGeom prst="rect">
            <a:avLst/>
          </a:prstGeom>
          <a:noFill/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325563"/>
          </a:xfrm>
        </p:spPr>
        <p:txBody>
          <a:bodyPr/>
          <a:lstStyle/>
          <a:p>
            <a:r>
              <a:rPr lang="en-US" dirty="0" smtClean="0"/>
              <a:t>Mirror &amp; magnification equations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438400" y="2514600"/>
            <a:ext cx="403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35254" y="2461152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065896" y="245546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22882" y="1370463"/>
            <a:ext cx="3673676" cy="11430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4"/>
          <p:cNvSpPr>
            <a:spLocks/>
          </p:cNvSpPr>
          <p:nvPr/>
        </p:nvSpPr>
        <p:spPr bwMode="auto">
          <a:xfrm>
            <a:off x="4155744" y="1516063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1371600"/>
            <a:ext cx="3657600" cy="1676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86000" y="3048000"/>
            <a:ext cx="411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2743200" y="2895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00800" y="1295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76800" y="365760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43200" y="3657600"/>
            <a:ext cx="1600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419600" y="3429000"/>
          <a:ext cx="311150" cy="400050"/>
        </p:xfrm>
        <a:graphic>
          <a:graphicData uri="http://schemas.openxmlformats.org/presentationml/2006/ole">
            <p:oleObj spid="_x0000_s564226" name="Equation" r:id="rId3" imgW="177480" imgH="228600" progId="Equation.DSMT4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5451144" y="1170296"/>
          <a:ext cx="292100" cy="403225"/>
        </p:xfrm>
        <a:graphic>
          <a:graphicData uri="http://schemas.openxmlformats.org/presentationml/2006/ole">
            <p:oleObj spid="_x0000_s564227" name="Equation" r:id="rId4" imgW="164880" imgH="228600" progId="Equation.DSMT4">
              <p:embed/>
            </p:oleObj>
          </a:graphicData>
        </a:graphic>
      </p:graphicFrame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4724400" y="1295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91200" y="13716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24400" y="13716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194735"/>
            <a:ext cx="310556" cy="1319865"/>
          </a:xfrm>
          <a:prstGeom prst="rect">
            <a:avLst/>
          </a:prstGeom>
          <a:noFill/>
        </p:spPr>
      </p:pic>
      <p:pic>
        <p:nvPicPr>
          <p:cNvPr id="24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rot="10800000">
            <a:off x="4640241" y="2514600"/>
            <a:ext cx="154674" cy="65736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362200" y="251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3400" y="305966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Image</a:t>
            </a:r>
            <a:endParaRPr lang="en-US" i="1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743200" y="2514600"/>
            <a:ext cx="3673676" cy="11430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62400" y="2514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29200" y="25146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graphicFrame>
        <p:nvGraphicFramePr>
          <p:cNvPr id="564229" name="Object 5"/>
          <p:cNvGraphicFramePr>
            <a:graphicFrameLocks noChangeAspect="1"/>
          </p:cNvGraphicFramePr>
          <p:nvPr/>
        </p:nvGraphicFramePr>
        <p:xfrm>
          <a:off x="4246562" y="2590800"/>
          <a:ext cx="401638" cy="400050"/>
        </p:xfrm>
        <a:graphic>
          <a:graphicData uri="http://schemas.openxmlformats.org/presentationml/2006/ole">
            <p:oleObj spid="_x0000_s564229" name="Equation" r:id="rId6" imgW="228600" imgH="228600" progId="Equation.DSMT4">
              <p:embed/>
            </p:oleObj>
          </a:graphicData>
        </a:graphic>
      </p:graphicFrame>
      <p:graphicFrame>
        <p:nvGraphicFramePr>
          <p:cNvPr id="564230" name="Object 6"/>
          <p:cNvGraphicFramePr>
            <a:graphicFrameLocks noChangeAspect="1"/>
          </p:cNvGraphicFramePr>
          <p:nvPr/>
        </p:nvGraphicFramePr>
        <p:xfrm>
          <a:off x="2298700" y="1730375"/>
          <a:ext cx="292100" cy="403225"/>
        </p:xfrm>
        <a:graphic>
          <a:graphicData uri="http://schemas.openxmlformats.org/presentationml/2006/ole">
            <p:oleObj spid="_x0000_s564230" name="Equation" r:id="rId7" imgW="164880" imgH="228600" progId="Equation.DSMT4">
              <p:embed/>
            </p:oleObj>
          </a:graphicData>
        </a:graphic>
      </p:graphicFrame>
      <p:graphicFrame>
        <p:nvGraphicFramePr>
          <p:cNvPr id="564232" name="Object 8"/>
          <p:cNvGraphicFramePr>
            <a:graphicFrameLocks noChangeAspect="1"/>
          </p:cNvGraphicFramePr>
          <p:nvPr/>
        </p:nvGraphicFramePr>
        <p:xfrm>
          <a:off x="685800" y="5792787"/>
          <a:ext cx="1549400" cy="760413"/>
        </p:xfrm>
        <a:graphic>
          <a:graphicData uri="http://schemas.openxmlformats.org/presentationml/2006/ole">
            <p:oleObj spid="_x0000_s564232" name="Equation" r:id="rId8" imgW="876240" imgH="431640" progId="Equation.DSMT4">
              <p:embed/>
            </p:oleObj>
          </a:graphicData>
        </a:graphic>
      </p:graphicFrame>
      <p:graphicFrame>
        <p:nvGraphicFramePr>
          <p:cNvPr id="564233" name="Object 9"/>
          <p:cNvGraphicFramePr>
            <a:graphicFrameLocks noChangeAspect="1"/>
          </p:cNvGraphicFramePr>
          <p:nvPr/>
        </p:nvGraphicFramePr>
        <p:xfrm>
          <a:off x="2209800" y="5791200"/>
          <a:ext cx="606425" cy="760413"/>
        </p:xfrm>
        <a:graphic>
          <a:graphicData uri="http://schemas.openxmlformats.org/presentationml/2006/ole">
            <p:oleObj spid="_x0000_s564233" name="Equation" r:id="rId9" imgW="342720" imgH="431640" progId="Equation.DSMT4">
              <p:embed/>
            </p:oleObj>
          </a:graphicData>
        </a:graphic>
      </p:graphicFrame>
      <p:graphicFrame>
        <p:nvGraphicFramePr>
          <p:cNvPr id="564236" name="Object 12"/>
          <p:cNvGraphicFramePr>
            <a:graphicFrameLocks noChangeAspect="1"/>
          </p:cNvGraphicFramePr>
          <p:nvPr/>
        </p:nvGraphicFramePr>
        <p:xfrm>
          <a:off x="7620000" y="2744787"/>
          <a:ext cx="1123950" cy="760413"/>
        </p:xfrm>
        <a:graphic>
          <a:graphicData uri="http://schemas.openxmlformats.org/presentationml/2006/ole">
            <p:oleObj spid="_x0000_s564236" name="Equation" r:id="rId10" imgW="634680" imgH="431640" progId="Equation.DSMT4">
              <p:embed/>
            </p:oleObj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7010400" y="4800600"/>
            <a:ext cx="2285999" cy="1219201"/>
            <a:chOff x="4724402" y="1905000"/>
            <a:chExt cx="2285999" cy="1219201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5295902" y="1943100"/>
              <a:ext cx="533400" cy="1676400"/>
              <a:chOff x="3276601" y="3352800"/>
              <a:chExt cx="685800" cy="1421845"/>
            </a:xfrm>
          </p:grpSpPr>
          <p:sp>
            <p:nvSpPr>
              <p:cNvPr id="32" name="Right Triangle 31"/>
              <p:cNvSpPr/>
              <p:nvPr/>
            </p:nvSpPr>
            <p:spPr>
              <a:xfrm rot="16200000" flipH="1">
                <a:off x="2908578" y="3720823"/>
                <a:ext cx="1421845" cy="685800"/>
              </a:xfrm>
              <a:prstGeom prst="rtTriangle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3799802" y="3319458"/>
                <a:ext cx="129256" cy="195942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6200000">
              <a:off x="5791200" y="1905000"/>
              <a:ext cx="1219201" cy="1219201"/>
            </a:xfrm>
            <a:prstGeom prst="arc">
              <a:avLst>
                <a:gd name="adj1" fmla="val 15225267"/>
                <a:gd name="adj2" fmla="val 16205741"/>
              </a:avLst>
            </a:pr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029200" y="3810000"/>
            <a:ext cx="4419600" cy="1905003"/>
            <a:chOff x="2743200" y="1371600"/>
            <a:chExt cx="4419600" cy="1905003"/>
          </a:xfrm>
        </p:grpSpPr>
        <p:grpSp>
          <p:nvGrpSpPr>
            <p:cNvPr id="44" name="Group 43"/>
            <p:cNvGrpSpPr/>
            <p:nvPr/>
          </p:nvGrpSpPr>
          <p:grpSpPr>
            <a:xfrm>
              <a:off x="2743200" y="1371600"/>
              <a:ext cx="3657600" cy="1143000"/>
              <a:chOff x="3505200" y="4648200"/>
              <a:chExt cx="3657600" cy="1143000"/>
            </a:xfrm>
          </p:grpSpPr>
          <p:sp>
            <p:nvSpPr>
              <p:cNvPr id="42" name="Right Triangle 41"/>
              <p:cNvSpPr/>
              <p:nvPr/>
            </p:nvSpPr>
            <p:spPr>
              <a:xfrm rot="10800000" flipH="1" flipV="1">
                <a:off x="3505200" y="4648200"/>
                <a:ext cx="3657600" cy="1143000"/>
              </a:xfrm>
              <a:prstGeom prst="rtTriangle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0800000">
                <a:off x="3505200" y="5638800"/>
                <a:ext cx="152397" cy="152399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Arc 55"/>
            <p:cNvSpPr/>
            <p:nvPr/>
          </p:nvSpPr>
          <p:spPr bwMode="auto">
            <a:xfrm rot="16200000">
              <a:off x="5638798" y="1752601"/>
              <a:ext cx="1524002" cy="1524002"/>
            </a:xfrm>
            <a:prstGeom prst="arc">
              <a:avLst>
                <a:gd name="adj1" fmla="val 16252842"/>
                <a:gd name="adj2" fmla="val 17179207"/>
              </a:avLst>
            </a:prstGeom>
            <a:noFill/>
            <a:ln w="190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7" name="Rectangle 56"/>
          <p:cNvSpPr>
            <a:spLocks noChangeArrowheads="1"/>
          </p:cNvSpPr>
          <p:nvPr/>
        </p:nvSpPr>
        <p:spPr bwMode="auto">
          <a:xfrm rot="16200000">
            <a:off x="6248400" y="2362201"/>
            <a:ext cx="152400" cy="1524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105400" y="4267200"/>
            <a:ext cx="1752600" cy="704850"/>
            <a:chOff x="5105400" y="4267200"/>
            <a:chExt cx="1752600" cy="704850"/>
          </a:xfrm>
        </p:grpSpPr>
        <p:graphicFrame>
          <p:nvGraphicFramePr>
            <p:cNvPr id="564238" name="Object 14"/>
            <p:cNvGraphicFramePr>
              <a:graphicFrameLocks noChangeAspect="1"/>
            </p:cNvGraphicFramePr>
            <p:nvPr/>
          </p:nvGraphicFramePr>
          <p:xfrm>
            <a:off x="5105400" y="4267200"/>
            <a:ext cx="292100" cy="403225"/>
          </p:xfrm>
          <a:graphic>
            <a:graphicData uri="http://schemas.openxmlformats.org/presentationml/2006/ole">
              <p:oleObj spid="_x0000_s564238" name="Equation" r:id="rId11" imgW="164880" imgH="228600" progId="Equation.DSMT4">
                <p:embed/>
              </p:oleObj>
            </a:graphicData>
          </a:graphic>
        </p:graphicFrame>
        <p:graphicFrame>
          <p:nvGraphicFramePr>
            <p:cNvPr id="564240" name="Object 16"/>
            <p:cNvGraphicFramePr>
              <a:graphicFrameLocks noChangeAspect="1"/>
            </p:cNvGraphicFramePr>
            <p:nvPr/>
          </p:nvGraphicFramePr>
          <p:xfrm>
            <a:off x="6546850" y="4572000"/>
            <a:ext cx="311150" cy="400050"/>
          </p:xfrm>
          <a:graphic>
            <a:graphicData uri="http://schemas.openxmlformats.org/presentationml/2006/ole">
              <p:oleObj spid="_x0000_s564240" name="Equation" r:id="rId12" imgW="177480" imgH="228600" progId="Equation.DSMT4">
                <p:embed/>
              </p:oleObj>
            </a:graphicData>
          </a:graphic>
        </p:graphicFrame>
      </p:grpSp>
      <p:grpSp>
        <p:nvGrpSpPr>
          <p:cNvPr id="75" name="Group 74"/>
          <p:cNvGrpSpPr/>
          <p:nvPr/>
        </p:nvGrpSpPr>
        <p:grpSpPr>
          <a:xfrm>
            <a:off x="6608763" y="5029200"/>
            <a:ext cx="1303337" cy="857250"/>
            <a:chOff x="6608763" y="5029200"/>
            <a:chExt cx="1303337" cy="857250"/>
          </a:xfrm>
        </p:grpSpPr>
        <p:graphicFrame>
          <p:nvGraphicFramePr>
            <p:cNvPr id="564239" name="Object 15"/>
            <p:cNvGraphicFramePr>
              <a:graphicFrameLocks noChangeAspect="1"/>
            </p:cNvGraphicFramePr>
            <p:nvPr/>
          </p:nvGraphicFramePr>
          <p:xfrm>
            <a:off x="7620000" y="5029200"/>
            <a:ext cx="292100" cy="403225"/>
          </p:xfrm>
          <a:graphic>
            <a:graphicData uri="http://schemas.openxmlformats.org/presentationml/2006/ole">
              <p:oleObj spid="_x0000_s564239" name="Equation" r:id="rId13" imgW="164880" imgH="228600" progId="Equation.DSMT4">
                <p:embed/>
              </p:oleObj>
            </a:graphicData>
          </a:graphic>
        </p:graphicFrame>
        <p:graphicFrame>
          <p:nvGraphicFramePr>
            <p:cNvPr id="564241" name="Object 17"/>
            <p:cNvGraphicFramePr>
              <a:graphicFrameLocks noChangeAspect="1"/>
            </p:cNvGraphicFramePr>
            <p:nvPr/>
          </p:nvGraphicFramePr>
          <p:xfrm>
            <a:off x="6608763" y="5486400"/>
            <a:ext cx="401637" cy="400050"/>
          </p:xfrm>
          <a:graphic>
            <a:graphicData uri="http://schemas.openxmlformats.org/presentationml/2006/ole">
              <p:oleObj spid="_x0000_s564241" name="Equation" r:id="rId14" imgW="228600" imgH="228600" progId="Equation.DSMT4">
                <p:embed/>
              </p:oleObj>
            </a:graphicData>
          </a:graphic>
        </p:graphicFrame>
      </p:grpSp>
      <p:grpSp>
        <p:nvGrpSpPr>
          <p:cNvPr id="76" name="Group 75"/>
          <p:cNvGrpSpPr/>
          <p:nvPr/>
        </p:nvGrpSpPr>
        <p:grpSpPr>
          <a:xfrm>
            <a:off x="533400" y="4267200"/>
            <a:ext cx="1677988" cy="1143000"/>
            <a:chOff x="533400" y="4267200"/>
            <a:chExt cx="1677988" cy="1143000"/>
          </a:xfrm>
        </p:grpSpPr>
        <p:graphicFrame>
          <p:nvGraphicFramePr>
            <p:cNvPr id="564242" name="Object 18"/>
            <p:cNvGraphicFramePr>
              <a:graphicFrameLocks noChangeAspect="1"/>
            </p:cNvGraphicFramePr>
            <p:nvPr/>
          </p:nvGraphicFramePr>
          <p:xfrm>
            <a:off x="533400" y="4267200"/>
            <a:ext cx="292100" cy="403225"/>
          </p:xfrm>
          <a:graphic>
            <a:graphicData uri="http://schemas.openxmlformats.org/presentationml/2006/ole">
              <p:oleObj spid="_x0000_s564242" name="Equation" r:id="rId15" imgW="164880" imgH="228600" progId="Equation.DSMT4">
                <p:embed/>
              </p:oleObj>
            </a:graphicData>
          </a:graphic>
        </p:graphicFrame>
        <p:graphicFrame>
          <p:nvGraphicFramePr>
            <p:cNvPr id="564244" name="Object 20"/>
            <p:cNvGraphicFramePr>
              <a:graphicFrameLocks noChangeAspect="1"/>
            </p:cNvGraphicFramePr>
            <p:nvPr/>
          </p:nvGraphicFramePr>
          <p:xfrm>
            <a:off x="1447800" y="5006975"/>
            <a:ext cx="763588" cy="403225"/>
          </p:xfrm>
          <a:graphic>
            <a:graphicData uri="http://schemas.openxmlformats.org/presentationml/2006/ole">
              <p:oleObj spid="_x0000_s564244" name="Equation" r:id="rId16" imgW="431640" imgH="228600" progId="Equation.DSMT4">
                <p:embed/>
              </p:oleObj>
            </a:graphicData>
          </a:graphic>
        </p:graphicFrame>
      </p:grpSp>
      <p:grpSp>
        <p:nvGrpSpPr>
          <p:cNvPr id="77" name="Group 76"/>
          <p:cNvGrpSpPr/>
          <p:nvPr/>
        </p:nvGrpSpPr>
        <p:grpSpPr>
          <a:xfrm>
            <a:off x="3463925" y="4572000"/>
            <a:ext cx="1108075" cy="933450"/>
            <a:chOff x="3463925" y="4572000"/>
            <a:chExt cx="1108075" cy="933450"/>
          </a:xfrm>
        </p:grpSpPr>
        <p:graphicFrame>
          <p:nvGraphicFramePr>
            <p:cNvPr id="564243" name="Object 19"/>
            <p:cNvGraphicFramePr>
              <a:graphicFrameLocks noChangeAspect="1"/>
            </p:cNvGraphicFramePr>
            <p:nvPr/>
          </p:nvGraphicFramePr>
          <p:xfrm>
            <a:off x="4170363" y="5105400"/>
            <a:ext cx="401637" cy="400050"/>
          </p:xfrm>
          <a:graphic>
            <a:graphicData uri="http://schemas.openxmlformats.org/presentationml/2006/ole">
              <p:oleObj spid="_x0000_s564243" name="Equation" r:id="rId17" imgW="228600" imgH="228600" progId="Equation.DSMT4">
                <p:embed/>
              </p:oleObj>
            </a:graphicData>
          </a:graphic>
        </p:graphicFrame>
        <p:graphicFrame>
          <p:nvGraphicFramePr>
            <p:cNvPr id="564245" name="Object 21"/>
            <p:cNvGraphicFramePr>
              <a:graphicFrameLocks noChangeAspect="1"/>
            </p:cNvGraphicFramePr>
            <p:nvPr/>
          </p:nvGraphicFramePr>
          <p:xfrm>
            <a:off x="3463925" y="4572000"/>
            <a:ext cx="269875" cy="358775"/>
          </p:xfrm>
          <a:graphic>
            <a:graphicData uri="http://schemas.openxmlformats.org/presentationml/2006/ole">
              <p:oleObj spid="_x0000_s564245" name="Equation" r:id="rId18" imgW="152280" imgH="203040" progId="Equation.DSMT4">
                <p:embed/>
              </p:oleObj>
            </a:graphicData>
          </a:graphic>
        </p:graphicFrame>
      </p:grpSp>
      <p:grpSp>
        <p:nvGrpSpPr>
          <p:cNvPr id="85" name="Group 84"/>
          <p:cNvGrpSpPr/>
          <p:nvPr/>
        </p:nvGrpSpPr>
        <p:grpSpPr>
          <a:xfrm>
            <a:off x="304800" y="2133600"/>
            <a:ext cx="1752600" cy="1359932"/>
            <a:chOff x="304800" y="2133600"/>
            <a:chExt cx="1752600" cy="1359932"/>
          </a:xfrm>
        </p:grpSpPr>
        <p:graphicFrame>
          <p:nvGraphicFramePr>
            <p:cNvPr id="564246" name="Object 22"/>
            <p:cNvGraphicFramePr>
              <a:graphicFrameLocks noChangeAspect="1"/>
            </p:cNvGraphicFramePr>
            <p:nvPr/>
          </p:nvGraphicFramePr>
          <p:xfrm>
            <a:off x="533400" y="2655332"/>
            <a:ext cx="1416050" cy="760413"/>
          </p:xfrm>
          <a:graphic>
            <a:graphicData uri="http://schemas.openxmlformats.org/presentationml/2006/ole">
              <p:oleObj spid="_x0000_s564246" name="Equation" r:id="rId19" imgW="799920" imgH="431640" progId="Equation.DSMT4">
                <p:embed/>
              </p:oleObj>
            </a:graphicData>
          </a:graphic>
        </p:graphicFrame>
        <p:sp>
          <p:nvSpPr>
            <p:cNvPr id="80" name="Rectangle 79"/>
            <p:cNvSpPr/>
            <p:nvPr/>
          </p:nvSpPr>
          <p:spPr>
            <a:xfrm>
              <a:off x="381000" y="2579132"/>
              <a:ext cx="16764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04800" y="2133600"/>
              <a:ext cx="1687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Mirror equation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34200" y="2133600"/>
            <a:ext cx="1905000" cy="1436132"/>
            <a:chOff x="6934200" y="2133600"/>
            <a:chExt cx="1905000" cy="1436132"/>
          </a:xfrm>
        </p:grpSpPr>
        <p:graphicFrame>
          <p:nvGraphicFramePr>
            <p:cNvPr id="564237" name="Object 13"/>
            <p:cNvGraphicFramePr>
              <a:graphicFrameLocks noChangeAspect="1"/>
            </p:cNvGraphicFramePr>
            <p:nvPr/>
          </p:nvGraphicFramePr>
          <p:xfrm>
            <a:off x="7105650" y="2960132"/>
            <a:ext cx="493713" cy="247650"/>
          </p:xfrm>
          <a:graphic>
            <a:graphicData uri="http://schemas.openxmlformats.org/presentationml/2006/ole">
              <p:oleObj spid="_x0000_s564237" name="Equation" r:id="rId20" imgW="279360" imgH="139680" progId="Equation.DSMT4">
                <p:embed/>
              </p:oleObj>
            </a:graphicData>
          </a:graphic>
        </p:graphicFrame>
        <p:sp>
          <p:nvSpPr>
            <p:cNvPr id="79" name="Rectangle 78"/>
            <p:cNvSpPr/>
            <p:nvPr/>
          </p:nvSpPr>
          <p:spPr>
            <a:xfrm>
              <a:off x="7010400" y="2579132"/>
              <a:ext cx="1828800" cy="990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34200" y="2133600"/>
              <a:ext cx="1530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Magnification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215068" y="5791200"/>
            <a:ext cx="1890332" cy="760413"/>
            <a:chOff x="3215068" y="5791200"/>
            <a:chExt cx="1890332" cy="760413"/>
          </a:xfrm>
        </p:grpSpPr>
        <p:graphicFrame>
          <p:nvGraphicFramePr>
            <p:cNvPr id="564234" name="Object 10"/>
            <p:cNvGraphicFramePr>
              <a:graphicFrameLocks noChangeAspect="1"/>
            </p:cNvGraphicFramePr>
            <p:nvPr/>
          </p:nvGraphicFramePr>
          <p:xfrm>
            <a:off x="3689350" y="5791200"/>
            <a:ext cx="1416050" cy="760413"/>
          </p:xfrm>
          <a:graphic>
            <a:graphicData uri="http://schemas.openxmlformats.org/presentationml/2006/ole">
              <p:oleObj spid="_x0000_s564234" name="Equation" r:id="rId21" imgW="799920" imgH="431640" progId="Equation.DSMT4">
                <p:embed/>
              </p:oleObj>
            </a:graphicData>
          </a:graphic>
        </p:graphicFrame>
        <p:sp>
          <p:nvSpPr>
            <p:cNvPr id="86" name="TextBox 85"/>
            <p:cNvSpPr txBox="1"/>
            <p:nvPr/>
          </p:nvSpPr>
          <p:spPr>
            <a:xfrm>
              <a:off x="3215068" y="5943600"/>
              <a:ext cx="51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So, </a:t>
              </a:r>
              <a:endParaRPr lang="en-US" dirty="0"/>
            </a:p>
          </p:txBody>
        </p:sp>
      </p:grp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57200" y="3810000"/>
            <a:ext cx="3657601" cy="1752601"/>
            <a:chOff x="304800" y="3505200"/>
            <a:chExt cx="3657601" cy="1752601"/>
          </a:xfrm>
        </p:grpSpPr>
        <p:grpSp>
          <p:nvGrpSpPr>
            <p:cNvPr id="47" name="Group 46"/>
            <p:cNvGrpSpPr/>
            <p:nvPr/>
          </p:nvGrpSpPr>
          <p:grpSpPr>
            <a:xfrm>
              <a:off x="304800" y="3505200"/>
              <a:ext cx="2514601" cy="1143000"/>
              <a:chOff x="3505199" y="4648200"/>
              <a:chExt cx="3657601" cy="1143000"/>
            </a:xfrm>
          </p:grpSpPr>
          <p:sp>
            <p:nvSpPr>
              <p:cNvPr id="48" name="Right Triangle 47"/>
              <p:cNvSpPr/>
              <p:nvPr/>
            </p:nvSpPr>
            <p:spPr>
              <a:xfrm rot="10800000" flipH="1" flipV="1">
                <a:off x="3505200" y="4648200"/>
                <a:ext cx="3657600" cy="1143000"/>
              </a:xfrm>
              <a:prstGeom prst="rtTriangl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0800000">
                <a:off x="3505199" y="5638799"/>
                <a:ext cx="221673" cy="1523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10800000">
              <a:off x="2819400" y="4648200"/>
              <a:ext cx="1143001" cy="533400"/>
              <a:chOff x="3505196" y="4648200"/>
              <a:chExt cx="3657604" cy="1143000"/>
            </a:xfrm>
          </p:grpSpPr>
          <p:sp>
            <p:nvSpPr>
              <p:cNvPr id="51" name="Right Triangle 50"/>
              <p:cNvSpPr/>
              <p:nvPr/>
            </p:nvSpPr>
            <p:spPr>
              <a:xfrm rot="10800000" flipH="1" flipV="1">
                <a:off x="3505200" y="4648200"/>
                <a:ext cx="3657600" cy="1143000"/>
              </a:xfrm>
              <a:prstGeom prst="rtTriangl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0800000">
                <a:off x="3505196" y="5464631"/>
                <a:ext cx="487680" cy="32656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Arc 57"/>
            <p:cNvSpPr/>
            <p:nvPr/>
          </p:nvSpPr>
          <p:spPr bwMode="auto">
            <a:xfrm rot="16200000">
              <a:off x="2133598" y="4038600"/>
              <a:ext cx="1219201" cy="1219201"/>
            </a:xfrm>
            <a:prstGeom prst="arc">
              <a:avLst>
                <a:gd name="adj1" fmla="val 16219483"/>
                <a:gd name="adj2" fmla="val 1776086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Arc 58"/>
            <p:cNvSpPr/>
            <p:nvPr/>
          </p:nvSpPr>
          <p:spPr bwMode="auto">
            <a:xfrm rot="16200000">
              <a:off x="2209799" y="4114798"/>
              <a:ext cx="1066802" cy="1066802"/>
            </a:xfrm>
            <a:prstGeom prst="arc">
              <a:avLst>
                <a:gd name="adj1" fmla="val 5468754"/>
                <a:gd name="adj2" fmla="val 6718077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Arc 69"/>
            <p:cNvSpPr/>
            <p:nvPr/>
          </p:nvSpPr>
          <p:spPr bwMode="auto">
            <a:xfrm rot="16200000">
              <a:off x="2209799" y="4114800"/>
              <a:ext cx="1066800" cy="1066800"/>
            </a:xfrm>
            <a:prstGeom prst="arc">
              <a:avLst>
                <a:gd name="adj1" fmla="val 16219483"/>
                <a:gd name="adj2" fmla="val 1776086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Arc 70"/>
            <p:cNvSpPr/>
            <p:nvPr/>
          </p:nvSpPr>
          <p:spPr bwMode="auto">
            <a:xfrm rot="16200000">
              <a:off x="2133600" y="4038600"/>
              <a:ext cx="1219201" cy="1219201"/>
            </a:xfrm>
            <a:prstGeom prst="arc">
              <a:avLst>
                <a:gd name="adj1" fmla="val 5457911"/>
                <a:gd name="adj2" fmla="val 656555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47" name="Rectangle 91"/>
          <p:cNvSpPr>
            <a:spLocks noChangeArrowheads="1"/>
          </p:cNvSpPr>
          <p:nvPr/>
        </p:nvSpPr>
        <p:spPr bwMode="auto">
          <a:xfrm>
            <a:off x="5029200" y="28956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/>
              <a:t>h</a:t>
            </a:r>
            <a:r>
              <a:rPr lang="en-US" sz="2000" i="1" baseline="-25000" dirty="0"/>
              <a:t>o</a:t>
            </a:r>
            <a:r>
              <a:rPr lang="en-US" sz="2000" baseline="0" dirty="0"/>
              <a:t> = height of </a:t>
            </a:r>
            <a:r>
              <a:rPr lang="en-US" sz="2000" baseline="0" dirty="0" smtClean="0"/>
              <a:t>object:</a:t>
            </a:r>
          </a:p>
          <a:p>
            <a:pPr marL="463550" lvl="2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always</a:t>
            </a:r>
            <a:endParaRPr lang="en-US" u="sng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1948" name="Rectangle 92"/>
          <p:cNvSpPr>
            <a:spLocks noChangeArrowheads="1"/>
          </p:cNvSpPr>
          <p:nvPr/>
        </p:nvSpPr>
        <p:spPr bwMode="auto">
          <a:xfrm>
            <a:off x="5029200" y="41148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/>
              <a:t>h</a:t>
            </a:r>
            <a:r>
              <a:rPr lang="en-US" sz="2000" i="1" baseline="-25000" dirty="0"/>
              <a:t>i</a:t>
            </a:r>
            <a:r>
              <a:rPr lang="en-US" sz="2000" baseline="0" dirty="0"/>
              <a:t> = height of image:</a:t>
            </a: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image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upright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0: 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image is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inverted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1949" name="Rectangle 93"/>
          <p:cNvSpPr>
            <a:spLocks noChangeArrowheads="1"/>
          </p:cNvSpPr>
          <p:nvPr/>
        </p:nvSpPr>
        <p:spPr bwMode="auto">
          <a:xfrm>
            <a:off x="5029200" y="53340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baseline="0" dirty="0" smtClean="0"/>
              <a:t>|</a:t>
            </a:r>
            <a:r>
              <a:rPr lang="en-US" sz="2000" i="1" baseline="0" dirty="0" smtClean="0"/>
              <a:t>m</a:t>
            </a:r>
            <a:r>
              <a:rPr lang="en-US" sz="2000" baseline="0" dirty="0" smtClean="0"/>
              <a:t>| </a:t>
            </a:r>
            <a:r>
              <a:rPr lang="en-US" sz="2000" baseline="0" dirty="0"/>
              <a:t>= magnification:</a:t>
            </a: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1:  image is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reduced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679450" lvl="2" indent="-228600"/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&gt; 1:  image is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enlarged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dirty="0" smtClean="0"/>
              <a:t>Distance &amp; magnification conventions</a:t>
            </a:r>
            <a:endParaRPr lang="en-US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457200" y="28956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z="2000" baseline="0" dirty="0"/>
              <a:t>   </a:t>
            </a:r>
            <a:r>
              <a:rPr lang="en-US" sz="2000" i="1" baseline="0" dirty="0"/>
              <a:t>d</a:t>
            </a:r>
            <a:r>
              <a:rPr lang="en-US" sz="2000" i="1" baseline="-25000" dirty="0"/>
              <a:t>o</a:t>
            </a:r>
            <a:r>
              <a:rPr lang="en-US" sz="2000" baseline="0" dirty="0"/>
              <a:t> = distance object is from mirror:</a:t>
            </a:r>
          </a:p>
          <a:p>
            <a:pPr marL="463550" lvl="2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object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in front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of mirror</a:t>
            </a:r>
          </a:p>
          <a:p>
            <a:pPr marL="463550" lvl="2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0: 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object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behind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mirror</a:t>
            </a: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457200" y="41148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 err="1"/>
              <a:t>d</a:t>
            </a:r>
            <a:r>
              <a:rPr lang="en-US" sz="2000" i="1" baseline="-25000" dirty="0" err="1"/>
              <a:t>i</a:t>
            </a:r>
            <a:r>
              <a:rPr lang="en-US" sz="2000" baseline="0" dirty="0"/>
              <a:t> = distance image is from mirror:</a:t>
            </a: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real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image (in front of mirror)</a:t>
            </a: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0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virtual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image (behind mirror)</a:t>
            </a:r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457200" y="5334000"/>
            <a:ext cx="358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/>
              <a:t>f</a:t>
            </a:r>
            <a:r>
              <a:rPr lang="en-US" sz="2000" baseline="0" dirty="0"/>
              <a:t> = focal length mirror:</a:t>
            </a: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concave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mirror 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i="1" baseline="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/2</a:t>
            </a: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0: 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convex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mirror 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i="1" baseline="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/2</a:t>
            </a: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2362200" y="914400"/>
            <a:ext cx="4414907" cy="1981200"/>
            <a:chOff x="3063164" y="889642"/>
            <a:chExt cx="5886542" cy="2641599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3063164" y="2509284"/>
              <a:ext cx="58150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794077" y="1581571"/>
              <a:ext cx="278014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4"/>
            <p:cNvSpPr>
              <a:spLocks/>
            </p:cNvSpPr>
            <p:nvPr/>
          </p:nvSpPr>
          <p:spPr bwMode="auto">
            <a:xfrm flipH="1">
              <a:off x="6400800" y="1502416"/>
              <a:ext cx="2286000" cy="2028825"/>
            </a:xfrm>
            <a:custGeom>
              <a:avLst/>
              <a:gdLst>
                <a:gd name="T0" fmla="*/ 2147483647 w 21600"/>
                <a:gd name="T1" fmla="*/ 0 h 19177"/>
                <a:gd name="T2" fmla="*/ 2147483647 w 21600"/>
                <a:gd name="T3" fmla="*/ 2147483647 h 19177"/>
                <a:gd name="T4" fmla="*/ 0 w 21600"/>
                <a:gd name="T5" fmla="*/ 2147483647 h 19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177"/>
                <a:gd name="T11" fmla="*/ 21600 w 21600"/>
                <a:gd name="T12" fmla="*/ 19177 h 19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177" fill="none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</a:path>
                <a:path w="21600" h="19177" stroke="0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  <a:lnTo>
                    <a:pt x="0" y="9441"/>
                  </a:lnTo>
                  <a:lnTo>
                    <a:pt x="19427" y="-1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6542690" y="1576552"/>
              <a:ext cx="1104604" cy="966477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40" idx="6"/>
            </p:cNvCxnSpPr>
            <p:nvPr/>
          </p:nvCxnSpPr>
          <p:spPr>
            <a:xfrm>
              <a:off x="6396250" y="2072889"/>
              <a:ext cx="2339454" cy="4302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794077" y="1599767"/>
              <a:ext cx="2565780" cy="60050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375778" y="2213015"/>
              <a:ext cx="1371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378053" y="2218465"/>
              <a:ext cx="1244507" cy="28898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8640454" y="2455464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7565694" y="2461152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43183" y="2514600"/>
              <a:ext cx="4065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99699" y="2514600"/>
              <a:ext cx="34026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5704764" y="889642"/>
              <a:ext cx="865223" cy="70785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266364" y="2210936"/>
              <a:ext cx="312290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284561" y="1508781"/>
              <a:ext cx="3075296" cy="56410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 noChangeAspect="1"/>
            </p:cNvCxnSpPr>
            <p:nvPr/>
          </p:nvCxnSpPr>
          <p:spPr>
            <a:xfrm flipV="1">
              <a:off x="3803605" y="1596789"/>
              <a:ext cx="0" cy="91440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 noChangeAspect="1"/>
            </p:cNvCxnSpPr>
            <p:nvPr/>
          </p:nvCxnSpPr>
          <p:spPr>
            <a:xfrm flipV="1">
              <a:off x="7272391" y="2188191"/>
              <a:ext cx="0" cy="341376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42245" y="1592239"/>
              <a:ext cx="10306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Image</a:t>
              </a:r>
              <a:endParaRPr lang="en-US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67964" y="1092842"/>
              <a:ext cx="1056273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Object</a:t>
              </a:r>
              <a:endParaRPr lang="en-US" i="1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921330" y="2133600"/>
            <a:ext cx="1955470" cy="552510"/>
            <a:chOff x="2895600" y="2133600"/>
            <a:chExt cx="1981200" cy="552510"/>
          </a:xfrm>
        </p:grpSpPr>
        <p:sp>
          <p:nvSpPr>
            <p:cNvPr id="52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114800" y="2514600"/>
              <a:ext cx="76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2895600" y="25146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733800" y="228600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</a:t>
              </a:r>
              <a:endParaRPr lang="en-US" sz="20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876800" y="2133600"/>
            <a:ext cx="645226" cy="552510"/>
            <a:chOff x="4876800" y="2133600"/>
            <a:chExt cx="685800" cy="552510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5334000" y="2514600"/>
              <a:ext cx="228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4876800" y="2514600"/>
              <a:ext cx="228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5029200" y="2286000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err="1" smtClean="0"/>
                <a:t>d</a:t>
              </a:r>
              <a:r>
                <a:rPr lang="en-US" sz="2000" i="1" baseline="-25000" dirty="0" err="1" smtClean="0"/>
                <a:t>i</a:t>
              </a:r>
              <a:endParaRPr lang="en-US" sz="2000" dirty="0"/>
            </a:p>
          </p:txBody>
        </p:sp>
        <p:sp>
          <p:nvSpPr>
            <p:cNvPr id="72" name="Line 5"/>
            <p:cNvSpPr>
              <a:spLocks noChangeShapeType="1"/>
            </p:cNvSpPr>
            <p:nvPr/>
          </p:nvSpPr>
          <p:spPr bwMode="auto">
            <a:xfrm flipV="1">
              <a:off x="5562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016825" y="1447800"/>
            <a:ext cx="954975" cy="675193"/>
            <a:chOff x="2016825" y="1447800"/>
            <a:chExt cx="954975" cy="675193"/>
          </a:xfrm>
        </p:grpSpPr>
        <p:sp>
          <p:nvSpPr>
            <p:cNvPr id="81" name="Line 5"/>
            <p:cNvSpPr>
              <a:spLocks noChangeShapeType="1"/>
            </p:cNvSpPr>
            <p:nvPr/>
          </p:nvSpPr>
          <p:spPr bwMode="auto">
            <a:xfrm flipH="1" flipV="1">
              <a:off x="2362200" y="14478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438400" y="1464625"/>
              <a:ext cx="0" cy="6583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2016825" y="1576450"/>
              <a:ext cx="4042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h</a:t>
              </a:r>
              <a:r>
                <a:rPr lang="en-US" sz="2000" i="1" baseline="-25000" dirty="0" smtClean="0"/>
                <a:t>o</a:t>
              </a:r>
              <a:endParaRPr lang="en-US" sz="20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562600" y="1676400"/>
            <a:ext cx="964184" cy="670950"/>
            <a:chOff x="5562600" y="1676400"/>
            <a:chExt cx="964184" cy="670950"/>
          </a:xfrm>
        </p:grpSpPr>
        <p:sp>
          <p:nvSpPr>
            <p:cNvPr id="88" name="Line 5"/>
            <p:cNvSpPr>
              <a:spLocks noChangeShapeType="1"/>
            </p:cNvSpPr>
            <p:nvPr/>
          </p:nvSpPr>
          <p:spPr bwMode="auto">
            <a:xfrm flipH="1" flipV="1">
              <a:off x="5562600" y="19050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6079175" y="2118750"/>
              <a:ext cx="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6172200" y="1676400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h</a:t>
              </a:r>
              <a:r>
                <a:rPr lang="en-US" sz="2000" i="1" baseline="-25000" dirty="0" smtClean="0"/>
                <a:t>i</a:t>
              </a:r>
              <a:endParaRPr lang="en-US" sz="2000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6077200" y="1677400"/>
              <a:ext cx="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Calculation: concave mirror</a:t>
            </a:r>
          </a:p>
        </p:txBody>
      </p:sp>
      <p:sp>
        <p:nvSpPr>
          <p:cNvPr id="12298" name="Line 21"/>
          <p:cNvSpPr>
            <a:spLocks noChangeShapeType="1"/>
          </p:cNvSpPr>
          <p:nvPr/>
        </p:nvSpPr>
        <p:spPr bwMode="auto">
          <a:xfrm flipH="1" flipV="1">
            <a:off x="4401788" y="4343399"/>
            <a:ext cx="3657600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38"/>
          <p:cNvSpPr txBox="1">
            <a:spLocks noChangeArrowheads="1"/>
          </p:cNvSpPr>
          <p:nvPr/>
        </p:nvSpPr>
        <p:spPr bwMode="auto">
          <a:xfrm>
            <a:off x="3962400" y="4191000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sp>
        <p:nvSpPr>
          <p:cNvPr id="12314" name="Text Box 24"/>
          <p:cNvSpPr txBox="1">
            <a:spLocks noChangeArrowheads="1"/>
          </p:cNvSpPr>
          <p:nvPr/>
        </p:nvSpPr>
        <p:spPr bwMode="auto">
          <a:xfrm>
            <a:off x="5773388" y="4340225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j-lt"/>
              </a:rPr>
              <a:t>C</a:t>
            </a:r>
          </a:p>
        </p:txBody>
      </p:sp>
      <p:sp>
        <p:nvSpPr>
          <p:cNvPr id="12315" name="Text Box 25"/>
          <p:cNvSpPr txBox="1">
            <a:spLocks noChangeArrowheads="1"/>
          </p:cNvSpPr>
          <p:nvPr/>
        </p:nvSpPr>
        <p:spPr bwMode="auto">
          <a:xfrm>
            <a:off x="6687788" y="4343400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>
                <a:latin typeface="+mj-lt"/>
              </a:rPr>
              <a:t>f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6-cm tall candle is placed 24 cm in front of a </a:t>
            </a:r>
            <a:r>
              <a:rPr lang="en-US" sz="2400" i="1" dirty="0" smtClean="0"/>
              <a:t>concave</a:t>
            </a:r>
            <a:r>
              <a:rPr lang="en-US" sz="2400" dirty="0" smtClean="0"/>
              <a:t> mirror with a focal length </a:t>
            </a:r>
            <a:r>
              <a:rPr lang="en-US" sz="2400" i="1" dirty="0" smtClean="0"/>
              <a:t>f</a:t>
            </a:r>
            <a:r>
              <a:rPr lang="en-US" sz="2400" dirty="0" smtClean="0"/>
              <a:t> = +8 cm. Determine the image location, size, and whether it is upright or inverted</a:t>
            </a:r>
            <a:endParaRPr lang="en-US" sz="2400" dirty="0"/>
          </a:p>
        </p:txBody>
      </p:sp>
      <p:graphicFrame>
        <p:nvGraphicFramePr>
          <p:cNvPr id="493572" name="Object 4"/>
          <p:cNvGraphicFramePr>
            <a:graphicFrameLocks noChangeAspect="1"/>
          </p:cNvGraphicFramePr>
          <p:nvPr/>
        </p:nvGraphicFramePr>
        <p:xfrm>
          <a:off x="868362" y="2743200"/>
          <a:ext cx="1417638" cy="762000"/>
        </p:xfrm>
        <a:graphic>
          <a:graphicData uri="http://schemas.openxmlformats.org/presentationml/2006/ole">
            <p:oleObj spid="_x0000_s605187" name="Equation" r:id="rId4" imgW="799920" imgH="431640" progId="Equation.DSMT4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54075" y="4520126"/>
          <a:ext cx="1050925" cy="757238"/>
        </p:xfrm>
        <a:graphic>
          <a:graphicData uri="http://schemas.openxmlformats.org/presentationml/2006/ole">
            <p:oleObj spid="_x0000_s605189" name="Equation" r:id="rId5" imgW="596880" imgH="431640" progId="Equation.DSMT4">
              <p:embed/>
            </p:oleObj>
          </a:graphicData>
        </a:graphic>
      </p:graphicFrame>
      <p:graphicFrame>
        <p:nvGraphicFramePr>
          <p:cNvPr id="493576" name="Object 8"/>
          <p:cNvGraphicFramePr>
            <a:graphicFrameLocks noChangeAspect="1"/>
          </p:cNvGraphicFramePr>
          <p:nvPr/>
        </p:nvGraphicFramePr>
        <p:xfrm>
          <a:off x="866775" y="5879068"/>
          <a:ext cx="962025" cy="400050"/>
        </p:xfrm>
        <a:graphic>
          <a:graphicData uri="http://schemas.openxmlformats.org/presentationml/2006/ole">
            <p:oleObj spid="_x0000_s605191" name="Equation" r:id="rId6" imgW="545760" imgH="228600" progId="Equation.DSMT4">
              <p:embed/>
            </p:oleObj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4554188" y="2971800"/>
            <a:ext cx="3200400" cy="2743200"/>
            <a:chOff x="4554188" y="2971800"/>
            <a:chExt cx="3200400" cy="27432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4554188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011388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468588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925788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382988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840188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297388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754588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554188" y="38862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554188" y="3429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54188" y="2971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554188" y="48006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554188" y="5257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554188" y="5715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8211067" y="4953000"/>
            <a:ext cx="933654" cy="762000"/>
            <a:chOff x="8211067" y="4953000"/>
            <a:chExt cx="933654" cy="762000"/>
          </a:xfrm>
        </p:grpSpPr>
        <p:sp>
          <p:nvSpPr>
            <p:cNvPr id="72" name="Rectangle 71"/>
            <p:cNvSpPr/>
            <p:nvPr/>
          </p:nvSpPr>
          <p:spPr>
            <a:xfrm>
              <a:off x="8211788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11067" y="495300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 cm</a:t>
              </a:r>
              <a:endParaRPr lang="en-US" sz="1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610600" y="533102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 cm</a:t>
              </a:r>
              <a:endParaRPr lang="en-US" sz="1400" dirty="0"/>
            </a:p>
          </p:txBody>
        </p:sp>
      </p:grp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5876901" y="4291228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6792626" y="429255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rc 4"/>
          <p:cNvSpPr>
            <a:spLocks/>
          </p:cNvSpPr>
          <p:nvPr/>
        </p:nvSpPr>
        <p:spPr bwMode="auto">
          <a:xfrm>
            <a:off x="5509163" y="3203375"/>
            <a:ext cx="2286000" cy="2286000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3574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8363" y="3414155"/>
            <a:ext cx="221439" cy="941119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5158698" y="5715000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Diagram should agree!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Plane mirror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970383"/>
            <a:ext cx="561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focal length </a:t>
            </a:r>
            <a:r>
              <a:rPr lang="en-US" sz="2400" i="1" dirty="0" smtClean="0"/>
              <a:t>f</a:t>
            </a:r>
            <a:r>
              <a:rPr lang="en-US" sz="2400" dirty="0" smtClean="0"/>
              <a:t> of a plane mirror?</a:t>
            </a:r>
            <a:endParaRPr lang="en-US" sz="2400" dirty="0"/>
          </a:p>
        </p:txBody>
      </p:sp>
      <p:pic>
        <p:nvPicPr>
          <p:cNvPr id="6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5427583"/>
            <a:ext cx="23277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= 0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∞</a:t>
            </a: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is imaginary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19200"/>
            <a:ext cx="728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Concave mirrors have  </a:t>
            </a:r>
            <a:r>
              <a:rPr lang="en-US" sz="2400" i="1" dirty="0" smtClean="0"/>
              <a:t>f</a:t>
            </a:r>
            <a:r>
              <a:rPr lang="en-US" sz="2400" dirty="0" smtClean="0"/>
              <a:t> &gt; 0 and convex mirrors have </a:t>
            </a:r>
            <a:r>
              <a:rPr lang="en-US" sz="2400" i="1" dirty="0" smtClean="0"/>
              <a:t>f</a:t>
            </a:r>
            <a:r>
              <a:rPr lang="en-US" sz="2400" dirty="0" smtClean="0"/>
              <a:t> &lt; 0</a:t>
            </a:r>
            <a:endParaRPr lang="en-US" sz="24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1665431" y="2819400"/>
            <a:ext cx="7086600" cy="1166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89231" y="35814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178588" y="1840468"/>
            <a:ext cx="0" cy="20574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106" y="1979220"/>
            <a:ext cx="310556" cy="1319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Checkpoint 3.1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066800" y="2057400"/>
            <a:ext cx="523846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Always Real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Always Virtual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Sometimes Real, Sometimes Virtual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7449" y="1181501"/>
            <a:ext cx="7635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image produced by a </a:t>
            </a:r>
            <a:r>
              <a:rPr lang="en-US" sz="2400" i="1" dirty="0" smtClean="0"/>
              <a:t>concave</a:t>
            </a:r>
            <a:r>
              <a:rPr lang="en-US" sz="2400" dirty="0" smtClean="0"/>
              <a:t> mirror of a real object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ACT: Concave Mirror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85800" y="2542907"/>
            <a:ext cx="4565176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Closer than the focal length</a:t>
            </a:r>
            <a:endParaRPr lang="en-US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Farther than the focal length</a:t>
            </a:r>
            <a:endParaRPr lang="en-US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Either close or far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Not Possible</a:t>
            </a:r>
          </a:p>
        </p:txBody>
      </p:sp>
      <p:pic>
        <p:nvPicPr>
          <p:cNvPr id="9229" name="Picture 16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" y="12954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Where in front of a concave mirror should you place an object so that the image is </a:t>
            </a:r>
            <a:r>
              <a:rPr lang="en-US" sz="2400" i="1" u="sng" dirty="0" smtClean="0"/>
              <a:t>virtual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7315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about spherical mirrors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Concave mirrors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Convex mirrors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how spherical mirrors produce images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Ray diagrams – principal rays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Mirror &amp; magnification equations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cases for concave mirrors</a:t>
            </a:r>
            <a:endParaRPr lang="en-US" dirty="0"/>
          </a:p>
        </p:txBody>
      </p:sp>
      <p:grpSp>
        <p:nvGrpSpPr>
          <p:cNvPr id="185" name="Group 184"/>
          <p:cNvGrpSpPr>
            <a:grpSpLocks/>
          </p:cNvGrpSpPr>
          <p:nvPr/>
        </p:nvGrpSpPr>
        <p:grpSpPr>
          <a:xfrm>
            <a:off x="5602984" y="1323632"/>
            <a:ext cx="3464816" cy="1571968"/>
            <a:chOff x="145590" y="1421636"/>
            <a:chExt cx="4619754" cy="2095957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45590" y="250095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2797792" y="1678675"/>
              <a:ext cx="382137" cy="3957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811439" y="2060813"/>
              <a:ext cx="45037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36729" y="2060812"/>
              <a:ext cx="2825086" cy="1433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00502" y="1924335"/>
              <a:ext cx="2634018" cy="8598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18615" y="1713931"/>
              <a:ext cx="263401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855339" y="1640393"/>
              <a:ext cx="968641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Object</a:t>
              </a:r>
              <a:endParaRPr lang="en-US" sz="16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9919" y="2437636"/>
              <a:ext cx="94299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Image</a:t>
              </a:r>
              <a:endParaRPr lang="en-US" sz="1600" i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2825087" y="2047171"/>
              <a:ext cx="0" cy="45720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3248168" y="1421636"/>
              <a:ext cx="1271528" cy="639177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3152633" y="1716205"/>
              <a:ext cx="161271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3220872" y="1489880"/>
              <a:ext cx="1367054" cy="43445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3932830" y="1708252"/>
              <a:ext cx="0" cy="7955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346272" y="2498382"/>
              <a:ext cx="3907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75638" y="2520288"/>
              <a:ext cx="3288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10" name="Arc 4"/>
            <p:cNvSpPr>
              <a:spLocks/>
            </p:cNvSpPr>
            <p:nvPr/>
          </p:nvSpPr>
          <p:spPr bwMode="auto">
            <a:xfrm>
              <a:off x="477672" y="1488768"/>
              <a:ext cx="2859216" cy="2028825"/>
            </a:xfrm>
            <a:custGeom>
              <a:avLst/>
              <a:gdLst>
                <a:gd name="T0" fmla="*/ 2147483647 w 21600"/>
                <a:gd name="T1" fmla="*/ 0 h 19177"/>
                <a:gd name="T2" fmla="*/ 2147483647 w 21600"/>
                <a:gd name="T3" fmla="*/ 2147483647 h 19177"/>
                <a:gd name="T4" fmla="*/ 0 w 21600"/>
                <a:gd name="T5" fmla="*/ 2147483647 h 19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177"/>
                <a:gd name="T11" fmla="*/ 21600 w 21600"/>
                <a:gd name="T12" fmla="*/ 19177 h 19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177" fill="none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</a:path>
                <a:path w="21600" h="19177" stroke="0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  <a:lnTo>
                    <a:pt x="0" y="9441"/>
                  </a:lnTo>
                  <a:lnTo>
                    <a:pt x="19427" y="-1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2449142" y="2049439"/>
              <a:ext cx="373672" cy="46175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459182" y="2441817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378412" y="2447505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5334000" y="3126581"/>
            <a:ext cx="3292248" cy="1521619"/>
            <a:chOff x="-203200" y="4234242"/>
            <a:chExt cx="4389664" cy="2028825"/>
          </a:xfrm>
        </p:grpSpPr>
        <p:sp>
          <p:nvSpPr>
            <p:cNvPr id="86" name="Line 5"/>
            <p:cNvSpPr>
              <a:spLocks noChangeShapeType="1"/>
            </p:cNvSpPr>
            <p:nvPr/>
          </p:nvSpPr>
          <p:spPr bwMode="auto">
            <a:xfrm>
              <a:off x="147864" y="5246427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 flipV="1">
              <a:off x="2129051" y="4940490"/>
              <a:ext cx="1009934" cy="103722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2129051" y="4940492"/>
              <a:ext cx="116233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0" y="4954138"/>
              <a:ext cx="3302759" cy="113276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0" y="4367284"/>
              <a:ext cx="3125337" cy="176056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>
              <a:off x="0" y="5987954"/>
              <a:ext cx="3154907" cy="34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625600" y="4434267"/>
              <a:ext cx="11176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Object</a:t>
              </a:r>
              <a:endParaRPr lang="en-US" sz="1600" i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-203200" y="4739067"/>
              <a:ext cx="942993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Image</a:t>
              </a:r>
              <a:endParaRPr lang="en-US" sz="1600" i="1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 flipV="1">
              <a:off x="2129051" y="4940490"/>
              <a:ext cx="0" cy="301752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272955" y="5231649"/>
              <a:ext cx="0" cy="795528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362195" y="5243857"/>
              <a:ext cx="4029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318856" y="5256663"/>
              <a:ext cx="23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103" name="Arc 4"/>
            <p:cNvSpPr>
              <a:spLocks/>
            </p:cNvSpPr>
            <p:nvPr/>
          </p:nvSpPr>
          <p:spPr bwMode="auto">
            <a:xfrm>
              <a:off x="493594" y="4234242"/>
              <a:ext cx="2859216" cy="2028825"/>
            </a:xfrm>
            <a:custGeom>
              <a:avLst/>
              <a:gdLst>
                <a:gd name="T0" fmla="*/ 2147483647 w 21600"/>
                <a:gd name="T1" fmla="*/ 0 h 19177"/>
                <a:gd name="T2" fmla="*/ 2147483647 w 21600"/>
                <a:gd name="T3" fmla="*/ 2147483647 h 19177"/>
                <a:gd name="T4" fmla="*/ 0 w 21600"/>
                <a:gd name="T5" fmla="*/ 2147483647 h 19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177"/>
                <a:gd name="T11" fmla="*/ 21600 w 21600"/>
                <a:gd name="T12" fmla="*/ 19177 h 19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177" fill="none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</a:path>
                <a:path w="21600" h="19177" stroke="0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  <a:lnTo>
                    <a:pt x="0" y="9441"/>
                  </a:lnTo>
                  <a:lnTo>
                    <a:pt x="19427" y="-1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475104" y="5187291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7"/>
            <p:cNvSpPr>
              <a:spLocks noChangeArrowheads="1"/>
            </p:cNvSpPr>
            <p:nvPr/>
          </p:nvSpPr>
          <p:spPr bwMode="auto">
            <a:xfrm>
              <a:off x="2394334" y="5192979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9" name="Group 188"/>
          <p:cNvGrpSpPr>
            <a:grpSpLocks noChangeAspect="1"/>
          </p:cNvGrpSpPr>
          <p:nvPr/>
        </p:nvGrpSpPr>
        <p:grpSpPr>
          <a:xfrm>
            <a:off x="5565135" y="4800594"/>
            <a:ext cx="3045465" cy="1600206"/>
            <a:chOff x="5083380" y="4139355"/>
            <a:chExt cx="4060620" cy="2133605"/>
          </a:xfrm>
        </p:grpSpPr>
        <p:sp>
          <p:nvSpPr>
            <p:cNvPr id="148" name="Line 5"/>
            <p:cNvSpPr>
              <a:spLocks noChangeShapeType="1"/>
            </p:cNvSpPr>
            <p:nvPr/>
          </p:nvSpPr>
          <p:spPr bwMode="auto">
            <a:xfrm>
              <a:off x="5105400" y="525632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 flipH="1" flipV="1">
              <a:off x="5909481" y="4579619"/>
              <a:ext cx="2320119" cy="105087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5926528" y="4593266"/>
              <a:ext cx="222118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flipV="1">
              <a:off x="6283842" y="4590253"/>
              <a:ext cx="1866886" cy="15766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H="1" flipV="1">
              <a:off x="5929544" y="4609194"/>
              <a:ext cx="1321861" cy="150452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>
              <a:off x="5083380" y="5650624"/>
              <a:ext cx="3154907" cy="34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5384800" y="4139355"/>
              <a:ext cx="11176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Object</a:t>
              </a:r>
              <a:endParaRPr lang="en-US" sz="1600" i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349913" y="4803537"/>
              <a:ext cx="1085084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Image</a:t>
              </a:r>
              <a:endParaRPr lang="en-US" sz="1600" i="1" dirty="0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 flipH="1" flipV="1">
              <a:off x="5923128" y="4579616"/>
              <a:ext cx="3399" cy="68580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>
              <a:off x="6875787" y="5252484"/>
              <a:ext cx="0" cy="409905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6265140" y="5262848"/>
              <a:ext cx="423780" cy="49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249096" y="5275655"/>
              <a:ext cx="34057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sp>
          <p:nvSpPr>
            <p:cNvPr id="162" name="Arc 4"/>
            <p:cNvSpPr>
              <a:spLocks/>
            </p:cNvSpPr>
            <p:nvPr/>
          </p:nvSpPr>
          <p:spPr bwMode="auto">
            <a:xfrm>
              <a:off x="5451130" y="4244135"/>
              <a:ext cx="2859216" cy="2028825"/>
            </a:xfrm>
            <a:custGeom>
              <a:avLst/>
              <a:gdLst>
                <a:gd name="T0" fmla="*/ 2147483647 w 21600"/>
                <a:gd name="T1" fmla="*/ 0 h 19177"/>
                <a:gd name="T2" fmla="*/ 2147483647 w 21600"/>
                <a:gd name="T3" fmla="*/ 2147483647 h 19177"/>
                <a:gd name="T4" fmla="*/ 0 w 21600"/>
                <a:gd name="T5" fmla="*/ 2147483647 h 19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177"/>
                <a:gd name="T11" fmla="*/ 21600 w 21600"/>
                <a:gd name="T12" fmla="*/ 19177 h 19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177" fill="none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</a:path>
                <a:path w="21600" h="19177" stroke="0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  <a:lnTo>
                    <a:pt x="0" y="9441"/>
                  </a:lnTo>
                  <a:lnTo>
                    <a:pt x="19427" y="-1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7"/>
            <p:cNvSpPr>
              <a:spLocks noChangeArrowheads="1"/>
            </p:cNvSpPr>
            <p:nvPr/>
          </p:nvSpPr>
          <p:spPr bwMode="auto">
            <a:xfrm>
              <a:off x="7351870" y="5202872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6432640" y="5197184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" name="Rectangle 8"/>
          <p:cNvSpPr>
            <a:spLocks noChangeArrowheads="1"/>
          </p:cNvSpPr>
          <p:nvPr/>
        </p:nvSpPr>
        <p:spPr bwMode="auto">
          <a:xfrm>
            <a:off x="990600" y="1600200"/>
            <a:ext cx="1066800" cy="72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Inside </a:t>
            </a:r>
            <a:r>
              <a:rPr lang="en-US" i="1" u="sng" baseline="0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eaLnBrk="1" hangingPunct="1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f</a:t>
            </a:r>
            <a:endParaRPr lang="en-US" i="1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0" name="Rectangle 298"/>
          <p:cNvSpPr>
            <a:spLocks noChangeArrowheads="1"/>
          </p:cNvSpPr>
          <p:nvPr/>
        </p:nvSpPr>
        <p:spPr bwMode="auto">
          <a:xfrm>
            <a:off x="990600" y="3350299"/>
            <a:ext cx="1600200" cy="76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Between </a:t>
            </a:r>
            <a:r>
              <a:rPr lang="en-US" i="1" u="sng" baseline="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en-US" i="1" u="sng" baseline="0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d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R</a:t>
            </a:r>
            <a:endParaRPr lang="en-US" i="1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1" name="Rectangle 299"/>
          <p:cNvSpPr>
            <a:spLocks noChangeArrowheads="1"/>
          </p:cNvSpPr>
          <p:nvPr/>
        </p:nvSpPr>
        <p:spPr bwMode="auto">
          <a:xfrm>
            <a:off x="1066800" y="51054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Past </a:t>
            </a:r>
            <a:r>
              <a:rPr lang="en-US" i="1" u="sng" baseline="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d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endParaRPr lang="en-US" i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2" name="Rectangle 303"/>
          <p:cNvSpPr>
            <a:spLocks noChangeArrowheads="1"/>
          </p:cNvSpPr>
          <p:nvPr/>
        </p:nvSpPr>
        <p:spPr bwMode="auto">
          <a:xfrm>
            <a:off x="3200400" y="3342382"/>
            <a:ext cx="16445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Inverted: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&lt;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Enlarged: </a:t>
            </a: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1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Real: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3" name="Rectangle 304"/>
          <p:cNvSpPr>
            <a:spLocks noChangeArrowheads="1"/>
          </p:cNvSpPr>
          <p:nvPr/>
        </p:nvSpPr>
        <p:spPr bwMode="auto">
          <a:xfrm>
            <a:off x="3200400" y="1600200"/>
            <a:ext cx="1740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Upright: </a:t>
            </a: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Enlarged: </a:t>
            </a: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1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Virtual: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&lt;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" name="Rectangle 305"/>
          <p:cNvSpPr>
            <a:spLocks noChangeArrowheads="1"/>
          </p:cNvSpPr>
          <p:nvPr/>
        </p:nvSpPr>
        <p:spPr bwMode="auto">
          <a:xfrm>
            <a:off x="3124199" y="5105400"/>
            <a:ext cx="17616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Inverted: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&lt;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Reduced: </a:t>
            </a: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&lt; 1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Real: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&gt; 0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914400" y="114300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 is:</a:t>
            </a:r>
            <a:endParaRPr lang="en-US" sz="2400" dirty="0"/>
          </a:p>
        </p:txBody>
      </p:sp>
      <p:sp>
        <p:nvSpPr>
          <p:cNvPr id="192" name="TextBox 191"/>
          <p:cNvSpPr txBox="1"/>
          <p:nvPr/>
        </p:nvSpPr>
        <p:spPr>
          <a:xfrm>
            <a:off x="3200400" y="1143000"/>
            <a:ext cx="129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is:</a:t>
            </a:r>
            <a:endParaRPr lang="en-US" sz="24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105468" y="6250675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Calculation: convex mirror</a:t>
            </a:r>
          </a:p>
        </p:txBody>
      </p:sp>
      <p:sp>
        <p:nvSpPr>
          <p:cNvPr id="12298" name="Line 21"/>
          <p:cNvSpPr>
            <a:spLocks noChangeShapeType="1"/>
          </p:cNvSpPr>
          <p:nvPr/>
        </p:nvSpPr>
        <p:spPr bwMode="auto">
          <a:xfrm flipH="1" flipV="1">
            <a:off x="4401788" y="4343399"/>
            <a:ext cx="3657600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38"/>
          <p:cNvSpPr txBox="1">
            <a:spLocks noChangeArrowheads="1"/>
          </p:cNvSpPr>
          <p:nvPr/>
        </p:nvSpPr>
        <p:spPr bwMode="auto">
          <a:xfrm>
            <a:off x="3962400" y="4155167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sp>
        <p:nvSpPr>
          <p:cNvPr id="12314" name="Text Box 24"/>
          <p:cNvSpPr txBox="1">
            <a:spLocks noChangeArrowheads="1"/>
          </p:cNvSpPr>
          <p:nvPr/>
        </p:nvSpPr>
        <p:spPr bwMode="auto">
          <a:xfrm>
            <a:off x="7620000" y="4343400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>
                <a:latin typeface="+mj-lt"/>
              </a:rPr>
              <a:t>C</a:t>
            </a:r>
          </a:p>
        </p:txBody>
      </p:sp>
      <p:sp>
        <p:nvSpPr>
          <p:cNvPr id="12315" name="Text Box 25"/>
          <p:cNvSpPr txBox="1">
            <a:spLocks noChangeArrowheads="1"/>
          </p:cNvSpPr>
          <p:nvPr/>
        </p:nvSpPr>
        <p:spPr bwMode="auto">
          <a:xfrm>
            <a:off x="6934200" y="4343400"/>
            <a:ext cx="27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>
                <a:latin typeface="+mj-lt"/>
              </a:rPr>
              <a:t>f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121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6-cm tall candle is placed 12 cm in front of a </a:t>
            </a:r>
            <a:r>
              <a:rPr lang="en-US" sz="2400" i="1" dirty="0" smtClean="0"/>
              <a:t>convex</a:t>
            </a:r>
            <a:r>
              <a:rPr lang="en-US" sz="2400" dirty="0" smtClean="0"/>
              <a:t> mirror with a focal length </a:t>
            </a:r>
            <a:r>
              <a:rPr lang="en-US" sz="2400" i="1" dirty="0" smtClean="0"/>
              <a:t>f</a:t>
            </a:r>
            <a:r>
              <a:rPr lang="en-US" sz="2400" dirty="0" smtClean="0"/>
              <a:t> = –6 cm. Determine the image location, size, and whether it is upright or inverted</a:t>
            </a:r>
            <a:endParaRPr lang="en-US" sz="2400" dirty="0"/>
          </a:p>
        </p:txBody>
      </p:sp>
      <p:graphicFrame>
        <p:nvGraphicFramePr>
          <p:cNvPr id="493572" name="Object 4"/>
          <p:cNvGraphicFramePr>
            <a:graphicFrameLocks noChangeAspect="1"/>
          </p:cNvGraphicFramePr>
          <p:nvPr/>
        </p:nvGraphicFramePr>
        <p:xfrm>
          <a:off x="868362" y="2590800"/>
          <a:ext cx="1417638" cy="762000"/>
        </p:xfrm>
        <a:graphic>
          <a:graphicData uri="http://schemas.openxmlformats.org/presentationml/2006/ole">
            <p:oleObj spid="_x0000_s606211" name="Equation" r:id="rId4" imgW="799920" imgH="431640" progId="Equation.DSMT4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02751" y="4359830"/>
          <a:ext cx="1050925" cy="757238"/>
        </p:xfrm>
        <a:graphic>
          <a:graphicData uri="http://schemas.openxmlformats.org/presentationml/2006/ole">
            <p:oleObj spid="_x0000_s606213" name="Equation" r:id="rId5" imgW="596880" imgH="431640" progId="Equation.DSMT4">
              <p:embed/>
            </p:oleObj>
          </a:graphicData>
        </a:graphic>
      </p:graphicFrame>
      <p:graphicFrame>
        <p:nvGraphicFramePr>
          <p:cNvPr id="493576" name="Object 8"/>
          <p:cNvGraphicFramePr>
            <a:graphicFrameLocks noChangeAspect="1"/>
          </p:cNvGraphicFramePr>
          <p:nvPr/>
        </p:nvGraphicFramePr>
        <p:xfrm>
          <a:off x="914400" y="5707618"/>
          <a:ext cx="962025" cy="400050"/>
        </p:xfrm>
        <a:graphic>
          <a:graphicData uri="http://schemas.openxmlformats.org/presentationml/2006/ole">
            <p:oleObj spid="_x0000_s606215" name="Equation" r:id="rId6" imgW="545760" imgH="228600" progId="Equation.DSMT4">
              <p:embed/>
            </p:oleObj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4572000" y="2971800"/>
            <a:ext cx="3200400" cy="2743200"/>
            <a:chOff x="4572000" y="2971800"/>
            <a:chExt cx="3200400" cy="27432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4572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029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486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9436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4008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858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315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772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572000" y="38862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572000" y="3429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72000" y="2971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572000" y="48006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572000" y="5257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572000" y="5715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8211067" y="4953000"/>
            <a:ext cx="933654" cy="762000"/>
            <a:chOff x="8211067" y="4953000"/>
            <a:chExt cx="933654" cy="762000"/>
          </a:xfrm>
        </p:grpSpPr>
        <p:sp>
          <p:nvSpPr>
            <p:cNvPr id="72" name="Rectangle 71"/>
            <p:cNvSpPr/>
            <p:nvPr/>
          </p:nvSpPr>
          <p:spPr>
            <a:xfrm>
              <a:off x="8211788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11067" y="495300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 cm</a:t>
              </a:r>
              <a:endParaRPr lang="en-US" sz="1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610600" y="533102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 cm</a:t>
              </a:r>
              <a:endParaRPr lang="en-US" sz="1400" dirty="0"/>
            </a:p>
          </p:txBody>
        </p:sp>
      </p:grp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7726426" y="4291228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7048902" y="429255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rc 4"/>
          <p:cNvSpPr>
            <a:spLocks/>
          </p:cNvSpPr>
          <p:nvPr/>
        </p:nvSpPr>
        <p:spPr bwMode="auto">
          <a:xfrm flipH="1">
            <a:off x="6400800" y="3200400"/>
            <a:ext cx="2286000" cy="2286000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3574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6175" y="3414155"/>
            <a:ext cx="221439" cy="941119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5105400" y="5715000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Diagram should agree!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Checkpoint 3.2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457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/>
              <a:t>The image produced by a convex mirror of a real object is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41528" y="2286000"/>
            <a:ext cx="550687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always real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always virtual</a:t>
            </a: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sometimes real and sometimes virtual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Convex mirror image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066800" y="4741783"/>
            <a:ext cx="24384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Always</a:t>
            </a:r>
            <a:endParaRPr lang="en-US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Sometimes</a:t>
            </a:r>
            <a:endParaRPr lang="en-US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  <a:buFont typeface="+mj-lt"/>
              <a:buAutoNum type="alphaUcPeriod"/>
            </a:pP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Never</a:t>
            </a:r>
            <a:endParaRPr lang="en-US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328" name="Picture 16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1" y="1295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object placed in front of a </a:t>
            </a:r>
            <a:r>
              <a:rPr lang="en-US" sz="2400" i="1" dirty="0" smtClean="0"/>
              <a:t>convex</a:t>
            </a:r>
            <a:r>
              <a:rPr lang="en-US" sz="2400" dirty="0" smtClean="0"/>
              <a:t> mirror will ________ produce an </a:t>
            </a:r>
            <a:r>
              <a:rPr lang="en-US" sz="2400" i="1" dirty="0" smtClean="0"/>
              <a:t>upright</a:t>
            </a:r>
            <a:r>
              <a:rPr lang="en-US" sz="2400" dirty="0" smtClean="0"/>
              <a:t> image</a:t>
            </a:r>
            <a:endParaRPr lang="en-US" sz="2400" dirty="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2359925" y="3729332"/>
            <a:ext cx="405874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Arc 4"/>
          <p:cNvSpPr>
            <a:spLocks/>
          </p:cNvSpPr>
          <p:nvPr/>
        </p:nvSpPr>
        <p:spPr bwMode="auto">
          <a:xfrm flipH="1">
            <a:off x="4560627" y="2974181"/>
            <a:ext cx="1714500" cy="1521619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5434298" y="3693233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67415" y="373331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5360727" y="373331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cxnSp>
        <p:nvCxnSpPr>
          <p:cNvPr id="40" name="Straight Arrow Connector 39"/>
          <p:cNvCxnSpPr>
            <a:cxnSpLocks noChangeAspect="1"/>
          </p:cNvCxnSpPr>
          <p:nvPr/>
        </p:nvCxnSpPr>
        <p:spPr>
          <a:xfrm flipV="1">
            <a:off x="2612731" y="3044961"/>
            <a:ext cx="0" cy="6858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41711" y="304154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Image?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231980" y="373246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39505" y="1479645"/>
            <a:ext cx="6629400" cy="3625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mirrors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Principal rays – method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images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 to p.a.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eflects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eflects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parallel to p.a.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reflects back through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Mirror &amp; magnification equations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Numerical answer consistent with ray diagram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325688" y="5110162"/>
          <a:ext cx="1408112" cy="757238"/>
        </p:xfrm>
        <a:graphic>
          <a:graphicData uri="http://schemas.openxmlformats.org/presentationml/2006/ole">
            <p:oleObj spid="_x0000_s602113" name="Equation" r:id="rId3" imgW="799920" imgH="431640" progId="Equation.DSMT4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343400" y="5105400"/>
          <a:ext cx="1590675" cy="758825"/>
        </p:xfrm>
        <a:graphic>
          <a:graphicData uri="http://schemas.openxmlformats.org/presentationml/2006/ole">
            <p:oleObj spid="_x0000_s602114" name="Equation" r:id="rId4" imgW="9014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092952" y="2646816"/>
            <a:ext cx="1886836" cy="2497534"/>
          </a:xfrm>
          <a:prstGeom prst="rect">
            <a:avLst/>
          </a:prstGeom>
          <a:solidFill>
            <a:srgbClr val="5B9BD5">
              <a:alpha val="50196"/>
            </a:srgbClr>
          </a:solidFill>
          <a:scene3d>
            <a:camera prst="isometricOffAxis1Left">
              <a:rot lat="1080000" lon="4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592138" y="1236663"/>
            <a:ext cx="78978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700" b="0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914400" y="1219200"/>
            <a:ext cx="5181600" cy="47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+mn-lt"/>
              </a:rPr>
              <a:t>Spherical mirror – </a:t>
            </a:r>
            <a:r>
              <a:rPr lang="en-US" altLang="en-US" sz="2400" b="0" dirty="0">
                <a:latin typeface="+mn-lt"/>
              </a:rPr>
              <a:t>section of a </a:t>
            </a:r>
            <a:r>
              <a:rPr lang="en-US" altLang="en-US" sz="2400" b="0" dirty="0" smtClean="0">
                <a:latin typeface="+mn-lt"/>
              </a:rPr>
              <a:t>sphere</a:t>
            </a:r>
            <a:endParaRPr lang="en-US" altLang="en-US" sz="2400" b="0" dirty="0">
              <a:latin typeface="+mn-lt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mirrors</a:t>
            </a:r>
            <a:endParaRPr lang="en-US" dirty="0"/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3" y="3095903"/>
            <a:ext cx="167877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hord 54"/>
          <p:cNvSpPr/>
          <p:nvPr/>
        </p:nvSpPr>
        <p:spPr>
          <a:xfrm>
            <a:off x="1060243" y="3161470"/>
            <a:ext cx="1265274" cy="1541721"/>
          </a:xfrm>
          <a:prstGeom prst="chord">
            <a:avLst>
              <a:gd name="adj1" fmla="val 17260083"/>
              <a:gd name="adj2" fmla="val 3131012"/>
            </a:avLst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142699" y="3823545"/>
            <a:ext cx="191068" cy="272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1337936" y="3247324"/>
            <a:ext cx="1280160" cy="1280160"/>
          </a:xfrm>
          <a:prstGeom prst="ellipse">
            <a:avLst/>
          </a:prstGeom>
          <a:scene3d>
            <a:camera prst="isometricOffAxis1Left">
              <a:rot lat="1080000" lon="4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510352" y="3851794"/>
            <a:ext cx="626792" cy="10180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7"/>
          <p:cNvSpPr>
            <a:spLocks noChangeArrowheads="1"/>
          </p:cNvSpPr>
          <p:nvPr/>
        </p:nvSpPr>
        <p:spPr bwMode="auto">
          <a:xfrm>
            <a:off x="1464432" y="3905407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67000" y="1828800"/>
            <a:ext cx="3992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“Concave” – inside surface of sphere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658139" y="4267200"/>
            <a:ext cx="4036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“Convex” – outside surface of sphere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99407" y="382265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75066" y="362768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04869" y="3024043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“Principal axis”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15200" y="5486400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“Principal axis”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6200" y="4126468"/>
            <a:ext cx="2203039" cy="1436132"/>
            <a:chOff x="76200" y="4126468"/>
            <a:chExt cx="2203039" cy="1436132"/>
          </a:xfrm>
        </p:grpSpPr>
        <p:sp>
          <p:nvSpPr>
            <p:cNvPr id="37" name="TextBox 36"/>
            <p:cNvSpPr txBox="1"/>
            <p:nvPr/>
          </p:nvSpPr>
          <p:spPr>
            <a:xfrm>
              <a:off x="76200" y="5193268"/>
              <a:ext cx="2203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“Center of curvature”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7" idx="0"/>
            </p:cNvCxnSpPr>
            <p:nvPr/>
          </p:nvCxnSpPr>
          <p:spPr>
            <a:xfrm flipV="1">
              <a:off x="1177720" y="4126468"/>
              <a:ext cx="286029" cy="1066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985219" y="2209800"/>
            <a:ext cx="4253781" cy="2028825"/>
            <a:chOff x="2985219" y="2209800"/>
            <a:chExt cx="4253781" cy="2028825"/>
          </a:xfrm>
        </p:grpSpPr>
        <p:sp>
          <p:nvSpPr>
            <p:cNvPr id="73" name="Line 5"/>
            <p:cNvSpPr>
              <a:spLocks noChangeShapeType="1"/>
            </p:cNvSpPr>
            <p:nvPr/>
          </p:nvSpPr>
          <p:spPr bwMode="auto">
            <a:xfrm flipV="1">
              <a:off x="2985219" y="3200400"/>
              <a:ext cx="4253781" cy="7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7"/>
            <p:cNvSpPr>
              <a:spLocks noChangeArrowheads="1"/>
            </p:cNvSpPr>
            <p:nvPr/>
          </p:nvSpPr>
          <p:spPr bwMode="auto">
            <a:xfrm>
              <a:off x="4303777" y="3157477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rc 4"/>
            <p:cNvSpPr>
              <a:spLocks/>
            </p:cNvSpPr>
            <p:nvPr/>
          </p:nvSpPr>
          <p:spPr bwMode="auto">
            <a:xfrm>
              <a:off x="4365864" y="2209800"/>
              <a:ext cx="2286000" cy="2028825"/>
            </a:xfrm>
            <a:custGeom>
              <a:avLst/>
              <a:gdLst>
                <a:gd name="T0" fmla="*/ 2147483647 w 21600"/>
                <a:gd name="T1" fmla="*/ 0 h 19177"/>
                <a:gd name="T2" fmla="*/ 2147483647 w 21600"/>
                <a:gd name="T3" fmla="*/ 2147483647 h 19177"/>
                <a:gd name="T4" fmla="*/ 0 w 21600"/>
                <a:gd name="T5" fmla="*/ 2147483647 h 19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177"/>
                <a:gd name="T11" fmla="*/ 21600 w 21600"/>
                <a:gd name="T12" fmla="*/ 19177 h 19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177" fill="none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</a:path>
                <a:path w="21600" h="19177" stroke="0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  <a:lnTo>
                    <a:pt x="0" y="9441"/>
                  </a:lnTo>
                  <a:lnTo>
                    <a:pt x="19427" y="-1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4354750" y="3218225"/>
              <a:ext cx="2124296" cy="8541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423619" y="333369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R</a:t>
              </a:r>
              <a:endParaRPr lang="en-US" sz="20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83730" y="321659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C</a:t>
              </a:r>
              <a:endParaRPr lang="en-US" sz="2000" i="1" dirty="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688582" y="3056893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85219" y="4676775"/>
            <a:ext cx="4329981" cy="2028825"/>
            <a:chOff x="2985219" y="4676775"/>
            <a:chExt cx="4329981" cy="2028825"/>
          </a:xfrm>
        </p:grpSpPr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6589579" y="5633961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rc 4"/>
            <p:cNvSpPr>
              <a:spLocks/>
            </p:cNvSpPr>
            <p:nvPr/>
          </p:nvSpPr>
          <p:spPr bwMode="auto">
            <a:xfrm flipH="1">
              <a:off x="4349925" y="4676775"/>
              <a:ext cx="2286000" cy="2028825"/>
            </a:xfrm>
            <a:custGeom>
              <a:avLst/>
              <a:gdLst>
                <a:gd name="T0" fmla="*/ 2147483647 w 21600"/>
                <a:gd name="T1" fmla="*/ 0 h 19177"/>
                <a:gd name="T2" fmla="*/ 2147483647 w 21600"/>
                <a:gd name="T3" fmla="*/ 2147483647 h 19177"/>
                <a:gd name="T4" fmla="*/ 0 w 21600"/>
                <a:gd name="T5" fmla="*/ 2147483647 h 19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177"/>
                <a:gd name="T11" fmla="*/ 21600 w 21600"/>
                <a:gd name="T12" fmla="*/ 19177 h 19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177" fill="none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</a:path>
                <a:path w="21600" h="19177" stroke="0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  <a:lnTo>
                    <a:pt x="0" y="9441"/>
                  </a:lnTo>
                  <a:lnTo>
                    <a:pt x="19427" y="-1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"/>
            <p:cNvSpPr>
              <a:spLocks noChangeShapeType="1"/>
            </p:cNvSpPr>
            <p:nvPr/>
          </p:nvSpPr>
          <p:spPr bwMode="auto">
            <a:xfrm>
              <a:off x="2985219" y="5688958"/>
              <a:ext cx="43299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4529622" y="4817380"/>
              <a:ext cx="2115402" cy="8598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528785" y="493696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R</a:t>
              </a:r>
              <a:endParaRPr lang="en-US" sz="2000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14219" y="568895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C</a:t>
              </a:r>
              <a:endParaRPr lang="en-US" sz="2000" i="1" dirty="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166495" y="5536634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81750" y="3412175"/>
            <a:ext cx="1981200" cy="1408331"/>
            <a:chOff x="6881750" y="3412175"/>
            <a:chExt cx="1981200" cy="1408331"/>
          </a:xfrm>
        </p:grpSpPr>
        <p:sp>
          <p:nvSpPr>
            <p:cNvPr id="43" name="TextBox 42"/>
            <p:cNvSpPr txBox="1"/>
            <p:nvPr/>
          </p:nvSpPr>
          <p:spPr>
            <a:xfrm>
              <a:off x="6881750" y="4174175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Line through </a:t>
              </a:r>
              <a:r>
                <a:rPr lang="en-US" i="1" dirty="0" smtClean="0">
                  <a:solidFill>
                    <a:srgbClr val="C00000"/>
                  </a:solidFill>
                </a:rPr>
                <a:t>C</a:t>
              </a:r>
              <a:r>
                <a:rPr lang="en-US" dirty="0" smtClean="0">
                  <a:solidFill>
                    <a:srgbClr val="C00000"/>
                  </a:solidFill>
                </a:rPr>
                <a:t> and center of mirror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0"/>
            </p:cNvCxnSpPr>
            <p:nvPr/>
          </p:nvCxnSpPr>
          <p:spPr>
            <a:xfrm flipV="1">
              <a:off x="7872350" y="3412175"/>
              <a:ext cx="152399" cy="762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223159" y="6044541"/>
            <a:ext cx="225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does light reflect off spherical mirrors?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825338" y="5937663"/>
            <a:ext cx="1658589" cy="658296"/>
            <a:chOff x="6881750" y="3885211"/>
            <a:chExt cx="1658589" cy="658296"/>
          </a:xfrm>
        </p:grpSpPr>
        <p:sp>
          <p:nvSpPr>
            <p:cNvPr id="60" name="TextBox 59"/>
            <p:cNvSpPr txBox="1"/>
            <p:nvPr/>
          </p:nvSpPr>
          <p:spPr>
            <a:xfrm>
              <a:off x="6881750" y="4174175"/>
              <a:ext cx="1658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</a:rPr>
                <a:t>C</a:t>
              </a:r>
              <a:r>
                <a:rPr lang="en-US" dirty="0" smtClean="0">
                  <a:solidFill>
                    <a:srgbClr val="C00000"/>
                  </a:solidFill>
                </a:rPr>
                <a:t> behind mirror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8148454" y="3885211"/>
              <a:ext cx="356258" cy="3325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>
          <a:xfrm flipH="1">
            <a:off x="3703028" y="2988017"/>
            <a:ext cx="2415654" cy="212905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3053255" y="3301916"/>
            <a:ext cx="3256495" cy="1555844"/>
            <a:chOff x="3358055" y="2057860"/>
            <a:chExt cx="3256495" cy="1555844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3598395" y="2057860"/>
              <a:ext cx="2920621" cy="15558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3414150" y="2356973"/>
              <a:ext cx="3200400" cy="76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3358055" y="2664372"/>
              <a:ext cx="324178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592138" y="1236663"/>
            <a:ext cx="78978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700" b="0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85800" y="1295400"/>
            <a:ext cx="7944592" cy="8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+mn-lt"/>
              </a:rPr>
              <a:t>Concave mirror – rays </a:t>
            </a:r>
            <a:r>
              <a:rPr lang="en-US" altLang="en-US" sz="2400" b="0" spc="-200" dirty="0" smtClean="0">
                <a:latin typeface="+mn-lt"/>
              </a:rPr>
              <a:t>||</a:t>
            </a:r>
            <a:r>
              <a:rPr lang="en-US" altLang="en-US" sz="2400" b="0" dirty="0" smtClean="0">
                <a:latin typeface="+mn-lt"/>
              </a:rPr>
              <a:t> to p.a. reflect through focal point </a:t>
            </a:r>
            <a:r>
              <a:rPr lang="en-US" altLang="en-US" sz="2400" b="0" i="1" dirty="0" smtClean="0">
                <a:latin typeface="+mn-lt"/>
              </a:rPr>
              <a:t>f </a:t>
            </a:r>
            <a:r>
              <a:rPr lang="en-US" altLang="en-US" sz="2400" b="0" dirty="0" smtClean="0">
                <a:latin typeface="+mn-lt"/>
              </a:rPr>
              <a:t>in</a:t>
            </a:r>
            <a:r>
              <a:rPr lang="en-US" altLang="en-US" sz="2400" b="0" i="1" dirty="0" smtClean="0">
                <a:latin typeface="+mn-lt"/>
              </a:rPr>
              <a:t> </a:t>
            </a:r>
            <a:r>
              <a:rPr lang="en-US" altLang="en-US" sz="2400" b="0" i="1" u="sng" dirty="0" smtClean="0">
                <a:latin typeface="+mn-lt"/>
              </a:rPr>
              <a:t>front</a:t>
            </a:r>
            <a:r>
              <a:rPr lang="en-US" altLang="en-US" sz="2400" b="0" i="1" dirty="0" smtClean="0">
                <a:latin typeface="+mn-lt"/>
              </a:rPr>
              <a:t> </a:t>
            </a:r>
            <a:r>
              <a:rPr lang="en-US" altLang="en-US" sz="2400" b="0" dirty="0" smtClean="0">
                <a:latin typeface="+mn-lt"/>
              </a:rPr>
              <a:t>of</a:t>
            </a:r>
            <a:r>
              <a:rPr lang="en-US" altLang="en-US" sz="2400" b="0" i="1" dirty="0" smtClean="0">
                <a:latin typeface="+mn-lt"/>
              </a:rPr>
              <a:t> </a:t>
            </a:r>
            <a:r>
              <a:rPr lang="en-US" altLang="en-US" sz="2400" b="0" dirty="0" smtClean="0">
                <a:latin typeface="+mn-lt"/>
              </a:rPr>
              <a:t>mirror  </a:t>
            </a:r>
            <a:endParaRPr lang="en-US" altLang="en-US" sz="2400" b="0" dirty="0">
              <a:latin typeface="+mn-lt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mirror reflection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49046" y="372617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p.a.</a:t>
            </a:r>
            <a:endParaRPr lang="en-US" dirty="0"/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 flipV="1">
            <a:off x="2680419" y="3891004"/>
            <a:ext cx="4253781" cy="7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78930" y="390720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</a:t>
            </a:r>
            <a:endParaRPr lang="en-US" sz="2000" i="1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340925" y="2991429"/>
            <a:ext cx="278594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3340925" y="3291300"/>
            <a:ext cx="2968825" cy="614529"/>
            <a:chOff x="3645725" y="2047244"/>
            <a:chExt cx="2968825" cy="614529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3645725" y="2661773"/>
              <a:ext cx="29688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645725" y="2344127"/>
              <a:ext cx="29688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657600" y="2047244"/>
              <a:ext cx="28671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5044204" y="385238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063952" y="392971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3904210" y="2724659"/>
            <a:ext cx="2888980" cy="1219200"/>
            <a:chOff x="122785" y="1718728"/>
            <a:chExt cx="2888980" cy="1219200"/>
          </a:xfrm>
        </p:grpSpPr>
        <p:sp>
          <p:nvSpPr>
            <p:cNvPr id="62" name="TextBox 61"/>
            <p:cNvSpPr txBox="1"/>
            <p:nvPr/>
          </p:nvSpPr>
          <p:spPr>
            <a:xfrm>
              <a:off x="795273" y="2106314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R</a:t>
              </a:r>
              <a:endParaRPr lang="en-US" sz="2400" i="1" dirty="0"/>
            </a:p>
          </p:txBody>
        </p:sp>
        <p:grpSp>
          <p:nvGrpSpPr>
            <p:cNvPr id="69" name="Group 112"/>
            <p:cNvGrpSpPr>
              <a:grpSpLocks/>
            </p:cNvGrpSpPr>
            <p:nvPr/>
          </p:nvGrpSpPr>
          <p:grpSpPr bwMode="auto">
            <a:xfrm rot="14733822">
              <a:off x="957675" y="883838"/>
              <a:ext cx="1219200" cy="2888980"/>
              <a:chOff x="3962400" y="2064020"/>
              <a:chExt cx="1219200" cy="2888980"/>
            </a:xfrm>
          </p:grpSpPr>
          <p:cxnSp>
            <p:nvCxnSpPr>
              <p:cNvPr id="70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570979" y="2064020"/>
                <a:ext cx="0" cy="22860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71" name="Arc 70"/>
              <p:cNvSpPr/>
              <p:nvPr/>
            </p:nvSpPr>
            <p:spPr bwMode="auto">
              <a:xfrm>
                <a:off x="3962400" y="3733800"/>
                <a:ext cx="1219200" cy="1219200"/>
              </a:xfrm>
              <a:prstGeom prst="arc">
                <a:avLst>
                  <a:gd name="adj1" fmla="val 15074306"/>
                  <a:gd name="adj2" fmla="val 16235641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43"/>
              <p:cNvSpPr>
                <a:spLocks noChangeArrowheads="1"/>
              </p:cNvSpPr>
              <p:nvPr/>
            </p:nvSpPr>
            <p:spPr bwMode="auto">
              <a:xfrm rot="6829386">
                <a:off x="4202031" y="3269472"/>
                <a:ext cx="457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sz="2000" baseline="0" dirty="0" smtClean="0"/>
                  <a:t>θ</a:t>
                </a:r>
                <a:r>
                  <a:rPr lang="en-US" sz="2000" baseline="-25000" dirty="0" smtClean="0"/>
                  <a:t>2</a:t>
                </a:r>
                <a:endParaRPr lang="en-US" sz="2000" baseline="-25000" dirty="0"/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4419585" y="4191476"/>
                <a:ext cx="152400" cy="152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 bwMode="auto">
              <a:xfrm>
                <a:off x="4114800" y="3886200"/>
                <a:ext cx="914400" cy="914400"/>
              </a:xfrm>
              <a:prstGeom prst="arc">
                <a:avLst>
                  <a:gd name="adj1" fmla="val 16244112"/>
                  <a:gd name="adj2" fmla="val 17493369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43"/>
              <p:cNvSpPr>
                <a:spLocks noChangeArrowheads="1"/>
              </p:cNvSpPr>
              <p:nvPr/>
            </p:nvSpPr>
            <p:spPr bwMode="auto">
              <a:xfrm rot="6829386">
                <a:off x="4570668" y="3342777"/>
                <a:ext cx="40748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 baseline="0" dirty="0" smtClean="0">
                    <a:latin typeface="Calibri"/>
                  </a:rPr>
                  <a:t>θ</a:t>
                </a:r>
                <a:r>
                  <a:rPr lang="en-US" sz="2000" baseline="-25000" dirty="0" smtClean="0"/>
                  <a:t>1</a:t>
                </a:r>
                <a:endParaRPr lang="en-US" sz="2000" baseline="-25000" dirty="0"/>
              </a:p>
            </p:txBody>
          </p:sp>
        </p:grpSp>
      </p:grpSp>
      <p:sp>
        <p:nvSpPr>
          <p:cNvPr id="75" name="Arc 4"/>
          <p:cNvSpPr>
            <a:spLocks/>
          </p:cNvSpPr>
          <p:nvPr/>
        </p:nvSpPr>
        <p:spPr bwMode="auto">
          <a:xfrm>
            <a:off x="4061064" y="2900404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090550" y="3905829"/>
            <a:ext cx="1219200" cy="668821"/>
            <a:chOff x="5395350" y="2661773"/>
            <a:chExt cx="1219200" cy="668821"/>
          </a:xfrm>
        </p:grpSpPr>
        <p:sp>
          <p:nvSpPr>
            <p:cNvPr id="63" name="Line 5"/>
            <p:cNvSpPr>
              <a:spLocks noChangeShapeType="1"/>
            </p:cNvSpPr>
            <p:nvPr/>
          </p:nvSpPr>
          <p:spPr bwMode="auto">
            <a:xfrm flipV="1">
              <a:off x="6614550" y="2661773"/>
              <a:ext cx="0" cy="594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5" name="Object 4"/>
            <p:cNvGraphicFramePr>
              <a:graphicFrameLocks noChangeAspect="1"/>
            </p:cNvGraphicFramePr>
            <p:nvPr/>
          </p:nvGraphicFramePr>
          <p:xfrm>
            <a:off x="5876363" y="2971819"/>
            <a:ext cx="269875" cy="358775"/>
          </p:xfrm>
          <a:graphic>
            <a:graphicData uri="http://schemas.openxmlformats.org/presentationml/2006/ole">
              <p:oleObj spid="_x0000_s609282" name="Equation" r:id="rId4" imgW="152280" imgH="203040" progId="Equation.DSMT4">
                <p:embed/>
              </p:oleObj>
            </a:graphicData>
          </a:graphic>
        </p:graphicFrame>
        <p:sp>
          <p:nvSpPr>
            <p:cNvPr id="66" name="Line 5"/>
            <p:cNvSpPr>
              <a:spLocks noChangeShapeType="1"/>
            </p:cNvSpPr>
            <p:nvPr/>
          </p:nvSpPr>
          <p:spPr bwMode="auto">
            <a:xfrm flipV="1">
              <a:off x="5395350" y="2661773"/>
              <a:ext cx="0" cy="594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6157350" y="3124219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395350" y="3124219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5029200" y="4583668"/>
            <a:ext cx="1505027" cy="1131332"/>
            <a:chOff x="5029200" y="4583668"/>
            <a:chExt cx="1505027" cy="1131332"/>
          </a:xfrm>
        </p:grpSpPr>
        <p:sp>
          <p:nvSpPr>
            <p:cNvPr id="116" name="TextBox 115"/>
            <p:cNvSpPr txBox="1"/>
            <p:nvPr/>
          </p:nvSpPr>
          <p:spPr>
            <a:xfrm>
              <a:off x="5029200" y="5345668"/>
              <a:ext cx="1505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“Focal length”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44" name="Straight Arrow Connector 143"/>
            <p:cNvCxnSpPr>
              <a:stCxn id="116" idx="0"/>
            </p:cNvCxnSpPr>
            <p:nvPr/>
          </p:nvCxnSpPr>
          <p:spPr>
            <a:xfrm flipH="1" flipV="1">
              <a:off x="5715000" y="4583668"/>
              <a:ext cx="66714" cy="762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7543800" y="3429000"/>
            <a:ext cx="1143000" cy="914400"/>
            <a:chOff x="7543800" y="3429000"/>
            <a:chExt cx="1143000" cy="914400"/>
          </a:xfrm>
        </p:grpSpPr>
        <p:graphicFrame>
          <p:nvGraphicFramePr>
            <p:cNvPr id="609284" name="Object 4"/>
            <p:cNvGraphicFramePr>
              <a:graphicFrameLocks noChangeAspect="1"/>
            </p:cNvGraphicFramePr>
            <p:nvPr/>
          </p:nvGraphicFramePr>
          <p:xfrm>
            <a:off x="7620000" y="3429000"/>
            <a:ext cx="977900" cy="889000"/>
          </p:xfrm>
          <a:graphic>
            <a:graphicData uri="http://schemas.openxmlformats.org/presentationml/2006/ole">
              <p:oleObj spid="_x0000_s609284" name="Equation" r:id="rId5" imgW="431640" imgH="393480" progId="Equation.DSMT4">
                <p:embed/>
              </p:oleObj>
            </a:graphicData>
          </a:graphic>
        </p:graphicFrame>
        <p:sp>
          <p:nvSpPr>
            <p:cNvPr id="145" name="Rectangle 144"/>
            <p:cNvSpPr/>
            <p:nvPr/>
          </p:nvSpPr>
          <p:spPr>
            <a:xfrm>
              <a:off x="7543800" y="3429000"/>
              <a:ext cx="11430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3998977" y="384808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1447800" y="60198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609287" name="Picture 7" descr="SYLVANIA 54840 - ELC - Stage and Studio - 16mm/Pri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09600" y="4191000"/>
            <a:ext cx="2314575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mirror reflection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2205" y="3733905"/>
            <a:ext cx="1311032" cy="648161"/>
            <a:chOff x="4574850" y="5151353"/>
            <a:chExt cx="1311032" cy="648161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4649278" y="5151353"/>
              <a:ext cx="1236604" cy="64816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4574850" y="5459698"/>
              <a:ext cx="1273102" cy="30149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682359" y="5770179"/>
              <a:ext cx="113511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33547" y="414566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p.a.</a:t>
            </a:r>
            <a:endParaRPr lang="en-US" dirty="0"/>
          </a:p>
        </p:txBody>
      </p:sp>
      <p:grpSp>
        <p:nvGrpSpPr>
          <p:cNvPr id="9" name="Group 48"/>
          <p:cNvGrpSpPr/>
          <p:nvPr/>
        </p:nvGrpSpPr>
        <p:grpSpPr>
          <a:xfrm>
            <a:off x="1959228" y="3338157"/>
            <a:ext cx="5338626" cy="2028825"/>
            <a:chOff x="1608085" y="4676775"/>
            <a:chExt cx="5338626" cy="2028825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589579" y="5633961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1608085" y="5675584"/>
              <a:ext cx="53386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4219" y="5688959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C</a:t>
              </a:r>
              <a:endParaRPr lang="en-US" sz="2000" i="1" dirty="0"/>
            </a:p>
          </p:txBody>
        </p:sp>
        <p:sp>
          <p:nvSpPr>
            <p:cNvPr id="13" name="Arc 4"/>
            <p:cNvSpPr>
              <a:spLocks/>
            </p:cNvSpPr>
            <p:nvPr/>
          </p:nvSpPr>
          <p:spPr bwMode="auto">
            <a:xfrm flipH="1">
              <a:off x="4349925" y="4676775"/>
              <a:ext cx="2286000" cy="2028825"/>
            </a:xfrm>
            <a:custGeom>
              <a:avLst/>
              <a:gdLst>
                <a:gd name="T0" fmla="*/ 2147483647 w 21600"/>
                <a:gd name="T1" fmla="*/ 0 h 19177"/>
                <a:gd name="T2" fmla="*/ 2147483647 w 21600"/>
                <a:gd name="T3" fmla="*/ 2147483647 h 19177"/>
                <a:gd name="T4" fmla="*/ 0 w 21600"/>
                <a:gd name="T5" fmla="*/ 2147483647 h 19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177"/>
                <a:gd name="T11" fmla="*/ 21600 w 21600"/>
                <a:gd name="T12" fmla="*/ 19177 h 19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177" fill="none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</a:path>
                <a:path w="21600" h="19177" stroke="0" extrusionOk="0">
                  <a:moveTo>
                    <a:pt x="19427" y="-1"/>
                  </a:moveTo>
                  <a:cubicBezTo>
                    <a:pt x="20857" y="2941"/>
                    <a:pt x="21600" y="6170"/>
                    <a:pt x="21600" y="9441"/>
                  </a:cubicBezTo>
                  <a:cubicBezTo>
                    <a:pt x="21600" y="12823"/>
                    <a:pt x="20805" y="16158"/>
                    <a:pt x="19281" y="19177"/>
                  </a:cubicBezTo>
                  <a:lnTo>
                    <a:pt x="0" y="9441"/>
                  </a:lnTo>
                  <a:lnTo>
                    <a:pt x="19427" y="-1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2375248" y="3438098"/>
            <a:ext cx="245659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80718" y="2209800"/>
            <a:ext cx="1395403" cy="12157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375248" y="3738349"/>
            <a:ext cx="2347416" cy="614149"/>
            <a:chOff x="2307893" y="5155797"/>
            <a:chExt cx="2347416" cy="61414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321541" y="5769946"/>
              <a:ext cx="23064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321541" y="5456048"/>
              <a:ext cx="23064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07893" y="5155797"/>
              <a:ext cx="234741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flipH="1" flipV="1">
            <a:off x="4865489" y="3425561"/>
            <a:ext cx="1060451" cy="92921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5860262" y="4302462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95368" y="4355910"/>
            <a:ext cx="1219200" cy="605757"/>
            <a:chOff x="4628013" y="5773358"/>
            <a:chExt cx="1219200" cy="60575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5390013" y="617274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V="1">
              <a:off x="4628013" y="5773358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V="1">
              <a:off x="5847213" y="5773358"/>
              <a:ext cx="0" cy="548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628013" y="617274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5085213" y="6020340"/>
            <a:ext cx="269875" cy="358775"/>
          </p:xfrm>
          <a:graphic>
            <a:graphicData uri="http://schemas.openxmlformats.org/presentationml/2006/ole">
              <p:oleObj spid="_x0000_s614402" name="Equation" r:id="rId4" imgW="152280" imgH="203040" progId="Equation.DSMT4">
                <p:embed/>
              </p:oleObj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5914568" y="435591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3514179" y="2880664"/>
            <a:ext cx="3492940" cy="1484068"/>
            <a:chOff x="-796593" y="5149811"/>
            <a:chExt cx="3492940" cy="1484068"/>
          </a:xfrm>
        </p:grpSpPr>
        <p:grpSp>
          <p:nvGrpSpPr>
            <p:cNvPr id="30" name="Group 112"/>
            <p:cNvGrpSpPr>
              <a:grpSpLocks/>
            </p:cNvGrpSpPr>
            <p:nvPr/>
          </p:nvGrpSpPr>
          <p:grpSpPr bwMode="auto">
            <a:xfrm rot="17600427">
              <a:off x="207843" y="4145375"/>
              <a:ext cx="1484068" cy="3492940"/>
              <a:chOff x="3841478" y="3041628"/>
              <a:chExt cx="1484068" cy="3492940"/>
            </a:xfrm>
          </p:grpSpPr>
          <p:cxnSp>
            <p:nvCxnSpPr>
              <p:cNvPr id="32" name="Straight Connector 37"/>
              <p:cNvCxnSpPr>
                <a:cxnSpLocks noChangeShapeType="1"/>
              </p:cNvCxnSpPr>
              <p:nvPr/>
            </p:nvCxnSpPr>
            <p:spPr bwMode="auto">
              <a:xfrm rot="3999573">
                <a:off x="2837042" y="4046064"/>
                <a:ext cx="3492940" cy="148406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3" name="Arc 32"/>
              <p:cNvSpPr/>
              <p:nvPr/>
            </p:nvSpPr>
            <p:spPr bwMode="auto">
              <a:xfrm>
                <a:off x="3962400" y="3733800"/>
                <a:ext cx="1219200" cy="1219200"/>
              </a:xfrm>
              <a:prstGeom prst="arc">
                <a:avLst>
                  <a:gd name="adj1" fmla="val 14954203"/>
                  <a:gd name="adj2" fmla="val 16235641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43"/>
              <p:cNvSpPr>
                <a:spLocks noChangeArrowheads="1"/>
              </p:cNvSpPr>
              <p:nvPr/>
            </p:nvSpPr>
            <p:spPr bwMode="auto">
              <a:xfrm rot="3999573">
                <a:off x="4237304" y="3329878"/>
                <a:ext cx="457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sz="2000" baseline="0" dirty="0" smtClean="0"/>
                  <a:t>θ</a:t>
                </a:r>
                <a:r>
                  <a:rPr lang="en-US" sz="2000" baseline="-25000" dirty="0" smtClean="0"/>
                  <a:t>2</a:t>
                </a:r>
                <a:endParaRPr lang="en-US" sz="2000" baseline="-25000" dirty="0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4419585" y="4191476"/>
                <a:ext cx="152400" cy="152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 bwMode="auto">
              <a:xfrm>
                <a:off x="4114800" y="3886200"/>
                <a:ext cx="914400" cy="914400"/>
              </a:xfrm>
              <a:prstGeom prst="arc">
                <a:avLst>
                  <a:gd name="adj1" fmla="val 16244112"/>
                  <a:gd name="adj2" fmla="val 17599871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43"/>
              <p:cNvSpPr>
                <a:spLocks noChangeArrowheads="1"/>
              </p:cNvSpPr>
              <p:nvPr/>
            </p:nvSpPr>
            <p:spPr bwMode="auto">
              <a:xfrm rot="3999573">
                <a:off x="4541717" y="3355270"/>
                <a:ext cx="40748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 baseline="0" dirty="0" smtClean="0">
                    <a:latin typeface="Calibri"/>
                  </a:rPr>
                  <a:t>θ</a:t>
                </a:r>
                <a:r>
                  <a:rPr lang="en-US" sz="2000" baseline="-25000" dirty="0" smtClean="0"/>
                  <a:t>1</a:t>
                </a:r>
                <a:endParaRPr lang="en-US" sz="2000" baseline="-250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488463" y="574380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R</a:t>
              </a:r>
              <a:endParaRPr lang="en-US" sz="2400" i="1" dirty="0"/>
            </a:p>
          </p:txBody>
        </p:sp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85800" y="1219200"/>
            <a:ext cx="8316732" cy="8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2833" tIns="51417" rIns="102833" bIns="51417">
            <a:spAutoFit/>
          </a:bodyPr>
          <a:lstStyle>
            <a:lvl1pPr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defTabSz="10287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 smtClean="0">
                <a:latin typeface="+mn-lt"/>
              </a:rPr>
              <a:t>Convex mirror – rays </a:t>
            </a:r>
            <a:r>
              <a:rPr lang="en-US" altLang="en-US" sz="2400" b="0" spc="-200" dirty="0" smtClean="0">
                <a:latin typeface="+mn-lt"/>
              </a:rPr>
              <a:t>||</a:t>
            </a:r>
            <a:r>
              <a:rPr lang="en-US" altLang="en-US" sz="2400" b="0" dirty="0" smtClean="0">
                <a:latin typeface="+mn-lt"/>
              </a:rPr>
              <a:t> to p.a. reflect as if they originated from  focal point </a:t>
            </a:r>
            <a:r>
              <a:rPr lang="en-US" altLang="en-US" sz="2400" b="0" i="1" dirty="0" smtClean="0">
                <a:latin typeface="+mn-lt"/>
              </a:rPr>
              <a:t>f</a:t>
            </a:r>
            <a:r>
              <a:rPr lang="en-US" altLang="en-US" sz="2400" b="0" dirty="0" smtClean="0">
                <a:latin typeface="+mn-lt"/>
              </a:rPr>
              <a:t> </a:t>
            </a:r>
            <a:r>
              <a:rPr lang="en-US" altLang="en-US" sz="2400" b="0" i="1" u="sng" dirty="0" smtClean="0">
                <a:latin typeface="+mn-lt"/>
              </a:rPr>
              <a:t>behind</a:t>
            </a:r>
            <a:r>
              <a:rPr lang="en-US" altLang="en-US" sz="2400" b="0" dirty="0" smtClean="0">
                <a:latin typeface="+mn-lt"/>
              </a:rPr>
              <a:t> mirror</a:t>
            </a:r>
            <a:endParaRPr lang="en-US" altLang="en-US" sz="2400" b="0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96572" y="2845634"/>
            <a:ext cx="2541326" cy="1501609"/>
            <a:chOff x="2129217" y="4268692"/>
            <a:chExt cx="2541326" cy="1501609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2949339" y="4268692"/>
              <a:ext cx="1721204" cy="89329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594498" y="4992024"/>
              <a:ext cx="2022882" cy="47830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129217" y="5770301"/>
              <a:ext cx="245659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105400" y="2743200"/>
            <a:ext cx="2274747" cy="1143000"/>
            <a:chOff x="5105400" y="2743200"/>
            <a:chExt cx="2274747" cy="1143000"/>
          </a:xfrm>
        </p:grpSpPr>
        <p:sp>
          <p:nvSpPr>
            <p:cNvPr id="43" name="TextBox 42"/>
            <p:cNvSpPr txBox="1"/>
            <p:nvPr/>
          </p:nvSpPr>
          <p:spPr>
            <a:xfrm>
              <a:off x="5943600" y="2743200"/>
              <a:ext cx="1436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“Virtual rays”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3" idx="1"/>
            </p:cNvCxnSpPr>
            <p:nvPr/>
          </p:nvCxnSpPr>
          <p:spPr>
            <a:xfrm flipH="1">
              <a:off x="5105400" y="2927866"/>
              <a:ext cx="838200" cy="95833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543800" y="3886200"/>
            <a:ext cx="1295400" cy="914400"/>
            <a:chOff x="7543800" y="3886200"/>
            <a:chExt cx="1295400" cy="914400"/>
          </a:xfrm>
        </p:grpSpPr>
        <p:graphicFrame>
          <p:nvGraphicFramePr>
            <p:cNvPr id="44" name="Object 5"/>
            <p:cNvGraphicFramePr>
              <a:graphicFrameLocks noChangeAspect="1"/>
            </p:cNvGraphicFramePr>
            <p:nvPr/>
          </p:nvGraphicFramePr>
          <p:xfrm>
            <a:off x="7543800" y="3886200"/>
            <a:ext cx="1206500" cy="889000"/>
          </p:xfrm>
          <a:graphic>
            <a:graphicData uri="http://schemas.openxmlformats.org/presentationml/2006/ole">
              <p:oleObj spid="_x0000_s614403" name="Equation" r:id="rId5" imgW="533160" imgH="393480" progId="Equation.DSMT4">
                <p:embed/>
              </p:oleObj>
            </a:graphicData>
          </a:graphic>
        </p:graphicFrame>
        <p:sp>
          <p:nvSpPr>
            <p:cNvPr id="48" name="Rectangle 47"/>
            <p:cNvSpPr/>
            <p:nvPr/>
          </p:nvSpPr>
          <p:spPr>
            <a:xfrm>
              <a:off x="7543800" y="3886200"/>
              <a:ext cx="12954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86200" y="4953000"/>
            <a:ext cx="2438400" cy="1484531"/>
            <a:chOff x="3886200" y="4953000"/>
            <a:chExt cx="2438400" cy="1484531"/>
          </a:xfrm>
        </p:grpSpPr>
        <p:sp>
          <p:nvSpPr>
            <p:cNvPr id="49" name="TextBox 48"/>
            <p:cNvSpPr txBox="1"/>
            <p:nvPr/>
          </p:nvSpPr>
          <p:spPr>
            <a:xfrm>
              <a:off x="3886200" y="5791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Since </a:t>
              </a:r>
              <a:r>
                <a:rPr lang="en-US" i="1" dirty="0" smtClean="0">
                  <a:solidFill>
                    <a:srgbClr val="C00000"/>
                  </a:solidFill>
                </a:rPr>
                <a:t>f</a:t>
              </a:r>
              <a:r>
                <a:rPr lang="en-US" dirty="0" smtClean="0">
                  <a:solidFill>
                    <a:srgbClr val="C00000"/>
                  </a:solidFill>
                </a:rPr>
                <a:t> is behind mirror, focal length &lt; 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9" idx="0"/>
            </p:cNvCxnSpPr>
            <p:nvPr/>
          </p:nvCxnSpPr>
          <p:spPr>
            <a:xfrm flipV="1">
              <a:off x="5105400" y="4953000"/>
              <a:ext cx="152400" cy="838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447800" y="60198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58" name="Picture 5" descr="http://smsm2a2012.weebly.com/uploads/1/0/5/0/10506713/6545636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724400"/>
            <a:ext cx="2057400" cy="188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3957945"/>
            <a:ext cx="8229600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0" dirty="0">
                <a:latin typeface="+mn-lt"/>
              </a:rPr>
              <a:t>How far from the </a:t>
            </a:r>
            <a:r>
              <a:rPr lang="en-US" altLang="en-US" sz="2400" b="0" dirty="0" smtClean="0">
                <a:latin typeface="+mn-lt"/>
              </a:rPr>
              <a:t>object </a:t>
            </a:r>
            <a:r>
              <a:rPr lang="en-US" altLang="en-US" sz="2400" b="0" dirty="0">
                <a:latin typeface="+mn-lt"/>
              </a:rPr>
              <a:t>to be ignited should the mirror be held?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03434" y="4572000"/>
            <a:ext cx="4359166" cy="13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 farther </a:t>
            </a:r>
            <a:r>
              <a:rPr lang="en-US" altLang="en-US" sz="24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than the focal length</a:t>
            </a:r>
          </a:p>
          <a:p>
            <a:pPr>
              <a:spcAft>
                <a:spcPts val="600"/>
              </a:spcAft>
            </a:pPr>
            <a:r>
              <a:rPr lang="en-US" altLang="en-US" sz="24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  closer </a:t>
            </a:r>
            <a:r>
              <a:rPr lang="en-US" altLang="en-US" sz="24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than the focal length</a:t>
            </a:r>
          </a:p>
          <a:p>
            <a:pPr>
              <a:spcAft>
                <a:spcPts val="600"/>
              </a:spcAft>
            </a:pPr>
            <a:r>
              <a:rPr lang="en-US" altLang="en-US" sz="24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C.  at </a:t>
            </a:r>
            <a:r>
              <a:rPr lang="en-US" altLang="en-US" sz="24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focal length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483123"/>
              </p:ext>
            </p:extLst>
          </p:nvPr>
        </p:nvGraphicFramePr>
        <p:xfrm>
          <a:off x="7772400" y="1219200"/>
          <a:ext cx="1117600" cy="1117600"/>
        </p:xfrm>
        <a:graphic>
          <a:graphicData uri="http://schemas.openxmlformats.org/presentationml/2006/ole">
            <p:oleObj spid="_x0000_s486402" name="Clip" r:id="rId4" imgW="994867" imgH="994867" progId="">
              <p:embed/>
            </p:oleObj>
          </a:graphicData>
        </a:graphic>
      </p:graphicFrame>
      <p:graphicFrame>
        <p:nvGraphicFramePr>
          <p:cNvPr id="19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7565174"/>
              </p:ext>
            </p:extLst>
          </p:nvPr>
        </p:nvGraphicFramePr>
        <p:xfrm>
          <a:off x="5257800" y="2819400"/>
          <a:ext cx="908050" cy="460375"/>
        </p:xfrm>
        <a:graphic>
          <a:graphicData uri="http://schemas.openxmlformats.org/presentationml/2006/ole">
            <p:oleObj spid="_x0000_s486403" name="Clip" r:id="rId5" imgW="5432425" imgH="2752725" progId="">
              <p:embed/>
            </p:oleObj>
          </a:graphicData>
        </a:graphic>
      </p:graphicFrame>
      <p:pic>
        <p:nvPicPr>
          <p:cNvPr id="23" name="Picture 16" descr="iclick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1.1 &amp; 1.2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0913" y="1324304"/>
            <a:ext cx="603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kind of mirror can be used to start a fire?</a:t>
            </a:r>
            <a:endParaRPr lang="en-US" sz="24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1676400" cy="13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A.  Concave</a:t>
            </a:r>
            <a:endParaRPr lang="en-US" altLang="en-US" sz="24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altLang="en-US" sz="24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B.  Convex</a:t>
            </a:r>
            <a:endParaRPr lang="en-US" altLang="en-US" sz="24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altLang="en-US" sz="2400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C.  Plane</a:t>
            </a:r>
            <a:endParaRPr lang="en-US" altLang="en-US" sz="24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2699"/>
            <a:ext cx="642649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a match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71600" y="25146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6506854" y="2461152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536494" y="245546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4"/>
          <p:cNvSpPr>
            <a:spLocks/>
          </p:cNvSpPr>
          <p:nvPr/>
        </p:nvSpPr>
        <p:spPr bwMode="auto">
          <a:xfrm>
            <a:off x="5486400" y="1516063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4"/>
          <p:cNvSpPr>
            <a:spLocks/>
          </p:cNvSpPr>
          <p:nvPr/>
        </p:nvSpPr>
        <p:spPr bwMode="auto">
          <a:xfrm rot="10800000">
            <a:off x="1371601" y="1491042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0" descr="http://thumbs.dreamstime.com/z/set-burnt-match-different-stages-isolated-white-background-3138399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65" t="7942" r="68286" b="6344"/>
          <a:stretch>
            <a:fillRect/>
          </a:stretch>
        </p:blipFill>
        <p:spPr bwMode="auto">
          <a:xfrm rot="5820000">
            <a:off x="6012456" y="1836270"/>
            <a:ext cx="145472" cy="1188716"/>
          </a:xfrm>
          <a:prstGeom prst="rect">
            <a:avLst/>
          </a:prstGeom>
          <a:noFill/>
        </p:spPr>
      </p:pic>
      <p:sp>
        <p:nvSpPr>
          <p:cNvPr id="38" name="Text Box 83"/>
          <p:cNvSpPr txBox="1">
            <a:spLocks noChangeArrowheads="1"/>
          </p:cNvSpPr>
          <p:nvPr/>
        </p:nvSpPr>
        <p:spPr bwMode="auto">
          <a:xfrm>
            <a:off x="990600" y="4191000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>
                <a:latin typeface="+mn-lt"/>
              </a:rPr>
              <a:t>Rays traveling through focus before hitting mirror are reflected parallel to </a:t>
            </a:r>
            <a:r>
              <a:rPr lang="en-US" sz="2400" b="0" dirty="0">
                <a:solidFill>
                  <a:srgbClr val="FF0000"/>
                </a:solidFill>
                <a:latin typeface="+mn-lt"/>
              </a:rPr>
              <a:t>Principal Axis</a:t>
            </a:r>
            <a:r>
              <a:rPr lang="en-US" sz="2400" b="0" dirty="0">
                <a:latin typeface="+mn-lt"/>
              </a:rPr>
              <a:t>.</a:t>
            </a:r>
          </a:p>
        </p:txBody>
      </p:sp>
      <p:sp>
        <p:nvSpPr>
          <p:cNvPr id="39" name="Text Box 84"/>
          <p:cNvSpPr txBox="1">
            <a:spLocks noChangeArrowheads="1"/>
          </p:cNvSpPr>
          <p:nvPr/>
        </p:nvSpPr>
        <p:spPr bwMode="auto">
          <a:xfrm>
            <a:off x="990600" y="5257800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>
                <a:latin typeface="+mn-lt"/>
              </a:rPr>
              <a:t>Rays traveling parallel to </a:t>
            </a:r>
            <a:r>
              <a:rPr lang="en-US" sz="2400" b="0" dirty="0">
                <a:solidFill>
                  <a:srgbClr val="FF0000"/>
                </a:solidFill>
                <a:latin typeface="+mn-lt"/>
              </a:rPr>
              <a:t>Principal Axis</a:t>
            </a:r>
            <a:r>
              <a:rPr lang="en-US" sz="2400" b="0" dirty="0">
                <a:latin typeface="+mn-lt"/>
              </a:rPr>
              <a:t> before hitting mirror are reflected through focus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478972" y="2514600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77200" y="39624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542" y="5486400"/>
            <a:ext cx="4703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Key approaches: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</a:t>
            </a:r>
            <a:r>
              <a:rPr lang="en-US" sz="2400" baseline="0" dirty="0" smtClean="0"/>
              <a:t>ay</a:t>
            </a:r>
            <a:r>
              <a:rPr lang="en-US" sz="2400" dirty="0" smtClean="0"/>
              <a:t> diagrams</a:t>
            </a:r>
            <a:endParaRPr lang="en-US" sz="2400" baseline="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baseline="0" dirty="0" smtClean="0"/>
              <a:t>Mirror &amp; </a:t>
            </a:r>
            <a:r>
              <a:rPr lang="en-US" sz="2400" dirty="0" smtClean="0"/>
              <a:t>magnification equations</a:t>
            </a:r>
            <a:endParaRPr lang="en-US" sz="2400" baseline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&amp; spherical mirrors</a:t>
            </a:r>
            <a:endParaRPr lang="en-US" dirty="0"/>
          </a:p>
        </p:txBody>
      </p:sp>
      <p:pic>
        <p:nvPicPr>
          <p:cNvPr id="522244" name="Picture 4" descr="http://www.ux1.eiu.edu/~cfadd/1160/Ch24ML/Images/Rea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9683"/>
            <a:ext cx="4114800" cy="308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1432" y="1219200"/>
            <a:ext cx="800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Like plane mirrors, spherical mirrors produce images of objects</a:t>
            </a:r>
            <a:endParaRPr lang="en-US" sz="2400" dirty="0"/>
          </a:p>
        </p:txBody>
      </p:sp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685800" y="3886200"/>
            <a:ext cx="3048000" cy="533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42" name="Picture 2" descr="http://laurenwedding.edublogs.org/files/2011/10/concave_convex_by_alltelleringet-d32yi9i-2ejut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057400"/>
            <a:ext cx="4114800" cy="336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retronaut.com/wp-content/uploads/2013/03/Maurits-Escher-Self-Portrait-in-a-Glob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133600"/>
            <a:ext cx="2575560" cy="376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025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http://upload.wikimedia.org/wikipedia/commons/thumb/b/b4/Gluehlampe_01_KMJ.png/200px-Gluehlampe_01_KM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03" y="3471467"/>
            <a:ext cx="541231" cy="898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rays – concave mirror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667000" y="4355068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7752" y="3745468"/>
            <a:ext cx="35814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973454" y="4301620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904096" y="4295932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rc 4"/>
          <p:cNvSpPr>
            <a:spLocks/>
          </p:cNvSpPr>
          <p:nvPr/>
        </p:nvSpPr>
        <p:spPr bwMode="auto">
          <a:xfrm>
            <a:off x="4993944" y="3356531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lnTo>
                  <a:pt x="1942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81400" y="3745468"/>
            <a:ext cx="3657600" cy="87914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914400" y="1676400"/>
            <a:ext cx="6019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baseline="0" dirty="0" smtClean="0">
                <a:solidFill>
                  <a:srgbClr val="FF0000"/>
                </a:solidFill>
                <a:latin typeface="+mj-lt"/>
              </a:rPr>
              <a:t>parallel </a:t>
            </a:r>
            <a:r>
              <a:rPr lang="en-US" sz="2400" baseline="0" dirty="0">
                <a:solidFill>
                  <a:srgbClr val="FF0000"/>
                </a:solidFill>
                <a:latin typeface="+mj-lt"/>
              </a:rPr>
              <a:t>to principal </a:t>
            </a:r>
            <a:r>
              <a:rPr lang="en-US" sz="2400" baseline="0" dirty="0" smtClean="0">
                <a:solidFill>
                  <a:srgbClr val="FF0000"/>
                </a:solidFill>
                <a:latin typeface="+mj-lt"/>
              </a:rPr>
              <a:t>axis, </a:t>
            </a:r>
            <a:r>
              <a:rPr lang="en-US" sz="2400" baseline="0" dirty="0">
                <a:solidFill>
                  <a:srgbClr val="FF0000"/>
                </a:solidFill>
                <a:latin typeface="+mj-lt"/>
              </a:rPr>
              <a:t>reflects through </a:t>
            </a:r>
            <a:r>
              <a:rPr lang="en-US" sz="2400" i="1" baseline="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baseline="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through </a:t>
            </a:r>
            <a:r>
              <a:rPr lang="en-US" sz="2400" i="1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</a:t>
            </a: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reflects parallel to principal axis</a:t>
            </a:r>
          </a:p>
          <a:p>
            <a:pPr marL="457200" indent="-457200">
              <a:spcAft>
                <a:spcPts val="600"/>
              </a:spcAft>
              <a:buAutoNum type="arabicParenR"/>
              <a:defRPr/>
            </a:pP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through </a:t>
            </a:r>
            <a:r>
              <a:rPr lang="en-US" sz="2400" i="1" dirty="0" smtClean="0">
                <a:solidFill>
                  <a:srgbClr val="009900"/>
                </a:solidFill>
                <a:latin typeface="+mj-lt"/>
              </a:rPr>
              <a:t>C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, reflects through </a:t>
            </a:r>
            <a:r>
              <a:rPr lang="en-US" sz="2400" i="1" dirty="0" smtClean="0">
                <a:solidFill>
                  <a:srgbClr val="009900"/>
                </a:solidFill>
                <a:latin typeface="+mj-lt"/>
              </a:rPr>
              <a:t>C</a:t>
            </a:r>
            <a:endParaRPr lang="en-US" sz="2400" i="1" baseline="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18,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92956" y="435506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435506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400" i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2822514" y="4431268"/>
            <a:ext cx="4402838" cy="369332"/>
            <a:chOff x="1984314" y="2590800"/>
            <a:chExt cx="4402838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2272352" y="2778456"/>
              <a:ext cx="4114800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984314" y="2590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62400" y="3751155"/>
            <a:ext cx="3181067" cy="1811445"/>
            <a:chOff x="3124200" y="1910687"/>
            <a:chExt cx="3181067" cy="1811445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398293" y="1910687"/>
              <a:ext cx="2906974" cy="15967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124200" y="3352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09800" y="3135868"/>
            <a:ext cx="4876800" cy="2133600"/>
            <a:chOff x="1371600" y="1295400"/>
            <a:chExt cx="4876800" cy="21336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676400" y="1447800"/>
              <a:ext cx="4572000" cy="1981200"/>
            </a:xfrm>
            <a:prstGeom prst="straightConnector1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371600" y="1295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3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81400" y="3745468"/>
            <a:ext cx="3510486" cy="1524000"/>
            <a:chOff x="2743200" y="1905000"/>
            <a:chExt cx="3510486" cy="15240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743200" y="1905000"/>
              <a:ext cx="3505200" cy="1524000"/>
            </a:xfrm>
            <a:prstGeom prst="straightConnector1">
              <a:avLst/>
            </a:prstGeom>
            <a:ln w="28575">
              <a:solidFill>
                <a:srgbClr val="0099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rot="17523754">
              <a:off x="6101286" y="3232413"/>
              <a:ext cx="152400" cy="152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38200" y="1219200"/>
            <a:ext cx="339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Ray from object traveling: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201390" y="315863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Object</a:t>
            </a:r>
            <a:endParaRPr lang="en-US" i="1" dirty="0"/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981693" y="5257800"/>
            <a:ext cx="45809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baseline="0" dirty="0">
                <a:latin typeface="+mn-lt"/>
              </a:rPr>
              <a:t>Image is: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Real (light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rays </a:t>
            </a:r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cross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Inverted (opposite direction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as object)</a:t>
            </a:r>
          </a:p>
          <a:p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Reduced </a:t>
            </a:r>
            <a:r>
              <a:rPr lang="en-US" sz="2000" baseline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(smaller than object</a:t>
            </a:r>
            <a:r>
              <a:rPr lang="en-US" sz="20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en-US" sz="2000" baseline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479487" y="3777257"/>
            <a:ext cx="228600" cy="0"/>
          </a:xfrm>
          <a:prstGeom prst="line">
            <a:avLst/>
          </a:prstGeom>
          <a:ln w="3175">
            <a:solidFill>
              <a:srgbClr val="FFFF00"/>
            </a:solidFill>
          </a:ln>
          <a:effectLst>
            <a:glow rad="228600">
              <a:srgbClr val="FFF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218216" y="4331434"/>
            <a:ext cx="772969" cy="773965"/>
            <a:chOff x="4380016" y="2490966"/>
            <a:chExt cx="772969" cy="773965"/>
          </a:xfrm>
        </p:grpSpPr>
        <p:sp>
          <p:nvSpPr>
            <p:cNvPr id="44" name="TextBox 43"/>
            <p:cNvSpPr txBox="1"/>
            <p:nvPr/>
          </p:nvSpPr>
          <p:spPr>
            <a:xfrm>
              <a:off x="4380016" y="2895599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Image</a:t>
              </a:r>
              <a:endParaRPr lang="en-US" i="1" dirty="0"/>
            </a:p>
          </p:txBody>
        </p:sp>
        <p:pic>
          <p:nvPicPr>
            <p:cNvPr id="45" name="Picture 44" descr="http://upload.wikimedia.org/wikipedia/commons/thumb/b/b4/Gluehlampe_01_KMJ.png/200px-Gluehlampe_01_KMJ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82969" y="2490966"/>
              <a:ext cx="293831" cy="4877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 flipH="1" flipV="1">
              <a:off x="4693738" y="2801704"/>
              <a:ext cx="103893" cy="0"/>
            </a:xfrm>
            <a:prstGeom prst="line">
              <a:avLst/>
            </a:prstGeom>
            <a:ln w="3175">
              <a:solidFill>
                <a:srgbClr val="FFFF00"/>
              </a:solidFill>
            </a:ln>
            <a:effectLst>
              <a:glow rad="228600">
                <a:srgbClr val="FFF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27" grpId="0" build="allAtOnce" autoUpdateAnimBg="0"/>
    </p:bld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94519</TotalTime>
  <Words>1264</Words>
  <Application>Microsoft Office PowerPoint</Application>
  <PresentationFormat>On-screen Show (4:3)</PresentationFormat>
  <Paragraphs>284</Paragraphs>
  <Slides>24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Phys102</vt:lpstr>
      <vt:lpstr>Equation</vt:lpstr>
      <vt:lpstr>Clip</vt:lpstr>
      <vt:lpstr>Phys 102 – Lecture 18</vt:lpstr>
      <vt:lpstr>Today we will...</vt:lpstr>
      <vt:lpstr>Curved mirrors</vt:lpstr>
      <vt:lpstr>Concave mirror reflection</vt:lpstr>
      <vt:lpstr>Convex mirror reflection</vt:lpstr>
      <vt:lpstr>ACT: CheckPoint 1.1 &amp; 1.2</vt:lpstr>
      <vt:lpstr>Lighting a match</vt:lpstr>
      <vt:lpstr>Images &amp; spherical mirrors</vt:lpstr>
      <vt:lpstr>Principal rays – concave mirror</vt:lpstr>
      <vt:lpstr>Principal rays – convex mirror</vt:lpstr>
      <vt:lpstr>ACT: Image formation</vt:lpstr>
      <vt:lpstr>ACT: CheckPoint 2.1</vt:lpstr>
      <vt:lpstr>Optical illusion</vt:lpstr>
      <vt:lpstr>Mirror &amp; magnification equations</vt:lpstr>
      <vt:lpstr>Distance &amp; magnification conventions</vt:lpstr>
      <vt:lpstr>Calculation: concave mirror</vt:lpstr>
      <vt:lpstr>ACT: Plane mirror</vt:lpstr>
      <vt:lpstr>Checkpoint 3.1</vt:lpstr>
      <vt:lpstr>ACT: Concave Mirror</vt:lpstr>
      <vt:lpstr>3 cases for concave mirrors</vt:lpstr>
      <vt:lpstr>Calculation: convex mirror</vt:lpstr>
      <vt:lpstr>Checkpoint 3.2</vt:lpstr>
      <vt:lpstr>ACT: Convex mirror image</vt:lpstr>
      <vt:lpstr>Summary of today’s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482</cp:revision>
  <dcterms:created xsi:type="dcterms:W3CDTF">2014-01-20T00:06:45Z</dcterms:created>
  <dcterms:modified xsi:type="dcterms:W3CDTF">2015-03-28T22:06:59Z</dcterms:modified>
</cp:coreProperties>
</file>