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9" r:id="rId2"/>
    <p:sldId id="456" r:id="rId3"/>
    <p:sldId id="276" r:id="rId4"/>
    <p:sldId id="482" r:id="rId5"/>
    <p:sldId id="459" r:id="rId6"/>
    <p:sldId id="475" r:id="rId7"/>
    <p:sldId id="470" r:id="rId8"/>
    <p:sldId id="462" r:id="rId9"/>
    <p:sldId id="476" r:id="rId10"/>
    <p:sldId id="460" r:id="rId11"/>
    <p:sldId id="484" r:id="rId12"/>
    <p:sldId id="461" r:id="rId13"/>
    <p:sldId id="480" r:id="rId14"/>
    <p:sldId id="466" r:id="rId15"/>
    <p:sldId id="468" r:id="rId16"/>
    <p:sldId id="467" r:id="rId17"/>
    <p:sldId id="485" r:id="rId18"/>
    <p:sldId id="483" r:id="rId19"/>
    <p:sldId id="472" r:id="rId20"/>
    <p:sldId id="479" r:id="rId21"/>
    <p:sldId id="477" r:id="rId22"/>
    <p:sldId id="478" r:id="rId23"/>
    <p:sldId id="434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5B9BD5"/>
    <a:srgbClr val="D9D9D9"/>
    <a:srgbClr val="BFBFBF"/>
    <a:srgbClr val="2F5597"/>
    <a:srgbClr val="000000"/>
    <a:srgbClr val="A6A6A6"/>
    <a:srgbClr val="FFFFFF"/>
    <a:srgbClr val="00B0F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33" autoAdjust="0"/>
  </p:normalViewPr>
  <p:slideViewPr>
    <p:cSldViewPr>
      <p:cViewPr varScale="1">
        <p:scale>
          <a:sx n="90" d="100"/>
          <a:sy n="90" d="100"/>
        </p:scale>
        <p:origin x="39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08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C3C3281-40CC-4831-8D1D-DE9F80AAF0FF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6BC9626-B55D-42D8-845E-F2137D790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1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6902B1-2B9C-4744-AC37-FF6D8CD0B083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7343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3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43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0D9B6-8839-4F45-A006-7486482F9E01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2594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8203ED-8C2A-42CE-B19E-0CA7AF3645DA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9326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AE4442-BAD0-423A-89C0-85BC7E4C120F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9322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16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69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8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99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0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1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54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71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5351464"/>
            <a:ext cx="7886700" cy="7445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22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5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6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7886700" cy="1325563"/>
          </a:xfrm>
        </p:spPr>
        <p:txBody>
          <a:bodyPr/>
          <a:lstStyle>
            <a:lvl1pPr algn="ctr">
              <a:defRPr b="1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30505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Phys. 102, Lecture 17, Slide </a:t>
            </a:r>
            <a:fld id="{1CAC7609-F577-47E8-AE8B-FF3B7C65C0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4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1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2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9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3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14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8.wmf"/><Relationship Id="rId4" Type="http://schemas.openxmlformats.org/officeDocument/2006/relationships/image" Target="../media/image31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3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Phys 102 – Lecture 17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Introduction to ray optics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57730" name="Picture 2" descr="http://upload.wikimedia.org/wikipedia/commons/0/08/Tso_Kiagar_Lake_Lada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11488"/>
            <a:ext cx="5447152" cy="3646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9"/>
          <p:cNvGrpSpPr>
            <a:grpSpLocks/>
          </p:cNvGrpSpPr>
          <p:nvPr/>
        </p:nvGrpSpPr>
        <p:grpSpPr bwMode="auto">
          <a:xfrm rot="-1800000">
            <a:off x="3542784" y="2141878"/>
            <a:ext cx="774700" cy="2514600"/>
            <a:chOff x="3581400" y="1371600"/>
            <a:chExt cx="1905000" cy="251460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3581561" y="1596910"/>
              <a:ext cx="19050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581611" y="1371452"/>
              <a:ext cx="19050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581851" y="2057083"/>
              <a:ext cx="19050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582421" y="1828081"/>
              <a:ext cx="19050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583183" y="2510168"/>
              <a:ext cx="19050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579850" y="2283916"/>
              <a:ext cx="19050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581519" y="2971716"/>
              <a:ext cx="19050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582091" y="2742714"/>
              <a:ext cx="19050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582331" y="3428344"/>
              <a:ext cx="19050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581471" y="3197174"/>
              <a:ext cx="19050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579759" y="3884180"/>
              <a:ext cx="19050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3581759" y="3657347"/>
              <a:ext cx="19050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62"/>
          <p:cNvGrpSpPr>
            <a:grpSpLocks/>
          </p:cNvGrpSpPr>
          <p:nvPr/>
        </p:nvGrpSpPr>
        <p:grpSpPr bwMode="auto">
          <a:xfrm rot="1800000">
            <a:off x="4708381" y="2372854"/>
            <a:ext cx="874713" cy="2286000"/>
            <a:chOff x="3581400" y="1600200"/>
            <a:chExt cx="1905000" cy="2286000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3580602" y="1599565"/>
              <a:ext cx="19050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579884" y="2056195"/>
              <a:ext cx="19050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581108" y="1828568"/>
              <a:ext cx="19050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580895" y="2514199"/>
              <a:ext cx="19050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575668" y="2284616"/>
              <a:ext cx="1904998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575455" y="2970246"/>
              <a:ext cx="1904998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581400" y="2743200"/>
              <a:ext cx="19050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581187" y="3428831"/>
              <a:ext cx="19050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580683" y="3199829"/>
              <a:ext cx="19050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580470" y="3885460"/>
              <a:ext cx="19050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576507" y="3653708"/>
              <a:ext cx="19050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Arc 4"/>
          <p:cNvSpPr/>
          <p:nvPr/>
        </p:nvSpPr>
        <p:spPr>
          <a:xfrm>
            <a:off x="3616325" y="4449763"/>
            <a:ext cx="76200" cy="76200"/>
          </a:xfrm>
          <a:prstGeom prst="arc">
            <a:avLst>
              <a:gd name="adj1" fmla="val 10849110"/>
              <a:gd name="adj2" fmla="val 0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2905919" y="2840831"/>
            <a:ext cx="2101850" cy="1208088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429000" y="4267200"/>
            <a:ext cx="720725" cy="457200"/>
            <a:chOff x="3429000" y="4114800"/>
            <a:chExt cx="720090" cy="457200"/>
          </a:xfrm>
        </p:grpSpPr>
        <p:sp>
          <p:nvSpPr>
            <p:cNvPr id="11" name="Arc 10"/>
            <p:cNvSpPr/>
            <p:nvPr/>
          </p:nvSpPr>
          <p:spPr>
            <a:xfrm>
              <a:off x="3616160" y="4297363"/>
              <a:ext cx="76133" cy="76200"/>
            </a:xfrm>
            <a:prstGeom prst="arc">
              <a:avLst>
                <a:gd name="adj1" fmla="val 10849110"/>
                <a:gd name="adj2" fmla="val 0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>
              <a:off x="3429000" y="4114800"/>
              <a:ext cx="456797" cy="457200"/>
            </a:xfrm>
            <a:prstGeom prst="arc">
              <a:avLst>
                <a:gd name="adj1" fmla="val 14115036"/>
                <a:gd name="adj2" fmla="val 2096765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Arc 12"/>
            <p:cNvSpPr/>
            <p:nvPr/>
          </p:nvSpPr>
          <p:spPr>
            <a:xfrm>
              <a:off x="4072957" y="4297363"/>
              <a:ext cx="76133" cy="76200"/>
            </a:xfrm>
            <a:prstGeom prst="arc">
              <a:avLst>
                <a:gd name="adj1" fmla="val 10849110"/>
                <a:gd name="adj2" fmla="val 0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200400" y="4038600"/>
            <a:ext cx="1404938" cy="914400"/>
            <a:chOff x="3200400" y="3886200"/>
            <a:chExt cx="1404704" cy="914400"/>
          </a:xfrm>
        </p:grpSpPr>
        <p:sp>
          <p:nvSpPr>
            <p:cNvPr id="19" name="Arc 18"/>
            <p:cNvSpPr/>
            <p:nvPr/>
          </p:nvSpPr>
          <p:spPr>
            <a:xfrm>
              <a:off x="3428962" y="4114800"/>
              <a:ext cx="457124" cy="457200"/>
            </a:xfrm>
            <a:prstGeom prst="arc">
              <a:avLst>
                <a:gd name="adj1" fmla="val 14062769"/>
                <a:gd name="adj2" fmla="val 20356463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>
              <a:off x="4528917" y="4297363"/>
              <a:ext cx="76187" cy="76200"/>
            </a:xfrm>
            <a:prstGeom prst="arc">
              <a:avLst>
                <a:gd name="adj1" fmla="val 10849110"/>
                <a:gd name="adj2" fmla="val 0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4073380" y="4297363"/>
              <a:ext cx="76187" cy="76200"/>
            </a:xfrm>
            <a:prstGeom prst="arc">
              <a:avLst>
                <a:gd name="adj1" fmla="val 10849110"/>
                <a:gd name="adj2" fmla="val 0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>
              <a:off x="3200400" y="3886200"/>
              <a:ext cx="914248" cy="914400"/>
            </a:xfrm>
            <a:prstGeom prst="arc">
              <a:avLst>
                <a:gd name="adj1" fmla="val 14992535"/>
                <a:gd name="adj2" fmla="val 2054444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>
              <a:off x="3886086" y="4114800"/>
              <a:ext cx="457124" cy="457200"/>
            </a:xfrm>
            <a:prstGeom prst="arc">
              <a:avLst>
                <a:gd name="adj1" fmla="val 13587448"/>
                <a:gd name="adj2" fmla="val 2057384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2971800" y="3810000"/>
            <a:ext cx="2092325" cy="1371600"/>
            <a:chOff x="2971800" y="3657600"/>
            <a:chExt cx="2091690" cy="1371600"/>
          </a:xfrm>
        </p:grpSpPr>
        <p:sp>
          <p:nvSpPr>
            <p:cNvPr id="25" name="Arc 24"/>
            <p:cNvSpPr/>
            <p:nvPr/>
          </p:nvSpPr>
          <p:spPr>
            <a:xfrm>
              <a:off x="4528665" y="4297363"/>
              <a:ext cx="76177" cy="76200"/>
            </a:xfrm>
            <a:prstGeom prst="arc">
              <a:avLst>
                <a:gd name="adj1" fmla="val 10849110"/>
                <a:gd name="adj2" fmla="val 0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>
              <a:off x="3200331" y="3886200"/>
              <a:ext cx="914122" cy="914400"/>
            </a:xfrm>
            <a:prstGeom prst="arc">
              <a:avLst>
                <a:gd name="adj1" fmla="val 14542197"/>
                <a:gd name="adj2" fmla="val 20939788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>
              <a:off x="3885922" y="4114800"/>
              <a:ext cx="457061" cy="457200"/>
            </a:xfrm>
            <a:prstGeom prst="arc">
              <a:avLst>
                <a:gd name="adj1" fmla="val 14111436"/>
                <a:gd name="adj2" fmla="val 20999521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Arc 27"/>
            <p:cNvSpPr/>
            <p:nvPr/>
          </p:nvSpPr>
          <p:spPr>
            <a:xfrm>
              <a:off x="3657392" y="3886200"/>
              <a:ext cx="914122" cy="914400"/>
            </a:xfrm>
            <a:prstGeom prst="arc">
              <a:avLst>
                <a:gd name="adj1" fmla="val 15094661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Arc 28"/>
            <p:cNvSpPr/>
            <p:nvPr/>
          </p:nvSpPr>
          <p:spPr>
            <a:xfrm>
              <a:off x="4987313" y="4297363"/>
              <a:ext cx="76177" cy="76200"/>
            </a:xfrm>
            <a:prstGeom prst="arc">
              <a:avLst>
                <a:gd name="adj1" fmla="val 10849110"/>
                <a:gd name="adj2" fmla="val 0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>
              <a:off x="4342984" y="4114800"/>
              <a:ext cx="457061" cy="457200"/>
            </a:xfrm>
            <a:prstGeom prst="arc">
              <a:avLst>
                <a:gd name="adj1" fmla="val 13853238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>
              <a:off x="2971800" y="3657600"/>
              <a:ext cx="1371184" cy="1371600"/>
            </a:xfrm>
            <a:prstGeom prst="arc">
              <a:avLst>
                <a:gd name="adj1" fmla="val 15445512"/>
                <a:gd name="adj2" fmla="val 2058304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2286000" y="4492625"/>
            <a:ext cx="4572000" cy="9175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322" name="Straight Connector 117"/>
          <p:cNvCxnSpPr>
            <a:cxnSpLocks noChangeShapeType="1"/>
          </p:cNvCxnSpPr>
          <p:nvPr/>
        </p:nvCxnSpPr>
        <p:spPr bwMode="auto">
          <a:xfrm>
            <a:off x="2286000" y="4525963"/>
            <a:ext cx="4572000" cy="0"/>
          </a:xfrm>
          <a:prstGeom prst="line">
            <a:avLst/>
          </a:prstGeom>
          <a:noFill/>
          <a:ln w="76200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6" name="Straight Arrow Connector 35"/>
          <p:cNvCxnSpPr/>
          <p:nvPr/>
        </p:nvCxnSpPr>
        <p:spPr>
          <a:xfrm rot="5400000">
            <a:off x="4139407" y="2805906"/>
            <a:ext cx="2095500" cy="1208087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47"/>
          <p:cNvGrpSpPr>
            <a:grpSpLocks/>
          </p:cNvGrpSpPr>
          <p:nvPr/>
        </p:nvGrpSpPr>
        <p:grpSpPr bwMode="auto">
          <a:xfrm>
            <a:off x="3962400" y="2819400"/>
            <a:ext cx="1219200" cy="2286000"/>
            <a:chOff x="3962400" y="2667000"/>
            <a:chExt cx="1219200" cy="2286000"/>
          </a:xfrm>
        </p:grpSpPr>
        <p:cxnSp>
          <p:nvCxnSpPr>
            <p:cNvPr id="13334" name="Straight Connector 37"/>
            <p:cNvCxnSpPr>
              <a:cxnSpLocks noChangeShapeType="1"/>
              <a:endCxn id="28" idx="2"/>
            </p:cNvCxnSpPr>
            <p:nvPr/>
          </p:nvCxnSpPr>
          <p:spPr bwMode="auto">
            <a:xfrm rot="5400000">
              <a:off x="3657600" y="3581400"/>
              <a:ext cx="1828800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sp>
          <p:nvSpPr>
            <p:cNvPr id="42" name="Arc 41"/>
            <p:cNvSpPr/>
            <p:nvPr/>
          </p:nvSpPr>
          <p:spPr bwMode="auto">
            <a:xfrm>
              <a:off x="4114800" y="3886200"/>
              <a:ext cx="914400" cy="914400"/>
            </a:xfrm>
            <a:prstGeom prst="arc">
              <a:avLst>
                <a:gd name="adj1" fmla="val 16200000"/>
                <a:gd name="adj2" fmla="val 18034758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Arc 42"/>
            <p:cNvSpPr/>
            <p:nvPr/>
          </p:nvSpPr>
          <p:spPr bwMode="auto">
            <a:xfrm>
              <a:off x="3962400" y="3733800"/>
              <a:ext cx="1219200" cy="1219200"/>
            </a:xfrm>
            <a:prstGeom prst="arc">
              <a:avLst>
                <a:gd name="adj1" fmla="val 14362204"/>
                <a:gd name="adj2" fmla="val 16235641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37" name="Rectangle 43"/>
            <p:cNvSpPr>
              <a:spLocks noChangeArrowheads="1"/>
            </p:cNvSpPr>
            <p:nvPr/>
          </p:nvSpPr>
          <p:spPr bwMode="auto">
            <a:xfrm>
              <a:off x="4114800" y="3048000"/>
              <a:ext cx="401072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400" b="0" dirty="0" smtClean="0">
                  <a:solidFill>
                    <a:srgbClr val="FF0000"/>
                  </a:solidFill>
                  <a:latin typeface="Calibri"/>
                </a:rPr>
                <a:t>θ</a:t>
              </a:r>
              <a:r>
                <a:rPr lang="en-US" sz="2400" b="0" i="1" baseline="-25000" dirty="0" err="1" smtClean="0">
                  <a:solidFill>
                    <a:srgbClr val="FF0000"/>
                  </a:solidFill>
                </a:rPr>
                <a:t>i</a:t>
              </a:r>
              <a:endParaRPr 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3338" name="Rectangle 44"/>
            <p:cNvSpPr>
              <a:spLocks noChangeArrowheads="1"/>
            </p:cNvSpPr>
            <p:nvPr/>
          </p:nvSpPr>
          <p:spPr bwMode="auto">
            <a:xfrm>
              <a:off x="4589252" y="3043535"/>
              <a:ext cx="434734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400" b="0" dirty="0" smtClean="0">
                  <a:solidFill>
                    <a:srgbClr val="FF0000"/>
                  </a:solidFill>
                  <a:latin typeface="Calibri"/>
                </a:rPr>
                <a:t>θ</a:t>
              </a:r>
              <a:r>
                <a:rPr lang="en-US" sz="2400" b="0" i="1" baseline="-25000" dirty="0" smtClean="0">
                  <a:solidFill>
                    <a:srgbClr val="FF0000"/>
                  </a:solidFill>
                </a:rPr>
                <a:t>r</a:t>
              </a:r>
              <a:endParaRPr 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3339" name="Rectangle 45"/>
            <p:cNvSpPr>
              <a:spLocks noChangeArrowheads="1"/>
            </p:cNvSpPr>
            <p:nvPr/>
          </p:nvSpPr>
          <p:spPr bwMode="auto">
            <a:xfrm>
              <a:off x="4572000" y="4191000"/>
              <a:ext cx="152400" cy="15240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416591" y="1895210"/>
            <a:ext cx="163140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latin typeface="+mj-lt"/>
              </a:rPr>
              <a:t>Incident wave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791200" y="1890150"/>
            <a:ext cx="176535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latin typeface="+mj-lt"/>
              </a:rPr>
              <a:t>Reflected wave</a:t>
            </a:r>
          </a:p>
        </p:txBody>
      </p:sp>
      <p:sp>
        <p:nvSpPr>
          <p:cNvPr id="78" name="TextBox 77"/>
          <p:cNvSpPr txBox="1"/>
          <p:nvPr/>
        </p:nvSpPr>
        <p:spPr bwMode="auto">
          <a:xfrm>
            <a:off x="2057400" y="5486400"/>
            <a:ext cx="507671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/>
              <a:t>Angle of incidence = Angle of reflection</a:t>
            </a:r>
          </a:p>
        </p:txBody>
      </p:sp>
      <p:sp>
        <p:nvSpPr>
          <p:cNvPr id="79" name="Title 7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reflection</a:t>
            </a:r>
            <a:endParaRPr lang="en-US" dirty="0"/>
          </a:p>
        </p:txBody>
      </p:sp>
      <p:grpSp>
        <p:nvGrpSpPr>
          <p:cNvPr id="82" name="Group 81"/>
          <p:cNvGrpSpPr/>
          <p:nvPr/>
        </p:nvGrpSpPr>
        <p:grpSpPr>
          <a:xfrm>
            <a:off x="3962400" y="6019800"/>
            <a:ext cx="1219200" cy="609600"/>
            <a:chOff x="3733800" y="5791200"/>
            <a:chExt cx="1219200" cy="609600"/>
          </a:xfrm>
        </p:grpSpPr>
        <p:graphicFrame>
          <p:nvGraphicFramePr>
            <p:cNvPr id="498689" name="Object 1"/>
            <p:cNvGraphicFramePr>
              <a:graphicFrameLocks noChangeAspect="1"/>
            </p:cNvGraphicFramePr>
            <p:nvPr/>
          </p:nvGraphicFramePr>
          <p:xfrm>
            <a:off x="3886200" y="5867400"/>
            <a:ext cx="977900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8694" name="Equation" r:id="rId3" imgW="431640" imgH="228600" progId="Equation.DSMT4">
                    <p:embed/>
                  </p:oleObj>
                </mc:Choice>
                <mc:Fallback>
                  <p:oleObj name="Equation" r:id="rId3" imgW="431640" imgH="228600" progId="Equation.DSMT4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6200" y="5867400"/>
                          <a:ext cx="977900" cy="514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1" name="Rectangle 80"/>
            <p:cNvSpPr/>
            <p:nvPr/>
          </p:nvSpPr>
          <p:spPr>
            <a:xfrm>
              <a:off x="3733800" y="5791200"/>
              <a:ext cx="1219200" cy="609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2527111" y="4611469"/>
            <a:ext cx="4187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E</a:t>
            </a:r>
            <a:r>
              <a:rPr lang="en-US" dirty="0" smtClean="0">
                <a:solidFill>
                  <a:srgbClr val="C00000"/>
                </a:solidFill>
              </a:rPr>
              <a:t> field oscillates surface charges. Charges act like antenna and emit EM wave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0" name="Slide Number Placeholder 7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17, Slide </a:t>
            </a:r>
            <a:fld id="{1CAC7609-F577-47E8-AE8B-FF3B7C65C01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15843" y="1214735"/>
            <a:ext cx="828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light travels into a different material (ex: metal) it reflects</a:t>
            </a:r>
            <a:endParaRPr lang="en-US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7239000" y="5943600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Materials</a:t>
            </a:r>
            <a:endParaRPr lang="en-US" dirty="0"/>
          </a:p>
        </p:txBody>
      </p:sp>
      <p:pic>
        <p:nvPicPr>
          <p:cNvPr id="6" name="Picture 10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17, Slide </a:t>
            </a:r>
            <a:fld id="{1CAC7609-F577-47E8-AE8B-FF3B7C65C01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2944" y="1228675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Why do you think metals are “shiny”, i.e. good at reflecting light?</a:t>
            </a:r>
            <a:endParaRPr lang="en-US" sz="2400" dirty="0"/>
          </a:p>
        </p:txBody>
      </p:sp>
      <p:sp>
        <p:nvSpPr>
          <p:cNvPr id="10" name="Rectangle 1027"/>
          <p:cNvSpPr txBox="1">
            <a:spLocks noChangeArrowheads="1"/>
          </p:cNvSpPr>
          <p:nvPr/>
        </p:nvSpPr>
        <p:spPr>
          <a:xfrm>
            <a:off x="1219200" y="4876800"/>
            <a:ext cx="6655558" cy="129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1" indent="-533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lectrons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free to move in metals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-533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Metals can be polished better than insulators</a:t>
            </a:r>
          </a:p>
          <a:p>
            <a:pPr marL="0" marR="0" lvl="1" indent="-533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field is zero inside conductors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-533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6" descr="http://www.teachersource.com/Images/Product/md/den2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1164" y="1809166"/>
            <a:ext cx="38100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835589" y="4513575"/>
            <a:ext cx="1297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Because: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Specular</a:t>
            </a:r>
            <a:r>
              <a:rPr lang="en-US" dirty="0" smtClean="0"/>
              <a:t> &amp; diffuse reflection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17, Slide </a:t>
            </a:r>
            <a:fld id="{1CAC7609-F577-47E8-AE8B-FF3B7C65C01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07906" name="Picture 2" descr="http://blog.hvidtfeldts.net/media/glossy.jpg"/>
          <p:cNvPicPr>
            <a:picLocks noChangeAspect="1" noChangeArrowheads="1"/>
          </p:cNvPicPr>
          <p:nvPr/>
        </p:nvPicPr>
        <p:blipFill>
          <a:blip r:embed="rId3" cstate="print"/>
          <a:srcRect t="68790"/>
          <a:stretch>
            <a:fillRect/>
          </a:stretch>
        </p:blipFill>
        <p:spPr bwMode="auto">
          <a:xfrm flipH="1">
            <a:off x="1905000" y="5257800"/>
            <a:ext cx="5524500" cy="9334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828423" y="4888468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Specular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4876800"/>
            <a:ext cx="846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Diffuse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1600200"/>
            <a:ext cx="7709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Diffuse reflection – reflection from a rough, irregular surface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1219200"/>
            <a:ext cx="691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Specular</a:t>
            </a:r>
            <a:r>
              <a:rPr lang="en-US" sz="2400" dirty="0" smtClean="0"/>
              <a:t> reflection – reflection from a smooth surface</a:t>
            </a:r>
          </a:p>
        </p:txBody>
      </p:sp>
      <p:sp>
        <p:nvSpPr>
          <p:cNvPr id="16" name="Freeform 15"/>
          <p:cNvSpPr/>
          <p:nvPr/>
        </p:nvSpPr>
        <p:spPr>
          <a:xfrm>
            <a:off x="5562600" y="3886200"/>
            <a:ext cx="3234519" cy="436728"/>
          </a:xfrm>
          <a:custGeom>
            <a:avLst/>
            <a:gdLst>
              <a:gd name="connsiteX0" fmla="*/ 0 w 3234519"/>
              <a:gd name="connsiteY0" fmla="*/ 423081 h 436728"/>
              <a:gd name="connsiteX1" fmla="*/ 204716 w 3234519"/>
              <a:gd name="connsiteY1" fmla="*/ 95534 h 436728"/>
              <a:gd name="connsiteX2" fmla="*/ 354841 w 3234519"/>
              <a:gd name="connsiteY2" fmla="*/ 259307 h 436728"/>
              <a:gd name="connsiteX3" fmla="*/ 668740 w 3234519"/>
              <a:gd name="connsiteY3" fmla="*/ 341194 h 436728"/>
              <a:gd name="connsiteX4" fmla="*/ 928047 w 3234519"/>
              <a:gd name="connsiteY4" fmla="*/ 0 h 436728"/>
              <a:gd name="connsiteX5" fmla="*/ 1173707 w 3234519"/>
              <a:gd name="connsiteY5" fmla="*/ 95534 h 436728"/>
              <a:gd name="connsiteX6" fmla="*/ 1241946 w 3234519"/>
              <a:gd name="connsiteY6" fmla="*/ 368490 h 436728"/>
              <a:gd name="connsiteX7" fmla="*/ 1528549 w 3234519"/>
              <a:gd name="connsiteY7" fmla="*/ 368490 h 436728"/>
              <a:gd name="connsiteX8" fmla="*/ 1637731 w 3234519"/>
              <a:gd name="connsiteY8" fmla="*/ 122830 h 436728"/>
              <a:gd name="connsiteX9" fmla="*/ 1842447 w 3234519"/>
              <a:gd name="connsiteY9" fmla="*/ 218364 h 436728"/>
              <a:gd name="connsiteX10" fmla="*/ 2019868 w 3234519"/>
              <a:gd name="connsiteY10" fmla="*/ 40943 h 436728"/>
              <a:gd name="connsiteX11" fmla="*/ 2333767 w 3234519"/>
              <a:gd name="connsiteY11" fmla="*/ 218364 h 436728"/>
              <a:gd name="connsiteX12" fmla="*/ 2647665 w 3234519"/>
              <a:gd name="connsiteY12" fmla="*/ 163773 h 436728"/>
              <a:gd name="connsiteX13" fmla="*/ 2729552 w 3234519"/>
              <a:gd name="connsiteY13" fmla="*/ 354842 h 436728"/>
              <a:gd name="connsiteX14" fmla="*/ 3029803 w 3234519"/>
              <a:gd name="connsiteY14" fmla="*/ 327546 h 436728"/>
              <a:gd name="connsiteX15" fmla="*/ 3084394 w 3234519"/>
              <a:gd name="connsiteY15" fmla="*/ 95534 h 436728"/>
              <a:gd name="connsiteX16" fmla="*/ 3234519 w 3234519"/>
              <a:gd name="connsiteY16" fmla="*/ 436728 h 436728"/>
              <a:gd name="connsiteX0" fmla="*/ 0 w 3234519"/>
              <a:gd name="connsiteY0" fmla="*/ 423081 h 436728"/>
              <a:gd name="connsiteX1" fmla="*/ 204716 w 3234519"/>
              <a:gd name="connsiteY1" fmla="*/ 95534 h 436728"/>
              <a:gd name="connsiteX2" fmla="*/ 354841 w 3234519"/>
              <a:gd name="connsiteY2" fmla="*/ 259307 h 436728"/>
              <a:gd name="connsiteX3" fmla="*/ 668740 w 3234519"/>
              <a:gd name="connsiteY3" fmla="*/ 341194 h 436728"/>
              <a:gd name="connsiteX4" fmla="*/ 928047 w 3234519"/>
              <a:gd name="connsiteY4" fmla="*/ 0 h 436728"/>
              <a:gd name="connsiteX5" fmla="*/ 1119116 w 3234519"/>
              <a:gd name="connsiteY5" fmla="*/ 109182 h 436728"/>
              <a:gd name="connsiteX6" fmla="*/ 1241946 w 3234519"/>
              <a:gd name="connsiteY6" fmla="*/ 368490 h 436728"/>
              <a:gd name="connsiteX7" fmla="*/ 1528549 w 3234519"/>
              <a:gd name="connsiteY7" fmla="*/ 368490 h 436728"/>
              <a:gd name="connsiteX8" fmla="*/ 1637731 w 3234519"/>
              <a:gd name="connsiteY8" fmla="*/ 122830 h 436728"/>
              <a:gd name="connsiteX9" fmla="*/ 1842447 w 3234519"/>
              <a:gd name="connsiteY9" fmla="*/ 218364 h 436728"/>
              <a:gd name="connsiteX10" fmla="*/ 2019868 w 3234519"/>
              <a:gd name="connsiteY10" fmla="*/ 40943 h 436728"/>
              <a:gd name="connsiteX11" fmla="*/ 2333767 w 3234519"/>
              <a:gd name="connsiteY11" fmla="*/ 218364 h 436728"/>
              <a:gd name="connsiteX12" fmla="*/ 2647665 w 3234519"/>
              <a:gd name="connsiteY12" fmla="*/ 163773 h 436728"/>
              <a:gd name="connsiteX13" fmla="*/ 2729552 w 3234519"/>
              <a:gd name="connsiteY13" fmla="*/ 354842 h 436728"/>
              <a:gd name="connsiteX14" fmla="*/ 3029803 w 3234519"/>
              <a:gd name="connsiteY14" fmla="*/ 327546 h 436728"/>
              <a:gd name="connsiteX15" fmla="*/ 3084394 w 3234519"/>
              <a:gd name="connsiteY15" fmla="*/ 95534 h 436728"/>
              <a:gd name="connsiteX16" fmla="*/ 3234519 w 3234519"/>
              <a:gd name="connsiteY16" fmla="*/ 436728 h 436728"/>
              <a:gd name="connsiteX0" fmla="*/ 0 w 3234519"/>
              <a:gd name="connsiteY0" fmla="*/ 423081 h 436728"/>
              <a:gd name="connsiteX1" fmla="*/ 204716 w 3234519"/>
              <a:gd name="connsiteY1" fmla="*/ 95534 h 436728"/>
              <a:gd name="connsiteX2" fmla="*/ 354841 w 3234519"/>
              <a:gd name="connsiteY2" fmla="*/ 259307 h 436728"/>
              <a:gd name="connsiteX3" fmla="*/ 668740 w 3234519"/>
              <a:gd name="connsiteY3" fmla="*/ 341194 h 436728"/>
              <a:gd name="connsiteX4" fmla="*/ 928047 w 3234519"/>
              <a:gd name="connsiteY4" fmla="*/ 0 h 436728"/>
              <a:gd name="connsiteX5" fmla="*/ 1119116 w 3234519"/>
              <a:gd name="connsiteY5" fmla="*/ 109182 h 436728"/>
              <a:gd name="connsiteX6" fmla="*/ 1241946 w 3234519"/>
              <a:gd name="connsiteY6" fmla="*/ 368490 h 436728"/>
              <a:gd name="connsiteX7" fmla="*/ 1528549 w 3234519"/>
              <a:gd name="connsiteY7" fmla="*/ 368490 h 436728"/>
              <a:gd name="connsiteX8" fmla="*/ 1637731 w 3234519"/>
              <a:gd name="connsiteY8" fmla="*/ 122830 h 436728"/>
              <a:gd name="connsiteX9" fmla="*/ 1733264 w 3234519"/>
              <a:gd name="connsiteY9" fmla="*/ 259307 h 436728"/>
              <a:gd name="connsiteX10" fmla="*/ 2019868 w 3234519"/>
              <a:gd name="connsiteY10" fmla="*/ 40943 h 436728"/>
              <a:gd name="connsiteX11" fmla="*/ 2333767 w 3234519"/>
              <a:gd name="connsiteY11" fmla="*/ 218364 h 436728"/>
              <a:gd name="connsiteX12" fmla="*/ 2647665 w 3234519"/>
              <a:gd name="connsiteY12" fmla="*/ 163773 h 436728"/>
              <a:gd name="connsiteX13" fmla="*/ 2729552 w 3234519"/>
              <a:gd name="connsiteY13" fmla="*/ 354842 h 436728"/>
              <a:gd name="connsiteX14" fmla="*/ 3029803 w 3234519"/>
              <a:gd name="connsiteY14" fmla="*/ 327546 h 436728"/>
              <a:gd name="connsiteX15" fmla="*/ 3084394 w 3234519"/>
              <a:gd name="connsiteY15" fmla="*/ 95534 h 436728"/>
              <a:gd name="connsiteX16" fmla="*/ 3234519 w 3234519"/>
              <a:gd name="connsiteY16" fmla="*/ 436728 h 436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34519" h="436728">
                <a:moveTo>
                  <a:pt x="0" y="423081"/>
                </a:moveTo>
                <a:lnTo>
                  <a:pt x="204716" y="95534"/>
                </a:lnTo>
                <a:lnTo>
                  <a:pt x="354841" y="259307"/>
                </a:lnTo>
                <a:lnTo>
                  <a:pt x="668740" y="341194"/>
                </a:lnTo>
                <a:lnTo>
                  <a:pt x="928047" y="0"/>
                </a:lnTo>
                <a:lnTo>
                  <a:pt x="1119116" y="109182"/>
                </a:lnTo>
                <a:lnTo>
                  <a:pt x="1241946" y="368490"/>
                </a:lnTo>
                <a:lnTo>
                  <a:pt x="1528549" y="368490"/>
                </a:lnTo>
                <a:lnTo>
                  <a:pt x="1637731" y="122830"/>
                </a:lnTo>
                <a:lnTo>
                  <a:pt x="1733264" y="259307"/>
                </a:lnTo>
                <a:lnTo>
                  <a:pt x="2019868" y="40943"/>
                </a:lnTo>
                <a:lnTo>
                  <a:pt x="2333767" y="218364"/>
                </a:lnTo>
                <a:lnTo>
                  <a:pt x="2647665" y="163773"/>
                </a:lnTo>
                <a:lnTo>
                  <a:pt x="2729552" y="354842"/>
                </a:lnTo>
                <a:lnTo>
                  <a:pt x="3029803" y="327546"/>
                </a:lnTo>
                <a:lnTo>
                  <a:pt x="3084394" y="95534"/>
                </a:lnTo>
                <a:lnTo>
                  <a:pt x="3234519" y="436728"/>
                </a:lnTo>
              </a:path>
            </a:pathLst>
          </a:cu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4800600" y="2494128"/>
            <a:ext cx="1600200" cy="152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5117910" y="2497540"/>
            <a:ext cx="1511490" cy="14443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5418161" y="2497540"/>
            <a:ext cx="1744639" cy="16729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5704764" y="2497540"/>
            <a:ext cx="1686636" cy="1596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401942" y="4341420"/>
            <a:ext cx="179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Ex: rough surface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088103" y="4322928"/>
            <a:ext cx="16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Ex: plane mirror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53319" y="4018128"/>
            <a:ext cx="3124200" cy="304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415119" y="2494128"/>
            <a:ext cx="3200400" cy="1524000"/>
            <a:chOff x="415119" y="2494128"/>
            <a:chExt cx="3200400" cy="1524000"/>
          </a:xfrm>
        </p:grpSpPr>
        <p:sp>
          <p:nvSpPr>
            <p:cNvPr id="25" name="Line 16"/>
            <p:cNvSpPr>
              <a:spLocks noChangeShapeType="1"/>
            </p:cNvSpPr>
            <p:nvPr/>
          </p:nvSpPr>
          <p:spPr bwMode="auto">
            <a:xfrm>
              <a:off x="415119" y="2494128"/>
              <a:ext cx="1600200" cy="1524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6"/>
            <p:cNvSpPr>
              <a:spLocks noChangeShapeType="1"/>
            </p:cNvSpPr>
            <p:nvPr/>
          </p:nvSpPr>
          <p:spPr bwMode="auto">
            <a:xfrm flipV="1">
              <a:off x="2015319" y="2494128"/>
              <a:ext cx="1600200" cy="1524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19919" y="2494128"/>
            <a:ext cx="3200400" cy="1524000"/>
            <a:chOff x="719919" y="2494128"/>
            <a:chExt cx="3200400" cy="1524000"/>
          </a:xfrm>
        </p:grpSpPr>
        <p:sp>
          <p:nvSpPr>
            <p:cNvPr id="26" name="Line 16"/>
            <p:cNvSpPr>
              <a:spLocks noChangeShapeType="1"/>
            </p:cNvSpPr>
            <p:nvPr/>
          </p:nvSpPr>
          <p:spPr bwMode="auto">
            <a:xfrm>
              <a:off x="719919" y="2494128"/>
              <a:ext cx="1600200" cy="1524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6"/>
            <p:cNvSpPr>
              <a:spLocks noChangeShapeType="1"/>
            </p:cNvSpPr>
            <p:nvPr/>
          </p:nvSpPr>
          <p:spPr bwMode="auto">
            <a:xfrm flipV="1">
              <a:off x="2320119" y="2494128"/>
              <a:ext cx="1600200" cy="1524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024719" y="2494128"/>
            <a:ext cx="3200400" cy="1524000"/>
            <a:chOff x="1024719" y="2494128"/>
            <a:chExt cx="3200400" cy="1524000"/>
          </a:xfrm>
        </p:grpSpPr>
        <p:sp>
          <p:nvSpPr>
            <p:cNvPr id="27" name="Line 16"/>
            <p:cNvSpPr>
              <a:spLocks noChangeShapeType="1"/>
            </p:cNvSpPr>
            <p:nvPr/>
          </p:nvSpPr>
          <p:spPr bwMode="auto">
            <a:xfrm>
              <a:off x="1024719" y="2494128"/>
              <a:ext cx="1600200" cy="1524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 flipV="1">
              <a:off x="2624919" y="2494128"/>
              <a:ext cx="1600200" cy="1524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329519" y="2494128"/>
            <a:ext cx="3200400" cy="1524000"/>
            <a:chOff x="1329519" y="2494128"/>
            <a:chExt cx="3200400" cy="1524000"/>
          </a:xfrm>
        </p:grpSpPr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1329519" y="2494128"/>
              <a:ext cx="1600200" cy="1524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 flipV="1">
              <a:off x="2929719" y="2494128"/>
              <a:ext cx="1600200" cy="1524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267200" y="4876800"/>
            <a:ext cx="76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Mixed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 rot="5400000">
            <a:off x="1862918" y="2951329"/>
            <a:ext cx="2133601" cy="1219200"/>
            <a:chOff x="6705600" y="4648200"/>
            <a:chExt cx="2133601" cy="1219200"/>
          </a:xfrm>
        </p:grpSpPr>
        <p:grpSp>
          <p:nvGrpSpPr>
            <p:cNvPr id="35" name="Group 47"/>
            <p:cNvGrpSpPr>
              <a:grpSpLocks/>
            </p:cNvGrpSpPr>
            <p:nvPr/>
          </p:nvGrpSpPr>
          <p:grpSpPr bwMode="auto">
            <a:xfrm rot="16200000">
              <a:off x="7429500" y="4457699"/>
              <a:ext cx="1219200" cy="1600202"/>
              <a:chOff x="3962400" y="3352799"/>
              <a:chExt cx="1219200" cy="1600202"/>
            </a:xfrm>
          </p:grpSpPr>
          <p:sp>
            <p:nvSpPr>
              <p:cNvPr id="37" name="Arc 36"/>
              <p:cNvSpPr/>
              <p:nvPr/>
            </p:nvSpPr>
            <p:spPr bwMode="auto">
              <a:xfrm>
                <a:off x="4114800" y="3886200"/>
                <a:ext cx="914400" cy="914400"/>
              </a:xfrm>
              <a:prstGeom prst="arc">
                <a:avLst>
                  <a:gd name="adj1" fmla="val 16200000"/>
                  <a:gd name="adj2" fmla="val 18863097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Arc 37"/>
              <p:cNvSpPr/>
              <p:nvPr/>
            </p:nvSpPr>
            <p:spPr bwMode="auto">
              <a:xfrm>
                <a:off x="3962400" y="3733801"/>
                <a:ext cx="1219200" cy="1219200"/>
              </a:xfrm>
              <a:prstGeom prst="arc">
                <a:avLst>
                  <a:gd name="adj1" fmla="val 13475894"/>
                  <a:gd name="adj2" fmla="val 16235641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Rectangle 43"/>
              <p:cNvSpPr>
                <a:spLocks noChangeArrowheads="1"/>
              </p:cNvSpPr>
              <p:nvPr/>
            </p:nvSpPr>
            <p:spPr bwMode="auto">
              <a:xfrm>
                <a:off x="4281952" y="3352799"/>
                <a:ext cx="34336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b="0" dirty="0" smtClean="0">
                    <a:latin typeface="Calibri"/>
                  </a:rPr>
                  <a:t>θ</a:t>
                </a:r>
                <a:r>
                  <a:rPr lang="en-US" b="0" i="1" baseline="-25000" dirty="0" err="1" smtClean="0"/>
                  <a:t>i</a:t>
                </a:r>
                <a:endParaRPr lang="en-US" i="1" dirty="0"/>
              </a:p>
            </p:txBody>
          </p:sp>
          <p:sp>
            <p:nvSpPr>
              <p:cNvPr id="40" name="Rectangle 44"/>
              <p:cNvSpPr>
                <a:spLocks noChangeArrowheads="1"/>
              </p:cNvSpPr>
              <p:nvPr/>
            </p:nvSpPr>
            <p:spPr bwMode="auto">
              <a:xfrm>
                <a:off x="4528461" y="3501032"/>
                <a:ext cx="3609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b="0" dirty="0" smtClean="0">
                    <a:latin typeface="Calibri"/>
                  </a:rPr>
                  <a:t>θ</a:t>
                </a:r>
                <a:r>
                  <a:rPr lang="en-US" b="0" i="1" baseline="-25000" dirty="0" smtClean="0"/>
                  <a:t>r</a:t>
                </a:r>
                <a:endParaRPr lang="en-US" i="1" dirty="0"/>
              </a:p>
            </p:txBody>
          </p:sp>
          <p:sp>
            <p:nvSpPr>
              <p:cNvPr id="41" name="Rectangle 45"/>
              <p:cNvSpPr>
                <a:spLocks noChangeArrowheads="1"/>
              </p:cNvSpPr>
              <p:nvPr/>
            </p:nvSpPr>
            <p:spPr bwMode="auto">
              <a:xfrm>
                <a:off x="4572000" y="4191000"/>
                <a:ext cx="152400" cy="152400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 flipV="1">
              <a:off x="6705600" y="5257799"/>
              <a:ext cx="1524000" cy="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Line 16"/>
          <p:cNvSpPr>
            <a:spLocks noChangeShapeType="1"/>
          </p:cNvSpPr>
          <p:nvPr/>
        </p:nvSpPr>
        <p:spPr bwMode="auto">
          <a:xfrm flipH="1" flipV="1">
            <a:off x="4724400" y="3124200"/>
            <a:ext cx="1676400" cy="89392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" name="Line 16"/>
          <p:cNvSpPr>
            <a:spLocks noChangeShapeType="1"/>
          </p:cNvSpPr>
          <p:nvPr/>
        </p:nvSpPr>
        <p:spPr bwMode="auto">
          <a:xfrm flipV="1">
            <a:off x="6629400" y="3581400"/>
            <a:ext cx="2057400" cy="36052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6781800" y="2756847"/>
            <a:ext cx="1052015" cy="1446664"/>
            <a:chOff x="6781800" y="2756847"/>
            <a:chExt cx="1052015" cy="1446664"/>
          </a:xfrm>
        </p:grpSpPr>
        <p:sp>
          <p:nvSpPr>
            <p:cNvPr id="52" name="Line 16"/>
            <p:cNvSpPr>
              <a:spLocks noChangeShapeType="1"/>
            </p:cNvSpPr>
            <p:nvPr/>
          </p:nvSpPr>
          <p:spPr bwMode="auto">
            <a:xfrm flipH="1">
              <a:off x="6782936" y="4163705"/>
              <a:ext cx="352567" cy="398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16"/>
            <p:cNvSpPr>
              <a:spLocks noChangeShapeType="1"/>
            </p:cNvSpPr>
            <p:nvPr/>
          </p:nvSpPr>
          <p:spPr bwMode="auto">
            <a:xfrm flipV="1">
              <a:off x="6781800" y="2756847"/>
              <a:ext cx="1052015" cy="14466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" name="Line 16"/>
          <p:cNvSpPr>
            <a:spLocks noChangeShapeType="1"/>
          </p:cNvSpPr>
          <p:nvPr/>
        </p:nvSpPr>
        <p:spPr bwMode="auto">
          <a:xfrm flipH="1" flipV="1">
            <a:off x="6482687" y="2634018"/>
            <a:ext cx="901889" cy="144893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 rot="2969170">
            <a:off x="6035718" y="3138160"/>
            <a:ext cx="2133601" cy="1219200"/>
            <a:chOff x="6705600" y="4648200"/>
            <a:chExt cx="2133601" cy="1219200"/>
          </a:xfrm>
        </p:grpSpPr>
        <p:grpSp>
          <p:nvGrpSpPr>
            <p:cNvPr id="43" name="Group 47"/>
            <p:cNvGrpSpPr>
              <a:grpSpLocks/>
            </p:cNvGrpSpPr>
            <p:nvPr/>
          </p:nvGrpSpPr>
          <p:grpSpPr bwMode="auto">
            <a:xfrm rot="16200000">
              <a:off x="7429500" y="4457699"/>
              <a:ext cx="1219200" cy="1600202"/>
              <a:chOff x="3962400" y="3352799"/>
              <a:chExt cx="1219200" cy="1600202"/>
            </a:xfrm>
          </p:grpSpPr>
          <p:sp>
            <p:nvSpPr>
              <p:cNvPr id="45" name="Arc 44"/>
              <p:cNvSpPr/>
              <p:nvPr/>
            </p:nvSpPr>
            <p:spPr bwMode="auto">
              <a:xfrm>
                <a:off x="4114800" y="3886200"/>
                <a:ext cx="914400" cy="914400"/>
              </a:xfrm>
              <a:prstGeom prst="arc">
                <a:avLst>
                  <a:gd name="adj1" fmla="val 16200000"/>
                  <a:gd name="adj2" fmla="val 16597122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Arc 45"/>
              <p:cNvSpPr/>
              <p:nvPr/>
            </p:nvSpPr>
            <p:spPr bwMode="auto">
              <a:xfrm>
                <a:off x="3962400" y="3733801"/>
                <a:ext cx="1219200" cy="1219200"/>
              </a:xfrm>
              <a:prstGeom prst="arc">
                <a:avLst>
                  <a:gd name="adj1" fmla="val 15835909"/>
                  <a:gd name="adj2" fmla="val 16235641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 rot="2430830">
                <a:off x="4281952" y="3352799"/>
                <a:ext cx="34336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b="0" dirty="0" smtClean="0">
                    <a:latin typeface="Calibri"/>
                  </a:rPr>
                  <a:t>θ</a:t>
                </a:r>
                <a:r>
                  <a:rPr lang="en-US" b="0" i="1" baseline="-25000" dirty="0" err="1" smtClean="0"/>
                  <a:t>i</a:t>
                </a:r>
                <a:endParaRPr lang="en-US" i="1" dirty="0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 rot="2430830">
                <a:off x="4528461" y="3501032"/>
                <a:ext cx="3609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b="0" dirty="0" smtClean="0">
                    <a:latin typeface="Calibri"/>
                  </a:rPr>
                  <a:t>θ</a:t>
                </a:r>
                <a:r>
                  <a:rPr lang="en-US" b="0" i="1" baseline="-25000" dirty="0" smtClean="0"/>
                  <a:t>r</a:t>
                </a:r>
                <a:endParaRPr lang="en-US" i="1" dirty="0"/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4572000" y="4191000"/>
                <a:ext cx="152400" cy="152400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44" name="Straight Connector 43"/>
            <p:cNvCxnSpPr/>
            <p:nvPr/>
          </p:nvCxnSpPr>
          <p:spPr>
            <a:xfrm flipV="1">
              <a:off x="6705600" y="5257799"/>
              <a:ext cx="1524000" cy="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3962400" y="3657600"/>
            <a:ext cx="1524000" cy="2057400"/>
            <a:chOff x="6705600" y="3962400"/>
            <a:chExt cx="1524000" cy="2057400"/>
          </a:xfrm>
        </p:grpSpPr>
        <p:pic>
          <p:nvPicPr>
            <p:cNvPr id="9" name="Picture 2" descr="http://www.rugzoom.com/images/plants/29_large_leaf_philodendron_silk_plan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/>
            </a:blip>
            <a:srcRect/>
            <a:stretch>
              <a:fillRect/>
            </a:stretch>
          </p:blipFill>
          <p:spPr bwMode="auto">
            <a:xfrm flipH="1">
              <a:off x="6705600" y="3962400"/>
              <a:ext cx="1524000" cy="1524000"/>
            </a:xfrm>
            <a:prstGeom prst="rect">
              <a:avLst/>
            </a:prstGeom>
            <a:noFill/>
          </p:spPr>
        </p:pic>
        <p:sp>
          <p:nvSpPr>
            <p:cNvPr id="57" name="TextBox 56"/>
            <p:cNvSpPr txBox="1"/>
            <p:nvPr/>
          </p:nvSpPr>
          <p:spPr>
            <a:xfrm>
              <a:off x="7010400" y="5650468"/>
              <a:ext cx="759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Image</a:t>
              </a:r>
              <a:endParaRPr lang="en-US" dirty="0"/>
            </a:p>
          </p:txBody>
        </p:sp>
      </p:grpSp>
      <p:pic>
        <p:nvPicPr>
          <p:cNvPr id="506882" name="Picture 2" descr="http://yoursightmatters.com/assets/2012/07/Women-eye-side-view.jpg"/>
          <p:cNvPicPr>
            <a:picLocks noChangeAspect="1" noChangeArrowheads="1"/>
          </p:cNvPicPr>
          <p:nvPr/>
        </p:nvPicPr>
        <p:blipFill>
          <a:blip r:embed="rId4" cstate="print"/>
          <a:srcRect l="42135"/>
          <a:stretch>
            <a:fillRect/>
          </a:stretch>
        </p:blipFill>
        <p:spPr bwMode="auto">
          <a:xfrm flipH="1">
            <a:off x="762000" y="1788745"/>
            <a:ext cx="1555967" cy="1792655"/>
          </a:xfrm>
          <a:prstGeom prst="rect">
            <a:avLst/>
          </a:prstGeom>
          <a:noFill/>
          <a:effectLst>
            <a:softEdge rad="317500"/>
          </a:effectLst>
        </p:spPr>
      </p:pic>
      <p:grpSp>
        <p:nvGrpSpPr>
          <p:cNvPr id="69" name="Group 68"/>
          <p:cNvGrpSpPr/>
          <p:nvPr/>
        </p:nvGrpSpPr>
        <p:grpSpPr>
          <a:xfrm>
            <a:off x="3621973" y="3048000"/>
            <a:ext cx="950027" cy="1371600"/>
            <a:chOff x="6365173" y="3352800"/>
            <a:chExt cx="950027" cy="1371600"/>
          </a:xfrm>
        </p:grpSpPr>
        <p:sp>
          <p:nvSpPr>
            <p:cNvPr id="42" name="Line 10"/>
            <p:cNvSpPr>
              <a:spLocks noChangeShapeType="1"/>
            </p:cNvSpPr>
            <p:nvPr/>
          </p:nvSpPr>
          <p:spPr bwMode="auto">
            <a:xfrm flipH="1" flipV="1">
              <a:off x="6400800" y="4038600"/>
              <a:ext cx="914400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0"/>
            <p:cNvSpPr>
              <a:spLocks noChangeShapeType="1"/>
            </p:cNvSpPr>
            <p:nvPr/>
          </p:nvSpPr>
          <p:spPr bwMode="auto">
            <a:xfrm flipH="1">
              <a:off x="6400800" y="4038600"/>
              <a:ext cx="914400" cy="30480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0"/>
            <p:cNvSpPr>
              <a:spLocks noChangeShapeType="1"/>
            </p:cNvSpPr>
            <p:nvPr/>
          </p:nvSpPr>
          <p:spPr bwMode="auto">
            <a:xfrm flipH="1">
              <a:off x="6400800" y="4038600"/>
              <a:ext cx="914400" cy="68580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16"/>
            <p:cNvSpPr>
              <a:spLocks noChangeShapeType="1"/>
            </p:cNvSpPr>
            <p:nvPr/>
          </p:nvSpPr>
          <p:spPr bwMode="auto">
            <a:xfrm flipH="1" flipV="1">
              <a:off x="6365173" y="3669474"/>
              <a:ext cx="948046" cy="36615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0"/>
            <p:cNvSpPr>
              <a:spLocks noChangeShapeType="1"/>
            </p:cNvSpPr>
            <p:nvPr/>
          </p:nvSpPr>
          <p:spPr bwMode="auto">
            <a:xfrm flipH="1" flipV="1">
              <a:off x="6400800" y="3352800"/>
              <a:ext cx="914400" cy="68580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0"/>
            <p:cNvSpPr>
              <a:spLocks noChangeShapeType="1"/>
            </p:cNvSpPr>
            <p:nvPr/>
          </p:nvSpPr>
          <p:spPr bwMode="auto">
            <a:xfrm flipH="1" flipV="1">
              <a:off x="6400800" y="3733800"/>
              <a:ext cx="914400" cy="30480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2819400" y="1981200"/>
            <a:ext cx="1676400" cy="3276600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solidFill>
              <a:schemeClr val="tx1"/>
            </a:solidFill>
          </a:ln>
          <a:scene3d>
            <a:camera prst="isometricOffAxis1Left"/>
            <a:lightRig rig="threePt" dir="t"/>
          </a:scene3d>
          <a:sp3d extrusionH="25400" contourW="12700">
            <a:extrusionClr>
              <a:schemeClr val="bg1">
                <a:lumMod val="85000"/>
              </a:schemeClr>
            </a:extrusionClr>
            <a:contourClr>
              <a:schemeClr val="bg1">
                <a:lumMod val="8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&amp; images</a:t>
            </a:r>
            <a:endParaRPr lang="en-US" dirty="0"/>
          </a:p>
        </p:txBody>
      </p:sp>
      <p:pic>
        <p:nvPicPr>
          <p:cNvPr id="7" name="Picture 2" descr="http://www.rugzoom.com/images/plants/29_large_leaf_philodendron_silk_pla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3657600"/>
            <a:ext cx="1524000" cy="1524000"/>
          </a:xfrm>
          <a:prstGeom prst="rect">
            <a:avLst/>
          </a:prstGeom>
          <a:noFill/>
        </p:spPr>
      </p:pic>
      <p:sp>
        <p:nvSpPr>
          <p:cNvPr id="23" name="Text Box 45"/>
          <p:cNvSpPr txBox="1">
            <a:spLocks noChangeArrowheads="1"/>
          </p:cNvSpPr>
          <p:nvPr/>
        </p:nvSpPr>
        <p:spPr bwMode="auto">
          <a:xfrm>
            <a:off x="4343400" y="2743200"/>
            <a:ext cx="464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All rays originating from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point on object </a:t>
            </a:r>
            <a:r>
              <a:rPr lang="en-US" i="1" u="sng" dirty="0" smtClean="0">
                <a:solidFill>
                  <a:schemeClr val="accent5">
                    <a:lumMod val="75000"/>
                  </a:schemeClr>
                </a:solidFill>
              </a:rPr>
              <a:t>appear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to come from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point </a:t>
            </a:r>
            <a:r>
              <a:rPr lang="en-US" i="1" u="sng" dirty="0">
                <a:solidFill>
                  <a:schemeClr val="accent5">
                    <a:lumMod val="75000"/>
                  </a:schemeClr>
                </a:solidFill>
              </a:rPr>
              <a:t>behind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mirror!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1600200" y="2743200"/>
            <a:ext cx="2057400" cy="990600"/>
            <a:chOff x="4343400" y="3048000"/>
            <a:chExt cx="2057400" cy="990600"/>
          </a:xfrm>
        </p:grpSpPr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H="1" flipV="1">
              <a:off x="4343400" y="3048000"/>
              <a:ext cx="2057400" cy="68580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0"/>
            <p:cNvSpPr>
              <a:spLocks noChangeShapeType="1"/>
            </p:cNvSpPr>
            <p:nvPr/>
          </p:nvSpPr>
          <p:spPr bwMode="auto">
            <a:xfrm flipV="1">
              <a:off x="5486400" y="3733800"/>
              <a:ext cx="914400" cy="30480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Line 10"/>
          <p:cNvSpPr>
            <a:spLocks noChangeShapeType="1"/>
          </p:cNvSpPr>
          <p:nvPr/>
        </p:nvSpPr>
        <p:spPr bwMode="auto">
          <a:xfrm flipV="1">
            <a:off x="2743200" y="3733800"/>
            <a:ext cx="9144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2438400" y="3733800"/>
            <a:ext cx="1219200" cy="1600200"/>
            <a:chOff x="5181600" y="4038600"/>
            <a:chExt cx="1219200" cy="1600200"/>
          </a:xfrm>
        </p:grpSpPr>
        <p:sp>
          <p:nvSpPr>
            <p:cNvPr id="40" name="Line 10"/>
            <p:cNvSpPr>
              <a:spLocks noChangeShapeType="1"/>
            </p:cNvSpPr>
            <p:nvPr/>
          </p:nvSpPr>
          <p:spPr bwMode="auto">
            <a:xfrm flipV="1">
              <a:off x="5181600" y="4724400"/>
              <a:ext cx="1219200" cy="91440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arrow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0"/>
            <p:cNvSpPr>
              <a:spLocks noChangeShapeType="1"/>
            </p:cNvSpPr>
            <p:nvPr/>
          </p:nvSpPr>
          <p:spPr bwMode="auto">
            <a:xfrm flipH="1" flipV="1">
              <a:off x="5486400" y="4038600"/>
              <a:ext cx="914400" cy="68580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47"/>
          <p:cNvGrpSpPr>
            <a:grpSpLocks/>
          </p:cNvGrpSpPr>
          <p:nvPr/>
        </p:nvGrpSpPr>
        <p:grpSpPr bwMode="auto">
          <a:xfrm rot="16200000">
            <a:off x="2819400" y="2209800"/>
            <a:ext cx="1219200" cy="1676400"/>
            <a:chOff x="3962400" y="3276600"/>
            <a:chExt cx="1219200" cy="1676400"/>
          </a:xfrm>
        </p:grpSpPr>
        <p:cxnSp>
          <p:nvCxnSpPr>
            <p:cNvPr id="46" name="Straight Connector 37"/>
            <p:cNvCxnSpPr>
              <a:cxnSpLocks noChangeShapeType="1"/>
            </p:cNvCxnSpPr>
            <p:nvPr/>
          </p:nvCxnSpPr>
          <p:spPr bwMode="auto">
            <a:xfrm rot="5400000">
              <a:off x="4038600" y="3810000"/>
              <a:ext cx="10668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47" name="Arc 46"/>
            <p:cNvSpPr/>
            <p:nvPr/>
          </p:nvSpPr>
          <p:spPr bwMode="auto">
            <a:xfrm>
              <a:off x="4114800" y="3886200"/>
              <a:ext cx="914400" cy="914400"/>
            </a:xfrm>
            <a:prstGeom prst="arc">
              <a:avLst>
                <a:gd name="adj1" fmla="val 16200000"/>
                <a:gd name="adj2" fmla="val 18356932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Arc 47"/>
            <p:cNvSpPr/>
            <p:nvPr/>
          </p:nvSpPr>
          <p:spPr bwMode="auto">
            <a:xfrm>
              <a:off x="3962400" y="3733800"/>
              <a:ext cx="1219200" cy="1219200"/>
            </a:xfrm>
            <a:prstGeom prst="arc">
              <a:avLst>
                <a:gd name="adj1" fmla="val 14066030"/>
                <a:gd name="adj2" fmla="val 16235641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Rectangle 43"/>
            <p:cNvSpPr>
              <a:spLocks noChangeArrowheads="1"/>
            </p:cNvSpPr>
            <p:nvPr/>
          </p:nvSpPr>
          <p:spPr bwMode="auto">
            <a:xfrm rot="5400000">
              <a:off x="4139452" y="3416016"/>
              <a:ext cx="3433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b="0" dirty="0" smtClean="0">
                  <a:latin typeface="Calibri"/>
                </a:rPr>
                <a:t>θ</a:t>
              </a:r>
              <a:r>
                <a:rPr lang="en-US" b="0" i="1" baseline="-25000" dirty="0" err="1" smtClean="0"/>
                <a:t>i</a:t>
              </a:r>
              <a:endParaRPr lang="en-US" i="1" dirty="0"/>
            </a:p>
          </p:txBody>
        </p:sp>
        <p:sp>
          <p:nvSpPr>
            <p:cNvPr id="50" name="Rectangle 44"/>
            <p:cNvSpPr>
              <a:spLocks noChangeArrowheads="1"/>
            </p:cNvSpPr>
            <p:nvPr/>
          </p:nvSpPr>
          <p:spPr bwMode="auto">
            <a:xfrm rot="5400000">
              <a:off x="4587836" y="3501032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b="0" dirty="0" smtClean="0">
                  <a:latin typeface="Calibri"/>
                </a:rPr>
                <a:t>θ</a:t>
              </a:r>
              <a:r>
                <a:rPr lang="en-US" b="0" i="1" baseline="-25000" dirty="0" smtClean="0"/>
                <a:t>r</a:t>
              </a:r>
              <a:endParaRPr lang="en-US" i="1" dirty="0"/>
            </a:p>
          </p:txBody>
        </p:sp>
        <p:sp>
          <p:nvSpPr>
            <p:cNvPr id="51" name="Rectangle 45"/>
            <p:cNvSpPr>
              <a:spLocks noChangeArrowheads="1"/>
            </p:cNvSpPr>
            <p:nvPr/>
          </p:nvSpPr>
          <p:spPr bwMode="auto">
            <a:xfrm>
              <a:off x="4572000" y="4191000"/>
              <a:ext cx="152400" cy="1524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600200" y="2590800"/>
            <a:ext cx="2065315" cy="1138051"/>
            <a:chOff x="4343400" y="2895600"/>
            <a:chExt cx="2065315" cy="1138051"/>
          </a:xfrm>
        </p:grpSpPr>
        <p:sp>
          <p:nvSpPr>
            <p:cNvPr id="21" name="Line 16"/>
            <p:cNvSpPr>
              <a:spLocks noChangeShapeType="1"/>
            </p:cNvSpPr>
            <p:nvPr/>
          </p:nvSpPr>
          <p:spPr bwMode="auto">
            <a:xfrm flipH="1" flipV="1">
              <a:off x="4343400" y="2895600"/>
              <a:ext cx="2045525" cy="785751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16"/>
            <p:cNvSpPr>
              <a:spLocks noChangeShapeType="1"/>
            </p:cNvSpPr>
            <p:nvPr/>
          </p:nvSpPr>
          <p:spPr bwMode="auto">
            <a:xfrm flipH="1">
              <a:off x="5460669" y="3667495"/>
              <a:ext cx="948046" cy="36615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5769102" y="3977192"/>
            <a:ext cx="33748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is:</a:t>
            </a:r>
          </a:p>
          <a:p>
            <a:pPr marL="182880" indent="-274320">
              <a:buFont typeface="Arial" pitchFamily="34" charset="0"/>
              <a:buChar char="•"/>
            </a:pPr>
            <a:r>
              <a:rPr lang="en-US" dirty="0" smtClean="0"/>
              <a:t>Virtual – no light behind mirror</a:t>
            </a:r>
          </a:p>
          <a:p>
            <a:pPr marL="182880" indent="-274320">
              <a:buFont typeface="Arial" pitchFamily="34" charset="0"/>
              <a:buChar char="•"/>
            </a:pPr>
            <a:r>
              <a:rPr lang="en-US" dirty="0" smtClean="0"/>
              <a:t>Upright</a:t>
            </a:r>
          </a:p>
          <a:p>
            <a:pPr marL="182880" indent="-274320">
              <a:buFont typeface="Arial" pitchFamily="34" charset="0"/>
              <a:buChar char="•"/>
            </a:pPr>
            <a:r>
              <a:rPr lang="en-US" dirty="0" smtClean="0"/>
              <a:t>Same size</a:t>
            </a:r>
          </a:p>
          <a:p>
            <a:pPr marL="182880" indent="-274320">
              <a:buFont typeface="Arial" pitchFamily="34" charset="0"/>
              <a:buChar char="•"/>
            </a:pPr>
            <a:r>
              <a:rPr lang="en-US" dirty="0" smtClean="0"/>
              <a:t>Left &amp; right are reversed!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320775" y="53456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</a:t>
            </a:r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2057400" y="3733800"/>
            <a:ext cx="1600200" cy="838200"/>
            <a:chOff x="4800600" y="4038600"/>
            <a:chExt cx="1600200" cy="838200"/>
          </a:xfrm>
        </p:grpSpPr>
        <p:sp>
          <p:nvSpPr>
            <p:cNvPr id="39" name="Line 10"/>
            <p:cNvSpPr>
              <a:spLocks noChangeShapeType="1"/>
            </p:cNvSpPr>
            <p:nvPr/>
          </p:nvSpPr>
          <p:spPr bwMode="auto">
            <a:xfrm>
              <a:off x="5486400" y="4038600"/>
              <a:ext cx="914400" cy="30480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0"/>
            <p:cNvSpPr>
              <a:spLocks noChangeShapeType="1"/>
            </p:cNvSpPr>
            <p:nvPr/>
          </p:nvSpPr>
          <p:spPr bwMode="auto">
            <a:xfrm flipH="1">
              <a:off x="4800600" y="4343400"/>
              <a:ext cx="1600200" cy="53340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2895600" y="5933368"/>
            <a:ext cx="1526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“Ray diagram”</a:t>
            </a:r>
            <a:endParaRPr lang="en-US" dirty="0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17, Slide </a:t>
            </a:r>
            <a:fld id="{1CAC7609-F577-47E8-AE8B-FF3B7C65C01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85800" y="1219200"/>
            <a:ext cx="6342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do we see reflected images in a flat mirrors?</a:t>
            </a:r>
            <a:endParaRPr lang="en-US" sz="2400" dirty="0"/>
          </a:p>
        </p:txBody>
      </p:sp>
      <p:sp>
        <p:nvSpPr>
          <p:cNvPr id="63" name="Line 10"/>
          <p:cNvSpPr>
            <a:spLocks noChangeShapeType="1"/>
          </p:cNvSpPr>
          <p:nvPr/>
        </p:nvSpPr>
        <p:spPr bwMode="auto">
          <a:xfrm flipH="1">
            <a:off x="2286000" y="3733800"/>
            <a:ext cx="13716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" name="Text Box 45"/>
          <p:cNvSpPr txBox="1">
            <a:spLocks noChangeArrowheads="1"/>
          </p:cNvSpPr>
          <p:nvPr/>
        </p:nvSpPr>
        <p:spPr bwMode="auto">
          <a:xfrm>
            <a:off x="4343400" y="1981200"/>
            <a:ext cx="464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Rays from object reflect off of mirror according to law of reflection. Some reach the eyes.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2209800" y="1981200"/>
            <a:ext cx="1447800" cy="1752600"/>
            <a:chOff x="4953000" y="2286000"/>
            <a:chExt cx="1447800" cy="1752600"/>
          </a:xfrm>
        </p:grpSpPr>
        <p:sp>
          <p:nvSpPr>
            <p:cNvPr id="25" name="Line 10"/>
            <p:cNvSpPr>
              <a:spLocks noChangeShapeType="1"/>
            </p:cNvSpPr>
            <p:nvPr/>
          </p:nvSpPr>
          <p:spPr bwMode="auto">
            <a:xfrm flipV="1">
              <a:off x="5486400" y="3352800"/>
              <a:ext cx="914400" cy="68580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 flipH="1" flipV="1">
              <a:off x="4953000" y="2286000"/>
              <a:ext cx="1447800" cy="106680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www.rugzoom.com/images/plants/29_large_leaf_philodendron_silk_pla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5716144"/>
            <a:ext cx="1066800" cy="1066800"/>
          </a:xfrm>
          <a:prstGeom prst="rect">
            <a:avLst/>
          </a:prstGeom>
          <a:noFill/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CheckPoints</a:t>
            </a:r>
            <a:r>
              <a:rPr lang="en-US" dirty="0" smtClean="0"/>
              <a:t> 1 &amp; 2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617561" y="3637135"/>
            <a:ext cx="66430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b="0" dirty="0"/>
              <a:t>Can </a:t>
            </a:r>
            <a:r>
              <a:rPr lang="en-US" sz="2400" b="0" dirty="0" smtClean="0"/>
              <a:t>the man </a:t>
            </a:r>
            <a:r>
              <a:rPr lang="en-US" sz="2400" b="0" dirty="0"/>
              <a:t>see </a:t>
            </a:r>
            <a:r>
              <a:rPr lang="en-US" sz="2400" b="0" dirty="0" smtClean="0"/>
              <a:t>the top of the plant in the mirror</a:t>
            </a:r>
            <a:r>
              <a:rPr lang="en-US" sz="2400" b="0" dirty="0"/>
              <a:t>?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17, Slide </a:t>
            </a:r>
            <a:fld id="{1CAC7609-F577-47E8-AE8B-FF3B7C65C01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>
            <a:off x="1752600" y="6782944"/>
            <a:ext cx="426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>
            <a:off x="5185007" y="4143473"/>
            <a:ext cx="0" cy="868680"/>
          </a:xfrm>
          <a:prstGeom prst="line">
            <a:avLst/>
          </a:prstGeom>
          <a:noFill/>
          <a:ln w="57150" cap="sq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8" name="Picture 6" descr="http://driverstest.info/test/pics/dtaus_ambulanceinmirr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619" y="1817359"/>
            <a:ext cx="2590800" cy="1792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647130" y="1264694"/>
            <a:ext cx="8128379" cy="89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 b="0" dirty="0" smtClean="0"/>
              <a:t>Why is the word “AMBULANCE” written </a:t>
            </a:r>
            <a:r>
              <a:rPr lang="en-US" sz="2400" b="0" i="1" u="sng" dirty="0" smtClean="0"/>
              <a:t>backwards</a:t>
            </a:r>
            <a:r>
              <a:rPr lang="en-US" sz="2400" b="0" dirty="0" smtClean="0"/>
              <a:t> on the front hood of all ambulances?</a:t>
            </a:r>
            <a:endParaRPr lang="en-US" sz="2400" b="0" dirty="0"/>
          </a:p>
        </p:txBody>
      </p:sp>
      <p:pic>
        <p:nvPicPr>
          <p:cNvPr id="516098" name="Picture 2" descr="http://www.immediateentourage.com/ie/wp-content/uploads/2010/12/Man+1+by+Klearchos+Kapoutsis4.png"/>
          <p:cNvPicPr>
            <a:picLocks noChangeAspect="1" noChangeArrowheads="1"/>
          </p:cNvPicPr>
          <p:nvPr/>
        </p:nvPicPr>
        <p:blipFill>
          <a:blip r:embed="rId5" cstate="print"/>
          <a:srcRect l="36273" r="36858"/>
          <a:stretch>
            <a:fillRect/>
          </a:stretch>
        </p:blipFill>
        <p:spPr bwMode="auto">
          <a:xfrm>
            <a:off x="2552133" y="4230806"/>
            <a:ext cx="705902" cy="26271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http://www.immediateentourage.com/ie/wp-content/uploads/2010/12/Man+1+by+Klearchos+Kapoutsis4.png"/>
          <p:cNvPicPr>
            <a:picLocks noChangeAspect="1" noChangeArrowheads="1"/>
          </p:cNvPicPr>
          <p:nvPr/>
        </p:nvPicPr>
        <p:blipFill>
          <a:blip r:embed="rId3" cstate="print"/>
          <a:srcRect l="36273" r="36858"/>
          <a:stretch>
            <a:fillRect/>
          </a:stretch>
        </p:blipFill>
        <p:spPr bwMode="auto">
          <a:xfrm>
            <a:off x="5049673" y="3698542"/>
            <a:ext cx="676566" cy="2518012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Calculation: Plane Mirror</a:t>
            </a:r>
          </a:p>
        </p:txBody>
      </p:sp>
      <p:sp>
        <p:nvSpPr>
          <p:cNvPr id="18435" name="Line 4"/>
          <p:cNvSpPr>
            <a:spLocks noChangeShapeType="1"/>
          </p:cNvSpPr>
          <p:nvPr/>
        </p:nvSpPr>
        <p:spPr bwMode="auto">
          <a:xfrm>
            <a:off x="8229600" y="3505200"/>
            <a:ext cx="0" cy="868680"/>
          </a:xfrm>
          <a:prstGeom prst="line">
            <a:avLst/>
          </a:prstGeom>
          <a:noFill/>
          <a:ln w="57150" cap="sq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Text Box 23"/>
          <p:cNvSpPr txBox="1">
            <a:spLocks noChangeArrowheads="1"/>
          </p:cNvSpPr>
          <p:nvPr/>
        </p:nvSpPr>
        <p:spPr bwMode="auto">
          <a:xfrm>
            <a:off x="762000" y="2217003"/>
            <a:ext cx="7559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>
                <a:latin typeface="+mj-lt"/>
              </a:rPr>
              <a:t>At what maximum height above the floor </a:t>
            </a:r>
            <a:r>
              <a:rPr lang="en-US" sz="2400" b="0" dirty="0" smtClean="0">
                <a:latin typeface="+mj-lt"/>
              </a:rPr>
              <a:t>must the bottom of the mirror be to see his shoes?</a:t>
            </a:r>
            <a:endParaRPr lang="en-US" sz="2400" b="0" dirty="0">
              <a:latin typeface="+mj-lt"/>
            </a:endParaRPr>
          </a:p>
        </p:txBody>
      </p:sp>
      <p:sp>
        <p:nvSpPr>
          <p:cNvPr id="314392" name="Line 24"/>
          <p:cNvSpPr>
            <a:spLocks noChangeShapeType="1"/>
          </p:cNvSpPr>
          <p:nvPr/>
        </p:nvSpPr>
        <p:spPr bwMode="auto">
          <a:xfrm>
            <a:off x="6019800" y="50292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17, Slide </a:t>
            </a:r>
            <a:fld id="{1CAC7609-F577-47E8-AE8B-FF3B7C65C01C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612920" y="3962400"/>
            <a:ext cx="2616680" cy="2137344"/>
            <a:chOff x="5612920" y="3886200"/>
            <a:chExt cx="2616680" cy="2137344"/>
          </a:xfrm>
        </p:grpSpPr>
        <p:sp>
          <p:nvSpPr>
            <p:cNvPr id="11" name="Line 16"/>
            <p:cNvSpPr>
              <a:spLocks noChangeShapeType="1"/>
            </p:cNvSpPr>
            <p:nvPr/>
          </p:nvSpPr>
          <p:spPr bwMode="auto">
            <a:xfrm flipV="1">
              <a:off x="5612920" y="4952999"/>
              <a:ext cx="2616680" cy="1070545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5612921" y="3886200"/>
              <a:ext cx="2616679" cy="1070545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arrow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Line 4"/>
          <p:cNvSpPr>
            <a:spLocks noChangeShapeType="1"/>
          </p:cNvSpPr>
          <p:nvPr/>
        </p:nvSpPr>
        <p:spPr bwMode="auto">
          <a:xfrm>
            <a:off x="8229600" y="4373880"/>
            <a:ext cx="0" cy="274320"/>
          </a:xfrm>
          <a:prstGeom prst="line">
            <a:avLst/>
          </a:prstGeom>
          <a:noFill/>
          <a:ln w="57150" cap="sq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>
            <a:off x="8229600" y="4648200"/>
            <a:ext cx="0" cy="381000"/>
          </a:xfrm>
          <a:prstGeom prst="line">
            <a:avLst/>
          </a:prstGeom>
          <a:noFill/>
          <a:ln w="57150" cap="sq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9" name="Group 47"/>
          <p:cNvGrpSpPr>
            <a:grpSpLocks/>
          </p:cNvGrpSpPr>
          <p:nvPr/>
        </p:nvGrpSpPr>
        <p:grpSpPr bwMode="auto">
          <a:xfrm rot="16200000">
            <a:off x="7426038" y="4252357"/>
            <a:ext cx="1219200" cy="1559625"/>
            <a:chOff x="3962400" y="3393375"/>
            <a:chExt cx="1219200" cy="1559625"/>
          </a:xfrm>
        </p:grpSpPr>
        <p:sp>
          <p:nvSpPr>
            <p:cNvPr id="31" name="Arc 30"/>
            <p:cNvSpPr/>
            <p:nvPr/>
          </p:nvSpPr>
          <p:spPr bwMode="auto">
            <a:xfrm>
              <a:off x="4114800" y="3886200"/>
              <a:ext cx="914400" cy="914400"/>
            </a:xfrm>
            <a:prstGeom prst="arc">
              <a:avLst>
                <a:gd name="adj1" fmla="val 16200000"/>
                <a:gd name="adj2" fmla="val 17519141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Arc 31"/>
            <p:cNvSpPr/>
            <p:nvPr/>
          </p:nvSpPr>
          <p:spPr bwMode="auto">
            <a:xfrm>
              <a:off x="3962400" y="3733800"/>
              <a:ext cx="1219200" cy="1219200"/>
            </a:xfrm>
            <a:prstGeom prst="arc">
              <a:avLst>
                <a:gd name="adj1" fmla="val 14815265"/>
                <a:gd name="adj2" fmla="val 16235641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Rectangle 43"/>
            <p:cNvSpPr>
              <a:spLocks noChangeArrowheads="1"/>
            </p:cNvSpPr>
            <p:nvPr/>
          </p:nvSpPr>
          <p:spPr bwMode="auto">
            <a:xfrm rot="5400000">
              <a:off x="4281952" y="3380391"/>
              <a:ext cx="3433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b="0" dirty="0" smtClean="0">
                  <a:latin typeface="Calibri"/>
                </a:rPr>
                <a:t>θ</a:t>
              </a:r>
              <a:r>
                <a:rPr lang="en-US" b="0" i="1" baseline="-25000" dirty="0" err="1" smtClean="0"/>
                <a:t>i</a:t>
              </a:r>
              <a:endParaRPr lang="en-US" i="1" dirty="0"/>
            </a:p>
          </p:txBody>
        </p:sp>
        <p:sp>
          <p:nvSpPr>
            <p:cNvPr id="34" name="Rectangle 44"/>
            <p:cNvSpPr>
              <a:spLocks noChangeArrowheads="1"/>
            </p:cNvSpPr>
            <p:nvPr/>
          </p:nvSpPr>
          <p:spPr bwMode="auto">
            <a:xfrm rot="5400000">
              <a:off x="4528461" y="3501032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b="0" dirty="0" smtClean="0">
                  <a:latin typeface="Calibri"/>
                </a:rPr>
                <a:t>θ</a:t>
              </a:r>
              <a:r>
                <a:rPr lang="en-US" b="0" i="1" baseline="-25000" dirty="0" smtClean="0"/>
                <a:t>r</a:t>
              </a:r>
              <a:endParaRPr lang="en-US" i="1" dirty="0"/>
            </a:p>
          </p:txBody>
        </p:sp>
        <p:sp>
          <p:nvSpPr>
            <p:cNvPr id="35" name="Rectangle 45"/>
            <p:cNvSpPr>
              <a:spLocks noChangeArrowheads="1"/>
            </p:cNvSpPr>
            <p:nvPr/>
          </p:nvSpPr>
          <p:spPr bwMode="auto">
            <a:xfrm>
              <a:off x="4572000" y="4191000"/>
              <a:ext cx="152400" cy="1524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>
            <a:off x="5029200" y="3886200"/>
            <a:ext cx="1" cy="2221675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722706" y="4800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</a:t>
            </a:r>
            <a:endParaRPr lang="en-US" i="1" dirty="0"/>
          </a:p>
        </p:txBody>
      </p:sp>
      <p:grpSp>
        <p:nvGrpSpPr>
          <p:cNvPr id="53" name="Group 52"/>
          <p:cNvGrpSpPr/>
          <p:nvPr/>
        </p:nvGrpSpPr>
        <p:grpSpPr>
          <a:xfrm>
            <a:off x="8382000" y="5029200"/>
            <a:ext cx="510076" cy="1078675"/>
            <a:chOff x="8382000" y="4953000"/>
            <a:chExt cx="510076" cy="1078675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8382000" y="4953000"/>
              <a:ext cx="1" cy="107867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8382000" y="5257800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h</a:t>
              </a:r>
              <a:r>
                <a:rPr lang="en-US" dirty="0" smtClean="0"/>
                <a:t>/2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 rot="5400000" flipV="1">
            <a:off x="6248400" y="3048001"/>
            <a:ext cx="1142999" cy="2819399"/>
            <a:chOff x="3276601" y="3352800"/>
            <a:chExt cx="685800" cy="1421845"/>
          </a:xfrm>
        </p:grpSpPr>
        <p:sp>
          <p:nvSpPr>
            <p:cNvPr id="49" name="Right Triangle 48"/>
            <p:cNvSpPr/>
            <p:nvPr/>
          </p:nvSpPr>
          <p:spPr>
            <a:xfrm rot="16200000" flipH="1">
              <a:off x="2908578" y="3720823"/>
              <a:ext cx="1421845" cy="685800"/>
            </a:xfrm>
            <a:prstGeom prst="rtTriangl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3836178" y="3341863"/>
              <a:ext cx="115283" cy="13716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Line 24"/>
          <p:cNvSpPr>
            <a:spLocks noChangeShapeType="1"/>
          </p:cNvSpPr>
          <p:nvPr/>
        </p:nvSpPr>
        <p:spPr bwMode="auto">
          <a:xfrm>
            <a:off x="4800600" y="3886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Text Box 23"/>
          <p:cNvSpPr txBox="1">
            <a:spLocks noChangeArrowheads="1"/>
          </p:cNvSpPr>
          <p:nvPr/>
        </p:nvSpPr>
        <p:spPr bwMode="auto">
          <a:xfrm>
            <a:off x="762000" y="1219200"/>
            <a:ext cx="7559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>
                <a:latin typeface="+mj-lt"/>
              </a:rPr>
              <a:t>A man is looking at himself in a mirror on the wall. His eyes are a distance </a:t>
            </a:r>
            <a:r>
              <a:rPr lang="en-US" sz="2400" i="1" dirty="0" smtClean="0">
                <a:latin typeface="+mj-lt"/>
              </a:rPr>
              <a:t>h</a:t>
            </a:r>
            <a:r>
              <a:rPr lang="en-US" sz="2400" dirty="0" smtClean="0">
                <a:latin typeface="+mj-lt"/>
              </a:rPr>
              <a:t> = 1.6 m from the floor.</a:t>
            </a:r>
            <a:endParaRPr lang="en-US" sz="2400" b="0" dirty="0">
              <a:latin typeface="+mj-lt"/>
            </a:endParaRPr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>
            <a:off x="4495800" y="6172200"/>
            <a:ext cx="426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 rot="16200000">
            <a:off x="6248400" y="4191001"/>
            <a:ext cx="1142999" cy="2819399"/>
            <a:chOff x="3276601" y="3352800"/>
            <a:chExt cx="685800" cy="1421845"/>
          </a:xfrm>
        </p:grpSpPr>
        <p:sp>
          <p:nvSpPr>
            <p:cNvPr id="46" name="Right Triangle 45"/>
            <p:cNvSpPr/>
            <p:nvPr/>
          </p:nvSpPr>
          <p:spPr>
            <a:xfrm rot="16200000" flipH="1">
              <a:off x="2908578" y="3720823"/>
              <a:ext cx="1421845" cy="685800"/>
            </a:xfrm>
            <a:prstGeom prst="rtTriangl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rot="16200000">
              <a:off x="3836178" y="3341863"/>
              <a:ext cx="115283" cy="13716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92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ACT: Plane mirror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5334000"/>
            <a:ext cx="5486400" cy="1295400"/>
          </a:xfrm>
        </p:spPr>
        <p:txBody>
          <a:bodyPr>
            <a:normAutofit/>
          </a:bodyPr>
          <a:lstStyle/>
          <a:p>
            <a:pPr marL="0" lvl="1" indent="-533400" eaLnBrk="1" hangingPunct="1">
              <a:lnSpc>
                <a:spcPct val="10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closer to the mirror</a:t>
            </a:r>
          </a:p>
          <a:p>
            <a:pPr marL="0" lvl="1" indent="-533400" eaLnBrk="1" hangingPunct="1">
              <a:lnSpc>
                <a:spcPct val="10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further from the mirror</a:t>
            </a:r>
          </a:p>
          <a:p>
            <a:pPr marL="0" lvl="1" indent="-533400" eaLnBrk="1" hangingPunct="1">
              <a:lnSpc>
                <a:spcPct val="10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moving closer or further will not help</a:t>
            </a:r>
          </a:p>
          <a:p>
            <a:pPr marL="0" lvl="1" indent="-533400" eaLnBrk="1" hangingPunct="1">
              <a:lnSpc>
                <a:spcPct val="100000"/>
              </a:lnSpc>
              <a:spcBef>
                <a:spcPts val="0"/>
              </a:spcBef>
              <a:buFont typeface="+mj-lt"/>
              <a:buAutoNum type="alphaUcPeriod"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426" name="Picture 16" descr="iclick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685800" y="12954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man is standing in front of a short flat mirror that is placed too high, so he can only see down to his knees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14400" y="4872335"/>
            <a:ext cx="4248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To see his shoes, he must move: </a:t>
            </a:r>
            <a:endParaRPr lang="en-US" sz="24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17, Slide </a:t>
            </a:r>
            <a:fld id="{1CAC7609-F577-47E8-AE8B-FF3B7C65C01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>
            <a:off x="6629400" y="2209800"/>
            <a:ext cx="0" cy="868680"/>
          </a:xfrm>
          <a:prstGeom prst="line">
            <a:avLst/>
          </a:prstGeom>
          <a:noFill/>
          <a:ln w="57150" cap="sq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Line 1030"/>
          <p:cNvSpPr>
            <a:spLocks noChangeShapeType="1"/>
          </p:cNvSpPr>
          <p:nvPr/>
        </p:nvSpPr>
        <p:spPr bwMode="auto">
          <a:xfrm>
            <a:off x="1981200" y="4572000"/>
            <a:ext cx="4876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9" name="Picture 2" descr="http://www.immediateentourage.com/ie/wp-content/uploads/2010/12/Man+1+by+Klearchos+Kapoutsis4.png"/>
          <p:cNvPicPr>
            <a:picLocks noChangeAspect="1" noChangeArrowheads="1"/>
          </p:cNvPicPr>
          <p:nvPr/>
        </p:nvPicPr>
        <p:blipFill>
          <a:blip r:embed="rId4" cstate="print"/>
          <a:srcRect l="36273" r="36858"/>
          <a:stretch>
            <a:fillRect/>
          </a:stretch>
        </p:blipFill>
        <p:spPr bwMode="auto">
          <a:xfrm>
            <a:off x="3429000" y="2133600"/>
            <a:ext cx="664954" cy="2474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Two mirrors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17, Slide </a:t>
            </a:r>
            <a:fld id="{1CAC7609-F577-47E8-AE8B-FF3B7C65C01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7315200" y="2597150"/>
            <a:ext cx="0" cy="1752600"/>
          </a:xfrm>
          <a:prstGeom prst="line">
            <a:avLst/>
          </a:prstGeom>
          <a:noFill/>
          <a:ln w="57150" cap="sq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5181600" y="4349750"/>
            <a:ext cx="2133600" cy="0"/>
          </a:xfrm>
          <a:prstGeom prst="line">
            <a:avLst/>
          </a:prstGeom>
          <a:noFill/>
          <a:ln w="57150" cap="sq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1030" descr="bs0050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0700" y="3054350"/>
            <a:ext cx="5715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1027"/>
          <p:cNvSpPr txBox="1">
            <a:spLocks noChangeArrowheads="1"/>
          </p:cNvSpPr>
          <p:nvPr/>
        </p:nvSpPr>
        <p:spPr>
          <a:xfrm>
            <a:off x="1219200" y="4876800"/>
            <a:ext cx="12954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1" indent="-533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  <a:p>
            <a:pPr marL="0" marR="0" lvl="1" indent="-533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0" marR="0" lvl="1" indent="-533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  <a:p>
            <a:pPr marL="0" marR="0" lvl="1" indent="-533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4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-533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73631" y="1295400"/>
            <a:ext cx="7960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 object is placed in front of two perpendicular plane mirrors</a:t>
            </a:r>
            <a:endParaRPr lang="en-US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533400" y="4045803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many images will there be (not including the actual object)?</a:t>
            </a:r>
            <a:endParaRPr lang="en-US" sz="2400" dirty="0"/>
          </a:p>
        </p:txBody>
      </p:sp>
      <p:pic>
        <p:nvPicPr>
          <p:cNvPr id="102" name="Picture 16" descr="iclicke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8" name="Straight Connector 217"/>
          <p:cNvCxnSpPr/>
          <p:nvPr/>
        </p:nvCxnSpPr>
        <p:spPr>
          <a:xfrm>
            <a:off x="4560125" y="19812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flipV="1">
            <a:off x="4114800" y="3266704"/>
            <a:ext cx="457200" cy="3908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4572000" y="3259775"/>
            <a:ext cx="2819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of refraction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17, Slide </a:t>
            </a:r>
            <a:fld id="{1CAC7609-F577-47E8-AE8B-FF3B7C65C01C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914400" y="2895601"/>
            <a:ext cx="6115792" cy="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/>
          <p:cNvGrpSpPr/>
          <p:nvPr/>
        </p:nvGrpSpPr>
        <p:grpSpPr>
          <a:xfrm>
            <a:off x="838200" y="1981200"/>
            <a:ext cx="3627059" cy="1828800"/>
            <a:chOff x="838200" y="2514600"/>
            <a:chExt cx="3627059" cy="1828800"/>
          </a:xfrm>
        </p:grpSpPr>
        <p:sp>
          <p:nvSpPr>
            <p:cNvPr id="5" name="Freeform 11"/>
            <p:cNvSpPr>
              <a:spLocks/>
            </p:cNvSpPr>
            <p:nvPr/>
          </p:nvSpPr>
          <p:spPr bwMode="auto">
            <a:xfrm>
              <a:off x="1004248" y="2971800"/>
              <a:ext cx="3265714" cy="914598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solidFill>
              <a:srgbClr val="C00000">
                <a:alpha val="34902"/>
              </a:srgbClr>
            </a:solidFill>
            <a:ln w="28575" cmpd="sng">
              <a:solidFill>
                <a:srgbClr val="C00000"/>
              </a:solidFill>
              <a:prstDash val="sysDash"/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40"/>
            <p:cNvGrpSpPr/>
            <p:nvPr/>
          </p:nvGrpSpPr>
          <p:grpSpPr>
            <a:xfrm>
              <a:off x="1113477" y="2971800"/>
              <a:ext cx="3077523" cy="916657"/>
              <a:chOff x="1882303" y="3121938"/>
              <a:chExt cx="3077523" cy="916657"/>
            </a:xfrm>
          </p:grpSpPr>
          <p:cxnSp>
            <p:nvCxnSpPr>
              <p:cNvPr id="7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2070019" y="3661567"/>
                <a:ext cx="685799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8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1902002" y="3652113"/>
                <a:ext cx="633046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9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2300878" y="3647061"/>
                <a:ext cx="633046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10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2633776" y="3620486"/>
                <a:ext cx="474784" cy="9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11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2988003" y="3593054"/>
                <a:ext cx="263770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12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2365516" y="3350536"/>
                <a:ext cx="457200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13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2176836" y="3367069"/>
                <a:ext cx="422031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14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2023327" y="3416675"/>
                <a:ext cx="316523" cy="9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15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1803673" y="3620484"/>
                <a:ext cx="474784" cy="9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16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1750420" y="3593055"/>
                <a:ext cx="263770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17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1887405" y="3496466"/>
                <a:ext cx="175847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18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2589362" y="3367069"/>
                <a:ext cx="422031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19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2848379" y="3416675"/>
                <a:ext cx="316523" cy="9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20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3124987" y="3496466"/>
                <a:ext cx="175847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21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093136" y="3505786"/>
                <a:ext cx="685799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22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20730" y="3515236"/>
                <a:ext cx="633046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23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901382" y="3520288"/>
                <a:ext cx="633046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24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733570" y="3546862"/>
                <a:ext cx="474784" cy="9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25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90357" y="3574300"/>
                <a:ext cx="263770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26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4012590" y="3809993"/>
                <a:ext cx="457200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27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4236439" y="3793456"/>
                <a:ext cx="422031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28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4495456" y="3743849"/>
                <a:ext cx="316523" cy="9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29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63673" y="3546864"/>
                <a:ext cx="474784" cy="9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30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827940" y="3574299"/>
                <a:ext cx="263770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31" name="Straight Arrow Connector 30"/>
              <p:cNvCxnSpPr>
                <a:cxnSpLocks noChangeShapeType="1"/>
              </p:cNvCxnSpPr>
              <p:nvPr/>
            </p:nvCxnSpPr>
            <p:spPr bwMode="auto">
              <a:xfrm rot="16200000" flipH="1">
                <a:off x="4772054" y="3664064"/>
                <a:ext cx="175847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32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3823913" y="3793456"/>
                <a:ext cx="422031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33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3670404" y="3743849"/>
                <a:ext cx="316523" cy="9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34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3534472" y="3664064"/>
                <a:ext cx="175847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</p:grpSp>
        <p:sp>
          <p:nvSpPr>
            <p:cNvPr id="35" name="Freeform 11"/>
            <p:cNvSpPr>
              <a:spLocks/>
            </p:cNvSpPr>
            <p:nvPr/>
          </p:nvSpPr>
          <p:spPr bwMode="auto">
            <a:xfrm flipV="1">
              <a:off x="838200" y="2514600"/>
              <a:ext cx="3627059" cy="1828800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solidFill>
              <a:srgbClr val="2F5597">
                <a:alpha val="34902"/>
              </a:srgbClr>
            </a:solidFill>
            <a:ln w="28575" cmpd="sng">
              <a:solidFill>
                <a:schemeClr val="accent5">
                  <a:lumMod val="75000"/>
                </a:schemeClr>
              </a:solidFill>
              <a:prstDash val="sysDash"/>
              <a:round/>
              <a:headEnd/>
              <a:tailEnd/>
            </a:ln>
            <a:scene3d>
              <a:camera prst="isometricOffAxis2Top">
                <a:rot lat="18000000" lon="3810000" rev="18000000"/>
              </a:camera>
              <a:lightRig rig="threePt" dir="t"/>
            </a:scene3d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4126675" y="1986655"/>
            <a:ext cx="2743200" cy="1828800"/>
            <a:chOff x="4126675" y="2520055"/>
            <a:chExt cx="2743200" cy="1828800"/>
          </a:xfrm>
        </p:grpSpPr>
        <p:sp>
          <p:nvSpPr>
            <p:cNvPr id="76" name="Freeform 11"/>
            <p:cNvSpPr>
              <a:spLocks/>
            </p:cNvSpPr>
            <p:nvPr/>
          </p:nvSpPr>
          <p:spPr bwMode="auto">
            <a:xfrm>
              <a:off x="4267200" y="2977255"/>
              <a:ext cx="2469909" cy="914598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solidFill>
              <a:srgbClr val="C00000">
                <a:alpha val="34902"/>
              </a:srgbClr>
            </a:solidFill>
            <a:ln w="28575" cmpd="sng">
              <a:solidFill>
                <a:srgbClr val="C00000"/>
              </a:solidFill>
              <a:prstDash val="sysDash"/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7" name="Group 40"/>
            <p:cNvGrpSpPr/>
            <p:nvPr/>
          </p:nvGrpSpPr>
          <p:grpSpPr>
            <a:xfrm>
              <a:off x="4343400" y="2977255"/>
              <a:ext cx="2327578" cy="916657"/>
              <a:chOff x="1882303" y="3121938"/>
              <a:chExt cx="3077523" cy="916657"/>
            </a:xfrm>
          </p:grpSpPr>
          <p:cxnSp>
            <p:nvCxnSpPr>
              <p:cNvPr id="78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2070019" y="3661567"/>
                <a:ext cx="685799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79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1902002" y="3652113"/>
                <a:ext cx="633046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80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2300878" y="3647061"/>
                <a:ext cx="633046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81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2633776" y="3620486"/>
                <a:ext cx="474784" cy="9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82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2988003" y="3593054"/>
                <a:ext cx="263770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83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2365516" y="3350536"/>
                <a:ext cx="457200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84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2176836" y="3367069"/>
                <a:ext cx="422031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85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2023327" y="3416675"/>
                <a:ext cx="316523" cy="9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86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1803673" y="3620484"/>
                <a:ext cx="474784" cy="9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87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1750420" y="3593055"/>
                <a:ext cx="263770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88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1887405" y="3496466"/>
                <a:ext cx="175847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89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2589362" y="3367069"/>
                <a:ext cx="422031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90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2848379" y="3416675"/>
                <a:ext cx="316523" cy="9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91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3124987" y="3496466"/>
                <a:ext cx="175847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92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093136" y="3505786"/>
                <a:ext cx="685799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93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20730" y="3515236"/>
                <a:ext cx="633046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94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901382" y="3520288"/>
                <a:ext cx="633046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95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733570" y="3546862"/>
                <a:ext cx="474784" cy="9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96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90357" y="3574300"/>
                <a:ext cx="263770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97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4012590" y="3809993"/>
                <a:ext cx="457200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98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4236439" y="3793456"/>
                <a:ext cx="422031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99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4495456" y="3743849"/>
                <a:ext cx="316523" cy="9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100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63673" y="3546864"/>
                <a:ext cx="474784" cy="9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101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827940" y="3574299"/>
                <a:ext cx="263770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102" name="Straight Arrow Connector 101"/>
              <p:cNvCxnSpPr>
                <a:cxnSpLocks noChangeShapeType="1"/>
              </p:cNvCxnSpPr>
              <p:nvPr/>
            </p:nvCxnSpPr>
            <p:spPr bwMode="auto">
              <a:xfrm rot="16200000" flipH="1">
                <a:off x="4772054" y="3664064"/>
                <a:ext cx="175847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103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3823913" y="3793456"/>
                <a:ext cx="422031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104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3670404" y="3743849"/>
                <a:ext cx="316523" cy="9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105" name="Straight Arrow Connector 104"/>
              <p:cNvCxnSpPr>
                <a:cxnSpLocks noChangeShapeType="1"/>
              </p:cNvCxnSpPr>
              <p:nvPr/>
            </p:nvCxnSpPr>
            <p:spPr bwMode="auto">
              <a:xfrm rot="16200000" flipH="1">
                <a:off x="3534472" y="3664064"/>
                <a:ext cx="175847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</p:grpSp>
        <p:sp>
          <p:nvSpPr>
            <p:cNvPr id="106" name="Freeform 11"/>
            <p:cNvSpPr>
              <a:spLocks/>
            </p:cNvSpPr>
            <p:nvPr/>
          </p:nvSpPr>
          <p:spPr bwMode="auto">
            <a:xfrm flipV="1">
              <a:off x="4126675" y="2520055"/>
              <a:ext cx="2743200" cy="1828800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solidFill>
              <a:srgbClr val="2F5597">
                <a:alpha val="34902"/>
              </a:srgbClr>
            </a:solidFill>
            <a:ln w="28575" cmpd="sng">
              <a:solidFill>
                <a:schemeClr val="accent5">
                  <a:lumMod val="75000"/>
                </a:schemeClr>
              </a:solidFill>
              <a:prstDash val="sysDash"/>
              <a:round/>
              <a:headEnd/>
              <a:tailEnd/>
            </a:ln>
            <a:scene3d>
              <a:camera prst="isometricOffAxis2Top">
                <a:rot lat="18000000" lon="3810000" rev="18000000"/>
              </a:camera>
              <a:lightRig rig="threePt" dir="t"/>
            </a:scene3d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548240" y="1226403"/>
            <a:ext cx="7956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light travels in a transparent material (ex: a dielectric like glass) its speed is slower </a:t>
            </a:r>
            <a:endParaRPr lang="en-US" sz="2400" dirty="0"/>
          </a:p>
        </p:txBody>
      </p:sp>
      <p:grpSp>
        <p:nvGrpSpPr>
          <p:cNvPr id="131" name="Group 130"/>
          <p:cNvGrpSpPr/>
          <p:nvPr/>
        </p:nvGrpSpPr>
        <p:grpSpPr>
          <a:xfrm>
            <a:off x="6096000" y="4495800"/>
            <a:ext cx="2743200" cy="1765995"/>
            <a:chOff x="5486400" y="2133600"/>
            <a:chExt cx="2743200" cy="1765995"/>
          </a:xfrm>
        </p:grpSpPr>
        <p:cxnSp>
          <p:nvCxnSpPr>
            <p:cNvPr id="132" name="Straight Connector 131"/>
            <p:cNvCxnSpPr/>
            <p:nvPr/>
          </p:nvCxnSpPr>
          <p:spPr>
            <a:xfrm>
              <a:off x="5486400" y="2514600"/>
              <a:ext cx="2362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/>
            <p:cNvSpPr txBox="1"/>
            <p:nvPr/>
          </p:nvSpPr>
          <p:spPr>
            <a:xfrm>
              <a:off x="5486400" y="2145268"/>
              <a:ext cx="976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Material</a:t>
              </a:r>
              <a:endParaRPr lang="en-US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858000" y="21336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n</a:t>
              </a:r>
              <a:r>
                <a:rPr lang="en-US" dirty="0" smtClean="0"/>
                <a:t> </a:t>
              </a:r>
              <a:r>
                <a:rPr lang="en-US" sz="1400" dirty="0" smtClean="0"/>
                <a:t>(</a:t>
              </a:r>
              <a:r>
                <a:rPr lang="el-GR" sz="1400" dirty="0" smtClean="0"/>
                <a:t>λ</a:t>
              </a:r>
              <a:r>
                <a:rPr lang="en-US" sz="1400" dirty="0" smtClean="0"/>
                <a:t> = 590 nm)</a:t>
              </a:r>
              <a:endParaRPr lang="en-US" sz="1400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486400" y="2514600"/>
              <a:ext cx="231871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400" dirty="0" smtClean="0"/>
                <a:t>Vacuum		1 (exactly)</a:t>
              </a:r>
            </a:p>
            <a:p>
              <a:pPr defTabSz="457200"/>
              <a:r>
                <a:rPr lang="en-US" sz="1400" dirty="0" smtClean="0"/>
                <a:t>Air			1.000293</a:t>
              </a:r>
            </a:p>
            <a:p>
              <a:pPr defTabSz="457200"/>
              <a:r>
                <a:rPr lang="en-US" sz="1400" dirty="0" smtClean="0"/>
                <a:t>Pure water		1.333</a:t>
              </a:r>
            </a:p>
            <a:p>
              <a:pPr defTabSz="457200"/>
              <a:r>
                <a:rPr lang="en-US" sz="1400" dirty="0" smtClean="0"/>
                <a:t>Oil			1.46</a:t>
              </a:r>
            </a:p>
            <a:p>
              <a:pPr defTabSz="457200"/>
              <a:r>
                <a:rPr lang="en-US" sz="1400" dirty="0" smtClean="0"/>
                <a:t>Glass			1.5-1.65</a:t>
              </a:r>
            </a:p>
            <a:p>
              <a:pPr defTabSz="457200"/>
              <a:r>
                <a:rPr lang="en-US" sz="1400" dirty="0" smtClean="0"/>
                <a:t>Diamond		2.419</a:t>
              </a:r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1199408" y="3254829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Vacuum</a:t>
            </a:r>
            <a:endParaRPr lang="en-US" dirty="0"/>
          </a:p>
        </p:txBody>
      </p:sp>
      <p:grpSp>
        <p:nvGrpSpPr>
          <p:cNvPr id="139" name="Group 138"/>
          <p:cNvGrpSpPr/>
          <p:nvPr/>
        </p:nvGrpSpPr>
        <p:grpSpPr>
          <a:xfrm>
            <a:off x="2438400" y="5955268"/>
            <a:ext cx="2286000" cy="750332"/>
            <a:chOff x="4648200" y="2274335"/>
            <a:chExt cx="2286000" cy="750332"/>
          </a:xfrm>
        </p:grpSpPr>
        <p:sp>
          <p:nvSpPr>
            <p:cNvPr id="140" name="TextBox 139"/>
            <p:cNvSpPr txBox="1"/>
            <p:nvPr/>
          </p:nvSpPr>
          <p:spPr>
            <a:xfrm>
              <a:off x="4648200" y="2655335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Refractive index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41" name="Straight Arrow Connector 140"/>
            <p:cNvCxnSpPr>
              <a:stCxn id="140" idx="0"/>
            </p:cNvCxnSpPr>
            <p:nvPr/>
          </p:nvCxnSpPr>
          <p:spPr>
            <a:xfrm flipV="1">
              <a:off x="5791200" y="2274335"/>
              <a:ext cx="7620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>
            <a:off x="762000" y="5156537"/>
            <a:ext cx="2133600" cy="646331"/>
            <a:chOff x="4954588" y="2615866"/>
            <a:chExt cx="2133600" cy="646331"/>
          </a:xfrm>
        </p:grpSpPr>
        <p:sp>
          <p:nvSpPr>
            <p:cNvPr id="143" name="TextBox 142"/>
            <p:cNvSpPr txBox="1"/>
            <p:nvPr/>
          </p:nvSpPr>
          <p:spPr>
            <a:xfrm>
              <a:off x="4954588" y="2615866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Speed of light in material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44" name="Straight Arrow Connector 143"/>
            <p:cNvCxnSpPr>
              <a:stCxn id="143" idx="3"/>
            </p:cNvCxnSpPr>
            <p:nvPr/>
          </p:nvCxnSpPr>
          <p:spPr>
            <a:xfrm flipV="1">
              <a:off x="6554788" y="2920666"/>
              <a:ext cx="533400" cy="1836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Rectangle 144"/>
          <p:cNvSpPr/>
          <p:nvPr/>
        </p:nvSpPr>
        <p:spPr>
          <a:xfrm>
            <a:off x="2894012" y="5125860"/>
            <a:ext cx="990600" cy="8014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Group 145"/>
          <p:cNvGrpSpPr/>
          <p:nvPr/>
        </p:nvGrpSpPr>
        <p:grpSpPr>
          <a:xfrm>
            <a:off x="2209800" y="4431268"/>
            <a:ext cx="2743200" cy="685800"/>
            <a:chOff x="4421188" y="1235473"/>
            <a:chExt cx="2743200" cy="685800"/>
          </a:xfrm>
        </p:grpSpPr>
        <p:sp>
          <p:nvSpPr>
            <p:cNvPr id="147" name="TextBox 146"/>
            <p:cNvSpPr txBox="1"/>
            <p:nvPr/>
          </p:nvSpPr>
          <p:spPr>
            <a:xfrm>
              <a:off x="4421188" y="1235473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Speed of light in vacuum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48" name="Straight Arrow Connector 147"/>
            <p:cNvCxnSpPr>
              <a:stCxn id="147" idx="2"/>
            </p:cNvCxnSpPr>
            <p:nvPr/>
          </p:nvCxnSpPr>
          <p:spPr>
            <a:xfrm>
              <a:off x="5792788" y="1604805"/>
              <a:ext cx="76200" cy="31646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25320" name="Object 8"/>
          <p:cNvGraphicFramePr>
            <a:graphicFrameLocks noChangeAspect="1"/>
          </p:cNvGraphicFramePr>
          <p:nvPr/>
        </p:nvGraphicFramePr>
        <p:xfrm>
          <a:off x="2971800" y="5040868"/>
          <a:ext cx="83185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30" name="Equation" r:id="rId3" imgW="368280" imgH="393480" progId="Equation.DSMT4">
                  <p:embed/>
                </p:oleObj>
              </mc:Choice>
              <mc:Fallback>
                <p:oleObj name="Equation" r:id="rId3" imgW="368280" imgH="393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040868"/>
                        <a:ext cx="831850" cy="884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" name="Cube 121"/>
          <p:cNvSpPr/>
          <p:nvPr/>
        </p:nvSpPr>
        <p:spPr>
          <a:xfrm>
            <a:off x="4114800" y="1981200"/>
            <a:ext cx="3276600" cy="1676400"/>
          </a:xfrm>
          <a:prstGeom prst="cube">
            <a:avLst/>
          </a:prstGeom>
          <a:solidFill>
            <a:srgbClr val="5B9BD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7" name="Group 226"/>
          <p:cNvGrpSpPr/>
          <p:nvPr/>
        </p:nvGrpSpPr>
        <p:grpSpPr>
          <a:xfrm>
            <a:off x="6214960" y="1981200"/>
            <a:ext cx="643040" cy="381000"/>
            <a:chOff x="6214960" y="1981200"/>
            <a:chExt cx="643040" cy="381000"/>
          </a:xfrm>
        </p:grpSpPr>
        <p:sp>
          <p:nvSpPr>
            <p:cNvPr id="108" name="TextBox 107"/>
            <p:cNvSpPr txBox="1"/>
            <p:nvPr/>
          </p:nvSpPr>
          <p:spPr>
            <a:xfrm>
              <a:off x="6214960" y="1981200"/>
              <a:ext cx="643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</a:rPr>
                <a:t>v &lt; c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6324600" y="2362200"/>
              <a:ext cx="403419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2667000" y="1992868"/>
            <a:ext cx="1470659" cy="369332"/>
            <a:chOff x="2667000" y="1992868"/>
            <a:chExt cx="1470659" cy="369332"/>
          </a:xfrm>
        </p:grpSpPr>
        <p:sp>
          <p:nvSpPr>
            <p:cNvPr id="38" name="TextBox 37"/>
            <p:cNvSpPr txBox="1"/>
            <p:nvPr/>
          </p:nvSpPr>
          <p:spPr>
            <a:xfrm>
              <a:off x="2667000" y="1992868"/>
              <a:ext cx="1470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c </a:t>
              </a:r>
              <a:r>
                <a:rPr lang="en-US" dirty="0" smtClean="0"/>
                <a:t>= 3</a:t>
              </a:r>
              <a:r>
                <a:rPr lang="en-US" dirty="0" smtClean="0">
                  <a:sym typeface="Symbol"/>
                </a:rPr>
                <a:t></a:t>
              </a:r>
              <a:r>
                <a:rPr lang="en-US" dirty="0" smtClean="0"/>
                <a:t>10</a:t>
              </a:r>
              <a:r>
                <a:rPr lang="en-US" baseline="30000" dirty="0" smtClean="0"/>
                <a:t>8</a:t>
              </a:r>
              <a:r>
                <a:rPr lang="en-US" dirty="0" smtClean="0"/>
                <a:t> m/s</a:t>
              </a:r>
              <a:endParaRPr lang="en-US" dirty="0"/>
            </a:p>
          </p:txBody>
        </p:sp>
        <p:cxnSp>
          <p:nvCxnSpPr>
            <p:cNvPr id="220" name="Straight Arrow Connector 219"/>
            <p:cNvCxnSpPr/>
            <p:nvPr/>
          </p:nvCxnSpPr>
          <p:spPr>
            <a:xfrm>
              <a:off x="3124200" y="2362200"/>
              <a:ext cx="533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3886200" y="3657600"/>
            <a:ext cx="4191000" cy="646331"/>
            <a:chOff x="3886200" y="3657600"/>
            <a:chExt cx="4191000" cy="646331"/>
          </a:xfrm>
        </p:grpSpPr>
        <p:sp>
          <p:nvSpPr>
            <p:cNvPr id="130" name="TextBox 129"/>
            <p:cNvSpPr txBox="1"/>
            <p:nvPr/>
          </p:nvSpPr>
          <p:spPr>
            <a:xfrm>
              <a:off x="3886200" y="3657600"/>
              <a:ext cx="419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EM wave must oscillate at same </a:t>
              </a:r>
              <a:r>
                <a:rPr lang="en-US" i="1" dirty="0" smtClean="0"/>
                <a:t>frequency</a:t>
              </a:r>
              <a:r>
                <a:rPr lang="en-US" dirty="0" smtClean="0"/>
                <a:t>, so </a:t>
              </a:r>
              <a:r>
                <a:rPr lang="en-US" i="1" dirty="0" smtClean="0"/>
                <a:t>wavelength</a:t>
              </a:r>
              <a:r>
                <a:rPr lang="en-US" dirty="0" smtClean="0"/>
                <a:t> and </a:t>
              </a:r>
              <a:r>
                <a:rPr lang="en-US" i="1" dirty="0" smtClean="0"/>
                <a:t>speed</a:t>
              </a:r>
              <a:r>
                <a:rPr lang="en-US" dirty="0" smtClean="0"/>
                <a:t> decrease:</a:t>
              </a:r>
              <a:endParaRPr lang="en-US" dirty="0"/>
            </a:p>
          </p:txBody>
        </p:sp>
        <p:graphicFrame>
          <p:nvGraphicFramePr>
            <p:cNvPr id="525321" name="Object 9"/>
            <p:cNvGraphicFramePr>
              <a:graphicFrameLocks noChangeAspect="1"/>
            </p:cNvGraphicFramePr>
            <p:nvPr/>
          </p:nvGraphicFramePr>
          <p:xfrm>
            <a:off x="7315201" y="3962400"/>
            <a:ext cx="685800" cy="331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5331" name="Equation" r:id="rId5" imgW="419040" imgH="203040" progId="Equation.DSMT4">
                    <p:embed/>
                  </p:oleObj>
                </mc:Choice>
                <mc:Fallback>
                  <p:oleObj name="Equation" r:id="rId5" imgW="419040" imgH="20304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5201" y="3962400"/>
                          <a:ext cx="685800" cy="3312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8" name="TextBox 137"/>
          <p:cNvSpPr txBox="1"/>
          <p:nvPr/>
        </p:nvSpPr>
        <p:spPr>
          <a:xfrm>
            <a:off x="4572000" y="3212068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Glass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 rot="1800000">
            <a:off x="2284413" y="4283075"/>
            <a:ext cx="1905000" cy="228600"/>
            <a:chOff x="3352800" y="3886200"/>
            <a:chExt cx="1905000" cy="22860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3352519" y="4114314"/>
              <a:ext cx="19050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346575" y="3884944"/>
              <a:ext cx="19050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Arc 4"/>
          <p:cNvSpPr/>
          <p:nvPr/>
        </p:nvSpPr>
        <p:spPr>
          <a:xfrm>
            <a:off x="2701925" y="4725988"/>
            <a:ext cx="76200" cy="76200"/>
          </a:xfrm>
          <a:prstGeom prst="arc">
            <a:avLst>
              <a:gd name="adj1" fmla="val 10849110"/>
              <a:gd name="adj2" fmla="val 0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 rot="19800000">
            <a:off x="1682140" y="2899337"/>
            <a:ext cx="1905000" cy="228600"/>
            <a:chOff x="3352800" y="3886200"/>
            <a:chExt cx="1905000" cy="2286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353081" y="4114314"/>
              <a:ext cx="19050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352151" y="3880975"/>
              <a:ext cx="19050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/>
          <p:nvPr/>
        </p:nvCxnSpPr>
        <p:spPr>
          <a:xfrm rot="16200000" flipV="1">
            <a:off x="1991519" y="3105944"/>
            <a:ext cx="2101850" cy="1208088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514600" y="4543425"/>
            <a:ext cx="720725" cy="457200"/>
            <a:chOff x="3429000" y="4114800"/>
            <a:chExt cx="720090" cy="457200"/>
          </a:xfrm>
        </p:grpSpPr>
        <p:sp>
          <p:nvSpPr>
            <p:cNvPr id="11" name="Arc 10"/>
            <p:cNvSpPr/>
            <p:nvPr/>
          </p:nvSpPr>
          <p:spPr>
            <a:xfrm>
              <a:off x="3616160" y="4297363"/>
              <a:ext cx="76133" cy="76200"/>
            </a:xfrm>
            <a:prstGeom prst="arc">
              <a:avLst>
                <a:gd name="adj1" fmla="val 10849110"/>
                <a:gd name="adj2" fmla="val 0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>
              <a:off x="3429000" y="4114800"/>
              <a:ext cx="456797" cy="457200"/>
            </a:xfrm>
            <a:prstGeom prst="arc">
              <a:avLst>
                <a:gd name="adj1" fmla="val 14115036"/>
                <a:gd name="adj2" fmla="val 2096765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Arc 12"/>
            <p:cNvSpPr/>
            <p:nvPr/>
          </p:nvSpPr>
          <p:spPr>
            <a:xfrm>
              <a:off x="4072957" y="4297363"/>
              <a:ext cx="76133" cy="76200"/>
            </a:xfrm>
            <a:prstGeom prst="arc">
              <a:avLst>
                <a:gd name="adj1" fmla="val 10849110"/>
                <a:gd name="adj2" fmla="val 0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286000" y="4314825"/>
            <a:ext cx="1404938" cy="914400"/>
            <a:chOff x="3200400" y="3886200"/>
            <a:chExt cx="1404704" cy="914400"/>
          </a:xfrm>
        </p:grpSpPr>
        <p:sp>
          <p:nvSpPr>
            <p:cNvPr id="19" name="Arc 18"/>
            <p:cNvSpPr/>
            <p:nvPr/>
          </p:nvSpPr>
          <p:spPr>
            <a:xfrm>
              <a:off x="3428962" y="4114800"/>
              <a:ext cx="457124" cy="457200"/>
            </a:xfrm>
            <a:prstGeom prst="arc">
              <a:avLst>
                <a:gd name="adj1" fmla="val 14062769"/>
                <a:gd name="adj2" fmla="val 20356463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>
              <a:off x="4528917" y="4297363"/>
              <a:ext cx="76187" cy="76200"/>
            </a:xfrm>
            <a:prstGeom prst="arc">
              <a:avLst>
                <a:gd name="adj1" fmla="val 10849110"/>
                <a:gd name="adj2" fmla="val 0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4073380" y="4297363"/>
              <a:ext cx="76187" cy="76200"/>
            </a:xfrm>
            <a:prstGeom prst="arc">
              <a:avLst>
                <a:gd name="adj1" fmla="val 10849110"/>
                <a:gd name="adj2" fmla="val 0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>
              <a:off x="3200400" y="3886200"/>
              <a:ext cx="914248" cy="914400"/>
            </a:xfrm>
            <a:prstGeom prst="arc">
              <a:avLst>
                <a:gd name="adj1" fmla="val 14992535"/>
                <a:gd name="adj2" fmla="val 2054444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>
              <a:off x="3886086" y="4114800"/>
              <a:ext cx="457124" cy="457200"/>
            </a:xfrm>
            <a:prstGeom prst="arc">
              <a:avLst>
                <a:gd name="adj1" fmla="val 13587448"/>
                <a:gd name="adj2" fmla="val 2057384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4" name="Group 31"/>
          <p:cNvGrpSpPr>
            <a:grpSpLocks/>
          </p:cNvGrpSpPr>
          <p:nvPr/>
        </p:nvGrpSpPr>
        <p:grpSpPr bwMode="auto">
          <a:xfrm>
            <a:off x="2057400" y="4086225"/>
            <a:ext cx="2092325" cy="1371600"/>
            <a:chOff x="2971800" y="3657600"/>
            <a:chExt cx="2091690" cy="1371600"/>
          </a:xfrm>
        </p:grpSpPr>
        <p:sp>
          <p:nvSpPr>
            <p:cNvPr id="25" name="Arc 24"/>
            <p:cNvSpPr/>
            <p:nvPr/>
          </p:nvSpPr>
          <p:spPr>
            <a:xfrm>
              <a:off x="4528665" y="4297363"/>
              <a:ext cx="76177" cy="76200"/>
            </a:xfrm>
            <a:prstGeom prst="arc">
              <a:avLst>
                <a:gd name="adj1" fmla="val 10849110"/>
                <a:gd name="adj2" fmla="val 0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>
              <a:off x="3200331" y="3886200"/>
              <a:ext cx="914122" cy="914400"/>
            </a:xfrm>
            <a:prstGeom prst="arc">
              <a:avLst>
                <a:gd name="adj1" fmla="val 14542197"/>
                <a:gd name="adj2" fmla="val 20939788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>
              <a:off x="3885922" y="4114800"/>
              <a:ext cx="457061" cy="457200"/>
            </a:xfrm>
            <a:prstGeom prst="arc">
              <a:avLst>
                <a:gd name="adj1" fmla="val 14111436"/>
                <a:gd name="adj2" fmla="val 20999521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Arc 27"/>
            <p:cNvSpPr/>
            <p:nvPr/>
          </p:nvSpPr>
          <p:spPr>
            <a:xfrm>
              <a:off x="3657392" y="3886200"/>
              <a:ext cx="914122" cy="914400"/>
            </a:xfrm>
            <a:prstGeom prst="arc">
              <a:avLst>
                <a:gd name="adj1" fmla="val 15094661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Arc 28"/>
            <p:cNvSpPr/>
            <p:nvPr/>
          </p:nvSpPr>
          <p:spPr>
            <a:xfrm>
              <a:off x="4987313" y="4297363"/>
              <a:ext cx="76177" cy="76200"/>
            </a:xfrm>
            <a:prstGeom prst="arc">
              <a:avLst>
                <a:gd name="adj1" fmla="val 10849110"/>
                <a:gd name="adj2" fmla="val 0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>
              <a:off x="4342984" y="4114800"/>
              <a:ext cx="457061" cy="457200"/>
            </a:xfrm>
            <a:prstGeom prst="arc">
              <a:avLst>
                <a:gd name="adj1" fmla="val 13853238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>
              <a:off x="2971800" y="3657600"/>
              <a:ext cx="1371184" cy="1371600"/>
            </a:xfrm>
            <a:prstGeom prst="arc">
              <a:avLst>
                <a:gd name="adj1" fmla="val 15445512"/>
                <a:gd name="adj2" fmla="val 2058304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381125" y="4768850"/>
            <a:ext cx="4572000" cy="19065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562" name="Straight Connector 117"/>
          <p:cNvCxnSpPr>
            <a:cxnSpLocks noChangeShapeType="1"/>
          </p:cNvCxnSpPr>
          <p:nvPr/>
        </p:nvCxnSpPr>
        <p:spPr bwMode="auto">
          <a:xfrm>
            <a:off x="1381125" y="4767263"/>
            <a:ext cx="4572000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40" name="Arc 39"/>
          <p:cNvSpPr/>
          <p:nvPr/>
        </p:nvSpPr>
        <p:spPr>
          <a:xfrm flipV="1">
            <a:off x="2700338" y="4727575"/>
            <a:ext cx="76200" cy="76200"/>
          </a:xfrm>
          <a:prstGeom prst="arc">
            <a:avLst>
              <a:gd name="adj1" fmla="val 10849110"/>
              <a:gd name="adj2" fmla="val 0"/>
            </a:avLst>
          </a:prstGeom>
          <a:solidFill>
            <a:srgbClr val="0066FF"/>
          </a:solidFill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2514600" y="4643438"/>
            <a:ext cx="720725" cy="228600"/>
            <a:chOff x="3429000" y="4210060"/>
            <a:chExt cx="720090" cy="228600"/>
          </a:xfrm>
        </p:grpSpPr>
        <p:sp>
          <p:nvSpPr>
            <p:cNvPr id="42" name="Arc 41"/>
            <p:cNvSpPr/>
            <p:nvPr/>
          </p:nvSpPr>
          <p:spPr>
            <a:xfrm flipV="1">
              <a:off x="3616160" y="4297372"/>
              <a:ext cx="76133" cy="76200"/>
            </a:xfrm>
            <a:prstGeom prst="arc">
              <a:avLst>
                <a:gd name="adj1" fmla="val 10849110"/>
                <a:gd name="adj2" fmla="val 0"/>
              </a:avLst>
            </a:prstGeom>
            <a:solidFill>
              <a:srgbClr val="0066FF"/>
            </a:solidFill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Arc 42"/>
            <p:cNvSpPr/>
            <p:nvPr/>
          </p:nvSpPr>
          <p:spPr>
            <a:xfrm>
              <a:off x="3429000" y="4210060"/>
              <a:ext cx="456797" cy="228600"/>
            </a:xfrm>
            <a:prstGeom prst="arc">
              <a:avLst>
                <a:gd name="adj1" fmla="val 1050682"/>
                <a:gd name="adj2" fmla="val 8777711"/>
              </a:avLst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Arc 43"/>
            <p:cNvSpPr/>
            <p:nvPr/>
          </p:nvSpPr>
          <p:spPr>
            <a:xfrm flipV="1">
              <a:off x="4072957" y="4297372"/>
              <a:ext cx="76133" cy="76200"/>
            </a:xfrm>
            <a:prstGeom prst="arc">
              <a:avLst>
                <a:gd name="adj1" fmla="val 10849110"/>
                <a:gd name="adj2" fmla="val 0"/>
              </a:avLst>
            </a:prstGeom>
            <a:solidFill>
              <a:srgbClr val="0066FF"/>
            </a:solidFill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6" name="Group 23"/>
          <p:cNvGrpSpPr>
            <a:grpSpLocks/>
          </p:cNvGrpSpPr>
          <p:nvPr/>
        </p:nvGrpSpPr>
        <p:grpSpPr bwMode="auto">
          <a:xfrm>
            <a:off x="2289175" y="4533900"/>
            <a:ext cx="1404938" cy="457200"/>
            <a:chOff x="3200400" y="4102900"/>
            <a:chExt cx="1404704" cy="457200"/>
          </a:xfrm>
        </p:grpSpPr>
        <p:sp>
          <p:nvSpPr>
            <p:cNvPr id="46" name="Arc 45"/>
            <p:cNvSpPr/>
            <p:nvPr/>
          </p:nvSpPr>
          <p:spPr>
            <a:xfrm>
              <a:off x="3428962" y="4214025"/>
              <a:ext cx="457124" cy="228600"/>
            </a:xfrm>
            <a:prstGeom prst="arc">
              <a:avLst>
                <a:gd name="adj1" fmla="val 799616"/>
                <a:gd name="adj2" fmla="val 8856671"/>
              </a:avLst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Arc 46"/>
            <p:cNvSpPr/>
            <p:nvPr/>
          </p:nvSpPr>
          <p:spPr>
            <a:xfrm flipV="1">
              <a:off x="4528917" y="4296575"/>
              <a:ext cx="76187" cy="76200"/>
            </a:xfrm>
            <a:prstGeom prst="arc">
              <a:avLst>
                <a:gd name="adj1" fmla="val 10849110"/>
                <a:gd name="adj2" fmla="val 0"/>
              </a:avLst>
            </a:prstGeom>
            <a:solidFill>
              <a:srgbClr val="0066FF"/>
            </a:solidFill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Arc 47"/>
            <p:cNvSpPr/>
            <p:nvPr/>
          </p:nvSpPr>
          <p:spPr>
            <a:xfrm flipV="1">
              <a:off x="4073380" y="4296575"/>
              <a:ext cx="76187" cy="76200"/>
            </a:xfrm>
            <a:prstGeom prst="arc">
              <a:avLst>
                <a:gd name="adj1" fmla="val 10849110"/>
                <a:gd name="adj2" fmla="val 0"/>
              </a:avLst>
            </a:prstGeom>
            <a:solidFill>
              <a:srgbClr val="0066FF"/>
            </a:solidFill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Arc 48"/>
            <p:cNvSpPr/>
            <p:nvPr/>
          </p:nvSpPr>
          <p:spPr>
            <a:xfrm>
              <a:off x="3200400" y="4102900"/>
              <a:ext cx="914248" cy="457200"/>
            </a:xfrm>
            <a:prstGeom prst="arc">
              <a:avLst>
                <a:gd name="adj1" fmla="val 664612"/>
                <a:gd name="adj2" fmla="val 7993890"/>
              </a:avLst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Arc 49"/>
            <p:cNvSpPr/>
            <p:nvPr/>
          </p:nvSpPr>
          <p:spPr>
            <a:xfrm>
              <a:off x="3886086" y="4214025"/>
              <a:ext cx="457124" cy="228600"/>
            </a:xfrm>
            <a:prstGeom prst="arc">
              <a:avLst>
                <a:gd name="adj1" fmla="val 1212932"/>
                <a:gd name="adj2" fmla="val 8206556"/>
              </a:avLst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7" name="Group 31"/>
          <p:cNvGrpSpPr>
            <a:grpSpLocks/>
          </p:cNvGrpSpPr>
          <p:nvPr/>
        </p:nvGrpSpPr>
        <p:grpSpPr bwMode="auto">
          <a:xfrm>
            <a:off x="2058988" y="4422775"/>
            <a:ext cx="2092325" cy="685800"/>
            <a:chOff x="2971800" y="3994208"/>
            <a:chExt cx="2091690" cy="685800"/>
          </a:xfrm>
        </p:grpSpPr>
        <p:sp>
          <p:nvSpPr>
            <p:cNvPr id="69" name="Arc 68"/>
            <p:cNvSpPr/>
            <p:nvPr/>
          </p:nvSpPr>
          <p:spPr>
            <a:xfrm flipV="1">
              <a:off x="4528664" y="4297421"/>
              <a:ext cx="76177" cy="76200"/>
            </a:xfrm>
            <a:prstGeom prst="arc">
              <a:avLst>
                <a:gd name="adj1" fmla="val 10849110"/>
                <a:gd name="adj2" fmla="val 0"/>
              </a:avLst>
            </a:prstGeom>
            <a:solidFill>
              <a:srgbClr val="0066FF"/>
            </a:solidFill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Arc 69"/>
            <p:cNvSpPr/>
            <p:nvPr/>
          </p:nvSpPr>
          <p:spPr>
            <a:xfrm>
              <a:off x="3200331" y="4102158"/>
              <a:ext cx="914122" cy="457200"/>
            </a:xfrm>
            <a:prstGeom prst="arc">
              <a:avLst>
                <a:gd name="adj1" fmla="val 1004671"/>
                <a:gd name="adj2" fmla="val 8020761"/>
              </a:avLst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Arc 70"/>
            <p:cNvSpPr/>
            <p:nvPr/>
          </p:nvSpPr>
          <p:spPr>
            <a:xfrm>
              <a:off x="3885922" y="4214871"/>
              <a:ext cx="457061" cy="228600"/>
            </a:xfrm>
            <a:prstGeom prst="arc">
              <a:avLst>
                <a:gd name="adj1" fmla="val 898997"/>
                <a:gd name="adj2" fmla="val 8089169"/>
              </a:avLst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Arc 71"/>
            <p:cNvSpPr/>
            <p:nvPr/>
          </p:nvSpPr>
          <p:spPr>
            <a:xfrm>
              <a:off x="3657392" y="4106921"/>
              <a:ext cx="914122" cy="457200"/>
            </a:xfrm>
            <a:prstGeom prst="arc">
              <a:avLst>
                <a:gd name="adj1" fmla="val 836367"/>
                <a:gd name="adj2" fmla="val 5961567"/>
              </a:avLst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Arc 72"/>
            <p:cNvSpPr/>
            <p:nvPr/>
          </p:nvSpPr>
          <p:spPr>
            <a:xfrm flipV="1">
              <a:off x="4987313" y="4297421"/>
              <a:ext cx="76177" cy="76200"/>
            </a:xfrm>
            <a:prstGeom prst="arc">
              <a:avLst>
                <a:gd name="adj1" fmla="val 10849110"/>
                <a:gd name="adj2" fmla="val 0"/>
              </a:avLst>
            </a:prstGeom>
            <a:solidFill>
              <a:srgbClr val="0066FF"/>
            </a:solidFill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Arc 73"/>
            <p:cNvSpPr/>
            <p:nvPr/>
          </p:nvSpPr>
          <p:spPr>
            <a:xfrm>
              <a:off x="4342984" y="4219633"/>
              <a:ext cx="457061" cy="228600"/>
            </a:xfrm>
            <a:prstGeom prst="arc">
              <a:avLst>
                <a:gd name="adj1" fmla="val 1019003"/>
                <a:gd name="adj2" fmla="val 7993686"/>
              </a:avLst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Arc 74"/>
            <p:cNvSpPr/>
            <p:nvPr/>
          </p:nvSpPr>
          <p:spPr>
            <a:xfrm>
              <a:off x="2971800" y="3994208"/>
              <a:ext cx="1371184" cy="685800"/>
            </a:xfrm>
            <a:prstGeom prst="arc">
              <a:avLst>
                <a:gd name="adj1" fmla="val 1557059"/>
                <a:gd name="adj2" fmla="val 7375667"/>
              </a:avLst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8" name="Group 35"/>
          <p:cNvGrpSpPr>
            <a:grpSpLocks/>
          </p:cNvGrpSpPr>
          <p:nvPr/>
        </p:nvGrpSpPr>
        <p:grpSpPr bwMode="auto">
          <a:xfrm rot="-900000">
            <a:off x="2220408" y="4706971"/>
            <a:ext cx="1905000" cy="362412"/>
            <a:chOff x="3333753" y="3568682"/>
            <a:chExt cx="1905000" cy="621277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3333753" y="4098808"/>
              <a:ext cx="1905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900000" flipV="1">
              <a:off x="3365128" y="3568682"/>
              <a:ext cx="1380419" cy="62127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Straight Arrow Connector 78"/>
          <p:cNvCxnSpPr/>
          <p:nvPr/>
        </p:nvCxnSpPr>
        <p:spPr>
          <a:xfrm rot="16200000" flipV="1">
            <a:off x="2969893" y="5449094"/>
            <a:ext cx="1889125" cy="528637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4953000" y="2343090"/>
            <a:ext cx="17653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aseline="0" dirty="0"/>
              <a:t>Reflected wave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1828800" y="563880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aseline="0" dirty="0"/>
              <a:t>Refracted wave</a:t>
            </a:r>
          </a:p>
        </p:txBody>
      </p:sp>
      <p:sp>
        <p:nvSpPr>
          <p:cNvPr id="23571" name="TextBox 89"/>
          <p:cNvSpPr txBox="1">
            <a:spLocks noChangeArrowheads="1"/>
          </p:cNvSpPr>
          <p:nvPr/>
        </p:nvSpPr>
        <p:spPr bwMode="auto">
          <a:xfrm>
            <a:off x="502191" y="2266890"/>
            <a:ext cx="16314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aseline="0" dirty="0"/>
              <a:t>Incident wave</a:t>
            </a:r>
          </a:p>
        </p:txBody>
      </p:sp>
      <p:sp>
        <p:nvSpPr>
          <p:cNvPr id="23572" name="TextBox 92"/>
          <p:cNvSpPr txBox="1">
            <a:spLocks noChangeArrowheads="1"/>
          </p:cNvSpPr>
          <p:nvPr/>
        </p:nvSpPr>
        <p:spPr bwMode="auto">
          <a:xfrm>
            <a:off x="5264624" y="4312124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 baseline="0" dirty="0"/>
              <a:t>n</a:t>
            </a:r>
            <a:r>
              <a:rPr lang="en-US" sz="1800" baseline="-25000" dirty="0"/>
              <a:t>1</a:t>
            </a:r>
          </a:p>
        </p:txBody>
      </p:sp>
      <p:sp>
        <p:nvSpPr>
          <p:cNvPr id="23573" name="TextBox 93"/>
          <p:cNvSpPr txBox="1">
            <a:spLocks noChangeArrowheads="1"/>
          </p:cNvSpPr>
          <p:nvPr/>
        </p:nvSpPr>
        <p:spPr bwMode="auto">
          <a:xfrm>
            <a:off x="5019675" y="4838700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 baseline="0" dirty="0"/>
              <a:t>n</a:t>
            </a:r>
            <a:r>
              <a:rPr lang="en-US" sz="1800" baseline="-25000" dirty="0"/>
              <a:t>2</a:t>
            </a:r>
            <a:r>
              <a:rPr lang="en-US" sz="1800" baseline="0" dirty="0"/>
              <a:t> &gt; </a:t>
            </a:r>
            <a:r>
              <a:rPr lang="en-US" sz="1800" i="1" baseline="0" dirty="0"/>
              <a:t>n</a:t>
            </a:r>
            <a:r>
              <a:rPr lang="en-US" sz="1800" baseline="-25000" dirty="0"/>
              <a:t>1</a:t>
            </a:r>
          </a:p>
        </p:txBody>
      </p:sp>
      <p:grpSp>
        <p:nvGrpSpPr>
          <p:cNvPr id="24" name="Group 97"/>
          <p:cNvGrpSpPr>
            <a:grpSpLocks/>
          </p:cNvGrpSpPr>
          <p:nvPr/>
        </p:nvGrpSpPr>
        <p:grpSpPr bwMode="auto">
          <a:xfrm>
            <a:off x="1476375" y="4864199"/>
            <a:ext cx="874878" cy="666750"/>
            <a:chOff x="2295525" y="4444051"/>
            <a:chExt cx="874878" cy="666750"/>
          </a:xfrm>
        </p:grpSpPr>
        <p:sp>
          <p:nvSpPr>
            <p:cNvPr id="23592" name="TextBox 90"/>
            <p:cNvSpPr txBox="1">
              <a:spLocks noChangeArrowheads="1"/>
            </p:cNvSpPr>
            <p:nvPr/>
          </p:nvSpPr>
          <p:spPr bwMode="auto">
            <a:xfrm>
              <a:off x="2295525" y="4600575"/>
              <a:ext cx="77777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800" baseline="0" dirty="0" smtClean="0">
                  <a:solidFill>
                    <a:schemeClr val="bg1"/>
                  </a:solidFill>
                </a:rPr>
                <a:t>λ</a:t>
              </a:r>
              <a:r>
                <a:rPr lang="en-US" sz="1800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sz="1800" baseline="0" dirty="0" smtClean="0">
                  <a:solidFill>
                    <a:schemeClr val="bg1"/>
                  </a:solidFill>
                </a:rPr>
                <a:t> </a:t>
              </a:r>
              <a:r>
                <a:rPr lang="en-US" sz="1800" baseline="0" dirty="0">
                  <a:solidFill>
                    <a:schemeClr val="bg1"/>
                  </a:solidFill>
                </a:rPr>
                <a:t>&lt; </a:t>
              </a:r>
              <a:r>
                <a:rPr lang="el-GR" dirty="0" smtClean="0">
                  <a:solidFill>
                    <a:schemeClr val="bg1"/>
                  </a:solidFill>
                </a:rPr>
                <a:t>λ</a:t>
              </a:r>
              <a:r>
                <a:rPr lang="en-US" sz="1800" baseline="-25000" dirty="0" smtClean="0">
                  <a:solidFill>
                    <a:schemeClr val="bg1"/>
                  </a:solidFill>
                </a:rPr>
                <a:t>1</a:t>
              </a:r>
              <a:endParaRPr lang="en-US" sz="1800" baseline="-25000" dirty="0">
                <a:solidFill>
                  <a:schemeClr val="bg1"/>
                </a:solidFill>
              </a:endParaRPr>
            </a:p>
          </p:txBody>
        </p:sp>
        <p:cxnSp>
          <p:nvCxnSpPr>
            <p:cNvPr id="23593" name="Straight Arrow Connector 95"/>
            <p:cNvCxnSpPr>
              <a:cxnSpLocks noChangeShapeType="1"/>
            </p:cNvCxnSpPr>
            <p:nvPr/>
          </p:nvCxnSpPr>
          <p:spPr bwMode="auto">
            <a:xfrm rot="16200000" flipH="1">
              <a:off x="2901002" y="4539301"/>
              <a:ext cx="257175" cy="66675"/>
            </a:xfrm>
            <a:prstGeom prst="straightConnector1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23594" name="Straight Arrow Connector 96"/>
            <p:cNvCxnSpPr>
              <a:cxnSpLocks noChangeShapeType="1"/>
            </p:cNvCxnSpPr>
            <p:nvPr/>
          </p:nvCxnSpPr>
          <p:spPr bwMode="auto">
            <a:xfrm rot="16200000" flipH="1">
              <a:off x="3008478" y="4948876"/>
              <a:ext cx="257175" cy="66675"/>
            </a:xfrm>
            <a:prstGeom prst="straightConnector1">
              <a:avLst/>
            </a:prstGeom>
            <a:noFill/>
            <a:ln w="19050" algn="ctr">
              <a:solidFill>
                <a:schemeClr val="bg1"/>
              </a:solidFill>
              <a:round/>
              <a:headEnd type="arrow" w="med" len="med"/>
              <a:tailEnd/>
            </a:ln>
          </p:spPr>
        </p:cxnSp>
      </p:grpSp>
      <p:grpSp>
        <p:nvGrpSpPr>
          <p:cNvPr id="23552" name="Group 100"/>
          <p:cNvGrpSpPr>
            <a:grpSpLocks/>
          </p:cNvGrpSpPr>
          <p:nvPr/>
        </p:nvGrpSpPr>
        <p:grpSpPr bwMode="auto">
          <a:xfrm>
            <a:off x="2059399" y="3558369"/>
            <a:ext cx="487388" cy="696747"/>
            <a:chOff x="4249363" y="1236828"/>
            <a:chExt cx="486905" cy="696746"/>
          </a:xfrm>
        </p:grpSpPr>
        <p:sp>
          <p:nvSpPr>
            <p:cNvPr id="23589" name="TextBox 91"/>
            <p:cNvSpPr txBox="1">
              <a:spLocks noChangeArrowheads="1"/>
            </p:cNvSpPr>
            <p:nvPr/>
          </p:nvSpPr>
          <p:spPr bwMode="auto">
            <a:xfrm>
              <a:off x="4249363" y="1288575"/>
              <a:ext cx="370247" cy="369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800" baseline="0" dirty="0" smtClean="0"/>
                <a:t>λ</a:t>
              </a:r>
              <a:r>
                <a:rPr lang="en-US" sz="1800" baseline="-25000" dirty="0" smtClean="0"/>
                <a:t>1</a:t>
              </a:r>
              <a:endParaRPr lang="en-US" sz="1800" baseline="-25000" dirty="0"/>
            </a:p>
          </p:txBody>
        </p:sp>
        <p:cxnSp>
          <p:nvCxnSpPr>
            <p:cNvPr id="23590" name="Straight Arrow Connector 98"/>
            <p:cNvCxnSpPr>
              <a:cxnSpLocks noChangeShapeType="1"/>
            </p:cNvCxnSpPr>
            <p:nvPr/>
          </p:nvCxnSpPr>
          <p:spPr bwMode="auto">
            <a:xfrm rot="6360000">
              <a:off x="4574343" y="1332078"/>
              <a:ext cx="257175" cy="66675"/>
            </a:xfrm>
            <a:prstGeom prst="straightConnector1">
              <a:avLst/>
            </a:prstGeom>
            <a:noFill/>
            <a:ln w="19050" algn="ctr">
              <a:solidFill>
                <a:schemeClr val="bg1">
                  <a:lumMod val="50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23591" name="Straight Arrow Connector 99"/>
            <p:cNvCxnSpPr>
              <a:cxnSpLocks noChangeShapeType="1"/>
            </p:cNvCxnSpPr>
            <p:nvPr/>
          </p:nvCxnSpPr>
          <p:spPr bwMode="auto">
            <a:xfrm rot="6360000">
              <a:off x="4324345" y="1771649"/>
              <a:ext cx="257175" cy="66675"/>
            </a:xfrm>
            <a:prstGeom prst="straightConnector1">
              <a:avLst/>
            </a:prstGeom>
            <a:noFill/>
            <a:ln w="19050" algn="ctr">
              <a:solidFill>
                <a:schemeClr val="bg1">
                  <a:lumMod val="50000"/>
                </a:schemeClr>
              </a:solidFill>
              <a:round/>
              <a:headEnd type="arrow" w="med" len="med"/>
              <a:tailEnd/>
            </a:ln>
          </p:spPr>
        </p:cxnSp>
      </p:grpSp>
      <p:cxnSp>
        <p:nvCxnSpPr>
          <p:cNvPr id="102" name="Straight Arrow Connector 101"/>
          <p:cNvCxnSpPr/>
          <p:nvPr/>
        </p:nvCxnSpPr>
        <p:spPr>
          <a:xfrm rot="5400000">
            <a:off x="3210719" y="3096419"/>
            <a:ext cx="2101850" cy="1208088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53" name="Group 112"/>
          <p:cNvGrpSpPr>
            <a:grpSpLocks/>
          </p:cNvGrpSpPr>
          <p:nvPr/>
        </p:nvGrpSpPr>
        <p:grpSpPr bwMode="auto">
          <a:xfrm>
            <a:off x="2971800" y="2943225"/>
            <a:ext cx="1371600" cy="3505200"/>
            <a:chOff x="3886200" y="2514600"/>
            <a:chExt cx="1371600" cy="3505200"/>
          </a:xfrm>
        </p:grpSpPr>
        <p:cxnSp>
          <p:nvCxnSpPr>
            <p:cNvPr id="23581" name="Straight Connector 37"/>
            <p:cNvCxnSpPr>
              <a:cxnSpLocks noChangeShapeType="1"/>
            </p:cNvCxnSpPr>
            <p:nvPr/>
          </p:nvCxnSpPr>
          <p:spPr bwMode="auto">
            <a:xfrm rot="5400000">
              <a:off x="2819400" y="4267200"/>
              <a:ext cx="3505200" cy="0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sp>
          <p:nvSpPr>
            <p:cNvPr id="105" name="Arc 104"/>
            <p:cNvSpPr/>
            <p:nvPr/>
          </p:nvSpPr>
          <p:spPr bwMode="auto">
            <a:xfrm>
              <a:off x="4114800" y="3886200"/>
              <a:ext cx="914400" cy="914400"/>
            </a:xfrm>
            <a:prstGeom prst="arc">
              <a:avLst>
                <a:gd name="adj1" fmla="val 16200000"/>
                <a:gd name="adj2" fmla="val 18034758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Arc 105"/>
            <p:cNvSpPr/>
            <p:nvPr/>
          </p:nvSpPr>
          <p:spPr bwMode="auto">
            <a:xfrm>
              <a:off x="3962400" y="3733800"/>
              <a:ext cx="1219200" cy="1219200"/>
            </a:xfrm>
            <a:prstGeom prst="arc">
              <a:avLst>
                <a:gd name="adj1" fmla="val 14362204"/>
                <a:gd name="adj2" fmla="val 16235641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84" name="Rectangle 43"/>
            <p:cNvSpPr>
              <a:spLocks noChangeArrowheads="1"/>
            </p:cNvSpPr>
            <p:nvPr/>
          </p:nvSpPr>
          <p:spPr bwMode="auto">
            <a:xfrm>
              <a:off x="4114800" y="314831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sz="2400" baseline="0" dirty="0" smtClean="0">
                  <a:solidFill>
                    <a:srgbClr val="FF0000"/>
                  </a:solidFill>
                </a:rPr>
                <a:t>θ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1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3585" name="Rectangle 44"/>
            <p:cNvSpPr>
              <a:spLocks noChangeArrowheads="1"/>
            </p:cNvSpPr>
            <p:nvPr/>
          </p:nvSpPr>
          <p:spPr bwMode="auto">
            <a:xfrm>
              <a:off x="4589252" y="3152775"/>
              <a:ext cx="4203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400" baseline="0" dirty="0" smtClean="0">
                  <a:solidFill>
                    <a:srgbClr val="FF0000"/>
                  </a:solidFill>
                  <a:latin typeface="Calibri"/>
                </a:rPr>
                <a:t>θ</a:t>
              </a:r>
              <a:r>
                <a:rPr lang="en-US" sz="2400" i="1" baseline="-25000" dirty="0" smtClean="0">
                  <a:solidFill>
                    <a:srgbClr val="FF0000"/>
                  </a:solidFill>
                </a:rPr>
                <a:t>r</a:t>
              </a:r>
              <a:endParaRPr lang="en-US" sz="2400" i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3586" name="Rectangle 45"/>
            <p:cNvSpPr>
              <a:spLocks noChangeArrowheads="1"/>
            </p:cNvSpPr>
            <p:nvPr/>
          </p:nvSpPr>
          <p:spPr bwMode="auto">
            <a:xfrm>
              <a:off x="4415048" y="4184176"/>
              <a:ext cx="152400" cy="15240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Arc 110"/>
            <p:cNvSpPr/>
            <p:nvPr/>
          </p:nvSpPr>
          <p:spPr bwMode="auto">
            <a:xfrm>
              <a:off x="3886200" y="3657600"/>
              <a:ext cx="1371600" cy="1371600"/>
            </a:xfrm>
            <a:prstGeom prst="arc">
              <a:avLst>
                <a:gd name="adj1" fmla="val 4557818"/>
                <a:gd name="adj2" fmla="val 5378619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88" name="Rectangle 43"/>
            <p:cNvSpPr>
              <a:spLocks noChangeArrowheads="1"/>
            </p:cNvSpPr>
            <p:nvPr/>
          </p:nvSpPr>
          <p:spPr bwMode="auto">
            <a:xfrm>
              <a:off x="4571546" y="5510510"/>
              <a:ext cx="4523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400" baseline="0" dirty="0" smtClean="0">
                  <a:solidFill>
                    <a:srgbClr val="FF0000"/>
                  </a:solidFill>
                  <a:latin typeface="Calibri"/>
                </a:rPr>
                <a:t>θ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2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7" name="Text Box 14"/>
          <p:cNvSpPr txBox="1">
            <a:spLocks noChangeArrowheads="1"/>
          </p:cNvSpPr>
          <p:nvPr/>
        </p:nvSpPr>
        <p:spPr bwMode="auto">
          <a:xfrm>
            <a:off x="692632" y="1220715"/>
            <a:ext cx="77416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aseline="0" dirty="0" smtClean="0">
                <a:latin typeface="+mj-lt"/>
              </a:rPr>
              <a:t>Light bends when traveling into material with different </a:t>
            </a:r>
            <a:r>
              <a:rPr lang="en-US" sz="2400" i="1" baseline="0" dirty="0" smtClean="0">
                <a:latin typeface="+mj-lt"/>
              </a:rPr>
              <a:t>n</a:t>
            </a:r>
            <a:endParaRPr lang="en-US" sz="2400" i="1" baseline="0" dirty="0">
              <a:latin typeface="+mj-lt"/>
            </a:endParaRPr>
          </a:p>
        </p:txBody>
      </p:sp>
      <p:graphicFrame>
        <p:nvGraphicFramePr>
          <p:cNvPr id="123" name="Object 1"/>
          <p:cNvGraphicFramePr>
            <a:graphicFrameLocks noChangeAspect="1"/>
          </p:cNvGraphicFramePr>
          <p:nvPr/>
        </p:nvGraphicFramePr>
        <p:xfrm>
          <a:off x="6340938" y="4793486"/>
          <a:ext cx="201612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277" name="Equation" r:id="rId3" imgW="1143000" imgH="431640" progId="Equation.DSMT4">
                  <p:embed/>
                </p:oleObj>
              </mc:Choice>
              <mc:Fallback>
                <p:oleObj name="Equation" r:id="rId3" imgW="1143000" imgH="4316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0938" y="4793486"/>
                        <a:ext cx="2016125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Title 1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Snell’s law of refraction</a:t>
            </a:r>
            <a:endParaRPr lang="en-US" dirty="0"/>
          </a:p>
        </p:txBody>
      </p:sp>
      <p:graphicFrame>
        <p:nvGraphicFramePr>
          <p:cNvPr id="480259" name="Object 3"/>
          <p:cNvGraphicFramePr>
            <a:graphicFrameLocks noChangeAspect="1"/>
          </p:cNvGraphicFramePr>
          <p:nvPr/>
        </p:nvGraphicFramePr>
        <p:xfrm>
          <a:off x="417101" y="4871852"/>
          <a:ext cx="808037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278" name="Equation" r:id="rId5" imgW="457200" imgH="419040" progId="Equation.DSMT4">
                  <p:embed/>
                </p:oleObj>
              </mc:Choice>
              <mc:Fallback>
                <p:oleObj name="Equation" r:id="rId5" imgW="45720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01" y="4871852"/>
                        <a:ext cx="808037" cy="73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1" name="Group 160"/>
          <p:cNvGrpSpPr/>
          <p:nvPr/>
        </p:nvGrpSpPr>
        <p:grpSpPr>
          <a:xfrm>
            <a:off x="3200400" y="1788225"/>
            <a:ext cx="2743200" cy="533400"/>
            <a:chOff x="3200400" y="1752600"/>
            <a:chExt cx="2743200" cy="533400"/>
          </a:xfrm>
        </p:grpSpPr>
        <p:graphicFrame>
          <p:nvGraphicFramePr>
            <p:cNvPr id="480258" name="Object 2"/>
            <p:cNvGraphicFramePr>
              <a:graphicFrameLocks noChangeAspect="1"/>
            </p:cNvGraphicFramePr>
            <p:nvPr/>
          </p:nvGraphicFramePr>
          <p:xfrm>
            <a:off x="3276600" y="1752600"/>
            <a:ext cx="2568575" cy="51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0279" name="Equation" r:id="rId7" imgW="1143000" imgH="228600" progId="Equation.DSMT4">
                    <p:embed/>
                  </p:oleObj>
                </mc:Choice>
                <mc:Fallback>
                  <p:oleObj name="Equation" r:id="rId7" imgW="1143000" imgH="22860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6600" y="1752600"/>
                          <a:ext cx="2568575" cy="511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" name="Rectangle 142"/>
            <p:cNvSpPr/>
            <p:nvPr/>
          </p:nvSpPr>
          <p:spPr>
            <a:xfrm>
              <a:off x="3200400" y="1752600"/>
              <a:ext cx="2743200" cy="533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3663672" y="4657731"/>
            <a:ext cx="407896" cy="203253"/>
            <a:chOff x="4578072" y="4657731"/>
            <a:chExt cx="407896" cy="203253"/>
          </a:xfrm>
        </p:grpSpPr>
        <p:sp>
          <p:nvSpPr>
            <p:cNvPr id="144" name="Right Triangle 143"/>
            <p:cNvSpPr/>
            <p:nvPr/>
          </p:nvSpPr>
          <p:spPr>
            <a:xfrm rot="12575090" flipH="1">
              <a:off x="4608608" y="4657731"/>
              <a:ext cx="370827" cy="203253"/>
            </a:xfrm>
            <a:prstGeom prst="rtTriangl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ight Triangle 144"/>
            <p:cNvSpPr/>
            <p:nvPr/>
          </p:nvSpPr>
          <p:spPr>
            <a:xfrm rot="9890856" flipH="1" flipV="1">
              <a:off x="4578072" y="4702094"/>
              <a:ext cx="407896" cy="123298"/>
            </a:xfrm>
            <a:prstGeom prst="rtTriangl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3429000" y="2819400"/>
            <a:ext cx="4419600" cy="2286000"/>
            <a:chOff x="3429000" y="2819400"/>
            <a:chExt cx="4419600" cy="2286000"/>
          </a:xfrm>
        </p:grpSpPr>
        <p:sp>
          <p:nvSpPr>
            <p:cNvPr id="147" name="Oval 146"/>
            <p:cNvSpPr/>
            <p:nvPr/>
          </p:nvSpPr>
          <p:spPr>
            <a:xfrm>
              <a:off x="3429000" y="4343400"/>
              <a:ext cx="762000" cy="762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6019800" y="2819400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0" name="Straight Connector 149"/>
            <p:cNvCxnSpPr>
              <a:stCxn id="148" idx="1"/>
              <a:endCxn id="147" idx="0"/>
            </p:cNvCxnSpPr>
            <p:nvPr/>
          </p:nvCxnSpPr>
          <p:spPr>
            <a:xfrm flipH="1">
              <a:off x="3810000" y="3087221"/>
              <a:ext cx="2477622" cy="1256179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48" idx="4"/>
              <a:endCxn id="147" idx="4"/>
            </p:cNvCxnSpPr>
            <p:nvPr/>
          </p:nvCxnSpPr>
          <p:spPr>
            <a:xfrm flipH="1">
              <a:off x="3810000" y="4648200"/>
              <a:ext cx="3124200" cy="4572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166"/>
          <p:cNvGrpSpPr/>
          <p:nvPr/>
        </p:nvGrpSpPr>
        <p:grpSpPr>
          <a:xfrm>
            <a:off x="6098969" y="3173681"/>
            <a:ext cx="2140528" cy="1099463"/>
            <a:chOff x="6098969" y="3173681"/>
            <a:chExt cx="2140528" cy="1099463"/>
          </a:xfrm>
        </p:grpSpPr>
        <p:sp>
          <p:nvSpPr>
            <p:cNvPr id="162" name="Arc 161"/>
            <p:cNvSpPr/>
            <p:nvPr/>
          </p:nvSpPr>
          <p:spPr>
            <a:xfrm>
              <a:off x="7422072" y="3431969"/>
              <a:ext cx="731520" cy="731520"/>
            </a:xfrm>
            <a:prstGeom prst="arc">
              <a:avLst>
                <a:gd name="adj1" fmla="val 10709549"/>
                <a:gd name="adj2" fmla="val 12582631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Arc 162"/>
            <p:cNvSpPr/>
            <p:nvPr/>
          </p:nvSpPr>
          <p:spPr>
            <a:xfrm>
              <a:off x="7325097" y="3358744"/>
              <a:ext cx="914400" cy="914400"/>
            </a:xfrm>
            <a:prstGeom prst="arc">
              <a:avLst>
                <a:gd name="adj1" fmla="val 10054127"/>
                <a:gd name="adj2" fmla="val 10985949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0" name="Group 159"/>
            <p:cNvGrpSpPr/>
            <p:nvPr/>
          </p:nvGrpSpPr>
          <p:grpSpPr>
            <a:xfrm>
              <a:off x="6098969" y="3173681"/>
              <a:ext cx="1628162" cy="1049194"/>
              <a:chOff x="6098969" y="3173681"/>
              <a:chExt cx="1628162" cy="1049194"/>
            </a:xfrm>
          </p:grpSpPr>
          <p:grpSp>
            <p:nvGrpSpPr>
              <p:cNvPr id="80" name="Group 113"/>
              <p:cNvGrpSpPr/>
              <p:nvPr/>
            </p:nvGrpSpPr>
            <p:grpSpPr>
              <a:xfrm rot="12575090">
                <a:off x="6490640" y="3464059"/>
                <a:ext cx="1191959" cy="678536"/>
                <a:chOff x="914400" y="3429000"/>
                <a:chExt cx="1828801" cy="2286000"/>
              </a:xfrm>
            </p:grpSpPr>
            <p:sp>
              <p:nvSpPr>
                <p:cNvPr id="81" name="Right Triangle 80"/>
                <p:cNvSpPr/>
                <p:nvPr/>
              </p:nvSpPr>
              <p:spPr>
                <a:xfrm flipH="1">
                  <a:off x="914400" y="3429000"/>
                  <a:ext cx="1828800" cy="2286000"/>
                </a:xfrm>
                <a:prstGeom prst="rtTriangl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2461964" y="5069832"/>
                  <a:ext cx="281237" cy="616126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113"/>
              <p:cNvGrpSpPr/>
              <p:nvPr/>
            </p:nvGrpSpPr>
            <p:grpSpPr>
              <a:xfrm rot="9862153" flipV="1">
                <a:off x="6419971" y="3631768"/>
                <a:ext cx="1307160" cy="360289"/>
                <a:chOff x="914400" y="3429000"/>
                <a:chExt cx="1828800" cy="2286000"/>
              </a:xfrm>
            </p:grpSpPr>
            <p:sp>
              <p:nvSpPr>
                <p:cNvPr id="85" name="Right Triangle 84"/>
                <p:cNvSpPr/>
                <p:nvPr/>
              </p:nvSpPr>
              <p:spPr>
                <a:xfrm flipH="1">
                  <a:off x="914400" y="3429000"/>
                  <a:ext cx="1828800" cy="2286000"/>
                </a:xfrm>
                <a:prstGeom prst="rtTriangl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483977" y="4530204"/>
                  <a:ext cx="255861" cy="1160356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7" name="TextBox 91"/>
              <p:cNvSpPr txBox="1">
                <a:spLocks noChangeArrowheads="1"/>
              </p:cNvSpPr>
              <p:nvPr/>
            </p:nvSpPr>
            <p:spPr bwMode="auto">
              <a:xfrm>
                <a:off x="6238504" y="3173681"/>
                <a:ext cx="37061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800" baseline="0" dirty="0" smtClean="0"/>
                  <a:t>λ</a:t>
                </a:r>
                <a:r>
                  <a:rPr lang="en-US" sz="1800" baseline="-25000" dirty="0" smtClean="0"/>
                  <a:t>1</a:t>
                </a:r>
                <a:endParaRPr lang="en-US" sz="1800" baseline="-25000" dirty="0"/>
              </a:p>
            </p:txBody>
          </p:sp>
          <p:sp>
            <p:nvSpPr>
              <p:cNvPr id="90" name="TextBox 91"/>
              <p:cNvSpPr txBox="1">
                <a:spLocks noChangeArrowheads="1"/>
              </p:cNvSpPr>
              <p:nvPr/>
            </p:nvSpPr>
            <p:spPr bwMode="auto">
              <a:xfrm>
                <a:off x="6098969" y="3853543"/>
                <a:ext cx="37803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l-GR" sz="1800" baseline="0" dirty="0" smtClean="0"/>
                  <a:t>λ</a:t>
                </a:r>
                <a:r>
                  <a:rPr lang="en-US" sz="1800" baseline="-25000" dirty="0" smtClean="0"/>
                  <a:t>2</a:t>
                </a:r>
                <a:endParaRPr lang="en-US" sz="1800" baseline="-25000" dirty="0"/>
              </a:p>
            </p:txBody>
          </p:sp>
          <p:sp>
            <p:nvSpPr>
              <p:cNvPr id="142" name="TextBox 91"/>
              <p:cNvSpPr txBox="1">
                <a:spLocks noChangeArrowheads="1"/>
              </p:cNvSpPr>
              <p:nvPr/>
            </p:nvSpPr>
            <p:spPr bwMode="auto">
              <a:xfrm>
                <a:off x="6830291" y="3468585"/>
                <a:ext cx="3064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i="1" baseline="0" dirty="0" smtClean="0"/>
                  <a:t>h</a:t>
                </a:r>
                <a:endParaRPr lang="en-US" sz="1800" i="1" baseline="-25000" dirty="0"/>
              </a:p>
            </p:txBody>
          </p:sp>
        </p:grpSp>
        <p:sp>
          <p:nvSpPr>
            <p:cNvPr id="164" name="Rectangle 44"/>
            <p:cNvSpPr>
              <a:spLocks noChangeArrowheads="1"/>
            </p:cNvSpPr>
            <p:nvPr/>
          </p:nvSpPr>
          <p:spPr bwMode="auto">
            <a:xfrm>
              <a:off x="7306719" y="3235034"/>
              <a:ext cx="3866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baseline="0" dirty="0" smtClean="0">
                  <a:latin typeface="+mj-lt"/>
                </a:rPr>
                <a:t>θ</a:t>
              </a:r>
              <a:r>
                <a:rPr lang="en-US" baseline="-25000" dirty="0" smtClean="0">
                  <a:latin typeface="+mj-lt"/>
                </a:rPr>
                <a:t>1</a:t>
              </a:r>
              <a:endParaRPr lang="en-US" baseline="-25000" dirty="0">
                <a:latin typeface="+mj-lt"/>
              </a:endParaRPr>
            </a:p>
          </p:txBody>
        </p:sp>
        <p:sp>
          <p:nvSpPr>
            <p:cNvPr id="165" name="Rectangle 44"/>
            <p:cNvSpPr>
              <a:spLocks noChangeArrowheads="1"/>
            </p:cNvSpPr>
            <p:nvPr/>
          </p:nvSpPr>
          <p:spPr bwMode="auto">
            <a:xfrm>
              <a:off x="7292869" y="3874309"/>
              <a:ext cx="3866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baseline="0" dirty="0" smtClean="0">
                  <a:latin typeface="+mj-lt"/>
                </a:rPr>
                <a:t>θ</a:t>
              </a:r>
              <a:r>
                <a:rPr lang="en-US" baseline="-25000" dirty="0" smtClean="0">
                  <a:latin typeface="+mj-lt"/>
                </a:rPr>
                <a:t>2</a:t>
              </a:r>
              <a:endParaRPr lang="en-US" baseline="-25000" dirty="0">
                <a:latin typeface="+mj-lt"/>
              </a:endParaRPr>
            </a:p>
          </p:txBody>
        </p:sp>
      </p:grpSp>
      <p:sp>
        <p:nvSpPr>
          <p:cNvPr id="107" name="Slide Number Placeholder 10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17, Slide </a:t>
            </a:r>
            <a:fld id="{1CAC7609-F577-47E8-AE8B-FF3B7C65C01C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4802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033136"/>
              </p:ext>
            </p:extLst>
          </p:nvPr>
        </p:nvGraphicFramePr>
        <p:xfrm>
          <a:off x="6343650" y="5491162"/>
          <a:ext cx="280035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280" name="Equation" r:id="rId9" imgW="1587240" imgH="431640" progId="Equation.DSMT4">
                  <p:embed/>
                </p:oleObj>
              </mc:Choice>
              <mc:Fallback>
                <p:oleObj name="Equation" r:id="rId9" imgW="158724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5491162"/>
                        <a:ext cx="2800350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Physics 102 lectures on light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990600" y="1676400"/>
            <a:ext cx="7162800" cy="1143000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sz="2000" dirty="0" smtClean="0"/>
              <a:t>Lecture 15 – EM waves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sz="2000" dirty="0" smtClean="0"/>
              <a:t>Lecture 16 – Polarization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sz="2000" dirty="0" smtClean="0"/>
              <a:t>Lecture 22 &amp; 23 – Interference &amp; diffraction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90600" y="3581401"/>
            <a:ext cx="7162800" cy="14477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2000" b="0" kern="0" dirty="0">
                <a:latin typeface="+mn-lt"/>
              </a:rPr>
              <a:t>Lecture </a:t>
            </a:r>
            <a:r>
              <a:rPr lang="en-US" sz="2000" b="0" kern="0" dirty="0" smtClean="0">
                <a:latin typeface="+mn-lt"/>
              </a:rPr>
              <a:t>17 </a:t>
            </a:r>
            <a:r>
              <a:rPr lang="en-US" sz="2000" b="0" kern="0" dirty="0">
                <a:latin typeface="+mn-lt"/>
              </a:rPr>
              <a:t>– </a:t>
            </a:r>
            <a:r>
              <a:rPr lang="en-US" sz="2000" b="0" kern="0" dirty="0" smtClean="0">
                <a:latin typeface="+mn-lt"/>
              </a:rPr>
              <a:t>Introduction to ray optics</a:t>
            </a:r>
            <a:endParaRPr lang="en-US" sz="2000" b="0" kern="0" dirty="0">
              <a:latin typeface="+mn-lt"/>
            </a:endParaRPr>
          </a:p>
          <a:p>
            <a:pPr marL="342900" indent="-34290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2000" b="0" kern="0" dirty="0">
                <a:latin typeface="+mn-lt"/>
              </a:rPr>
              <a:t>Lecture </a:t>
            </a:r>
            <a:r>
              <a:rPr lang="en-US" sz="2000" b="0" kern="0" dirty="0" smtClean="0">
                <a:latin typeface="+mn-lt"/>
              </a:rPr>
              <a:t>18 </a:t>
            </a:r>
            <a:r>
              <a:rPr lang="en-US" sz="2000" b="0" kern="0" dirty="0">
                <a:latin typeface="+mn-lt"/>
              </a:rPr>
              <a:t>– Spherical </a:t>
            </a:r>
            <a:r>
              <a:rPr lang="en-US" sz="2000" b="0" kern="0" dirty="0" smtClean="0">
                <a:latin typeface="+mn-lt"/>
              </a:rPr>
              <a:t>mirrors</a:t>
            </a:r>
            <a:endParaRPr lang="en-US" sz="2000" b="0" kern="0" dirty="0">
              <a:latin typeface="+mn-lt"/>
            </a:endParaRPr>
          </a:p>
          <a:p>
            <a:pPr marL="342900" indent="-34290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2000" b="0" kern="0" dirty="0">
                <a:latin typeface="+mn-lt"/>
              </a:rPr>
              <a:t>Lecture </a:t>
            </a:r>
            <a:r>
              <a:rPr lang="en-US" sz="2000" b="0" kern="0" dirty="0" smtClean="0">
                <a:latin typeface="+mn-lt"/>
              </a:rPr>
              <a:t>19 </a:t>
            </a:r>
            <a:r>
              <a:rPr lang="en-US" sz="2000" b="0" kern="0" dirty="0">
                <a:latin typeface="+mn-lt"/>
              </a:rPr>
              <a:t>– Refraction &amp; lenses</a:t>
            </a:r>
          </a:p>
          <a:p>
            <a:pPr marL="342900" indent="-34290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2000" b="0" kern="0" dirty="0">
                <a:latin typeface="+mn-lt"/>
              </a:rPr>
              <a:t>Lecture </a:t>
            </a:r>
            <a:r>
              <a:rPr lang="en-US" sz="2000" b="0" kern="0" dirty="0" smtClean="0">
                <a:latin typeface="+mn-lt"/>
              </a:rPr>
              <a:t>20 &amp; 21 – Your eye &amp; optical instruments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762000" y="1143000"/>
            <a:ext cx="23751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Light as a wave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0355" y="3048000"/>
            <a:ext cx="20652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Light as a ray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4400" y="5257800"/>
            <a:ext cx="2720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Light as a </a:t>
            </a:r>
            <a:r>
              <a:rPr lang="en-US" sz="2800" b="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particle</a:t>
            </a:r>
            <a:endParaRPr lang="en-US" sz="2800" b="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Phys. 102, Lecture 17, Slide </a:t>
            </a:r>
            <a:fld id="{1CAC7609-F577-47E8-AE8B-FF3B7C65C01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990600" y="5791201"/>
            <a:ext cx="7162800" cy="4571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2000" b="0" kern="0" dirty="0">
                <a:latin typeface="+mn-lt"/>
              </a:rPr>
              <a:t>Lecture </a:t>
            </a:r>
            <a:r>
              <a:rPr lang="en-US" sz="2000" b="0" kern="0" dirty="0" smtClean="0">
                <a:latin typeface="+mn-lt"/>
              </a:rPr>
              <a:t>24 &amp; 25 – Quantum mechanics</a:t>
            </a:r>
            <a:endParaRPr lang="en-US" sz="2000" b="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Calculation: Snell’s law</a:t>
            </a:r>
            <a:endParaRPr lang="en-US" dirty="0"/>
          </a:p>
        </p:txBody>
      </p:sp>
      <p:pic>
        <p:nvPicPr>
          <p:cNvPr id="4" name="Picture 19" descr="Snells_Dem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7"/>
          <a:stretch>
            <a:fillRect/>
          </a:stretch>
        </p:blipFill>
        <p:spPr bwMode="auto">
          <a:xfrm>
            <a:off x="609600" y="2743200"/>
            <a:ext cx="42862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038600" y="3581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0" i="1" dirty="0">
                <a:solidFill>
                  <a:srgbClr val="FFFFFF"/>
                </a:solidFill>
                <a:latin typeface="+mn-lt"/>
              </a:rPr>
              <a:t>n</a:t>
            </a:r>
            <a:r>
              <a:rPr lang="en-US" b="0" baseline="-25000" dirty="0">
                <a:solidFill>
                  <a:srgbClr val="FFFFFF"/>
                </a:solidFill>
                <a:latin typeface="+mn-lt"/>
              </a:rPr>
              <a:t>2</a:t>
            </a:r>
            <a:endParaRPr lang="en-US" b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581400" y="43434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0" i="1" dirty="0">
                <a:latin typeface="+mn-lt"/>
              </a:rPr>
              <a:t>n</a:t>
            </a:r>
            <a:r>
              <a:rPr lang="en-US" b="0" baseline="-25000" dirty="0">
                <a:latin typeface="+mn-lt"/>
              </a:rPr>
              <a:t>1</a:t>
            </a:r>
            <a:r>
              <a:rPr lang="en-US" b="0" dirty="0">
                <a:latin typeface="+mn-lt"/>
              </a:rPr>
              <a:t> </a:t>
            </a:r>
            <a:r>
              <a:rPr lang="en-US" b="0" dirty="0">
                <a:solidFill>
                  <a:srgbClr val="FFFFFF"/>
                </a:solidFill>
                <a:latin typeface="+mn-lt"/>
              </a:rPr>
              <a:t>&gt; </a:t>
            </a:r>
            <a:r>
              <a:rPr lang="en-US" b="0" i="1" dirty="0">
                <a:solidFill>
                  <a:srgbClr val="FFFFFF"/>
                </a:solidFill>
                <a:latin typeface="+mn-lt"/>
              </a:rPr>
              <a:t>n</a:t>
            </a:r>
            <a:r>
              <a:rPr lang="en-US" b="0" baseline="-25000" dirty="0">
                <a:solidFill>
                  <a:srgbClr val="FFFFFF"/>
                </a:solidFill>
                <a:latin typeface="+mn-lt"/>
              </a:rPr>
              <a:t>2</a:t>
            </a:r>
            <a:r>
              <a:rPr lang="en-US" b="0" dirty="0">
                <a:solidFill>
                  <a:srgbClr val="FFFFFF"/>
                </a:solidFill>
                <a:latin typeface="+mn-lt"/>
              </a:rPr>
              <a:t> </a:t>
            </a:r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1573213" y="3576638"/>
            <a:ext cx="1941512" cy="1770062"/>
            <a:chOff x="1572741" y="3576434"/>
            <a:chExt cx="1942294" cy="1770735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rot="-1354219" flipH="1" flipV="1">
              <a:off x="2961965" y="4085308"/>
              <a:ext cx="553070" cy="125031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rot="-1354219" flipH="1" flipV="1">
              <a:off x="1572741" y="3576434"/>
              <a:ext cx="1045518" cy="85968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rot="1354219" flipH="1">
              <a:off x="1971364" y="4096858"/>
              <a:ext cx="553070" cy="125031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2209800" y="3429000"/>
            <a:ext cx="1066800" cy="1600200"/>
            <a:chOff x="2209800" y="3429000"/>
            <a:chExt cx="1066800" cy="1600200"/>
          </a:xfrm>
        </p:grpSpPr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2762250" y="4567535"/>
              <a:ext cx="5143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b="0" dirty="0" smtClean="0">
                  <a:latin typeface="Calibri"/>
                </a:rPr>
                <a:t>θ</a:t>
              </a:r>
              <a:r>
                <a:rPr lang="en-US" b="0" baseline="-25000" dirty="0" smtClean="0">
                  <a:latin typeface="+mn-lt"/>
                </a:rPr>
                <a:t>1</a:t>
              </a:r>
              <a:endParaRPr lang="en-US" b="0" dirty="0">
                <a:latin typeface="+mn-lt"/>
              </a:endParaRP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2209800" y="3429000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b="0" dirty="0" smtClean="0">
                  <a:latin typeface="Calibri"/>
                </a:rPr>
                <a:t>θ</a:t>
              </a:r>
              <a:r>
                <a:rPr lang="en-US" b="0" baseline="-25000" dirty="0" smtClean="0">
                  <a:latin typeface="+mn-lt"/>
                </a:rPr>
                <a:t>2</a:t>
              </a:r>
              <a:endParaRPr lang="en-US" b="0" dirty="0">
                <a:latin typeface="+mn-lt"/>
              </a:endParaRPr>
            </a:p>
          </p:txBody>
        </p:sp>
        <p:sp>
          <p:nvSpPr>
            <p:cNvPr id="14" name="Arc 13"/>
            <p:cNvSpPr/>
            <p:nvPr/>
          </p:nvSpPr>
          <p:spPr bwMode="auto">
            <a:xfrm>
              <a:off x="2362200" y="3810000"/>
              <a:ext cx="762000" cy="762000"/>
            </a:xfrm>
            <a:prstGeom prst="arc">
              <a:avLst>
                <a:gd name="adj1" fmla="val 11994230"/>
                <a:gd name="adj2" fmla="val 16060708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rc 14"/>
            <p:cNvSpPr/>
            <p:nvPr/>
          </p:nvSpPr>
          <p:spPr bwMode="auto">
            <a:xfrm>
              <a:off x="2286000" y="3733800"/>
              <a:ext cx="914400" cy="914400"/>
            </a:xfrm>
            <a:prstGeom prst="arc">
              <a:avLst>
                <a:gd name="adj1" fmla="val 3031255"/>
                <a:gd name="adj2" fmla="val 5463492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rc 15"/>
            <p:cNvSpPr/>
            <p:nvPr/>
          </p:nvSpPr>
          <p:spPr bwMode="auto">
            <a:xfrm>
              <a:off x="2362200" y="3810000"/>
              <a:ext cx="762000" cy="762000"/>
            </a:xfrm>
            <a:prstGeom prst="arc">
              <a:avLst>
                <a:gd name="adj1" fmla="val 5489421"/>
                <a:gd name="adj2" fmla="val 7748402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2305050" y="4495800"/>
              <a:ext cx="4381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b="0" dirty="0" smtClean="0">
                  <a:latin typeface="Calibri"/>
                </a:rPr>
                <a:t>θ</a:t>
              </a:r>
              <a:r>
                <a:rPr lang="en-US" b="0" i="1" baseline="-25000" dirty="0" smtClean="0">
                  <a:latin typeface="+mn-lt"/>
                </a:rPr>
                <a:t>r</a:t>
              </a:r>
              <a:endParaRPr lang="en-US" b="0" i="1" dirty="0">
                <a:latin typeface="+mn-lt"/>
              </a:endParaRPr>
            </a:p>
          </p:txBody>
        </p:sp>
      </p:grpSp>
      <p:grpSp>
        <p:nvGrpSpPr>
          <p:cNvPr id="18" name="Group 31"/>
          <p:cNvGrpSpPr>
            <a:grpSpLocks/>
          </p:cNvGrpSpPr>
          <p:nvPr/>
        </p:nvGrpSpPr>
        <p:grpSpPr bwMode="auto">
          <a:xfrm>
            <a:off x="533400" y="3181350"/>
            <a:ext cx="4169997" cy="2381260"/>
            <a:chOff x="533400" y="3181290"/>
            <a:chExt cx="4170684" cy="2381320"/>
          </a:xfrm>
        </p:grpSpPr>
        <p:sp>
          <p:nvSpPr>
            <p:cNvPr id="19" name="TextBox 28"/>
            <p:cNvSpPr txBox="1">
              <a:spLocks noChangeArrowheads="1"/>
            </p:cNvSpPr>
            <p:nvPr/>
          </p:nvSpPr>
          <p:spPr bwMode="auto">
            <a:xfrm>
              <a:off x="3657600" y="5162490"/>
              <a:ext cx="1046484" cy="40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+mn-lt"/>
                </a:rPr>
                <a:t>incident</a:t>
              </a:r>
            </a:p>
          </p:txBody>
        </p:sp>
        <p:sp>
          <p:nvSpPr>
            <p:cNvPr id="20" name="TextBox 29"/>
            <p:cNvSpPr txBox="1">
              <a:spLocks noChangeArrowheads="1"/>
            </p:cNvSpPr>
            <p:nvPr/>
          </p:nvSpPr>
          <p:spPr bwMode="auto">
            <a:xfrm>
              <a:off x="533400" y="5162490"/>
              <a:ext cx="1135562" cy="40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2000">
                  <a:solidFill>
                    <a:srgbClr val="FFFFFF"/>
                  </a:solidFill>
                  <a:latin typeface="+mn-lt"/>
                </a:rPr>
                <a:t>reflected</a:t>
              </a:r>
            </a:p>
          </p:txBody>
        </p:sp>
        <p:sp>
          <p:nvSpPr>
            <p:cNvPr id="21" name="TextBox 30"/>
            <p:cNvSpPr txBox="1">
              <a:spLocks noChangeArrowheads="1"/>
            </p:cNvSpPr>
            <p:nvPr/>
          </p:nvSpPr>
          <p:spPr bwMode="auto">
            <a:xfrm>
              <a:off x="609600" y="3181290"/>
              <a:ext cx="1155571" cy="40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2000">
                  <a:solidFill>
                    <a:srgbClr val="FFFFFF"/>
                  </a:solidFill>
                  <a:latin typeface="+mn-lt"/>
                </a:rPr>
                <a:t>refracted</a:t>
              </a:r>
            </a:p>
          </p:txBody>
        </p:sp>
      </p:grpSp>
      <p:sp>
        <p:nvSpPr>
          <p:cNvPr id="22" name="Text Box 71"/>
          <p:cNvSpPr txBox="1">
            <a:spLocks noChangeArrowheads="1"/>
          </p:cNvSpPr>
          <p:nvPr/>
        </p:nvSpPr>
        <p:spPr bwMode="auto">
          <a:xfrm>
            <a:off x="457200" y="1219200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aseline="0" dirty="0"/>
              <a:t>A ray of light traveling through the </a:t>
            </a:r>
            <a:r>
              <a:rPr lang="en-US" sz="2400" baseline="0" dirty="0" smtClean="0"/>
              <a:t>water (</a:t>
            </a:r>
            <a:r>
              <a:rPr lang="en-US" sz="2400" i="1" baseline="0" dirty="0" smtClean="0"/>
              <a:t>n</a:t>
            </a:r>
            <a:r>
              <a:rPr lang="en-US" sz="2400" baseline="0" dirty="0" smtClean="0"/>
              <a:t> = 1.33) </a:t>
            </a:r>
            <a:r>
              <a:rPr lang="en-US" sz="2400" baseline="0" dirty="0"/>
              <a:t>is incident on </a:t>
            </a:r>
            <a:r>
              <a:rPr lang="en-US" sz="2400" baseline="0" dirty="0" smtClean="0"/>
              <a:t>air (</a:t>
            </a:r>
            <a:r>
              <a:rPr lang="en-US" sz="2400" i="1" baseline="0" dirty="0" smtClean="0"/>
              <a:t>n</a:t>
            </a:r>
            <a:r>
              <a:rPr lang="en-US" sz="2400" baseline="0" dirty="0" smtClean="0"/>
              <a:t> = 1.0).  </a:t>
            </a:r>
            <a:r>
              <a:rPr lang="en-US" sz="2400" baseline="0" dirty="0"/>
              <a:t>Part of the beam is </a:t>
            </a:r>
            <a:r>
              <a:rPr lang="en-US" sz="2400" i="1" baseline="0" dirty="0"/>
              <a:t>reflected</a:t>
            </a:r>
            <a:r>
              <a:rPr lang="en-US" sz="2400" baseline="0" dirty="0"/>
              <a:t> at an angle </a:t>
            </a:r>
            <a:r>
              <a:rPr lang="el-GR" sz="2400" baseline="0" dirty="0" smtClean="0">
                <a:latin typeface="Calibri"/>
              </a:rPr>
              <a:t>θ</a:t>
            </a:r>
            <a:r>
              <a:rPr lang="en-US" sz="2400" i="1" baseline="-25000" dirty="0" smtClean="0"/>
              <a:t>r</a:t>
            </a:r>
            <a:r>
              <a:rPr lang="en-US" sz="2400" baseline="0" dirty="0" smtClean="0"/>
              <a:t> </a:t>
            </a:r>
            <a:r>
              <a:rPr lang="en-US" sz="2400" baseline="0" dirty="0"/>
              <a:t>= </a:t>
            </a:r>
            <a:r>
              <a:rPr lang="en-US" sz="2400" baseline="0" dirty="0" smtClean="0"/>
              <a:t>45°.  </a:t>
            </a:r>
            <a:r>
              <a:rPr lang="en-US" sz="2400" baseline="0" dirty="0"/>
              <a:t>The other part of the beam is </a:t>
            </a:r>
            <a:r>
              <a:rPr lang="en-US" sz="2400" i="1" baseline="0" dirty="0"/>
              <a:t>refracted</a:t>
            </a:r>
            <a:r>
              <a:rPr lang="en-US" sz="2400" baseline="0" dirty="0"/>
              <a:t>.  What is </a:t>
            </a:r>
            <a:r>
              <a:rPr lang="el-GR" sz="2400" dirty="0" smtClean="0"/>
              <a:t>θ</a:t>
            </a:r>
            <a:r>
              <a:rPr lang="en-US" sz="2400" baseline="-25000" dirty="0" smtClean="0"/>
              <a:t>2</a:t>
            </a:r>
            <a:r>
              <a:rPr lang="en-US" sz="2400" baseline="0" dirty="0"/>
              <a:t>?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17, Slide </a:t>
            </a:r>
            <a:fld id="{1CAC7609-F577-47E8-AE8B-FF3B7C65C01C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5410200" y="2743200"/>
            <a:ext cx="1129155" cy="762000"/>
            <a:chOff x="5410200" y="2743200"/>
            <a:chExt cx="1129155" cy="762000"/>
          </a:xfrm>
        </p:grpSpPr>
        <p:graphicFrame>
          <p:nvGraphicFramePr>
            <p:cNvPr id="520194" name="Object 2"/>
            <p:cNvGraphicFramePr>
              <a:graphicFrameLocks noChangeAspect="1"/>
            </p:cNvGraphicFramePr>
            <p:nvPr/>
          </p:nvGraphicFramePr>
          <p:xfrm>
            <a:off x="5562600" y="3100387"/>
            <a:ext cx="768350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0206" name="Equation" r:id="rId5" imgW="431640" imgH="228600" progId="Equation.DSMT4">
                    <p:embed/>
                  </p:oleObj>
                </mc:Choice>
                <mc:Fallback>
                  <p:oleObj name="Equation" r:id="rId5" imgW="431640" imgH="22860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2600" y="3100387"/>
                          <a:ext cx="768350" cy="404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TextBox 28"/>
            <p:cNvSpPr txBox="1"/>
            <p:nvPr/>
          </p:nvSpPr>
          <p:spPr>
            <a:xfrm>
              <a:off x="5410200" y="2743200"/>
              <a:ext cx="112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Reflection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781800" y="2743200"/>
            <a:ext cx="2097088" cy="762000"/>
            <a:chOff x="6781800" y="2743200"/>
            <a:chExt cx="2097088" cy="762000"/>
          </a:xfrm>
        </p:grpSpPr>
        <p:graphicFrame>
          <p:nvGraphicFramePr>
            <p:cNvPr id="24" name="Object 2"/>
            <p:cNvGraphicFramePr>
              <a:graphicFrameLocks noChangeAspect="1"/>
            </p:cNvGraphicFramePr>
            <p:nvPr/>
          </p:nvGraphicFramePr>
          <p:xfrm>
            <a:off x="6858000" y="3103562"/>
            <a:ext cx="2020888" cy="401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0207" name="Equation" r:id="rId7" imgW="1143000" imgH="228600" progId="Equation.DSMT4">
                    <p:embed/>
                  </p:oleObj>
                </mc:Choice>
                <mc:Fallback>
                  <p:oleObj name="Equation" r:id="rId7" imgW="1143000" imgH="228600" progId="Equation.DSMT4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0" y="3103562"/>
                          <a:ext cx="2020888" cy="401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TextBox 29"/>
            <p:cNvSpPr txBox="1"/>
            <p:nvPr/>
          </p:nvSpPr>
          <p:spPr>
            <a:xfrm>
              <a:off x="6781800" y="2743200"/>
              <a:ext cx="1146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Refraction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200400" y="2286000"/>
            <a:ext cx="27432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00400" y="3352800"/>
            <a:ext cx="2743200" cy="1066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</a:t>
            </a:r>
            <a:r>
              <a:rPr lang="en-US" dirty="0" err="1" smtClean="0"/>
              <a:t>CheckPoint</a:t>
            </a:r>
            <a:r>
              <a:rPr lang="en-US" dirty="0" smtClean="0"/>
              <a:t> 3</a:t>
            </a:r>
            <a:endParaRPr lang="en-US" dirty="0"/>
          </a:p>
        </p:txBody>
      </p:sp>
      <p:pic>
        <p:nvPicPr>
          <p:cNvPr id="4" name="Picture 16" descr="iclick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8200" y="1365662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ray of light travels through two transparent materials as shown below. </a:t>
            </a:r>
            <a:endParaRPr lang="en-US" sz="2400" dirty="0"/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1676401" y="5257800"/>
            <a:ext cx="23622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altLang="en-US" sz="2400" baseline="-250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 &gt; 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altLang="en-US" sz="2400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en-US" alt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altLang="en-US" sz="2400" baseline="-250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 = 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altLang="en-US" sz="2400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en-US" alt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altLang="en-US" sz="2400" baseline="-250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 &lt; 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altLang="en-US" sz="2400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748643" y="2286000"/>
            <a:ext cx="823357" cy="1081645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572000" y="3352800"/>
            <a:ext cx="1268678" cy="466125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410200" y="2362200"/>
            <a:ext cx="447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i="1" dirty="0" smtClean="0"/>
              <a:t>n</a:t>
            </a:r>
            <a:r>
              <a:rPr lang="en-US" altLang="en-US" sz="2400" baseline="-25000" dirty="0" smtClean="0"/>
              <a:t>1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5410200" y="3886200"/>
            <a:ext cx="447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i="1" dirty="0" smtClean="0"/>
              <a:t>n</a:t>
            </a:r>
            <a:r>
              <a:rPr lang="en-US" altLang="en-US" sz="2400" baseline="-25000" dirty="0" smtClean="0"/>
              <a:t>2</a:t>
            </a:r>
            <a:endParaRPr lang="en-US" sz="2400" dirty="0"/>
          </a:p>
        </p:txBody>
      </p:sp>
      <p:grpSp>
        <p:nvGrpSpPr>
          <p:cNvPr id="19" name="Group 112"/>
          <p:cNvGrpSpPr>
            <a:grpSpLocks/>
          </p:cNvGrpSpPr>
          <p:nvPr/>
        </p:nvGrpSpPr>
        <p:grpSpPr bwMode="auto">
          <a:xfrm>
            <a:off x="3962400" y="2209800"/>
            <a:ext cx="1219200" cy="2286000"/>
            <a:chOff x="3962400" y="3200400"/>
            <a:chExt cx="1219200" cy="2286000"/>
          </a:xfrm>
        </p:grpSpPr>
        <p:cxnSp>
          <p:nvCxnSpPr>
            <p:cNvPr id="20" name="Straight Connector 37"/>
            <p:cNvCxnSpPr>
              <a:cxnSpLocks noChangeShapeType="1"/>
            </p:cNvCxnSpPr>
            <p:nvPr/>
          </p:nvCxnSpPr>
          <p:spPr bwMode="auto">
            <a:xfrm>
              <a:off x="4572000" y="3200400"/>
              <a:ext cx="0" cy="2286000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sp>
          <p:nvSpPr>
            <p:cNvPr id="22" name="Arc 21"/>
            <p:cNvSpPr/>
            <p:nvPr/>
          </p:nvSpPr>
          <p:spPr bwMode="auto">
            <a:xfrm>
              <a:off x="3962400" y="3733800"/>
              <a:ext cx="1219200" cy="1219200"/>
            </a:xfrm>
            <a:prstGeom prst="arc">
              <a:avLst>
                <a:gd name="adj1" fmla="val 13988063"/>
                <a:gd name="adj2" fmla="val 16235641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Rectangle 43"/>
            <p:cNvSpPr>
              <a:spLocks noChangeArrowheads="1"/>
            </p:cNvSpPr>
            <p:nvPr/>
          </p:nvSpPr>
          <p:spPr bwMode="auto">
            <a:xfrm>
              <a:off x="4114800" y="3276600"/>
              <a:ext cx="457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sz="2000" baseline="0" dirty="0" smtClean="0">
                  <a:solidFill>
                    <a:srgbClr val="FF0000"/>
                  </a:solidFill>
                </a:rPr>
                <a:t>θ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4572000" y="4184176"/>
              <a:ext cx="152400" cy="15240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rc 25"/>
            <p:cNvSpPr/>
            <p:nvPr/>
          </p:nvSpPr>
          <p:spPr bwMode="auto">
            <a:xfrm>
              <a:off x="4114800" y="3886200"/>
              <a:ext cx="914400" cy="914400"/>
            </a:xfrm>
            <a:prstGeom prst="arc">
              <a:avLst>
                <a:gd name="adj1" fmla="val 1309451"/>
                <a:gd name="adj2" fmla="val 5378619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Rectangle 43"/>
            <p:cNvSpPr>
              <a:spLocks noChangeArrowheads="1"/>
            </p:cNvSpPr>
            <p:nvPr/>
          </p:nvSpPr>
          <p:spPr bwMode="auto">
            <a:xfrm>
              <a:off x="4724400" y="4705290"/>
              <a:ext cx="40748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000" baseline="0" dirty="0" smtClean="0">
                  <a:solidFill>
                    <a:srgbClr val="FF0000"/>
                  </a:solidFill>
                  <a:latin typeface="Calibri"/>
                </a:rPr>
                <a:t>θ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2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838200" y="48006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Compare the index of refraction of the two materials:</a:t>
            </a:r>
            <a:endParaRPr lang="en-US" sz="24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17, Slide </a:t>
            </a:r>
            <a:fld id="{1CAC7609-F577-47E8-AE8B-FF3B7C65C01C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3340410"/>
            <a:ext cx="3657600" cy="1905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81130"/>
            <a:ext cx="477345" cy="47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4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008499"/>
            <a:ext cx="477345" cy="39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Calculation: refraction &amp; images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2209800" y="2273610"/>
            <a:ext cx="3505200" cy="2514599"/>
            <a:chOff x="2209800" y="2273610"/>
            <a:chExt cx="3505200" cy="2514599"/>
          </a:xfrm>
        </p:grpSpPr>
        <p:cxnSp>
          <p:nvCxnSpPr>
            <p:cNvPr id="5" name="Straight Arrow Connector 4"/>
            <p:cNvCxnSpPr/>
            <p:nvPr/>
          </p:nvCxnSpPr>
          <p:spPr>
            <a:xfrm flipH="1" flipV="1">
              <a:off x="2209800" y="2273610"/>
              <a:ext cx="1066800" cy="108164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 flipV="1">
              <a:off x="3276600" y="3340410"/>
              <a:ext cx="700643" cy="144779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4648200" y="2273610"/>
              <a:ext cx="1066800" cy="108164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3962400" y="3340410"/>
              <a:ext cx="700643" cy="144779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3276600" y="3340410"/>
            <a:ext cx="1371600" cy="700644"/>
            <a:chOff x="3276600" y="3340410"/>
            <a:chExt cx="1371600" cy="700644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3962400" y="3340410"/>
              <a:ext cx="685800" cy="700644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3276600" y="3340410"/>
              <a:ext cx="685800" cy="700644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7342495" y="5791200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grpSp>
        <p:nvGrpSpPr>
          <p:cNvPr id="18" name="Group 112"/>
          <p:cNvGrpSpPr>
            <a:grpSpLocks/>
          </p:cNvGrpSpPr>
          <p:nvPr/>
        </p:nvGrpSpPr>
        <p:grpSpPr bwMode="auto">
          <a:xfrm>
            <a:off x="2667000" y="2197410"/>
            <a:ext cx="1219200" cy="2286000"/>
            <a:chOff x="3962400" y="3200400"/>
            <a:chExt cx="1219200" cy="2286000"/>
          </a:xfrm>
        </p:grpSpPr>
        <p:cxnSp>
          <p:nvCxnSpPr>
            <p:cNvPr id="19" name="Straight Connector 37"/>
            <p:cNvCxnSpPr>
              <a:cxnSpLocks noChangeShapeType="1"/>
            </p:cNvCxnSpPr>
            <p:nvPr/>
          </p:nvCxnSpPr>
          <p:spPr bwMode="auto">
            <a:xfrm>
              <a:off x="4572000" y="3200400"/>
              <a:ext cx="0" cy="22860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20" name="Arc 19"/>
            <p:cNvSpPr/>
            <p:nvPr/>
          </p:nvSpPr>
          <p:spPr bwMode="auto">
            <a:xfrm>
              <a:off x="3962400" y="3733800"/>
              <a:ext cx="1219200" cy="1219200"/>
            </a:xfrm>
            <a:prstGeom prst="arc">
              <a:avLst>
                <a:gd name="adj1" fmla="val 13560004"/>
                <a:gd name="adj2" fmla="val 16235641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Rectangle 43"/>
            <p:cNvSpPr>
              <a:spLocks noChangeArrowheads="1"/>
            </p:cNvSpPr>
            <p:nvPr/>
          </p:nvSpPr>
          <p:spPr bwMode="auto">
            <a:xfrm>
              <a:off x="4114800" y="3352800"/>
              <a:ext cx="457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sz="2000" baseline="0" dirty="0" smtClean="0"/>
                <a:t>θ</a:t>
              </a:r>
              <a:r>
                <a:rPr lang="en-US" sz="2000" baseline="-25000" dirty="0" smtClean="0"/>
                <a:t>1</a:t>
              </a:r>
              <a:endParaRPr lang="en-US" sz="2000" baseline="-25000" dirty="0"/>
            </a:p>
          </p:txBody>
        </p:sp>
        <p:sp>
          <p:nvSpPr>
            <p:cNvPr id="22" name="Rectangle 45"/>
            <p:cNvSpPr>
              <a:spLocks noChangeArrowheads="1"/>
            </p:cNvSpPr>
            <p:nvPr/>
          </p:nvSpPr>
          <p:spPr bwMode="auto">
            <a:xfrm>
              <a:off x="4572000" y="4184176"/>
              <a:ext cx="152400" cy="15240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Arc 22"/>
            <p:cNvSpPr/>
            <p:nvPr/>
          </p:nvSpPr>
          <p:spPr bwMode="auto">
            <a:xfrm>
              <a:off x="4114800" y="3886200"/>
              <a:ext cx="914400" cy="914400"/>
            </a:xfrm>
            <a:prstGeom prst="arc">
              <a:avLst>
                <a:gd name="adj1" fmla="val 3928691"/>
                <a:gd name="adj2" fmla="val 5378619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Rectangle 43"/>
            <p:cNvSpPr>
              <a:spLocks noChangeArrowheads="1"/>
            </p:cNvSpPr>
            <p:nvPr/>
          </p:nvSpPr>
          <p:spPr bwMode="auto">
            <a:xfrm>
              <a:off x="4572000" y="5029200"/>
              <a:ext cx="40748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000" baseline="0" dirty="0" smtClean="0">
                  <a:latin typeface="Calibri"/>
                </a:rPr>
                <a:t>θ</a:t>
              </a:r>
              <a:r>
                <a:rPr lang="en-US" sz="2000" baseline="-25000" dirty="0" smtClean="0"/>
                <a:t>2</a:t>
              </a:r>
              <a:endParaRPr lang="en-US" sz="2000" baseline="-25000" dirty="0"/>
            </a:p>
          </p:txBody>
        </p:sp>
      </p:grpSp>
      <p:graphicFrame>
        <p:nvGraphicFramePr>
          <p:cNvPr id="5038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331901"/>
              </p:ext>
            </p:extLst>
          </p:nvPr>
        </p:nvGraphicFramePr>
        <p:xfrm>
          <a:off x="6096000" y="3886200"/>
          <a:ext cx="291147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40" name="Equation" r:id="rId5" imgW="1650960" imgH="241200" progId="Equation.DSMT4">
                  <p:embed/>
                </p:oleObj>
              </mc:Choice>
              <mc:Fallback>
                <p:oleObj name="Equation" r:id="rId5" imgW="1650960" imgH="241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886200"/>
                        <a:ext cx="2911475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79861" y="4001869"/>
            <a:ext cx="1762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Note: Angles are exaggerated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503813" name="Object 5"/>
          <p:cNvGraphicFramePr>
            <a:graphicFrameLocks noChangeAspect="1"/>
          </p:cNvGraphicFramePr>
          <p:nvPr/>
        </p:nvGraphicFramePr>
        <p:xfrm>
          <a:off x="6555427" y="4303357"/>
          <a:ext cx="159067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41" name="Equation" r:id="rId7" imgW="901440" imgH="431640" progId="Equation.DSMT4">
                  <p:embed/>
                </p:oleObj>
              </mc:Choice>
              <mc:Fallback>
                <p:oleObj name="Equation" r:id="rId7" imgW="90144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5427" y="4303357"/>
                        <a:ext cx="1590675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3815" name="Object 7"/>
          <p:cNvGraphicFramePr>
            <a:graphicFrameLocks noChangeAspect="1"/>
          </p:cNvGraphicFramePr>
          <p:nvPr/>
        </p:nvGraphicFramePr>
        <p:xfrm>
          <a:off x="3986280" y="5867400"/>
          <a:ext cx="128111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42" name="Equation" r:id="rId9" imgW="723600" imgH="431640" progId="Equation.DSMT4">
                  <p:embed/>
                </p:oleObj>
              </mc:Choice>
              <mc:Fallback>
                <p:oleObj name="Equation" r:id="rId9" imgW="723600" imgH="4316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6280" y="5867400"/>
                        <a:ext cx="1281112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6858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ball is placed at the bottom of a bucket of water at a depth of </a:t>
            </a:r>
            <a:r>
              <a:rPr lang="en-US" sz="2400" i="1" dirty="0" err="1" smtClean="0"/>
              <a:t>d</a:t>
            </a:r>
            <a:r>
              <a:rPr lang="en-US" sz="2400" i="1" baseline="-25000" dirty="0" err="1" smtClean="0"/>
              <a:t>true</a:t>
            </a:r>
            <a:r>
              <a:rPr lang="en-US" sz="2400" dirty="0" smtClean="0"/>
              <a:t>. Where does its image appear to an observer outside the water?</a:t>
            </a:r>
            <a:endParaRPr lang="en-US" sz="24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17, Slide </a:t>
            </a:r>
            <a:fld id="{1CAC7609-F577-47E8-AE8B-FF3B7C65C01C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3276600" y="3352800"/>
            <a:ext cx="685800" cy="685800"/>
            <a:chOff x="3962400" y="2197410"/>
            <a:chExt cx="685800" cy="685800"/>
          </a:xfrm>
        </p:grpSpPr>
        <p:sp>
          <p:nvSpPr>
            <p:cNvPr id="31" name="Rectangle 30"/>
            <p:cNvSpPr/>
            <p:nvPr/>
          </p:nvSpPr>
          <p:spPr>
            <a:xfrm rot="16200000">
              <a:off x="4495800" y="2197410"/>
              <a:ext cx="152400" cy="152400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Triangle 34"/>
            <p:cNvSpPr/>
            <p:nvPr/>
          </p:nvSpPr>
          <p:spPr>
            <a:xfrm rot="16200000" flipH="1">
              <a:off x="3962400" y="2197410"/>
              <a:ext cx="685800" cy="685800"/>
            </a:xfrm>
            <a:prstGeom prst="rtTriangle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334000" y="3950010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d</a:t>
            </a:r>
            <a:r>
              <a:rPr lang="en-US" i="1" baseline="-25000" dirty="0" err="1" smtClean="0"/>
              <a:t>true</a:t>
            </a:r>
            <a:endParaRPr lang="en-US" i="1" baseline="-25000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334000" y="3340410"/>
            <a:ext cx="0" cy="144780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3962400" y="3340410"/>
            <a:ext cx="1377130" cy="685800"/>
            <a:chOff x="3962400" y="3340410"/>
            <a:chExt cx="1377130" cy="685800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4806130" y="3340410"/>
              <a:ext cx="0" cy="6858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4800600" y="3492810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d</a:t>
              </a:r>
              <a:r>
                <a:rPr lang="en-US" i="1" baseline="-25000" dirty="0" err="1" smtClean="0"/>
                <a:t>app</a:t>
              </a:r>
              <a:endParaRPr lang="en-US" i="1" baseline="-25000" dirty="0"/>
            </a:p>
          </p:txBody>
        </p:sp>
        <p:cxnSp>
          <p:nvCxnSpPr>
            <p:cNvPr id="49" name="Straight Connector 37"/>
            <p:cNvCxnSpPr>
              <a:cxnSpLocks noChangeShapeType="1"/>
            </p:cNvCxnSpPr>
            <p:nvPr/>
          </p:nvCxnSpPr>
          <p:spPr bwMode="auto">
            <a:xfrm flipH="1">
              <a:off x="3962400" y="4026210"/>
              <a:ext cx="9144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</p:grpSp>
      <p:cxnSp>
        <p:nvCxnSpPr>
          <p:cNvPr id="52" name="Straight Connector 37"/>
          <p:cNvCxnSpPr>
            <a:cxnSpLocks noChangeShapeType="1"/>
          </p:cNvCxnSpPr>
          <p:nvPr/>
        </p:nvCxnSpPr>
        <p:spPr bwMode="auto">
          <a:xfrm flipH="1">
            <a:off x="3962400" y="4788210"/>
            <a:ext cx="14478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55" name="Straight Connector 54"/>
          <p:cNvCxnSpPr/>
          <p:nvPr/>
        </p:nvCxnSpPr>
        <p:spPr>
          <a:xfrm>
            <a:off x="2133600" y="5245410"/>
            <a:ext cx="36576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92"/>
          <p:cNvSpPr txBox="1">
            <a:spLocks noChangeArrowheads="1"/>
          </p:cNvSpPr>
          <p:nvPr/>
        </p:nvSpPr>
        <p:spPr bwMode="auto">
          <a:xfrm>
            <a:off x="2133600" y="2983468"/>
            <a:ext cx="7200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 baseline="0" dirty="0" smtClean="0"/>
              <a:t>n</a:t>
            </a:r>
            <a:r>
              <a:rPr lang="en-US" sz="1800" baseline="-25000" dirty="0" smtClean="0"/>
              <a:t>1</a:t>
            </a:r>
            <a:r>
              <a:rPr lang="en-US" dirty="0" smtClean="0"/>
              <a:t> = 1</a:t>
            </a:r>
            <a:endParaRPr lang="en-US" sz="1800" baseline="-25000" dirty="0"/>
          </a:p>
        </p:txBody>
      </p:sp>
      <p:sp>
        <p:nvSpPr>
          <p:cNvPr id="57" name="TextBox 93"/>
          <p:cNvSpPr txBox="1">
            <a:spLocks noChangeArrowheads="1"/>
          </p:cNvSpPr>
          <p:nvPr/>
        </p:nvSpPr>
        <p:spPr bwMode="auto">
          <a:xfrm>
            <a:off x="2133600" y="3429000"/>
            <a:ext cx="10118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 baseline="0" dirty="0"/>
              <a:t>n</a:t>
            </a:r>
            <a:r>
              <a:rPr lang="en-US" sz="1800" baseline="-25000" dirty="0"/>
              <a:t>2</a:t>
            </a:r>
            <a:r>
              <a:rPr lang="en-US" sz="1800" baseline="0" dirty="0"/>
              <a:t> </a:t>
            </a:r>
            <a:r>
              <a:rPr lang="en-US" dirty="0" smtClean="0"/>
              <a:t>= 1.33</a:t>
            </a:r>
            <a:endParaRPr lang="en-US" sz="1800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2557817" y="5287370"/>
            <a:ext cx="284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“Apparent depth”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app</a:t>
            </a:r>
            <a:r>
              <a:rPr lang="en-US" dirty="0" smtClean="0"/>
              <a:t> &lt;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true</a:t>
            </a:r>
            <a:endParaRPr lang="en-US" i="1" baseline="-25000" dirty="0"/>
          </a:p>
        </p:txBody>
      </p:sp>
      <p:grpSp>
        <p:nvGrpSpPr>
          <p:cNvPr id="63" name="Group 62"/>
          <p:cNvGrpSpPr/>
          <p:nvPr/>
        </p:nvGrpSpPr>
        <p:grpSpPr>
          <a:xfrm>
            <a:off x="3276601" y="3352800"/>
            <a:ext cx="685800" cy="1421845"/>
            <a:chOff x="3276601" y="3352800"/>
            <a:chExt cx="685800" cy="1421845"/>
          </a:xfrm>
        </p:grpSpPr>
        <p:sp>
          <p:nvSpPr>
            <p:cNvPr id="30" name="Right Triangle 29"/>
            <p:cNvSpPr/>
            <p:nvPr/>
          </p:nvSpPr>
          <p:spPr>
            <a:xfrm rot="16200000" flipH="1">
              <a:off x="2908578" y="3720823"/>
              <a:ext cx="1421845" cy="685800"/>
            </a:xfrm>
            <a:prstGeom prst="rtTriangle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3810000" y="3352801"/>
              <a:ext cx="152400" cy="152400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378424" y="5854889"/>
            <a:ext cx="1874908" cy="723309"/>
            <a:chOff x="2019869" y="5868537"/>
            <a:chExt cx="1874908" cy="723309"/>
          </a:xfrm>
        </p:grpSpPr>
        <p:graphicFrame>
          <p:nvGraphicFramePr>
            <p:cNvPr id="503812" name="Object 4"/>
            <p:cNvGraphicFramePr>
              <a:graphicFrameLocks noChangeAspect="1"/>
            </p:cNvGraphicFramePr>
            <p:nvPr/>
          </p:nvGraphicFramePr>
          <p:xfrm>
            <a:off x="2119952" y="6279108"/>
            <a:ext cx="1774825" cy="312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843" name="Equation" r:id="rId11" imgW="1002960" imgH="177480" progId="Equation.DSMT4">
                    <p:embed/>
                  </p:oleObj>
                </mc:Choice>
                <mc:Fallback>
                  <p:oleObj name="Equation" r:id="rId11" imgW="1002960" imgH="17748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9952" y="6279108"/>
                          <a:ext cx="1774825" cy="3127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" name="TextBox 72"/>
            <p:cNvSpPr txBox="1"/>
            <p:nvPr/>
          </p:nvSpPr>
          <p:spPr>
            <a:xfrm>
              <a:off x="2019869" y="5868537"/>
              <a:ext cx="17476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For small angles:</a:t>
              </a:r>
              <a:endParaRPr lang="en-US" dirty="0"/>
            </a:p>
          </p:txBody>
        </p:sp>
      </p:grpSp>
      <p:graphicFrame>
        <p:nvGraphicFramePr>
          <p:cNvPr id="503816" name="Object 8"/>
          <p:cNvGraphicFramePr>
            <a:graphicFrameLocks noChangeAspect="1"/>
          </p:cNvGraphicFramePr>
          <p:nvPr/>
        </p:nvGraphicFramePr>
        <p:xfrm>
          <a:off x="5233274" y="5866429"/>
          <a:ext cx="96361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44" name="Equation" r:id="rId13" imgW="545760" imgH="431640" progId="Equation.DSMT4">
                  <p:embed/>
                </p:oleObj>
              </mc:Choice>
              <mc:Fallback>
                <p:oleObj name="Equation" r:id="rId13" imgW="545760" imgH="4316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274" y="5866429"/>
                        <a:ext cx="963612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505200" y="2971800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today’s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17, Slide </a:t>
            </a:r>
            <a:fld id="{1CAC7609-F577-47E8-AE8B-FF3B7C65C01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524000"/>
            <a:ext cx="8382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Ray model of light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We see objects if emitted or reflected light rays enter our eyes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Light rays can be absorbed, reflected &amp; refracted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Law of reflection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Snell’s law of refraction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Images from reflection &amp; refraction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We see images from where light rays appear to originate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3276600" y="3024187"/>
          <a:ext cx="7683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99" name="Equation" r:id="rId3" imgW="431640" imgH="228600" progId="Equation.DSMT4">
                  <p:embed/>
                </p:oleObj>
              </mc:Choice>
              <mc:Fallback>
                <p:oleObj name="Equation" r:id="rId3" imgW="431640" imgH="2286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024187"/>
                        <a:ext cx="76835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4290" name="Object 2"/>
          <p:cNvGraphicFramePr>
            <a:graphicFrameLocks noChangeAspect="1"/>
          </p:cNvGraphicFramePr>
          <p:nvPr/>
        </p:nvGraphicFramePr>
        <p:xfrm>
          <a:off x="4038600" y="3481387"/>
          <a:ext cx="19875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00" name="Equation" r:id="rId5" imgW="1117440" imgH="228600" progId="Equation.DSMT4">
                  <p:embed/>
                </p:oleObj>
              </mc:Choice>
              <mc:Fallback>
                <p:oleObj name="Equation" r:id="rId5" imgW="111744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481387"/>
                        <a:ext cx="198755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 will...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524000"/>
            <a:ext cx="8382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Introduce several key concepts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Huygens’ principle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Ray model of light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Learn about interaction of light with matter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Law of reflection – how light bounces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Snell’s law of refraction – how light bends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Learn applications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How we see objects 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How we see images from reflection &amp; refraction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17, Slide </a:t>
            </a:r>
            <a:fld id="{1CAC7609-F577-47E8-AE8B-FF3B7C65C01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arallelogram 68"/>
          <p:cNvSpPr>
            <a:spLocks noChangeArrowheads="1"/>
          </p:cNvSpPr>
          <p:nvPr/>
        </p:nvSpPr>
        <p:spPr bwMode="auto">
          <a:xfrm rot="16200000" flipV="1">
            <a:off x="4282262" y="3191504"/>
            <a:ext cx="3246475" cy="990600"/>
          </a:xfrm>
          <a:prstGeom prst="parallelogram">
            <a:avLst>
              <a:gd name="adj" fmla="val 73508"/>
            </a:avLst>
          </a:prstGeom>
          <a:solidFill>
            <a:schemeClr val="bg1">
              <a:alpha val="67059"/>
            </a:schemeClr>
          </a:solidFill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  <a:extLst/>
        </p:spPr>
        <p:txBody>
          <a:bodyPr/>
          <a:lstStyle/>
          <a:p>
            <a:endParaRPr lang="en-US"/>
          </a:p>
        </p:txBody>
      </p:sp>
      <p:cxnSp>
        <p:nvCxnSpPr>
          <p:cNvPr id="136" name="Straight Connector 135"/>
          <p:cNvCxnSpPr/>
          <p:nvPr/>
        </p:nvCxnSpPr>
        <p:spPr>
          <a:xfrm flipH="1">
            <a:off x="5424985" y="3208841"/>
            <a:ext cx="1143000" cy="8382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Parallelogram 68"/>
          <p:cNvSpPr>
            <a:spLocks noChangeArrowheads="1"/>
          </p:cNvSpPr>
          <p:nvPr/>
        </p:nvSpPr>
        <p:spPr bwMode="auto">
          <a:xfrm rot="16200000" flipV="1">
            <a:off x="3848099" y="4540069"/>
            <a:ext cx="2057398" cy="1066798"/>
          </a:xfrm>
          <a:prstGeom prst="parallelogram">
            <a:avLst>
              <a:gd name="adj" fmla="val 73508"/>
            </a:avLst>
          </a:prstGeom>
          <a:solidFill>
            <a:schemeClr val="bg1">
              <a:alpha val="67059"/>
            </a:schemeClr>
          </a:solidFill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127" name="Parallelogram 68"/>
          <p:cNvSpPr>
            <a:spLocks noChangeArrowheads="1"/>
          </p:cNvSpPr>
          <p:nvPr/>
        </p:nvSpPr>
        <p:spPr bwMode="auto">
          <a:xfrm rot="16200000" flipV="1">
            <a:off x="1005662" y="3191503"/>
            <a:ext cx="3246475" cy="990600"/>
          </a:xfrm>
          <a:prstGeom prst="parallelogram">
            <a:avLst>
              <a:gd name="adj" fmla="val 73508"/>
            </a:avLst>
          </a:prstGeom>
          <a:solidFill>
            <a:schemeClr val="bg1">
              <a:alpha val="67059"/>
            </a:schemeClr>
          </a:solidFill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  <a:extLst/>
        </p:spPr>
        <p:txBody>
          <a:bodyPr/>
          <a:lstStyle/>
          <a:p>
            <a:endParaRPr lang="en-US"/>
          </a:p>
        </p:txBody>
      </p:sp>
      <p:cxnSp>
        <p:nvCxnSpPr>
          <p:cNvPr id="132" name="Straight Connector 131"/>
          <p:cNvCxnSpPr/>
          <p:nvPr/>
        </p:nvCxnSpPr>
        <p:spPr>
          <a:xfrm flipH="1">
            <a:off x="2133600" y="3206566"/>
            <a:ext cx="1143000" cy="8382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Parallelogram 68"/>
          <p:cNvSpPr>
            <a:spLocks noChangeArrowheads="1"/>
          </p:cNvSpPr>
          <p:nvPr/>
        </p:nvSpPr>
        <p:spPr bwMode="auto">
          <a:xfrm rot="16200000" flipV="1">
            <a:off x="571499" y="4540068"/>
            <a:ext cx="2057398" cy="1066798"/>
          </a:xfrm>
          <a:prstGeom prst="parallelogram">
            <a:avLst>
              <a:gd name="adj" fmla="val 73508"/>
            </a:avLst>
          </a:prstGeom>
          <a:solidFill>
            <a:schemeClr val="bg1">
              <a:alpha val="67059"/>
            </a:schemeClr>
          </a:solidFill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</a:t>
            </a:r>
            <a:r>
              <a:rPr lang="en-US" dirty="0" err="1" smtClean="0"/>
              <a:t>wavefronts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15, Slide </a:t>
            </a:r>
            <a:fld id="{1CAC7609-F577-47E8-AE8B-FF3B7C65C01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3124200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E</a:t>
            </a: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4191000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endParaRPr lang="en-US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Freeform 11"/>
          <p:cNvSpPr>
            <a:spLocks/>
          </p:cNvSpPr>
          <p:nvPr/>
        </p:nvSpPr>
        <p:spPr bwMode="auto">
          <a:xfrm>
            <a:off x="1341059" y="3610605"/>
            <a:ext cx="3265714" cy="914598"/>
          </a:xfrm>
          <a:custGeom>
            <a:avLst/>
            <a:gdLst>
              <a:gd name="T0" fmla="*/ 0 w 2592"/>
              <a:gd name="T1" fmla="*/ 2147483647 h 2160"/>
              <a:gd name="T2" fmla="*/ 2147483647 w 2592"/>
              <a:gd name="T3" fmla="*/ 2147483647 h 2160"/>
              <a:gd name="T4" fmla="*/ 2147483647 w 2592"/>
              <a:gd name="T5" fmla="*/ 2147483647 h 2160"/>
              <a:gd name="T6" fmla="*/ 2147483647 w 2592"/>
              <a:gd name="T7" fmla="*/ 2147483647 h 2160"/>
              <a:gd name="T8" fmla="*/ 2147483647 w 2592"/>
              <a:gd name="T9" fmla="*/ 0 h 2160"/>
              <a:gd name="T10" fmla="*/ 2147483647 w 2592"/>
              <a:gd name="T11" fmla="*/ 2147483647 h 2160"/>
              <a:gd name="T12" fmla="*/ 2147483647 w 2592"/>
              <a:gd name="T13" fmla="*/ 2147483647 h 2160"/>
              <a:gd name="T14" fmla="*/ 2147483647 w 2592"/>
              <a:gd name="T15" fmla="*/ 2147483647 h 2160"/>
              <a:gd name="T16" fmla="*/ 2147483647 w 2592"/>
              <a:gd name="T17" fmla="*/ 2147483647 h 2160"/>
              <a:gd name="T18" fmla="*/ 2147483647 w 2592"/>
              <a:gd name="T19" fmla="*/ 2147483647 h 2160"/>
              <a:gd name="T20" fmla="*/ 2147483647 w 2592"/>
              <a:gd name="T21" fmla="*/ 2147483647 h 2160"/>
              <a:gd name="T22" fmla="*/ 2147483647 w 2592"/>
              <a:gd name="T23" fmla="*/ 2147483647 h 2160"/>
              <a:gd name="T24" fmla="*/ 2147483647 w 2592"/>
              <a:gd name="T25" fmla="*/ 2147483647 h 2160"/>
              <a:gd name="T26" fmla="*/ 2147483647 w 2592"/>
              <a:gd name="T27" fmla="*/ 2147483647 h 2160"/>
              <a:gd name="T28" fmla="*/ 2147483647 w 2592"/>
              <a:gd name="T29" fmla="*/ 2147483647 h 2160"/>
              <a:gd name="T30" fmla="*/ 2147483647 w 2592"/>
              <a:gd name="T31" fmla="*/ 2147483647 h 2160"/>
              <a:gd name="T32" fmla="*/ 2147483647 w 2592"/>
              <a:gd name="T33" fmla="*/ 2147483647 h 21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92"/>
              <a:gd name="T52" fmla="*/ 0 h 2160"/>
              <a:gd name="T53" fmla="*/ 2592 w 2592"/>
              <a:gd name="T54" fmla="*/ 2160 h 21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92" h="2160">
                <a:moveTo>
                  <a:pt x="0" y="1080"/>
                </a:moveTo>
                <a:cubicBezTo>
                  <a:pt x="54" y="945"/>
                  <a:pt x="162" y="665"/>
                  <a:pt x="216" y="537"/>
                </a:cubicBezTo>
                <a:cubicBezTo>
                  <a:pt x="270" y="409"/>
                  <a:pt x="288" y="377"/>
                  <a:pt x="324" y="312"/>
                </a:cubicBezTo>
                <a:cubicBezTo>
                  <a:pt x="360" y="247"/>
                  <a:pt x="384" y="207"/>
                  <a:pt x="432" y="144"/>
                </a:cubicBezTo>
                <a:cubicBezTo>
                  <a:pt x="480" y="81"/>
                  <a:pt x="555" y="0"/>
                  <a:pt x="648" y="0"/>
                </a:cubicBezTo>
                <a:cubicBezTo>
                  <a:pt x="741" y="0"/>
                  <a:pt x="819" y="90"/>
                  <a:pt x="864" y="144"/>
                </a:cubicBezTo>
                <a:cubicBezTo>
                  <a:pt x="909" y="198"/>
                  <a:pt x="935" y="246"/>
                  <a:pt x="972" y="312"/>
                </a:cubicBezTo>
                <a:cubicBezTo>
                  <a:pt x="1009" y="378"/>
                  <a:pt x="1026" y="412"/>
                  <a:pt x="1080" y="540"/>
                </a:cubicBezTo>
                <a:cubicBezTo>
                  <a:pt x="1134" y="668"/>
                  <a:pt x="1224" y="900"/>
                  <a:pt x="1296" y="1080"/>
                </a:cubicBezTo>
                <a:cubicBezTo>
                  <a:pt x="1368" y="1260"/>
                  <a:pt x="1461" y="1492"/>
                  <a:pt x="1515" y="1620"/>
                </a:cubicBezTo>
                <a:cubicBezTo>
                  <a:pt x="1569" y="1748"/>
                  <a:pt x="1585" y="1782"/>
                  <a:pt x="1620" y="1848"/>
                </a:cubicBezTo>
                <a:cubicBezTo>
                  <a:pt x="1655" y="1914"/>
                  <a:pt x="1677" y="1950"/>
                  <a:pt x="1731" y="2013"/>
                </a:cubicBezTo>
                <a:cubicBezTo>
                  <a:pt x="1785" y="2076"/>
                  <a:pt x="1848" y="2160"/>
                  <a:pt x="1944" y="2160"/>
                </a:cubicBezTo>
                <a:cubicBezTo>
                  <a:pt x="2040" y="2160"/>
                  <a:pt x="2109" y="2076"/>
                  <a:pt x="2160" y="2016"/>
                </a:cubicBezTo>
                <a:cubicBezTo>
                  <a:pt x="2211" y="1956"/>
                  <a:pt x="2226" y="1914"/>
                  <a:pt x="2262" y="1848"/>
                </a:cubicBezTo>
                <a:cubicBezTo>
                  <a:pt x="2298" y="1782"/>
                  <a:pt x="2321" y="1748"/>
                  <a:pt x="2376" y="1620"/>
                </a:cubicBezTo>
                <a:cubicBezTo>
                  <a:pt x="2431" y="1492"/>
                  <a:pt x="2511" y="1286"/>
                  <a:pt x="2592" y="1080"/>
                </a:cubicBezTo>
              </a:path>
            </a:pathLst>
          </a:custGeom>
          <a:solidFill>
            <a:srgbClr val="C00000">
              <a:alpha val="34902"/>
            </a:srgbClr>
          </a:solidFill>
          <a:ln w="28575" cmpd="sng">
            <a:solidFill>
              <a:srgbClr val="C00000"/>
            </a:solidFill>
            <a:prstDash val="sysDash"/>
            <a:round/>
            <a:headEnd/>
            <a:tailEnd/>
          </a:ln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8"/>
          <p:cNvGrpSpPr/>
          <p:nvPr/>
        </p:nvGrpSpPr>
        <p:grpSpPr>
          <a:xfrm>
            <a:off x="1417259" y="3610605"/>
            <a:ext cx="3077523" cy="916657"/>
            <a:chOff x="1882303" y="3121938"/>
            <a:chExt cx="3077523" cy="916657"/>
          </a:xfrm>
        </p:grpSpPr>
        <p:cxnSp>
          <p:nvCxnSpPr>
            <p:cNvPr id="10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2070019" y="3661567"/>
              <a:ext cx="685799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11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1902002" y="3652113"/>
              <a:ext cx="633046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12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2300878" y="3647061"/>
              <a:ext cx="633046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13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2633776" y="3620486"/>
              <a:ext cx="474784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14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2988003" y="3593054"/>
              <a:ext cx="263770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15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365516" y="3350536"/>
              <a:ext cx="457200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16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176836" y="3367069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17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023327" y="3416675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18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1803673" y="3620484"/>
              <a:ext cx="474784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19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1750420" y="3593055"/>
              <a:ext cx="263770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20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1887405" y="3496466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21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589362" y="3367069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22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848379" y="3416675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23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3124987" y="3496466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24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4093136" y="3505786"/>
              <a:ext cx="685799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25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4320730" y="3515236"/>
              <a:ext cx="633046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26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3901382" y="3520288"/>
              <a:ext cx="633046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27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3733570" y="3546862"/>
              <a:ext cx="474784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28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3590357" y="3574300"/>
              <a:ext cx="263770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29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4012590" y="3809993"/>
              <a:ext cx="457200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30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4236439" y="3793456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31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4495456" y="3743849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32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4563673" y="3546864"/>
              <a:ext cx="474784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33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4827940" y="3574299"/>
              <a:ext cx="263770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34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4772054" y="3664064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35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3823913" y="3793456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36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3670404" y="3743849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37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3534472" y="3664064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</p:grpSp>
      <p:sp>
        <p:nvSpPr>
          <p:cNvPr id="38" name="Freeform 11"/>
          <p:cNvSpPr>
            <a:spLocks/>
          </p:cNvSpPr>
          <p:nvPr/>
        </p:nvSpPr>
        <p:spPr bwMode="auto">
          <a:xfrm flipV="1">
            <a:off x="1143000" y="3153405"/>
            <a:ext cx="3627059" cy="1828800"/>
          </a:xfrm>
          <a:custGeom>
            <a:avLst/>
            <a:gdLst>
              <a:gd name="T0" fmla="*/ 0 w 2592"/>
              <a:gd name="T1" fmla="*/ 2147483647 h 2160"/>
              <a:gd name="T2" fmla="*/ 2147483647 w 2592"/>
              <a:gd name="T3" fmla="*/ 2147483647 h 2160"/>
              <a:gd name="T4" fmla="*/ 2147483647 w 2592"/>
              <a:gd name="T5" fmla="*/ 2147483647 h 2160"/>
              <a:gd name="T6" fmla="*/ 2147483647 w 2592"/>
              <a:gd name="T7" fmla="*/ 2147483647 h 2160"/>
              <a:gd name="T8" fmla="*/ 2147483647 w 2592"/>
              <a:gd name="T9" fmla="*/ 0 h 2160"/>
              <a:gd name="T10" fmla="*/ 2147483647 w 2592"/>
              <a:gd name="T11" fmla="*/ 2147483647 h 2160"/>
              <a:gd name="T12" fmla="*/ 2147483647 w 2592"/>
              <a:gd name="T13" fmla="*/ 2147483647 h 2160"/>
              <a:gd name="T14" fmla="*/ 2147483647 w 2592"/>
              <a:gd name="T15" fmla="*/ 2147483647 h 2160"/>
              <a:gd name="T16" fmla="*/ 2147483647 w 2592"/>
              <a:gd name="T17" fmla="*/ 2147483647 h 2160"/>
              <a:gd name="T18" fmla="*/ 2147483647 w 2592"/>
              <a:gd name="T19" fmla="*/ 2147483647 h 2160"/>
              <a:gd name="T20" fmla="*/ 2147483647 w 2592"/>
              <a:gd name="T21" fmla="*/ 2147483647 h 2160"/>
              <a:gd name="T22" fmla="*/ 2147483647 w 2592"/>
              <a:gd name="T23" fmla="*/ 2147483647 h 2160"/>
              <a:gd name="T24" fmla="*/ 2147483647 w 2592"/>
              <a:gd name="T25" fmla="*/ 2147483647 h 2160"/>
              <a:gd name="T26" fmla="*/ 2147483647 w 2592"/>
              <a:gd name="T27" fmla="*/ 2147483647 h 2160"/>
              <a:gd name="T28" fmla="*/ 2147483647 w 2592"/>
              <a:gd name="T29" fmla="*/ 2147483647 h 2160"/>
              <a:gd name="T30" fmla="*/ 2147483647 w 2592"/>
              <a:gd name="T31" fmla="*/ 2147483647 h 2160"/>
              <a:gd name="T32" fmla="*/ 2147483647 w 2592"/>
              <a:gd name="T33" fmla="*/ 2147483647 h 21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92"/>
              <a:gd name="T52" fmla="*/ 0 h 2160"/>
              <a:gd name="T53" fmla="*/ 2592 w 2592"/>
              <a:gd name="T54" fmla="*/ 2160 h 21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92" h="2160">
                <a:moveTo>
                  <a:pt x="0" y="1080"/>
                </a:moveTo>
                <a:cubicBezTo>
                  <a:pt x="54" y="945"/>
                  <a:pt x="162" y="665"/>
                  <a:pt x="216" y="537"/>
                </a:cubicBezTo>
                <a:cubicBezTo>
                  <a:pt x="270" y="409"/>
                  <a:pt x="288" y="377"/>
                  <a:pt x="324" y="312"/>
                </a:cubicBezTo>
                <a:cubicBezTo>
                  <a:pt x="360" y="247"/>
                  <a:pt x="384" y="207"/>
                  <a:pt x="432" y="144"/>
                </a:cubicBezTo>
                <a:cubicBezTo>
                  <a:pt x="480" y="81"/>
                  <a:pt x="555" y="0"/>
                  <a:pt x="648" y="0"/>
                </a:cubicBezTo>
                <a:cubicBezTo>
                  <a:pt x="741" y="0"/>
                  <a:pt x="819" y="90"/>
                  <a:pt x="864" y="144"/>
                </a:cubicBezTo>
                <a:cubicBezTo>
                  <a:pt x="909" y="198"/>
                  <a:pt x="935" y="246"/>
                  <a:pt x="972" y="312"/>
                </a:cubicBezTo>
                <a:cubicBezTo>
                  <a:pt x="1009" y="378"/>
                  <a:pt x="1026" y="412"/>
                  <a:pt x="1080" y="540"/>
                </a:cubicBezTo>
                <a:cubicBezTo>
                  <a:pt x="1134" y="668"/>
                  <a:pt x="1224" y="900"/>
                  <a:pt x="1296" y="1080"/>
                </a:cubicBezTo>
                <a:cubicBezTo>
                  <a:pt x="1368" y="1260"/>
                  <a:pt x="1461" y="1492"/>
                  <a:pt x="1515" y="1620"/>
                </a:cubicBezTo>
                <a:cubicBezTo>
                  <a:pt x="1569" y="1748"/>
                  <a:pt x="1585" y="1782"/>
                  <a:pt x="1620" y="1848"/>
                </a:cubicBezTo>
                <a:cubicBezTo>
                  <a:pt x="1655" y="1914"/>
                  <a:pt x="1677" y="1950"/>
                  <a:pt x="1731" y="2013"/>
                </a:cubicBezTo>
                <a:cubicBezTo>
                  <a:pt x="1785" y="2076"/>
                  <a:pt x="1848" y="2160"/>
                  <a:pt x="1944" y="2160"/>
                </a:cubicBezTo>
                <a:cubicBezTo>
                  <a:pt x="2040" y="2160"/>
                  <a:pt x="2109" y="2076"/>
                  <a:pt x="2160" y="2016"/>
                </a:cubicBezTo>
                <a:cubicBezTo>
                  <a:pt x="2211" y="1956"/>
                  <a:pt x="2226" y="1914"/>
                  <a:pt x="2262" y="1848"/>
                </a:cubicBezTo>
                <a:cubicBezTo>
                  <a:pt x="2298" y="1782"/>
                  <a:pt x="2321" y="1748"/>
                  <a:pt x="2376" y="1620"/>
                </a:cubicBezTo>
                <a:cubicBezTo>
                  <a:pt x="2431" y="1492"/>
                  <a:pt x="2511" y="1286"/>
                  <a:pt x="2592" y="1080"/>
                </a:cubicBezTo>
              </a:path>
            </a:pathLst>
          </a:custGeom>
          <a:solidFill>
            <a:srgbClr val="2F5597">
              <a:alpha val="34902"/>
            </a:srgbClr>
          </a:solidFill>
          <a:ln w="28575" cmpd="sng">
            <a:solidFill>
              <a:schemeClr val="accent5">
                <a:lumMod val="75000"/>
              </a:schemeClr>
            </a:solidFill>
            <a:prstDash val="sysDash"/>
            <a:round/>
            <a:headEnd/>
            <a:tailEnd/>
          </a:ln>
          <a:scene3d>
            <a:camera prst="isometricOffAxis2Top">
              <a:rot lat="18000000" lon="3810000" rev="18000000"/>
            </a:camera>
            <a:lightRig rig="threePt" dir="t"/>
          </a:scene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Freeform 11"/>
          <p:cNvSpPr>
            <a:spLocks/>
          </p:cNvSpPr>
          <p:nvPr/>
        </p:nvSpPr>
        <p:spPr bwMode="auto">
          <a:xfrm>
            <a:off x="4599296" y="3610605"/>
            <a:ext cx="3265714" cy="914598"/>
          </a:xfrm>
          <a:custGeom>
            <a:avLst/>
            <a:gdLst>
              <a:gd name="T0" fmla="*/ 0 w 2592"/>
              <a:gd name="T1" fmla="*/ 2147483647 h 2160"/>
              <a:gd name="T2" fmla="*/ 2147483647 w 2592"/>
              <a:gd name="T3" fmla="*/ 2147483647 h 2160"/>
              <a:gd name="T4" fmla="*/ 2147483647 w 2592"/>
              <a:gd name="T5" fmla="*/ 2147483647 h 2160"/>
              <a:gd name="T6" fmla="*/ 2147483647 w 2592"/>
              <a:gd name="T7" fmla="*/ 2147483647 h 2160"/>
              <a:gd name="T8" fmla="*/ 2147483647 w 2592"/>
              <a:gd name="T9" fmla="*/ 0 h 2160"/>
              <a:gd name="T10" fmla="*/ 2147483647 w 2592"/>
              <a:gd name="T11" fmla="*/ 2147483647 h 2160"/>
              <a:gd name="T12" fmla="*/ 2147483647 w 2592"/>
              <a:gd name="T13" fmla="*/ 2147483647 h 2160"/>
              <a:gd name="T14" fmla="*/ 2147483647 w 2592"/>
              <a:gd name="T15" fmla="*/ 2147483647 h 2160"/>
              <a:gd name="T16" fmla="*/ 2147483647 w 2592"/>
              <a:gd name="T17" fmla="*/ 2147483647 h 2160"/>
              <a:gd name="T18" fmla="*/ 2147483647 w 2592"/>
              <a:gd name="T19" fmla="*/ 2147483647 h 2160"/>
              <a:gd name="T20" fmla="*/ 2147483647 w 2592"/>
              <a:gd name="T21" fmla="*/ 2147483647 h 2160"/>
              <a:gd name="T22" fmla="*/ 2147483647 w 2592"/>
              <a:gd name="T23" fmla="*/ 2147483647 h 2160"/>
              <a:gd name="T24" fmla="*/ 2147483647 w 2592"/>
              <a:gd name="T25" fmla="*/ 2147483647 h 2160"/>
              <a:gd name="T26" fmla="*/ 2147483647 w 2592"/>
              <a:gd name="T27" fmla="*/ 2147483647 h 2160"/>
              <a:gd name="T28" fmla="*/ 2147483647 w 2592"/>
              <a:gd name="T29" fmla="*/ 2147483647 h 2160"/>
              <a:gd name="T30" fmla="*/ 2147483647 w 2592"/>
              <a:gd name="T31" fmla="*/ 2147483647 h 2160"/>
              <a:gd name="T32" fmla="*/ 2147483647 w 2592"/>
              <a:gd name="T33" fmla="*/ 2147483647 h 21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92"/>
              <a:gd name="T52" fmla="*/ 0 h 2160"/>
              <a:gd name="T53" fmla="*/ 2592 w 2592"/>
              <a:gd name="T54" fmla="*/ 2160 h 21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92" h="2160">
                <a:moveTo>
                  <a:pt x="0" y="1080"/>
                </a:moveTo>
                <a:cubicBezTo>
                  <a:pt x="54" y="945"/>
                  <a:pt x="162" y="665"/>
                  <a:pt x="216" y="537"/>
                </a:cubicBezTo>
                <a:cubicBezTo>
                  <a:pt x="270" y="409"/>
                  <a:pt x="288" y="377"/>
                  <a:pt x="324" y="312"/>
                </a:cubicBezTo>
                <a:cubicBezTo>
                  <a:pt x="360" y="247"/>
                  <a:pt x="384" y="207"/>
                  <a:pt x="432" y="144"/>
                </a:cubicBezTo>
                <a:cubicBezTo>
                  <a:pt x="480" y="81"/>
                  <a:pt x="555" y="0"/>
                  <a:pt x="648" y="0"/>
                </a:cubicBezTo>
                <a:cubicBezTo>
                  <a:pt x="741" y="0"/>
                  <a:pt x="819" y="90"/>
                  <a:pt x="864" y="144"/>
                </a:cubicBezTo>
                <a:cubicBezTo>
                  <a:pt x="909" y="198"/>
                  <a:pt x="935" y="246"/>
                  <a:pt x="972" y="312"/>
                </a:cubicBezTo>
                <a:cubicBezTo>
                  <a:pt x="1009" y="378"/>
                  <a:pt x="1026" y="412"/>
                  <a:pt x="1080" y="540"/>
                </a:cubicBezTo>
                <a:cubicBezTo>
                  <a:pt x="1134" y="668"/>
                  <a:pt x="1224" y="900"/>
                  <a:pt x="1296" y="1080"/>
                </a:cubicBezTo>
                <a:cubicBezTo>
                  <a:pt x="1368" y="1260"/>
                  <a:pt x="1461" y="1492"/>
                  <a:pt x="1515" y="1620"/>
                </a:cubicBezTo>
                <a:cubicBezTo>
                  <a:pt x="1569" y="1748"/>
                  <a:pt x="1585" y="1782"/>
                  <a:pt x="1620" y="1848"/>
                </a:cubicBezTo>
                <a:cubicBezTo>
                  <a:pt x="1655" y="1914"/>
                  <a:pt x="1677" y="1950"/>
                  <a:pt x="1731" y="2013"/>
                </a:cubicBezTo>
                <a:cubicBezTo>
                  <a:pt x="1785" y="2076"/>
                  <a:pt x="1848" y="2160"/>
                  <a:pt x="1944" y="2160"/>
                </a:cubicBezTo>
                <a:cubicBezTo>
                  <a:pt x="2040" y="2160"/>
                  <a:pt x="2109" y="2076"/>
                  <a:pt x="2160" y="2016"/>
                </a:cubicBezTo>
                <a:cubicBezTo>
                  <a:pt x="2211" y="1956"/>
                  <a:pt x="2226" y="1914"/>
                  <a:pt x="2262" y="1848"/>
                </a:cubicBezTo>
                <a:cubicBezTo>
                  <a:pt x="2298" y="1782"/>
                  <a:pt x="2321" y="1748"/>
                  <a:pt x="2376" y="1620"/>
                </a:cubicBezTo>
                <a:cubicBezTo>
                  <a:pt x="2431" y="1492"/>
                  <a:pt x="2511" y="1286"/>
                  <a:pt x="2592" y="1080"/>
                </a:cubicBezTo>
              </a:path>
            </a:pathLst>
          </a:custGeom>
          <a:solidFill>
            <a:srgbClr val="C00000">
              <a:alpha val="34902"/>
            </a:srgbClr>
          </a:solidFill>
          <a:ln w="28575" cmpd="sng">
            <a:solidFill>
              <a:srgbClr val="C00000"/>
            </a:solidFill>
            <a:prstDash val="sysDash"/>
            <a:round/>
            <a:headEnd/>
            <a:tailEnd/>
          </a:ln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40"/>
          <p:cNvGrpSpPr/>
          <p:nvPr/>
        </p:nvGrpSpPr>
        <p:grpSpPr>
          <a:xfrm>
            <a:off x="4708525" y="3610605"/>
            <a:ext cx="3077523" cy="916657"/>
            <a:chOff x="1882303" y="3121938"/>
            <a:chExt cx="3077523" cy="916657"/>
          </a:xfrm>
        </p:grpSpPr>
        <p:cxnSp>
          <p:nvCxnSpPr>
            <p:cNvPr id="42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2070019" y="3661567"/>
              <a:ext cx="685799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43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1902002" y="3652113"/>
              <a:ext cx="633046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44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2300878" y="3647061"/>
              <a:ext cx="633046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45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2633776" y="3620486"/>
              <a:ext cx="474784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46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2988003" y="3593054"/>
              <a:ext cx="263770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47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365516" y="3350536"/>
              <a:ext cx="457200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48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176836" y="3367069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49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023327" y="3416675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50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1803673" y="3620484"/>
              <a:ext cx="474784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51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1750420" y="3593055"/>
              <a:ext cx="263770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52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1887405" y="3496466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53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589362" y="3367069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54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848379" y="3416675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55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3124987" y="3496466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56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4093136" y="3505786"/>
              <a:ext cx="685799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57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4320730" y="3515236"/>
              <a:ext cx="633046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58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3901382" y="3520288"/>
              <a:ext cx="633046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59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3733570" y="3546862"/>
              <a:ext cx="474784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60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3590357" y="3574300"/>
              <a:ext cx="263770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61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4012590" y="3809993"/>
              <a:ext cx="457200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62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4236439" y="3793456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63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4495456" y="3743849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64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4563673" y="3546864"/>
              <a:ext cx="474784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65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4827940" y="3574299"/>
              <a:ext cx="263770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66" name="Straight Arrow Connector 65"/>
            <p:cNvCxnSpPr>
              <a:cxnSpLocks noChangeShapeType="1"/>
            </p:cNvCxnSpPr>
            <p:nvPr/>
          </p:nvCxnSpPr>
          <p:spPr bwMode="auto">
            <a:xfrm rot="16200000" flipH="1">
              <a:off x="4772054" y="3664064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67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3823913" y="3793456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68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3670404" y="3743849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69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3534472" y="3664064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</p:grpSp>
      <p:sp>
        <p:nvSpPr>
          <p:cNvPr id="72" name="Freeform 11"/>
          <p:cNvSpPr>
            <a:spLocks/>
          </p:cNvSpPr>
          <p:nvPr/>
        </p:nvSpPr>
        <p:spPr bwMode="auto">
          <a:xfrm flipV="1">
            <a:off x="4433248" y="3153405"/>
            <a:ext cx="3627059" cy="1828800"/>
          </a:xfrm>
          <a:custGeom>
            <a:avLst/>
            <a:gdLst>
              <a:gd name="T0" fmla="*/ 0 w 2592"/>
              <a:gd name="T1" fmla="*/ 2147483647 h 2160"/>
              <a:gd name="T2" fmla="*/ 2147483647 w 2592"/>
              <a:gd name="T3" fmla="*/ 2147483647 h 2160"/>
              <a:gd name="T4" fmla="*/ 2147483647 w 2592"/>
              <a:gd name="T5" fmla="*/ 2147483647 h 2160"/>
              <a:gd name="T6" fmla="*/ 2147483647 w 2592"/>
              <a:gd name="T7" fmla="*/ 2147483647 h 2160"/>
              <a:gd name="T8" fmla="*/ 2147483647 w 2592"/>
              <a:gd name="T9" fmla="*/ 0 h 2160"/>
              <a:gd name="T10" fmla="*/ 2147483647 w 2592"/>
              <a:gd name="T11" fmla="*/ 2147483647 h 2160"/>
              <a:gd name="T12" fmla="*/ 2147483647 w 2592"/>
              <a:gd name="T13" fmla="*/ 2147483647 h 2160"/>
              <a:gd name="T14" fmla="*/ 2147483647 w 2592"/>
              <a:gd name="T15" fmla="*/ 2147483647 h 2160"/>
              <a:gd name="T16" fmla="*/ 2147483647 w 2592"/>
              <a:gd name="T17" fmla="*/ 2147483647 h 2160"/>
              <a:gd name="T18" fmla="*/ 2147483647 w 2592"/>
              <a:gd name="T19" fmla="*/ 2147483647 h 2160"/>
              <a:gd name="T20" fmla="*/ 2147483647 w 2592"/>
              <a:gd name="T21" fmla="*/ 2147483647 h 2160"/>
              <a:gd name="T22" fmla="*/ 2147483647 w 2592"/>
              <a:gd name="T23" fmla="*/ 2147483647 h 2160"/>
              <a:gd name="T24" fmla="*/ 2147483647 w 2592"/>
              <a:gd name="T25" fmla="*/ 2147483647 h 2160"/>
              <a:gd name="T26" fmla="*/ 2147483647 w 2592"/>
              <a:gd name="T27" fmla="*/ 2147483647 h 2160"/>
              <a:gd name="T28" fmla="*/ 2147483647 w 2592"/>
              <a:gd name="T29" fmla="*/ 2147483647 h 2160"/>
              <a:gd name="T30" fmla="*/ 2147483647 w 2592"/>
              <a:gd name="T31" fmla="*/ 2147483647 h 2160"/>
              <a:gd name="T32" fmla="*/ 2147483647 w 2592"/>
              <a:gd name="T33" fmla="*/ 2147483647 h 21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92"/>
              <a:gd name="T52" fmla="*/ 0 h 2160"/>
              <a:gd name="T53" fmla="*/ 2592 w 2592"/>
              <a:gd name="T54" fmla="*/ 2160 h 21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92" h="2160">
                <a:moveTo>
                  <a:pt x="0" y="1080"/>
                </a:moveTo>
                <a:cubicBezTo>
                  <a:pt x="54" y="945"/>
                  <a:pt x="162" y="665"/>
                  <a:pt x="216" y="537"/>
                </a:cubicBezTo>
                <a:cubicBezTo>
                  <a:pt x="270" y="409"/>
                  <a:pt x="288" y="377"/>
                  <a:pt x="324" y="312"/>
                </a:cubicBezTo>
                <a:cubicBezTo>
                  <a:pt x="360" y="247"/>
                  <a:pt x="384" y="207"/>
                  <a:pt x="432" y="144"/>
                </a:cubicBezTo>
                <a:cubicBezTo>
                  <a:pt x="480" y="81"/>
                  <a:pt x="555" y="0"/>
                  <a:pt x="648" y="0"/>
                </a:cubicBezTo>
                <a:cubicBezTo>
                  <a:pt x="741" y="0"/>
                  <a:pt x="819" y="90"/>
                  <a:pt x="864" y="144"/>
                </a:cubicBezTo>
                <a:cubicBezTo>
                  <a:pt x="909" y="198"/>
                  <a:pt x="935" y="246"/>
                  <a:pt x="972" y="312"/>
                </a:cubicBezTo>
                <a:cubicBezTo>
                  <a:pt x="1009" y="378"/>
                  <a:pt x="1026" y="412"/>
                  <a:pt x="1080" y="540"/>
                </a:cubicBezTo>
                <a:cubicBezTo>
                  <a:pt x="1134" y="668"/>
                  <a:pt x="1224" y="900"/>
                  <a:pt x="1296" y="1080"/>
                </a:cubicBezTo>
                <a:cubicBezTo>
                  <a:pt x="1368" y="1260"/>
                  <a:pt x="1461" y="1492"/>
                  <a:pt x="1515" y="1620"/>
                </a:cubicBezTo>
                <a:cubicBezTo>
                  <a:pt x="1569" y="1748"/>
                  <a:pt x="1585" y="1782"/>
                  <a:pt x="1620" y="1848"/>
                </a:cubicBezTo>
                <a:cubicBezTo>
                  <a:pt x="1655" y="1914"/>
                  <a:pt x="1677" y="1950"/>
                  <a:pt x="1731" y="2013"/>
                </a:cubicBezTo>
                <a:cubicBezTo>
                  <a:pt x="1785" y="2076"/>
                  <a:pt x="1848" y="2160"/>
                  <a:pt x="1944" y="2160"/>
                </a:cubicBezTo>
                <a:cubicBezTo>
                  <a:pt x="2040" y="2160"/>
                  <a:pt x="2109" y="2076"/>
                  <a:pt x="2160" y="2016"/>
                </a:cubicBezTo>
                <a:cubicBezTo>
                  <a:pt x="2211" y="1956"/>
                  <a:pt x="2226" y="1914"/>
                  <a:pt x="2262" y="1848"/>
                </a:cubicBezTo>
                <a:cubicBezTo>
                  <a:pt x="2298" y="1782"/>
                  <a:pt x="2321" y="1748"/>
                  <a:pt x="2376" y="1620"/>
                </a:cubicBezTo>
                <a:cubicBezTo>
                  <a:pt x="2431" y="1492"/>
                  <a:pt x="2511" y="1286"/>
                  <a:pt x="2592" y="1080"/>
                </a:cubicBezTo>
              </a:path>
            </a:pathLst>
          </a:custGeom>
          <a:solidFill>
            <a:srgbClr val="2F5597">
              <a:alpha val="34902"/>
            </a:srgbClr>
          </a:solidFill>
          <a:ln w="28575" cmpd="sng">
            <a:solidFill>
              <a:schemeClr val="accent5">
                <a:lumMod val="75000"/>
              </a:schemeClr>
            </a:solidFill>
            <a:prstDash val="sysDash"/>
            <a:round/>
            <a:headEnd/>
            <a:tailEnd/>
          </a:ln>
          <a:scene3d>
            <a:camera prst="isometricOffAxis2Top">
              <a:rot lat="18000000" lon="3810000" rev="18000000"/>
            </a:camera>
            <a:lightRig rig="threePt" dir="t"/>
          </a:scene3d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1066800" y="4067805"/>
            <a:ext cx="7239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990600" y="4044766"/>
            <a:ext cx="1143000" cy="8382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85800" y="1226403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Wavefronts</a:t>
            </a:r>
            <a:r>
              <a:rPr lang="en-US" sz="2400" dirty="0" smtClean="0"/>
              <a:t> represent surfaces at crests of EM wave, </a:t>
            </a:r>
            <a:r>
              <a:rPr lang="en-US" sz="2400" dirty="0" smtClean="0">
                <a:sym typeface="Symbol"/>
              </a:rPr>
              <a:t></a:t>
            </a:r>
            <a:r>
              <a:rPr lang="en-US" sz="2400" dirty="0" smtClean="0"/>
              <a:t> to direction of propagation</a:t>
            </a:r>
            <a:endParaRPr lang="en-US" sz="2400" dirty="0"/>
          </a:p>
        </p:txBody>
      </p:sp>
      <p:sp>
        <p:nvSpPr>
          <p:cNvPr id="273" name="Text Box 12"/>
          <p:cNvSpPr txBox="1">
            <a:spLocks noChangeArrowheads="1"/>
          </p:cNvSpPr>
          <p:nvPr/>
        </p:nvSpPr>
        <p:spPr bwMode="auto">
          <a:xfrm>
            <a:off x="8293428" y="3889792"/>
            <a:ext cx="244475" cy="36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 i="1" dirty="0">
                <a:latin typeface="+mn-lt"/>
              </a:rPr>
              <a:t>y</a:t>
            </a:r>
            <a:endParaRPr lang="en-US" altLang="en-US" b="0" i="1" dirty="0">
              <a:latin typeface="+mn-lt"/>
            </a:endParaRPr>
          </a:p>
        </p:txBody>
      </p:sp>
      <p:sp>
        <p:nvSpPr>
          <p:cNvPr id="274" name="Text Box 12"/>
          <p:cNvSpPr txBox="1">
            <a:spLocks noChangeArrowheads="1"/>
          </p:cNvSpPr>
          <p:nvPr/>
        </p:nvSpPr>
        <p:spPr bwMode="auto">
          <a:xfrm>
            <a:off x="2000243" y="2337185"/>
            <a:ext cx="244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0" i="1" dirty="0">
                <a:latin typeface="+mn-lt"/>
              </a:rPr>
              <a:t>z</a:t>
            </a:r>
          </a:p>
        </p:txBody>
      </p:sp>
      <p:sp>
        <p:nvSpPr>
          <p:cNvPr id="280" name="Text Box 12"/>
          <p:cNvSpPr txBox="1">
            <a:spLocks noChangeArrowheads="1"/>
          </p:cNvSpPr>
          <p:nvPr/>
        </p:nvSpPr>
        <p:spPr bwMode="auto">
          <a:xfrm>
            <a:off x="685800" y="4730566"/>
            <a:ext cx="244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0" i="1" dirty="0" smtClean="0">
                <a:latin typeface="+mn-lt"/>
              </a:rPr>
              <a:t>x</a:t>
            </a:r>
            <a:endParaRPr lang="en-US" altLang="en-US" sz="2000" b="0" i="1" dirty="0">
              <a:latin typeface="+mn-lt"/>
            </a:endParaRPr>
          </a:p>
        </p:txBody>
      </p:sp>
      <p:sp>
        <p:nvSpPr>
          <p:cNvPr id="308" name="Parallelogram 68"/>
          <p:cNvSpPr>
            <a:spLocks noChangeArrowheads="1"/>
          </p:cNvSpPr>
          <p:nvPr/>
        </p:nvSpPr>
        <p:spPr bwMode="auto">
          <a:xfrm rot="16200000" flipV="1">
            <a:off x="606368" y="3303715"/>
            <a:ext cx="1981199" cy="1024901"/>
          </a:xfrm>
          <a:prstGeom prst="parallelogram">
            <a:avLst>
              <a:gd name="adj" fmla="val 73508"/>
            </a:avLst>
          </a:prstGeom>
          <a:solidFill>
            <a:schemeClr val="bg1">
              <a:alpha val="67059"/>
            </a:schemeClr>
          </a:solidFill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  <a:extLst/>
        </p:spPr>
        <p:txBody>
          <a:bodyPr/>
          <a:lstStyle/>
          <a:p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>
            <a:off x="2133600" y="2696205"/>
            <a:ext cx="0" cy="251460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7" name="Group 329"/>
          <p:cNvGrpSpPr/>
          <p:nvPr/>
        </p:nvGrpSpPr>
        <p:grpSpPr>
          <a:xfrm>
            <a:off x="1057225" y="6146470"/>
            <a:ext cx="3291840" cy="482930"/>
            <a:chOff x="1084521" y="5507665"/>
            <a:chExt cx="3291840" cy="482930"/>
          </a:xfrm>
        </p:grpSpPr>
        <p:cxnSp>
          <p:nvCxnSpPr>
            <p:cNvPr id="328" name="Straight Arrow Connector 327"/>
            <p:cNvCxnSpPr/>
            <p:nvPr/>
          </p:nvCxnSpPr>
          <p:spPr>
            <a:xfrm flipV="1">
              <a:off x="1084521" y="5507665"/>
              <a:ext cx="329184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TextBox 328"/>
            <p:cNvSpPr txBox="1"/>
            <p:nvPr/>
          </p:nvSpPr>
          <p:spPr>
            <a:xfrm>
              <a:off x="2551814" y="5528930"/>
              <a:ext cx="327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i="1" dirty="0" smtClean="0"/>
                <a:t>λ</a:t>
              </a:r>
              <a:endParaRPr lang="en-US" sz="2400" i="1" dirty="0"/>
            </a:p>
          </p:txBody>
        </p:sp>
      </p:grpSp>
      <p:sp>
        <p:nvSpPr>
          <p:cNvPr id="135" name="Parallelogram 68"/>
          <p:cNvSpPr>
            <a:spLocks noChangeArrowheads="1"/>
          </p:cNvSpPr>
          <p:nvPr/>
        </p:nvSpPr>
        <p:spPr bwMode="auto">
          <a:xfrm rot="16200000" flipV="1">
            <a:off x="3860042" y="3278217"/>
            <a:ext cx="2033515" cy="1066800"/>
          </a:xfrm>
          <a:prstGeom prst="parallelogram">
            <a:avLst>
              <a:gd name="adj" fmla="val 73508"/>
            </a:avLst>
          </a:prstGeom>
          <a:solidFill>
            <a:schemeClr val="bg1">
              <a:alpha val="67059"/>
            </a:schemeClr>
          </a:solidFill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  <a:extLst/>
        </p:spPr>
        <p:txBody>
          <a:bodyPr/>
          <a:lstStyle/>
          <a:p>
            <a:endParaRPr lang="en-US"/>
          </a:p>
        </p:txBody>
      </p:sp>
      <p:cxnSp>
        <p:nvCxnSpPr>
          <p:cNvPr id="137" name="Straight Connector 136"/>
          <p:cNvCxnSpPr/>
          <p:nvPr/>
        </p:nvCxnSpPr>
        <p:spPr>
          <a:xfrm flipH="1">
            <a:off x="4281985" y="4047041"/>
            <a:ext cx="1143000" cy="8382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5424985" y="2698480"/>
            <a:ext cx="0" cy="251460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7315200" y="3429000"/>
            <a:ext cx="533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7315200" y="2971800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c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 Box 43"/>
          <p:cNvSpPr txBox="1">
            <a:spLocks noChangeArrowheads="1"/>
          </p:cNvSpPr>
          <p:nvPr/>
        </p:nvSpPr>
        <p:spPr bwMode="auto">
          <a:xfrm>
            <a:off x="585788" y="1141413"/>
            <a:ext cx="79486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0" dirty="0">
                <a:latin typeface="+mj-lt"/>
              </a:rPr>
              <a:t>Every point on a </a:t>
            </a:r>
            <a:r>
              <a:rPr lang="en-US" sz="2400" b="0" dirty="0" err="1">
                <a:latin typeface="+mj-lt"/>
              </a:rPr>
              <a:t>wavefront</a:t>
            </a:r>
            <a:r>
              <a:rPr lang="en-US" sz="2400" b="0" dirty="0">
                <a:latin typeface="+mj-lt"/>
              </a:rPr>
              <a:t> acts as a source of tiny </a:t>
            </a:r>
            <a:r>
              <a:rPr lang="en-US" sz="2400" b="0" dirty="0" smtClean="0">
                <a:latin typeface="+mj-lt"/>
              </a:rPr>
              <a:t>spherical “wavelets</a:t>
            </a:r>
            <a:r>
              <a:rPr lang="en-US" sz="2400" b="0" dirty="0">
                <a:latin typeface="+mj-lt"/>
              </a:rPr>
              <a:t>” that </a:t>
            </a:r>
            <a:r>
              <a:rPr lang="en-US" sz="2400" b="0" dirty="0" smtClean="0">
                <a:latin typeface="+mj-lt"/>
              </a:rPr>
              <a:t>spread outward</a:t>
            </a:r>
            <a:endParaRPr lang="en-US" sz="2400" b="0" dirty="0">
              <a:latin typeface="+mj-lt"/>
            </a:endParaRPr>
          </a:p>
        </p:txBody>
      </p:sp>
      <p:grpSp>
        <p:nvGrpSpPr>
          <p:cNvPr id="2" name="Group 112"/>
          <p:cNvGrpSpPr>
            <a:grpSpLocks/>
          </p:cNvGrpSpPr>
          <p:nvPr/>
        </p:nvGrpSpPr>
        <p:grpSpPr bwMode="auto">
          <a:xfrm>
            <a:off x="3884613" y="1981200"/>
            <a:ext cx="1371600" cy="1371600"/>
            <a:chOff x="4797575" y="2743200"/>
            <a:chExt cx="1371600" cy="1371600"/>
          </a:xfrm>
        </p:grpSpPr>
        <p:sp>
          <p:nvSpPr>
            <p:cNvPr id="75" name="Arc 74"/>
            <p:cNvSpPr/>
            <p:nvPr/>
          </p:nvSpPr>
          <p:spPr bwMode="auto">
            <a:xfrm>
              <a:off x="5026175" y="2971800"/>
              <a:ext cx="914400" cy="914400"/>
            </a:xfrm>
            <a:prstGeom prst="arc">
              <a:avLst>
                <a:gd name="adj1" fmla="val 19575681"/>
                <a:gd name="adj2" fmla="val 1868374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Arc 75"/>
            <p:cNvSpPr/>
            <p:nvPr/>
          </p:nvSpPr>
          <p:spPr bwMode="auto">
            <a:xfrm>
              <a:off x="5254775" y="3200400"/>
              <a:ext cx="457200" cy="457200"/>
            </a:xfrm>
            <a:prstGeom prst="arc">
              <a:avLst>
                <a:gd name="adj1" fmla="val 19021282"/>
                <a:gd name="adj2" fmla="val 2544483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Arc 79"/>
            <p:cNvSpPr/>
            <p:nvPr/>
          </p:nvSpPr>
          <p:spPr>
            <a:xfrm rot="5400000">
              <a:off x="5443688" y="3382963"/>
              <a:ext cx="76200" cy="76200"/>
            </a:xfrm>
            <a:prstGeom prst="arc">
              <a:avLst>
                <a:gd name="adj1" fmla="val 10849110"/>
                <a:gd name="adj2" fmla="val 0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Arc 94"/>
            <p:cNvSpPr/>
            <p:nvPr/>
          </p:nvSpPr>
          <p:spPr bwMode="auto">
            <a:xfrm>
              <a:off x="4797575" y="2743200"/>
              <a:ext cx="1371600" cy="1371600"/>
            </a:xfrm>
            <a:prstGeom prst="arc">
              <a:avLst>
                <a:gd name="adj1" fmla="val 19877356"/>
                <a:gd name="adj2" fmla="val 1806271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9" name="Arc 98"/>
          <p:cNvSpPr/>
          <p:nvPr/>
        </p:nvSpPr>
        <p:spPr>
          <a:xfrm rot="5400000">
            <a:off x="2016125" y="2925763"/>
            <a:ext cx="76200" cy="76200"/>
          </a:xfrm>
          <a:prstGeom prst="arc">
            <a:avLst>
              <a:gd name="adj1" fmla="val 157473"/>
              <a:gd name="adj2" fmla="val 21583927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157"/>
          <p:cNvGrpSpPr>
            <a:grpSpLocks/>
          </p:cNvGrpSpPr>
          <p:nvPr/>
        </p:nvGrpSpPr>
        <p:grpSpPr bwMode="auto">
          <a:xfrm>
            <a:off x="1371600" y="2286000"/>
            <a:ext cx="1371600" cy="1371600"/>
            <a:chOff x="1139975" y="2752725"/>
            <a:chExt cx="1371600" cy="1371600"/>
          </a:xfrm>
        </p:grpSpPr>
        <p:sp>
          <p:nvSpPr>
            <p:cNvPr id="103" name="Arc 102"/>
            <p:cNvSpPr/>
            <p:nvPr/>
          </p:nvSpPr>
          <p:spPr bwMode="auto">
            <a:xfrm>
              <a:off x="1597175" y="3209925"/>
              <a:ext cx="457200" cy="457200"/>
            </a:xfrm>
            <a:prstGeom prst="arc">
              <a:avLst>
                <a:gd name="adj1" fmla="val 16768230"/>
                <a:gd name="adj2" fmla="val 4844431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Arc 103"/>
            <p:cNvSpPr/>
            <p:nvPr/>
          </p:nvSpPr>
          <p:spPr bwMode="auto">
            <a:xfrm>
              <a:off x="1368575" y="2981325"/>
              <a:ext cx="914400" cy="914400"/>
            </a:xfrm>
            <a:prstGeom prst="arc">
              <a:avLst>
                <a:gd name="adj1" fmla="val 16637357"/>
                <a:gd name="adj2" fmla="val 4906876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Arc 104"/>
            <p:cNvSpPr/>
            <p:nvPr/>
          </p:nvSpPr>
          <p:spPr bwMode="auto">
            <a:xfrm>
              <a:off x="1139975" y="2752725"/>
              <a:ext cx="1371600" cy="1371600"/>
            </a:xfrm>
            <a:prstGeom prst="arc">
              <a:avLst>
                <a:gd name="adj1" fmla="val 16733275"/>
                <a:gd name="adj2" fmla="val 4801527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155" name="Rectangle 105"/>
          <p:cNvSpPr>
            <a:spLocks noChangeArrowheads="1"/>
          </p:cNvSpPr>
          <p:nvPr/>
        </p:nvSpPr>
        <p:spPr bwMode="auto">
          <a:xfrm>
            <a:off x="762000" y="2743200"/>
            <a:ext cx="11686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 dirty="0"/>
              <a:t>“wavelet” </a:t>
            </a:r>
            <a:endParaRPr lang="en-US" dirty="0"/>
          </a:p>
        </p:txBody>
      </p:sp>
      <p:grpSp>
        <p:nvGrpSpPr>
          <p:cNvPr id="5" name="Group 113"/>
          <p:cNvGrpSpPr>
            <a:grpSpLocks/>
          </p:cNvGrpSpPr>
          <p:nvPr/>
        </p:nvGrpSpPr>
        <p:grpSpPr bwMode="auto">
          <a:xfrm>
            <a:off x="3886201" y="2362200"/>
            <a:ext cx="1371600" cy="1371600"/>
            <a:chOff x="4797575" y="2743200"/>
            <a:chExt cx="1371600" cy="1371600"/>
          </a:xfrm>
        </p:grpSpPr>
        <p:sp>
          <p:nvSpPr>
            <p:cNvPr id="117" name="Arc 116"/>
            <p:cNvSpPr/>
            <p:nvPr/>
          </p:nvSpPr>
          <p:spPr bwMode="auto">
            <a:xfrm>
              <a:off x="5026175" y="2971800"/>
              <a:ext cx="914400" cy="914400"/>
            </a:xfrm>
            <a:prstGeom prst="arc">
              <a:avLst>
                <a:gd name="adj1" fmla="val 19575681"/>
                <a:gd name="adj2" fmla="val 1868374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Arc 117"/>
            <p:cNvSpPr/>
            <p:nvPr/>
          </p:nvSpPr>
          <p:spPr bwMode="auto">
            <a:xfrm>
              <a:off x="5254775" y="3200400"/>
              <a:ext cx="457200" cy="457200"/>
            </a:xfrm>
            <a:prstGeom prst="arc">
              <a:avLst>
                <a:gd name="adj1" fmla="val 19021282"/>
                <a:gd name="adj2" fmla="val 2544483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" name="Arc 120"/>
            <p:cNvSpPr/>
            <p:nvPr/>
          </p:nvSpPr>
          <p:spPr>
            <a:xfrm rot="5400000">
              <a:off x="5443687" y="3382963"/>
              <a:ext cx="76200" cy="76200"/>
            </a:xfrm>
            <a:prstGeom prst="arc">
              <a:avLst>
                <a:gd name="adj1" fmla="val 10849110"/>
                <a:gd name="adj2" fmla="val 0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2" name="Arc 121"/>
            <p:cNvSpPr/>
            <p:nvPr/>
          </p:nvSpPr>
          <p:spPr bwMode="auto">
            <a:xfrm>
              <a:off x="4797575" y="2743200"/>
              <a:ext cx="1371600" cy="1371600"/>
            </a:xfrm>
            <a:prstGeom prst="arc">
              <a:avLst>
                <a:gd name="adj1" fmla="val 19877356"/>
                <a:gd name="adj2" fmla="val 1806271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" name="Group 124"/>
          <p:cNvGrpSpPr>
            <a:grpSpLocks/>
          </p:cNvGrpSpPr>
          <p:nvPr/>
        </p:nvGrpSpPr>
        <p:grpSpPr bwMode="auto">
          <a:xfrm>
            <a:off x="3886201" y="2743200"/>
            <a:ext cx="1371600" cy="1371600"/>
            <a:chOff x="4797575" y="2743200"/>
            <a:chExt cx="1371600" cy="1371600"/>
          </a:xfrm>
        </p:grpSpPr>
        <p:sp>
          <p:nvSpPr>
            <p:cNvPr id="126" name="Arc 125"/>
            <p:cNvSpPr/>
            <p:nvPr/>
          </p:nvSpPr>
          <p:spPr bwMode="auto">
            <a:xfrm>
              <a:off x="5026175" y="2971800"/>
              <a:ext cx="914400" cy="914400"/>
            </a:xfrm>
            <a:prstGeom prst="arc">
              <a:avLst>
                <a:gd name="adj1" fmla="val 19575681"/>
                <a:gd name="adj2" fmla="val 1868374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Arc 128"/>
            <p:cNvSpPr/>
            <p:nvPr/>
          </p:nvSpPr>
          <p:spPr bwMode="auto">
            <a:xfrm>
              <a:off x="5254775" y="3200400"/>
              <a:ext cx="457200" cy="457200"/>
            </a:xfrm>
            <a:prstGeom prst="arc">
              <a:avLst>
                <a:gd name="adj1" fmla="val 19021282"/>
                <a:gd name="adj2" fmla="val 2544483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Arc 129"/>
            <p:cNvSpPr/>
            <p:nvPr/>
          </p:nvSpPr>
          <p:spPr>
            <a:xfrm rot="5400000">
              <a:off x="5443687" y="3382963"/>
              <a:ext cx="76200" cy="76200"/>
            </a:xfrm>
            <a:prstGeom prst="arc">
              <a:avLst>
                <a:gd name="adj1" fmla="val 10849110"/>
                <a:gd name="adj2" fmla="val 0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3" name="Arc 132"/>
            <p:cNvSpPr/>
            <p:nvPr/>
          </p:nvSpPr>
          <p:spPr bwMode="auto">
            <a:xfrm>
              <a:off x="4797575" y="2743200"/>
              <a:ext cx="1371600" cy="1371600"/>
            </a:xfrm>
            <a:prstGeom prst="arc">
              <a:avLst>
                <a:gd name="adj1" fmla="val 19877356"/>
                <a:gd name="adj2" fmla="val 1806271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133"/>
          <p:cNvGrpSpPr>
            <a:grpSpLocks/>
          </p:cNvGrpSpPr>
          <p:nvPr/>
        </p:nvGrpSpPr>
        <p:grpSpPr bwMode="auto">
          <a:xfrm>
            <a:off x="3886201" y="3124200"/>
            <a:ext cx="1371600" cy="1371600"/>
            <a:chOff x="4797575" y="2743200"/>
            <a:chExt cx="1371600" cy="1371600"/>
          </a:xfrm>
        </p:grpSpPr>
        <p:sp>
          <p:nvSpPr>
            <p:cNvPr id="135" name="Arc 134"/>
            <p:cNvSpPr/>
            <p:nvPr/>
          </p:nvSpPr>
          <p:spPr bwMode="auto">
            <a:xfrm>
              <a:off x="5026175" y="2971800"/>
              <a:ext cx="914400" cy="914400"/>
            </a:xfrm>
            <a:prstGeom prst="arc">
              <a:avLst>
                <a:gd name="adj1" fmla="val 19575681"/>
                <a:gd name="adj2" fmla="val 1868374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" name="Arc 135"/>
            <p:cNvSpPr/>
            <p:nvPr/>
          </p:nvSpPr>
          <p:spPr bwMode="auto">
            <a:xfrm>
              <a:off x="5254775" y="3200400"/>
              <a:ext cx="457200" cy="457200"/>
            </a:xfrm>
            <a:prstGeom prst="arc">
              <a:avLst>
                <a:gd name="adj1" fmla="val 19021282"/>
                <a:gd name="adj2" fmla="val 2544483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" name="Arc 136"/>
            <p:cNvSpPr/>
            <p:nvPr/>
          </p:nvSpPr>
          <p:spPr>
            <a:xfrm rot="5400000">
              <a:off x="5443687" y="3382963"/>
              <a:ext cx="76200" cy="76200"/>
            </a:xfrm>
            <a:prstGeom prst="arc">
              <a:avLst>
                <a:gd name="adj1" fmla="val 10849110"/>
                <a:gd name="adj2" fmla="val 0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8" name="Arc 137"/>
            <p:cNvSpPr/>
            <p:nvPr/>
          </p:nvSpPr>
          <p:spPr bwMode="auto">
            <a:xfrm>
              <a:off x="4797575" y="2743200"/>
              <a:ext cx="1371600" cy="1371600"/>
            </a:xfrm>
            <a:prstGeom prst="arc">
              <a:avLst>
                <a:gd name="adj1" fmla="val 19877356"/>
                <a:gd name="adj2" fmla="val 1806271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8" name="Group 140"/>
          <p:cNvGrpSpPr>
            <a:grpSpLocks/>
          </p:cNvGrpSpPr>
          <p:nvPr/>
        </p:nvGrpSpPr>
        <p:grpSpPr bwMode="auto">
          <a:xfrm>
            <a:off x="3886201" y="3505200"/>
            <a:ext cx="1371600" cy="1371600"/>
            <a:chOff x="4797575" y="2743200"/>
            <a:chExt cx="1371600" cy="1371600"/>
          </a:xfrm>
        </p:grpSpPr>
        <p:sp>
          <p:nvSpPr>
            <p:cNvPr id="142" name="Arc 141"/>
            <p:cNvSpPr/>
            <p:nvPr/>
          </p:nvSpPr>
          <p:spPr bwMode="auto">
            <a:xfrm>
              <a:off x="5026175" y="2971800"/>
              <a:ext cx="914400" cy="914400"/>
            </a:xfrm>
            <a:prstGeom prst="arc">
              <a:avLst>
                <a:gd name="adj1" fmla="val 19575681"/>
                <a:gd name="adj2" fmla="val 1868374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5" name="Arc 144"/>
            <p:cNvSpPr/>
            <p:nvPr/>
          </p:nvSpPr>
          <p:spPr bwMode="auto">
            <a:xfrm>
              <a:off x="5254775" y="3200400"/>
              <a:ext cx="457200" cy="457200"/>
            </a:xfrm>
            <a:prstGeom prst="arc">
              <a:avLst>
                <a:gd name="adj1" fmla="val 19021282"/>
                <a:gd name="adj2" fmla="val 2544483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Arc 145"/>
            <p:cNvSpPr/>
            <p:nvPr/>
          </p:nvSpPr>
          <p:spPr>
            <a:xfrm rot="5400000">
              <a:off x="5443687" y="3382963"/>
              <a:ext cx="76200" cy="76200"/>
            </a:xfrm>
            <a:prstGeom prst="arc">
              <a:avLst>
                <a:gd name="adj1" fmla="val 10849110"/>
                <a:gd name="adj2" fmla="val 0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9" name="Arc 148"/>
            <p:cNvSpPr/>
            <p:nvPr/>
          </p:nvSpPr>
          <p:spPr bwMode="auto">
            <a:xfrm>
              <a:off x="4797575" y="2743200"/>
              <a:ext cx="1371600" cy="1371600"/>
            </a:xfrm>
            <a:prstGeom prst="arc">
              <a:avLst>
                <a:gd name="adj1" fmla="val 19877356"/>
                <a:gd name="adj2" fmla="val 1806271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162" name="Rectangle 156"/>
          <p:cNvSpPr>
            <a:spLocks noChangeArrowheads="1"/>
          </p:cNvSpPr>
          <p:nvPr/>
        </p:nvSpPr>
        <p:spPr bwMode="auto">
          <a:xfrm>
            <a:off x="3581400" y="4800600"/>
            <a:ext cx="1905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0" dirty="0" smtClean="0"/>
              <a:t>Planar </a:t>
            </a:r>
            <a:r>
              <a:rPr lang="en-US" b="0" dirty="0" err="1" smtClean="0"/>
              <a:t>wavefronts</a:t>
            </a:r>
            <a:endParaRPr lang="en-US" dirty="0"/>
          </a:p>
        </p:txBody>
      </p:sp>
      <p:pic>
        <p:nvPicPr>
          <p:cNvPr id="47" name="Picture 46" descr="water_w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733800"/>
            <a:ext cx="2069630" cy="1524000"/>
          </a:xfrm>
          <a:prstGeom prst="rect">
            <a:avLst/>
          </a:prstGeom>
        </p:spPr>
      </p:pic>
      <p:sp>
        <p:nvSpPr>
          <p:cNvPr id="48" name="Titl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Huygens’ Principle</a:t>
            </a:r>
            <a:endParaRPr lang="en-US" dirty="0"/>
          </a:p>
        </p:txBody>
      </p:sp>
      <p:sp>
        <p:nvSpPr>
          <p:cNvPr id="49" name="Text Box 43"/>
          <p:cNvSpPr txBox="1">
            <a:spLocks noChangeArrowheads="1"/>
          </p:cNvSpPr>
          <p:nvPr/>
        </p:nvSpPr>
        <p:spPr bwMode="auto">
          <a:xfrm>
            <a:off x="685800" y="5867400"/>
            <a:ext cx="79486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0" dirty="0" smtClean="0">
                <a:latin typeface="+mj-lt"/>
              </a:rPr>
              <a:t>The shape of the </a:t>
            </a:r>
            <a:r>
              <a:rPr lang="en-US" sz="2400" b="0" dirty="0" err="1" smtClean="0">
                <a:latin typeface="+mj-lt"/>
              </a:rPr>
              <a:t>wavefront</a:t>
            </a:r>
            <a:r>
              <a:rPr lang="en-US" sz="2400" b="0" dirty="0" smtClean="0">
                <a:latin typeface="+mj-lt"/>
              </a:rPr>
              <a:t> at a later time is tangent to all the wavelets</a:t>
            </a:r>
            <a:endParaRPr lang="en-US" sz="2400" b="0" dirty="0"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819400" y="5391090"/>
            <a:ext cx="6248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L</a:t>
            </a:r>
            <a:r>
              <a:rPr lang="en-US" sz="2000" b="0" dirty="0" smtClean="0">
                <a:solidFill>
                  <a:srgbClr val="C00000"/>
                </a:solidFill>
                <a:latin typeface="+mj-lt"/>
              </a:rPr>
              <a:t>ight represented as </a:t>
            </a:r>
            <a:r>
              <a:rPr lang="en-US" sz="2000" b="0" dirty="0">
                <a:solidFill>
                  <a:srgbClr val="C00000"/>
                </a:solidFill>
                <a:latin typeface="+mj-lt"/>
              </a:rPr>
              <a:t>“rays” along direction of </a:t>
            </a:r>
            <a:r>
              <a:rPr lang="en-US" sz="2000" b="0" dirty="0" smtClean="0">
                <a:solidFill>
                  <a:srgbClr val="C00000"/>
                </a:solidFill>
                <a:latin typeface="+mj-lt"/>
              </a:rPr>
              <a:t>propagation</a:t>
            </a:r>
            <a:endParaRPr lang="en-US" sz="2000" b="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85" name="Group 140"/>
          <p:cNvGrpSpPr>
            <a:grpSpLocks/>
          </p:cNvGrpSpPr>
          <p:nvPr/>
        </p:nvGrpSpPr>
        <p:grpSpPr bwMode="auto">
          <a:xfrm rot="2700000">
            <a:off x="6954932" y="3068732"/>
            <a:ext cx="1371600" cy="1371600"/>
            <a:chOff x="4797575" y="2743200"/>
            <a:chExt cx="1371600" cy="1371600"/>
          </a:xfrm>
        </p:grpSpPr>
        <p:sp>
          <p:nvSpPr>
            <p:cNvPr id="86" name="Arc 85"/>
            <p:cNvSpPr/>
            <p:nvPr/>
          </p:nvSpPr>
          <p:spPr bwMode="auto">
            <a:xfrm>
              <a:off x="5026175" y="2971800"/>
              <a:ext cx="914400" cy="914400"/>
            </a:xfrm>
            <a:prstGeom prst="arc">
              <a:avLst>
                <a:gd name="adj1" fmla="val 17919801"/>
                <a:gd name="adj2" fmla="val 4159921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Arc 86"/>
            <p:cNvSpPr/>
            <p:nvPr/>
          </p:nvSpPr>
          <p:spPr bwMode="auto">
            <a:xfrm>
              <a:off x="5254775" y="3200400"/>
              <a:ext cx="457200" cy="457200"/>
            </a:xfrm>
            <a:prstGeom prst="arc">
              <a:avLst>
                <a:gd name="adj1" fmla="val 17348973"/>
                <a:gd name="adj2" fmla="val 3920511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Arc 87"/>
            <p:cNvSpPr/>
            <p:nvPr/>
          </p:nvSpPr>
          <p:spPr>
            <a:xfrm rot="5400000">
              <a:off x="5443687" y="3382963"/>
              <a:ext cx="76200" cy="76200"/>
            </a:xfrm>
            <a:prstGeom prst="arc">
              <a:avLst>
                <a:gd name="adj1" fmla="val 10849110"/>
                <a:gd name="adj2" fmla="val 0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Arc 88"/>
            <p:cNvSpPr/>
            <p:nvPr/>
          </p:nvSpPr>
          <p:spPr bwMode="auto">
            <a:xfrm>
              <a:off x="4797575" y="2743200"/>
              <a:ext cx="1371600" cy="1371600"/>
            </a:xfrm>
            <a:prstGeom prst="arc">
              <a:avLst>
                <a:gd name="adj1" fmla="val 17940418"/>
                <a:gd name="adj2" fmla="val 3701226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90" name="Group 140"/>
          <p:cNvGrpSpPr>
            <a:grpSpLocks/>
          </p:cNvGrpSpPr>
          <p:nvPr/>
        </p:nvGrpSpPr>
        <p:grpSpPr bwMode="auto">
          <a:xfrm>
            <a:off x="7086600" y="2743200"/>
            <a:ext cx="1371600" cy="1371600"/>
            <a:chOff x="4797575" y="2743200"/>
            <a:chExt cx="1371600" cy="1371600"/>
          </a:xfrm>
        </p:grpSpPr>
        <p:sp>
          <p:nvSpPr>
            <p:cNvPr id="91" name="Arc 90"/>
            <p:cNvSpPr/>
            <p:nvPr/>
          </p:nvSpPr>
          <p:spPr bwMode="auto">
            <a:xfrm>
              <a:off x="5026175" y="2971800"/>
              <a:ext cx="914400" cy="914400"/>
            </a:xfrm>
            <a:prstGeom prst="arc">
              <a:avLst>
                <a:gd name="adj1" fmla="val 17919801"/>
                <a:gd name="adj2" fmla="val 4159921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Arc 91"/>
            <p:cNvSpPr/>
            <p:nvPr/>
          </p:nvSpPr>
          <p:spPr bwMode="auto">
            <a:xfrm>
              <a:off x="5254775" y="3200400"/>
              <a:ext cx="457200" cy="457200"/>
            </a:xfrm>
            <a:prstGeom prst="arc">
              <a:avLst>
                <a:gd name="adj1" fmla="val 17348973"/>
                <a:gd name="adj2" fmla="val 3920511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Arc 92"/>
            <p:cNvSpPr/>
            <p:nvPr/>
          </p:nvSpPr>
          <p:spPr>
            <a:xfrm rot="5400000">
              <a:off x="5443687" y="3382963"/>
              <a:ext cx="76200" cy="76200"/>
            </a:xfrm>
            <a:prstGeom prst="arc">
              <a:avLst>
                <a:gd name="adj1" fmla="val 10849110"/>
                <a:gd name="adj2" fmla="val 0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Arc 93"/>
            <p:cNvSpPr/>
            <p:nvPr/>
          </p:nvSpPr>
          <p:spPr bwMode="auto">
            <a:xfrm>
              <a:off x="4797575" y="2743200"/>
              <a:ext cx="1371600" cy="1371600"/>
            </a:xfrm>
            <a:prstGeom prst="arc">
              <a:avLst>
                <a:gd name="adj1" fmla="val 17940418"/>
                <a:gd name="adj2" fmla="val 3701226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0" name="Group 140"/>
          <p:cNvGrpSpPr>
            <a:grpSpLocks/>
          </p:cNvGrpSpPr>
          <p:nvPr/>
        </p:nvGrpSpPr>
        <p:grpSpPr bwMode="auto">
          <a:xfrm rot="10800000">
            <a:off x="6172200" y="2743200"/>
            <a:ext cx="1371600" cy="1371600"/>
            <a:chOff x="4797575" y="2743200"/>
            <a:chExt cx="1371600" cy="1371600"/>
          </a:xfrm>
        </p:grpSpPr>
        <p:sp>
          <p:nvSpPr>
            <p:cNvPr id="101" name="Arc 100"/>
            <p:cNvSpPr/>
            <p:nvPr/>
          </p:nvSpPr>
          <p:spPr bwMode="auto">
            <a:xfrm>
              <a:off x="5026175" y="2971800"/>
              <a:ext cx="914400" cy="914400"/>
            </a:xfrm>
            <a:prstGeom prst="arc">
              <a:avLst>
                <a:gd name="adj1" fmla="val 17919801"/>
                <a:gd name="adj2" fmla="val 4159921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" name="Arc 101"/>
            <p:cNvSpPr/>
            <p:nvPr/>
          </p:nvSpPr>
          <p:spPr bwMode="auto">
            <a:xfrm>
              <a:off x="5254775" y="3200400"/>
              <a:ext cx="457200" cy="457200"/>
            </a:xfrm>
            <a:prstGeom prst="arc">
              <a:avLst>
                <a:gd name="adj1" fmla="val 17348973"/>
                <a:gd name="adj2" fmla="val 3920511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Arc 105"/>
            <p:cNvSpPr/>
            <p:nvPr/>
          </p:nvSpPr>
          <p:spPr>
            <a:xfrm rot="5400000">
              <a:off x="5443687" y="3382963"/>
              <a:ext cx="76200" cy="76200"/>
            </a:xfrm>
            <a:prstGeom prst="arc">
              <a:avLst>
                <a:gd name="adj1" fmla="val 10849110"/>
                <a:gd name="adj2" fmla="val 0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7" name="Arc 106"/>
            <p:cNvSpPr/>
            <p:nvPr/>
          </p:nvSpPr>
          <p:spPr bwMode="auto">
            <a:xfrm>
              <a:off x="4797575" y="2743200"/>
              <a:ext cx="1371600" cy="1371600"/>
            </a:xfrm>
            <a:prstGeom prst="arc">
              <a:avLst>
                <a:gd name="adj1" fmla="val 17940418"/>
                <a:gd name="adj2" fmla="val 3701226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8" name="Group 140"/>
          <p:cNvGrpSpPr>
            <a:grpSpLocks/>
          </p:cNvGrpSpPr>
          <p:nvPr/>
        </p:nvGrpSpPr>
        <p:grpSpPr bwMode="auto">
          <a:xfrm rot="16200000">
            <a:off x="6629400" y="2286000"/>
            <a:ext cx="1371600" cy="1371600"/>
            <a:chOff x="4797575" y="2743200"/>
            <a:chExt cx="1371600" cy="1371600"/>
          </a:xfrm>
        </p:grpSpPr>
        <p:sp>
          <p:nvSpPr>
            <p:cNvPr id="109" name="Arc 108"/>
            <p:cNvSpPr/>
            <p:nvPr/>
          </p:nvSpPr>
          <p:spPr bwMode="auto">
            <a:xfrm>
              <a:off x="5026175" y="2971800"/>
              <a:ext cx="914400" cy="914400"/>
            </a:xfrm>
            <a:prstGeom prst="arc">
              <a:avLst>
                <a:gd name="adj1" fmla="val 17919801"/>
                <a:gd name="adj2" fmla="val 4159921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Arc 109"/>
            <p:cNvSpPr/>
            <p:nvPr/>
          </p:nvSpPr>
          <p:spPr bwMode="auto">
            <a:xfrm>
              <a:off x="5254775" y="3200400"/>
              <a:ext cx="457200" cy="457200"/>
            </a:xfrm>
            <a:prstGeom prst="arc">
              <a:avLst>
                <a:gd name="adj1" fmla="val 17348973"/>
                <a:gd name="adj2" fmla="val 3920511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" name="Arc 110"/>
            <p:cNvSpPr/>
            <p:nvPr/>
          </p:nvSpPr>
          <p:spPr>
            <a:xfrm rot="5400000">
              <a:off x="5443687" y="3382963"/>
              <a:ext cx="76200" cy="76200"/>
            </a:xfrm>
            <a:prstGeom prst="arc">
              <a:avLst>
                <a:gd name="adj1" fmla="val 10849110"/>
                <a:gd name="adj2" fmla="val 0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Arc 111"/>
            <p:cNvSpPr/>
            <p:nvPr/>
          </p:nvSpPr>
          <p:spPr bwMode="auto">
            <a:xfrm>
              <a:off x="4797575" y="2743200"/>
              <a:ext cx="1371600" cy="1371600"/>
            </a:xfrm>
            <a:prstGeom prst="arc">
              <a:avLst>
                <a:gd name="adj1" fmla="val 17940418"/>
                <a:gd name="adj2" fmla="val 3701226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13" name="Group 140"/>
          <p:cNvGrpSpPr>
            <a:grpSpLocks/>
          </p:cNvGrpSpPr>
          <p:nvPr/>
        </p:nvGrpSpPr>
        <p:grpSpPr bwMode="auto">
          <a:xfrm rot="5400000" flipV="1">
            <a:off x="6629400" y="3200400"/>
            <a:ext cx="1371600" cy="1371600"/>
            <a:chOff x="4797575" y="2743200"/>
            <a:chExt cx="1371600" cy="1371600"/>
          </a:xfrm>
        </p:grpSpPr>
        <p:sp>
          <p:nvSpPr>
            <p:cNvPr id="114" name="Arc 113"/>
            <p:cNvSpPr/>
            <p:nvPr/>
          </p:nvSpPr>
          <p:spPr bwMode="auto">
            <a:xfrm>
              <a:off x="5026175" y="2971800"/>
              <a:ext cx="914400" cy="914400"/>
            </a:xfrm>
            <a:prstGeom prst="arc">
              <a:avLst>
                <a:gd name="adj1" fmla="val 17919801"/>
                <a:gd name="adj2" fmla="val 4159921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Arc 114"/>
            <p:cNvSpPr/>
            <p:nvPr/>
          </p:nvSpPr>
          <p:spPr bwMode="auto">
            <a:xfrm>
              <a:off x="5254775" y="3200400"/>
              <a:ext cx="457200" cy="457200"/>
            </a:xfrm>
            <a:prstGeom prst="arc">
              <a:avLst>
                <a:gd name="adj1" fmla="val 17348973"/>
                <a:gd name="adj2" fmla="val 3920511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Arc 115"/>
            <p:cNvSpPr/>
            <p:nvPr/>
          </p:nvSpPr>
          <p:spPr>
            <a:xfrm rot="5400000">
              <a:off x="5443687" y="3382963"/>
              <a:ext cx="76200" cy="76200"/>
            </a:xfrm>
            <a:prstGeom prst="arc">
              <a:avLst>
                <a:gd name="adj1" fmla="val 10849110"/>
                <a:gd name="adj2" fmla="val 0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9" name="Arc 118"/>
            <p:cNvSpPr/>
            <p:nvPr/>
          </p:nvSpPr>
          <p:spPr bwMode="auto">
            <a:xfrm>
              <a:off x="4797575" y="2743200"/>
              <a:ext cx="1371600" cy="1371600"/>
            </a:xfrm>
            <a:prstGeom prst="arc">
              <a:avLst>
                <a:gd name="adj1" fmla="val 17940418"/>
                <a:gd name="adj2" fmla="val 3701226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20" name="Group 140"/>
          <p:cNvGrpSpPr>
            <a:grpSpLocks/>
          </p:cNvGrpSpPr>
          <p:nvPr/>
        </p:nvGrpSpPr>
        <p:grpSpPr bwMode="auto">
          <a:xfrm rot="8100000">
            <a:off x="6303868" y="3068732"/>
            <a:ext cx="1371600" cy="1371600"/>
            <a:chOff x="4797575" y="2743200"/>
            <a:chExt cx="1371600" cy="1371600"/>
          </a:xfrm>
        </p:grpSpPr>
        <p:sp>
          <p:nvSpPr>
            <p:cNvPr id="123" name="Arc 122"/>
            <p:cNvSpPr/>
            <p:nvPr/>
          </p:nvSpPr>
          <p:spPr bwMode="auto">
            <a:xfrm>
              <a:off x="5026175" y="2971800"/>
              <a:ext cx="914400" cy="914400"/>
            </a:xfrm>
            <a:prstGeom prst="arc">
              <a:avLst>
                <a:gd name="adj1" fmla="val 17919801"/>
                <a:gd name="adj2" fmla="val 4159921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" name="Arc 123"/>
            <p:cNvSpPr/>
            <p:nvPr/>
          </p:nvSpPr>
          <p:spPr bwMode="auto">
            <a:xfrm>
              <a:off x="5254775" y="3200400"/>
              <a:ext cx="457200" cy="457200"/>
            </a:xfrm>
            <a:prstGeom prst="arc">
              <a:avLst>
                <a:gd name="adj1" fmla="val 17348973"/>
                <a:gd name="adj2" fmla="val 3920511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" name="Arc 124"/>
            <p:cNvSpPr/>
            <p:nvPr/>
          </p:nvSpPr>
          <p:spPr>
            <a:xfrm rot="5400000">
              <a:off x="5443687" y="3382963"/>
              <a:ext cx="76200" cy="76200"/>
            </a:xfrm>
            <a:prstGeom prst="arc">
              <a:avLst>
                <a:gd name="adj1" fmla="val 10849110"/>
                <a:gd name="adj2" fmla="val 0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7" name="Arc 126"/>
            <p:cNvSpPr/>
            <p:nvPr/>
          </p:nvSpPr>
          <p:spPr bwMode="auto">
            <a:xfrm>
              <a:off x="4797575" y="2743200"/>
              <a:ext cx="1371600" cy="1371600"/>
            </a:xfrm>
            <a:prstGeom prst="arc">
              <a:avLst>
                <a:gd name="adj1" fmla="val 17940418"/>
                <a:gd name="adj2" fmla="val 3701226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40" name="Group 140"/>
          <p:cNvGrpSpPr>
            <a:grpSpLocks/>
          </p:cNvGrpSpPr>
          <p:nvPr/>
        </p:nvGrpSpPr>
        <p:grpSpPr bwMode="auto">
          <a:xfrm rot="18900000" flipV="1">
            <a:off x="6954932" y="2417668"/>
            <a:ext cx="1371600" cy="1371600"/>
            <a:chOff x="4797575" y="2743200"/>
            <a:chExt cx="1371600" cy="1371600"/>
          </a:xfrm>
        </p:grpSpPr>
        <p:sp>
          <p:nvSpPr>
            <p:cNvPr id="141" name="Arc 140"/>
            <p:cNvSpPr/>
            <p:nvPr/>
          </p:nvSpPr>
          <p:spPr bwMode="auto">
            <a:xfrm>
              <a:off x="5026175" y="2971800"/>
              <a:ext cx="914400" cy="914400"/>
            </a:xfrm>
            <a:prstGeom prst="arc">
              <a:avLst>
                <a:gd name="adj1" fmla="val 17919801"/>
                <a:gd name="adj2" fmla="val 4159921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" name="Arc 142"/>
            <p:cNvSpPr/>
            <p:nvPr/>
          </p:nvSpPr>
          <p:spPr bwMode="auto">
            <a:xfrm>
              <a:off x="5254775" y="3200400"/>
              <a:ext cx="457200" cy="457200"/>
            </a:xfrm>
            <a:prstGeom prst="arc">
              <a:avLst>
                <a:gd name="adj1" fmla="val 17348973"/>
                <a:gd name="adj2" fmla="val 3920511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" name="Arc 143"/>
            <p:cNvSpPr/>
            <p:nvPr/>
          </p:nvSpPr>
          <p:spPr>
            <a:xfrm rot="5400000">
              <a:off x="5443687" y="3382963"/>
              <a:ext cx="76200" cy="76200"/>
            </a:xfrm>
            <a:prstGeom prst="arc">
              <a:avLst>
                <a:gd name="adj1" fmla="val 10849110"/>
                <a:gd name="adj2" fmla="val 0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7" name="Arc 146"/>
            <p:cNvSpPr/>
            <p:nvPr/>
          </p:nvSpPr>
          <p:spPr bwMode="auto">
            <a:xfrm>
              <a:off x="4797575" y="2743200"/>
              <a:ext cx="1371600" cy="1371600"/>
            </a:xfrm>
            <a:prstGeom prst="arc">
              <a:avLst>
                <a:gd name="adj1" fmla="val 17940418"/>
                <a:gd name="adj2" fmla="val 3701226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48" name="Group 140"/>
          <p:cNvGrpSpPr>
            <a:grpSpLocks/>
          </p:cNvGrpSpPr>
          <p:nvPr/>
        </p:nvGrpSpPr>
        <p:grpSpPr bwMode="auto">
          <a:xfrm rot="13500000" flipV="1">
            <a:off x="6303868" y="2417668"/>
            <a:ext cx="1371600" cy="1371600"/>
            <a:chOff x="4797575" y="2743200"/>
            <a:chExt cx="1371600" cy="1371600"/>
          </a:xfrm>
        </p:grpSpPr>
        <p:sp>
          <p:nvSpPr>
            <p:cNvPr id="150" name="Arc 149"/>
            <p:cNvSpPr/>
            <p:nvPr/>
          </p:nvSpPr>
          <p:spPr bwMode="auto">
            <a:xfrm>
              <a:off x="5026175" y="2971800"/>
              <a:ext cx="914400" cy="914400"/>
            </a:xfrm>
            <a:prstGeom prst="arc">
              <a:avLst>
                <a:gd name="adj1" fmla="val 17919801"/>
                <a:gd name="adj2" fmla="val 4159921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Arc 150"/>
            <p:cNvSpPr/>
            <p:nvPr/>
          </p:nvSpPr>
          <p:spPr bwMode="auto">
            <a:xfrm>
              <a:off x="5254775" y="3200400"/>
              <a:ext cx="457200" cy="457200"/>
            </a:xfrm>
            <a:prstGeom prst="arc">
              <a:avLst>
                <a:gd name="adj1" fmla="val 17348973"/>
                <a:gd name="adj2" fmla="val 3920511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" name="Arc 151"/>
            <p:cNvSpPr/>
            <p:nvPr/>
          </p:nvSpPr>
          <p:spPr>
            <a:xfrm rot="5400000">
              <a:off x="5443687" y="3382963"/>
              <a:ext cx="76200" cy="76200"/>
            </a:xfrm>
            <a:prstGeom prst="arc">
              <a:avLst>
                <a:gd name="adj1" fmla="val 10849110"/>
                <a:gd name="adj2" fmla="val 0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" name="Arc 152"/>
            <p:cNvSpPr/>
            <p:nvPr/>
          </p:nvSpPr>
          <p:spPr bwMode="auto">
            <a:xfrm>
              <a:off x="4797575" y="2743200"/>
              <a:ext cx="1371600" cy="1371600"/>
            </a:xfrm>
            <a:prstGeom prst="arc">
              <a:avLst>
                <a:gd name="adj1" fmla="val 17940418"/>
                <a:gd name="adj2" fmla="val 3701226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2" name="Rectangle 156"/>
          <p:cNvSpPr>
            <a:spLocks noChangeArrowheads="1"/>
          </p:cNvSpPr>
          <p:nvPr/>
        </p:nvSpPr>
        <p:spPr bwMode="auto">
          <a:xfrm>
            <a:off x="6248400" y="4800600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0" dirty="0" smtClean="0"/>
              <a:t>Spherical </a:t>
            </a:r>
            <a:r>
              <a:rPr lang="en-US" b="0" dirty="0" err="1" smtClean="0"/>
              <a:t>wavefronts</a:t>
            </a:r>
            <a:endParaRPr lang="en-US" dirty="0"/>
          </a:p>
        </p:txBody>
      </p:sp>
      <p:grpSp>
        <p:nvGrpSpPr>
          <p:cNvPr id="134" name="Group 133"/>
          <p:cNvGrpSpPr/>
          <p:nvPr/>
        </p:nvGrpSpPr>
        <p:grpSpPr>
          <a:xfrm>
            <a:off x="5943600" y="2057400"/>
            <a:ext cx="2743200" cy="2743200"/>
            <a:chOff x="5943600" y="2819400"/>
            <a:chExt cx="2743200" cy="2743200"/>
          </a:xfrm>
        </p:grpSpPr>
        <p:cxnSp>
          <p:nvCxnSpPr>
            <p:cNvPr id="71" name="Straight Arrow Connector 76"/>
            <p:cNvCxnSpPr>
              <a:cxnSpLocks noChangeShapeType="1"/>
            </p:cNvCxnSpPr>
            <p:nvPr/>
          </p:nvCxnSpPr>
          <p:spPr bwMode="auto">
            <a:xfrm>
              <a:off x="7315200" y="4191000"/>
              <a:ext cx="1371600" cy="0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Straight Arrow Connector 76"/>
            <p:cNvCxnSpPr>
              <a:cxnSpLocks noChangeShapeType="1"/>
            </p:cNvCxnSpPr>
            <p:nvPr/>
          </p:nvCxnSpPr>
          <p:spPr bwMode="auto">
            <a:xfrm flipV="1">
              <a:off x="7315200" y="3124200"/>
              <a:ext cx="1066800" cy="1066800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8" name="Straight Arrow Connector 76"/>
            <p:cNvCxnSpPr>
              <a:cxnSpLocks noChangeShapeType="1"/>
            </p:cNvCxnSpPr>
            <p:nvPr/>
          </p:nvCxnSpPr>
          <p:spPr bwMode="auto">
            <a:xfrm flipH="1">
              <a:off x="5943600" y="4191000"/>
              <a:ext cx="1371600" cy="0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" name="Straight Arrow Connector 76"/>
            <p:cNvCxnSpPr>
              <a:cxnSpLocks noChangeShapeType="1"/>
            </p:cNvCxnSpPr>
            <p:nvPr/>
          </p:nvCxnSpPr>
          <p:spPr bwMode="auto">
            <a:xfrm flipV="1">
              <a:off x="7315200" y="2819400"/>
              <a:ext cx="0" cy="1371600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" name="Straight Arrow Connector 76"/>
            <p:cNvCxnSpPr>
              <a:cxnSpLocks noChangeShapeType="1"/>
            </p:cNvCxnSpPr>
            <p:nvPr/>
          </p:nvCxnSpPr>
          <p:spPr bwMode="auto">
            <a:xfrm>
              <a:off x="7315200" y="4191000"/>
              <a:ext cx="1066800" cy="1066800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5" name="Straight Arrow Connector 76"/>
            <p:cNvCxnSpPr>
              <a:cxnSpLocks noChangeShapeType="1"/>
            </p:cNvCxnSpPr>
            <p:nvPr/>
          </p:nvCxnSpPr>
          <p:spPr bwMode="auto">
            <a:xfrm>
              <a:off x="7315200" y="4191000"/>
              <a:ext cx="0" cy="1371600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7" name="Straight Arrow Connector 76"/>
            <p:cNvCxnSpPr>
              <a:cxnSpLocks noChangeShapeType="1"/>
            </p:cNvCxnSpPr>
            <p:nvPr/>
          </p:nvCxnSpPr>
          <p:spPr bwMode="auto">
            <a:xfrm flipH="1">
              <a:off x="6248400" y="4191000"/>
              <a:ext cx="1066800" cy="1066800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0" name="Straight Arrow Connector 76"/>
            <p:cNvCxnSpPr>
              <a:cxnSpLocks noChangeShapeType="1"/>
            </p:cNvCxnSpPr>
            <p:nvPr/>
          </p:nvCxnSpPr>
          <p:spPr bwMode="auto">
            <a:xfrm flipH="1" flipV="1">
              <a:off x="6248400" y="3124200"/>
              <a:ext cx="1066800" cy="1066800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1" name="Rectangle 130"/>
            <p:cNvSpPr/>
            <p:nvPr/>
          </p:nvSpPr>
          <p:spPr>
            <a:xfrm>
              <a:off x="8001000" y="4038600"/>
              <a:ext cx="152400" cy="1524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4114800" y="2667000"/>
            <a:ext cx="1676400" cy="1525588"/>
            <a:chOff x="4114800" y="3429000"/>
            <a:chExt cx="1676400" cy="1525588"/>
          </a:xfrm>
        </p:grpSpPr>
        <p:cxnSp>
          <p:nvCxnSpPr>
            <p:cNvPr id="6148" name="Straight Arrow Connector 76"/>
            <p:cNvCxnSpPr>
              <a:cxnSpLocks noChangeShapeType="1"/>
            </p:cNvCxnSpPr>
            <p:nvPr/>
          </p:nvCxnSpPr>
          <p:spPr bwMode="auto">
            <a:xfrm>
              <a:off x="4114800" y="4191000"/>
              <a:ext cx="1676400" cy="158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Straight Arrow Connector 76"/>
            <p:cNvCxnSpPr>
              <a:cxnSpLocks noChangeShapeType="1"/>
            </p:cNvCxnSpPr>
            <p:nvPr/>
          </p:nvCxnSpPr>
          <p:spPr bwMode="auto">
            <a:xfrm>
              <a:off x="4114800" y="4953000"/>
              <a:ext cx="1676400" cy="158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Straight Arrow Connector 76"/>
            <p:cNvCxnSpPr>
              <a:cxnSpLocks noChangeShapeType="1"/>
            </p:cNvCxnSpPr>
            <p:nvPr/>
          </p:nvCxnSpPr>
          <p:spPr bwMode="auto">
            <a:xfrm>
              <a:off x="4114800" y="3429000"/>
              <a:ext cx="1676400" cy="158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131"/>
            <p:cNvSpPr/>
            <p:nvPr/>
          </p:nvSpPr>
          <p:spPr>
            <a:xfrm>
              <a:off x="4800600" y="4038600"/>
              <a:ext cx="152400" cy="1524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6172200" y="2286000"/>
            <a:ext cx="2286000" cy="2286000"/>
            <a:chOff x="6172200" y="3200400"/>
            <a:chExt cx="2286000" cy="2286000"/>
          </a:xfrm>
        </p:grpSpPr>
        <p:sp>
          <p:nvSpPr>
            <p:cNvPr id="70" name="Oval 69"/>
            <p:cNvSpPr/>
            <p:nvPr/>
          </p:nvSpPr>
          <p:spPr>
            <a:xfrm>
              <a:off x="6629400" y="3657600"/>
              <a:ext cx="1371600" cy="13716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6400800" y="3429000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6172200" y="3200400"/>
              <a:ext cx="2286000" cy="22860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Oval 68"/>
          <p:cNvSpPr/>
          <p:nvPr/>
        </p:nvSpPr>
        <p:spPr>
          <a:xfrm>
            <a:off x="6858000" y="2971800"/>
            <a:ext cx="914400" cy="91440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117"/>
          <p:cNvCxnSpPr>
            <a:cxnSpLocks noChangeShapeType="1"/>
          </p:cNvCxnSpPr>
          <p:nvPr/>
        </p:nvCxnSpPr>
        <p:spPr bwMode="auto">
          <a:xfrm flipV="1">
            <a:off x="4799013" y="2209800"/>
            <a:ext cx="1587" cy="2438401"/>
          </a:xfrm>
          <a:prstGeom prst="line">
            <a:avLst/>
          </a:prstGeom>
          <a:noFill/>
          <a:ln w="19050" algn="ctr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" name="Straight Connector 117"/>
          <p:cNvCxnSpPr>
            <a:cxnSpLocks noChangeShapeType="1"/>
          </p:cNvCxnSpPr>
          <p:nvPr/>
        </p:nvCxnSpPr>
        <p:spPr bwMode="auto">
          <a:xfrm flipV="1">
            <a:off x="5027613" y="2209800"/>
            <a:ext cx="1587" cy="2438401"/>
          </a:xfrm>
          <a:prstGeom prst="line">
            <a:avLst/>
          </a:prstGeom>
          <a:noFill/>
          <a:ln w="19050" algn="ctr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Straight Connector 117"/>
          <p:cNvCxnSpPr>
            <a:cxnSpLocks noChangeShapeType="1"/>
          </p:cNvCxnSpPr>
          <p:nvPr/>
        </p:nvCxnSpPr>
        <p:spPr bwMode="auto">
          <a:xfrm flipV="1">
            <a:off x="5256213" y="2209800"/>
            <a:ext cx="1587" cy="2438401"/>
          </a:xfrm>
          <a:prstGeom prst="line">
            <a:avLst/>
          </a:prstGeom>
          <a:noFill/>
          <a:ln w="19050" algn="ctr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6" name="Straight Connector 117"/>
          <p:cNvCxnSpPr>
            <a:cxnSpLocks noChangeShapeType="1"/>
          </p:cNvCxnSpPr>
          <p:nvPr/>
        </p:nvCxnSpPr>
        <p:spPr bwMode="auto">
          <a:xfrm flipH="1" flipV="1">
            <a:off x="3657600" y="2209800"/>
            <a:ext cx="1" cy="2438401"/>
          </a:xfrm>
          <a:prstGeom prst="line">
            <a:avLst/>
          </a:prstGeom>
          <a:noFill/>
          <a:ln w="19050" algn="ctr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152"/>
          <p:cNvGrpSpPr>
            <a:grpSpLocks/>
          </p:cNvGrpSpPr>
          <p:nvPr/>
        </p:nvGrpSpPr>
        <p:grpSpPr bwMode="auto">
          <a:xfrm>
            <a:off x="3886201" y="2209800"/>
            <a:ext cx="684212" cy="2438400"/>
            <a:chOff x="4800602" y="2514600"/>
            <a:chExt cx="682777" cy="2743201"/>
          </a:xfrm>
        </p:grpSpPr>
        <p:cxnSp>
          <p:nvCxnSpPr>
            <p:cNvPr id="6180" name="Straight Connector 117"/>
            <p:cNvCxnSpPr>
              <a:cxnSpLocks noChangeShapeType="1"/>
            </p:cNvCxnSpPr>
            <p:nvPr/>
          </p:nvCxnSpPr>
          <p:spPr bwMode="auto">
            <a:xfrm rot="16200000" flipV="1">
              <a:off x="4111777" y="3886198"/>
              <a:ext cx="2743200" cy="4"/>
            </a:xfrm>
            <a:prstGeom prst="line">
              <a:avLst/>
            </a:prstGeom>
            <a:noFill/>
            <a:ln w="1905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81" name="Straight Connector 117"/>
            <p:cNvCxnSpPr>
              <a:cxnSpLocks noChangeShapeType="1"/>
            </p:cNvCxnSpPr>
            <p:nvPr/>
          </p:nvCxnSpPr>
          <p:spPr bwMode="auto">
            <a:xfrm rot="16200000" flipV="1">
              <a:off x="3429004" y="3886199"/>
              <a:ext cx="2743200" cy="3"/>
            </a:xfrm>
            <a:prstGeom prst="line">
              <a:avLst/>
            </a:prstGeom>
            <a:noFill/>
            <a:ln w="1905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82" name="Straight Connector 117"/>
            <p:cNvCxnSpPr>
              <a:cxnSpLocks noChangeShapeType="1"/>
            </p:cNvCxnSpPr>
            <p:nvPr/>
          </p:nvCxnSpPr>
          <p:spPr bwMode="auto">
            <a:xfrm rot="16200000" flipV="1">
              <a:off x="3657601" y="3886200"/>
              <a:ext cx="2743200" cy="2"/>
            </a:xfrm>
            <a:prstGeom prst="line">
              <a:avLst/>
            </a:prstGeom>
            <a:noFill/>
            <a:ln w="1905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83" name="Straight Connector 117"/>
            <p:cNvCxnSpPr>
              <a:cxnSpLocks noChangeShapeType="1"/>
            </p:cNvCxnSpPr>
            <p:nvPr/>
          </p:nvCxnSpPr>
          <p:spPr bwMode="auto">
            <a:xfrm rot="16200000" flipV="1">
              <a:off x="3886201" y="3886200"/>
              <a:ext cx="2743200" cy="1"/>
            </a:xfrm>
            <a:prstGeom prst="line">
              <a:avLst/>
            </a:prstGeom>
            <a:noFill/>
            <a:ln w="1905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6" name="Slide Number Placeholder 1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17, Slide </a:t>
            </a:r>
            <a:fld id="{1CAC7609-F577-47E8-AE8B-FF3B7C65C01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rays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5879068"/>
            <a:ext cx="6546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This model of light works remarkably well for objects &gt;&gt; wavelength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17, Slide </a:t>
            </a:r>
            <a:fld id="{1CAC7609-F577-47E8-AE8B-FF3B7C65C01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62001" y="1295400"/>
            <a:ext cx="6655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Rays represent direction of propagation of EM wave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762001" y="187088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Rays travel in a straight line inside transparent medium until they interact with different material</a:t>
            </a:r>
            <a:endParaRPr lang="en-US" sz="2400" dirty="0"/>
          </a:p>
        </p:txBody>
      </p:sp>
      <p:sp>
        <p:nvSpPr>
          <p:cNvPr id="50" name="Rectangle 49"/>
          <p:cNvSpPr/>
          <p:nvPr/>
        </p:nvSpPr>
        <p:spPr>
          <a:xfrm>
            <a:off x="2743200" y="4191000"/>
            <a:ext cx="3657600" cy="1219200"/>
          </a:xfrm>
          <a:prstGeom prst="rect">
            <a:avLst/>
          </a:prstGeom>
          <a:gradFill flip="none" rotWithShape="1">
            <a:gsLst>
              <a:gs pos="7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  <a:tileRect/>
          </a:gra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3886200" y="4191000"/>
            <a:ext cx="1371600" cy="642938"/>
            <a:chOff x="3886200" y="4191000"/>
            <a:chExt cx="1371600" cy="642938"/>
          </a:xfrm>
        </p:grpSpPr>
        <p:sp>
          <p:nvSpPr>
            <p:cNvPr id="51" name="Rectangle 1037"/>
            <p:cNvSpPr>
              <a:spLocks noChangeArrowheads="1"/>
            </p:cNvSpPr>
            <p:nvPr/>
          </p:nvSpPr>
          <p:spPr bwMode="auto">
            <a:xfrm>
              <a:off x="3886200" y="4191000"/>
              <a:ext cx="685800" cy="642938"/>
            </a:xfrm>
            <a:prstGeom prst="rect">
              <a:avLst/>
            </a:prstGeom>
            <a:gradFill flip="none" rotWithShape="1">
              <a:gsLst>
                <a:gs pos="19000">
                  <a:srgbClr val="FF0000"/>
                </a:gs>
                <a:gs pos="7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2" name="Rectangle 1037"/>
            <p:cNvSpPr>
              <a:spLocks noChangeArrowheads="1"/>
            </p:cNvSpPr>
            <p:nvPr/>
          </p:nvSpPr>
          <p:spPr bwMode="auto">
            <a:xfrm flipH="1">
              <a:off x="4572000" y="4191000"/>
              <a:ext cx="685800" cy="642938"/>
            </a:xfrm>
            <a:prstGeom prst="rect">
              <a:avLst/>
            </a:prstGeom>
            <a:gradFill flip="none" rotWithShape="1">
              <a:gsLst>
                <a:gs pos="19000">
                  <a:srgbClr val="FF0000"/>
                </a:gs>
                <a:gs pos="7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629400" y="4038600"/>
            <a:ext cx="1224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Absorption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3048000" y="3275012"/>
            <a:ext cx="1676400" cy="917576"/>
            <a:chOff x="3048000" y="3275012"/>
            <a:chExt cx="1676400" cy="917576"/>
          </a:xfrm>
        </p:grpSpPr>
        <p:cxnSp>
          <p:nvCxnSpPr>
            <p:cNvPr id="48" name="Straight Arrow Connector 76"/>
            <p:cNvCxnSpPr>
              <a:cxnSpLocks noChangeShapeType="1"/>
            </p:cNvCxnSpPr>
            <p:nvPr/>
          </p:nvCxnSpPr>
          <p:spPr bwMode="auto">
            <a:xfrm>
              <a:off x="3048000" y="3276600"/>
              <a:ext cx="1371600" cy="91598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Arrow Connector 76"/>
            <p:cNvCxnSpPr>
              <a:cxnSpLocks noChangeShapeType="1"/>
            </p:cNvCxnSpPr>
            <p:nvPr/>
          </p:nvCxnSpPr>
          <p:spPr bwMode="auto">
            <a:xfrm>
              <a:off x="3352800" y="3275012"/>
              <a:ext cx="1371600" cy="91598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9" name="Group 68"/>
          <p:cNvGrpSpPr/>
          <p:nvPr/>
        </p:nvGrpSpPr>
        <p:grpSpPr>
          <a:xfrm>
            <a:off x="4419600" y="3276600"/>
            <a:ext cx="1676400" cy="917576"/>
            <a:chOff x="4419600" y="3276600"/>
            <a:chExt cx="1676400" cy="917576"/>
          </a:xfrm>
        </p:grpSpPr>
        <p:cxnSp>
          <p:nvCxnSpPr>
            <p:cNvPr id="56" name="Straight Arrow Connector 76"/>
            <p:cNvCxnSpPr>
              <a:cxnSpLocks noChangeShapeType="1"/>
            </p:cNvCxnSpPr>
            <p:nvPr/>
          </p:nvCxnSpPr>
          <p:spPr bwMode="auto">
            <a:xfrm flipV="1">
              <a:off x="4419600" y="3278188"/>
              <a:ext cx="1371600" cy="91598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Straight Arrow Connector 76"/>
            <p:cNvCxnSpPr>
              <a:cxnSpLocks noChangeShapeType="1"/>
            </p:cNvCxnSpPr>
            <p:nvPr/>
          </p:nvCxnSpPr>
          <p:spPr bwMode="auto">
            <a:xfrm flipV="1">
              <a:off x="4724400" y="3276600"/>
              <a:ext cx="1371600" cy="91598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8" name="TextBox 57"/>
          <p:cNvSpPr txBox="1"/>
          <p:nvPr/>
        </p:nvSpPr>
        <p:spPr>
          <a:xfrm>
            <a:off x="6629400" y="4407932"/>
            <a:ext cx="112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Reflection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29400" y="4812268"/>
            <a:ext cx="1146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Refraction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4419600" y="4192588"/>
            <a:ext cx="838200" cy="989012"/>
            <a:chOff x="4419600" y="4265612"/>
            <a:chExt cx="838200" cy="989012"/>
          </a:xfrm>
        </p:grpSpPr>
        <p:cxnSp>
          <p:nvCxnSpPr>
            <p:cNvPr id="60" name="Straight Arrow Connector 76"/>
            <p:cNvCxnSpPr>
              <a:cxnSpLocks noChangeShapeType="1"/>
            </p:cNvCxnSpPr>
            <p:nvPr/>
          </p:nvCxnSpPr>
          <p:spPr bwMode="auto">
            <a:xfrm>
              <a:off x="4419600" y="4267200"/>
              <a:ext cx="533400" cy="987424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Straight Arrow Connector 76"/>
            <p:cNvCxnSpPr>
              <a:cxnSpLocks noChangeShapeType="1"/>
            </p:cNvCxnSpPr>
            <p:nvPr/>
          </p:nvCxnSpPr>
          <p:spPr bwMode="auto">
            <a:xfrm>
              <a:off x="4724400" y="4265612"/>
              <a:ext cx="533400" cy="989012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6" name="TextBox 65"/>
          <p:cNvSpPr txBox="1"/>
          <p:nvPr/>
        </p:nvSpPr>
        <p:spPr>
          <a:xfrm>
            <a:off x="976577" y="2743200"/>
            <a:ext cx="412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Three ways light rays interact with matter: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819400" y="4267200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6629400" y="5193268"/>
            <a:ext cx="2447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Usually, a bit of all three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222" name="Picture 6" descr="http://images10.newegg.com/NeweggImage/ProductImageCompressAll300/03-000-447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05250" y="2124075"/>
            <a:ext cx="1333500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rays &amp; shadows</a:t>
            </a:r>
            <a:endParaRPr lang="en-US" dirty="0"/>
          </a:p>
        </p:txBody>
      </p:sp>
      <p:pic>
        <p:nvPicPr>
          <p:cNvPr id="6" name="Picture 10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17, Slide </a:t>
            </a:r>
            <a:fld id="{1CAC7609-F577-47E8-AE8B-FF3B7C65C01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" y="1219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room is lit by an overhead, circular light fixture. A small opaque disk is placed in front of the light, as shown below. 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762000" y="5029200"/>
            <a:ext cx="7975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At which position(s) does the disk cast a shadow on the floor that is completely dark? 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2438400" y="4876800"/>
            <a:ext cx="43434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371601" y="5862935"/>
            <a:ext cx="6553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A. 1	       B. 2	C. Both		D. Neither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13114" y="3048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813114" y="396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4191000" y="3084443"/>
            <a:ext cx="762000" cy="2683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191000" y="3998843"/>
            <a:ext cx="762000" cy="2683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http://yoursightmatters.com/assets/2012/07/Women-eye-side-view.jpg"/>
          <p:cNvPicPr>
            <a:picLocks noChangeAspect="1" noChangeArrowheads="1"/>
          </p:cNvPicPr>
          <p:nvPr/>
        </p:nvPicPr>
        <p:blipFill>
          <a:blip r:embed="rId3" cstate="print"/>
          <a:srcRect l="42135"/>
          <a:stretch>
            <a:fillRect/>
          </a:stretch>
        </p:blipFill>
        <p:spPr bwMode="auto">
          <a:xfrm flipH="1">
            <a:off x="1828800" y="2245945"/>
            <a:ext cx="1555967" cy="179265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6" name="Picture 55" descr="http://upload.wikimedia.org/wikipedia/commons/thumb/b/b4/Gluehlampe_01_KMJ.png/200px-Gluehlampe_01_KM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96351" y="685800"/>
            <a:ext cx="64264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Seeing objects</a:t>
            </a:r>
          </a:p>
        </p:txBody>
      </p:sp>
      <p:sp>
        <p:nvSpPr>
          <p:cNvPr id="288788" name="Rectangle 20"/>
          <p:cNvSpPr>
            <a:spLocks noChangeArrowheads="1"/>
          </p:cNvSpPr>
          <p:nvPr/>
        </p:nvSpPr>
        <p:spPr bwMode="auto">
          <a:xfrm>
            <a:off x="1295400" y="3657600"/>
            <a:ext cx="274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b="0" dirty="0">
                <a:solidFill>
                  <a:schemeClr val="accent5">
                    <a:lumMod val="75000"/>
                  </a:schemeClr>
                </a:solidFill>
              </a:rPr>
              <a:t>We know object’s location by where rays come </a:t>
            </a:r>
            <a:r>
              <a:rPr lang="en-US" b="0" dirty="0" smtClean="0">
                <a:solidFill>
                  <a:schemeClr val="accent5">
                    <a:lumMod val="75000"/>
                  </a:schemeClr>
                </a:solidFill>
              </a:rPr>
              <a:t>from</a:t>
            </a:r>
            <a:endParaRPr 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96642" name="Picture 2" descr="http://www.rugzoom.com/images/plants/29_large_leaf_philodendron_silk_plan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590800"/>
            <a:ext cx="2667000" cy="2667000"/>
          </a:xfrm>
          <a:prstGeom prst="rect">
            <a:avLst/>
          </a:prstGeom>
          <a:noFill/>
        </p:spPr>
      </p:pic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7162800" y="2286000"/>
            <a:ext cx="838200" cy="685800"/>
            <a:chOff x="4464" y="1440"/>
            <a:chExt cx="528" cy="432"/>
          </a:xfrm>
          <a:effectLst/>
        </p:grpSpPr>
        <p:sp>
          <p:nvSpPr>
            <p:cNvPr id="14347" name="Line 10"/>
            <p:cNvSpPr>
              <a:spLocks noChangeShapeType="1"/>
            </p:cNvSpPr>
            <p:nvPr/>
          </p:nvSpPr>
          <p:spPr bwMode="auto">
            <a:xfrm flipH="1" flipV="1">
              <a:off x="4464" y="1488"/>
              <a:ext cx="288" cy="192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Line 11"/>
            <p:cNvSpPr>
              <a:spLocks noChangeShapeType="1"/>
            </p:cNvSpPr>
            <p:nvPr/>
          </p:nvSpPr>
          <p:spPr bwMode="auto">
            <a:xfrm flipH="1" flipV="1">
              <a:off x="4656" y="1440"/>
              <a:ext cx="96" cy="24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Line 12"/>
            <p:cNvSpPr>
              <a:spLocks noChangeShapeType="1"/>
            </p:cNvSpPr>
            <p:nvPr/>
          </p:nvSpPr>
          <p:spPr bwMode="auto">
            <a:xfrm flipV="1">
              <a:off x="4752" y="1488"/>
              <a:ext cx="96" cy="192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Line 13"/>
            <p:cNvSpPr>
              <a:spLocks noChangeShapeType="1"/>
            </p:cNvSpPr>
            <p:nvPr/>
          </p:nvSpPr>
          <p:spPr bwMode="auto">
            <a:xfrm flipV="1">
              <a:off x="4752" y="1584"/>
              <a:ext cx="240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Line 14"/>
            <p:cNvSpPr>
              <a:spLocks noChangeShapeType="1"/>
            </p:cNvSpPr>
            <p:nvPr/>
          </p:nvSpPr>
          <p:spPr bwMode="auto">
            <a:xfrm>
              <a:off x="4752" y="1680"/>
              <a:ext cx="240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Line 15"/>
            <p:cNvSpPr>
              <a:spLocks noChangeShapeType="1"/>
            </p:cNvSpPr>
            <p:nvPr/>
          </p:nvSpPr>
          <p:spPr bwMode="auto">
            <a:xfrm>
              <a:off x="4752" y="1680"/>
              <a:ext cx="144" cy="192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Line 18"/>
            <p:cNvSpPr>
              <a:spLocks noChangeShapeType="1"/>
            </p:cNvSpPr>
            <p:nvPr/>
          </p:nvSpPr>
          <p:spPr bwMode="auto">
            <a:xfrm flipH="1" flipV="1">
              <a:off x="4464" y="1632"/>
              <a:ext cx="288" cy="4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Line 19"/>
            <p:cNvSpPr>
              <a:spLocks noChangeShapeType="1"/>
            </p:cNvSpPr>
            <p:nvPr/>
          </p:nvSpPr>
          <p:spPr bwMode="auto">
            <a:xfrm flipH="1">
              <a:off x="4608" y="1680"/>
              <a:ext cx="144" cy="14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667000" y="2667000"/>
            <a:ext cx="4953000" cy="533400"/>
            <a:chOff x="2256" y="1680"/>
            <a:chExt cx="2496" cy="336"/>
          </a:xfrm>
        </p:grpSpPr>
        <p:sp>
          <p:nvSpPr>
            <p:cNvPr id="14355" name="Line 16"/>
            <p:cNvSpPr>
              <a:spLocks noChangeShapeType="1"/>
            </p:cNvSpPr>
            <p:nvPr/>
          </p:nvSpPr>
          <p:spPr bwMode="auto">
            <a:xfrm flipH="1">
              <a:off x="2256" y="1680"/>
              <a:ext cx="2496" cy="24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Line 17"/>
            <p:cNvSpPr>
              <a:spLocks noChangeShapeType="1"/>
            </p:cNvSpPr>
            <p:nvPr/>
          </p:nvSpPr>
          <p:spPr bwMode="auto">
            <a:xfrm flipH="1">
              <a:off x="2256" y="1680"/>
              <a:ext cx="2496" cy="3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685800" y="4419600"/>
            <a:ext cx="563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Rays from bulb </a:t>
            </a:r>
            <a:r>
              <a:rPr lang="en-US" sz="2400" i="1" dirty="0" smtClean="0"/>
              <a:t>reflect</a:t>
            </a:r>
            <a:r>
              <a:rPr lang="en-US" sz="2400" dirty="0" smtClean="0"/>
              <a:t> off plant and go in all directions. Some rays enter the eyes.</a:t>
            </a:r>
            <a:endParaRPr lang="en-US" sz="2400" dirty="0"/>
          </a:p>
        </p:txBody>
      </p:sp>
      <p:grpSp>
        <p:nvGrpSpPr>
          <p:cNvPr id="25" name="Group 39"/>
          <p:cNvGrpSpPr>
            <a:grpSpLocks/>
          </p:cNvGrpSpPr>
          <p:nvPr/>
        </p:nvGrpSpPr>
        <p:grpSpPr bwMode="auto">
          <a:xfrm flipH="1">
            <a:off x="5638800" y="3429000"/>
            <a:ext cx="838200" cy="685800"/>
            <a:chOff x="4464" y="1440"/>
            <a:chExt cx="528" cy="432"/>
          </a:xfrm>
        </p:grpSpPr>
        <p:sp>
          <p:nvSpPr>
            <p:cNvPr id="26" name="Line 10"/>
            <p:cNvSpPr>
              <a:spLocks noChangeShapeType="1"/>
            </p:cNvSpPr>
            <p:nvPr/>
          </p:nvSpPr>
          <p:spPr bwMode="auto">
            <a:xfrm flipH="1" flipV="1">
              <a:off x="4464" y="1488"/>
              <a:ext cx="288" cy="192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 flipH="1" flipV="1">
              <a:off x="4656" y="1440"/>
              <a:ext cx="96" cy="24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 flipV="1">
              <a:off x="4752" y="1488"/>
              <a:ext cx="96" cy="192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 flipV="1">
              <a:off x="4752" y="1584"/>
              <a:ext cx="240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4"/>
            <p:cNvSpPr>
              <a:spLocks noChangeShapeType="1"/>
            </p:cNvSpPr>
            <p:nvPr/>
          </p:nvSpPr>
          <p:spPr bwMode="auto">
            <a:xfrm>
              <a:off x="4752" y="1680"/>
              <a:ext cx="240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5"/>
            <p:cNvSpPr>
              <a:spLocks noChangeShapeType="1"/>
            </p:cNvSpPr>
            <p:nvPr/>
          </p:nvSpPr>
          <p:spPr bwMode="auto">
            <a:xfrm>
              <a:off x="4752" y="1680"/>
              <a:ext cx="144" cy="192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8"/>
            <p:cNvSpPr>
              <a:spLocks noChangeShapeType="1"/>
            </p:cNvSpPr>
            <p:nvPr/>
          </p:nvSpPr>
          <p:spPr bwMode="auto">
            <a:xfrm flipH="1" flipV="1">
              <a:off x="4464" y="1632"/>
              <a:ext cx="288" cy="4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9"/>
            <p:cNvSpPr>
              <a:spLocks noChangeShapeType="1"/>
            </p:cNvSpPr>
            <p:nvPr/>
          </p:nvSpPr>
          <p:spPr bwMode="auto">
            <a:xfrm flipH="1">
              <a:off x="4608" y="1680"/>
              <a:ext cx="144" cy="14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40"/>
          <p:cNvGrpSpPr>
            <a:grpSpLocks/>
          </p:cNvGrpSpPr>
          <p:nvPr/>
        </p:nvGrpSpPr>
        <p:grpSpPr bwMode="auto">
          <a:xfrm>
            <a:off x="2667000" y="3048000"/>
            <a:ext cx="3353594" cy="762000"/>
            <a:chOff x="2256" y="1920"/>
            <a:chExt cx="1690" cy="480"/>
          </a:xfrm>
        </p:grpSpPr>
        <p:sp>
          <p:nvSpPr>
            <p:cNvPr id="35" name="Line 16"/>
            <p:cNvSpPr>
              <a:spLocks noChangeShapeType="1"/>
            </p:cNvSpPr>
            <p:nvPr/>
          </p:nvSpPr>
          <p:spPr bwMode="auto">
            <a:xfrm flipH="1" flipV="1">
              <a:off x="2256" y="1920"/>
              <a:ext cx="1690" cy="48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7"/>
            <p:cNvSpPr>
              <a:spLocks noChangeShapeType="1"/>
            </p:cNvSpPr>
            <p:nvPr/>
          </p:nvSpPr>
          <p:spPr bwMode="auto">
            <a:xfrm flipH="1" flipV="1">
              <a:off x="2256" y="2016"/>
              <a:ext cx="1690" cy="38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715000" y="5181600"/>
            <a:ext cx="3444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What if object does not emit light?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39" name="Group 39"/>
          <p:cNvGrpSpPr>
            <a:grpSpLocks/>
          </p:cNvGrpSpPr>
          <p:nvPr/>
        </p:nvGrpSpPr>
        <p:grpSpPr bwMode="auto">
          <a:xfrm>
            <a:off x="6477000" y="990600"/>
            <a:ext cx="838200" cy="685800"/>
            <a:chOff x="4464" y="1440"/>
            <a:chExt cx="528" cy="432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0" name="Line 10"/>
            <p:cNvSpPr>
              <a:spLocks noChangeShapeType="1"/>
            </p:cNvSpPr>
            <p:nvPr/>
          </p:nvSpPr>
          <p:spPr bwMode="auto">
            <a:xfrm flipH="1" flipV="1">
              <a:off x="4464" y="1488"/>
              <a:ext cx="288" cy="19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1"/>
            <p:cNvSpPr>
              <a:spLocks noChangeShapeType="1"/>
            </p:cNvSpPr>
            <p:nvPr/>
          </p:nvSpPr>
          <p:spPr bwMode="auto">
            <a:xfrm flipH="1" flipV="1">
              <a:off x="4656" y="1440"/>
              <a:ext cx="96" cy="24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2"/>
            <p:cNvSpPr>
              <a:spLocks noChangeShapeType="1"/>
            </p:cNvSpPr>
            <p:nvPr/>
          </p:nvSpPr>
          <p:spPr bwMode="auto">
            <a:xfrm flipV="1">
              <a:off x="4752" y="1488"/>
              <a:ext cx="96" cy="19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3"/>
            <p:cNvSpPr>
              <a:spLocks noChangeShapeType="1"/>
            </p:cNvSpPr>
            <p:nvPr/>
          </p:nvSpPr>
          <p:spPr bwMode="auto">
            <a:xfrm flipV="1">
              <a:off x="4752" y="1584"/>
              <a:ext cx="240" cy="9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4"/>
            <p:cNvSpPr>
              <a:spLocks noChangeShapeType="1"/>
            </p:cNvSpPr>
            <p:nvPr/>
          </p:nvSpPr>
          <p:spPr bwMode="auto">
            <a:xfrm>
              <a:off x="4752" y="1680"/>
              <a:ext cx="240" cy="9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5"/>
            <p:cNvSpPr>
              <a:spLocks noChangeShapeType="1"/>
            </p:cNvSpPr>
            <p:nvPr/>
          </p:nvSpPr>
          <p:spPr bwMode="auto">
            <a:xfrm>
              <a:off x="4752" y="1680"/>
              <a:ext cx="144" cy="19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8"/>
            <p:cNvSpPr>
              <a:spLocks noChangeShapeType="1"/>
            </p:cNvSpPr>
            <p:nvPr/>
          </p:nvSpPr>
          <p:spPr bwMode="auto">
            <a:xfrm flipH="1" flipV="1">
              <a:off x="4464" y="1632"/>
              <a:ext cx="288" cy="4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9"/>
            <p:cNvSpPr>
              <a:spLocks noChangeShapeType="1"/>
            </p:cNvSpPr>
            <p:nvPr/>
          </p:nvSpPr>
          <p:spPr bwMode="auto">
            <a:xfrm flipH="1">
              <a:off x="4608" y="1680"/>
              <a:ext cx="144" cy="14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685800" y="5874603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Color results from some wavelengths of light being absorbed vs. others being reflected</a:t>
            </a:r>
            <a:endParaRPr lang="en-US" sz="2400" dirty="0"/>
          </a:p>
        </p:txBody>
      </p:sp>
      <p:grpSp>
        <p:nvGrpSpPr>
          <p:cNvPr id="50" name="Group 40"/>
          <p:cNvGrpSpPr>
            <a:grpSpLocks/>
          </p:cNvGrpSpPr>
          <p:nvPr/>
        </p:nvGrpSpPr>
        <p:grpSpPr bwMode="auto">
          <a:xfrm>
            <a:off x="2667793" y="1371600"/>
            <a:ext cx="4266406" cy="1828800"/>
            <a:chOff x="2602" y="1680"/>
            <a:chExt cx="2150" cy="1152"/>
          </a:xfrm>
        </p:grpSpPr>
        <p:sp>
          <p:nvSpPr>
            <p:cNvPr id="51" name="Line 16"/>
            <p:cNvSpPr>
              <a:spLocks noChangeShapeType="1"/>
            </p:cNvSpPr>
            <p:nvPr/>
          </p:nvSpPr>
          <p:spPr bwMode="auto">
            <a:xfrm flipH="1">
              <a:off x="2602" y="1680"/>
              <a:ext cx="2150" cy="105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7"/>
            <p:cNvSpPr>
              <a:spLocks noChangeShapeType="1"/>
            </p:cNvSpPr>
            <p:nvPr/>
          </p:nvSpPr>
          <p:spPr bwMode="auto">
            <a:xfrm flipH="1">
              <a:off x="2602" y="1680"/>
              <a:ext cx="2150" cy="115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" name="Group 40"/>
          <p:cNvGrpSpPr>
            <a:grpSpLocks/>
          </p:cNvGrpSpPr>
          <p:nvPr/>
        </p:nvGrpSpPr>
        <p:grpSpPr bwMode="auto">
          <a:xfrm>
            <a:off x="6020596" y="1371600"/>
            <a:ext cx="1599407" cy="2438400"/>
            <a:chOff x="2756" y="1968"/>
            <a:chExt cx="806" cy="1536"/>
          </a:xfrm>
        </p:grpSpPr>
        <p:sp>
          <p:nvSpPr>
            <p:cNvPr id="54" name="Line 16"/>
            <p:cNvSpPr>
              <a:spLocks noChangeShapeType="1"/>
            </p:cNvSpPr>
            <p:nvPr/>
          </p:nvSpPr>
          <p:spPr bwMode="auto">
            <a:xfrm flipH="1">
              <a:off x="2756" y="1968"/>
              <a:ext cx="461" cy="153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7"/>
            <p:cNvSpPr>
              <a:spLocks noChangeShapeType="1"/>
            </p:cNvSpPr>
            <p:nvPr/>
          </p:nvSpPr>
          <p:spPr bwMode="auto">
            <a:xfrm>
              <a:off x="3216" y="1968"/>
              <a:ext cx="346" cy="81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17, Slide </a:t>
            </a:r>
            <a:fld id="{1CAC7609-F577-47E8-AE8B-FF3B7C65C01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85800" y="1295400"/>
            <a:ext cx="3202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do we see objects?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685800" y="1748135"/>
            <a:ext cx="5965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only see objects if light rays enter our eyes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5715000" y="5486400"/>
            <a:ext cx="1935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What about color?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laser pointer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607403"/>
            <a:ext cx="7848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Should you be able to see the light from the laser pointer in the picture below?</a:t>
            </a:r>
            <a:endParaRPr lang="en-US" sz="2400" dirty="0"/>
          </a:p>
        </p:txBody>
      </p:sp>
      <p:pic>
        <p:nvPicPr>
          <p:cNvPr id="5" name="Picture 10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3"/>
          <p:cNvSpPr>
            <a:spLocks noChangeArrowheads="1"/>
          </p:cNvSpPr>
          <p:nvPr/>
        </p:nvSpPr>
        <p:spPr bwMode="auto">
          <a:xfrm>
            <a:off x="1676401" y="5257800"/>
            <a:ext cx="236220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Yes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No</a:t>
            </a:r>
          </a:p>
        </p:txBody>
      </p:sp>
      <p:pic>
        <p:nvPicPr>
          <p:cNvPr id="505858" name="Picture 2" descr="http://i01.i.aliimg.com/img/pb/881/087/509/509087881_821.jpg"/>
          <p:cNvPicPr>
            <a:picLocks noChangeAspect="1" noChangeArrowheads="1"/>
          </p:cNvPicPr>
          <p:nvPr/>
        </p:nvPicPr>
        <p:blipFill>
          <a:blip r:embed="rId3" cstate="print"/>
          <a:srcRect t="23098" b="11685"/>
          <a:stretch>
            <a:fillRect/>
          </a:stretch>
        </p:blipFill>
        <p:spPr bwMode="auto">
          <a:xfrm>
            <a:off x="1447800" y="2743200"/>
            <a:ext cx="35052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17, Slide </a:t>
            </a:r>
            <a:fld id="{1CAC7609-F577-47E8-AE8B-FF3B7C65C01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0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Phys102</Template>
  <TotalTime>90456</TotalTime>
  <Words>1344</Words>
  <Application>Microsoft Office PowerPoint</Application>
  <PresentationFormat>On-screen Show (4:3)</PresentationFormat>
  <Paragraphs>242</Paragraphs>
  <Slides>23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Symbol</vt:lpstr>
      <vt:lpstr>Phys102</vt:lpstr>
      <vt:lpstr>Equation</vt:lpstr>
      <vt:lpstr>MathType 6.0 Equation</vt:lpstr>
      <vt:lpstr>Phys 102 – Lecture 17</vt:lpstr>
      <vt:lpstr>Physics 102 lectures on light</vt:lpstr>
      <vt:lpstr>Today we will...</vt:lpstr>
      <vt:lpstr>Recall wavefronts</vt:lpstr>
      <vt:lpstr>Huygens’ Principle</vt:lpstr>
      <vt:lpstr>Light rays</vt:lpstr>
      <vt:lpstr>ACT: rays &amp; shadows</vt:lpstr>
      <vt:lpstr>Seeing objects</vt:lpstr>
      <vt:lpstr>ACT: laser pointer</vt:lpstr>
      <vt:lpstr>Law of reflection</vt:lpstr>
      <vt:lpstr>ACT: Materials</vt:lpstr>
      <vt:lpstr>Specular &amp; diffuse reflection</vt:lpstr>
      <vt:lpstr>Reflection &amp; images</vt:lpstr>
      <vt:lpstr>CheckPoints 1 &amp; 2</vt:lpstr>
      <vt:lpstr>Calculation: Plane Mirror</vt:lpstr>
      <vt:lpstr>ACT: Plane mirror</vt:lpstr>
      <vt:lpstr>ACT: Two mirrors</vt:lpstr>
      <vt:lpstr>Index of refraction</vt:lpstr>
      <vt:lpstr>Snell’s law of refraction</vt:lpstr>
      <vt:lpstr>Calculation: Snell’s law</vt:lpstr>
      <vt:lpstr>ACT: CheckPoint 3</vt:lpstr>
      <vt:lpstr>Calculation: refraction &amp; images</vt:lpstr>
      <vt:lpstr>Summary of today’s lecture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102 – Lecture 2</dc:title>
  <dc:creator>ychemla</dc:creator>
  <cp:lastModifiedBy>ychemla</cp:lastModifiedBy>
  <cp:revision>473</cp:revision>
  <cp:lastPrinted>2014-10-21T22:00:10Z</cp:lastPrinted>
  <dcterms:created xsi:type="dcterms:W3CDTF">2014-01-20T00:06:45Z</dcterms:created>
  <dcterms:modified xsi:type="dcterms:W3CDTF">2015-03-18T13:15:20Z</dcterms:modified>
</cp:coreProperties>
</file>