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bin" ContentType="application/vnd.ms-office.activeX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9" r:id="rId2"/>
    <p:sldId id="276" r:id="rId3"/>
    <p:sldId id="393" r:id="rId4"/>
    <p:sldId id="395" r:id="rId5"/>
    <p:sldId id="380" r:id="rId6"/>
    <p:sldId id="405" r:id="rId7"/>
    <p:sldId id="398" r:id="rId8"/>
    <p:sldId id="399" r:id="rId9"/>
    <p:sldId id="404" r:id="rId10"/>
    <p:sldId id="372" r:id="rId11"/>
    <p:sldId id="407" r:id="rId12"/>
    <p:sldId id="406" r:id="rId13"/>
    <p:sldId id="408" r:id="rId14"/>
    <p:sldId id="400" r:id="rId15"/>
    <p:sldId id="387" r:id="rId16"/>
    <p:sldId id="388" r:id="rId17"/>
    <p:sldId id="389" r:id="rId18"/>
    <p:sldId id="402" r:id="rId19"/>
    <p:sldId id="391" r:id="rId20"/>
    <p:sldId id="392" r:id="rId21"/>
    <p:sldId id="403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5B9BD5"/>
    <a:srgbClr val="FFFFFF"/>
    <a:srgbClr val="000000"/>
    <a:srgbClr val="00CC00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33" autoAdjust="0"/>
  </p:normalViewPr>
  <p:slideViewPr>
    <p:cSldViewPr>
      <p:cViewPr>
        <p:scale>
          <a:sx n="70" d="100"/>
          <a:sy n="70" d="100"/>
        </p:scale>
        <p:origin x="-63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6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6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5.wmf"/><Relationship Id="rId1" Type="http://schemas.openxmlformats.org/officeDocument/2006/relationships/image" Target="../media/image8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C3C3281-40CC-4831-8D1D-DE9F80AAF0FF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C9ACB355-19BB-4A75-94B0-EB6631259F29}" type="slidenum">
              <a:rPr lang="en-US" altLang="en-US" sz="1300" b="0" smtClean="0">
                <a:latin typeface="Times New Roman" pitchFamily="18" charset="0"/>
              </a:rPr>
              <a:pPr/>
              <a:t>20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22A91C-6BEC-4F80-9CD6-EDC7516D169A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22A91C-6BEC-4F80-9CD6-EDC7516D169A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http://demo.physics.uiuc.edu/LectDemo/scripts/demo_descript.idc?DemoID=1142 (Helmholtz &amp; credit card)</a:t>
            </a:r>
          </a:p>
          <a:p>
            <a:r>
              <a:rPr lang="en-US" dirty="0" smtClean="0"/>
              <a:t>http://demo.physics.uiuc.edu/LectDemo/scripts/demo_descript.idc?DemoID=371 (Helmholtz &amp; magnet)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http://demo.physics.uiuc.edu/LectDemo/scripts/demo_descript.idc?DemoID=1329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109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http://demo.physics.uiuc.edu/LectDemo/scripts/demo_descript.idc?DemoID=109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DEBFD6EC-674E-4BA1-B232-95BEBD0904D5}" type="slidenum">
              <a:rPr lang="en-US" altLang="en-US" sz="1300" b="0" smtClean="0">
                <a:latin typeface="Times New Roman" pitchFamily="18" charset="0"/>
              </a:rPr>
              <a:pPr/>
              <a:t>15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Try this example for motivating power lines. Resistivity=10^-8 Ohm Meters.  1 inch square copper wire has about 0.1 ohm resistance in 7 km.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smtClean="0"/>
              <a:t>demo.physics.uiuc.edu/LectDemo/scripts/demo_descript.idc?DemoID=407 (power line model)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206045F1-C4D9-433B-9BC4-122DA1E7EADB}" type="slidenum">
              <a:rPr lang="en-US" altLang="en-US" sz="1300" b="0" smtClean="0">
                <a:latin typeface="Times New Roman" pitchFamily="18" charset="0"/>
              </a:rPr>
              <a:pPr/>
              <a:t>17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smtClean="0"/>
              <a:t>demo.physics.uiuc.edu/LectDemo/scripts/demo_descript.idc?DemoID=255 (transformer)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B10D31EA-8138-4AEE-8A22-77D57CFA98A9}" type="slidenum">
              <a:rPr lang="en-US" altLang="en-US" sz="1300" b="0" smtClean="0">
                <a:latin typeface="Times New Roman" pitchFamily="18" charset="0"/>
              </a:rPr>
              <a:pPr/>
              <a:t>19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90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14,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gif"/><Relationship Id="rId3" Type="http://schemas.openxmlformats.org/officeDocument/2006/relationships/image" Target="../media/image3.png"/><Relationship Id="rId12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14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Faraday’s law of induction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48164" name="Picture 4" descr="http://www.circleofblue.org/waternews/wp-content/uploads/2010/09/HooverIMAGE2-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5324"/>
            <a:ext cx="5105400" cy="391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time-varying B field</a:t>
            </a:r>
            <a:endParaRPr lang="en-US" dirty="0"/>
          </a:p>
        </p:txBody>
      </p:sp>
      <p:pic>
        <p:nvPicPr>
          <p:cNvPr id="7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81"/>
          <p:cNvSpPr>
            <a:spLocks noChangeShapeType="1"/>
          </p:cNvSpPr>
          <p:nvPr/>
        </p:nvSpPr>
        <p:spPr bwMode="auto">
          <a:xfrm>
            <a:off x="5334000" y="2271712"/>
            <a:ext cx="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5831334" y="3430786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13" name="Line 84"/>
          <p:cNvSpPr>
            <a:spLocks noChangeShapeType="1"/>
          </p:cNvSpPr>
          <p:nvPr/>
        </p:nvSpPr>
        <p:spPr bwMode="auto">
          <a:xfrm rot="5400000">
            <a:off x="6552407" y="2052637"/>
            <a:ext cx="0" cy="274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94"/>
          <p:cNvSpPr>
            <a:spLocks noChangeShapeType="1"/>
          </p:cNvSpPr>
          <p:nvPr/>
        </p:nvSpPr>
        <p:spPr bwMode="auto">
          <a:xfrm>
            <a:off x="6400800" y="3346450"/>
            <a:ext cx="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95"/>
          <p:cNvSpPr>
            <a:spLocks noChangeShapeType="1"/>
          </p:cNvSpPr>
          <p:nvPr/>
        </p:nvSpPr>
        <p:spPr bwMode="auto">
          <a:xfrm>
            <a:off x="5943600" y="3346450"/>
            <a:ext cx="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6274563" y="3429000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10</a:t>
            </a:r>
          </a:p>
        </p:txBody>
      </p:sp>
      <p:sp>
        <p:nvSpPr>
          <p:cNvPr id="17" name="Text Box 106"/>
          <p:cNvSpPr txBox="1">
            <a:spLocks noChangeArrowheads="1"/>
          </p:cNvSpPr>
          <p:nvPr/>
        </p:nvSpPr>
        <p:spPr bwMode="auto">
          <a:xfrm>
            <a:off x="6716206" y="3430151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15</a:t>
            </a:r>
          </a:p>
        </p:txBody>
      </p:sp>
      <p:sp>
        <p:nvSpPr>
          <p:cNvPr id="18" name="Line 109"/>
          <p:cNvSpPr>
            <a:spLocks noChangeShapeType="1"/>
          </p:cNvSpPr>
          <p:nvPr/>
        </p:nvSpPr>
        <p:spPr bwMode="auto">
          <a:xfrm flipV="1">
            <a:off x="5486400" y="2514600"/>
            <a:ext cx="914400" cy="9143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10"/>
          <p:cNvSpPr>
            <a:spLocks noChangeShapeType="1"/>
          </p:cNvSpPr>
          <p:nvPr/>
        </p:nvSpPr>
        <p:spPr bwMode="auto">
          <a:xfrm flipH="1">
            <a:off x="6400800" y="2514600"/>
            <a:ext cx="457200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12"/>
          <p:cNvSpPr>
            <a:spLocks noChangeShapeType="1"/>
          </p:cNvSpPr>
          <p:nvPr/>
        </p:nvSpPr>
        <p:spPr bwMode="auto">
          <a:xfrm>
            <a:off x="7317740" y="3350260"/>
            <a:ext cx="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14"/>
          <p:cNvSpPr>
            <a:spLocks noChangeShapeType="1"/>
          </p:cNvSpPr>
          <p:nvPr/>
        </p:nvSpPr>
        <p:spPr bwMode="auto">
          <a:xfrm>
            <a:off x="6858000" y="2514600"/>
            <a:ext cx="9144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115"/>
          <p:cNvSpPr txBox="1">
            <a:spLocks noChangeArrowheads="1"/>
          </p:cNvSpPr>
          <p:nvPr/>
        </p:nvSpPr>
        <p:spPr bwMode="auto">
          <a:xfrm>
            <a:off x="7100192" y="3430786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23" name="Text Box 116"/>
          <p:cNvSpPr txBox="1">
            <a:spLocks noChangeArrowheads="1"/>
          </p:cNvSpPr>
          <p:nvPr/>
        </p:nvSpPr>
        <p:spPr bwMode="auto">
          <a:xfrm>
            <a:off x="7924800" y="3276600"/>
            <a:ext cx="758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 smtClean="0"/>
              <a:t>(sec)</a:t>
            </a:r>
            <a:endParaRPr lang="en-US" dirty="0"/>
          </a:p>
        </p:txBody>
      </p:sp>
      <p:sp>
        <p:nvSpPr>
          <p:cNvPr id="24" name="Text Box 118"/>
          <p:cNvSpPr txBox="1">
            <a:spLocks noChangeArrowheads="1"/>
          </p:cNvSpPr>
          <p:nvPr/>
        </p:nvSpPr>
        <p:spPr bwMode="auto">
          <a:xfrm>
            <a:off x="4876114" y="1905000"/>
            <a:ext cx="8338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B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 smtClean="0"/>
              <a:t>) (T)</a:t>
            </a:r>
            <a:endParaRPr lang="en-US" dirty="0"/>
          </a:p>
        </p:txBody>
      </p:sp>
      <p:sp>
        <p:nvSpPr>
          <p:cNvPr id="25" name="Line 129"/>
          <p:cNvSpPr>
            <a:spLocks noChangeShapeType="1"/>
          </p:cNvSpPr>
          <p:nvPr/>
        </p:nvSpPr>
        <p:spPr bwMode="auto">
          <a:xfrm rot="5400000">
            <a:off x="5330825" y="3813175"/>
            <a:ext cx="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130"/>
          <p:cNvSpPr>
            <a:spLocks noChangeShapeType="1"/>
          </p:cNvSpPr>
          <p:nvPr/>
        </p:nvSpPr>
        <p:spPr bwMode="auto">
          <a:xfrm rot="5400000">
            <a:off x="5330825" y="2898775"/>
            <a:ext cx="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131"/>
          <p:cNvSpPr txBox="1">
            <a:spLocks noChangeArrowheads="1"/>
          </p:cNvSpPr>
          <p:nvPr/>
        </p:nvSpPr>
        <p:spPr bwMode="auto">
          <a:xfrm>
            <a:off x="4800600" y="2362200"/>
            <a:ext cx="502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+</a:t>
            </a:r>
            <a:r>
              <a:rPr lang="en-US" sz="1400" dirty="0" smtClean="0"/>
              <a:t>1.0</a:t>
            </a:r>
            <a:endParaRPr lang="en-US" sz="1400" dirty="0"/>
          </a:p>
        </p:txBody>
      </p:sp>
      <p:sp>
        <p:nvSpPr>
          <p:cNvPr id="28" name="Text Box 132"/>
          <p:cNvSpPr txBox="1">
            <a:spLocks noChangeArrowheads="1"/>
          </p:cNvSpPr>
          <p:nvPr/>
        </p:nvSpPr>
        <p:spPr bwMode="auto">
          <a:xfrm>
            <a:off x="4800600" y="4191000"/>
            <a:ext cx="4667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-</a:t>
            </a:r>
            <a:r>
              <a:rPr lang="en-US" sz="1400" dirty="0" smtClean="0"/>
              <a:t>1.0</a:t>
            </a:r>
            <a:endParaRPr lang="en-US" sz="1400" dirty="0"/>
          </a:p>
        </p:txBody>
      </p:sp>
      <p:sp>
        <p:nvSpPr>
          <p:cNvPr id="29" name="Line 95"/>
          <p:cNvSpPr>
            <a:spLocks noChangeShapeType="1"/>
          </p:cNvSpPr>
          <p:nvPr/>
        </p:nvSpPr>
        <p:spPr bwMode="auto">
          <a:xfrm>
            <a:off x="5486400" y="3350260"/>
            <a:ext cx="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 Box 105"/>
          <p:cNvSpPr txBox="1">
            <a:spLocks noChangeArrowheads="1"/>
          </p:cNvSpPr>
          <p:nvPr/>
        </p:nvSpPr>
        <p:spPr bwMode="auto">
          <a:xfrm>
            <a:off x="5374134" y="3430786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0</a:t>
            </a:r>
            <a:endParaRPr lang="en-US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133600" y="2362200"/>
            <a:ext cx="2057400" cy="2057400"/>
            <a:chOff x="5562600" y="4419600"/>
            <a:chExt cx="2057400" cy="2057400"/>
          </a:xfrm>
        </p:grpSpPr>
        <p:grpSp>
          <p:nvGrpSpPr>
            <p:cNvPr id="32" name="Group 108"/>
            <p:cNvGrpSpPr/>
            <p:nvPr/>
          </p:nvGrpSpPr>
          <p:grpSpPr>
            <a:xfrm>
              <a:off x="5562600" y="4419600"/>
              <a:ext cx="152400" cy="152400"/>
              <a:chOff x="3505200" y="1447800"/>
              <a:chExt cx="152400" cy="152400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117"/>
            <p:cNvGrpSpPr/>
            <p:nvPr/>
          </p:nvGrpSpPr>
          <p:grpSpPr>
            <a:xfrm>
              <a:off x="5943600" y="4419600"/>
              <a:ext cx="152400" cy="152400"/>
              <a:chOff x="3505200" y="1447800"/>
              <a:chExt cx="152400" cy="152400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120"/>
            <p:cNvGrpSpPr/>
            <p:nvPr/>
          </p:nvGrpSpPr>
          <p:grpSpPr>
            <a:xfrm>
              <a:off x="5562600" y="4800600"/>
              <a:ext cx="152400" cy="152400"/>
              <a:chOff x="3505200" y="1447800"/>
              <a:chExt cx="152400" cy="15240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123"/>
            <p:cNvGrpSpPr/>
            <p:nvPr/>
          </p:nvGrpSpPr>
          <p:grpSpPr>
            <a:xfrm>
              <a:off x="5943600" y="4800600"/>
              <a:ext cx="152400" cy="152400"/>
              <a:chOff x="3505200" y="1447800"/>
              <a:chExt cx="152400" cy="152400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126"/>
            <p:cNvGrpSpPr/>
            <p:nvPr/>
          </p:nvGrpSpPr>
          <p:grpSpPr>
            <a:xfrm>
              <a:off x="6324600" y="4419600"/>
              <a:ext cx="152400" cy="152400"/>
              <a:chOff x="3505200" y="1447800"/>
              <a:chExt cx="152400" cy="15240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129"/>
            <p:cNvGrpSpPr/>
            <p:nvPr/>
          </p:nvGrpSpPr>
          <p:grpSpPr>
            <a:xfrm>
              <a:off x="6705600" y="4419600"/>
              <a:ext cx="152400" cy="152400"/>
              <a:chOff x="3505200" y="1447800"/>
              <a:chExt cx="152400" cy="152400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132"/>
            <p:cNvGrpSpPr/>
            <p:nvPr/>
          </p:nvGrpSpPr>
          <p:grpSpPr>
            <a:xfrm>
              <a:off x="6324600" y="4800600"/>
              <a:ext cx="152400" cy="152400"/>
              <a:chOff x="3505200" y="1447800"/>
              <a:chExt cx="152400" cy="152400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135"/>
            <p:cNvGrpSpPr/>
            <p:nvPr/>
          </p:nvGrpSpPr>
          <p:grpSpPr>
            <a:xfrm>
              <a:off x="6705600" y="4800600"/>
              <a:ext cx="152400" cy="152400"/>
              <a:chOff x="3505200" y="1447800"/>
              <a:chExt cx="152400" cy="152400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138"/>
            <p:cNvGrpSpPr/>
            <p:nvPr/>
          </p:nvGrpSpPr>
          <p:grpSpPr>
            <a:xfrm>
              <a:off x="5562600" y="5181600"/>
              <a:ext cx="152400" cy="152400"/>
              <a:chOff x="3505200" y="1447800"/>
              <a:chExt cx="152400" cy="152400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141"/>
            <p:cNvGrpSpPr/>
            <p:nvPr/>
          </p:nvGrpSpPr>
          <p:grpSpPr>
            <a:xfrm>
              <a:off x="5943600" y="5181600"/>
              <a:ext cx="152400" cy="152400"/>
              <a:chOff x="3505200" y="1447800"/>
              <a:chExt cx="152400" cy="152400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144"/>
            <p:cNvGrpSpPr/>
            <p:nvPr/>
          </p:nvGrpSpPr>
          <p:grpSpPr>
            <a:xfrm>
              <a:off x="5562600" y="5562600"/>
              <a:ext cx="152400" cy="152400"/>
              <a:chOff x="3505200" y="1447800"/>
              <a:chExt cx="152400" cy="152400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47"/>
            <p:cNvGrpSpPr/>
            <p:nvPr/>
          </p:nvGrpSpPr>
          <p:grpSpPr>
            <a:xfrm>
              <a:off x="5943600" y="5562600"/>
              <a:ext cx="152400" cy="152400"/>
              <a:chOff x="3505200" y="1447800"/>
              <a:chExt cx="152400" cy="1524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50"/>
            <p:cNvGrpSpPr/>
            <p:nvPr/>
          </p:nvGrpSpPr>
          <p:grpSpPr>
            <a:xfrm>
              <a:off x="6324600" y="5181600"/>
              <a:ext cx="152400" cy="152400"/>
              <a:chOff x="3505200" y="1447800"/>
              <a:chExt cx="152400" cy="152400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153"/>
            <p:cNvGrpSpPr/>
            <p:nvPr/>
          </p:nvGrpSpPr>
          <p:grpSpPr>
            <a:xfrm>
              <a:off x="6705600" y="5181600"/>
              <a:ext cx="152400" cy="152400"/>
              <a:chOff x="3505200" y="1447800"/>
              <a:chExt cx="152400" cy="152400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156"/>
            <p:cNvGrpSpPr/>
            <p:nvPr/>
          </p:nvGrpSpPr>
          <p:grpSpPr>
            <a:xfrm>
              <a:off x="6324600" y="5562600"/>
              <a:ext cx="152400" cy="152400"/>
              <a:chOff x="3505200" y="1447800"/>
              <a:chExt cx="152400" cy="1524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159"/>
            <p:cNvGrpSpPr/>
            <p:nvPr/>
          </p:nvGrpSpPr>
          <p:grpSpPr>
            <a:xfrm>
              <a:off x="6705600" y="5562600"/>
              <a:ext cx="152400" cy="152400"/>
              <a:chOff x="3505200" y="1447800"/>
              <a:chExt cx="152400" cy="15240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162"/>
            <p:cNvGrpSpPr/>
            <p:nvPr/>
          </p:nvGrpSpPr>
          <p:grpSpPr>
            <a:xfrm>
              <a:off x="7086600" y="4419600"/>
              <a:ext cx="152400" cy="152400"/>
              <a:chOff x="3505200" y="1447800"/>
              <a:chExt cx="152400" cy="1524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165"/>
            <p:cNvGrpSpPr/>
            <p:nvPr/>
          </p:nvGrpSpPr>
          <p:grpSpPr>
            <a:xfrm>
              <a:off x="7467600" y="4419600"/>
              <a:ext cx="152400" cy="152400"/>
              <a:chOff x="3505200" y="1447800"/>
              <a:chExt cx="152400" cy="152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168"/>
            <p:cNvGrpSpPr/>
            <p:nvPr/>
          </p:nvGrpSpPr>
          <p:grpSpPr>
            <a:xfrm>
              <a:off x="7086600" y="4800600"/>
              <a:ext cx="152400" cy="152400"/>
              <a:chOff x="3505200" y="1447800"/>
              <a:chExt cx="152400" cy="152400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171"/>
            <p:cNvGrpSpPr/>
            <p:nvPr/>
          </p:nvGrpSpPr>
          <p:grpSpPr>
            <a:xfrm>
              <a:off x="7467600" y="4800600"/>
              <a:ext cx="152400" cy="152400"/>
              <a:chOff x="3505200" y="1447800"/>
              <a:chExt cx="152400" cy="152400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174"/>
            <p:cNvGrpSpPr/>
            <p:nvPr/>
          </p:nvGrpSpPr>
          <p:grpSpPr>
            <a:xfrm>
              <a:off x="7086600" y="5181600"/>
              <a:ext cx="152400" cy="152400"/>
              <a:chOff x="3505200" y="1447800"/>
              <a:chExt cx="152400" cy="1524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177"/>
            <p:cNvGrpSpPr/>
            <p:nvPr/>
          </p:nvGrpSpPr>
          <p:grpSpPr>
            <a:xfrm>
              <a:off x="7467600" y="5181600"/>
              <a:ext cx="152400" cy="152400"/>
              <a:chOff x="3505200" y="1447800"/>
              <a:chExt cx="152400" cy="1524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180"/>
            <p:cNvGrpSpPr/>
            <p:nvPr/>
          </p:nvGrpSpPr>
          <p:grpSpPr>
            <a:xfrm>
              <a:off x="7086600" y="5562600"/>
              <a:ext cx="152400" cy="152400"/>
              <a:chOff x="3505200" y="1447800"/>
              <a:chExt cx="152400" cy="1524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183"/>
            <p:cNvGrpSpPr/>
            <p:nvPr/>
          </p:nvGrpSpPr>
          <p:grpSpPr>
            <a:xfrm>
              <a:off x="7467600" y="5562600"/>
              <a:ext cx="152400" cy="152400"/>
              <a:chOff x="3505200" y="1447800"/>
              <a:chExt cx="152400" cy="15240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186"/>
            <p:cNvGrpSpPr/>
            <p:nvPr/>
          </p:nvGrpSpPr>
          <p:grpSpPr>
            <a:xfrm>
              <a:off x="5562600" y="5943600"/>
              <a:ext cx="152400" cy="152400"/>
              <a:chOff x="3505200" y="1447800"/>
              <a:chExt cx="152400" cy="152400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189"/>
            <p:cNvGrpSpPr/>
            <p:nvPr/>
          </p:nvGrpSpPr>
          <p:grpSpPr>
            <a:xfrm>
              <a:off x="5943600" y="5943600"/>
              <a:ext cx="152400" cy="152400"/>
              <a:chOff x="3505200" y="1447800"/>
              <a:chExt cx="152400" cy="152400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92"/>
            <p:cNvGrpSpPr/>
            <p:nvPr/>
          </p:nvGrpSpPr>
          <p:grpSpPr>
            <a:xfrm>
              <a:off x="5562600" y="6324600"/>
              <a:ext cx="152400" cy="152400"/>
              <a:chOff x="3505200" y="1447800"/>
              <a:chExt cx="152400" cy="1524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195"/>
            <p:cNvGrpSpPr/>
            <p:nvPr/>
          </p:nvGrpSpPr>
          <p:grpSpPr>
            <a:xfrm>
              <a:off x="5943600" y="6324600"/>
              <a:ext cx="152400" cy="152400"/>
              <a:chOff x="3505200" y="1447800"/>
              <a:chExt cx="152400" cy="1524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198"/>
            <p:cNvGrpSpPr/>
            <p:nvPr/>
          </p:nvGrpSpPr>
          <p:grpSpPr>
            <a:xfrm>
              <a:off x="6324600" y="5943600"/>
              <a:ext cx="152400" cy="152400"/>
              <a:chOff x="3505200" y="1447800"/>
              <a:chExt cx="152400" cy="1524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201"/>
            <p:cNvGrpSpPr/>
            <p:nvPr/>
          </p:nvGrpSpPr>
          <p:grpSpPr>
            <a:xfrm>
              <a:off x="6705600" y="5943600"/>
              <a:ext cx="152400" cy="152400"/>
              <a:chOff x="3505200" y="1447800"/>
              <a:chExt cx="152400" cy="152400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204"/>
            <p:cNvGrpSpPr/>
            <p:nvPr/>
          </p:nvGrpSpPr>
          <p:grpSpPr>
            <a:xfrm>
              <a:off x="6324600" y="6324600"/>
              <a:ext cx="152400" cy="152400"/>
              <a:chOff x="3505200" y="1447800"/>
              <a:chExt cx="152400" cy="15240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207"/>
            <p:cNvGrpSpPr/>
            <p:nvPr/>
          </p:nvGrpSpPr>
          <p:grpSpPr>
            <a:xfrm>
              <a:off x="6705600" y="6324600"/>
              <a:ext cx="152400" cy="152400"/>
              <a:chOff x="3505200" y="1447800"/>
              <a:chExt cx="152400" cy="1524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210"/>
            <p:cNvGrpSpPr/>
            <p:nvPr/>
          </p:nvGrpSpPr>
          <p:grpSpPr>
            <a:xfrm>
              <a:off x="7086600" y="5943600"/>
              <a:ext cx="152400" cy="152400"/>
              <a:chOff x="3505200" y="1447800"/>
              <a:chExt cx="152400" cy="152400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213"/>
            <p:cNvGrpSpPr/>
            <p:nvPr/>
          </p:nvGrpSpPr>
          <p:grpSpPr>
            <a:xfrm>
              <a:off x="7467600" y="5943600"/>
              <a:ext cx="152400" cy="152400"/>
              <a:chOff x="3505200" y="1447800"/>
              <a:chExt cx="152400" cy="15240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216"/>
            <p:cNvGrpSpPr/>
            <p:nvPr/>
          </p:nvGrpSpPr>
          <p:grpSpPr>
            <a:xfrm>
              <a:off x="7086600" y="6324600"/>
              <a:ext cx="152400" cy="152400"/>
              <a:chOff x="3505200" y="1447800"/>
              <a:chExt cx="152400" cy="152400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219"/>
            <p:cNvGrpSpPr/>
            <p:nvPr/>
          </p:nvGrpSpPr>
          <p:grpSpPr>
            <a:xfrm>
              <a:off x="7467600" y="6324600"/>
              <a:ext cx="152400" cy="152400"/>
              <a:chOff x="3505200" y="1447800"/>
              <a:chExt cx="152400" cy="15240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3505200" y="1447800"/>
                <a:ext cx="152400" cy="15240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Line 94"/>
          <p:cNvSpPr>
            <a:spLocks noChangeShapeType="1"/>
          </p:cNvSpPr>
          <p:nvPr/>
        </p:nvSpPr>
        <p:spPr bwMode="auto">
          <a:xfrm>
            <a:off x="6858000" y="3352800"/>
            <a:ext cx="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" name="Line 101"/>
          <p:cNvSpPr>
            <a:spLocks noChangeShapeType="1"/>
          </p:cNvSpPr>
          <p:nvPr/>
        </p:nvSpPr>
        <p:spPr bwMode="auto">
          <a:xfrm flipH="1" flipV="1">
            <a:off x="5257800" y="3886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" name="Line 101"/>
          <p:cNvSpPr>
            <a:spLocks noChangeShapeType="1"/>
          </p:cNvSpPr>
          <p:nvPr/>
        </p:nvSpPr>
        <p:spPr bwMode="auto">
          <a:xfrm flipV="1">
            <a:off x="6400800" y="2438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" name="Line 101"/>
          <p:cNvSpPr>
            <a:spLocks noChangeShapeType="1"/>
          </p:cNvSpPr>
          <p:nvPr/>
        </p:nvSpPr>
        <p:spPr bwMode="auto">
          <a:xfrm flipH="1" flipV="1">
            <a:off x="5334000" y="29718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" name="Line 101"/>
          <p:cNvSpPr>
            <a:spLocks noChangeShapeType="1"/>
          </p:cNvSpPr>
          <p:nvPr/>
        </p:nvSpPr>
        <p:spPr bwMode="auto">
          <a:xfrm flipV="1">
            <a:off x="5943600" y="2438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" name="Line 101"/>
          <p:cNvSpPr>
            <a:spLocks noChangeShapeType="1"/>
          </p:cNvSpPr>
          <p:nvPr/>
        </p:nvSpPr>
        <p:spPr bwMode="auto">
          <a:xfrm flipV="1">
            <a:off x="5486400" y="2438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" name="Line 101"/>
          <p:cNvSpPr>
            <a:spLocks noChangeShapeType="1"/>
          </p:cNvSpPr>
          <p:nvPr/>
        </p:nvSpPr>
        <p:spPr bwMode="auto">
          <a:xfrm flipV="1">
            <a:off x="6858000" y="2438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101"/>
          <p:cNvSpPr>
            <a:spLocks noChangeShapeType="1"/>
          </p:cNvSpPr>
          <p:nvPr/>
        </p:nvSpPr>
        <p:spPr bwMode="auto">
          <a:xfrm flipV="1">
            <a:off x="7315200" y="2438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Line 101"/>
          <p:cNvSpPr>
            <a:spLocks noChangeShapeType="1"/>
          </p:cNvSpPr>
          <p:nvPr/>
        </p:nvSpPr>
        <p:spPr bwMode="auto">
          <a:xfrm flipV="1">
            <a:off x="7772400" y="2438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" name="Line 101"/>
          <p:cNvSpPr>
            <a:spLocks noChangeShapeType="1"/>
          </p:cNvSpPr>
          <p:nvPr/>
        </p:nvSpPr>
        <p:spPr bwMode="auto">
          <a:xfrm flipH="1" flipV="1">
            <a:off x="5334000" y="2514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" name="Line 101"/>
          <p:cNvSpPr>
            <a:spLocks noChangeShapeType="1"/>
          </p:cNvSpPr>
          <p:nvPr/>
        </p:nvSpPr>
        <p:spPr bwMode="auto">
          <a:xfrm flipH="1" flipV="1">
            <a:off x="5334000" y="4343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" name="Line 130"/>
          <p:cNvSpPr>
            <a:spLocks noChangeShapeType="1"/>
          </p:cNvSpPr>
          <p:nvPr/>
        </p:nvSpPr>
        <p:spPr bwMode="auto">
          <a:xfrm rot="5400000">
            <a:off x="5330825" y="2441575"/>
            <a:ext cx="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" name="Line 130"/>
          <p:cNvSpPr>
            <a:spLocks noChangeShapeType="1"/>
          </p:cNvSpPr>
          <p:nvPr/>
        </p:nvSpPr>
        <p:spPr bwMode="auto">
          <a:xfrm rot="5400000">
            <a:off x="5330825" y="4270375"/>
            <a:ext cx="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" name="Text Box 131"/>
          <p:cNvSpPr txBox="1">
            <a:spLocks noChangeArrowheads="1"/>
          </p:cNvSpPr>
          <p:nvPr/>
        </p:nvSpPr>
        <p:spPr bwMode="auto">
          <a:xfrm>
            <a:off x="4800600" y="2816423"/>
            <a:ext cx="5020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+0.5</a:t>
            </a:r>
            <a:endParaRPr lang="en-US" sz="1400" dirty="0"/>
          </a:p>
        </p:txBody>
      </p:sp>
      <p:sp>
        <p:nvSpPr>
          <p:cNvPr id="158" name="Text Box 131"/>
          <p:cNvSpPr txBox="1">
            <a:spLocks noChangeArrowheads="1"/>
          </p:cNvSpPr>
          <p:nvPr/>
        </p:nvSpPr>
        <p:spPr bwMode="auto">
          <a:xfrm>
            <a:off x="4800600" y="3730823"/>
            <a:ext cx="4667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-</a:t>
            </a:r>
            <a:r>
              <a:rPr lang="en-US" sz="1400" dirty="0" smtClean="0"/>
              <a:t>0.5</a:t>
            </a:r>
            <a:endParaRPr lang="en-US" sz="1400" dirty="0"/>
          </a:p>
        </p:txBody>
      </p:sp>
      <p:sp>
        <p:nvSpPr>
          <p:cNvPr id="159" name="Text Box 131"/>
          <p:cNvSpPr txBox="1">
            <a:spLocks noChangeArrowheads="1"/>
          </p:cNvSpPr>
          <p:nvPr/>
        </p:nvSpPr>
        <p:spPr bwMode="auto">
          <a:xfrm>
            <a:off x="4905563" y="3273623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60" name="Donut 159"/>
          <p:cNvSpPr/>
          <p:nvPr/>
        </p:nvSpPr>
        <p:spPr>
          <a:xfrm>
            <a:off x="2286000" y="2514600"/>
            <a:ext cx="1752600" cy="1752600"/>
          </a:xfrm>
          <a:prstGeom prst="donut">
            <a:avLst>
              <a:gd name="adj" fmla="val 626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042311" y="1840468"/>
            <a:ext cx="1644489" cy="369332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From EX2, SP11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162" name="Text Box 3"/>
          <p:cNvSpPr txBox="1">
            <a:spLocks noChangeArrowheads="1"/>
          </p:cNvSpPr>
          <p:nvPr/>
        </p:nvSpPr>
        <p:spPr bwMode="auto">
          <a:xfrm>
            <a:off x="1116013" y="5257800"/>
            <a:ext cx="19319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= 5 s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= 12 s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= 20 s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09600" y="1302603"/>
            <a:ext cx="784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circular loop is placed in a uniform </a:t>
            </a:r>
            <a:r>
              <a:rPr lang="en-US" sz="2400" i="1" dirty="0" smtClean="0"/>
              <a:t>B</a:t>
            </a:r>
            <a:r>
              <a:rPr lang="en-US" sz="2400" dirty="0" smtClean="0"/>
              <a:t> field that varies in time according to the plot on the right.</a:t>
            </a:r>
            <a:endParaRPr lang="en-US" sz="2400" dirty="0"/>
          </a:p>
        </p:txBody>
      </p:sp>
      <p:sp>
        <p:nvSpPr>
          <p:cNvPr id="164" name="TextBox 163"/>
          <p:cNvSpPr txBox="1"/>
          <p:nvPr/>
        </p:nvSpPr>
        <p:spPr>
          <a:xfrm>
            <a:off x="609600" y="4800600"/>
            <a:ext cx="765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 which time is the EMF magnitude |</a:t>
            </a:r>
            <a:r>
              <a:rPr lang="el-GR" sz="2400" i="1" dirty="0" smtClean="0">
                <a:latin typeface="Calibri"/>
              </a:rPr>
              <a:t>ε</a:t>
            </a:r>
            <a:r>
              <a:rPr lang="en-US" sz="2400" dirty="0" smtClean="0">
                <a:latin typeface="Calibri"/>
              </a:rPr>
              <a:t>| </a:t>
            </a:r>
            <a:r>
              <a:rPr lang="en-US" sz="2400" dirty="0" smtClean="0"/>
              <a:t>in the loop largest?</a:t>
            </a:r>
            <a:endParaRPr lang="en-US" sz="2400" dirty="0"/>
          </a:p>
        </p:txBody>
      </p:sp>
      <p:sp>
        <p:nvSpPr>
          <p:cNvPr id="174" name="Slide Number Placeholder 1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</a:t>
            </a:r>
            <a:r>
              <a:rPr lang="el-GR" dirty="0" smtClean="0">
                <a:latin typeface="Calibri"/>
              </a:rPr>
              <a:t>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1143000" y="4773315"/>
            <a:ext cx="0" cy="146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41332" y="4741565"/>
            <a:ext cx="701676" cy="1616075"/>
            <a:chOff x="3187" y="2850"/>
            <a:chExt cx="442" cy="1018"/>
          </a:xfrm>
        </p:grpSpPr>
        <p:sp>
          <p:nvSpPr>
            <p:cNvPr id="11" name="Text Box 47"/>
            <p:cNvSpPr txBox="1">
              <a:spLocks noChangeArrowheads="1"/>
            </p:cNvSpPr>
            <p:nvPr/>
          </p:nvSpPr>
          <p:spPr bwMode="auto">
            <a:xfrm>
              <a:off x="3187" y="3618"/>
              <a:ext cx="4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b="0" i="1" dirty="0">
                  <a:latin typeface="+mn-lt"/>
                </a:rPr>
                <a:t> </a:t>
              </a:r>
              <a:r>
                <a:rPr lang="en-US" sz="2000" b="0" i="1" dirty="0" smtClean="0">
                  <a:latin typeface="+mn-lt"/>
                </a:rPr>
                <a:t>–AB</a:t>
              </a:r>
              <a:endParaRPr lang="en-US" sz="2000" b="0" i="1" dirty="0">
                <a:latin typeface="+mn-lt"/>
              </a:endParaRPr>
            </a:p>
          </p:txBody>
        </p:sp>
        <p:sp>
          <p:nvSpPr>
            <p:cNvPr id="12" name="Text Box 45"/>
            <p:cNvSpPr txBox="1">
              <a:spLocks noChangeArrowheads="1"/>
            </p:cNvSpPr>
            <p:nvPr/>
          </p:nvSpPr>
          <p:spPr bwMode="auto">
            <a:xfrm>
              <a:off x="3283" y="2850"/>
              <a:ext cx="3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b="0" i="1" dirty="0">
                  <a:latin typeface="+mn-lt"/>
                </a:rPr>
                <a:t>AB</a:t>
              </a:r>
            </a:p>
          </p:txBody>
        </p:sp>
      </p:grp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907679" y="4267200"/>
            <a:ext cx="463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0" dirty="0" smtClean="0">
                <a:latin typeface="+mn-lt"/>
                <a:sym typeface="Symbol"/>
              </a:rPr>
              <a:t></a:t>
            </a:r>
            <a:endParaRPr lang="en-US" b="0" dirty="0">
              <a:latin typeface="+mn-lt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066800" y="4941590"/>
            <a:ext cx="152400" cy="1219200"/>
            <a:chOff x="3552" y="2976"/>
            <a:chExt cx="144" cy="768"/>
          </a:xfrm>
        </p:grpSpPr>
        <p:sp>
          <p:nvSpPr>
            <p:cNvPr id="21" name="Line 44"/>
            <p:cNvSpPr>
              <a:spLocks noChangeShapeType="1"/>
            </p:cNvSpPr>
            <p:nvPr/>
          </p:nvSpPr>
          <p:spPr bwMode="auto">
            <a:xfrm>
              <a:off x="3552" y="29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>
              <a:off x="3552" y="3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Line 35"/>
          <p:cNvSpPr>
            <a:spLocks noChangeShapeType="1"/>
          </p:cNvSpPr>
          <p:nvPr/>
        </p:nvSpPr>
        <p:spPr bwMode="auto">
          <a:xfrm>
            <a:off x="1066800" y="5558365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191000" y="5322096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0" i="1" dirty="0">
                <a:latin typeface="+mn-lt"/>
              </a:rPr>
              <a:t>t</a:t>
            </a:r>
          </a:p>
        </p:txBody>
      </p:sp>
      <p:graphicFrame>
        <p:nvGraphicFramePr>
          <p:cNvPr id="352258" name="Object 2"/>
          <p:cNvGraphicFramePr>
            <a:graphicFrameLocks noChangeAspect="1"/>
          </p:cNvGraphicFramePr>
          <p:nvPr/>
        </p:nvGraphicFramePr>
        <p:xfrm>
          <a:off x="5257800" y="5334000"/>
          <a:ext cx="1851025" cy="357187"/>
        </p:xfrm>
        <a:graphic>
          <a:graphicData uri="http://schemas.openxmlformats.org/presentationml/2006/ole">
            <p:oleObj spid="_x0000_s385027" name="Equation" r:id="rId4" imgW="1054080" imgH="203040" progId="Equation.DSMT4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10641" y="1246909"/>
            <a:ext cx="8324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EMF can be induced by changing angle </a:t>
            </a:r>
            <a:r>
              <a:rPr lang="el-GR" sz="2400" i="1" dirty="0" smtClean="0">
                <a:latin typeface="Calibri"/>
              </a:rPr>
              <a:t>φ</a:t>
            </a:r>
            <a:r>
              <a:rPr lang="en-US" sz="2400" dirty="0" smtClean="0"/>
              <a:t> between loop normal and </a:t>
            </a:r>
            <a:r>
              <a:rPr lang="en-US" sz="2400" i="1" dirty="0" smtClean="0"/>
              <a:t>B</a:t>
            </a:r>
            <a:r>
              <a:rPr lang="en-US" sz="2400" dirty="0" smtClean="0"/>
              <a:t> field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600200" y="4038600"/>
            <a:ext cx="5941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Rotating loop: Angle </a:t>
            </a:r>
            <a:r>
              <a:rPr lang="el-GR" sz="2000" i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φ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increases at a rate </a:t>
            </a:r>
            <a:r>
              <a:rPr lang="el-GR" sz="2000" i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ω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(in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rad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/s)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4" name="Group 58"/>
          <p:cNvGrpSpPr/>
          <p:nvPr/>
        </p:nvGrpSpPr>
        <p:grpSpPr>
          <a:xfrm rot="5400000">
            <a:off x="3719879" y="1219200"/>
            <a:ext cx="1828800" cy="3505200"/>
            <a:chOff x="3200400" y="2362200"/>
            <a:chExt cx="1828800" cy="3200400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6430422" y="273132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 66"/>
          <p:cNvGrpSpPr/>
          <p:nvPr/>
        </p:nvGrpSpPr>
        <p:grpSpPr>
          <a:xfrm>
            <a:off x="3471925" y="2375850"/>
            <a:ext cx="2160845" cy="1229164"/>
            <a:chOff x="5583052" y="2225724"/>
            <a:chExt cx="2160845" cy="1229164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5583052" y="2864891"/>
              <a:ext cx="67121" cy="114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50"/>
            <p:cNvGrpSpPr/>
            <p:nvPr/>
          </p:nvGrpSpPr>
          <p:grpSpPr>
            <a:xfrm rot="5400000">
              <a:off x="6044391" y="2687905"/>
              <a:ext cx="1229164" cy="304801"/>
              <a:chOff x="6619436" y="3428999"/>
              <a:chExt cx="1229164" cy="304801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6626430" y="3429000"/>
                <a:ext cx="1222170" cy="304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45"/>
              <p:cNvGrpSpPr/>
              <p:nvPr/>
            </p:nvGrpSpPr>
            <p:grpSpPr>
              <a:xfrm flipH="1">
                <a:off x="6619436" y="3428999"/>
                <a:ext cx="1229164" cy="304801"/>
                <a:chOff x="6420524" y="3430979"/>
                <a:chExt cx="1229164" cy="304801"/>
              </a:xfrm>
            </p:grpSpPr>
            <p:sp>
              <p:nvSpPr>
                <p:cNvPr id="54" name="Oval 53"/>
                <p:cNvSpPr/>
                <p:nvPr/>
              </p:nvSpPr>
              <p:spPr bwMode="auto">
                <a:xfrm>
                  <a:off x="7334924" y="3430980"/>
                  <a:ext cx="314764" cy="3048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6420524" y="3430979"/>
                  <a:ext cx="304800" cy="30480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8" name="Group 55"/>
            <p:cNvGrpSpPr/>
            <p:nvPr/>
          </p:nvGrpSpPr>
          <p:grpSpPr>
            <a:xfrm>
              <a:off x="6658972" y="2389791"/>
              <a:ext cx="1084925" cy="445532"/>
              <a:chOff x="5486400" y="4964668"/>
              <a:chExt cx="1084925" cy="445532"/>
            </a:xfrm>
          </p:grpSpPr>
          <p:grpSp>
            <p:nvGrpSpPr>
              <p:cNvPr id="20" name="Group 159"/>
              <p:cNvGrpSpPr/>
              <p:nvPr/>
            </p:nvGrpSpPr>
            <p:grpSpPr>
              <a:xfrm>
                <a:off x="5486400" y="4964668"/>
                <a:ext cx="1084925" cy="445532"/>
                <a:chOff x="6477000" y="2385536"/>
                <a:chExt cx="1084925" cy="445532"/>
              </a:xfrm>
            </p:grpSpPr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6477000" y="2831068"/>
                  <a:ext cx="914400" cy="0"/>
                </a:xfrm>
                <a:prstGeom prst="straightConnector1">
                  <a:avLst/>
                </a:prstGeom>
                <a:ln w="57150">
                  <a:solidFill>
                    <a:srgbClr val="0099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/>
              </p:nvSpPr>
              <p:spPr>
                <a:xfrm>
                  <a:off x="6705600" y="2385536"/>
                  <a:ext cx="856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9900"/>
                      </a:solidFill>
                    </a:rPr>
                    <a:t>normal</a:t>
                  </a:r>
                  <a:endParaRPr lang="en-US" dirty="0">
                    <a:solidFill>
                      <a:srgbClr val="009900"/>
                    </a:solidFill>
                  </a:endParaRPr>
                </a:p>
              </p:txBody>
            </p:sp>
          </p:grpSp>
          <p:sp>
            <p:nvSpPr>
              <p:cNvPr id="58" name="Rectangle 57"/>
              <p:cNvSpPr/>
              <p:nvPr/>
            </p:nvSpPr>
            <p:spPr>
              <a:xfrm>
                <a:off x="5636528" y="5237704"/>
                <a:ext cx="152400" cy="1524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61"/>
          <p:cNvGrpSpPr/>
          <p:nvPr/>
        </p:nvGrpSpPr>
        <p:grpSpPr>
          <a:xfrm>
            <a:off x="1143000" y="4927840"/>
            <a:ext cx="3091409" cy="1258350"/>
            <a:chOff x="1143000" y="2794240"/>
            <a:chExt cx="3091409" cy="1258350"/>
          </a:xfrm>
        </p:grpSpPr>
        <p:sp>
          <p:nvSpPr>
            <p:cNvPr id="6" name="Freeform 31"/>
            <p:cNvSpPr>
              <a:spLocks/>
            </p:cNvSpPr>
            <p:nvPr/>
          </p:nvSpPr>
          <p:spPr bwMode="auto">
            <a:xfrm>
              <a:off x="1143000" y="2812574"/>
              <a:ext cx="1179513" cy="1240016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1 w 2592"/>
                <a:gd name="T17" fmla="*/ 0 h 2160"/>
                <a:gd name="T18" fmla="*/ 1 w 2592"/>
                <a:gd name="T19" fmla="*/ 0 h 2160"/>
                <a:gd name="T20" fmla="*/ 1 w 2592"/>
                <a:gd name="T21" fmla="*/ 0 h 2160"/>
                <a:gd name="T22" fmla="*/ 1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2486 h 10000"/>
                <a:gd name="connsiteX1" fmla="*/ 417 w 9167"/>
                <a:gd name="connsiteY1" fmla="*/ 1444 h 10000"/>
                <a:gd name="connsiteX2" fmla="*/ 834 w 9167"/>
                <a:gd name="connsiteY2" fmla="*/ 667 h 10000"/>
                <a:gd name="connsiteX3" fmla="*/ 1667 w 9167"/>
                <a:gd name="connsiteY3" fmla="*/ 0 h 10000"/>
                <a:gd name="connsiteX4" fmla="*/ 2500 w 9167"/>
                <a:gd name="connsiteY4" fmla="*/ 667 h 10000"/>
                <a:gd name="connsiteX5" fmla="*/ 2917 w 9167"/>
                <a:gd name="connsiteY5" fmla="*/ 1444 h 10000"/>
                <a:gd name="connsiteX6" fmla="*/ 3334 w 9167"/>
                <a:gd name="connsiteY6" fmla="*/ 2500 h 10000"/>
                <a:gd name="connsiteX7" fmla="*/ 4167 w 9167"/>
                <a:gd name="connsiteY7" fmla="*/ 5000 h 10000"/>
                <a:gd name="connsiteX8" fmla="*/ 5012 w 9167"/>
                <a:gd name="connsiteY8" fmla="*/ 7500 h 10000"/>
                <a:gd name="connsiteX9" fmla="*/ 5417 w 9167"/>
                <a:gd name="connsiteY9" fmla="*/ 8556 h 10000"/>
                <a:gd name="connsiteX10" fmla="*/ 5845 w 9167"/>
                <a:gd name="connsiteY10" fmla="*/ 9319 h 10000"/>
                <a:gd name="connsiteX11" fmla="*/ 6667 w 9167"/>
                <a:gd name="connsiteY11" fmla="*/ 10000 h 10000"/>
                <a:gd name="connsiteX12" fmla="*/ 7500 w 9167"/>
                <a:gd name="connsiteY12" fmla="*/ 9333 h 10000"/>
                <a:gd name="connsiteX13" fmla="*/ 7894 w 9167"/>
                <a:gd name="connsiteY13" fmla="*/ 8556 h 10000"/>
                <a:gd name="connsiteX14" fmla="*/ 8334 w 9167"/>
                <a:gd name="connsiteY14" fmla="*/ 7500 h 10000"/>
                <a:gd name="connsiteX15" fmla="*/ 9167 w 9167"/>
                <a:gd name="connsiteY15" fmla="*/ 5000 h 10000"/>
                <a:gd name="connsiteX0" fmla="*/ 0 w 9545"/>
                <a:gd name="connsiteY0" fmla="*/ 1444 h 10000"/>
                <a:gd name="connsiteX1" fmla="*/ 455 w 9545"/>
                <a:gd name="connsiteY1" fmla="*/ 667 h 10000"/>
                <a:gd name="connsiteX2" fmla="*/ 1363 w 9545"/>
                <a:gd name="connsiteY2" fmla="*/ 0 h 10000"/>
                <a:gd name="connsiteX3" fmla="*/ 2272 w 9545"/>
                <a:gd name="connsiteY3" fmla="*/ 667 h 10000"/>
                <a:gd name="connsiteX4" fmla="*/ 2727 w 9545"/>
                <a:gd name="connsiteY4" fmla="*/ 1444 h 10000"/>
                <a:gd name="connsiteX5" fmla="*/ 3182 w 9545"/>
                <a:gd name="connsiteY5" fmla="*/ 2500 h 10000"/>
                <a:gd name="connsiteX6" fmla="*/ 4091 w 9545"/>
                <a:gd name="connsiteY6" fmla="*/ 5000 h 10000"/>
                <a:gd name="connsiteX7" fmla="*/ 5012 w 9545"/>
                <a:gd name="connsiteY7" fmla="*/ 7500 h 10000"/>
                <a:gd name="connsiteX8" fmla="*/ 5454 w 9545"/>
                <a:gd name="connsiteY8" fmla="*/ 8556 h 10000"/>
                <a:gd name="connsiteX9" fmla="*/ 5921 w 9545"/>
                <a:gd name="connsiteY9" fmla="*/ 9319 h 10000"/>
                <a:gd name="connsiteX10" fmla="*/ 6818 w 9545"/>
                <a:gd name="connsiteY10" fmla="*/ 10000 h 10000"/>
                <a:gd name="connsiteX11" fmla="*/ 7727 w 9545"/>
                <a:gd name="connsiteY11" fmla="*/ 9333 h 10000"/>
                <a:gd name="connsiteX12" fmla="*/ 8156 w 9545"/>
                <a:gd name="connsiteY12" fmla="*/ 8556 h 10000"/>
                <a:gd name="connsiteX13" fmla="*/ 8636 w 9545"/>
                <a:gd name="connsiteY13" fmla="*/ 7500 h 10000"/>
                <a:gd name="connsiteX14" fmla="*/ 9545 w 9545"/>
                <a:gd name="connsiteY14" fmla="*/ 5000 h 10000"/>
                <a:gd name="connsiteX0" fmla="*/ 0 w 9523"/>
                <a:gd name="connsiteY0" fmla="*/ 667 h 10000"/>
                <a:gd name="connsiteX1" fmla="*/ 951 w 9523"/>
                <a:gd name="connsiteY1" fmla="*/ 0 h 10000"/>
                <a:gd name="connsiteX2" fmla="*/ 1903 w 9523"/>
                <a:gd name="connsiteY2" fmla="*/ 667 h 10000"/>
                <a:gd name="connsiteX3" fmla="*/ 2380 w 9523"/>
                <a:gd name="connsiteY3" fmla="*/ 1444 h 10000"/>
                <a:gd name="connsiteX4" fmla="*/ 2857 w 9523"/>
                <a:gd name="connsiteY4" fmla="*/ 2500 h 10000"/>
                <a:gd name="connsiteX5" fmla="*/ 3809 w 9523"/>
                <a:gd name="connsiteY5" fmla="*/ 5000 h 10000"/>
                <a:gd name="connsiteX6" fmla="*/ 4774 w 9523"/>
                <a:gd name="connsiteY6" fmla="*/ 7500 h 10000"/>
                <a:gd name="connsiteX7" fmla="*/ 5237 w 9523"/>
                <a:gd name="connsiteY7" fmla="*/ 8556 h 10000"/>
                <a:gd name="connsiteX8" fmla="*/ 5726 w 9523"/>
                <a:gd name="connsiteY8" fmla="*/ 9319 h 10000"/>
                <a:gd name="connsiteX9" fmla="*/ 6666 w 9523"/>
                <a:gd name="connsiteY9" fmla="*/ 10000 h 10000"/>
                <a:gd name="connsiteX10" fmla="*/ 7618 w 9523"/>
                <a:gd name="connsiteY10" fmla="*/ 9333 h 10000"/>
                <a:gd name="connsiteX11" fmla="*/ 8068 w 9523"/>
                <a:gd name="connsiteY11" fmla="*/ 8556 h 10000"/>
                <a:gd name="connsiteX12" fmla="*/ 8571 w 9523"/>
                <a:gd name="connsiteY12" fmla="*/ 7500 h 10000"/>
                <a:gd name="connsiteX13" fmla="*/ 9523 w 9523"/>
                <a:gd name="connsiteY13" fmla="*/ 5000 h 10000"/>
                <a:gd name="connsiteX0" fmla="*/ 0 w 9001"/>
                <a:gd name="connsiteY0" fmla="*/ 0 h 10000"/>
                <a:gd name="connsiteX1" fmla="*/ 999 w 9001"/>
                <a:gd name="connsiteY1" fmla="*/ 667 h 10000"/>
                <a:gd name="connsiteX2" fmla="*/ 1500 w 9001"/>
                <a:gd name="connsiteY2" fmla="*/ 1444 h 10000"/>
                <a:gd name="connsiteX3" fmla="*/ 2001 w 9001"/>
                <a:gd name="connsiteY3" fmla="*/ 2500 h 10000"/>
                <a:gd name="connsiteX4" fmla="*/ 3001 w 9001"/>
                <a:gd name="connsiteY4" fmla="*/ 5000 h 10000"/>
                <a:gd name="connsiteX5" fmla="*/ 4014 w 9001"/>
                <a:gd name="connsiteY5" fmla="*/ 7500 h 10000"/>
                <a:gd name="connsiteX6" fmla="*/ 4500 w 9001"/>
                <a:gd name="connsiteY6" fmla="*/ 8556 h 10000"/>
                <a:gd name="connsiteX7" fmla="*/ 5014 w 9001"/>
                <a:gd name="connsiteY7" fmla="*/ 9319 h 10000"/>
                <a:gd name="connsiteX8" fmla="*/ 6001 w 9001"/>
                <a:gd name="connsiteY8" fmla="*/ 10000 h 10000"/>
                <a:gd name="connsiteX9" fmla="*/ 7001 w 9001"/>
                <a:gd name="connsiteY9" fmla="*/ 9333 h 10000"/>
                <a:gd name="connsiteX10" fmla="*/ 7473 w 9001"/>
                <a:gd name="connsiteY10" fmla="*/ 8556 h 10000"/>
                <a:gd name="connsiteX11" fmla="*/ 8001 w 9001"/>
                <a:gd name="connsiteY11" fmla="*/ 7500 h 10000"/>
                <a:gd name="connsiteX12" fmla="*/ 9001 w 9001"/>
                <a:gd name="connsiteY12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" h="10000">
                  <a:moveTo>
                    <a:pt x="0" y="0"/>
                  </a:moveTo>
                  <a:cubicBezTo>
                    <a:pt x="431" y="0"/>
                    <a:pt x="791" y="417"/>
                    <a:pt x="999" y="667"/>
                  </a:cubicBezTo>
                  <a:cubicBezTo>
                    <a:pt x="1208" y="917"/>
                    <a:pt x="1329" y="1139"/>
                    <a:pt x="1500" y="1444"/>
                  </a:cubicBezTo>
                  <a:cubicBezTo>
                    <a:pt x="1671" y="1750"/>
                    <a:pt x="1750" y="1907"/>
                    <a:pt x="2001" y="2500"/>
                  </a:cubicBezTo>
                  <a:cubicBezTo>
                    <a:pt x="2251" y="3093"/>
                    <a:pt x="2667" y="4167"/>
                    <a:pt x="3001" y="5000"/>
                  </a:cubicBezTo>
                  <a:cubicBezTo>
                    <a:pt x="3334" y="5833"/>
                    <a:pt x="3765" y="6907"/>
                    <a:pt x="4014" y="7500"/>
                  </a:cubicBezTo>
                  <a:cubicBezTo>
                    <a:pt x="4264" y="8093"/>
                    <a:pt x="4339" y="8250"/>
                    <a:pt x="4500" y="8556"/>
                  </a:cubicBezTo>
                  <a:cubicBezTo>
                    <a:pt x="4663" y="8861"/>
                    <a:pt x="4764" y="9028"/>
                    <a:pt x="5014" y="9319"/>
                  </a:cubicBezTo>
                  <a:cubicBezTo>
                    <a:pt x="5265" y="9611"/>
                    <a:pt x="5557" y="10000"/>
                    <a:pt x="6001" y="10000"/>
                  </a:cubicBezTo>
                  <a:cubicBezTo>
                    <a:pt x="6444" y="10000"/>
                    <a:pt x="6765" y="9611"/>
                    <a:pt x="7001" y="9333"/>
                  </a:cubicBezTo>
                  <a:cubicBezTo>
                    <a:pt x="7237" y="9056"/>
                    <a:pt x="7307" y="8861"/>
                    <a:pt x="7473" y="8556"/>
                  </a:cubicBezTo>
                  <a:cubicBezTo>
                    <a:pt x="7640" y="8250"/>
                    <a:pt x="7746" y="8093"/>
                    <a:pt x="8001" y="7500"/>
                  </a:cubicBezTo>
                  <a:cubicBezTo>
                    <a:pt x="8256" y="6907"/>
                    <a:pt x="8627" y="5954"/>
                    <a:pt x="9001" y="500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2"/>
            <p:cNvSpPr>
              <a:spLocks/>
            </p:cNvSpPr>
            <p:nvPr/>
          </p:nvSpPr>
          <p:spPr bwMode="auto">
            <a:xfrm>
              <a:off x="2322513" y="2807990"/>
              <a:ext cx="1524000" cy="1240016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3853358" y="2794240"/>
              <a:ext cx="381051" cy="636017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10000"/>
                <a:gd name="connsiteY0" fmla="*/ 5995 h 10151"/>
                <a:gd name="connsiteX1" fmla="*/ 1333 w 10000"/>
                <a:gd name="connsiteY1" fmla="*/ 3057 h 10151"/>
                <a:gd name="connsiteX2" fmla="*/ 2001 w 10000"/>
                <a:gd name="connsiteY2" fmla="*/ 1839 h 10151"/>
                <a:gd name="connsiteX3" fmla="*/ 2666 w 10000"/>
                <a:gd name="connsiteY3" fmla="*/ 931 h 10151"/>
                <a:gd name="connsiteX4" fmla="*/ 4000 w 10000"/>
                <a:gd name="connsiteY4" fmla="*/ 151 h 10151"/>
                <a:gd name="connsiteX5" fmla="*/ 5999 w 10000"/>
                <a:gd name="connsiteY5" fmla="*/ 1839 h 10151"/>
                <a:gd name="connsiteX6" fmla="*/ 6666 w 10000"/>
                <a:gd name="connsiteY6" fmla="*/ 3073 h 10151"/>
                <a:gd name="connsiteX7" fmla="*/ 7998 w 10000"/>
                <a:gd name="connsiteY7" fmla="*/ 5995 h 10151"/>
                <a:gd name="connsiteX8" fmla="*/ 9350 w 10000"/>
                <a:gd name="connsiteY8" fmla="*/ 8917 h 10151"/>
                <a:gd name="connsiteX9" fmla="*/ 10000 w 10000"/>
                <a:gd name="connsiteY9" fmla="*/ 10151 h 10151"/>
                <a:gd name="connsiteX0" fmla="*/ 0 w 9350"/>
                <a:gd name="connsiteY0" fmla="*/ 5995 h 8917"/>
                <a:gd name="connsiteX1" fmla="*/ 1333 w 9350"/>
                <a:gd name="connsiteY1" fmla="*/ 3057 h 8917"/>
                <a:gd name="connsiteX2" fmla="*/ 2001 w 9350"/>
                <a:gd name="connsiteY2" fmla="*/ 1839 h 8917"/>
                <a:gd name="connsiteX3" fmla="*/ 2666 w 9350"/>
                <a:gd name="connsiteY3" fmla="*/ 931 h 8917"/>
                <a:gd name="connsiteX4" fmla="*/ 4000 w 9350"/>
                <a:gd name="connsiteY4" fmla="*/ 151 h 8917"/>
                <a:gd name="connsiteX5" fmla="*/ 5999 w 9350"/>
                <a:gd name="connsiteY5" fmla="*/ 1839 h 8917"/>
                <a:gd name="connsiteX6" fmla="*/ 6666 w 9350"/>
                <a:gd name="connsiteY6" fmla="*/ 3073 h 8917"/>
                <a:gd name="connsiteX7" fmla="*/ 7998 w 9350"/>
                <a:gd name="connsiteY7" fmla="*/ 5995 h 8917"/>
                <a:gd name="connsiteX8" fmla="*/ 9350 w 9350"/>
                <a:gd name="connsiteY8" fmla="*/ 8917 h 8917"/>
                <a:gd name="connsiteX0" fmla="*/ 0 w 8554"/>
                <a:gd name="connsiteY0" fmla="*/ 6723 h 6723"/>
                <a:gd name="connsiteX1" fmla="*/ 1426 w 8554"/>
                <a:gd name="connsiteY1" fmla="*/ 3428 h 6723"/>
                <a:gd name="connsiteX2" fmla="*/ 2140 w 8554"/>
                <a:gd name="connsiteY2" fmla="*/ 2062 h 6723"/>
                <a:gd name="connsiteX3" fmla="*/ 2851 w 8554"/>
                <a:gd name="connsiteY3" fmla="*/ 1044 h 6723"/>
                <a:gd name="connsiteX4" fmla="*/ 4278 w 8554"/>
                <a:gd name="connsiteY4" fmla="*/ 169 h 6723"/>
                <a:gd name="connsiteX5" fmla="*/ 6416 w 8554"/>
                <a:gd name="connsiteY5" fmla="*/ 2062 h 6723"/>
                <a:gd name="connsiteX6" fmla="*/ 7129 w 8554"/>
                <a:gd name="connsiteY6" fmla="*/ 3446 h 6723"/>
                <a:gd name="connsiteX7" fmla="*/ 8554 w 8554"/>
                <a:gd name="connsiteY7" fmla="*/ 6723 h 6723"/>
                <a:gd name="connsiteX0" fmla="*/ 0 w 8334"/>
                <a:gd name="connsiteY0" fmla="*/ 10000 h 10000"/>
                <a:gd name="connsiteX1" fmla="*/ 1667 w 8334"/>
                <a:gd name="connsiteY1" fmla="*/ 5099 h 10000"/>
                <a:gd name="connsiteX2" fmla="*/ 2502 w 8334"/>
                <a:gd name="connsiteY2" fmla="*/ 3067 h 10000"/>
                <a:gd name="connsiteX3" fmla="*/ 3333 w 8334"/>
                <a:gd name="connsiteY3" fmla="*/ 1553 h 10000"/>
                <a:gd name="connsiteX4" fmla="*/ 5001 w 8334"/>
                <a:gd name="connsiteY4" fmla="*/ 251 h 10000"/>
                <a:gd name="connsiteX5" fmla="*/ 7501 w 8334"/>
                <a:gd name="connsiteY5" fmla="*/ 3067 h 10000"/>
                <a:gd name="connsiteX6" fmla="*/ 8334 w 8334"/>
                <a:gd name="connsiteY6" fmla="*/ 5126 h 10000"/>
                <a:gd name="connsiteX0" fmla="*/ 0 w 9000"/>
                <a:gd name="connsiteY0" fmla="*/ 10000 h 10000"/>
                <a:gd name="connsiteX1" fmla="*/ 2000 w 9000"/>
                <a:gd name="connsiteY1" fmla="*/ 5099 h 10000"/>
                <a:gd name="connsiteX2" fmla="*/ 3002 w 9000"/>
                <a:gd name="connsiteY2" fmla="*/ 3067 h 10000"/>
                <a:gd name="connsiteX3" fmla="*/ 3999 w 9000"/>
                <a:gd name="connsiteY3" fmla="*/ 1553 h 10000"/>
                <a:gd name="connsiteX4" fmla="*/ 6001 w 9000"/>
                <a:gd name="connsiteY4" fmla="*/ 251 h 10000"/>
                <a:gd name="connsiteX5" fmla="*/ 9000 w 9000"/>
                <a:gd name="connsiteY5" fmla="*/ 3067 h 10000"/>
                <a:gd name="connsiteX0" fmla="*/ 0 w 6668"/>
                <a:gd name="connsiteY0" fmla="*/ 10000 h 10000"/>
                <a:gd name="connsiteX1" fmla="*/ 2222 w 6668"/>
                <a:gd name="connsiteY1" fmla="*/ 5099 h 10000"/>
                <a:gd name="connsiteX2" fmla="*/ 3336 w 6668"/>
                <a:gd name="connsiteY2" fmla="*/ 3067 h 10000"/>
                <a:gd name="connsiteX3" fmla="*/ 4443 w 6668"/>
                <a:gd name="connsiteY3" fmla="*/ 1553 h 10000"/>
                <a:gd name="connsiteX4" fmla="*/ 6668 w 6668"/>
                <a:gd name="connsiteY4" fmla="*/ 25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8" h="10000">
                  <a:moveTo>
                    <a:pt x="0" y="10000"/>
                  </a:moveTo>
                  <a:cubicBezTo>
                    <a:pt x="553" y="8782"/>
                    <a:pt x="1668" y="6255"/>
                    <a:pt x="2222" y="5099"/>
                  </a:cubicBezTo>
                  <a:cubicBezTo>
                    <a:pt x="2781" y="3943"/>
                    <a:pt x="2966" y="3655"/>
                    <a:pt x="3336" y="3067"/>
                  </a:cubicBezTo>
                  <a:cubicBezTo>
                    <a:pt x="3701" y="2484"/>
                    <a:pt x="3948" y="2120"/>
                    <a:pt x="4443" y="1553"/>
                  </a:cubicBezTo>
                  <a:cubicBezTo>
                    <a:pt x="4936" y="983"/>
                    <a:pt x="5742" y="0"/>
                    <a:pt x="6668" y="251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Arc 61"/>
          <p:cNvSpPr/>
          <p:nvPr/>
        </p:nvSpPr>
        <p:spPr>
          <a:xfrm>
            <a:off x="4114800" y="2514600"/>
            <a:ext cx="914400" cy="9144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4114800" y="2514600"/>
            <a:ext cx="914400" cy="914400"/>
          </a:xfrm>
          <a:prstGeom prst="arc">
            <a:avLst>
              <a:gd name="adj1" fmla="val 10849108"/>
              <a:gd name="adj2" fmla="val 1624774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922452" y="2286000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 smtClean="0"/>
              <a:t>φ</a:t>
            </a:r>
            <a:endParaRPr lang="en-US" sz="2400" dirty="0"/>
          </a:p>
        </p:txBody>
      </p:sp>
      <p:sp>
        <p:nvSpPr>
          <p:cNvPr id="66" name="Arc 65"/>
          <p:cNvSpPr/>
          <p:nvPr/>
        </p:nvSpPr>
        <p:spPr>
          <a:xfrm>
            <a:off x="4114800" y="2514600"/>
            <a:ext cx="914400" cy="914400"/>
          </a:xfrm>
          <a:prstGeom prst="arc">
            <a:avLst>
              <a:gd name="adj1" fmla="val 5352620"/>
              <a:gd name="adj2" fmla="val 1085092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4114800" y="2514600"/>
            <a:ext cx="914400" cy="914400"/>
          </a:xfrm>
          <a:prstGeom prst="arc">
            <a:avLst>
              <a:gd name="adj1" fmla="val 153674"/>
              <a:gd name="adj2" fmla="val 534673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1110274" y="5029200"/>
            <a:ext cx="2471126" cy="1588532"/>
            <a:chOff x="1110274" y="5029200"/>
            <a:chExt cx="2471126" cy="1588532"/>
          </a:xfrm>
        </p:grpSpPr>
        <p:sp>
          <p:nvSpPr>
            <p:cNvPr id="46" name="TextBox 45"/>
            <p:cNvSpPr txBox="1"/>
            <p:nvPr/>
          </p:nvSpPr>
          <p:spPr>
            <a:xfrm>
              <a:off x="1110274" y="6248400"/>
              <a:ext cx="2471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 smtClean="0">
                  <a:solidFill>
                    <a:srgbClr val="C00000"/>
                  </a:solidFill>
                </a:rPr>
                <a:t>φ</a:t>
              </a:r>
              <a:r>
                <a:rPr lang="en-US" i="1" dirty="0" smtClean="0">
                  <a:solidFill>
                    <a:srgbClr val="C00000"/>
                  </a:solidFill>
                </a:rPr>
                <a:t> </a:t>
              </a:r>
              <a:r>
                <a:rPr lang="en-US" dirty="0" smtClean="0">
                  <a:solidFill>
                    <a:srgbClr val="C00000"/>
                  </a:solidFill>
                </a:rPr>
                <a:t>= 30° (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CheckPoint</a:t>
              </a:r>
              <a:r>
                <a:rPr lang="en-US" b="1" i="1" dirty="0" smtClean="0">
                  <a:solidFill>
                    <a:srgbClr val="C00000"/>
                  </a:solidFill>
                </a:rPr>
                <a:t> 1.1</a:t>
              </a:r>
              <a:r>
                <a:rPr lang="en-US" dirty="0" smtClean="0">
                  <a:solidFill>
                    <a:srgbClr val="C00000"/>
                  </a:solidFill>
                </a:rPr>
                <a:t>)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295400" y="5029200"/>
              <a:ext cx="0" cy="121920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0"/>
            <a:ext cx="8366076" cy="1325563"/>
          </a:xfrm>
        </p:spPr>
        <p:txBody>
          <a:bodyPr/>
          <a:lstStyle/>
          <a:p>
            <a:r>
              <a:rPr lang="en-US" dirty="0" smtClean="0"/>
              <a:t>Calculation: EMF from changing </a:t>
            </a:r>
            <a:r>
              <a:rPr lang="el-GR" dirty="0" smtClean="0">
                <a:latin typeface="Calibri"/>
              </a:rPr>
              <a:t>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1143000" y="2639715"/>
            <a:ext cx="0" cy="146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441332" y="2607965"/>
            <a:ext cx="701676" cy="1616075"/>
            <a:chOff x="3187" y="2850"/>
            <a:chExt cx="442" cy="1018"/>
          </a:xfrm>
        </p:grpSpPr>
        <p:sp>
          <p:nvSpPr>
            <p:cNvPr id="11" name="Text Box 47"/>
            <p:cNvSpPr txBox="1">
              <a:spLocks noChangeArrowheads="1"/>
            </p:cNvSpPr>
            <p:nvPr/>
          </p:nvSpPr>
          <p:spPr bwMode="auto">
            <a:xfrm>
              <a:off x="3187" y="3618"/>
              <a:ext cx="4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b="0" i="1" dirty="0">
                  <a:latin typeface="+mn-lt"/>
                </a:rPr>
                <a:t> </a:t>
              </a:r>
              <a:r>
                <a:rPr lang="en-US" sz="2000" b="0" i="1" dirty="0" smtClean="0">
                  <a:latin typeface="+mn-lt"/>
                </a:rPr>
                <a:t>–AB</a:t>
              </a:r>
              <a:endParaRPr lang="en-US" sz="2000" b="0" i="1" dirty="0">
                <a:latin typeface="+mn-lt"/>
              </a:endParaRPr>
            </a:p>
          </p:txBody>
        </p:sp>
        <p:sp>
          <p:nvSpPr>
            <p:cNvPr id="12" name="Text Box 45"/>
            <p:cNvSpPr txBox="1">
              <a:spLocks noChangeArrowheads="1"/>
            </p:cNvSpPr>
            <p:nvPr/>
          </p:nvSpPr>
          <p:spPr bwMode="auto">
            <a:xfrm>
              <a:off x="3283" y="2850"/>
              <a:ext cx="3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b="0" i="1" dirty="0">
                  <a:latin typeface="+mn-lt"/>
                </a:rPr>
                <a:t>AB</a:t>
              </a:r>
            </a:p>
          </p:txBody>
        </p:sp>
      </p:grp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907679" y="2133600"/>
            <a:ext cx="463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0" dirty="0" smtClean="0">
                <a:latin typeface="+mn-lt"/>
                <a:sym typeface="Symbol"/>
              </a:rPr>
              <a:t></a:t>
            </a:r>
            <a:endParaRPr lang="en-US" b="0" dirty="0">
              <a:latin typeface="+mn-lt"/>
            </a:endParaRPr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1066800" y="2807990"/>
            <a:ext cx="152400" cy="1219200"/>
            <a:chOff x="3552" y="2976"/>
            <a:chExt cx="144" cy="768"/>
          </a:xfrm>
        </p:grpSpPr>
        <p:sp>
          <p:nvSpPr>
            <p:cNvPr id="21" name="Line 44"/>
            <p:cNvSpPr>
              <a:spLocks noChangeShapeType="1"/>
            </p:cNvSpPr>
            <p:nvPr/>
          </p:nvSpPr>
          <p:spPr bwMode="auto">
            <a:xfrm>
              <a:off x="3552" y="29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>
              <a:off x="3552" y="3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Line 35"/>
          <p:cNvSpPr>
            <a:spLocks noChangeShapeType="1"/>
          </p:cNvSpPr>
          <p:nvPr/>
        </p:nvSpPr>
        <p:spPr bwMode="auto">
          <a:xfrm>
            <a:off x="1066800" y="3424765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191000" y="3188496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0" i="1" dirty="0">
                <a:latin typeface="+mn-lt"/>
              </a:rPr>
              <a:t>t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1143000" y="4892675"/>
            <a:ext cx="0" cy="146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301642" y="4860925"/>
            <a:ext cx="876303" cy="1619250"/>
            <a:chOff x="3099" y="2850"/>
            <a:chExt cx="552" cy="1020"/>
          </a:xfrm>
        </p:grpSpPr>
        <p:sp>
          <p:nvSpPr>
            <p:cNvPr id="30" name="Text Box 47"/>
            <p:cNvSpPr txBox="1">
              <a:spLocks noChangeArrowheads="1"/>
            </p:cNvSpPr>
            <p:nvPr/>
          </p:nvSpPr>
          <p:spPr bwMode="auto">
            <a:xfrm>
              <a:off x="3099" y="3618"/>
              <a:ext cx="5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 i="1" dirty="0">
                  <a:latin typeface="+mn-lt"/>
                </a:rPr>
                <a:t> </a:t>
              </a:r>
              <a:r>
                <a:rPr lang="en-US" sz="2000" b="0" i="1" dirty="0" smtClean="0">
                  <a:latin typeface="+mn-lt"/>
                </a:rPr>
                <a:t>–</a:t>
              </a:r>
              <a:r>
                <a:rPr lang="el-GR" sz="2000" b="0" i="1" dirty="0" smtClean="0">
                  <a:latin typeface="Calibri"/>
                </a:rPr>
                <a:t>ε</a:t>
              </a:r>
              <a:r>
                <a:rPr lang="en-US" sz="2000" b="0" i="1" baseline="-25000" dirty="0" smtClean="0">
                  <a:latin typeface="Calibri"/>
                </a:rPr>
                <a:t>max</a:t>
              </a:r>
              <a:endParaRPr lang="en-US" sz="2000" b="0" i="1" baseline="-25000" dirty="0">
                <a:latin typeface="+mn-lt"/>
              </a:endParaRPr>
            </a:p>
          </p:txBody>
        </p:sp>
        <p:sp>
          <p:nvSpPr>
            <p:cNvPr id="31" name="Text Box 45"/>
            <p:cNvSpPr txBox="1">
              <a:spLocks noChangeArrowheads="1"/>
            </p:cNvSpPr>
            <p:nvPr/>
          </p:nvSpPr>
          <p:spPr bwMode="auto">
            <a:xfrm>
              <a:off x="3148" y="2850"/>
              <a:ext cx="5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l-GR" sz="2000" b="0" i="1" dirty="0" smtClean="0">
                  <a:latin typeface="Calibri"/>
                </a:rPr>
                <a:t>ε</a:t>
              </a:r>
              <a:r>
                <a:rPr lang="en-US" sz="2000" b="0" i="1" baseline="-25000" dirty="0" smtClean="0">
                  <a:latin typeface="Calibri"/>
                </a:rPr>
                <a:t>max</a:t>
              </a:r>
              <a:endParaRPr lang="en-US" sz="2000" b="0" i="1" baseline="-25000" dirty="0">
                <a:latin typeface="+mn-lt"/>
              </a:endParaRPr>
            </a:p>
          </p:txBody>
        </p:sp>
      </p:grp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955179" y="4386560"/>
            <a:ext cx="386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b="0" i="1" dirty="0" smtClean="0">
                <a:latin typeface="Calibri"/>
                <a:sym typeface="Symbol"/>
              </a:rPr>
              <a:t>ε</a:t>
            </a:r>
            <a:endParaRPr lang="en-US" b="0" i="1" dirty="0">
              <a:latin typeface="+mn-lt"/>
            </a:endParaRPr>
          </a:p>
        </p:txBody>
      </p: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1066800" y="5060950"/>
            <a:ext cx="152400" cy="1219200"/>
            <a:chOff x="3552" y="2976"/>
            <a:chExt cx="144" cy="768"/>
          </a:xfrm>
        </p:grpSpPr>
        <p:sp>
          <p:nvSpPr>
            <p:cNvPr id="34" name="Line 44"/>
            <p:cNvSpPr>
              <a:spLocks noChangeShapeType="1"/>
            </p:cNvSpPr>
            <p:nvPr/>
          </p:nvSpPr>
          <p:spPr bwMode="auto">
            <a:xfrm>
              <a:off x="3552" y="29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6"/>
            <p:cNvSpPr>
              <a:spLocks noChangeShapeType="1"/>
            </p:cNvSpPr>
            <p:nvPr/>
          </p:nvSpPr>
          <p:spPr bwMode="auto">
            <a:xfrm>
              <a:off x="3552" y="3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1066800" y="5677725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4191000" y="5441456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0" i="1" dirty="0">
                <a:latin typeface="+mn-lt"/>
              </a:rPr>
              <a:t>t</a:t>
            </a:r>
          </a:p>
        </p:txBody>
      </p:sp>
      <p:sp>
        <p:nvSpPr>
          <p:cNvPr id="27" name="Freeform 32"/>
          <p:cNvSpPr>
            <a:spLocks/>
          </p:cNvSpPr>
          <p:nvPr/>
        </p:nvSpPr>
        <p:spPr bwMode="auto">
          <a:xfrm>
            <a:off x="1156646" y="5060948"/>
            <a:ext cx="761889" cy="620038"/>
          </a:xfrm>
          <a:custGeom>
            <a:avLst/>
            <a:gdLst>
              <a:gd name="T0" fmla="*/ 0 w 2592"/>
              <a:gd name="T1" fmla="*/ 0 h 2160"/>
              <a:gd name="T2" fmla="*/ 0 w 2592"/>
              <a:gd name="T3" fmla="*/ 0 h 2160"/>
              <a:gd name="T4" fmla="*/ 0 w 2592"/>
              <a:gd name="T5" fmla="*/ 0 h 2160"/>
              <a:gd name="T6" fmla="*/ 0 w 2592"/>
              <a:gd name="T7" fmla="*/ 0 h 2160"/>
              <a:gd name="T8" fmla="*/ 0 w 2592"/>
              <a:gd name="T9" fmla="*/ 0 h 2160"/>
              <a:gd name="T10" fmla="*/ 0 w 2592"/>
              <a:gd name="T11" fmla="*/ 0 h 2160"/>
              <a:gd name="T12" fmla="*/ 0 w 2592"/>
              <a:gd name="T13" fmla="*/ 0 h 2160"/>
              <a:gd name="T14" fmla="*/ 0 w 2592"/>
              <a:gd name="T15" fmla="*/ 0 h 2160"/>
              <a:gd name="T16" fmla="*/ 0 w 2592"/>
              <a:gd name="T17" fmla="*/ 0 h 2160"/>
              <a:gd name="T18" fmla="*/ 0 w 2592"/>
              <a:gd name="T19" fmla="*/ 0 h 2160"/>
              <a:gd name="T20" fmla="*/ 0 w 2592"/>
              <a:gd name="T21" fmla="*/ 0 h 2160"/>
              <a:gd name="T22" fmla="*/ 0 w 2592"/>
              <a:gd name="T23" fmla="*/ 0 h 2160"/>
              <a:gd name="T24" fmla="*/ 1 w 2592"/>
              <a:gd name="T25" fmla="*/ 0 h 2160"/>
              <a:gd name="T26" fmla="*/ 1 w 2592"/>
              <a:gd name="T27" fmla="*/ 0 h 2160"/>
              <a:gd name="T28" fmla="*/ 1 w 2592"/>
              <a:gd name="T29" fmla="*/ 0 h 2160"/>
              <a:gd name="T30" fmla="*/ 1 w 2592"/>
              <a:gd name="T31" fmla="*/ 0 h 2160"/>
              <a:gd name="T32" fmla="*/ 1 w 2592"/>
              <a:gd name="T33" fmla="*/ 0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  <a:gd name="connsiteX0" fmla="*/ 0 w 9167"/>
              <a:gd name="connsiteY0" fmla="*/ 5000 h 10000"/>
              <a:gd name="connsiteX1" fmla="*/ 833 w 9167"/>
              <a:gd name="connsiteY1" fmla="*/ 2486 h 10000"/>
              <a:gd name="connsiteX2" fmla="*/ 1250 w 9167"/>
              <a:gd name="connsiteY2" fmla="*/ 1444 h 10000"/>
              <a:gd name="connsiteX3" fmla="*/ 1667 w 9167"/>
              <a:gd name="connsiteY3" fmla="*/ 667 h 10000"/>
              <a:gd name="connsiteX4" fmla="*/ 2500 w 9167"/>
              <a:gd name="connsiteY4" fmla="*/ 0 h 10000"/>
              <a:gd name="connsiteX5" fmla="*/ 3333 w 9167"/>
              <a:gd name="connsiteY5" fmla="*/ 667 h 10000"/>
              <a:gd name="connsiteX6" fmla="*/ 3750 w 9167"/>
              <a:gd name="connsiteY6" fmla="*/ 1444 h 10000"/>
              <a:gd name="connsiteX7" fmla="*/ 4167 w 9167"/>
              <a:gd name="connsiteY7" fmla="*/ 2500 h 10000"/>
              <a:gd name="connsiteX8" fmla="*/ 5000 w 9167"/>
              <a:gd name="connsiteY8" fmla="*/ 5000 h 10000"/>
              <a:gd name="connsiteX9" fmla="*/ 5845 w 9167"/>
              <a:gd name="connsiteY9" fmla="*/ 7500 h 10000"/>
              <a:gd name="connsiteX10" fmla="*/ 6250 w 9167"/>
              <a:gd name="connsiteY10" fmla="*/ 8556 h 10000"/>
              <a:gd name="connsiteX11" fmla="*/ 6678 w 9167"/>
              <a:gd name="connsiteY11" fmla="*/ 9319 h 10000"/>
              <a:gd name="connsiteX12" fmla="*/ 7500 w 9167"/>
              <a:gd name="connsiteY12" fmla="*/ 10000 h 10000"/>
              <a:gd name="connsiteX13" fmla="*/ 8333 w 9167"/>
              <a:gd name="connsiteY13" fmla="*/ 9333 h 10000"/>
              <a:gd name="connsiteX14" fmla="*/ 8727 w 9167"/>
              <a:gd name="connsiteY14" fmla="*/ 8556 h 10000"/>
              <a:gd name="connsiteX15" fmla="*/ 9167 w 9167"/>
              <a:gd name="connsiteY15" fmla="*/ 7500 h 10000"/>
              <a:gd name="connsiteX0" fmla="*/ 0 w 9520"/>
              <a:gd name="connsiteY0" fmla="*/ 5000 h 10000"/>
              <a:gd name="connsiteX1" fmla="*/ 909 w 9520"/>
              <a:gd name="connsiteY1" fmla="*/ 2486 h 10000"/>
              <a:gd name="connsiteX2" fmla="*/ 1364 w 9520"/>
              <a:gd name="connsiteY2" fmla="*/ 1444 h 10000"/>
              <a:gd name="connsiteX3" fmla="*/ 1818 w 9520"/>
              <a:gd name="connsiteY3" fmla="*/ 667 h 10000"/>
              <a:gd name="connsiteX4" fmla="*/ 2727 w 9520"/>
              <a:gd name="connsiteY4" fmla="*/ 0 h 10000"/>
              <a:gd name="connsiteX5" fmla="*/ 3636 w 9520"/>
              <a:gd name="connsiteY5" fmla="*/ 667 h 10000"/>
              <a:gd name="connsiteX6" fmla="*/ 4091 w 9520"/>
              <a:gd name="connsiteY6" fmla="*/ 1444 h 10000"/>
              <a:gd name="connsiteX7" fmla="*/ 4546 w 9520"/>
              <a:gd name="connsiteY7" fmla="*/ 2500 h 10000"/>
              <a:gd name="connsiteX8" fmla="*/ 5454 w 9520"/>
              <a:gd name="connsiteY8" fmla="*/ 5000 h 10000"/>
              <a:gd name="connsiteX9" fmla="*/ 6376 w 9520"/>
              <a:gd name="connsiteY9" fmla="*/ 7500 h 10000"/>
              <a:gd name="connsiteX10" fmla="*/ 6818 w 9520"/>
              <a:gd name="connsiteY10" fmla="*/ 8556 h 10000"/>
              <a:gd name="connsiteX11" fmla="*/ 7285 w 9520"/>
              <a:gd name="connsiteY11" fmla="*/ 9319 h 10000"/>
              <a:gd name="connsiteX12" fmla="*/ 8182 w 9520"/>
              <a:gd name="connsiteY12" fmla="*/ 10000 h 10000"/>
              <a:gd name="connsiteX13" fmla="*/ 9090 w 9520"/>
              <a:gd name="connsiteY13" fmla="*/ 9333 h 10000"/>
              <a:gd name="connsiteX14" fmla="*/ 9520 w 9520"/>
              <a:gd name="connsiteY14" fmla="*/ 8556 h 10000"/>
              <a:gd name="connsiteX0" fmla="*/ 0 w 9548"/>
              <a:gd name="connsiteY0" fmla="*/ 5000 h 10000"/>
              <a:gd name="connsiteX1" fmla="*/ 955 w 9548"/>
              <a:gd name="connsiteY1" fmla="*/ 2486 h 10000"/>
              <a:gd name="connsiteX2" fmla="*/ 1433 w 9548"/>
              <a:gd name="connsiteY2" fmla="*/ 1444 h 10000"/>
              <a:gd name="connsiteX3" fmla="*/ 1910 w 9548"/>
              <a:gd name="connsiteY3" fmla="*/ 667 h 10000"/>
              <a:gd name="connsiteX4" fmla="*/ 2864 w 9548"/>
              <a:gd name="connsiteY4" fmla="*/ 0 h 10000"/>
              <a:gd name="connsiteX5" fmla="*/ 3819 w 9548"/>
              <a:gd name="connsiteY5" fmla="*/ 667 h 10000"/>
              <a:gd name="connsiteX6" fmla="*/ 4297 w 9548"/>
              <a:gd name="connsiteY6" fmla="*/ 1444 h 10000"/>
              <a:gd name="connsiteX7" fmla="*/ 4775 w 9548"/>
              <a:gd name="connsiteY7" fmla="*/ 2500 h 10000"/>
              <a:gd name="connsiteX8" fmla="*/ 5729 w 9548"/>
              <a:gd name="connsiteY8" fmla="*/ 5000 h 10000"/>
              <a:gd name="connsiteX9" fmla="*/ 6697 w 9548"/>
              <a:gd name="connsiteY9" fmla="*/ 7500 h 10000"/>
              <a:gd name="connsiteX10" fmla="*/ 7162 w 9548"/>
              <a:gd name="connsiteY10" fmla="*/ 8556 h 10000"/>
              <a:gd name="connsiteX11" fmla="*/ 7652 w 9548"/>
              <a:gd name="connsiteY11" fmla="*/ 9319 h 10000"/>
              <a:gd name="connsiteX12" fmla="*/ 8595 w 9548"/>
              <a:gd name="connsiteY12" fmla="*/ 10000 h 10000"/>
              <a:gd name="connsiteX13" fmla="*/ 9548 w 9548"/>
              <a:gd name="connsiteY13" fmla="*/ 9333 h 10000"/>
              <a:gd name="connsiteX0" fmla="*/ 0 w 9002"/>
              <a:gd name="connsiteY0" fmla="*/ 5000 h 10000"/>
              <a:gd name="connsiteX1" fmla="*/ 1000 w 9002"/>
              <a:gd name="connsiteY1" fmla="*/ 2486 h 10000"/>
              <a:gd name="connsiteX2" fmla="*/ 1501 w 9002"/>
              <a:gd name="connsiteY2" fmla="*/ 1444 h 10000"/>
              <a:gd name="connsiteX3" fmla="*/ 2000 w 9002"/>
              <a:gd name="connsiteY3" fmla="*/ 667 h 10000"/>
              <a:gd name="connsiteX4" fmla="*/ 3000 w 9002"/>
              <a:gd name="connsiteY4" fmla="*/ 0 h 10000"/>
              <a:gd name="connsiteX5" fmla="*/ 4000 w 9002"/>
              <a:gd name="connsiteY5" fmla="*/ 667 h 10000"/>
              <a:gd name="connsiteX6" fmla="*/ 4500 w 9002"/>
              <a:gd name="connsiteY6" fmla="*/ 1444 h 10000"/>
              <a:gd name="connsiteX7" fmla="*/ 5001 w 9002"/>
              <a:gd name="connsiteY7" fmla="*/ 2500 h 10000"/>
              <a:gd name="connsiteX8" fmla="*/ 6000 w 9002"/>
              <a:gd name="connsiteY8" fmla="*/ 5000 h 10000"/>
              <a:gd name="connsiteX9" fmla="*/ 7014 w 9002"/>
              <a:gd name="connsiteY9" fmla="*/ 7500 h 10000"/>
              <a:gd name="connsiteX10" fmla="*/ 7501 w 9002"/>
              <a:gd name="connsiteY10" fmla="*/ 8556 h 10000"/>
              <a:gd name="connsiteX11" fmla="*/ 8014 w 9002"/>
              <a:gd name="connsiteY11" fmla="*/ 9319 h 10000"/>
              <a:gd name="connsiteX12" fmla="*/ 9002 w 9002"/>
              <a:gd name="connsiteY12" fmla="*/ 10000 h 10000"/>
              <a:gd name="connsiteX0" fmla="*/ 0 w 8902"/>
              <a:gd name="connsiteY0" fmla="*/ 5000 h 9319"/>
              <a:gd name="connsiteX1" fmla="*/ 1111 w 8902"/>
              <a:gd name="connsiteY1" fmla="*/ 2486 h 9319"/>
              <a:gd name="connsiteX2" fmla="*/ 1667 w 8902"/>
              <a:gd name="connsiteY2" fmla="*/ 1444 h 9319"/>
              <a:gd name="connsiteX3" fmla="*/ 2222 w 8902"/>
              <a:gd name="connsiteY3" fmla="*/ 667 h 9319"/>
              <a:gd name="connsiteX4" fmla="*/ 3333 w 8902"/>
              <a:gd name="connsiteY4" fmla="*/ 0 h 9319"/>
              <a:gd name="connsiteX5" fmla="*/ 4443 w 8902"/>
              <a:gd name="connsiteY5" fmla="*/ 667 h 9319"/>
              <a:gd name="connsiteX6" fmla="*/ 4999 w 8902"/>
              <a:gd name="connsiteY6" fmla="*/ 1444 h 9319"/>
              <a:gd name="connsiteX7" fmla="*/ 5555 w 8902"/>
              <a:gd name="connsiteY7" fmla="*/ 2500 h 9319"/>
              <a:gd name="connsiteX8" fmla="*/ 6665 w 8902"/>
              <a:gd name="connsiteY8" fmla="*/ 5000 h 9319"/>
              <a:gd name="connsiteX9" fmla="*/ 7792 w 8902"/>
              <a:gd name="connsiteY9" fmla="*/ 7500 h 9319"/>
              <a:gd name="connsiteX10" fmla="*/ 8333 w 8902"/>
              <a:gd name="connsiteY10" fmla="*/ 8556 h 9319"/>
              <a:gd name="connsiteX11" fmla="*/ 8902 w 8902"/>
              <a:gd name="connsiteY11" fmla="*/ 9319 h 9319"/>
              <a:gd name="connsiteX0" fmla="*/ 0 w 9361"/>
              <a:gd name="connsiteY0" fmla="*/ 5365 h 9181"/>
              <a:gd name="connsiteX1" fmla="*/ 1248 w 9361"/>
              <a:gd name="connsiteY1" fmla="*/ 2668 h 9181"/>
              <a:gd name="connsiteX2" fmla="*/ 1873 w 9361"/>
              <a:gd name="connsiteY2" fmla="*/ 1550 h 9181"/>
              <a:gd name="connsiteX3" fmla="*/ 2496 w 9361"/>
              <a:gd name="connsiteY3" fmla="*/ 716 h 9181"/>
              <a:gd name="connsiteX4" fmla="*/ 3744 w 9361"/>
              <a:gd name="connsiteY4" fmla="*/ 0 h 9181"/>
              <a:gd name="connsiteX5" fmla="*/ 4991 w 9361"/>
              <a:gd name="connsiteY5" fmla="*/ 716 h 9181"/>
              <a:gd name="connsiteX6" fmla="*/ 5616 w 9361"/>
              <a:gd name="connsiteY6" fmla="*/ 1550 h 9181"/>
              <a:gd name="connsiteX7" fmla="*/ 6240 w 9361"/>
              <a:gd name="connsiteY7" fmla="*/ 2683 h 9181"/>
              <a:gd name="connsiteX8" fmla="*/ 7487 w 9361"/>
              <a:gd name="connsiteY8" fmla="*/ 5365 h 9181"/>
              <a:gd name="connsiteX9" fmla="*/ 8753 w 9361"/>
              <a:gd name="connsiteY9" fmla="*/ 8048 h 9181"/>
              <a:gd name="connsiteX10" fmla="*/ 9361 w 9361"/>
              <a:gd name="connsiteY10" fmla="*/ 9181 h 9181"/>
              <a:gd name="connsiteX0" fmla="*/ 0 w 9350"/>
              <a:gd name="connsiteY0" fmla="*/ 5844 h 8766"/>
              <a:gd name="connsiteX1" fmla="*/ 1333 w 9350"/>
              <a:gd name="connsiteY1" fmla="*/ 2906 h 8766"/>
              <a:gd name="connsiteX2" fmla="*/ 2001 w 9350"/>
              <a:gd name="connsiteY2" fmla="*/ 1688 h 8766"/>
              <a:gd name="connsiteX3" fmla="*/ 2666 w 9350"/>
              <a:gd name="connsiteY3" fmla="*/ 780 h 8766"/>
              <a:gd name="connsiteX4" fmla="*/ 4000 w 9350"/>
              <a:gd name="connsiteY4" fmla="*/ 0 h 8766"/>
              <a:gd name="connsiteX5" fmla="*/ 5332 w 9350"/>
              <a:gd name="connsiteY5" fmla="*/ 780 h 8766"/>
              <a:gd name="connsiteX6" fmla="*/ 5999 w 9350"/>
              <a:gd name="connsiteY6" fmla="*/ 1688 h 8766"/>
              <a:gd name="connsiteX7" fmla="*/ 6666 w 9350"/>
              <a:gd name="connsiteY7" fmla="*/ 2922 h 8766"/>
              <a:gd name="connsiteX8" fmla="*/ 7998 w 9350"/>
              <a:gd name="connsiteY8" fmla="*/ 5844 h 8766"/>
              <a:gd name="connsiteX9" fmla="*/ 9350 w 9350"/>
              <a:gd name="connsiteY9" fmla="*/ 8766 h 8766"/>
              <a:gd name="connsiteX0" fmla="*/ 0 w 8554"/>
              <a:gd name="connsiteY0" fmla="*/ 6667 h 6667"/>
              <a:gd name="connsiteX1" fmla="*/ 1426 w 8554"/>
              <a:gd name="connsiteY1" fmla="*/ 3315 h 6667"/>
              <a:gd name="connsiteX2" fmla="*/ 2140 w 8554"/>
              <a:gd name="connsiteY2" fmla="*/ 1926 h 6667"/>
              <a:gd name="connsiteX3" fmla="*/ 2851 w 8554"/>
              <a:gd name="connsiteY3" fmla="*/ 890 h 6667"/>
              <a:gd name="connsiteX4" fmla="*/ 4278 w 8554"/>
              <a:gd name="connsiteY4" fmla="*/ 0 h 6667"/>
              <a:gd name="connsiteX5" fmla="*/ 5703 w 8554"/>
              <a:gd name="connsiteY5" fmla="*/ 890 h 6667"/>
              <a:gd name="connsiteX6" fmla="*/ 6416 w 8554"/>
              <a:gd name="connsiteY6" fmla="*/ 1926 h 6667"/>
              <a:gd name="connsiteX7" fmla="*/ 7129 w 8554"/>
              <a:gd name="connsiteY7" fmla="*/ 3333 h 6667"/>
              <a:gd name="connsiteX8" fmla="*/ 8554 w 8554"/>
              <a:gd name="connsiteY8" fmla="*/ 6667 h 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4" h="6667">
                <a:moveTo>
                  <a:pt x="0" y="6667"/>
                </a:moveTo>
                <a:cubicBezTo>
                  <a:pt x="355" y="5834"/>
                  <a:pt x="1070" y="4106"/>
                  <a:pt x="1426" y="3315"/>
                </a:cubicBezTo>
                <a:cubicBezTo>
                  <a:pt x="1784" y="2525"/>
                  <a:pt x="1902" y="2327"/>
                  <a:pt x="2140" y="1926"/>
                </a:cubicBezTo>
                <a:cubicBezTo>
                  <a:pt x="2375" y="1526"/>
                  <a:pt x="2533" y="1278"/>
                  <a:pt x="2851" y="890"/>
                </a:cubicBezTo>
                <a:cubicBezTo>
                  <a:pt x="3167" y="500"/>
                  <a:pt x="3664" y="0"/>
                  <a:pt x="4278" y="0"/>
                </a:cubicBezTo>
                <a:cubicBezTo>
                  <a:pt x="4891" y="0"/>
                  <a:pt x="5406" y="556"/>
                  <a:pt x="5703" y="890"/>
                </a:cubicBezTo>
                <a:cubicBezTo>
                  <a:pt x="6002" y="1223"/>
                  <a:pt x="6172" y="1518"/>
                  <a:pt x="6416" y="1926"/>
                </a:cubicBezTo>
                <a:cubicBezTo>
                  <a:pt x="6661" y="2334"/>
                  <a:pt x="6774" y="2543"/>
                  <a:pt x="7129" y="3333"/>
                </a:cubicBezTo>
                <a:cubicBezTo>
                  <a:pt x="7486" y="4124"/>
                  <a:pt x="8079" y="5557"/>
                  <a:pt x="8554" y="6667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32"/>
          <p:cNvSpPr>
            <a:spLocks/>
          </p:cNvSpPr>
          <p:nvPr/>
        </p:nvSpPr>
        <p:spPr bwMode="auto">
          <a:xfrm>
            <a:off x="2680648" y="5060834"/>
            <a:ext cx="1524000" cy="1240016"/>
          </a:xfrm>
          <a:custGeom>
            <a:avLst/>
            <a:gdLst>
              <a:gd name="T0" fmla="*/ 0 w 2592"/>
              <a:gd name="T1" fmla="*/ 0 h 2160"/>
              <a:gd name="T2" fmla="*/ 0 w 2592"/>
              <a:gd name="T3" fmla="*/ 0 h 2160"/>
              <a:gd name="T4" fmla="*/ 0 w 2592"/>
              <a:gd name="T5" fmla="*/ 0 h 2160"/>
              <a:gd name="T6" fmla="*/ 0 w 2592"/>
              <a:gd name="T7" fmla="*/ 0 h 2160"/>
              <a:gd name="T8" fmla="*/ 0 w 2592"/>
              <a:gd name="T9" fmla="*/ 0 h 2160"/>
              <a:gd name="T10" fmla="*/ 0 w 2592"/>
              <a:gd name="T11" fmla="*/ 0 h 2160"/>
              <a:gd name="T12" fmla="*/ 0 w 2592"/>
              <a:gd name="T13" fmla="*/ 0 h 2160"/>
              <a:gd name="T14" fmla="*/ 0 w 2592"/>
              <a:gd name="T15" fmla="*/ 0 h 2160"/>
              <a:gd name="T16" fmla="*/ 0 w 2592"/>
              <a:gd name="T17" fmla="*/ 0 h 2160"/>
              <a:gd name="T18" fmla="*/ 0 w 2592"/>
              <a:gd name="T19" fmla="*/ 0 h 2160"/>
              <a:gd name="T20" fmla="*/ 0 w 2592"/>
              <a:gd name="T21" fmla="*/ 0 h 2160"/>
              <a:gd name="T22" fmla="*/ 0 w 2592"/>
              <a:gd name="T23" fmla="*/ 0 h 2160"/>
              <a:gd name="T24" fmla="*/ 1 w 2592"/>
              <a:gd name="T25" fmla="*/ 0 h 2160"/>
              <a:gd name="T26" fmla="*/ 1 w 2592"/>
              <a:gd name="T27" fmla="*/ 0 h 2160"/>
              <a:gd name="T28" fmla="*/ 1 w 2592"/>
              <a:gd name="T29" fmla="*/ 0 h 2160"/>
              <a:gd name="T30" fmla="*/ 1 w 2592"/>
              <a:gd name="T31" fmla="*/ 0 h 2160"/>
              <a:gd name="T32" fmla="*/ 1 w 2592"/>
              <a:gd name="T33" fmla="*/ 0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2" h="2160">
                <a:moveTo>
                  <a:pt x="0" y="1080"/>
                </a:moveTo>
                <a:cubicBezTo>
                  <a:pt x="54" y="945"/>
                  <a:pt x="162" y="665"/>
                  <a:pt x="216" y="537"/>
                </a:cubicBezTo>
                <a:cubicBezTo>
                  <a:pt x="270" y="409"/>
                  <a:pt x="288" y="377"/>
                  <a:pt x="324" y="312"/>
                </a:cubicBezTo>
                <a:cubicBezTo>
                  <a:pt x="360" y="247"/>
                  <a:pt x="384" y="207"/>
                  <a:pt x="432" y="144"/>
                </a:cubicBezTo>
                <a:cubicBezTo>
                  <a:pt x="480" y="81"/>
                  <a:pt x="555" y="0"/>
                  <a:pt x="648" y="0"/>
                </a:cubicBezTo>
                <a:cubicBezTo>
                  <a:pt x="741" y="0"/>
                  <a:pt x="819" y="90"/>
                  <a:pt x="864" y="144"/>
                </a:cubicBezTo>
                <a:cubicBezTo>
                  <a:pt x="909" y="198"/>
                  <a:pt x="935" y="246"/>
                  <a:pt x="972" y="312"/>
                </a:cubicBezTo>
                <a:cubicBezTo>
                  <a:pt x="1009" y="378"/>
                  <a:pt x="1026" y="412"/>
                  <a:pt x="1080" y="540"/>
                </a:cubicBezTo>
                <a:cubicBezTo>
                  <a:pt x="1134" y="668"/>
                  <a:pt x="1224" y="900"/>
                  <a:pt x="1296" y="1080"/>
                </a:cubicBezTo>
                <a:cubicBezTo>
                  <a:pt x="1368" y="1260"/>
                  <a:pt x="1461" y="1492"/>
                  <a:pt x="1515" y="1620"/>
                </a:cubicBezTo>
                <a:cubicBezTo>
                  <a:pt x="1569" y="1748"/>
                  <a:pt x="1585" y="1782"/>
                  <a:pt x="1620" y="1848"/>
                </a:cubicBezTo>
                <a:cubicBezTo>
                  <a:pt x="1655" y="1914"/>
                  <a:pt x="1677" y="1950"/>
                  <a:pt x="1731" y="2013"/>
                </a:cubicBezTo>
                <a:cubicBezTo>
                  <a:pt x="1785" y="2076"/>
                  <a:pt x="1848" y="2160"/>
                  <a:pt x="1944" y="2160"/>
                </a:cubicBezTo>
                <a:cubicBezTo>
                  <a:pt x="2040" y="2160"/>
                  <a:pt x="2109" y="2076"/>
                  <a:pt x="2160" y="2016"/>
                </a:cubicBezTo>
                <a:cubicBezTo>
                  <a:pt x="2211" y="1956"/>
                  <a:pt x="2226" y="1914"/>
                  <a:pt x="2262" y="1848"/>
                </a:cubicBezTo>
                <a:cubicBezTo>
                  <a:pt x="2298" y="1782"/>
                  <a:pt x="2321" y="1748"/>
                  <a:pt x="2376" y="1620"/>
                </a:cubicBezTo>
                <a:cubicBezTo>
                  <a:pt x="2431" y="1492"/>
                  <a:pt x="2511" y="1286"/>
                  <a:pt x="2592" y="1080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2258" name="Object 2"/>
          <p:cNvGraphicFramePr>
            <a:graphicFrameLocks noChangeAspect="1"/>
          </p:cNvGraphicFramePr>
          <p:nvPr/>
        </p:nvGraphicFramePr>
        <p:xfrm>
          <a:off x="4800600" y="2209800"/>
          <a:ext cx="1851025" cy="357187"/>
        </p:xfrm>
        <a:graphic>
          <a:graphicData uri="http://schemas.openxmlformats.org/presentationml/2006/ole">
            <p:oleObj spid="_x0000_s381955" name="Equation" r:id="rId3" imgW="1054080" imgH="203040" progId="Equation.DSMT4">
              <p:embed/>
            </p:oleObj>
          </a:graphicData>
        </a:graphic>
      </p:graphicFrame>
      <p:graphicFrame>
        <p:nvGraphicFramePr>
          <p:cNvPr id="352259" name="Object 2"/>
          <p:cNvGraphicFramePr>
            <a:graphicFrameLocks noChangeAspect="1"/>
          </p:cNvGraphicFramePr>
          <p:nvPr/>
        </p:nvGraphicFramePr>
        <p:xfrm>
          <a:off x="4800600" y="4419600"/>
          <a:ext cx="1849438" cy="401637"/>
        </p:xfrm>
        <a:graphic>
          <a:graphicData uri="http://schemas.openxmlformats.org/presentationml/2006/ole">
            <p:oleObj spid="_x0000_s381956" name="Equation" r:id="rId4" imgW="1054080" imgH="228600" progId="Equation.DSMT4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10641" y="1246909"/>
            <a:ext cx="8324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EMF induced by changing angle </a:t>
            </a:r>
            <a:r>
              <a:rPr lang="el-GR" sz="2400" i="1" dirty="0" smtClean="0">
                <a:latin typeface="Calibri"/>
              </a:rPr>
              <a:t>φ</a:t>
            </a:r>
            <a:r>
              <a:rPr lang="en-US" sz="2400" dirty="0" smtClean="0"/>
              <a:t> between loop normal and </a:t>
            </a:r>
            <a:r>
              <a:rPr lang="en-US" sz="2400" i="1" dirty="0" smtClean="0"/>
              <a:t>B</a:t>
            </a:r>
            <a:r>
              <a:rPr lang="en-US" sz="2400" dirty="0" smtClean="0"/>
              <a:t> field?</a:t>
            </a:r>
            <a:endParaRPr lang="en-US" sz="2400" dirty="0"/>
          </a:p>
        </p:txBody>
      </p:sp>
      <p:graphicFrame>
        <p:nvGraphicFramePr>
          <p:cNvPr id="352260" name="Object 1"/>
          <p:cNvGraphicFramePr>
            <a:graphicFrameLocks noChangeAspect="1"/>
          </p:cNvGraphicFramePr>
          <p:nvPr/>
        </p:nvGraphicFramePr>
        <p:xfrm>
          <a:off x="4800600" y="2667000"/>
          <a:ext cx="1069975" cy="690562"/>
        </p:xfrm>
        <a:graphic>
          <a:graphicData uri="http://schemas.openxmlformats.org/presentationml/2006/ole">
            <p:oleObj spid="_x0000_s381957" name="Equation" r:id="rId5" imgW="609480" imgH="393480" progId="Equation.DSMT4">
              <p:embed/>
            </p:oleObj>
          </a:graphicData>
        </a:graphic>
      </p:graphicFrame>
      <p:sp>
        <p:nvSpPr>
          <p:cNvPr id="6" name="Freeform 31"/>
          <p:cNvSpPr>
            <a:spLocks/>
          </p:cNvSpPr>
          <p:nvPr/>
        </p:nvSpPr>
        <p:spPr bwMode="auto">
          <a:xfrm>
            <a:off x="1143000" y="2812574"/>
            <a:ext cx="786378" cy="1240016"/>
          </a:xfrm>
          <a:custGeom>
            <a:avLst/>
            <a:gdLst>
              <a:gd name="T0" fmla="*/ 0 w 2592"/>
              <a:gd name="T1" fmla="*/ 0 h 2160"/>
              <a:gd name="T2" fmla="*/ 0 w 2592"/>
              <a:gd name="T3" fmla="*/ 0 h 2160"/>
              <a:gd name="T4" fmla="*/ 0 w 2592"/>
              <a:gd name="T5" fmla="*/ 0 h 2160"/>
              <a:gd name="T6" fmla="*/ 0 w 2592"/>
              <a:gd name="T7" fmla="*/ 0 h 2160"/>
              <a:gd name="T8" fmla="*/ 0 w 2592"/>
              <a:gd name="T9" fmla="*/ 0 h 2160"/>
              <a:gd name="T10" fmla="*/ 0 w 2592"/>
              <a:gd name="T11" fmla="*/ 0 h 2160"/>
              <a:gd name="T12" fmla="*/ 0 w 2592"/>
              <a:gd name="T13" fmla="*/ 0 h 2160"/>
              <a:gd name="T14" fmla="*/ 0 w 2592"/>
              <a:gd name="T15" fmla="*/ 0 h 2160"/>
              <a:gd name="T16" fmla="*/ 1 w 2592"/>
              <a:gd name="T17" fmla="*/ 0 h 2160"/>
              <a:gd name="T18" fmla="*/ 1 w 2592"/>
              <a:gd name="T19" fmla="*/ 0 h 2160"/>
              <a:gd name="T20" fmla="*/ 1 w 2592"/>
              <a:gd name="T21" fmla="*/ 0 h 2160"/>
              <a:gd name="T22" fmla="*/ 1 w 2592"/>
              <a:gd name="T23" fmla="*/ 0 h 2160"/>
              <a:gd name="T24" fmla="*/ 1 w 2592"/>
              <a:gd name="T25" fmla="*/ 0 h 2160"/>
              <a:gd name="T26" fmla="*/ 1 w 2592"/>
              <a:gd name="T27" fmla="*/ 0 h 2160"/>
              <a:gd name="T28" fmla="*/ 1 w 2592"/>
              <a:gd name="T29" fmla="*/ 0 h 2160"/>
              <a:gd name="T30" fmla="*/ 1 w 2592"/>
              <a:gd name="T31" fmla="*/ 0 h 2160"/>
              <a:gd name="T32" fmla="*/ 1 w 2592"/>
              <a:gd name="T33" fmla="*/ 0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  <a:gd name="connsiteX0" fmla="*/ 0 w 9167"/>
              <a:gd name="connsiteY0" fmla="*/ 2486 h 10000"/>
              <a:gd name="connsiteX1" fmla="*/ 417 w 9167"/>
              <a:gd name="connsiteY1" fmla="*/ 1444 h 10000"/>
              <a:gd name="connsiteX2" fmla="*/ 834 w 9167"/>
              <a:gd name="connsiteY2" fmla="*/ 667 h 10000"/>
              <a:gd name="connsiteX3" fmla="*/ 1667 w 9167"/>
              <a:gd name="connsiteY3" fmla="*/ 0 h 10000"/>
              <a:gd name="connsiteX4" fmla="*/ 2500 w 9167"/>
              <a:gd name="connsiteY4" fmla="*/ 667 h 10000"/>
              <a:gd name="connsiteX5" fmla="*/ 2917 w 9167"/>
              <a:gd name="connsiteY5" fmla="*/ 1444 h 10000"/>
              <a:gd name="connsiteX6" fmla="*/ 3334 w 9167"/>
              <a:gd name="connsiteY6" fmla="*/ 2500 h 10000"/>
              <a:gd name="connsiteX7" fmla="*/ 4167 w 9167"/>
              <a:gd name="connsiteY7" fmla="*/ 5000 h 10000"/>
              <a:gd name="connsiteX8" fmla="*/ 5012 w 9167"/>
              <a:gd name="connsiteY8" fmla="*/ 7500 h 10000"/>
              <a:gd name="connsiteX9" fmla="*/ 5417 w 9167"/>
              <a:gd name="connsiteY9" fmla="*/ 8556 h 10000"/>
              <a:gd name="connsiteX10" fmla="*/ 5845 w 9167"/>
              <a:gd name="connsiteY10" fmla="*/ 9319 h 10000"/>
              <a:gd name="connsiteX11" fmla="*/ 6667 w 9167"/>
              <a:gd name="connsiteY11" fmla="*/ 10000 h 10000"/>
              <a:gd name="connsiteX12" fmla="*/ 7500 w 9167"/>
              <a:gd name="connsiteY12" fmla="*/ 9333 h 10000"/>
              <a:gd name="connsiteX13" fmla="*/ 7894 w 9167"/>
              <a:gd name="connsiteY13" fmla="*/ 8556 h 10000"/>
              <a:gd name="connsiteX14" fmla="*/ 8334 w 9167"/>
              <a:gd name="connsiteY14" fmla="*/ 7500 h 10000"/>
              <a:gd name="connsiteX15" fmla="*/ 9167 w 9167"/>
              <a:gd name="connsiteY15" fmla="*/ 5000 h 10000"/>
              <a:gd name="connsiteX0" fmla="*/ 0 w 9545"/>
              <a:gd name="connsiteY0" fmla="*/ 1444 h 10000"/>
              <a:gd name="connsiteX1" fmla="*/ 455 w 9545"/>
              <a:gd name="connsiteY1" fmla="*/ 667 h 10000"/>
              <a:gd name="connsiteX2" fmla="*/ 1363 w 9545"/>
              <a:gd name="connsiteY2" fmla="*/ 0 h 10000"/>
              <a:gd name="connsiteX3" fmla="*/ 2272 w 9545"/>
              <a:gd name="connsiteY3" fmla="*/ 667 h 10000"/>
              <a:gd name="connsiteX4" fmla="*/ 2727 w 9545"/>
              <a:gd name="connsiteY4" fmla="*/ 1444 h 10000"/>
              <a:gd name="connsiteX5" fmla="*/ 3182 w 9545"/>
              <a:gd name="connsiteY5" fmla="*/ 2500 h 10000"/>
              <a:gd name="connsiteX6" fmla="*/ 4091 w 9545"/>
              <a:gd name="connsiteY6" fmla="*/ 5000 h 10000"/>
              <a:gd name="connsiteX7" fmla="*/ 5012 w 9545"/>
              <a:gd name="connsiteY7" fmla="*/ 7500 h 10000"/>
              <a:gd name="connsiteX8" fmla="*/ 5454 w 9545"/>
              <a:gd name="connsiteY8" fmla="*/ 8556 h 10000"/>
              <a:gd name="connsiteX9" fmla="*/ 5921 w 9545"/>
              <a:gd name="connsiteY9" fmla="*/ 9319 h 10000"/>
              <a:gd name="connsiteX10" fmla="*/ 6818 w 9545"/>
              <a:gd name="connsiteY10" fmla="*/ 10000 h 10000"/>
              <a:gd name="connsiteX11" fmla="*/ 7727 w 9545"/>
              <a:gd name="connsiteY11" fmla="*/ 9333 h 10000"/>
              <a:gd name="connsiteX12" fmla="*/ 8156 w 9545"/>
              <a:gd name="connsiteY12" fmla="*/ 8556 h 10000"/>
              <a:gd name="connsiteX13" fmla="*/ 8636 w 9545"/>
              <a:gd name="connsiteY13" fmla="*/ 7500 h 10000"/>
              <a:gd name="connsiteX14" fmla="*/ 9545 w 9545"/>
              <a:gd name="connsiteY14" fmla="*/ 5000 h 10000"/>
              <a:gd name="connsiteX0" fmla="*/ 0 w 9523"/>
              <a:gd name="connsiteY0" fmla="*/ 667 h 10000"/>
              <a:gd name="connsiteX1" fmla="*/ 951 w 9523"/>
              <a:gd name="connsiteY1" fmla="*/ 0 h 10000"/>
              <a:gd name="connsiteX2" fmla="*/ 1903 w 9523"/>
              <a:gd name="connsiteY2" fmla="*/ 667 h 10000"/>
              <a:gd name="connsiteX3" fmla="*/ 2380 w 9523"/>
              <a:gd name="connsiteY3" fmla="*/ 1444 h 10000"/>
              <a:gd name="connsiteX4" fmla="*/ 2857 w 9523"/>
              <a:gd name="connsiteY4" fmla="*/ 2500 h 10000"/>
              <a:gd name="connsiteX5" fmla="*/ 3809 w 9523"/>
              <a:gd name="connsiteY5" fmla="*/ 5000 h 10000"/>
              <a:gd name="connsiteX6" fmla="*/ 4774 w 9523"/>
              <a:gd name="connsiteY6" fmla="*/ 7500 h 10000"/>
              <a:gd name="connsiteX7" fmla="*/ 5237 w 9523"/>
              <a:gd name="connsiteY7" fmla="*/ 8556 h 10000"/>
              <a:gd name="connsiteX8" fmla="*/ 5726 w 9523"/>
              <a:gd name="connsiteY8" fmla="*/ 9319 h 10000"/>
              <a:gd name="connsiteX9" fmla="*/ 6666 w 9523"/>
              <a:gd name="connsiteY9" fmla="*/ 10000 h 10000"/>
              <a:gd name="connsiteX10" fmla="*/ 7618 w 9523"/>
              <a:gd name="connsiteY10" fmla="*/ 9333 h 10000"/>
              <a:gd name="connsiteX11" fmla="*/ 8068 w 9523"/>
              <a:gd name="connsiteY11" fmla="*/ 8556 h 10000"/>
              <a:gd name="connsiteX12" fmla="*/ 8571 w 9523"/>
              <a:gd name="connsiteY12" fmla="*/ 7500 h 10000"/>
              <a:gd name="connsiteX13" fmla="*/ 9523 w 9523"/>
              <a:gd name="connsiteY13" fmla="*/ 5000 h 10000"/>
              <a:gd name="connsiteX0" fmla="*/ 0 w 9001"/>
              <a:gd name="connsiteY0" fmla="*/ 0 h 10000"/>
              <a:gd name="connsiteX1" fmla="*/ 999 w 9001"/>
              <a:gd name="connsiteY1" fmla="*/ 667 h 10000"/>
              <a:gd name="connsiteX2" fmla="*/ 1500 w 9001"/>
              <a:gd name="connsiteY2" fmla="*/ 1444 h 10000"/>
              <a:gd name="connsiteX3" fmla="*/ 2001 w 9001"/>
              <a:gd name="connsiteY3" fmla="*/ 2500 h 10000"/>
              <a:gd name="connsiteX4" fmla="*/ 3001 w 9001"/>
              <a:gd name="connsiteY4" fmla="*/ 5000 h 10000"/>
              <a:gd name="connsiteX5" fmla="*/ 4014 w 9001"/>
              <a:gd name="connsiteY5" fmla="*/ 7500 h 10000"/>
              <a:gd name="connsiteX6" fmla="*/ 4500 w 9001"/>
              <a:gd name="connsiteY6" fmla="*/ 8556 h 10000"/>
              <a:gd name="connsiteX7" fmla="*/ 5014 w 9001"/>
              <a:gd name="connsiteY7" fmla="*/ 9319 h 10000"/>
              <a:gd name="connsiteX8" fmla="*/ 6001 w 9001"/>
              <a:gd name="connsiteY8" fmla="*/ 10000 h 10000"/>
              <a:gd name="connsiteX9" fmla="*/ 7001 w 9001"/>
              <a:gd name="connsiteY9" fmla="*/ 9333 h 10000"/>
              <a:gd name="connsiteX10" fmla="*/ 7473 w 9001"/>
              <a:gd name="connsiteY10" fmla="*/ 8556 h 10000"/>
              <a:gd name="connsiteX11" fmla="*/ 8001 w 9001"/>
              <a:gd name="connsiteY11" fmla="*/ 7500 h 10000"/>
              <a:gd name="connsiteX12" fmla="*/ 9001 w 9001"/>
              <a:gd name="connsiteY12" fmla="*/ 5000 h 10000"/>
              <a:gd name="connsiteX0" fmla="*/ 0 w 8889"/>
              <a:gd name="connsiteY0" fmla="*/ 0 h 10000"/>
              <a:gd name="connsiteX1" fmla="*/ 1110 w 8889"/>
              <a:gd name="connsiteY1" fmla="*/ 667 h 10000"/>
              <a:gd name="connsiteX2" fmla="*/ 1666 w 8889"/>
              <a:gd name="connsiteY2" fmla="*/ 1444 h 10000"/>
              <a:gd name="connsiteX3" fmla="*/ 2223 w 8889"/>
              <a:gd name="connsiteY3" fmla="*/ 2500 h 10000"/>
              <a:gd name="connsiteX4" fmla="*/ 3334 w 8889"/>
              <a:gd name="connsiteY4" fmla="*/ 5000 h 10000"/>
              <a:gd name="connsiteX5" fmla="*/ 4460 w 8889"/>
              <a:gd name="connsiteY5" fmla="*/ 7500 h 10000"/>
              <a:gd name="connsiteX6" fmla="*/ 4999 w 8889"/>
              <a:gd name="connsiteY6" fmla="*/ 8556 h 10000"/>
              <a:gd name="connsiteX7" fmla="*/ 5570 w 8889"/>
              <a:gd name="connsiteY7" fmla="*/ 9319 h 10000"/>
              <a:gd name="connsiteX8" fmla="*/ 6667 w 8889"/>
              <a:gd name="connsiteY8" fmla="*/ 10000 h 10000"/>
              <a:gd name="connsiteX9" fmla="*/ 7778 w 8889"/>
              <a:gd name="connsiteY9" fmla="*/ 9333 h 10000"/>
              <a:gd name="connsiteX10" fmla="*/ 8302 w 8889"/>
              <a:gd name="connsiteY10" fmla="*/ 8556 h 10000"/>
              <a:gd name="connsiteX11" fmla="*/ 8889 w 8889"/>
              <a:gd name="connsiteY11" fmla="*/ 7500 h 10000"/>
              <a:gd name="connsiteX0" fmla="*/ 0 w 9340"/>
              <a:gd name="connsiteY0" fmla="*/ 0 h 10000"/>
              <a:gd name="connsiteX1" fmla="*/ 1249 w 9340"/>
              <a:gd name="connsiteY1" fmla="*/ 667 h 10000"/>
              <a:gd name="connsiteX2" fmla="*/ 1874 w 9340"/>
              <a:gd name="connsiteY2" fmla="*/ 1444 h 10000"/>
              <a:gd name="connsiteX3" fmla="*/ 2501 w 9340"/>
              <a:gd name="connsiteY3" fmla="*/ 2500 h 10000"/>
              <a:gd name="connsiteX4" fmla="*/ 3751 w 9340"/>
              <a:gd name="connsiteY4" fmla="*/ 5000 h 10000"/>
              <a:gd name="connsiteX5" fmla="*/ 5017 w 9340"/>
              <a:gd name="connsiteY5" fmla="*/ 7500 h 10000"/>
              <a:gd name="connsiteX6" fmla="*/ 5624 w 9340"/>
              <a:gd name="connsiteY6" fmla="*/ 8556 h 10000"/>
              <a:gd name="connsiteX7" fmla="*/ 6266 w 9340"/>
              <a:gd name="connsiteY7" fmla="*/ 9319 h 10000"/>
              <a:gd name="connsiteX8" fmla="*/ 7500 w 9340"/>
              <a:gd name="connsiteY8" fmla="*/ 10000 h 10000"/>
              <a:gd name="connsiteX9" fmla="*/ 8750 w 9340"/>
              <a:gd name="connsiteY9" fmla="*/ 9333 h 10000"/>
              <a:gd name="connsiteX10" fmla="*/ 9340 w 9340"/>
              <a:gd name="connsiteY10" fmla="*/ 8556 h 10000"/>
              <a:gd name="connsiteX0" fmla="*/ 0 w 9368"/>
              <a:gd name="connsiteY0" fmla="*/ 0 h 10000"/>
              <a:gd name="connsiteX1" fmla="*/ 1337 w 9368"/>
              <a:gd name="connsiteY1" fmla="*/ 667 h 10000"/>
              <a:gd name="connsiteX2" fmla="*/ 2006 w 9368"/>
              <a:gd name="connsiteY2" fmla="*/ 1444 h 10000"/>
              <a:gd name="connsiteX3" fmla="*/ 2678 w 9368"/>
              <a:gd name="connsiteY3" fmla="*/ 2500 h 10000"/>
              <a:gd name="connsiteX4" fmla="*/ 4016 w 9368"/>
              <a:gd name="connsiteY4" fmla="*/ 5000 h 10000"/>
              <a:gd name="connsiteX5" fmla="*/ 5372 w 9368"/>
              <a:gd name="connsiteY5" fmla="*/ 7500 h 10000"/>
              <a:gd name="connsiteX6" fmla="*/ 6021 w 9368"/>
              <a:gd name="connsiteY6" fmla="*/ 8556 h 10000"/>
              <a:gd name="connsiteX7" fmla="*/ 6709 w 9368"/>
              <a:gd name="connsiteY7" fmla="*/ 9319 h 10000"/>
              <a:gd name="connsiteX8" fmla="*/ 8030 w 9368"/>
              <a:gd name="connsiteY8" fmla="*/ 10000 h 10000"/>
              <a:gd name="connsiteX9" fmla="*/ 9368 w 9368"/>
              <a:gd name="connsiteY9" fmla="*/ 9333 h 10000"/>
              <a:gd name="connsiteX0" fmla="*/ 0 w 8572"/>
              <a:gd name="connsiteY0" fmla="*/ 0 h 10000"/>
              <a:gd name="connsiteX1" fmla="*/ 1427 w 8572"/>
              <a:gd name="connsiteY1" fmla="*/ 667 h 10000"/>
              <a:gd name="connsiteX2" fmla="*/ 2141 w 8572"/>
              <a:gd name="connsiteY2" fmla="*/ 1444 h 10000"/>
              <a:gd name="connsiteX3" fmla="*/ 2859 w 8572"/>
              <a:gd name="connsiteY3" fmla="*/ 2500 h 10000"/>
              <a:gd name="connsiteX4" fmla="*/ 4287 w 8572"/>
              <a:gd name="connsiteY4" fmla="*/ 5000 h 10000"/>
              <a:gd name="connsiteX5" fmla="*/ 5734 w 8572"/>
              <a:gd name="connsiteY5" fmla="*/ 7500 h 10000"/>
              <a:gd name="connsiteX6" fmla="*/ 6427 w 8572"/>
              <a:gd name="connsiteY6" fmla="*/ 8556 h 10000"/>
              <a:gd name="connsiteX7" fmla="*/ 7162 w 8572"/>
              <a:gd name="connsiteY7" fmla="*/ 9319 h 10000"/>
              <a:gd name="connsiteX8" fmla="*/ 8572 w 8572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" h="10000">
                <a:moveTo>
                  <a:pt x="0" y="0"/>
                </a:moveTo>
                <a:cubicBezTo>
                  <a:pt x="616" y="0"/>
                  <a:pt x="1130" y="417"/>
                  <a:pt x="1427" y="667"/>
                </a:cubicBezTo>
                <a:cubicBezTo>
                  <a:pt x="1726" y="917"/>
                  <a:pt x="1899" y="1139"/>
                  <a:pt x="2141" y="1444"/>
                </a:cubicBezTo>
                <a:cubicBezTo>
                  <a:pt x="2387" y="1750"/>
                  <a:pt x="2500" y="1907"/>
                  <a:pt x="2859" y="2500"/>
                </a:cubicBezTo>
                <a:cubicBezTo>
                  <a:pt x="3216" y="3093"/>
                  <a:pt x="3810" y="4167"/>
                  <a:pt x="4287" y="5000"/>
                </a:cubicBezTo>
                <a:cubicBezTo>
                  <a:pt x="4762" y="5833"/>
                  <a:pt x="5379" y="6907"/>
                  <a:pt x="5734" y="7500"/>
                </a:cubicBezTo>
                <a:cubicBezTo>
                  <a:pt x="6091" y="8093"/>
                  <a:pt x="6199" y="8250"/>
                  <a:pt x="6427" y="8556"/>
                </a:cubicBezTo>
                <a:cubicBezTo>
                  <a:pt x="6662" y="8861"/>
                  <a:pt x="6806" y="9028"/>
                  <a:pt x="7162" y="9319"/>
                </a:cubicBezTo>
                <a:cubicBezTo>
                  <a:pt x="7520" y="9611"/>
                  <a:pt x="7939" y="10000"/>
                  <a:pt x="8572" y="10000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Freeform 31"/>
          <p:cNvSpPr>
            <a:spLocks/>
          </p:cNvSpPr>
          <p:nvPr/>
        </p:nvSpPr>
        <p:spPr bwMode="auto">
          <a:xfrm flipV="1">
            <a:off x="1923197" y="2814849"/>
            <a:ext cx="786378" cy="1240016"/>
          </a:xfrm>
          <a:custGeom>
            <a:avLst/>
            <a:gdLst>
              <a:gd name="T0" fmla="*/ 0 w 2592"/>
              <a:gd name="T1" fmla="*/ 0 h 2160"/>
              <a:gd name="T2" fmla="*/ 0 w 2592"/>
              <a:gd name="T3" fmla="*/ 0 h 2160"/>
              <a:gd name="T4" fmla="*/ 0 w 2592"/>
              <a:gd name="T5" fmla="*/ 0 h 2160"/>
              <a:gd name="T6" fmla="*/ 0 w 2592"/>
              <a:gd name="T7" fmla="*/ 0 h 2160"/>
              <a:gd name="T8" fmla="*/ 0 w 2592"/>
              <a:gd name="T9" fmla="*/ 0 h 2160"/>
              <a:gd name="T10" fmla="*/ 0 w 2592"/>
              <a:gd name="T11" fmla="*/ 0 h 2160"/>
              <a:gd name="T12" fmla="*/ 0 w 2592"/>
              <a:gd name="T13" fmla="*/ 0 h 2160"/>
              <a:gd name="T14" fmla="*/ 0 w 2592"/>
              <a:gd name="T15" fmla="*/ 0 h 2160"/>
              <a:gd name="T16" fmla="*/ 1 w 2592"/>
              <a:gd name="T17" fmla="*/ 0 h 2160"/>
              <a:gd name="T18" fmla="*/ 1 w 2592"/>
              <a:gd name="T19" fmla="*/ 0 h 2160"/>
              <a:gd name="T20" fmla="*/ 1 w 2592"/>
              <a:gd name="T21" fmla="*/ 0 h 2160"/>
              <a:gd name="T22" fmla="*/ 1 w 2592"/>
              <a:gd name="T23" fmla="*/ 0 h 2160"/>
              <a:gd name="T24" fmla="*/ 1 w 2592"/>
              <a:gd name="T25" fmla="*/ 0 h 2160"/>
              <a:gd name="T26" fmla="*/ 1 w 2592"/>
              <a:gd name="T27" fmla="*/ 0 h 2160"/>
              <a:gd name="T28" fmla="*/ 1 w 2592"/>
              <a:gd name="T29" fmla="*/ 0 h 2160"/>
              <a:gd name="T30" fmla="*/ 1 w 2592"/>
              <a:gd name="T31" fmla="*/ 0 h 2160"/>
              <a:gd name="T32" fmla="*/ 1 w 2592"/>
              <a:gd name="T33" fmla="*/ 0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  <a:gd name="connsiteX0" fmla="*/ 0 w 9167"/>
              <a:gd name="connsiteY0" fmla="*/ 2486 h 10000"/>
              <a:gd name="connsiteX1" fmla="*/ 417 w 9167"/>
              <a:gd name="connsiteY1" fmla="*/ 1444 h 10000"/>
              <a:gd name="connsiteX2" fmla="*/ 834 w 9167"/>
              <a:gd name="connsiteY2" fmla="*/ 667 h 10000"/>
              <a:gd name="connsiteX3" fmla="*/ 1667 w 9167"/>
              <a:gd name="connsiteY3" fmla="*/ 0 h 10000"/>
              <a:gd name="connsiteX4" fmla="*/ 2500 w 9167"/>
              <a:gd name="connsiteY4" fmla="*/ 667 h 10000"/>
              <a:gd name="connsiteX5" fmla="*/ 2917 w 9167"/>
              <a:gd name="connsiteY5" fmla="*/ 1444 h 10000"/>
              <a:gd name="connsiteX6" fmla="*/ 3334 w 9167"/>
              <a:gd name="connsiteY6" fmla="*/ 2500 h 10000"/>
              <a:gd name="connsiteX7" fmla="*/ 4167 w 9167"/>
              <a:gd name="connsiteY7" fmla="*/ 5000 h 10000"/>
              <a:gd name="connsiteX8" fmla="*/ 5012 w 9167"/>
              <a:gd name="connsiteY8" fmla="*/ 7500 h 10000"/>
              <a:gd name="connsiteX9" fmla="*/ 5417 w 9167"/>
              <a:gd name="connsiteY9" fmla="*/ 8556 h 10000"/>
              <a:gd name="connsiteX10" fmla="*/ 5845 w 9167"/>
              <a:gd name="connsiteY10" fmla="*/ 9319 h 10000"/>
              <a:gd name="connsiteX11" fmla="*/ 6667 w 9167"/>
              <a:gd name="connsiteY11" fmla="*/ 10000 h 10000"/>
              <a:gd name="connsiteX12" fmla="*/ 7500 w 9167"/>
              <a:gd name="connsiteY12" fmla="*/ 9333 h 10000"/>
              <a:gd name="connsiteX13" fmla="*/ 7894 w 9167"/>
              <a:gd name="connsiteY13" fmla="*/ 8556 h 10000"/>
              <a:gd name="connsiteX14" fmla="*/ 8334 w 9167"/>
              <a:gd name="connsiteY14" fmla="*/ 7500 h 10000"/>
              <a:gd name="connsiteX15" fmla="*/ 9167 w 9167"/>
              <a:gd name="connsiteY15" fmla="*/ 5000 h 10000"/>
              <a:gd name="connsiteX0" fmla="*/ 0 w 9545"/>
              <a:gd name="connsiteY0" fmla="*/ 1444 h 10000"/>
              <a:gd name="connsiteX1" fmla="*/ 455 w 9545"/>
              <a:gd name="connsiteY1" fmla="*/ 667 h 10000"/>
              <a:gd name="connsiteX2" fmla="*/ 1363 w 9545"/>
              <a:gd name="connsiteY2" fmla="*/ 0 h 10000"/>
              <a:gd name="connsiteX3" fmla="*/ 2272 w 9545"/>
              <a:gd name="connsiteY3" fmla="*/ 667 h 10000"/>
              <a:gd name="connsiteX4" fmla="*/ 2727 w 9545"/>
              <a:gd name="connsiteY4" fmla="*/ 1444 h 10000"/>
              <a:gd name="connsiteX5" fmla="*/ 3182 w 9545"/>
              <a:gd name="connsiteY5" fmla="*/ 2500 h 10000"/>
              <a:gd name="connsiteX6" fmla="*/ 4091 w 9545"/>
              <a:gd name="connsiteY6" fmla="*/ 5000 h 10000"/>
              <a:gd name="connsiteX7" fmla="*/ 5012 w 9545"/>
              <a:gd name="connsiteY7" fmla="*/ 7500 h 10000"/>
              <a:gd name="connsiteX8" fmla="*/ 5454 w 9545"/>
              <a:gd name="connsiteY8" fmla="*/ 8556 h 10000"/>
              <a:gd name="connsiteX9" fmla="*/ 5921 w 9545"/>
              <a:gd name="connsiteY9" fmla="*/ 9319 h 10000"/>
              <a:gd name="connsiteX10" fmla="*/ 6818 w 9545"/>
              <a:gd name="connsiteY10" fmla="*/ 10000 h 10000"/>
              <a:gd name="connsiteX11" fmla="*/ 7727 w 9545"/>
              <a:gd name="connsiteY11" fmla="*/ 9333 h 10000"/>
              <a:gd name="connsiteX12" fmla="*/ 8156 w 9545"/>
              <a:gd name="connsiteY12" fmla="*/ 8556 h 10000"/>
              <a:gd name="connsiteX13" fmla="*/ 8636 w 9545"/>
              <a:gd name="connsiteY13" fmla="*/ 7500 h 10000"/>
              <a:gd name="connsiteX14" fmla="*/ 9545 w 9545"/>
              <a:gd name="connsiteY14" fmla="*/ 5000 h 10000"/>
              <a:gd name="connsiteX0" fmla="*/ 0 w 9523"/>
              <a:gd name="connsiteY0" fmla="*/ 667 h 10000"/>
              <a:gd name="connsiteX1" fmla="*/ 951 w 9523"/>
              <a:gd name="connsiteY1" fmla="*/ 0 h 10000"/>
              <a:gd name="connsiteX2" fmla="*/ 1903 w 9523"/>
              <a:gd name="connsiteY2" fmla="*/ 667 h 10000"/>
              <a:gd name="connsiteX3" fmla="*/ 2380 w 9523"/>
              <a:gd name="connsiteY3" fmla="*/ 1444 h 10000"/>
              <a:gd name="connsiteX4" fmla="*/ 2857 w 9523"/>
              <a:gd name="connsiteY4" fmla="*/ 2500 h 10000"/>
              <a:gd name="connsiteX5" fmla="*/ 3809 w 9523"/>
              <a:gd name="connsiteY5" fmla="*/ 5000 h 10000"/>
              <a:gd name="connsiteX6" fmla="*/ 4774 w 9523"/>
              <a:gd name="connsiteY6" fmla="*/ 7500 h 10000"/>
              <a:gd name="connsiteX7" fmla="*/ 5237 w 9523"/>
              <a:gd name="connsiteY7" fmla="*/ 8556 h 10000"/>
              <a:gd name="connsiteX8" fmla="*/ 5726 w 9523"/>
              <a:gd name="connsiteY8" fmla="*/ 9319 h 10000"/>
              <a:gd name="connsiteX9" fmla="*/ 6666 w 9523"/>
              <a:gd name="connsiteY9" fmla="*/ 10000 h 10000"/>
              <a:gd name="connsiteX10" fmla="*/ 7618 w 9523"/>
              <a:gd name="connsiteY10" fmla="*/ 9333 h 10000"/>
              <a:gd name="connsiteX11" fmla="*/ 8068 w 9523"/>
              <a:gd name="connsiteY11" fmla="*/ 8556 h 10000"/>
              <a:gd name="connsiteX12" fmla="*/ 8571 w 9523"/>
              <a:gd name="connsiteY12" fmla="*/ 7500 h 10000"/>
              <a:gd name="connsiteX13" fmla="*/ 9523 w 9523"/>
              <a:gd name="connsiteY13" fmla="*/ 5000 h 10000"/>
              <a:gd name="connsiteX0" fmla="*/ 0 w 9001"/>
              <a:gd name="connsiteY0" fmla="*/ 0 h 10000"/>
              <a:gd name="connsiteX1" fmla="*/ 999 w 9001"/>
              <a:gd name="connsiteY1" fmla="*/ 667 h 10000"/>
              <a:gd name="connsiteX2" fmla="*/ 1500 w 9001"/>
              <a:gd name="connsiteY2" fmla="*/ 1444 h 10000"/>
              <a:gd name="connsiteX3" fmla="*/ 2001 w 9001"/>
              <a:gd name="connsiteY3" fmla="*/ 2500 h 10000"/>
              <a:gd name="connsiteX4" fmla="*/ 3001 w 9001"/>
              <a:gd name="connsiteY4" fmla="*/ 5000 h 10000"/>
              <a:gd name="connsiteX5" fmla="*/ 4014 w 9001"/>
              <a:gd name="connsiteY5" fmla="*/ 7500 h 10000"/>
              <a:gd name="connsiteX6" fmla="*/ 4500 w 9001"/>
              <a:gd name="connsiteY6" fmla="*/ 8556 h 10000"/>
              <a:gd name="connsiteX7" fmla="*/ 5014 w 9001"/>
              <a:gd name="connsiteY7" fmla="*/ 9319 h 10000"/>
              <a:gd name="connsiteX8" fmla="*/ 6001 w 9001"/>
              <a:gd name="connsiteY8" fmla="*/ 10000 h 10000"/>
              <a:gd name="connsiteX9" fmla="*/ 7001 w 9001"/>
              <a:gd name="connsiteY9" fmla="*/ 9333 h 10000"/>
              <a:gd name="connsiteX10" fmla="*/ 7473 w 9001"/>
              <a:gd name="connsiteY10" fmla="*/ 8556 h 10000"/>
              <a:gd name="connsiteX11" fmla="*/ 8001 w 9001"/>
              <a:gd name="connsiteY11" fmla="*/ 7500 h 10000"/>
              <a:gd name="connsiteX12" fmla="*/ 9001 w 9001"/>
              <a:gd name="connsiteY12" fmla="*/ 5000 h 10000"/>
              <a:gd name="connsiteX0" fmla="*/ 0 w 8889"/>
              <a:gd name="connsiteY0" fmla="*/ 0 h 10000"/>
              <a:gd name="connsiteX1" fmla="*/ 1110 w 8889"/>
              <a:gd name="connsiteY1" fmla="*/ 667 h 10000"/>
              <a:gd name="connsiteX2" fmla="*/ 1666 w 8889"/>
              <a:gd name="connsiteY2" fmla="*/ 1444 h 10000"/>
              <a:gd name="connsiteX3" fmla="*/ 2223 w 8889"/>
              <a:gd name="connsiteY3" fmla="*/ 2500 h 10000"/>
              <a:gd name="connsiteX4" fmla="*/ 3334 w 8889"/>
              <a:gd name="connsiteY4" fmla="*/ 5000 h 10000"/>
              <a:gd name="connsiteX5" fmla="*/ 4460 w 8889"/>
              <a:gd name="connsiteY5" fmla="*/ 7500 h 10000"/>
              <a:gd name="connsiteX6" fmla="*/ 4999 w 8889"/>
              <a:gd name="connsiteY6" fmla="*/ 8556 h 10000"/>
              <a:gd name="connsiteX7" fmla="*/ 5570 w 8889"/>
              <a:gd name="connsiteY7" fmla="*/ 9319 h 10000"/>
              <a:gd name="connsiteX8" fmla="*/ 6667 w 8889"/>
              <a:gd name="connsiteY8" fmla="*/ 10000 h 10000"/>
              <a:gd name="connsiteX9" fmla="*/ 7778 w 8889"/>
              <a:gd name="connsiteY9" fmla="*/ 9333 h 10000"/>
              <a:gd name="connsiteX10" fmla="*/ 8302 w 8889"/>
              <a:gd name="connsiteY10" fmla="*/ 8556 h 10000"/>
              <a:gd name="connsiteX11" fmla="*/ 8889 w 8889"/>
              <a:gd name="connsiteY11" fmla="*/ 7500 h 10000"/>
              <a:gd name="connsiteX0" fmla="*/ 0 w 9340"/>
              <a:gd name="connsiteY0" fmla="*/ 0 h 10000"/>
              <a:gd name="connsiteX1" fmla="*/ 1249 w 9340"/>
              <a:gd name="connsiteY1" fmla="*/ 667 h 10000"/>
              <a:gd name="connsiteX2" fmla="*/ 1874 w 9340"/>
              <a:gd name="connsiteY2" fmla="*/ 1444 h 10000"/>
              <a:gd name="connsiteX3" fmla="*/ 2501 w 9340"/>
              <a:gd name="connsiteY3" fmla="*/ 2500 h 10000"/>
              <a:gd name="connsiteX4" fmla="*/ 3751 w 9340"/>
              <a:gd name="connsiteY4" fmla="*/ 5000 h 10000"/>
              <a:gd name="connsiteX5" fmla="*/ 5017 w 9340"/>
              <a:gd name="connsiteY5" fmla="*/ 7500 h 10000"/>
              <a:gd name="connsiteX6" fmla="*/ 5624 w 9340"/>
              <a:gd name="connsiteY6" fmla="*/ 8556 h 10000"/>
              <a:gd name="connsiteX7" fmla="*/ 6266 w 9340"/>
              <a:gd name="connsiteY7" fmla="*/ 9319 h 10000"/>
              <a:gd name="connsiteX8" fmla="*/ 7500 w 9340"/>
              <a:gd name="connsiteY8" fmla="*/ 10000 h 10000"/>
              <a:gd name="connsiteX9" fmla="*/ 8750 w 9340"/>
              <a:gd name="connsiteY9" fmla="*/ 9333 h 10000"/>
              <a:gd name="connsiteX10" fmla="*/ 9340 w 9340"/>
              <a:gd name="connsiteY10" fmla="*/ 8556 h 10000"/>
              <a:gd name="connsiteX0" fmla="*/ 0 w 9368"/>
              <a:gd name="connsiteY0" fmla="*/ 0 h 10000"/>
              <a:gd name="connsiteX1" fmla="*/ 1337 w 9368"/>
              <a:gd name="connsiteY1" fmla="*/ 667 h 10000"/>
              <a:gd name="connsiteX2" fmla="*/ 2006 w 9368"/>
              <a:gd name="connsiteY2" fmla="*/ 1444 h 10000"/>
              <a:gd name="connsiteX3" fmla="*/ 2678 w 9368"/>
              <a:gd name="connsiteY3" fmla="*/ 2500 h 10000"/>
              <a:gd name="connsiteX4" fmla="*/ 4016 w 9368"/>
              <a:gd name="connsiteY4" fmla="*/ 5000 h 10000"/>
              <a:gd name="connsiteX5" fmla="*/ 5372 w 9368"/>
              <a:gd name="connsiteY5" fmla="*/ 7500 h 10000"/>
              <a:gd name="connsiteX6" fmla="*/ 6021 w 9368"/>
              <a:gd name="connsiteY6" fmla="*/ 8556 h 10000"/>
              <a:gd name="connsiteX7" fmla="*/ 6709 w 9368"/>
              <a:gd name="connsiteY7" fmla="*/ 9319 h 10000"/>
              <a:gd name="connsiteX8" fmla="*/ 8030 w 9368"/>
              <a:gd name="connsiteY8" fmla="*/ 10000 h 10000"/>
              <a:gd name="connsiteX9" fmla="*/ 9368 w 9368"/>
              <a:gd name="connsiteY9" fmla="*/ 9333 h 10000"/>
              <a:gd name="connsiteX0" fmla="*/ 0 w 8572"/>
              <a:gd name="connsiteY0" fmla="*/ 0 h 10000"/>
              <a:gd name="connsiteX1" fmla="*/ 1427 w 8572"/>
              <a:gd name="connsiteY1" fmla="*/ 667 h 10000"/>
              <a:gd name="connsiteX2" fmla="*/ 2141 w 8572"/>
              <a:gd name="connsiteY2" fmla="*/ 1444 h 10000"/>
              <a:gd name="connsiteX3" fmla="*/ 2859 w 8572"/>
              <a:gd name="connsiteY3" fmla="*/ 2500 h 10000"/>
              <a:gd name="connsiteX4" fmla="*/ 4287 w 8572"/>
              <a:gd name="connsiteY4" fmla="*/ 5000 h 10000"/>
              <a:gd name="connsiteX5" fmla="*/ 5734 w 8572"/>
              <a:gd name="connsiteY5" fmla="*/ 7500 h 10000"/>
              <a:gd name="connsiteX6" fmla="*/ 6427 w 8572"/>
              <a:gd name="connsiteY6" fmla="*/ 8556 h 10000"/>
              <a:gd name="connsiteX7" fmla="*/ 7162 w 8572"/>
              <a:gd name="connsiteY7" fmla="*/ 9319 h 10000"/>
              <a:gd name="connsiteX8" fmla="*/ 8572 w 8572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" h="10000">
                <a:moveTo>
                  <a:pt x="0" y="0"/>
                </a:moveTo>
                <a:cubicBezTo>
                  <a:pt x="616" y="0"/>
                  <a:pt x="1130" y="417"/>
                  <a:pt x="1427" y="667"/>
                </a:cubicBezTo>
                <a:cubicBezTo>
                  <a:pt x="1726" y="917"/>
                  <a:pt x="1899" y="1139"/>
                  <a:pt x="2141" y="1444"/>
                </a:cubicBezTo>
                <a:cubicBezTo>
                  <a:pt x="2387" y="1750"/>
                  <a:pt x="2500" y="1907"/>
                  <a:pt x="2859" y="2500"/>
                </a:cubicBezTo>
                <a:cubicBezTo>
                  <a:pt x="3216" y="3093"/>
                  <a:pt x="3810" y="4167"/>
                  <a:pt x="4287" y="5000"/>
                </a:cubicBezTo>
                <a:cubicBezTo>
                  <a:pt x="4762" y="5833"/>
                  <a:pt x="5379" y="6907"/>
                  <a:pt x="5734" y="7500"/>
                </a:cubicBezTo>
                <a:cubicBezTo>
                  <a:pt x="6091" y="8093"/>
                  <a:pt x="6199" y="8250"/>
                  <a:pt x="6427" y="8556"/>
                </a:cubicBezTo>
                <a:cubicBezTo>
                  <a:pt x="6662" y="8861"/>
                  <a:pt x="6806" y="9028"/>
                  <a:pt x="7162" y="9319"/>
                </a:cubicBezTo>
                <a:cubicBezTo>
                  <a:pt x="7520" y="9611"/>
                  <a:pt x="7939" y="10000"/>
                  <a:pt x="8572" y="10000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2701119" y="2814846"/>
            <a:ext cx="1566575" cy="1242291"/>
            <a:chOff x="2701119" y="2814846"/>
            <a:chExt cx="1566575" cy="1242291"/>
          </a:xfrm>
        </p:grpSpPr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2701119" y="2814846"/>
              <a:ext cx="786378" cy="1240016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1 w 2592"/>
                <a:gd name="T17" fmla="*/ 0 h 2160"/>
                <a:gd name="T18" fmla="*/ 1 w 2592"/>
                <a:gd name="T19" fmla="*/ 0 h 2160"/>
                <a:gd name="T20" fmla="*/ 1 w 2592"/>
                <a:gd name="T21" fmla="*/ 0 h 2160"/>
                <a:gd name="T22" fmla="*/ 1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2486 h 10000"/>
                <a:gd name="connsiteX1" fmla="*/ 417 w 9167"/>
                <a:gd name="connsiteY1" fmla="*/ 1444 h 10000"/>
                <a:gd name="connsiteX2" fmla="*/ 834 w 9167"/>
                <a:gd name="connsiteY2" fmla="*/ 667 h 10000"/>
                <a:gd name="connsiteX3" fmla="*/ 1667 w 9167"/>
                <a:gd name="connsiteY3" fmla="*/ 0 h 10000"/>
                <a:gd name="connsiteX4" fmla="*/ 2500 w 9167"/>
                <a:gd name="connsiteY4" fmla="*/ 667 h 10000"/>
                <a:gd name="connsiteX5" fmla="*/ 2917 w 9167"/>
                <a:gd name="connsiteY5" fmla="*/ 1444 h 10000"/>
                <a:gd name="connsiteX6" fmla="*/ 3334 w 9167"/>
                <a:gd name="connsiteY6" fmla="*/ 2500 h 10000"/>
                <a:gd name="connsiteX7" fmla="*/ 4167 w 9167"/>
                <a:gd name="connsiteY7" fmla="*/ 5000 h 10000"/>
                <a:gd name="connsiteX8" fmla="*/ 5012 w 9167"/>
                <a:gd name="connsiteY8" fmla="*/ 7500 h 10000"/>
                <a:gd name="connsiteX9" fmla="*/ 5417 w 9167"/>
                <a:gd name="connsiteY9" fmla="*/ 8556 h 10000"/>
                <a:gd name="connsiteX10" fmla="*/ 5845 w 9167"/>
                <a:gd name="connsiteY10" fmla="*/ 9319 h 10000"/>
                <a:gd name="connsiteX11" fmla="*/ 6667 w 9167"/>
                <a:gd name="connsiteY11" fmla="*/ 10000 h 10000"/>
                <a:gd name="connsiteX12" fmla="*/ 7500 w 9167"/>
                <a:gd name="connsiteY12" fmla="*/ 9333 h 10000"/>
                <a:gd name="connsiteX13" fmla="*/ 7894 w 9167"/>
                <a:gd name="connsiteY13" fmla="*/ 8556 h 10000"/>
                <a:gd name="connsiteX14" fmla="*/ 8334 w 9167"/>
                <a:gd name="connsiteY14" fmla="*/ 7500 h 10000"/>
                <a:gd name="connsiteX15" fmla="*/ 9167 w 9167"/>
                <a:gd name="connsiteY15" fmla="*/ 5000 h 10000"/>
                <a:gd name="connsiteX0" fmla="*/ 0 w 9545"/>
                <a:gd name="connsiteY0" fmla="*/ 1444 h 10000"/>
                <a:gd name="connsiteX1" fmla="*/ 455 w 9545"/>
                <a:gd name="connsiteY1" fmla="*/ 667 h 10000"/>
                <a:gd name="connsiteX2" fmla="*/ 1363 w 9545"/>
                <a:gd name="connsiteY2" fmla="*/ 0 h 10000"/>
                <a:gd name="connsiteX3" fmla="*/ 2272 w 9545"/>
                <a:gd name="connsiteY3" fmla="*/ 667 h 10000"/>
                <a:gd name="connsiteX4" fmla="*/ 2727 w 9545"/>
                <a:gd name="connsiteY4" fmla="*/ 1444 h 10000"/>
                <a:gd name="connsiteX5" fmla="*/ 3182 w 9545"/>
                <a:gd name="connsiteY5" fmla="*/ 2500 h 10000"/>
                <a:gd name="connsiteX6" fmla="*/ 4091 w 9545"/>
                <a:gd name="connsiteY6" fmla="*/ 5000 h 10000"/>
                <a:gd name="connsiteX7" fmla="*/ 5012 w 9545"/>
                <a:gd name="connsiteY7" fmla="*/ 7500 h 10000"/>
                <a:gd name="connsiteX8" fmla="*/ 5454 w 9545"/>
                <a:gd name="connsiteY8" fmla="*/ 8556 h 10000"/>
                <a:gd name="connsiteX9" fmla="*/ 5921 w 9545"/>
                <a:gd name="connsiteY9" fmla="*/ 9319 h 10000"/>
                <a:gd name="connsiteX10" fmla="*/ 6818 w 9545"/>
                <a:gd name="connsiteY10" fmla="*/ 10000 h 10000"/>
                <a:gd name="connsiteX11" fmla="*/ 7727 w 9545"/>
                <a:gd name="connsiteY11" fmla="*/ 9333 h 10000"/>
                <a:gd name="connsiteX12" fmla="*/ 8156 w 9545"/>
                <a:gd name="connsiteY12" fmla="*/ 8556 h 10000"/>
                <a:gd name="connsiteX13" fmla="*/ 8636 w 9545"/>
                <a:gd name="connsiteY13" fmla="*/ 7500 h 10000"/>
                <a:gd name="connsiteX14" fmla="*/ 9545 w 9545"/>
                <a:gd name="connsiteY14" fmla="*/ 5000 h 10000"/>
                <a:gd name="connsiteX0" fmla="*/ 0 w 9523"/>
                <a:gd name="connsiteY0" fmla="*/ 667 h 10000"/>
                <a:gd name="connsiteX1" fmla="*/ 951 w 9523"/>
                <a:gd name="connsiteY1" fmla="*/ 0 h 10000"/>
                <a:gd name="connsiteX2" fmla="*/ 1903 w 9523"/>
                <a:gd name="connsiteY2" fmla="*/ 667 h 10000"/>
                <a:gd name="connsiteX3" fmla="*/ 2380 w 9523"/>
                <a:gd name="connsiteY3" fmla="*/ 1444 h 10000"/>
                <a:gd name="connsiteX4" fmla="*/ 2857 w 9523"/>
                <a:gd name="connsiteY4" fmla="*/ 2500 h 10000"/>
                <a:gd name="connsiteX5" fmla="*/ 3809 w 9523"/>
                <a:gd name="connsiteY5" fmla="*/ 5000 h 10000"/>
                <a:gd name="connsiteX6" fmla="*/ 4774 w 9523"/>
                <a:gd name="connsiteY6" fmla="*/ 7500 h 10000"/>
                <a:gd name="connsiteX7" fmla="*/ 5237 w 9523"/>
                <a:gd name="connsiteY7" fmla="*/ 8556 h 10000"/>
                <a:gd name="connsiteX8" fmla="*/ 5726 w 9523"/>
                <a:gd name="connsiteY8" fmla="*/ 9319 h 10000"/>
                <a:gd name="connsiteX9" fmla="*/ 6666 w 9523"/>
                <a:gd name="connsiteY9" fmla="*/ 10000 h 10000"/>
                <a:gd name="connsiteX10" fmla="*/ 7618 w 9523"/>
                <a:gd name="connsiteY10" fmla="*/ 9333 h 10000"/>
                <a:gd name="connsiteX11" fmla="*/ 8068 w 9523"/>
                <a:gd name="connsiteY11" fmla="*/ 8556 h 10000"/>
                <a:gd name="connsiteX12" fmla="*/ 8571 w 9523"/>
                <a:gd name="connsiteY12" fmla="*/ 7500 h 10000"/>
                <a:gd name="connsiteX13" fmla="*/ 9523 w 9523"/>
                <a:gd name="connsiteY13" fmla="*/ 5000 h 10000"/>
                <a:gd name="connsiteX0" fmla="*/ 0 w 9001"/>
                <a:gd name="connsiteY0" fmla="*/ 0 h 10000"/>
                <a:gd name="connsiteX1" fmla="*/ 999 w 9001"/>
                <a:gd name="connsiteY1" fmla="*/ 667 h 10000"/>
                <a:gd name="connsiteX2" fmla="*/ 1500 w 9001"/>
                <a:gd name="connsiteY2" fmla="*/ 1444 h 10000"/>
                <a:gd name="connsiteX3" fmla="*/ 2001 w 9001"/>
                <a:gd name="connsiteY3" fmla="*/ 2500 h 10000"/>
                <a:gd name="connsiteX4" fmla="*/ 3001 w 9001"/>
                <a:gd name="connsiteY4" fmla="*/ 5000 h 10000"/>
                <a:gd name="connsiteX5" fmla="*/ 4014 w 9001"/>
                <a:gd name="connsiteY5" fmla="*/ 7500 h 10000"/>
                <a:gd name="connsiteX6" fmla="*/ 4500 w 9001"/>
                <a:gd name="connsiteY6" fmla="*/ 8556 h 10000"/>
                <a:gd name="connsiteX7" fmla="*/ 5014 w 9001"/>
                <a:gd name="connsiteY7" fmla="*/ 9319 h 10000"/>
                <a:gd name="connsiteX8" fmla="*/ 6001 w 9001"/>
                <a:gd name="connsiteY8" fmla="*/ 10000 h 10000"/>
                <a:gd name="connsiteX9" fmla="*/ 7001 w 9001"/>
                <a:gd name="connsiteY9" fmla="*/ 9333 h 10000"/>
                <a:gd name="connsiteX10" fmla="*/ 7473 w 9001"/>
                <a:gd name="connsiteY10" fmla="*/ 8556 h 10000"/>
                <a:gd name="connsiteX11" fmla="*/ 8001 w 9001"/>
                <a:gd name="connsiteY11" fmla="*/ 7500 h 10000"/>
                <a:gd name="connsiteX12" fmla="*/ 9001 w 9001"/>
                <a:gd name="connsiteY12" fmla="*/ 5000 h 10000"/>
                <a:gd name="connsiteX0" fmla="*/ 0 w 8889"/>
                <a:gd name="connsiteY0" fmla="*/ 0 h 10000"/>
                <a:gd name="connsiteX1" fmla="*/ 1110 w 8889"/>
                <a:gd name="connsiteY1" fmla="*/ 667 h 10000"/>
                <a:gd name="connsiteX2" fmla="*/ 1666 w 8889"/>
                <a:gd name="connsiteY2" fmla="*/ 1444 h 10000"/>
                <a:gd name="connsiteX3" fmla="*/ 2223 w 8889"/>
                <a:gd name="connsiteY3" fmla="*/ 2500 h 10000"/>
                <a:gd name="connsiteX4" fmla="*/ 3334 w 8889"/>
                <a:gd name="connsiteY4" fmla="*/ 5000 h 10000"/>
                <a:gd name="connsiteX5" fmla="*/ 4460 w 8889"/>
                <a:gd name="connsiteY5" fmla="*/ 7500 h 10000"/>
                <a:gd name="connsiteX6" fmla="*/ 4999 w 8889"/>
                <a:gd name="connsiteY6" fmla="*/ 8556 h 10000"/>
                <a:gd name="connsiteX7" fmla="*/ 5570 w 8889"/>
                <a:gd name="connsiteY7" fmla="*/ 9319 h 10000"/>
                <a:gd name="connsiteX8" fmla="*/ 6667 w 8889"/>
                <a:gd name="connsiteY8" fmla="*/ 10000 h 10000"/>
                <a:gd name="connsiteX9" fmla="*/ 7778 w 8889"/>
                <a:gd name="connsiteY9" fmla="*/ 9333 h 10000"/>
                <a:gd name="connsiteX10" fmla="*/ 8302 w 8889"/>
                <a:gd name="connsiteY10" fmla="*/ 8556 h 10000"/>
                <a:gd name="connsiteX11" fmla="*/ 8889 w 8889"/>
                <a:gd name="connsiteY11" fmla="*/ 7500 h 10000"/>
                <a:gd name="connsiteX0" fmla="*/ 0 w 9340"/>
                <a:gd name="connsiteY0" fmla="*/ 0 h 10000"/>
                <a:gd name="connsiteX1" fmla="*/ 1249 w 9340"/>
                <a:gd name="connsiteY1" fmla="*/ 667 h 10000"/>
                <a:gd name="connsiteX2" fmla="*/ 1874 w 9340"/>
                <a:gd name="connsiteY2" fmla="*/ 1444 h 10000"/>
                <a:gd name="connsiteX3" fmla="*/ 2501 w 9340"/>
                <a:gd name="connsiteY3" fmla="*/ 2500 h 10000"/>
                <a:gd name="connsiteX4" fmla="*/ 3751 w 9340"/>
                <a:gd name="connsiteY4" fmla="*/ 5000 h 10000"/>
                <a:gd name="connsiteX5" fmla="*/ 5017 w 9340"/>
                <a:gd name="connsiteY5" fmla="*/ 7500 h 10000"/>
                <a:gd name="connsiteX6" fmla="*/ 5624 w 9340"/>
                <a:gd name="connsiteY6" fmla="*/ 8556 h 10000"/>
                <a:gd name="connsiteX7" fmla="*/ 6266 w 9340"/>
                <a:gd name="connsiteY7" fmla="*/ 9319 h 10000"/>
                <a:gd name="connsiteX8" fmla="*/ 7500 w 9340"/>
                <a:gd name="connsiteY8" fmla="*/ 10000 h 10000"/>
                <a:gd name="connsiteX9" fmla="*/ 8750 w 9340"/>
                <a:gd name="connsiteY9" fmla="*/ 9333 h 10000"/>
                <a:gd name="connsiteX10" fmla="*/ 9340 w 9340"/>
                <a:gd name="connsiteY10" fmla="*/ 8556 h 10000"/>
                <a:gd name="connsiteX0" fmla="*/ 0 w 9368"/>
                <a:gd name="connsiteY0" fmla="*/ 0 h 10000"/>
                <a:gd name="connsiteX1" fmla="*/ 1337 w 9368"/>
                <a:gd name="connsiteY1" fmla="*/ 667 h 10000"/>
                <a:gd name="connsiteX2" fmla="*/ 2006 w 9368"/>
                <a:gd name="connsiteY2" fmla="*/ 1444 h 10000"/>
                <a:gd name="connsiteX3" fmla="*/ 2678 w 9368"/>
                <a:gd name="connsiteY3" fmla="*/ 2500 h 10000"/>
                <a:gd name="connsiteX4" fmla="*/ 4016 w 9368"/>
                <a:gd name="connsiteY4" fmla="*/ 5000 h 10000"/>
                <a:gd name="connsiteX5" fmla="*/ 5372 w 9368"/>
                <a:gd name="connsiteY5" fmla="*/ 7500 h 10000"/>
                <a:gd name="connsiteX6" fmla="*/ 6021 w 9368"/>
                <a:gd name="connsiteY6" fmla="*/ 8556 h 10000"/>
                <a:gd name="connsiteX7" fmla="*/ 6709 w 9368"/>
                <a:gd name="connsiteY7" fmla="*/ 9319 h 10000"/>
                <a:gd name="connsiteX8" fmla="*/ 8030 w 9368"/>
                <a:gd name="connsiteY8" fmla="*/ 10000 h 10000"/>
                <a:gd name="connsiteX9" fmla="*/ 9368 w 9368"/>
                <a:gd name="connsiteY9" fmla="*/ 9333 h 10000"/>
                <a:gd name="connsiteX0" fmla="*/ 0 w 8572"/>
                <a:gd name="connsiteY0" fmla="*/ 0 h 10000"/>
                <a:gd name="connsiteX1" fmla="*/ 1427 w 8572"/>
                <a:gd name="connsiteY1" fmla="*/ 667 h 10000"/>
                <a:gd name="connsiteX2" fmla="*/ 2141 w 8572"/>
                <a:gd name="connsiteY2" fmla="*/ 1444 h 10000"/>
                <a:gd name="connsiteX3" fmla="*/ 2859 w 8572"/>
                <a:gd name="connsiteY3" fmla="*/ 2500 h 10000"/>
                <a:gd name="connsiteX4" fmla="*/ 4287 w 8572"/>
                <a:gd name="connsiteY4" fmla="*/ 5000 h 10000"/>
                <a:gd name="connsiteX5" fmla="*/ 5734 w 8572"/>
                <a:gd name="connsiteY5" fmla="*/ 7500 h 10000"/>
                <a:gd name="connsiteX6" fmla="*/ 6427 w 8572"/>
                <a:gd name="connsiteY6" fmla="*/ 8556 h 10000"/>
                <a:gd name="connsiteX7" fmla="*/ 7162 w 8572"/>
                <a:gd name="connsiteY7" fmla="*/ 9319 h 10000"/>
                <a:gd name="connsiteX8" fmla="*/ 8572 w 8572"/>
                <a:gd name="connsiteY8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" h="10000">
                  <a:moveTo>
                    <a:pt x="0" y="0"/>
                  </a:moveTo>
                  <a:cubicBezTo>
                    <a:pt x="616" y="0"/>
                    <a:pt x="1130" y="417"/>
                    <a:pt x="1427" y="667"/>
                  </a:cubicBezTo>
                  <a:cubicBezTo>
                    <a:pt x="1726" y="917"/>
                    <a:pt x="1899" y="1139"/>
                    <a:pt x="2141" y="1444"/>
                  </a:cubicBezTo>
                  <a:cubicBezTo>
                    <a:pt x="2387" y="1750"/>
                    <a:pt x="2500" y="1907"/>
                    <a:pt x="2859" y="2500"/>
                  </a:cubicBezTo>
                  <a:cubicBezTo>
                    <a:pt x="3216" y="3093"/>
                    <a:pt x="3810" y="4167"/>
                    <a:pt x="4287" y="5000"/>
                  </a:cubicBezTo>
                  <a:cubicBezTo>
                    <a:pt x="4762" y="5833"/>
                    <a:pt x="5379" y="6907"/>
                    <a:pt x="5734" y="7500"/>
                  </a:cubicBezTo>
                  <a:cubicBezTo>
                    <a:pt x="6091" y="8093"/>
                    <a:pt x="6199" y="8250"/>
                    <a:pt x="6427" y="8556"/>
                  </a:cubicBezTo>
                  <a:cubicBezTo>
                    <a:pt x="6662" y="8861"/>
                    <a:pt x="6806" y="9028"/>
                    <a:pt x="7162" y="9319"/>
                  </a:cubicBezTo>
                  <a:cubicBezTo>
                    <a:pt x="7520" y="9611"/>
                    <a:pt x="7939" y="10000"/>
                    <a:pt x="8572" y="1000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 flipV="1">
              <a:off x="3481316" y="2817121"/>
              <a:ext cx="786378" cy="1240016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1 w 2592"/>
                <a:gd name="T17" fmla="*/ 0 h 2160"/>
                <a:gd name="T18" fmla="*/ 1 w 2592"/>
                <a:gd name="T19" fmla="*/ 0 h 2160"/>
                <a:gd name="T20" fmla="*/ 1 w 2592"/>
                <a:gd name="T21" fmla="*/ 0 h 2160"/>
                <a:gd name="T22" fmla="*/ 1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2486 h 10000"/>
                <a:gd name="connsiteX1" fmla="*/ 417 w 9167"/>
                <a:gd name="connsiteY1" fmla="*/ 1444 h 10000"/>
                <a:gd name="connsiteX2" fmla="*/ 834 w 9167"/>
                <a:gd name="connsiteY2" fmla="*/ 667 h 10000"/>
                <a:gd name="connsiteX3" fmla="*/ 1667 w 9167"/>
                <a:gd name="connsiteY3" fmla="*/ 0 h 10000"/>
                <a:gd name="connsiteX4" fmla="*/ 2500 w 9167"/>
                <a:gd name="connsiteY4" fmla="*/ 667 h 10000"/>
                <a:gd name="connsiteX5" fmla="*/ 2917 w 9167"/>
                <a:gd name="connsiteY5" fmla="*/ 1444 h 10000"/>
                <a:gd name="connsiteX6" fmla="*/ 3334 w 9167"/>
                <a:gd name="connsiteY6" fmla="*/ 2500 h 10000"/>
                <a:gd name="connsiteX7" fmla="*/ 4167 w 9167"/>
                <a:gd name="connsiteY7" fmla="*/ 5000 h 10000"/>
                <a:gd name="connsiteX8" fmla="*/ 5012 w 9167"/>
                <a:gd name="connsiteY8" fmla="*/ 7500 h 10000"/>
                <a:gd name="connsiteX9" fmla="*/ 5417 w 9167"/>
                <a:gd name="connsiteY9" fmla="*/ 8556 h 10000"/>
                <a:gd name="connsiteX10" fmla="*/ 5845 w 9167"/>
                <a:gd name="connsiteY10" fmla="*/ 9319 h 10000"/>
                <a:gd name="connsiteX11" fmla="*/ 6667 w 9167"/>
                <a:gd name="connsiteY11" fmla="*/ 10000 h 10000"/>
                <a:gd name="connsiteX12" fmla="*/ 7500 w 9167"/>
                <a:gd name="connsiteY12" fmla="*/ 9333 h 10000"/>
                <a:gd name="connsiteX13" fmla="*/ 7894 w 9167"/>
                <a:gd name="connsiteY13" fmla="*/ 8556 h 10000"/>
                <a:gd name="connsiteX14" fmla="*/ 8334 w 9167"/>
                <a:gd name="connsiteY14" fmla="*/ 7500 h 10000"/>
                <a:gd name="connsiteX15" fmla="*/ 9167 w 9167"/>
                <a:gd name="connsiteY15" fmla="*/ 5000 h 10000"/>
                <a:gd name="connsiteX0" fmla="*/ 0 w 9545"/>
                <a:gd name="connsiteY0" fmla="*/ 1444 h 10000"/>
                <a:gd name="connsiteX1" fmla="*/ 455 w 9545"/>
                <a:gd name="connsiteY1" fmla="*/ 667 h 10000"/>
                <a:gd name="connsiteX2" fmla="*/ 1363 w 9545"/>
                <a:gd name="connsiteY2" fmla="*/ 0 h 10000"/>
                <a:gd name="connsiteX3" fmla="*/ 2272 w 9545"/>
                <a:gd name="connsiteY3" fmla="*/ 667 h 10000"/>
                <a:gd name="connsiteX4" fmla="*/ 2727 w 9545"/>
                <a:gd name="connsiteY4" fmla="*/ 1444 h 10000"/>
                <a:gd name="connsiteX5" fmla="*/ 3182 w 9545"/>
                <a:gd name="connsiteY5" fmla="*/ 2500 h 10000"/>
                <a:gd name="connsiteX6" fmla="*/ 4091 w 9545"/>
                <a:gd name="connsiteY6" fmla="*/ 5000 h 10000"/>
                <a:gd name="connsiteX7" fmla="*/ 5012 w 9545"/>
                <a:gd name="connsiteY7" fmla="*/ 7500 h 10000"/>
                <a:gd name="connsiteX8" fmla="*/ 5454 w 9545"/>
                <a:gd name="connsiteY8" fmla="*/ 8556 h 10000"/>
                <a:gd name="connsiteX9" fmla="*/ 5921 w 9545"/>
                <a:gd name="connsiteY9" fmla="*/ 9319 h 10000"/>
                <a:gd name="connsiteX10" fmla="*/ 6818 w 9545"/>
                <a:gd name="connsiteY10" fmla="*/ 10000 h 10000"/>
                <a:gd name="connsiteX11" fmla="*/ 7727 w 9545"/>
                <a:gd name="connsiteY11" fmla="*/ 9333 h 10000"/>
                <a:gd name="connsiteX12" fmla="*/ 8156 w 9545"/>
                <a:gd name="connsiteY12" fmla="*/ 8556 h 10000"/>
                <a:gd name="connsiteX13" fmla="*/ 8636 w 9545"/>
                <a:gd name="connsiteY13" fmla="*/ 7500 h 10000"/>
                <a:gd name="connsiteX14" fmla="*/ 9545 w 9545"/>
                <a:gd name="connsiteY14" fmla="*/ 5000 h 10000"/>
                <a:gd name="connsiteX0" fmla="*/ 0 w 9523"/>
                <a:gd name="connsiteY0" fmla="*/ 667 h 10000"/>
                <a:gd name="connsiteX1" fmla="*/ 951 w 9523"/>
                <a:gd name="connsiteY1" fmla="*/ 0 h 10000"/>
                <a:gd name="connsiteX2" fmla="*/ 1903 w 9523"/>
                <a:gd name="connsiteY2" fmla="*/ 667 h 10000"/>
                <a:gd name="connsiteX3" fmla="*/ 2380 w 9523"/>
                <a:gd name="connsiteY3" fmla="*/ 1444 h 10000"/>
                <a:gd name="connsiteX4" fmla="*/ 2857 w 9523"/>
                <a:gd name="connsiteY4" fmla="*/ 2500 h 10000"/>
                <a:gd name="connsiteX5" fmla="*/ 3809 w 9523"/>
                <a:gd name="connsiteY5" fmla="*/ 5000 h 10000"/>
                <a:gd name="connsiteX6" fmla="*/ 4774 w 9523"/>
                <a:gd name="connsiteY6" fmla="*/ 7500 h 10000"/>
                <a:gd name="connsiteX7" fmla="*/ 5237 w 9523"/>
                <a:gd name="connsiteY7" fmla="*/ 8556 h 10000"/>
                <a:gd name="connsiteX8" fmla="*/ 5726 w 9523"/>
                <a:gd name="connsiteY8" fmla="*/ 9319 h 10000"/>
                <a:gd name="connsiteX9" fmla="*/ 6666 w 9523"/>
                <a:gd name="connsiteY9" fmla="*/ 10000 h 10000"/>
                <a:gd name="connsiteX10" fmla="*/ 7618 w 9523"/>
                <a:gd name="connsiteY10" fmla="*/ 9333 h 10000"/>
                <a:gd name="connsiteX11" fmla="*/ 8068 w 9523"/>
                <a:gd name="connsiteY11" fmla="*/ 8556 h 10000"/>
                <a:gd name="connsiteX12" fmla="*/ 8571 w 9523"/>
                <a:gd name="connsiteY12" fmla="*/ 7500 h 10000"/>
                <a:gd name="connsiteX13" fmla="*/ 9523 w 9523"/>
                <a:gd name="connsiteY13" fmla="*/ 5000 h 10000"/>
                <a:gd name="connsiteX0" fmla="*/ 0 w 9001"/>
                <a:gd name="connsiteY0" fmla="*/ 0 h 10000"/>
                <a:gd name="connsiteX1" fmla="*/ 999 w 9001"/>
                <a:gd name="connsiteY1" fmla="*/ 667 h 10000"/>
                <a:gd name="connsiteX2" fmla="*/ 1500 w 9001"/>
                <a:gd name="connsiteY2" fmla="*/ 1444 h 10000"/>
                <a:gd name="connsiteX3" fmla="*/ 2001 w 9001"/>
                <a:gd name="connsiteY3" fmla="*/ 2500 h 10000"/>
                <a:gd name="connsiteX4" fmla="*/ 3001 w 9001"/>
                <a:gd name="connsiteY4" fmla="*/ 5000 h 10000"/>
                <a:gd name="connsiteX5" fmla="*/ 4014 w 9001"/>
                <a:gd name="connsiteY5" fmla="*/ 7500 h 10000"/>
                <a:gd name="connsiteX6" fmla="*/ 4500 w 9001"/>
                <a:gd name="connsiteY6" fmla="*/ 8556 h 10000"/>
                <a:gd name="connsiteX7" fmla="*/ 5014 w 9001"/>
                <a:gd name="connsiteY7" fmla="*/ 9319 h 10000"/>
                <a:gd name="connsiteX8" fmla="*/ 6001 w 9001"/>
                <a:gd name="connsiteY8" fmla="*/ 10000 h 10000"/>
                <a:gd name="connsiteX9" fmla="*/ 7001 w 9001"/>
                <a:gd name="connsiteY9" fmla="*/ 9333 h 10000"/>
                <a:gd name="connsiteX10" fmla="*/ 7473 w 9001"/>
                <a:gd name="connsiteY10" fmla="*/ 8556 h 10000"/>
                <a:gd name="connsiteX11" fmla="*/ 8001 w 9001"/>
                <a:gd name="connsiteY11" fmla="*/ 7500 h 10000"/>
                <a:gd name="connsiteX12" fmla="*/ 9001 w 9001"/>
                <a:gd name="connsiteY12" fmla="*/ 5000 h 10000"/>
                <a:gd name="connsiteX0" fmla="*/ 0 w 8889"/>
                <a:gd name="connsiteY0" fmla="*/ 0 h 10000"/>
                <a:gd name="connsiteX1" fmla="*/ 1110 w 8889"/>
                <a:gd name="connsiteY1" fmla="*/ 667 h 10000"/>
                <a:gd name="connsiteX2" fmla="*/ 1666 w 8889"/>
                <a:gd name="connsiteY2" fmla="*/ 1444 h 10000"/>
                <a:gd name="connsiteX3" fmla="*/ 2223 w 8889"/>
                <a:gd name="connsiteY3" fmla="*/ 2500 h 10000"/>
                <a:gd name="connsiteX4" fmla="*/ 3334 w 8889"/>
                <a:gd name="connsiteY4" fmla="*/ 5000 h 10000"/>
                <a:gd name="connsiteX5" fmla="*/ 4460 w 8889"/>
                <a:gd name="connsiteY5" fmla="*/ 7500 h 10000"/>
                <a:gd name="connsiteX6" fmla="*/ 4999 w 8889"/>
                <a:gd name="connsiteY6" fmla="*/ 8556 h 10000"/>
                <a:gd name="connsiteX7" fmla="*/ 5570 w 8889"/>
                <a:gd name="connsiteY7" fmla="*/ 9319 h 10000"/>
                <a:gd name="connsiteX8" fmla="*/ 6667 w 8889"/>
                <a:gd name="connsiteY8" fmla="*/ 10000 h 10000"/>
                <a:gd name="connsiteX9" fmla="*/ 7778 w 8889"/>
                <a:gd name="connsiteY9" fmla="*/ 9333 h 10000"/>
                <a:gd name="connsiteX10" fmla="*/ 8302 w 8889"/>
                <a:gd name="connsiteY10" fmla="*/ 8556 h 10000"/>
                <a:gd name="connsiteX11" fmla="*/ 8889 w 8889"/>
                <a:gd name="connsiteY11" fmla="*/ 7500 h 10000"/>
                <a:gd name="connsiteX0" fmla="*/ 0 w 9340"/>
                <a:gd name="connsiteY0" fmla="*/ 0 h 10000"/>
                <a:gd name="connsiteX1" fmla="*/ 1249 w 9340"/>
                <a:gd name="connsiteY1" fmla="*/ 667 h 10000"/>
                <a:gd name="connsiteX2" fmla="*/ 1874 w 9340"/>
                <a:gd name="connsiteY2" fmla="*/ 1444 h 10000"/>
                <a:gd name="connsiteX3" fmla="*/ 2501 w 9340"/>
                <a:gd name="connsiteY3" fmla="*/ 2500 h 10000"/>
                <a:gd name="connsiteX4" fmla="*/ 3751 w 9340"/>
                <a:gd name="connsiteY4" fmla="*/ 5000 h 10000"/>
                <a:gd name="connsiteX5" fmla="*/ 5017 w 9340"/>
                <a:gd name="connsiteY5" fmla="*/ 7500 h 10000"/>
                <a:gd name="connsiteX6" fmla="*/ 5624 w 9340"/>
                <a:gd name="connsiteY6" fmla="*/ 8556 h 10000"/>
                <a:gd name="connsiteX7" fmla="*/ 6266 w 9340"/>
                <a:gd name="connsiteY7" fmla="*/ 9319 h 10000"/>
                <a:gd name="connsiteX8" fmla="*/ 7500 w 9340"/>
                <a:gd name="connsiteY8" fmla="*/ 10000 h 10000"/>
                <a:gd name="connsiteX9" fmla="*/ 8750 w 9340"/>
                <a:gd name="connsiteY9" fmla="*/ 9333 h 10000"/>
                <a:gd name="connsiteX10" fmla="*/ 9340 w 9340"/>
                <a:gd name="connsiteY10" fmla="*/ 8556 h 10000"/>
                <a:gd name="connsiteX0" fmla="*/ 0 w 9368"/>
                <a:gd name="connsiteY0" fmla="*/ 0 h 10000"/>
                <a:gd name="connsiteX1" fmla="*/ 1337 w 9368"/>
                <a:gd name="connsiteY1" fmla="*/ 667 h 10000"/>
                <a:gd name="connsiteX2" fmla="*/ 2006 w 9368"/>
                <a:gd name="connsiteY2" fmla="*/ 1444 h 10000"/>
                <a:gd name="connsiteX3" fmla="*/ 2678 w 9368"/>
                <a:gd name="connsiteY3" fmla="*/ 2500 h 10000"/>
                <a:gd name="connsiteX4" fmla="*/ 4016 w 9368"/>
                <a:gd name="connsiteY4" fmla="*/ 5000 h 10000"/>
                <a:gd name="connsiteX5" fmla="*/ 5372 w 9368"/>
                <a:gd name="connsiteY5" fmla="*/ 7500 h 10000"/>
                <a:gd name="connsiteX6" fmla="*/ 6021 w 9368"/>
                <a:gd name="connsiteY6" fmla="*/ 8556 h 10000"/>
                <a:gd name="connsiteX7" fmla="*/ 6709 w 9368"/>
                <a:gd name="connsiteY7" fmla="*/ 9319 h 10000"/>
                <a:gd name="connsiteX8" fmla="*/ 8030 w 9368"/>
                <a:gd name="connsiteY8" fmla="*/ 10000 h 10000"/>
                <a:gd name="connsiteX9" fmla="*/ 9368 w 9368"/>
                <a:gd name="connsiteY9" fmla="*/ 9333 h 10000"/>
                <a:gd name="connsiteX0" fmla="*/ 0 w 8572"/>
                <a:gd name="connsiteY0" fmla="*/ 0 h 10000"/>
                <a:gd name="connsiteX1" fmla="*/ 1427 w 8572"/>
                <a:gd name="connsiteY1" fmla="*/ 667 h 10000"/>
                <a:gd name="connsiteX2" fmla="*/ 2141 w 8572"/>
                <a:gd name="connsiteY2" fmla="*/ 1444 h 10000"/>
                <a:gd name="connsiteX3" fmla="*/ 2859 w 8572"/>
                <a:gd name="connsiteY3" fmla="*/ 2500 h 10000"/>
                <a:gd name="connsiteX4" fmla="*/ 4287 w 8572"/>
                <a:gd name="connsiteY4" fmla="*/ 5000 h 10000"/>
                <a:gd name="connsiteX5" fmla="*/ 5734 w 8572"/>
                <a:gd name="connsiteY5" fmla="*/ 7500 h 10000"/>
                <a:gd name="connsiteX6" fmla="*/ 6427 w 8572"/>
                <a:gd name="connsiteY6" fmla="*/ 8556 h 10000"/>
                <a:gd name="connsiteX7" fmla="*/ 7162 w 8572"/>
                <a:gd name="connsiteY7" fmla="*/ 9319 h 10000"/>
                <a:gd name="connsiteX8" fmla="*/ 8572 w 8572"/>
                <a:gd name="connsiteY8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" h="10000">
                  <a:moveTo>
                    <a:pt x="0" y="0"/>
                  </a:moveTo>
                  <a:cubicBezTo>
                    <a:pt x="616" y="0"/>
                    <a:pt x="1130" y="417"/>
                    <a:pt x="1427" y="667"/>
                  </a:cubicBezTo>
                  <a:cubicBezTo>
                    <a:pt x="1726" y="917"/>
                    <a:pt x="1899" y="1139"/>
                    <a:pt x="2141" y="1444"/>
                  </a:cubicBezTo>
                  <a:cubicBezTo>
                    <a:pt x="2387" y="1750"/>
                    <a:pt x="2500" y="1907"/>
                    <a:pt x="2859" y="2500"/>
                  </a:cubicBezTo>
                  <a:cubicBezTo>
                    <a:pt x="3216" y="3093"/>
                    <a:pt x="3810" y="4167"/>
                    <a:pt x="4287" y="5000"/>
                  </a:cubicBezTo>
                  <a:cubicBezTo>
                    <a:pt x="4762" y="5833"/>
                    <a:pt x="5379" y="6907"/>
                    <a:pt x="5734" y="7500"/>
                  </a:cubicBezTo>
                  <a:cubicBezTo>
                    <a:pt x="6091" y="8093"/>
                    <a:pt x="6199" y="8250"/>
                    <a:pt x="6427" y="8556"/>
                  </a:cubicBezTo>
                  <a:cubicBezTo>
                    <a:pt x="6662" y="8861"/>
                    <a:pt x="6806" y="9028"/>
                    <a:pt x="7162" y="9319"/>
                  </a:cubicBezTo>
                  <a:cubicBezTo>
                    <a:pt x="7520" y="9611"/>
                    <a:pt x="7939" y="10000"/>
                    <a:pt x="8572" y="1000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Freeform 32"/>
          <p:cNvSpPr>
            <a:spLocks/>
          </p:cNvSpPr>
          <p:nvPr/>
        </p:nvSpPr>
        <p:spPr bwMode="auto">
          <a:xfrm flipV="1">
            <a:off x="1923195" y="5677372"/>
            <a:ext cx="761889" cy="620038"/>
          </a:xfrm>
          <a:custGeom>
            <a:avLst/>
            <a:gdLst>
              <a:gd name="T0" fmla="*/ 0 w 2592"/>
              <a:gd name="T1" fmla="*/ 0 h 2160"/>
              <a:gd name="T2" fmla="*/ 0 w 2592"/>
              <a:gd name="T3" fmla="*/ 0 h 2160"/>
              <a:gd name="T4" fmla="*/ 0 w 2592"/>
              <a:gd name="T5" fmla="*/ 0 h 2160"/>
              <a:gd name="T6" fmla="*/ 0 w 2592"/>
              <a:gd name="T7" fmla="*/ 0 h 2160"/>
              <a:gd name="T8" fmla="*/ 0 w 2592"/>
              <a:gd name="T9" fmla="*/ 0 h 2160"/>
              <a:gd name="T10" fmla="*/ 0 w 2592"/>
              <a:gd name="T11" fmla="*/ 0 h 2160"/>
              <a:gd name="T12" fmla="*/ 0 w 2592"/>
              <a:gd name="T13" fmla="*/ 0 h 2160"/>
              <a:gd name="T14" fmla="*/ 0 w 2592"/>
              <a:gd name="T15" fmla="*/ 0 h 2160"/>
              <a:gd name="T16" fmla="*/ 0 w 2592"/>
              <a:gd name="T17" fmla="*/ 0 h 2160"/>
              <a:gd name="T18" fmla="*/ 0 w 2592"/>
              <a:gd name="T19" fmla="*/ 0 h 2160"/>
              <a:gd name="T20" fmla="*/ 0 w 2592"/>
              <a:gd name="T21" fmla="*/ 0 h 2160"/>
              <a:gd name="T22" fmla="*/ 0 w 2592"/>
              <a:gd name="T23" fmla="*/ 0 h 2160"/>
              <a:gd name="T24" fmla="*/ 1 w 2592"/>
              <a:gd name="T25" fmla="*/ 0 h 2160"/>
              <a:gd name="T26" fmla="*/ 1 w 2592"/>
              <a:gd name="T27" fmla="*/ 0 h 2160"/>
              <a:gd name="T28" fmla="*/ 1 w 2592"/>
              <a:gd name="T29" fmla="*/ 0 h 2160"/>
              <a:gd name="T30" fmla="*/ 1 w 2592"/>
              <a:gd name="T31" fmla="*/ 0 h 2160"/>
              <a:gd name="T32" fmla="*/ 1 w 2592"/>
              <a:gd name="T33" fmla="*/ 0 h 21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2"/>
              <a:gd name="T52" fmla="*/ 0 h 2160"/>
              <a:gd name="T53" fmla="*/ 2592 w 2592"/>
              <a:gd name="T54" fmla="*/ 2160 h 2160"/>
              <a:gd name="connsiteX0" fmla="*/ 0 w 9167"/>
              <a:gd name="connsiteY0" fmla="*/ 5000 h 10000"/>
              <a:gd name="connsiteX1" fmla="*/ 833 w 9167"/>
              <a:gd name="connsiteY1" fmla="*/ 2486 h 10000"/>
              <a:gd name="connsiteX2" fmla="*/ 1250 w 9167"/>
              <a:gd name="connsiteY2" fmla="*/ 1444 h 10000"/>
              <a:gd name="connsiteX3" fmla="*/ 1667 w 9167"/>
              <a:gd name="connsiteY3" fmla="*/ 667 h 10000"/>
              <a:gd name="connsiteX4" fmla="*/ 2500 w 9167"/>
              <a:gd name="connsiteY4" fmla="*/ 0 h 10000"/>
              <a:gd name="connsiteX5" fmla="*/ 3333 w 9167"/>
              <a:gd name="connsiteY5" fmla="*/ 667 h 10000"/>
              <a:gd name="connsiteX6" fmla="*/ 3750 w 9167"/>
              <a:gd name="connsiteY6" fmla="*/ 1444 h 10000"/>
              <a:gd name="connsiteX7" fmla="*/ 4167 w 9167"/>
              <a:gd name="connsiteY7" fmla="*/ 2500 h 10000"/>
              <a:gd name="connsiteX8" fmla="*/ 5000 w 9167"/>
              <a:gd name="connsiteY8" fmla="*/ 5000 h 10000"/>
              <a:gd name="connsiteX9" fmla="*/ 5845 w 9167"/>
              <a:gd name="connsiteY9" fmla="*/ 7500 h 10000"/>
              <a:gd name="connsiteX10" fmla="*/ 6250 w 9167"/>
              <a:gd name="connsiteY10" fmla="*/ 8556 h 10000"/>
              <a:gd name="connsiteX11" fmla="*/ 6678 w 9167"/>
              <a:gd name="connsiteY11" fmla="*/ 9319 h 10000"/>
              <a:gd name="connsiteX12" fmla="*/ 7500 w 9167"/>
              <a:gd name="connsiteY12" fmla="*/ 10000 h 10000"/>
              <a:gd name="connsiteX13" fmla="*/ 8333 w 9167"/>
              <a:gd name="connsiteY13" fmla="*/ 9333 h 10000"/>
              <a:gd name="connsiteX14" fmla="*/ 8727 w 9167"/>
              <a:gd name="connsiteY14" fmla="*/ 8556 h 10000"/>
              <a:gd name="connsiteX15" fmla="*/ 9167 w 9167"/>
              <a:gd name="connsiteY15" fmla="*/ 7500 h 10000"/>
              <a:gd name="connsiteX0" fmla="*/ 0 w 9520"/>
              <a:gd name="connsiteY0" fmla="*/ 5000 h 10000"/>
              <a:gd name="connsiteX1" fmla="*/ 909 w 9520"/>
              <a:gd name="connsiteY1" fmla="*/ 2486 h 10000"/>
              <a:gd name="connsiteX2" fmla="*/ 1364 w 9520"/>
              <a:gd name="connsiteY2" fmla="*/ 1444 h 10000"/>
              <a:gd name="connsiteX3" fmla="*/ 1818 w 9520"/>
              <a:gd name="connsiteY3" fmla="*/ 667 h 10000"/>
              <a:gd name="connsiteX4" fmla="*/ 2727 w 9520"/>
              <a:gd name="connsiteY4" fmla="*/ 0 h 10000"/>
              <a:gd name="connsiteX5" fmla="*/ 3636 w 9520"/>
              <a:gd name="connsiteY5" fmla="*/ 667 h 10000"/>
              <a:gd name="connsiteX6" fmla="*/ 4091 w 9520"/>
              <a:gd name="connsiteY6" fmla="*/ 1444 h 10000"/>
              <a:gd name="connsiteX7" fmla="*/ 4546 w 9520"/>
              <a:gd name="connsiteY7" fmla="*/ 2500 h 10000"/>
              <a:gd name="connsiteX8" fmla="*/ 5454 w 9520"/>
              <a:gd name="connsiteY8" fmla="*/ 5000 h 10000"/>
              <a:gd name="connsiteX9" fmla="*/ 6376 w 9520"/>
              <a:gd name="connsiteY9" fmla="*/ 7500 h 10000"/>
              <a:gd name="connsiteX10" fmla="*/ 6818 w 9520"/>
              <a:gd name="connsiteY10" fmla="*/ 8556 h 10000"/>
              <a:gd name="connsiteX11" fmla="*/ 7285 w 9520"/>
              <a:gd name="connsiteY11" fmla="*/ 9319 h 10000"/>
              <a:gd name="connsiteX12" fmla="*/ 8182 w 9520"/>
              <a:gd name="connsiteY12" fmla="*/ 10000 h 10000"/>
              <a:gd name="connsiteX13" fmla="*/ 9090 w 9520"/>
              <a:gd name="connsiteY13" fmla="*/ 9333 h 10000"/>
              <a:gd name="connsiteX14" fmla="*/ 9520 w 9520"/>
              <a:gd name="connsiteY14" fmla="*/ 8556 h 10000"/>
              <a:gd name="connsiteX0" fmla="*/ 0 w 9548"/>
              <a:gd name="connsiteY0" fmla="*/ 5000 h 10000"/>
              <a:gd name="connsiteX1" fmla="*/ 955 w 9548"/>
              <a:gd name="connsiteY1" fmla="*/ 2486 h 10000"/>
              <a:gd name="connsiteX2" fmla="*/ 1433 w 9548"/>
              <a:gd name="connsiteY2" fmla="*/ 1444 h 10000"/>
              <a:gd name="connsiteX3" fmla="*/ 1910 w 9548"/>
              <a:gd name="connsiteY3" fmla="*/ 667 h 10000"/>
              <a:gd name="connsiteX4" fmla="*/ 2864 w 9548"/>
              <a:gd name="connsiteY4" fmla="*/ 0 h 10000"/>
              <a:gd name="connsiteX5" fmla="*/ 3819 w 9548"/>
              <a:gd name="connsiteY5" fmla="*/ 667 h 10000"/>
              <a:gd name="connsiteX6" fmla="*/ 4297 w 9548"/>
              <a:gd name="connsiteY6" fmla="*/ 1444 h 10000"/>
              <a:gd name="connsiteX7" fmla="*/ 4775 w 9548"/>
              <a:gd name="connsiteY7" fmla="*/ 2500 h 10000"/>
              <a:gd name="connsiteX8" fmla="*/ 5729 w 9548"/>
              <a:gd name="connsiteY8" fmla="*/ 5000 h 10000"/>
              <a:gd name="connsiteX9" fmla="*/ 6697 w 9548"/>
              <a:gd name="connsiteY9" fmla="*/ 7500 h 10000"/>
              <a:gd name="connsiteX10" fmla="*/ 7162 w 9548"/>
              <a:gd name="connsiteY10" fmla="*/ 8556 h 10000"/>
              <a:gd name="connsiteX11" fmla="*/ 7652 w 9548"/>
              <a:gd name="connsiteY11" fmla="*/ 9319 h 10000"/>
              <a:gd name="connsiteX12" fmla="*/ 8595 w 9548"/>
              <a:gd name="connsiteY12" fmla="*/ 10000 h 10000"/>
              <a:gd name="connsiteX13" fmla="*/ 9548 w 9548"/>
              <a:gd name="connsiteY13" fmla="*/ 9333 h 10000"/>
              <a:gd name="connsiteX0" fmla="*/ 0 w 9002"/>
              <a:gd name="connsiteY0" fmla="*/ 5000 h 10000"/>
              <a:gd name="connsiteX1" fmla="*/ 1000 w 9002"/>
              <a:gd name="connsiteY1" fmla="*/ 2486 h 10000"/>
              <a:gd name="connsiteX2" fmla="*/ 1501 w 9002"/>
              <a:gd name="connsiteY2" fmla="*/ 1444 h 10000"/>
              <a:gd name="connsiteX3" fmla="*/ 2000 w 9002"/>
              <a:gd name="connsiteY3" fmla="*/ 667 h 10000"/>
              <a:gd name="connsiteX4" fmla="*/ 3000 w 9002"/>
              <a:gd name="connsiteY4" fmla="*/ 0 h 10000"/>
              <a:gd name="connsiteX5" fmla="*/ 4000 w 9002"/>
              <a:gd name="connsiteY5" fmla="*/ 667 h 10000"/>
              <a:gd name="connsiteX6" fmla="*/ 4500 w 9002"/>
              <a:gd name="connsiteY6" fmla="*/ 1444 h 10000"/>
              <a:gd name="connsiteX7" fmla="*/ 5001 w 9002"/>
              <a:gd name="connsiteY7" fmla="*/ 2500 h 10000"/>
              <a:gd name="connsiteX8" fmla="*/ 6000 w 9002"/>
              <a:gd name="connsiteY8" fmla="*/ 5000 h 10000"/>
              <a:gd name="connsiteX9" fmla="*/ 7014 w 9002"/>
              <a:gd name="connsiteY9" fmla="*/ 7500 h 10000"/>
              <a:gd name="connsiteX10" fmla="*/ 7501 w 9002"/>
              <a:gd name="connsiteY10" fmla="*/ 8556 h 10000"/>
              <a:gd name="connsiteX11" fmla="*/ 8014 w 9002"/>
              <a:gd name="connsiteY11" fmla="*/ 9319 h 10000"/>
              <a:gd name="connsiteX12" fmla="*/ 9002 w 9002"/>
              <a:gd name="connsiteY12" fmla="*/ 10000 h 10000"/>
              <a:gd name="connsiteX0" fmla="*/ 0 w 8902"/>
              <a:gd name="connsiteY0" fmla="*/ 5000 h 9319"/>
              <a:gd name="connsiteX1" fmla="*/ 1111 w 8902"/>
              <a:gd name="connsiteY1" fmla="*/ 2486 h 9319"/>
              <a:gd name="connsiteX2" fmla="*/ 1667 w 8902"/>
              <a:gd name="connsiteY2" fmla="*/ 1444 h 9319"/>
              <a:gd name="connsiteX3" fmla="*/ 2222 w 8902"/>
              <a:gd name="connsiteY3" fmla="*/ 667 h 9319"/>
              <a:gd name="connsiteX4" fmla="*/ 3333 w 8902"/>
              <a:gd name="connsiteY4" fmla="*/ 0 h 9319"/>
              <a:gd name="connsiteX5" fmla="*/ 4443 w 8902"/>
              <a:gd name="connsiteY5" fmla="*/ 667 h 9319"/>
              <a:gd name="connsiteX6" fmla="*/ 4999 w 8902"/>
              <a:gd name="connsiteY6" fmla="*/ 1444 h 9319"/>
              <a:gd name="connsiteX7" fmla="*/ 5555 w 8902"/>
              <a:gd name="connsiteY7" fmla="*/ 2500 h 9319"/>
              <a:gd name="connsiteX8" fmla="*/ 6665 w 8902"/>
              <a:gd name="connsiteY8" fmla="*/ 5000 h 9319"/>
              <a:gd name="connsiteX9" fmla="*/ 7792 w 8902"/>
              <a:gd name="connsiteY9" fmla="*/ 7500 h 9319"/>
              <a:gd name="connsiteX10" fmla="*/ 8333 w 8902"/>
              <a:gd name="connsiteY10" fmla="*/ 8556 h 9319"/>
              <a:gd name="connsiteX11" fmla="*/ 8902 w 8902"/>
              <a:gd name="connsiteY11" fmla="*/ 9319 h 9319"/>
              <a:gd name="connsiteX0" fmla="*/ 0 w 9361"/>
              <a:gd name="connsiteY0" fmla="*/ 5365 h 9181"/>
              <a:gd name="connsiteX1" fmla="*/ 1248 w 9361"/>
              <a:gd name="connsiteY1" fmla="*/ 2668 h 9181"/>
              <a:gd name="connsiteX2" fmla="*/ 1873 w 9361"/>
              <a:gd name="connsiteY2" fmla="*/ 1550 h 9181"/>
              <a:gd name="connsiteX3" fmla="*/ 2496 w 9361"/>
              <a:gd name="connsiteY3" fmla="*/ 716 h 9181"/>
              <a:gd name="connsiteX4" fmla="*/ 3744 w 9361"/>
              <a:gd name="connsiteY4" fmla="*/ 0 h 9181"/>
              <a:gd name="connsiteX5" fmla="*/ 4991 w 9361"/>
              <a:gd name="connsiteY5" fmla="*/ 716 h 9181"/>
              <a:gd name="connsiteX6" fmla="*/ 5616 w 9361"/>
              <a:gd name="connsiteY6" fmla="*/ 1550 h 9181"/>
              <a:gd name="connsiteX7" fmla="*/ 6240 w 9361"/>
              <a:gd name="connsiteY7" fmla="*/ 2683 h 9181"/>
              <a:gd name="connsiteX8" fmla="*/ 7487 w 9361"/>
              <a:gd name="connsiteY8" fmla="*/ 5365 h 9181"/>
              <a:gd name="connsiteX9" fmla="*/ 8753 w 9361"/>
              <a:gd name="connsiteY9" fmla="*/ 8048 h 9181"/>
              <a:gd name="connsiteX10" fmla="*/ 9361 w 9361"/>
              <a:gd name="connsiteY10" fmla="*/ 9181 h 9181"/>
              <a:gd name="connsiteX0" fmla="*/ 0 w 9350"/>
              <a:gd name="connsiteY0" fmla="*/ 5844 h 8766"/>
              <a:gd name="connsiteX1" fmla="*/ 1333 w 9350"/>
              <a:gd name="connsiteY1" fmla="*/ 2906 h 8766"/>
              <a:gd name="connsiteX2" fmla="*/ 2001 w 9350"/>
              <a:gd name="connsiteY2" fmla="*/ 1688 h 8766"/>
              <a:gd name="connsiteX3" fmla="*/ 2666 w 9350"/>
              <a:gd name="connsiteY3" fmla="*/ 780 h 8766"/>
              <a:gd name="connsiteX4" fmla="*/ 4000 w 9350"/>
              <a:gd name="connsiteY4" fmla="*/ 0 h 8766"/>
              <a:gd name="connsiteX5" fmla="*/ 5332 w 9350"/>
              <a:gd name="connsiteY5" fmla="*/ 780 h 8766"/>
              <a:gd name="connsiteX6" fmla="*/ 5999 w 9350"/>
              <a:gd name="connsiteY6" fmla="*/ 1688 h 8766"/>
              <a:gd name="connsiteX7" fmla="*/ 6666 w 9350"/>
              <a:gd name="connsiteY7" fmla="*/ 2922 h 8766"/>
              <a:gd name="connsiteX8" fmla="*/ 7998 w 9350"/>
              <a:gd name="connsiteY8" fmla="*/ 5844 h 8766"/>
              <a:gd name="connsiteX9" fmla="*/ 9350 w 9350"/>
              <a:gd name="connsiteY9" fmla="*/ 8766 h 8766"/>
              <a:gd name="connsiteX0" fmla="*/ 0 w 8554"/>
              <a:gd name="connsiteY0" fmla="*/ 6667 h 6667"/>
              <a:gd name="connsiteX1" fmla="*/ 1426 w 8554"/>
              <a:gd name="connsiteY1" fmla="*/ 3315 h 6667"/>
              <a:gd name="connsiteX2" fmla="*/ 2140 w 8554"/>
              <a:gd name="connsiteY2" fmla="*/ 1926 h 6667"/>
              <a:gd name="connsiteX3" fmla="*/ 2851 w 8554"/>
              <a:gd name="connsiteY3" fmla="*/ 890 h 6667"/>
              <a:gd name="connsiteX4" fmla="*/ 4278 w 8554"/>
              <a:gd name="connsiteY4" fmla="*/ 0 h 6667"/>
              <a:gd name="connsiteX5" fmla="*/ 5703 w 8554"/>
              <a:gd name="connsiteY5" fmla="*/ 890 h 6667"/>
              <a:gd name="connsiteX6" fmla="*/ 6416 w 8554"/>
              <a:gd name="connsiteY6" fmla="*/ 1926 h 6667"/>
              <a:gd name="connsiteX7" fmla="*/ 7129 w 8554"/>
              <a:gd name="connsiteY7" fmla="*/ 3333 h 6667"/>
              <a:gd name="connsiteX8" fmla="*/ 8554 w 8554"/>
              <a:gd name="connsiteY8" fmla="*/ 6667 h 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4" h="6667">
                <a:moveTo>
                  <a:pt x="0" y="6667"/>
                </a:moveTo>
                <a:cubicBezTo>
                  <a:pt x="355" y="5834"/>
                  <a:pt x="1070" y="4106"/>
                  <a:pt x="1426" y="3315"/>
                </a:cubicBezTo>
                <a:cubicBezTo>
                  <a:pt x="1784" y="2525"/>
                  <a:pt x="1902" y="2327"/>
                  <a:pt x="2140" y="1926"/>
                </a:cubicBezTo>
                <a:cubicBezTo>
                  <a:pt x="2375" y="1526"/>
                  <a:pt x="2533" y="1278"/>
                  <a:pt x="2851" y="890"/>
                </a:cubicBezTo>
                <a:cubicBezTo>
                  <a:pt x="3167" y="500"/>
                  <a:pt x="3664" y="0"/>
                  <a:pt x="4278" y="0"/>
                </a:cubicBezTo>
                <a:cubicBezTo>
                  <a:pt x="4891" y="0"/>
                  <a:pt x="5406" y="556"/>
                  <a:pt x="5703" y="890"/>
                </a:cubicBezTo>
                <a:cubicBezTo>
                  <a:pt x="6002" y="1223"/>
                  <a:pt x="6172" y="1518"/>
                  <a:pt x="6416" y="1926"/>
                </a:cubicBezTo>
                <a:cubicBezTo>
                  <a:pt x="6661" y="2334"/>
                  <a:pt x="6774" y="2543"/>
                  <a:pt x="7129" y="3333"/>
                </a:cubicBezTo>
                <a:cubicBezTo>
                  <a:pt x="7486" y="4124"/>
                  <a:pt x="8079" y="5557"/>
                  <a:pt x="8554" y="6667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800600" y="3429000"/>
            <a:ext cx="424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/</a:t>
            </a:r>
            <a:r>
              <a:rPr lang="el-GR" dirty="0" smtClean="0">
                <a:solidFill>
                  <a:srgbClr val="C00000"/>
                </a:solidFill>
                <a:sym typeface="Symbol"/>
              </a:rPr>
              <a:t>Δ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t represents rate of change or 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slope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of  vs. 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t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at that particular time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800600" y="4953000"/>
            <a:ext cx="200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EMF is a sine wave!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110274" y="5334000"/>
            <a:ext cx="2835007" cy="1371600"/>
            <a:chOff x="1110274" y="5334000"/>
            <a:chExt cx="2835007" cy="1371600"/>
          </a:xfrm>
        </p:grpSpPr>
        <p:sp>
          <p:nvSpPr>
            <p:cNvPr id="61" name="TextBox 60"/>
            <p:cNvSpPr txBox="1"/>
            <p:nvPr/>
          </p:nvSpPr>
          <p:spPr>
            <a:xfrm>
              <a:off x="1110274" y="6336268"/>
              <a:ext cx="2835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 smtClean="0">
                  <a:solidFill>
                    <a:srgbClr val="009900"/>
                  </a:solidFill>
                </a:rPr>
                <a:t>φ</a:t>
              </a:r>
              <a:r>
                <a:rPr lang="en-US" i="1" dirty="0" smtClean="0">
                  <a:solidFill>
                    <a:srgbClr val="009900"/>
                  </a:solidFill>
                </a:rPr>
                <a:t> </a:t>
              </a:r>
              <a:r>
                <a:rPr lang="en-US" dirty="0" smtClean="0">
                  <a:solidFill>
                    <a:srgbClr val="009900"/>
                  </a:solidFill>
                </a:rPr>
                <a:t>= 30° (</a:t>
              </a:r>
              <a:r>
                <a:rPr lang="en-US" b="1" i="1" dirty="0" err="1" smtClean="0">
                  <a:solidFill>
                    <a:srgbClr val="009900"/>
                  </a:solidFill>
                </a:rPr>
                <a:t>CheckPoint</a:t>
              </a:r>
              <a:r>
                <a:rPr lang="en-US" b="1" i="1" dirty="0" smtClean="0">
                  <a:solidFill>
                    <a:srgbClr val="009900"/>
                  </a:solidFill>
                </a:rPr>
                <a:t> 1.2-1.3</a:t>
              </a:r>
              <a:r>
                <a:rPr lang="en-US" dirty="0" smtClean="0">
                  <a:solidFill>
                    <a:srgbClr val="009900"/>
                  </a:solidFill>
                </a:rPr>
                <a:t>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295400" y="5334000"/>
              <a:ext cx="0" cy="1066800"/>
            </a:xfrm>
            <a:prstGeom prst="line">
              <a:avLst/>
            </a:prstGeom>
            <a:ln w="12700">
              <a:solidFill>
                <a:srgbClr val="00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Rotating loop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19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loop below rotates in a uniform </a:t>
            </a:r>
            <a:r>
              <a:rPr lang="en-US" sz="2400" i="1" dirty="0" smtClean="0"/>
              <a:t>B</a:t>
            </a:r>
            <a:r>
              <a:rPr lang="en-US" sz="2400" dirty="0" smtClean="0"/>
              <a:t> field. Which of the following factors can increase the EMF in the loop?</a:t>
            </a:r>
            <a:endParaRPr lang="en-US" sz="2400" dirty="0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1066800" y="4876800"/>
            <a:ext cx="63246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Increasing  the rotation rate </a:t>
            </a:r>
            <a:r>
              <a:rPr lang="el-GR" altLang="en-US" sz="2400" i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ω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Wrapping more turns of wire around the loop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Increasing the </a:t>
            </a:r>
            <a:r>
              <a:rPr lang="en-US" altLang="en-US" sz="2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 field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All of the above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1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8"/>
          <p:cNvGrpSpPr/>
          <p:nvPr/>
        </p:nvGrpSpPr>
        <p:grpSpPr>
          <a:xfrm rot="5400000">
            <a:off x="3643679" y="1524000"/>
            <a:ext cx="1828800" cy="3505200"/>
            <a:chOff x="3200400" y="2362200"/>
            <a:chExt cx="1828800" cy="320040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6354222" y="303612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66"/>
          <p:cNvGrpSpPr/>
          <p:nvPr/>
        </p:nvGrpSpPr>
        <p:grpSpPr>
          <a:xfrm>
            <a:off x="3395725" y="2680650"/>
            <a:ext cx="2160845" cy="1229164"/>
            <a:chOff x="5583052" y="2225724"/>
            <a:chExt cx="2160845" cy="1229164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5583052" y="2864891"/>
              <a:ext cx="67121" cy="1140"/>
            </a:xfrm>
            <a:prstGeom prst="straightConnector1">
              <a:avLst/>
            </a:prstGeom>
            <a:ln w="31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50"/>
            <p:cNvGrpSpPr/>
            <p:nvPr/>
          </p:nvGrpSpPr>
          <p:grpSpPr>
            <a:xfrm rot="5400000">
              <a:off x="6044391" y="2687905"/>
              <a:ext cx="1229164" cy="304801"/>
              <a:chOff x="6619436" y="3428999"/>
              <a:chExt cx="1229164" cy="304801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6626430" y="3429000"/>
                <a:ext cx="1222170" cy="304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45"/>
              <p:cNvGrpSpPr/>
              <p:nvPr/>
            </p:nvGrpSpPr>
            <p:grpSpPr>
              <a:xfrm flipH="1">
                <a:off x="6619436" y="3428999"/>
                <a:ext cx="1229164" cy="304801"/>
                <a:chOff x="6420524" y="3430979"/>
                <a:chExt cx="1229164" cy="304801"/>
              </a:xfrm>
            </p:grpSpPr>
            <p:sp>
              <p:nvSpPr>
                <p:cNvPr id="27" name="Oval 26"/>
                <p:cNvSpPr/>
                <p:nvPr/>
              </p:nvSpPr>
              <p:spPr bwMode="auto">
                <a:xfrm>
                  <a:off x="7334924" y="3430980"/>
                  <a:ext cx="314764" cy="3048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 bwMode="auto">
                <a:xfrm>
                  <a:off x="6420524" y="3430979"/>
                  <a:ext cx="304800" cy="30480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0" name="Group 55"/>
            <p:cNvGrpSpPr/>
            <p:nvPr/>
          </p:nvGrpSpPr>
          <p:grpSpPr>
            <a:xfrm>
              <a:off x="6658972" y="2389791"/>
              <a:ext cx="1084925" cy="445532"/>
              <a:chOff x="5486400" y="4964668"/>
              <a:chExt cx="1084925" cy="445532"/>
            </a:xfrm>
          </p:grpSpPr>
          <p:grpSp>
            <p:nvGrpSpPr>
              <p:cNvPr id="21" name="Group 159"/>
              <p:cNvGrpSpPr/>
              <p:nvPr/>
            </p:nvGrpSpPr>
            <p:grpSpPr>
              <a:xfrm>
                <a:off x="5486400" y="4964668"/>
                <a:ext cx="1084925" cy="445532"/>
                <a:chOff x="6477000" y="2385536"/>
                <a:chExt cx="1084925" cy="445532"/>
              </a:xfrm>
            </p:grpSpPr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6477000" y="2831068"/>
                  <a:ext cx="914400" cy="0"/>
                </a:xfrm>
                <a:prstGeom prst="straightConnector1">
                  <a:avLst/>
                </a:prstGeom>
                <a:ln w="57150">
                  <a:solidFill>
                    <a:srgbClr val="0099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6705600" y="2385536"/>
                  <a:ext cx="856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9900"/>
                      </a:solidFill>
                    </a:rPr>
                    <a:t>normal</a:t>
                  </a:r>
                  <a:endParaRPr lang="en-US" dirty="0">
                    <a:solidFill>
                      <a:srgbClr val="009900"/>
                    </a:solidFill>
                  </a:endParaRP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5636528" y="5237704"/>
                <a:ext cx="152400" cy="1524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1143000" y="39624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generators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00" y="457200"/>
            <a:ext cx="457200" cy="457200"/>
            <a:chOff x="4800600" y="3200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4800600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6"/>
            <p:cNvGrpSpPr/>
            <p:nvPr/>
          </p:nvGrpSpPr>
          <p:grpSpPr>
            <a:xfrm>
              <a:off x="4876800" y="3352800"/>
              <a:ext cx="304800" cy="152400"/>
              <a:chOff x="3505200" y="2438400"/>
              <a:chExt cx="304800" cy="152400"/>
            </a:xfrm>
          </p:grpSpPr>
          <p:sp>
            <p:nvSpPr>
              <p:cNvPr id="8" name="Arc 7"/>
              <p:cNvSpPr/>
              <p:nvPr/>
            </p:nvSpPr>
            <p:spPr>
              <a:xfrm>
                <a:off x="3505200" y="2438400"/>
                <a:ext cx="152400" cy="152400"/>
              </a:xfrm>
              <a:prstGeom prst="arc">
                <a:avLst>
                  <a:gd name="adj1" fmla="val 10728297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 flipV="1">
                <a:off x="3657600" y="2438400"/>
                <a:ext cx="152400" cy="152400"/>
              </a:xfrm>
              <a:prstGeom prst="arc">
                <a:avLst>
                  <a:gd name="adj1" fmla="val 10142305"/>
                  <a:gd name="adj2" fmla="val 78945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609600" y="1219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Electrical generators use external energy source (gas, steam, water, wind, nuclear, etc) to spin loop in </a:t>
            </a:r>
            <a:r>
              <a:rPr lang="en-US" sz="2400" i="1" dirty="0" smtClean="0"/>
              <a:t>B</a:t>
            </a:r>
            <a:r>
              <a:rPr lang="en-US" sz="2400" dirty="0" smtClean="0"/>
              <a:t> field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962" y="5410200"/>
            <a:ext cx="830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electrical current from outlets is alternating current (AC)</a:t>
            </a:r>
          </a:p>
          <a:p>
            <a:r>
              <a:rPr lang="en-US" sz="2400" dirty="0" smtClean="0"/>
              <a:t>In US, current oscillates at a frequency of 60 Hz (cycles/s)</a:t>
            </a:r>
            <a:endParaRPr lang="en-US" sz="2400" dirty="0"/>
          </a:p>
        </p:txBody>
      </p:sp>
      <p:pic>
        <p:nvPicPr>
          <p:cNvPr id="13" name="Picture 6" descr="http://news.illinois.edu/WebsandThumbs/AbbottPowerPlant/abbottpowerplant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526268"/>
            <a:ext cx="3467100" cy="24765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71600" y="4659868"/>
            <a:ext cx="231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of I coal power plant</a:t>
            </a:r>
            <a:endParaRPr lang="en-US" dirty="0"/>
          </a:p>
        </p:txBody>
      </p:sp>
    </p:spTree>
    <p:controls>
      <p:control spid="371713" name="ShockwaveFlash1" r:id="rId2" imgW="4262781" imgH="302937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Calculation: </a:t>
            </a:r>
            <a:r>
              <a:rPr lang="en-US" dirty="0" err="1" smtClean="0">
                <a:latin typeface="+mn-lt"/>
              </a:rPr>
              <a:t>CheckPoint</a:t>
            </a:r>
            <a:r>
              <a:rPr lang="en-US" dirty="0" smtClean="0">
                <a:latin typeface="+mn-lt"/>
              </a:rPr>
              <a:t> 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534400" cy="8382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dirty="0" smtClean="0"/>
              <a:t>A generator produces 1.2 Giga Watts of power, which it transmits to a town through power lines with total resistance 0.01 </a:t>
            </a:r>
            <a:r>
              <a:rPr lang="el-GR" sz="2400" dirty="0" smtClean="0"/>
              <a:t>Ω</a:t>
            </a:r>
            <a:r>
              <a:rPr lang="en-US" sz="2400" dirty="0" smtClean="0"/>
              <a:t>. 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304800" y="3105090"/>
            <a:ext cx="4900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Power 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delivered by generator through </a:t>
            </a:r>
            <a:r>
              <a:rPr lang="en-US" sz="2000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lines: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" y="22098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much power is lost in the lines if it is transmitted at 120 V? </a:t>
            </a:r>
            <a:endParaRPr lang="en-US" sz="24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81000" y="4400490"/>
            <a:ext cx="236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Power lost in lines: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1600" y="2640842"/>
            <a:ext cx="32004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97"/>
          <p:cNvSpPr txBox="1">
            <a:spLocks noChangeArrowheads="1"/>
          </p:cNvSpPr>
          <p:nvPr/>
        </p:nvSpPr>
        <p:spPr bwMode="auto">
          <a:xfrm>
            <a:off x="5455104" y="3369150"/>
            <a:ext cx="1479096" cy="369332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 dirty="0" smtClean="0">
                <a:latin typeface="Calibri"/>
              </a:rPr>
              <a:t>ε</a:t>
            </a:r>
            <a:r>
              <a:rPr lang="en-US" i="1" baseline="-25000" dirty="0" smtClean="0"/>
              <a:t>gen </a:t>
            </a:r>
            <a:r>
              <a:rPr lang="en-US" dirty="0" smtClean="0"/>
              <a:t>= 120 V</a:t>
            </a:r>
            <a:endParaRPr lang="en-US" dirty="0"/>
          </a:p>
        </p:txBody>
      </p:sp>
      <p:grpSp>
        <p:nvGrpSpPr>
          <p:cNvPr id="19" name="Group 99"/>
          <p:cNvGrpSpPr>
            <a:grpSpLocks/>
          </p:cNvGrpSpPr>
          <p:nvPr/>
        </p:nvGrpSpPr>
        <p:grpSpPr bwMode="auto">
          <a:xfrm>
            <a:off x="4953000" y="3429000"/>
            <a:ext cx="500063" cy="502920"/>
            <a:chOff x="1056" y="2352"/>
            <a:chExt cx="219" cy="219"/>
          </a:xfrm>
        </p:grpSpPr>
        <p:sp>
          <p:nvSpPr>
            <p:cNvPr id="20" name="Oval 100"/>
            <p:cNvSpPr>
              <a:spLocks noChangeAspect="1" noChangeArrowheads="1"/>
            </p:cNvSpPr>
            <p:nvPr/>
          </p:nvSpPr>
          <p:spPr bwMode="auto">
            <a:xfrm>
              <a:off x="1056" y="2352"/>
              <a:ext cx="219" cy="21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1"/>
            <p:cNvSpPr>
              <a:spLocks/>
            </p:cNvSpPr>
            <p:nvPr/>
          </p:nvSpPr>
          <p:spPr bwMode="auto">
            <a:xfrm>
              <a:off x="1077" y="2420"/>
              <a:ext cx="171" cy="8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5" y="0"/>
                </a:cxn>
                <a:cxn ang="0">
                  <a:pos x="71" y="54"/>
                </a:cxn>
                <a:cxn ang="0">
                  <a:pos x="107" y="104"/>
                </a:cxn>
                <a:cxn ang="0">
                  <a:pos x="135" y="51"/>
                </a:cxn>
              </a:cxnLst>
              <a:rect l="0" t="0" r="r" b="b"/>
              <a:pathLst>
                <a:path w="135" h="104">
                  <a:moveTo>
                    <a:pt x="0" y="54"/>
                  </a:moveTo>
                  <a:cubicBezTo>
                    <a:pt x="6" y="29"/>
                    <a:pt x="11" y="0"/>
                    <a:pt x="35" y="0"/>
                  </a:cubicBezTo>
                  <a:cubicBezTo>
                    <a:pt x="59" y="0"/>
                    <a:pt x="65" y="34"/>
                    <a:pt x="71" y="54"/>
                  </a:cubicBezTo>
                  <a:cubicBezTo>
                    <a:pt x="81" y="89"/>
                    <a:pt x="79" y="104"/>
                    <a:pt x="107" y="104"/>
                  </a:cubicBezTo>
                  <a:cubicBezTo>
                    <a:pt x="126" y="102"/>
                    <a:pt x="132" y="73"/>
                    <a:pt x="135" y="51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7938655" y="2488442"/>
            <a:ext cx="152400" cy="304800"/>
          </a:xfrm>
          <a:prstGeom prst="ellipse">
            <a:avLst/>
          </a:prstGeom>
          <a:solidFill>
            <a:srgbClr val="A6A6A6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5" idx="0"/>
            <a:endCxn id="22" idx="0"/>
          </p:cNvCxnSpPr>
          <p:nvPr/>
        </p:nvCxnSpPr>
        <p:spPr>
          <a:xfrm>
            <a:off x="5500255" y="2488442"/>
            <a:ext cx="2514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5" idx="2"/>
            <a:endCxn id="22" idx="4"/>
          </p:cNvCxnSpPr>
          <p:nvPr/>
        </p:nvCxnSpPr>
        <p:spPr>
          <a:xfrm>
            <a:off x="5500255" y="2793242"/>
            <a:ext cx="2514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flipH="1">
            <a:off x="5424055" y="2488442"/>
            <a:ext cx="152400" cy="304800"/>
          </a:xfrm>
          <a:prstGeom prst="arc">
            <a:avLst>
              <a:gd name="adj1" fmla="val 16200000"/>
              <a:gd name="adj2" fmla="val 540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557405" y="2539242"/>
            <a:ext cx="457200" cy="203200"/>
            <a:chOff x="914400" y="2286000"/>
            <a:chExt cx="914400" cy="457200"/>
          </a:xfrm>
        </p:grpSpPr>
        <p:sp>
          <p:nvSpPr>
            <p:cNvPr id="27" name="Rectangle 26"/>
            <p:cNvSpPr/>
            <p:nvPr/>
          </p:nvSpPr>
          <p:spPr>
            <a:xfrm>
              <a:off x="914400" y="228600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 flipH="1" flipV="1">
              <a:off x="838200" y="2362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V="1">
              <a:off x="8382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9906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11430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2954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V="1">
              <a:off x="14478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1676400" y="25908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014605" y="2539242"/>
            <a:ext cx="457200" cy="203200"/>
            <a:chOff x="914400" y="2286000"/>
            <a:chExt cx="914400" cy="457200"/>
          </a:xfrm>
        </p:grpSpPr>
        <p:sp>
          <p:nvSpPr>
            <p:cNvPr id="36" name="Rectangle 35"/>
            <p:cNvSpPr/>
            <p:nvPr/>
          </p:nvSpPr>
          <p:spPr>
            <a:xfrm>
              <a:off x="914400" y="228600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 flipH="1" flipV="1">
              <a:off x="838200" y="2362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V="1">
              <a:off x="8382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9906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V="1">
              <a:off x="11430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12954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V="1">
              <a:off x="14478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1676400" y="25908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471805" y="2539242"/>
            <a:ext cx="457200" cy="203200"/>
            <a:chOff x="914400" y="2286000"/>
            <a:chExt cx="914400" cy="457200"/>
          </a:xfrm>
        </p:grpSpPr>
        <p:sp>
          <p:nvSpPr>
            <p:cNvPr id="45" name="Rectangle 44"/>
            <p:cNvSpPr/>
            <p:nvPr/>
          </p:nvSpPr>
          <p:spPr>
            <a:xfrm>
              <a:off x="914400" y="228600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 flipV="1">
              <a:off x="838200" y="2362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V="1">
              <a:off x="8382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9906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V="1">
              <a:off x="11430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12954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V="1">
              <a:off x="14478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1676400" y="25908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929005" y="2536067"/>
            <a:ext cx="457200" cy="203200"/>
            <a:chOff x="914400" y="2286000"/>
            <a:chExt cx="914400" cy="457200"/>
          </a:xfrm>
        </p:grpSpPr>
        <p:sp>
          <p:nvSpPr>
            <p:cNvPr id="54" name="Rectangle 53"/>
            <p:cNvSpPr/>
            <p:nvPr/>
          </p:nvSpPr>
          <p:spPr>
            <a:xfrm>
              <a:off x="914400" y="228600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838200" y="2362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V="1">
              <a:off x="8382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9906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V="1">
              <a:off x="11430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12954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V="1">
              <a:off x="14478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1676400" y="25908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386205" y="2539242"/>
            <a:ext cx="457200" cy="203200"/>
            <a:chOff x="914400" y="2286000"/>
            <a:chExt cx="914400" cy="457200"/>
          </a:xfrm>
        </p:grpSpPr>
        <p:sp>
          <p:nvSpPr>
            <p:cNvPr id="63" name="Rectangle 62"/>
            <p:cNvSpPr/>
            <p:nvPr/>
          </p:nvSpPr>
          <p:spPr>
            <a:xfrm>
              <a:off x="914400" y="228600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838200" y="2362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V="1">
              <a:off x="8382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9906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11430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2954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V="1">
              <a:off x="14478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 flipH="1" flipV="1">
              <a:off x="1676400" y="25908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6114931" y="2821817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dirty="0" smtClean="0"/>
              <a:t> = 0.01 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2" name="Text Box 97"/>
          <p:cNvSpPr txBox="1">
            <a:spLocks noChangeArrowheads="1"/>
          </p:cNvSpPr>
          <p:nvPr/>
        </p:nvSpPr>
        <p:spPr bwMode="auto">
          <a:xfrm>
            <a:off x="5410200" y="3732957"/>
            <a:ext cx="1614542" cy="369332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err="1" smtClean="0">
                <a:latin typeface="Script" pitchFamily="66" charset="0"/>
              </a:rPr>
              <a:t>P</a:t>
            </a:r>
            <a:r>
              <a:rPr lang="en-US" i="1" baseline="-25000" dirty="0" err="1" smtClean="0">
                <a:latin typeface="Script" pitchFamily="66" charset="0"/>
              </a:rPr>
              <a:t>gen</a:t>
            </a:r>
            <a:r>
              <a:rPr lang="en-US" baseline="-25000" dirty="0" smtClean="0"/>
              <a:t> </a:t>
            </a:r>
            <a:r>
              <a:rPr lang="en-US" dirty="0" smtClean="0"/>
              <a:t>= 1.2 GW</a:t>
            </a:r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 rot="5400000" flipH="1" flipV="1">
            <a:off x="8284627" y="2840573"/>
            <a:ext cx="196334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444426" y="25908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</a:t>
            </a:r>
            <a:endParaRPr lang="en-US" i="1" dirty="0"/>
          </a:p>
        </p:txBody>
      </p:sp>
      <p:grpSp>
        <p:nvGrpSpPr>
          <p:cNvPr id="76" name="Group 75"/>
          <p:cNvGrpSpPr/>
          <p:nvPr/>
        </p:nvGrpSpPr>
        <p:grpSpPr>
          <a:xfrm rot="5400000">
            <a:off x="8309430" y="3610992"/>
            <a:ext cx="457200" cy="203200"/>
            <a:chOff x="914400" y="2286000"/>
            <a:chExt cx="914400" cy="457200"/>
          </a:xfrm>
        </p:grpSpPr>
        <p:sp>
          <p:nvSpPr>
            <p:cNvPr id="77" name="Rectangle 76"/>
            <p:cNvSpPr/>
            <p:nvPr/>
          </p:nvSpPr>
          <p:spPr>
            <a:xfrm>
              <a:off x="914400" y="228600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 flipH="1" flipV="1">
              <a:off x="838200" y="2362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V="1">
              <a:off x="8382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9906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V="1">
              <a:off x="11430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12954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V="1">
              <a:off x="1447800" y="2438400"/>
              <a:ext cx="4572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1676400" y="25908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3" descr="C:\Users\ychemla\AppData\Local\Microsoft\Windows\Temporary Internet Files\Content.IE5\SH5NX33E\MC900431627[1]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620000" y="2927829"/>
            <a:ext cx="1524000" cy="1524000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6305436" y="2104307"/>
            <a:ext cx="9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</a:t>
            </a:r>
            <a:r>
              <a:rPr lang="en-US" i="1" baseline="-25000" dirty="0" err="1" smtClean="0"/>
              <a:t>lost</a:t>
            </a:r>
            <a:r>
              <a:rPr lang="en-US" i="1" dirty="0" smtClean="0"/>
              <a:t> = </a:t>
            </a:r>
            <a:r>
              <a:rPr lang="en-US" dirty="0" smtClean="0"/>
              <a:t>?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ic.ddmcdn.com/gif/power-transmiss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479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3733800"/>
            <a:ext cx="134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500,000 V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 current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5181600"/>
            <a:ext cx="1371600" cy="664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240 / 120 V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 current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Transformers make it possible to distribute electrical power at high voltage and “step-down” to low voltage at your house.</a:t>
            </a:r>
            <a:endParaRPr lang="en-US" sz="2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power distribution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33400" y="2438400"/>
            <a:ext cx="3048000" cy="2527584"/>
            <a:chOff x="533400" y="2438400"/>
            <a:chExt cx="3048000" cy="2527584"/>
          </a:xfrm>
        </p:grpSpPr>
        <p:pic>
          <p:nvPicPr>
            <p:cNvPr id="334852" name="Picture 4" descr="http://www.martechnical.com/i/electrical_transformer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2438400"/>
              <a:ext cx="1905000" cy="25275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</p:pic>
        <p:grpSp>
          <p:nvGrpSpPr>
            <p:cNvPr id="20" name="Group 19"/>
            <p:cNvGrpSpPr/>
            <p:nvPr/>
          </p:nvGrpSpPr>
          <p:grpSpPr>
            <a:xfrm>
              <a:off x="2438400" y="2438400"/>
              <a:ext cx="1143000" cy="2514600"/>
              <a:chOff x="6629400" y="2971800"/>
              <a:chExt cx="1143000" cy="25146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315200" y="3886200"/>
                <a:ext cx="457200" cy="5334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6629400" y="2971800"/>
                <a:ext cx="685800" cy="91440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6629400" y="4343400"/>
                <a:ext cx="68580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2098343" y="4267200"/>
            <a:ext cx="2778457" cy="2383809"/>
            <a:chOff x="2098343" y="4267200"/>
            <a:chExt cx="2778457" cy="2383809"/>
          </a:xfrm>
        </p:grpSpPr>
        <p:pic>
          <p:nvPicPr>
            <p:cNvPr id="334850" name="Picture 2" descr="http://photos.demandstudios.com/14/216/fotolia_1188480_X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98343" y="4267200"/>
              <a:ext cx="1787857" cy="238380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</p:pic>
        <p:grpSp>
          <p:nvGrpSpPr>
            <p:cNvPr id="13" name="Group 12"/>
            <p:cNvGrpSpPr/>
            <p:nvPr/>
          </p:nvGrpSpPr>
          <p:grpSpPr>
            <a:xfrm>
              <a:off x="3886200" y="4267200"/>
              <a:ext cx="990600" cy="2362200"/>
              <a:chOff x="6781800" y="3352800"/>
              <a:chExt cx="990600" cy="2362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315200" y="3886200"/>
                <a:ext cx="457200" cy="5334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6781800" y="3352800"/>
                <a:ext cx="533400" cy="53340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6781800" y="4343400"/>
                <a:ext cx="533400" cy="137160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153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Transformers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4724400"/>
            <a:ext cx="6934200" cy="1600200"/>
          </a:xfrm>
          <a:noFill/>
        </p:spPr>
        <p:txBody>
          <a:bodyPr/>
          <a:lstStyle/>
          <a:p>
            <a:r>
              <a:rPr lang="en-US" dirty="0" smtClean="0"/>
              <a:t>Key to modern electrical system</a:t>
            </a:r>
          </a:p>
          <a:p>
            <a:r>
              <a:rPr lang="en-US" dirty="0" smtClean="0"/>
              <a:t>Transform between high and low voltages</a:t>
            </a:r>
          </a:p>
          <a:p>
            <a:r>
              <a:rPr lang="en-US" dirty="0" smtClean="0"/>
              <a:t>Very efficient</a:t>
            </a:r>
          </a:p>
        </p:txBody>
      </p:sp>
      <p:pic>
        <p:nvPicPr>
          <p:cNvPr id="7" name="Picture 5" descr="http://www.phys.unsw.edu.au/~jw/graphics/transformer.jpg"/>
          <p:cNvPicPr>
            <a:picLocks noChangeAspect="1" noChangeArrowheads="1"/>
          </p:cNvPicPr>
          <p:nvPr/>
        </p:nvPicPr>
        <p:blipFill>
          <a:blip r:embed="rId3" cstate="print"/>
          <a:srcRect l="25333" r="25333"/>
          <a:stretch>
            <a:fillRect/>
          </a:stretch>
        </p:blipFill>
        <p:spPr bwMode="auto">
          <a:xfrm>
            <a:off x="2438400" y="1905000"/>
            <a:ext cx="2316577" cy="2457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3026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Transformers are made of two coils wound around a common iron core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0" y="2400299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0" y="2400299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62"/>
          <p:cNvGrpSpPr/>
          <p:nvPr/>
        </p:nvGrpSpPr>
        <p:grpSpPr>
          <a:xfrm rot="5400000">
            <a:off x="4953000" y="2857499"/>
            <a:ext cx="762000" cy="457200"/>
            <a:chOff x="5410200" y="4114800"/>
            <a:chExt cx="762000" cy="457200"/>
          </a:xfrm>
        </p:grpSpPr>
        <p:sp>
          <p:nvSpPr>
            <p:cNvPr id="12" name="Rectangle 11"/>
            <p:cNvSpPr/>
            <p:nvPr/>
          </p:nvSpPr>
          <p:spPr>
            <a:xfrm>
              <a:off x="5410200" y="4114800"/>
              <a:ext cx="75952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>
              <a:off x="5867400" y="4114800"/>
              <a:ext cx="304800" cy="457200"/>
            </a:xfrm>
            <a:prstGeom prst="arc">
              <a:avLst>
                <a:gd name="adj1" fmla="val 10805671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flipV="1">
              <a:off x="5867400" y="4267200"/>
              <a:ext cx="76200" cy="152400"/>
            </a:xfrm>
            <a:prstGeom prst="arc">
              <a:avLst>
                <a:gd name="adj1" fmla="val 9817118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5638800" y="4114800"/>
              <a:ext cx="304800" cy="457200"/>
            </a:xfrm>
            <a:prstGeom prst="arc">
              <a:avLst>
                <a:gd name="adj1" fmla="val 10805671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flipV="1">
              <a:off x="5638800" y="4267200"/>
              <a:ext cx="76200" cy="152400"/>
            </a:xfrm>
            <a:prstGeom prst="arc">
              <a:avLst>
                <a:gd name="adj1" fmla="val 9817118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5410200" y="4114800"/>
              <a:ext cx="304800" cy="457200"/>
            </a:xfrm>
            <a:prstGeom prst="arc">
              <a:avLst>
                <a:gd name="adj1" fmla="val 10805671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62"/>
          <p:cNvGrpSpPr/>
          <p:nvPr/>
        </p:nvGrpSpPr>
        <p:grpSpPr>
          <a:xfrm rot="16200000" flipH="1">
            <a:off x="5600700" y="2857500"/>
            <a:ext cx="990600" cy="457200"/>
            <a:chOff x="5410200" y="4114800"/>
            <a:chExt cx="990600" cy="457200"/>
          </a:xfrm>
        </p:grpSpPr>
        <p:sp>
          <p:nvSpPr>
            <p:cNvPr id="19" name="Rectangle 18"/>
            <p:cNvSpPr/>
            <p:nvPr/>
          </p:nvSpPr>
          <p:spPr>
            <a:xfrm>
              <a:off x="5410200" y="41148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6096000" y="4114800"/>
              <a:ext cx="304800" cy="457200"/>
            </a:xfrm>
            <a:prstGeom prst="arc">
              <a:avLst>
                <a:gd name="adj1" fmla="val 10805671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flipV="1">
              <a:off x="6096000" y="4267200"/>
              <a:ext cx="76200" cy="152400"/>
            </a:xfrm>
            <a:prstGeom prst="arc">
              <a:avLst>
                <a:gd name="adj1" fmla="val 9817118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867400" y="4114800"/>
              <a:ext cx="304800" cy="457200"/>
            </a:xfrm>
            <a:prstGeom prst="arc">
              <a:avLst>
                <a:gd name="adj1" fmla="val 10805671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flipV="1">
              <a:off x="5867400" y="4267200"/>
              <a:ext cx="76200" cy="152400"/>
            </a:xfrm>
            <a:prstGeom prst="arc">
              <a:avLst>
                <a:gd name="adj1" fmla="val 9817118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638800" y="4114800"/>
              <a:ext cx="304800" cy="457200"/>
            </a:xfrm>
            <a:prstGeom prst="arc">
              <a:avLst>
                <a:gd name="adj1" fmla="val 10805671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flipV="1">
              <a:off x="5638800" y="4267200"/>
              <a:ext cx="76200" cy="152400"/>
            </a:xfrm>
            <a:prstGeom prst="arc">
              <a:avLst>
                <a:gd name="adj1" fmla="val 9817118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5410200" y="4114800"/>
              <a:ext cx="304800" cy="457200"/>
            </a:xfrm>
            <a:prstGeom prst="arc">
              <a:avLst>
                <a:gd name="adj1" fmla="val 10805671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5638800" y="2587336"/>
            <a:ext cx="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91200" y="2587336"/>
            <a:ext cx="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 flipH="1">
            <a:off x="4748150" y="3485186"/>
            <a:ext cx="0" cy="548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600207" y="3261548"/>
            <a:ext cx="0" cy="1021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719450" y="3390193"/>
            <a:ext cx="1005840" cy="1029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41325" y="4211574"/>
            <a:ext cx="1097280" cy="1029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transformers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5486400" y="2831068"/>
            <a:ext cx="1371600" cy="1828800"/>
          </a:xfrm>
          <a:prstGeom prst="frame">
            <a:avLst>
              <a:gd name="adj1" fmla="val 2094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62600" y="2907268"/>
            <a:ext cx="1219200" cy="1676400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638800" y="2983468"/>
            <a:ext cx="1066800" cy="1524000"/>
          </a:xfrm>
          <a:prstGeom prst="roundRect">
            <a:avLst>
              <a:gd name="adj" fmla="val 14440"/>
            </a:avLst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715000" y="3059668"/>
            <a:ext cx="914400" cy="1371600"/>
          </a:xfrm>
          <a:prstGeom prst="roundRect">
            <a:avLst>
              <a:gd name="adj" fmla="val 10174"/>
            </a:avLst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875980">
            <a:off x="6484389" y="381155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875980">
            <a:off x="6484390" y="365915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875980">
            <a:off x="6484390" y="350675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20875980">
            <a:off x="6484389" y="335435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875980">
            <a:off x="6484390" y="396395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875980">
            <a:off x="6484389" y="411635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708566" y="3993864"/>
            <a:ext cx="1143000" cy="1029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487886" y="3208109"/>
            <a:ext cx="1143000" cy="1029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533400" y="2970212"/>
          <a:ext cx="1682750" cy="687388"/>
        </p:xfrm>
        <a:graphic>
          <a:graphicData uri="http://schemas.openxmlformats.org/presentationml/2006/ole">
            <p:oleObj spid="_x0000_s358404" name="Equation" r:id="rId3" imgW="901440" imgH="393480" progId="Equation.DSMT4">
              <p:embed/>
            </p:oleObj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2438400" y="2970212"/>
          <a:ext cx="1611313" cy="687388"/>
        </p:xfrm>
        <a:graphic>
          <a:graphicData uri="http://schemas.openxmlformats.org/presentationml/2006/ole">
            <p:oleObj spid="_x0000_s358405" name="Equation" r:id="rId4" imgW="863280" imgH="393480" progId="Equation.DSMT4">
              <p:embed/>
            </p:oleObj>
          </a:graphicData>
        </a:graphic>
      </p:graphicFrame>
      <p:graphicFrame>
        <p:nvGraphicFramePr>
          <p:cNvPr id="358406" name="Object 6"/>
          <p:cNvGraphicFramePr>
            <a:graphicFrameLocks noChangeAspect="1"/>
          </p:cNvGraphicFramePr>
          <p:nvPr/>
        </p:nvGraphicFramePr>
        <p:xfrm>
          <a:off x="1189037" y="3886200"/>
          <a:ext cx="1136650" cy="798512"/>
        </p:xfrm>
        <a:graphic>
          <a:graphicData uri="http://schemas.openxmlformats.org/presentationml/2006/ole">
            <p:oleObj spid="_x0000_s358406" name="Equation" r:id="rId5" imgW="609480" imgH="457200" progId="Equation.DSMT4">
              <p:embed/>
            </p:oleObj>
          </a:graphicData>
        </a:graphic>
      </p:graphicFrame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2332037" y="3849687"/>
          <a:ext cx="639763" cy="798513"/>
        </p:xfrm>
        <a:graphic>
          <a:graphicData uri="http://schemas.openxmlformats.org/presentationml/2006/ole">
            <p:oleObj spid="_x0000_s358407" name="Equation" r:id="rId6" imgW="342720" imgH="457200" progId="Equation.DSMT4">
              <p:embed/>
            </p:oleObj>
          </a:graphicData>
        </a:graphic>
      </p:graphicFrame>
      <p:graphicFrame>
        <p:nvGraphicFramePr>
          <p:cNvPr id="358408" name="Object 8"/>
          <p:cNvGraphicFramePr>
            <a:graphicFrameLocks noChangeAspect="1"/>
          </p:cNvGraphicFramePr>
          <p:nvPr/>
        </p:nvGraphicFramePr>
        <p:xfrm>
          <a:off x="838200" y="5715000"/>
          <a:ext cx="2463800" cy="422275"/>
        </p:xfrm>
        <a:graphic>
          <a:graphicData uri="http://schemas.openxmlformats.org/presentationml/2006/ole">
            <p:oleObj spid="_x0000_s358408" name="Equation" r:id="rId7" imgW="1320480" imgH="241200" progId="Equation.DSMT4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343400" y="4724400"/>
            <a:ext cx="1492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“Primary” coil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with </a:t>
            </a:r>
            <a:r>
              <a:rPr lang="en-US" i="1" dirty="0" err="1" smtClean="0">
                <a:solidFill>
                  <a:srgbClr val="C00000"/>
                </a:solidFill>
              </a:rPr>
              <a:t>N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 turns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53200" y="4724400"/>
            <a:ext cx="1739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“Secondary” coil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with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i="1" baseline="-25000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 turns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8200" y="2442108"/>
            <a:ext cx="3127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“Step-up” transformer: </a:t>
            </a:r>
            <a:r>
              <a:rPr lang="en-US" i="1" dirty="0" smtClean="0"/>
              <a:t>N</a:t>
            </a:r>
            <a:r>
              <a:rPr lang="en-US" i="1" baseline="-25000" dirty="0" smtClean="0"/>
              <a:t>s</a:t>
            </a:r>
            <a:r>
              <a:rPr lang="en-US" dirty="0" smtClean="0"/>
              <a:t> &gt;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p</a:t>
            </a:r>
            <a:endParaRPr lang="en-US" i="1" baseline="-25000" dirty="0"/>
          </a:p>
        </p:txBody>
      </p:sp>
      <p:pic>
        <p:nvPicPr>
          <p:cNvPr id="47" name="Picture 46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6397" y="3107170"/>
            <a:ext cx="6426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/>
          <p:cNvCxnSpPr/>
          <p:nvPr/>
        </p:nvCxnSpPr>
        <p:spPr>
          <a:xfrm>
            <a:off x="7513123" y="3464419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 rot="20875980">
            <a:off x="5401790" y="381155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875980">
            <a:off x="5401790" y="365915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875980">
            <a:off x="5401789" y="350675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92727" y="1228737"/>
            <a:ext cx="768927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sz="2400" dirty="0" smtClean="0"/>
              <a:t>Transformers work by Faraday’s law. Changing current in “primary” creates changing flux in primary and “secondary”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545300" y="3516868"/>
            <a:ext cx="457200" cy="457200"/>
            <a:chOff x="4800600" y="3200400"/>
            <a:chExt cx="457200" cy="457200"/>
          </a:xfrm>
        </p:grpSpPr>
        <p:sp>
          <p:nvSpPr>
            <p:cNvPr id="61" name="Oval 60"/>
            <p:cNvSpPr/>
            <p:nvPr/>
          </p:nvSpPr>
          <p:spPr>
            <a:xfrm>
              <a:off x="4800600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6"/>
            <p:cNvGrpSpPr/>
            <p:nvPr/>
          </p:nvGrpSpPr>
          <p:grpSpPr>
            <a:xfrm>
              <a:off x="4876800" y="3352800"/>
              <a:ext cx="304800" cy="152400"/>
              <a:chOff x="3505200" y="2438400"/>
              <a:chExt cx="304800" cy="152400"/>
            </a:xfrm>
          </p:grpSpPr>
          <p:sp>
            <p:nvSpPr>
              <p:cNvPr id="63" name="Arc 62"/>
              <p:cNvSpPr/>
              <p:nvPr/>
            </p:nvSpPr>
            <p:spPr>
              <a:xfrm>
                <a:off x="3505200" y="2438400"/>
                <a:ext cx="152400" cy="152400"/>
              </a:xfrm>
              <a:prstGeom prst="arc">
                <a:avLst>
                  <a:gd name="adj1" fmla="val 10728297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Arc 63"/>
              <p:cNvSpPr/>
              <p:nvPr/>
            </p:nvSpPr>
            <p:spPr>
              <a:xfrm flipV="1">
                <a:off x="3657600" y="2438400"/>
                <a:ext cx="152400" cy="152400"/>
              </a:xfrm>
              <a:prstGeom prst="arc">
                <a:avLst>
                  <a:gd name="adj1" fmla="val 10142305"/>
                  <a:gd name="adj2" fmla="val 78945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1066800" y="5334000"/>
            <a:ext cx="203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is conserved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571384" y="4724400"/>
            <a:ext cx="5572616" cy="1207532"/>
            <a:chOff x="3571384" y="4724400"/>
            <a:chExt cx="5572616" cy="1207532"/>
          </a:xfrm>
        </p:grpSpPr>
        <p:sp>
          <p:nvSpPr>
            <p:cNvPr id="92" name="TextBox 91"/>
            <p:cNvSpPr txBox="1"/>
            <p:nvPr/>
          </p:nvSpPr>
          <p:spPr>
            <a:xfrm>
              <a:off x="3571384" y="5562600"/>
              <a:ext cx="5572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Core ensures </a:t>
              </a:r>
              <a:r>
                <a:rPr lang="en-US" i="1" dirty="0" smtClean="0">
                  <a:solidFill>
                    <a:srgbClr val="C00000"/>
                  </a:solidFill>
                </a:rPr>
                <a:t>B</a:t>
              </a:r>
              <a:r>
                <a:rPr lang="en-US" dirty="0" smtClean="0">
                  <a:solidFill>
                    <a:srgbClr val="C00000"/>
                  </a:solidFill>
                </a:rPr>
                <a:t> field of primary passes through secondary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6172200" y="4724400"/>
              <a:ext cx="0" cy="838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/>
        </p:nvSpPr>
        <p:spPr>
          <a:xfrm>
            <a:off x="1066800" y="3810000"/>
            <a:ext cx="1981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3.1</a:t>
            </a:r>
          </a:p>
        </p:txBody>
      </p:sp>
      <p:sp>
        <p:nvSpPr>
          <p:cNvPr id="18435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534400" cy="12192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dirty="0" smtClean="0"/>
              <a:t>You are going on a trip to France where the outlets are 240 V. You remember from PHYS 102 that you need a transformer, so you wrap 100 turns of a </a:t>
            </a:r>
            <a:r>
              <a:rPr lang="en-US" sz="2400" i="1" dirty="0" smtClean="0"/>
              <a:t>primary</a:t>
            </a:r>
            <a:r>
              <a:rPr lang="en-US" sz="2400" dirty="0" smtClean="0"/>
              <a:t>. </a:t>
            </a:r>
          </a:p>
        </p:txBody>
      </p:sp>
      <p:sp>
        <p:nvSpPr>
          <p:cNvPr id="18458" name="Text Box 61"/>
          <p:cNvSpPr txBox="1">
            <a:spLocks noChangeArrowheads="1"/>
          </p:cNvSpPr>
          <p:nvPr/>
        </p:nvSpPr>
        <p:spPr bwMode="auto">
          <a:xfrm>
            <a:off x="2133600" y="53340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50		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B. 100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C.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200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4" name="Picture 16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381000" y="4495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many turns should you wrap around the </a:t>
            </a:r>
            <a:r>
              <a:rPr lang="en-US" sz="2400" i="1" dirty="0" smtClean="0"/>
              <a:t>secondary</a:t>
            </a:r>
            <a:r>
              <a:rPr lang="en-US" sz="2400" dirty="0" smtClean="0"/>
              <a:t> to get 120 V out to run your hair dryer? 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00600" y="2895600"/>
            <a:ext cx="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00207" y="2945080"/>
            <a:ext cx="0" cy="1021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719450" y="2895600"/>
            <a:ext cx="1005840" cy="1029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41325" y="3895106"/>
            <a:ext cx="1097280" cy="1029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5486400" y="2514600"/>
            <a:ext cx="1371600" cy="1828800"/>
          </a:xfrm>
          <a:prstGeom prst="frame">
            <a:avLst>
              <a:gd name="adj1" fmla="val 2094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62600" y="2590800"/>
            <a:ext cx="1219200" cy="1676400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638800" y="2667000"/>
            <a:ext cx="1066800" cy="1524000"/>
          </a:xfrm>
          <a:prstGeom prst="roundRect">
            <a:avLst>
              <a:gd name="adj" fmla="val 14440"/>
            </a:avLst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715000" y="2743200"/>
            <a:ext cx="914400" cy="1371600"/>
          </a:xfrm>
          <a:prstGeom prst="roundRect">
            <a:avLst>
              <a:gd name="adj" fmla="val 10174"/>
            </a:avLst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875980">
            <a:off x="6484389" y="34950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875980">
            <a:off x="6484390" y="33426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20875980">
            <a:off x="6484390" y="31902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20875980">
            <a:off x="6484389" y="30378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20875980">
            <a:off x="6484390" y="36474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20875980">
            <a:off x="6484389" y="37998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708566" y="3859482"/>
            <a:ext cx="1143000" cy="1029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487886" y="2891641"/>
            <a:ext cx="1143000" cy="1029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572000" y="3200400"/>
            <a:ext cx="457200" cy="457200"/>
            <a:chOff x="4800600" y="3200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4800600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6"/>
            <p:cNvGrpSpPr/>
            <p:nvPr/>
          </p:nvGrpSpPr>
          <p:grpSpPr>
            <a:xfrm>
              <a:off x="4876800" y="3352800"/>
              <a:ext cx="304800" cy="152400"/>
              <a:chOff x="3505200" y="2438400"/>
              <a:chExt cx="304800" cy="152400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505200" y="2438400"/>
                <a:ext cx="152400" cy="152400"/>
              </a:xfrm>
              <a:prstGeom prst="arc">
                <a:avLst>
                  <a:gd name="adj1" fmla="val 10728297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flipV="1">
                <a:off x="3657600" y="2438400"/>
                <a:ext cx="152400" cy="152400"/>
              </a:xfrm>
              <a:prstGeom prst="arc">
                <a:avLst>
                  <a:gd name="adj1" fmla="val 10142305"/>
                  <a:gd name="adj2" fmla="val 78945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96966" name="Picture 6" descr="http://www.clker.com/cliparts/z/U/G/l/B/3/blow-dryer-m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56877" y="2006833"/>
            <a:ext cx="2137249" cy="2087046"/>
          </a:xfrm>
          <a:prstGeom prst="rect">
            <a:avLst/>
          </a:prstGeom>
          <a:noFill/>
        </p:spPr>
      </p:pic>
      <p:sp>
        <p:nvSpPr>
          <p:cNvPr id="41" name="Rounded Rectangle 40"/>
          <p:cNvSpPr/>
          <p:nvPr/>
        </p:nvSpPr>
        <p:spPr>
          <a:xfrm rot="20875980">
            <a:off x="5417590" y="339927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 rot="20875980">
            <a:off x="5417591" y="324687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20875980">
            <a:off x="5417591" y="309447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20875980">
            <a:off x="5417590" y="294207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20875980">
            <a:off x="5417591" y="355167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20875980">
            <a:off x="5417590" y="3704074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83820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Continue our discussion of electromagnetic induction unifying electricity &amp; magnetism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Last time: Lenz’ law for EMF </a:t>
            </a:r>
            <a:r>
              <a:rPr lang="en-US" sz="2400" i="1" u="sng" dirty="0" smtClean="0">
                <a:solidFill>
                  <a:schemeClr val="accent5">
                    <a:lumMod val="75000"/>
                  </a:schemeClr>
                </a:solidFill>
              </a:rPr>
              <a:t>direction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Today: Faraday’s law for EMF </a:t>
            </a:r>
            <a:r>
              <a:rPr lang="en-US" sz="2400" i="1" u="sng" dirty="0" smtClean="0">
                <a:solidFill>
                  <a:schemeClr val="accent5">
                    <a:lumMod val="75000"/>
                  </a:schemeClr>
                </a:solidFill>
              </a:rPr>
              <a:t>magnitude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Apply these concepts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Lenz’ &amp; Faraday’s law are basis for electrical generators &amp; transformers, and much more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76400" y="4867402"/>
            <a:ext cx="1650830" cy="1607455"/>
            <a:chOff x="1676400" y="4867402"/>
            <a:chExt cx="1650830" cy="1607455"/>
          </a:xfrm>
        </p:grpSpPr>
        <p:pic>
          <p:nvPicPr>
            <p:cNvPr id="8" name="Picture 18" descr="http://usgshandbook.com/files/2011/04/nuclear-power-plant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867402"/>
              <a:ext cx="1650830" cy="12381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828800" y="6105525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Power plant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50023" y="4572000"/>
            <a:ext cx="1883977" cy="1902857"/>
            <a:chOff x="3450023" y="4572000"/>
            <a:chExt cx="1883977" cy="1902857"/>
          </a:xfrm>
        </p:grpSpPr>
        <p:pic>
          <p:nvPicPr>
            <p:cNvPr id="11" name="Picture 22" descr="http://www.mycreditcardreader.com/wp-content/uploads/2011/07/wireless-credit-card-reader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3030" b="96633" l="4000" r="92667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572000"/>
              <a:ext cx="1702955" cy="16859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450023" y="6105525"/>
              <a:ext cx="1883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Credit card reader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00" y="4800600"/>
            <a:ext cx="1752600" cy="1674257"/>
            <a:chOff x="5334000" y="4800600"/>
            <a:chExt cx="1752600" cy="1674257"/>
          </a:xfrm>
        </p:grpSpPr>
        <p:pic>
          <p:nvPicPr>
            <p:cNvPr id="10" name="Picture 20" descr="http://static.ddmcdn.com/gif/eg-magnet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800600"/>
              <a:ext cx="1752600" cy="13144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493741" y="6105525"/>
              <a:ext cx="1440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Guitar pickup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ACT: Transformers</a:t>
            </a:r>
          </a:p>
        </p:txBody>
      </p:sp>
      <p:sp>
        <p:nvSpPr>
          <p:cNvPr id="19482" name="Text Box 65"/>
          <p:cNvSpPr txBox="1">
            <a:spLocks noChangeArrowheads="1"/>
          </p:cNvSpPr>
          <p:nvPr/>
        </p:nvSpPr>
        <p:spPr bwMode="auto">
          <a:xfrm>
            <a:off x="1066800" y="5560328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 </a:t>
            </a:r>
            <a:r>
              <a:rPr lang="en-US" b="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V</a:t>
            </a:r>
            <a:r>
              <a:rPr lang="en-US" b="0" i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= 0 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V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B. </a:t>
            </a:r>
            <a:r>
              <a:rPr lang="en-US" b="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V</a:t>
            </a:r>
            <a:r>
              <a:rPr lang="en-US" b="0" i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= 6 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V 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C. </a:t>
            </a:r>
            <a:r>
              <a:rPr lang="en-US" b="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V</a:t>
            </a:r>
            <a:r>
              <a:rPr lang="en-US" b="0" i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= 12 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V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D. </a:t>
            </a:r>
            <a:r>
              <a:rPr lang="en-US" b="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V</a:t>
            </a:r>
            <a:r>
              <a:rPr lang="en-US" b="0" i="1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= 24 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V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9486" name="Picture 16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685800" y="1219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12 V battery is connected to a transformer that has a 100 turn primary coil and 200 turn secondary coil. </a:t>
            </a:r>
            <a:endParaRPr lang="en-US" sz="2400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09600" y="4645928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What is the voltage across the secondary after the battery has been connected for a long time?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748150" y="3168718"/>
            <a:ext cx="0" cy="548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600207" y="2945080"/>
            <a:ext cx="0" cy="1021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719450" y="3073725"/>
            <a:ext cx="1005840" cy="1029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41325" y="3895106"/>
            <a:ext cx="1097280" cy="1029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5486400" y="2514600"/>
            <a:ext cx="1371600" cy="1828800"/>
          </a:xfrm>
          <a:prstGeom prst="frame">
            <a:avLst>
              <a:gd name="adj1" fmla="val 2094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62600" y="2590800"/>
            <a:ext cx="1219200" cy="1676400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638800" y="2667000"/>
            <a:ext cx="1066800" cy="1524000"/>
          </a:xfrm>
          <a:prstGeom prst="roundRect">
            <a:avLst>
              <a:gd name="adj" fmla="val 14440"/>
            </a:avLst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715000" y="2743200"/>
            <a:ext cx="914400" cy="1371600"/>
          </a:xfrm>
          <a:prstGeom prst="roundRect">
            <a:avLst>
              <a:gd name="adj" fmla="val 10174"/>
            </a:avLst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875980">
            <a:off x="6484389" y="34950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875980">
            <a:off x="6484390" y="33426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875980">
            <a:off x="6484390" y="31902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20875980">
            <a:off x="6484389" y="30378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20875980">
            <a:off x="6484390" y="36474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20875980">
            <a:off x="6484389" y="37998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708566" y="3677396"/>
            <a:ext cx="1143000" cy="1029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487886" y="2891641"/>
            <a:ext cx="1143000" cy="1029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6397" y="2790702"/>
            <a:ext cx="6426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13123" y="3147951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 rot="20875980">
            <a:off x="5401790" y="34950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20875980">
            <a:off x="5401790" y="33426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20875980">
            <a:off x="5401789" y="3190286"/>
            <a:ext cx="457200" cy="119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452"/>
          <p:cNvGrpSpPr>
            <a:grpSpLocks/>
          </p:cNvGrpSpPr>
          <p:nvPr/>
        </p:nvGrpSpPr>
        <p:grpSpPr bwMode="auto">
          <a:xfrm>
            <a:off x="4304712" y="3336959"/>
            <a:ext cx="901700" cy="149225"/>
            <a:chOff x="288" y="1728"/>
            <a:chExt cx="284" cy="47"/>
          </a:xfrm>
        </p:grpSpPr>
        <p:sp>
          <p:nvSpPr>
            <p:cNvPr id="37" name="Rectangle 453"/>
            <p:cNvSpPr>
              <a:spLocks noChangeArrowheads="1"/>
            </p:cNvSpPr>
            <p:nvPr/>
          </p:nvSpPr>
          <p:spPr bwMode="auto">
            <a:xfrm>
              <a:off x="288" y="1728"/>
              <a:ext cx="284" cy="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454"/>
            <p:cNvSpPr>
              <a:spLocks noChangeShapeType="1"/>
            </p:cNvSpPr>
            <p:nvPr/>
          </p:nvSpPr>
          <p:spPr bwMode="auto">
            <a:xfrm>
              <a:off x="308" y="1731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55"/>
            <p:cNvSpPr>
              <a:spLocks noChangeShapeType="1"/>
            </p:cNvSpPr>
            <p:nvPr/>
          </p:nvSpPr>
          <p:spPr bwMode="auto">
            <a:xfrm>
              <a:off x="380" y="1771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318380" y="29286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698544" y="323451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V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Summary of today’s lecture</a:t>
            </a:r>
          </a:p>
        </p:txBody>
      </p:sp>
      <p:sp>
        <p:nvSpPr>
          <p:cNvPr id="144615" name="Text Box 231"/>
          <p:cNvSpPr txBox="1">
            <a:spLocks noChangeArrowheads="1"/>
          </p:cNvSpPr>
          <p:nvPr/>
        </p:nvSpPr>
        <p:spPr bwMode="auto">
          <a:xfrm>
            <a:off x="3124200" y="38862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>
              <a:buFont typeface="+mj-lt"/>
              <a:buAutoNum type="arabicPeriod" startAt="2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Magnetic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field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3657600" y="1828800"/>
            <a:ext cx="1828800" cy="11430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93892" name="Object 4"/>
          <p:cNvGraphicFramePr>
            <a:graphicFrameLocks noChangeAspect="1"/>
          </p:cNvGraphicFramePr>
          <p:nvPr/>
        </p:nvGraphicFramePr>
        <p:xfrm>
          <a:off x="2651080" y="3237928"/>
          <a:ext cx="1449387" cy="357187"/>
        </p:xfrm>
        <a:graphic>
          <a:graphicData uri="http://schemas.openxmlformats.org/presentationml/2006/ole">
            <p:oleObj spid="_x0000_s359426" name="Equation" r:id="rId4" imgW="825480" imgH="203040" progId="Equation.DSMT4">
              <p:embed/>
            </p:oleObj>
          </a:graphicData>
        </a:graphic>
      </p:graphicFrame>
      <p:graphicFrame>
        <p:nvGraphicFramePr>
          <p:cNvPr id="293893" name="Object 5"/>
          <p:cNvGraphicFramePr>
            <a:graphicFrameLocks noChangeAspect="1"/>
          </p:cNvGraphicFramePr>
          <p:nvPr/>
        </p:nvGraphicFramePr>
        <p:xfrm>
          <a:off x="3657600" y="1828800"/>
          <a:ext cx="1754188" cy="1131888"/>
        </p:xfrm>
        <a:graphic>
          <a:graphicData uri="http://schemas.openxmlformats.org/presentationml/2006/ole">
            <p:oleObj spid="_x0000_s359427" name="Equation" r:id="rId5" imgW="609480" imgH="39348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870653" y="3157263"/>
            <a:ext cx="5352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Since		     , 3 things can change </a:t>
            </a:r>
            <a:r>
              <a:rPr lang="en-US" sz="2400" dirty="0" smtClean="0">
                <a:latin typeface="Symbol" pitchFamily="18" charset="2"/>
              </a:rPr>
              <a:t>F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9082" y="1208798"/>
            <a:ext cx="8113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Faraday’s law: “Induced EMF” = rate of change of magnetic flux</a:t>
            </a:r>
          </a:p>
        </p:txBody>
      </p:sp>
      <p:graphicFrame>
        <p:nvGraphicFramePr>
          <p:cNvPr id="359428" name="Object 7"/>
          <p:cNvGraphicFramePr>
            <a:graphicFrameLocks noChangeAspect="1"/>
          </p:cNvGraphicFramePr>
          <p:nvPr/>
        </p:nvGraphicFramePr>
        <p:xfrm>
          <a:off x="1143000" y="6096000"/>
          <a:ext cx="881063" cy="301625"/>
        </p:xfrm>
        <a:graphic>
          <a:graphicData uri="http://schemas.openxmlformats.org/presentationml/2006/ole">
            <p:oleObj spid="_x0000_s359428" name="Equation" r:id="rId6" imgW="520560" imgH="177480" progId="Equation.DSMT4">
              <p:embed/>
            </p:oleObj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6386879" y="6019800"/>
          <a:ext cx="2095500" cy="357187"/>
        </p:xfrm>
        <a:graphic>
          <a:graphicData uri="http://schemas.openxmlformats.org/presentationml/2006/ole">
            <p:oleObj spid="_x0000_s359429" name="Equation" r:id="rId7" imgW="1193760" imgH="20304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381000" y="3886200"/>
            <a:ext cx="2179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Area of loop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51434" y="3886200"/>
            <a:ext cx="162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-457200">
              <a:buFont typeface="+mj-lt"/>
              <a:buAutoNum type="arabicPeriod" startAt="3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Angle </a:t>
            </a:r>
            <a:r>
              <a:rPr lang="el-GR" sz="2400" i="1" dirty="0" smtClean="0">
                <a:solidFill>
                  <a:schemeClr val="accent5">
                    <a:lumMod val="75000"/>
                  </a:schemeClr>
                </a:solidFill>
              </a:rPr>
              <a:t>φ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28600" y="4724400"/>
            <a:ext cx="2381250" cy="1143000"/>
            <a:chOff x="2286000" y="2209800"/>
            <a:chExt cx="3810000" cy="1828800"/>
          </a:xfrm>
        </p:grpSpPr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16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19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22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25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28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0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31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3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34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6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9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2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5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8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1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4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7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048000" y="2209800"/>
              <a:ext cx="3048000" cy="18288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286000" y="2331720"/>
              <a:ext cx="2438400" cy="1325880"/>
              <a:chOff x="1295400" y="2331720"/>
              <a:chExt cx="2438400" cy="132588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295400" y="2590800"/>
                <a:ext cx="1694124" cy="1066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2971800" y="3124200"/>
                <a:ext cx="381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3048000" y="2331720"/>
                <a:ext cx="685800" cy="76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v</a:t>
                </a:r>
                <a:endParaRPr lang="en-US" sz="2400" i="1" dirty="0"/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3352800" y="4397818"/>
            <a:ext cx="2209800" cy="1774382"/>
            <a:chOff x="1235102" y="3620129"/>
            <a:chExt cx="3614073" cy="2901958"/>
          </a:xfrm>
        </p:grpSpPr>
        <p:sp>
          <p:nvSpPr>
            <p:cNvPr id="90" name="Line 81"/>
            <p:cNvSpPr>
              <a:spLocks noChangeShapeType="1"/>
            </p:cNvSpPr>
            <p:nvPr/>
          </p:nvSpPr>
          <p:spPr bwMode="auto">
            <a:xfrm>
              <a:off x="1893125" y="4236087"/>
              <a:ext cx="0" cy="2286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84"/>
            <p:cNvSpPr>
              <a:spLocks noChangeShapeType="1"/>
            </p:cNvSpPr>
            <p:nvPr/>
          </p:nvSpPr>
          <p:spPr bwMode="auto">
            <a:xfrm rot="5400000">
              <a:off x="3111532" y="4017012"/>
              <a:ext cx="0" cy="2741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4"/>
            <p:cNvSpPr>
              <a:spLocks noChangeShapeType="1"/>
            </p:cNvSpPr>
            <p:nvPr/>
          </p:nvSpPr>
          <p:spPr bwMode="auto">
            <a:xfrm>
              <a:off x="2959925" y="5310825"/>
              <a:ext cx="0" cy="1460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5"/>
            <p:cNvSpPr>
              <a:spLocks noChangeShapeType="1"/>
            </p:cNvSpPr>
            <p:nvPr/>
          </p:nvSpPr>
          <p:spPr bwMode="auto">
            <a:xfrm>
              <a:off x="2502725" y="5310825"/>
              <a:ext cx="0" cy="1460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 Box 105"/>
            <p:cNvSpPr txBox="1">
              <a:spLocks noChangeArrowheads="1"/>
            </p:cNvSpPr>
            <p:nvPr/>
          </p:nvSpPr>
          <p:spPr bwMode="auto">
            <a:xfrm>
              <a:off x="2833688" y="5393375"/>
              <a:ext cx="3714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10</a:t>
              </a:r>
            </a:p>
          </p:txBody>
        </p:sp>
        <p:sp>
          <p:nvSpPr>
            <p:cNvPr id="97" name="Line 109"/>
            <p:cNvSpPr>
              <a:spLocks noChangeShapeType="1"/>
            </p:cNvSpPr>
            <p:nvPr/>
          </p:nvSpPr>
          <p:spPr bwMode="auto">
            <a:xfrm flipV="1">
              <a:off x="2045525" y="4478975"/>
              <a:ext cx="914400" cy="9143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10"/>
            <p:cNvSpPr>
              <a:spLocks noChangeShapeType="1"/>
            </p:cNvSpPr>
            <p:nvPr/>
          </p:nvSpPr>
          <p:spPr bwMode="auto">
            <a:xfrm flipH="1">
              <a:off x="2959925" y="4478975"/>
              <a:ext cx="45720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12"/>
            <p:cNvSpPr>
              <a:spLocks noChangeShapeType="1"/>
            </p:cNvSpPr>
            <p:nvPr/>
          </p:nvSpPr>
          <p:spPr bwMode="auto">
            <a:xfrm>
              <a:off x="3876865" y="5314635"/>
              <a:ext cx="0" cy="1460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14"/>
            <p:cNvSpPr>
              <a:spLocks noChangeShapeType="1"/>
            </p:cNvSpPr>
            <p:nvPr/>
          </p:nvSpPr>
          <p:spPr bwMode="auto">
            <a:xfrm>
              <a:off x="3417125" y="4478975"/>
              <a:ext cx="91440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Text Box 115"/>
            <p:cNvSpPr txBox="1">
              <a:spLocks noChangeArrowheads="1"/>
            </p:cNvSpPr>
            <p:nvPr/>
          </p:nvSpPr>
          <p:spPr bwMode="auto">
            <a:xfrm>
              <a:off x="3659317" y="539516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20</a:t>
              </a:r>
              <a:endParaRPr lang="en-US" sz="1400" dirty="0"/>
            </a:p>
          </p:txBody>
        </p:sp>
        <p:sp>
          <p:nvSpPr>
            <p:cNvPr id="102" name="Text Box 116"/>
            <p:cNvSpPr txBox="1">
              <a:spLocks noChangeArrowheads="1"/>
            </p:cNvSpPr>
            <p:nvPr/>
          </p:nvSpPr>
          <p:spPr bwMode="auto">
            <a:xfrm>
              <a:off x="4483924" y="5115608"/>
              <a:ext cx="365251" cy="604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t</a:t>
              </a:r>
              <a:endParaRPr lang="en-US" dirty="0"/>
            </a:p>
          </p:txBody>
        </p:sp>
        <p:sp>
          <p:nvSpPr>
            <p:cNvPr id="103" name="Text Box 118"/>
            <p:cNvSpPr txBox="1">
              <a:spLocks noChangeArrowheads="1"/>
            </p:cNvSpPr>
            <p:nvPr/>
          </p:nvSpPr>
          <p:spPr bwMode="auto">
            <a:xfrm>
              <a:off x="1484348" y="3620129"/>
              <a:ext cx="872362" cy="604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i="1" dirty="0"/>
                <a:t>B</a:t>
              </a:r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04" name="Line 129"/>
            <p:cNvSpPr>
              <a:spLocks noChangeShapeType="1"/>
            </p:cNvSpPr>
            <p:nvPr/>
          </p:nvSpPr>
          <p:spPr bwMode="auto">
            <a:xfrm rot="5400000">
              <a:off x="1889950" y="5777550"/>
              <a:ext cx="0" cy="1460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30"/>
            <p:cNvSpPr>
              <a:spLocks noChangeShapeType="1"/>
            </p:cNvSpPr>
            <p:nvPr/>
          </p:nvSpPr>
          <p:spPr bwMode="auto">
            <a:xfrm rot="5400000">
              <a:off x="1889950" y="4863150"/>
              <a:ext cx="0" cy="1460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Text Box 131"/>
            <p:cNvSpPr txBox="1">
              <a:spLocks noChangeArrowheads="1"/>
            </p:cNvSpPr>
            <p:nvPr/>
          </p:nvSpPr>
          <p:spPr bwMode="auto">
            <a:xfrm>
              <a:off x="1235102" y="4326575"/>
              <a:ext cx="5020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+</a:t>
              </a:r>
              <a:r>
                <a:rPr lang="en-US" sz="1400" dirty="0" smtClean="0"/>
                <a:t>1.0</a:t>
              </a:r>
              <a:endParaRPr lang="en-US" sz="1400" dirty="0"/>
            </a:p>
          </p:txBody>
        </p:sp>
        <p:sp>
          <p:nvSpPr>
            <p:cNvPr id="107" name="Text Box 132"/>
            <p:cNvSpPr txBox="1">
              <a:spLocks noChangeArrowheads="1"/>
            </p:cNvSpPr>
            <p:nvPr/>
          </p:nvSpPr>
          <p:spPr bwMode="auto">
            <a:xfrm>
              <a:off x="1235102" y="6155376"/>
              <a:ext cx="4667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-</a:t>
              </a:r>
              <a:r>
                <a:rPr lang="en-US" sz="1400" dirty="0" smtClean="0"/>
                <a:t>1.0</a:t>
              </a:r>
              <a:endParaRPr lang="en-US" sz="1400" dirty="0"/>
            </a:p>
          </p:txBody>
        </p:sp>
        <p:sp>
          <p:nvSpPr>
            <p:cNvPr id="108" name="Line 95"/>
            <p:cNvSpPr>
              <a:spLocks noChangeShapeType="1"/>
            </p:cNvSpPr>
            <p:nvPr/>
          </p:nvSpPr>
          <p:spPr bwMode="auto">
            <a:xfrm>
              <a:off x="2045525" y="5314635"/>
              <a:ext cx="0" cy="1460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Text Box 105"/>
            <p:cNvSpPr txBox="1">
              <a:spLocks noChangeArrowheads="1"/>
            </p:cNvSpPr>
            <p:nvPr/>
          </p:nvSpPr>
          <p:spPr bwMode="auto">
            <a:xfrm>
              <a:off x="1933259" y="5395161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110" name="Line 94"/>
            <p:cNvSpPr>
              <a:spLocks noChangeShapeType="1"/>
            </p:cNvSpPr>
            <p:nvPr/>
          </p:nvSpPr>
          <p:spPr bwMode="auto">
            <a:xfrm>
              <a:off x="3417125" y="5317175"/>
              <a:ext cx="0" cy="1460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01"/>
            <p:cNvSpPr>
              <a:spLocks noChangeShapeType="1"/>
            </p:cNvSpPr>
            <p:nvPr/>
          </p:nvSpPr>
          <p:spPr bwMode="auto">
            <a:xfrm flipH="1" flipV="1">
              <a:off x="1816925" y="5850575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01"/>
            <p:cNvSpPr>
              <a:spLocks noChangeShapeType="1"/>
            </p:cNvSpPr>
            <p:nvPr/>
          </p:nvSpPr>
          <p:spPr bwMode="auto">
            <a:xfrm flipV="1">
              <a:off x="2959925" y="4402775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01"/>
            <p:cNvSpPr>
              <a:spLocks noChangeShapeType="1"/>
            </p:cNvSpPr>
            <p:nvPr/>
          </p:nvSpPr>
          <p:spPr bwMode="auto">
            <a:xfrm flipH="1" flipV="1">
              <a:off x="1893125" y="4936175"/>
              <a:ext cx="251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01"/>
            <p:cNvSpPr>
              <a:spLocks noChangeShapeType="1"/>
            </p:cNvSpPr>
            <p:nvPr/>
          </p:nvSpPr>
          <p:spPr bwMode="auto">
            <a:xfrm flipV="1">
              <a:off x="2502725" y="4402775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01"/>
            <p:cNvSpPr>
              <a:spLocks noChangeShapeType="1"/>
            </p:cNvSpPr>
            <p:nvPr/>
          </p:nvSpPr>
          <p:spPr bwMode="auto">
            <a:xfrm flipV="1">
              <a:off x="2045525" y="4402775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01"/>
            <p:cNvSpPr>
              <a:spLocks noChangeShapeType="1"/>
            </p:cNvSpPr>
            <p:nvPr/>
          </p:nvSpPr>
          <p:spPr bwMode="auto">
            <a:xfrm flipV="1">
              <a:off x="3417125" y="4402775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01"/>
            <p:cNvSpPr>
              <a:spLocks noChangeShapeType="1"/>
            </p:cNvSpPr>
            <p:nvPr/>
          </p:nvSpPr>
          <p:spPr bwMode="auto">
            <a:xfrm flipV="1">
              <a:off x="3874325" y="4402775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01"/>
            <p:cNvSpPr>
              <a:spLocks noChangeShapeType="1"/>
            </p:cNvSpPr>
            <p:nvPr/>
          </p:nvSpPr>
          <p:spPr bwMode="auto">
            <a:xfrm flipV="1">
              <a:off x="4331525" y="4402775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01"/>
            <p:cNvSpPr>
              <a:spLocks noChangeShapeType="1"/>
            </p:cNvSpPr>
            <p:nvPr/>
          </p:nvSpPr>
          <p:spPr bwMode="auto">
            <a:xfrm flipH="1" flipV="1">
              <a:off x="1893125" y="4478975"/>
              <a:ext cx="251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01"/>
            <p:cNvSpPr>
              <a:spLocks noChangeShapeType="1"/>
            </p:cNvSpPr>
            <p:nvPr/>
          </p:nvSpPr>
          <p:spPr bwMode="auto">
            <a:xfrm flipH="1" flipV="1">
              <a:off x="1893125" y="6307775"/>
              <a:ext cx="251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 rot="5400000">
              <a:off x="1889950" y="4405950"/>
              <a:ext cx="0" cy="1460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30"/>
            <p:cNvSpPr>
              <a:spLocks noChangeShapeType="1"/>
            </p:cNvSpPr>
            <p:nvPr/>
          </p:nvSpPr>
          <p:spPr bwMode="auto">
            <a:xfrm rot="5400000">
              <a:off x="1889950" y="6234750"/>
              <a:ext cx="0" cy="1460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Text Box 131"/>
            <p:cNvSpPr txBox="1">
              <a:spLocks noChangeArrowheads="1"/>
            </p:cNvSpPr>
            <p:nvPr/>
          </p:nvSpPr>
          <p:spPr bwMode="auto">
            <a:xfrm>
              <a:off x="1235102" y="4780798"/>
              <a:ext cx="5020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+0.5</a:t>
              </a:r>
              <a:endParaRPr lang="en-US" sz="1400" dirty="0"/>
            </a:p>
          </p:txBody>
        </p:sp>
        <p:sp>
          <p:nvSpPr>
            <p:cNvPr id="124" name="Text Box 131"/>
            <p:cNvSpPr txBox="1">
              <a:spLocks noChangeArrowheads="1"/>
            </p:cNvSpPr>
            <p:nvPr/>
          </p:nvSpPr>
          <p:spPr bwMode="auto">
            <a:xfrm>
              <a:off x="1235102" y="5695199"/>
              <a:ext cx="4667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-</a:t>
              </a:r>
              <a:r>
                <a:rPr lang="en-US" sz="1400" dirty="0" smtClean="0"/>
                <a:t>0.5</a:t>
              </a:r>
              <a:endParaRPr lang="en-US" sz="1400" dirty="0"/>
            </a:p>
          </p:txBody>
        </p:sp>
        <p:sp>
          <p:nvSpPr>
            <p:cNvPr id="125" name="Text Box 131"/>
            <p:cNvSpPr txBox="1">
              <a:spLocks noChangeArrowheads="1"/>
            </p:cNvSpPr>
            <p:nvPr/>
          </p:nvSpPr>
          <p:spPr bwMode="auto">
            <a:xfrm>
              <a:off x="1340065" y="5237998"/>
              <a:ext cx="2760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0</a:t>
              </a:r>
              <a:endParaRPr lang="en-US" sz="1400" dirty="0"/>
            </a:p>
          </p:txBody>
        </p:sp>
      </p:grpSp>
      <p:graphicFrame>
        <p:nvGraphicFramePr>
          <p:cNvPr id="359430" name="Object 7"/>
          <p:cNvGraphicFramePr>
            <a:graphicFrameLocks noChangeAspect="1"/>
          </p:cNvGraphicFramePr>
          <p:nvPr/>
        </p:nvGraphicFramePr>
        <p:xfrm>
          <a:off x="3725863" y="6113463"/>
          <a:ext cx="1204912" cy="668337"/>
        </p:xfrm>
        <a:graphic>
          <a:graphicData uri="http://schemas.openxmlformats.org/presentationml/2006/ole">
            <p:oleObj spid="_x0000_s359430" name="Equation" r:id="rId8" imgW="711000" imgH="393480" progId="Equation.DSMT4">
              <p:embed/>
            </p:oleObj>
          </a:graphicData>
        </a:graphic>
      </p:graphicFrame>
      <p:grpSp>
        <p:nvGrpSpPr>
          <p:cNvPr id="142" name="Group 141"/>
          <p:cNvGrpSpPr/>
          <p:nvPr/>
        </p:nvGrpSpPr>
        <p:grpSpPr>
          <a:xfrm>
            <a:off x="6310679" y="4724400"/>
            <a:ext cx="2452321" cy="1149914"/>
            <a:chOff x="6310679" y="4724400"/>
            <a:chExt cx="2452321" cy="1149914"/>
          </a:xfrm>
        </p:grpSpPr>
        <p:grpSp>
          <p:nvGrpSpPr>
            <p:cNvPr id="88" name="Group 87"/>
            <p:cNvGrpSpPr/>
            <p:nvPr/>
          </p:nvGrpSpPr>
          <p:grpSpPr>
            <a:xfrm>
              <a:off x="6310679" y="4724400"/>
              <a:ext cx="2452321" cy="1149914"/>
              <a:chOff x="2805479" y="2362200"/>
              <a:chExt cx="3900121" cy="1828800"/>
            </a:xfrm>
          </p:grpSpPr>
          <p:grpSp>
            <p:nvGrpSpPr>
              <p:cNvPr id="69" name="Group 58"/>
              <p:cNvGrpSpPr/>
              <p:nvPr/>
            </p:nvGrpSpPr>
            <p:grpSpPr>
              <a:xfrm rot="5400000">
                <a:off x="3643679" y="1524000"/>
                <a:ext cx="1828800" cy="3505200"/>
                <a:chOff x="3200400" y="2362200"/>
                <a:chExt cx="1828800" cy="3200400"/>
              </a:xfrm>
            </p:grpSpPr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3200400" y="2362200"/>
                  <a:ext cx="0" cy="3200400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 flipV="1">
                  <a:off x="3657600" y="2362200"/>
                  <a:ext cx="0" cy="3200400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4114800" y="2362200"/>
                  <a:ext cx="0" cy="3200400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flipV="1">
                  <a:off x="4572000" y="2362200"/>
                  <a:ext cx="0" cy="3200400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V="1">
                  <a:off x="5029200" y="2362200"/>
                  <a:ext cx="0" cy="3200400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TextBox 74"/>
              <p:cNvSpPr txBox="1"/>
              <p:nvPr/>
            </p:nvSpPr>
            <p:spPr>
              <a:xfrm>
                <a:off x="6354222" y="3036125"/>
                <a:ext cx="351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B</a:t>
                </a:r>
                <a:endParaRPr lang="en-US" sz="24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76" name="Group 66"/>
              <p:cNvGrpSpPr/>
              <p:nvPr/>
            </p:nvGrpSpPr>
            <p:grpSpPr>
              <a:xfrm>
                <a:off x="4319245" y="2680650"/>
                <a:ext cx="1515908" cy="1229164"/>
                <a:chOff x="6506572" y="2225724"/>
                <a:chExt cx="1515908" cy="1229164"/>
              </a:xfrm>
            </p:grpSpPr>
            <p:grpSp>
              <p:nvGrpSpPr>
                <p:cNvPr id="78" name="Group 50"/>
                <p:cNvGrpSpPr/>
                <p:nvPr/>
              </p:nvGrpSpPr>
              <p:grpSpPr>
                <a:xfrm rot="5400000">
                  <a:off x="6044391" y="2687905"/>
                  <a:ext cx="1229164" cy="304801"/>
                  <a:chOff x="6619436" y="3428999"/>
                  <a:chExt cx="1229164" cy="304801"/>
                </a:xfrm>
              </p:grpSpPr>
              <p:sp>
                <p:nvSpPr>
                  <p:cNvPr id="84" name="Rounded Rectangle 83"/>
                  <p:cNvSpPr/>
                  <p:nvPr/>
                </p:nvSpPr>
                <p:spPr>
                  <a:xfrm>
                    <a:off x="6626430" y="3429000"/>
                    <a:ext cx="1222170" cy="304800"/>
                  </a:xfrm>
                  <a:prstGeom prst="roundRect">
                    <a:avLst>
                      <a:gd name="adj" fmla="val 50000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50000">
                        <a:schemeClr val="bg1"/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16200000" scaled="1"/>
                    <a:tileRect/>
                  </a:gra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5" name="Group 45"/>
                  <p:cNvGrpSpPr/>
                  <p:nvPr/>
                </p:nvGrpSpPr>
                <p:grpSpPr>
                  <a:xfrm flipH="1">
                    <a:off x="6619436" y="3428999"/>
                    <a:ext cx="1229164" cy="304801"/>
                    <a:chOff x="6420524" y="3430979"/>
                    <a:chExt cx="1229164" cy="304801"/>
                  </a:xfrm>
                </p:grpSpPr>
                <p:sp>
                  <p:nvSpPr>
                    <p:cNvPr id="86" name="Oval 85"/>
                    <p:cNvSpPr/>
                    <p:nvPr/>
                  </p:nvSpPr>
                  <p:spPr bwMode="auto">
                    <a:xfrm>
                      <a:off x="7334924" y="3430980"/>
                      <a:ext cx="314764" cy="3048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 bwMode="auto">
                    <a:xfrm>
                      <a:off x="6420524" y="3430979"/>
                      <a:ext cx="304800" cy="304801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79" name="Group 55"/>
                <p:cNvGrpSpPr/>
                <p:nvPr/>
              </p:nvGrpSpPr>
              <p:grpSpPr>
                <a:xfrm>
                  <a:off x="6658972" y="2289391"/>
                  <a:ext cx="1363508" cy="587378"/>
                  <a:chOff x="5486400" y="4864268"/>
                  <a:chExt cx="1363508" cy="587378"/>
                </a:xfrm>
              </p:grpSpPr>
              <p:grpSp>
                <p:nvGrpSpPr>
                  <p:cNvPr id="80" name="Group 159"/>
                  <p:cNvGrpSpPr/>
                  <p:nvPr/>
                </p:nvGrpSpPr>
                <p:grpSpPr>
                  <a:xfrm>
                    <a:off x="5486400" y="4864268"/>
                    <a:ext cx="1363508" cy="587378"/>
                    <a:chOff x="6477000" y="2285136"/>
                    <a:chExt cx="1363508" cy="587378"/>
                  </a:xfrm>
                </p:grpSpPr>
                <p:cxnSp>
                  <p:nvCxnSpPr>
                    <p:cNvPr id="82" name="Straight Arrow Connector 81"/>
                    <p:cNvCxnSpPr/>
                    <p:nvPr/>
                  </p:nvCxnSpPr>
                  <p:spPr>
                    <a:xfrm>
                      <a:off x="6477000" y="2831068"/>
                      <a:ext cx="914400" cy="0"/>
                    </a:xfrm>
                    <a:prstGeom prst="straightConnector1">
                      <a:avLst/>
                    </a:prstGeom>
                    <a:ln w="38100">
                      <a:solidFill>
                        <a:srgbClr val="0099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3" name="TextBox 82"/>
                    <p:cNvSpPr txBox="1"/>
                    <p:nvPr/>
                  </p:nvSpPr>
                  <p:spPr>
                    <a:xfrm>
                      <a:off x="7234573" y="2285136"/>
                      <a:ext cx="605935" cy="5873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p:txBody>
                </p:sp>
              </p:grpSp>
              <p:sp>
                <p:nvSpPr>
                  <p:cNvPr id="81" name="Rectangle 80"/>
                  <p:cNvSpPr/>
                  <p:nvPr/>
                </p:nvSpPr>
                <p:spPr>
                  <a:xfrm>
                    <a:off x="5636528" y="5237704"/>
                    <a:ext cx="152400" cy="152400"/>
                  </a:xfrm>
                  <a:prstGeom prst="rect">
                    <a:avLst/>
                  </a:prstGeom>
                  <a:noFill/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40" name="Arc 139"/>
            <p:cNvSpPr/>
            <p:nvPr/>
          </p:nvSpPr>
          <p:spPr>
            <a:xfrm>
              <a:off x="7148879" y="5029200"/>
              <a:ext cx="457200" cy="457200"/>
            </a:xfrm>
            <a:prstGeom prst="arc">
              <a:avLst>
                <a:gd name="adj1" fmla="val 7594196"/>
                <a:gd name="adj2" fmla="val 2840211"/>
              </a:avLst>
            </a:prstGeom>
            <a:ln w="28575">
              <a:solidFill>
                <a:schemeClr val="accent5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803913" y="49530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 smtClean="0">
                  <a:solidFill>
                    <a:schemeClr val="accent5">
                      <a:lumMod val="75000"/>
                    </a:schemeClr>
                  </a:solidFill>
                  <a:latin typeface="Calibri"/>
                </a:rPr>
                <a:t>ω</a:t>
              </a:r>
              <a:endParaRPr lang="en-US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Faraday’s law of induction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0" y="5486400"/>
            <a:ext cx="7047429" cy="574637"/>
            <a:chOff x="119051" y="3493570"/>
            <a:chExt cx="7047429" cy="574637"/>
          </a:xfrm>
        </p:grpSpPr>
        <p:sp>
          <p:nvSpPr>
            <p:cNvPr id="6" name="Text Box 50"/>
            <p:cNvSpPr txBox="1">
              <a:spLocks noChangeArrowheads="1"/>
            </p:cNvSpPr>
            <p:nvPr/>
          </p:nvSpPr>
          <p:spPr bwMode="auto">
            <a:xfrm rot="18960509">
              <a:off x="119051" y="3493570"/>
              <a:ext cx="8539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400" dirty="0">
                  <a:latin typeface="+mn-lt"/>
                </a:rPr>
                <a:t>Direction</a:t>
              </a:r>
            </a:p>
          </p:txBody>
        </p:sp>
        <p:sp>
          <p:nvSpPr>
            <p:cNvPr id="7" name="TextBox 27"/>
            <p:cNvSpPr txBox="1">
              <a:spLocks noChangeArrowheads="1"/>
            </p:cNvSpPr>
            <p:nvPr/>
          </p:nvSpPr>
          <p:spPr bwMode="auto">
            <a:xfrm>
              <a:off x="817113" y="3544987"/>
              <a:ext cx="63493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800" dirty="0" smtClean="0">
                  <a:latin typeface="+mn-lt"/>
                </a:rPr>
                <a:t>Lenz’ law: EMF </a:t>
              </a:r>
              <a:r>
                <a:rPr lang="el-GR" sz="2800" i="1" dirty="0" smtClean="0">
                  <a:latin typeface="Calibri"/>
                </a:rPr>
                <a:t>ε</a:t>
              </a:r>
              <a:r>
                <a:rPr lang="en-US" sz="2800" i="1" dirty="0" smtClean="0">
                  <a:latin typeface="Calibri"/>
                </a:rPr>
                <a:t> </a:t>
              </a:r>
              <a:r>
                <a:rPr lang="en-US" sz="2800" i="1" u="sng" dirty="0" smtClean="0">
                  <a:solidFill>
                    <a:srgbClr val="C00000"/>
                  </a:solidFill>
                  <a:latin typeface="+mn-lt"/>
                </a:rPr>
                <a:t>opposes</a:t>
              </a:r>
              <a:r>
                <a:rPr lang="en-US" sz="2800" dirty="0" smtClean="0">
                  <a:latin typeface="+mn-lt"/>
                </a:rPr>
                <a:t> change in flux </a:t>
              </a:r>
              <a:r>
                <a:rPr lang="en-US" sz="2800" dirty="0" smtClean="0">
                  <a:latin typeface="+mn-lt"/>
                  <a:sym typeface="Symbol"/>
                </a:rPr>
                <a:t></a:t>
              </a:r>
              <a:endParaRPr lang="en-US" sz="2800" dirty="0" smtClean="0">
                <a:latin typeface="+mn-lt"/>
              </a:endParaRPr>
            </a:p>
          </p:txBody>
        </p:sp>
      </p:grpSp>
      <p:graphicFrame>
        <p:nvGraphicFramePr>
          <p:cNvPr id="345090" name="Object 2"/>
          <p:cNvGraphicFramePr>
            <a:graphicFrameLocks noChangeAspect="1"/>
          </p:cNvGraphicFramePr>
          <p:nvPr/>
        </p:nvGraphicFramePr>
        <p:xfrm>
          <a:off x="3657600" y="1905000"/>
          <a:ext cx="1754188" cy="1131888"/>
        </p:xfrm>
        <a:graphic>
          <a:graphicData uri="http://schemas.openxmlformats.org/presentationml/2006/ole">
            <p:oleObj spid="_x0000_s345090" name="Equation" r:id="rId4" imgW="609480" imgH="393480" progId="Equation.DSMT4">
              <p:embed/>
            </p:oleObj>
          </a:graphicData>
        </a:graphic>
      </p:graphicFrame>
      <p:graphicFrame>
        <p:nvGraphicFramePr>
          <p:cNvPr id="345091" name="Object 3"/>
          <p:cNvGraphicFramePr>
            <a:graphicFrameLocks noChangeAspect="1"/>
          </p:cNvGraphicFramePr>
          <p:nvPr/>
        </p:nvGraphicFramePr>
        <p:xfrm>
          <a:off x="3962400" y="4343400"/>
          <a:ext cx="1295400" cy="916775"/>
        </p:xfrm>
        <a:graphic>
          <a:graphicData uri="http://schemas.openxmlformats.org/presentationml/2006/ole">
            <p:oleObj spid="_x0000_s345091" name="Equation" r:id="rId5" imgW="609480" imgH="43164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657600" y="1905000"/>
            <a:ext cx="1828800" cy="1143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32"/>
          <p:cNvGrpSpPr/>
          <p:nvPr/>
        </p:nvGrpSpPr>
        <p:grpSpPr>
          <a:xfrm>
            <a:off x="5410200" y="2438400"/>
            <a:ext cx="2133600" cy="646331"/>
            <a:chOff x="5892209" y="949274"/>
            <a:chExt cx="2133600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6425609" y="949274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Rate of change of flux 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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>
            <a:xfrm flipH="1" flipV="1">
              <a:off x="5892209" y="1025474"/>
              <a:ext cx="533400" cy="2469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1"/>
          <p:cNvGrpSpPr/>
          <p:nvPr/>
        </p:nvGrpSpPr>
        <p:grpSpPr>
          <a:xfrm>
            <a:off x="2286000" y="2362200"/>
            <a:ext cx="1371600" cy="646331"/>
            <a:chOff x="2339162" y="1569661"/>
            <a:chExt cx="1371600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2339162" y="156966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Induced EMF </a:t>
              </a:r>
              <a:r>
                <a:rPr lang="el-GR" i="1" dirty="0" smtClean="0">
                  <a:solidFill>
                    <a:srgbClr val="C00000"/>
                  </a:solidFill>
                  <a:latin typeface="Calibri"/>
                </a:rPr>
                <a:t>ε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V="1">
              <a:off x="3329762" y="1722062"/>
              <a:ext cx="381000" cy="17076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4924" y="3810000"/>
            <a:ext cx="6971276" cy="457200"/>
            <a:chOff x="724924" y="3810000"/>
            <a:chExt cx="6971276" cy="457200"/>
          </a:xfrm>
        </p:grpSpPr>
        <p:sp>
          <p:nvSpPr>
            <p:cNvPr id="4" name="Text Box 50"/>
            <p:cNvSpPr txBox="1">
              <a:spLocks noChangeArrowheads="1"/>
            </p:cNvSpPr>
            <p:nvPr/>
          </p:nvSpPr>
          <p:spPr bwMode="auto">
            <a:xfrm rot="18960509">
              <a:off x="724924" y="3894615"/>
              <a:ext cx="10262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400" dirty="0">
                  <a:latin typeface="+mn-lt"/>
                </a:rPr>
                <a:t>Magnitude </a:t>
              </a: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1524000" y="3810000"/>
              <a:ext cx="6172200" cy="457200"/>
            </a:xfrm>
            <a:prstGeom prst="rect">
              <a:avLst/>
            </a:prstGeom>
            <a:ln>
              <a:noFill/>
              <a:miter lim="800000"/>
              <a:headEnd/>
              <a:tailEnd/>
            </a:ln>
          </p:spPr>
          <p:txBody>
            <a:bodyPr/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Induced EMF </a:t>
              </a:r>
              <a:r>
                <a:rPr lang="el-GR" sz="2800" i="1" dirty="0" smtClean="0"/>
                <a:t>ε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= rate of change of flux </a:t>
              </a:r>
              <a:r>
                <a:rPr lang="en-US" sz="2800" dirty="0" smtClean="0">
                  <a:sym typeface="Symbol"/>
                </a:rPr>
                <a:t>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838200" y="1371600"/>
            <a:ext cx="7543800" cy="4572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</a:t>
            </a:r>
            <a:r>
              <a:rPr lang="en-US" sz="2800" dirty="0" smtClean="0"/>
              <a:t>in flux </a:t>
            </a:r>
            <a:r>
              <a:rPr lang="en-US" sz="2800" dirty="0" smtClean="0">
                <a:sym typeface="Symbol"/>
              </a:rPr>
              <a:t> through a loop induces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EMF </a:t>
            </a:r>
            <a:r>
              <a:rPr lang="el-GR" sz="2800" i="1" dirty="0" smtClean="0"/>
              <a:t>ε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moving loops</a:t>
            </a:r>
            <a:endParaRPr lang="en-US" dirty="0"/>
          </a:p>
        </p:txBody>
      </p:sp>
      <p:pic>
        <p:nvPicPr>
          <p:cNvPr id="4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219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 loops are moving at the same speed </a:t>
            </a:r>
            <a:r>
              <a:rPr lang="en-US" sz="2400" i="1" dirty="0" smtClean="0"/>
              <a:t>v</a:t>
            </a:r>
            <a:r>
              <a:rPr lang="en-US" sz="2400" dirty="0" smtClean="0"/>
              <a:t> in a region containing a uniform </a:t>
            </a:r>
            <a:r>
              <a:rPr lang="en-US" sz="2400" i="1" dirty="0" smtClean="0"/>
              <a:t>B</a:t>
            </a:r>
            <a:r>
              <a:rPr lang="en-US" sz="2400" dirty="0" smtClean="0"/>
              <a:t> field. The field is zero everywhere outside.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25333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which loop is |</a:t>
            </a:r>
            <a:r>
              <a:rPr lang="el-GR" sz="2400" i="1" dirty="0" smtClean="0">
                <a:latin typeface="Calibri"/>
              </a:rPr>
              <a:t>ε</a:t>
            </a:r>
            <a:r>
              <a:rPr lang="en-US" sz="2400" dirty="0" smtClean="0">
                <a:latin typeface="Calibri"/>
              </a:rPr>
              <a:t>| </a:t>
            </a:r>
            <a:r>
              <a:rPr lang="en-US" sz="2400" dirty="0" smtClean="0"/>
              <a:t>greatest at the instant shown?  </a:t>
            </a:r>
            <a:endParaRPr lang="en-US" sz="2400" dirty="0"/>
          </a:p>
        </p:txBody>
      </p:sp>
      <p:grpSp>
        <p:nvGrpSpPr>
          <p:cNvPr id="7" name="Group 3"/>
          <p:cNvGrpSpPr/>
          <p:nvPr/>
        </p:nvGrpSpPr>
        <p:grpSpPr>
          <a:xfrm>
            <a:off x="2590800" y="2362200"/>
            <a:ext cx="3962400" cy="2133600"/>
            <a:chOff x="2590800" y="2362200"/>
            <a:chExt cx="3962400" cy="2133600"/>
          </a:xfrm>
        </p:grpSpPr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3657600" y="4800601"/>
              <a:chExt cx="457200" cy="457200"/>
            </a:xfrm>
          </p:grpSpPr>
          <p:sp>
            <p:nvSpPr>
              <p:cNvPr id="145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3657600" y="4800601"/>
              <a:chExt cx="457200" cy="457200"/>
            </a:xfrm>
          </p:grpSpPr>
          <p:sp>
            <p:nvSpPr>
              <p:cNvPr id="143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3657600" y="4800601"/>
              <a:chExt cx="457200" cy="457200"/>
            </a:xfrm>
          </p:grpSpPr>
          <p:sp>
            <p:nvSpPr>
              <p:cNvPr id="141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139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0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3657600" y="4800601"/>
              <a:chExt cx="457200" cy="457200"/>
            </a:xfrm>
          </p:grpSpPr>
          <p:sp>
            <p:nvSpPr>
              <p:cNvPr id="137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3657600" y="4800601"/>
              <a:chExt cx="457200" cy="457200"/>
            </a:xfrm>
          </p:grpSpPr>
          <p:sp>
            <p:nvSpPr>
              <p:cNvPr id="135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133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131" name="Oval 7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" name="Oval 7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3657600" y="4800601"/>
              <a:chExt cx="457200" cy="457200"/>
            </a:xfrm>
          </p:grpSpPr>
          <p:sp>
            <p:nvSpPr>
              <p:cNvPr id="129" name="Oval 7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Oval 7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127" name="Oval 6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Oval 6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3657600" y="4800601"/>
              <a:chExt cx="457200" cy="457200"/>
            </a:xfrm>
          </p:grpSpPr>
          <p:sp>
            <p:nvSpPr>
              <p:cNvPr id="125" name="Oval 6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Oval 6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123" name="Oval 6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Oval 6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121" name="Oval 6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Oval 6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119" name="Oval 6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Oval 6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117" name="Oval 5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Oval 5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Oval 5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" name="Group 49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3657600" y="4800601"/>
              <a:chExt cx="457200" cy="4572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" name="Group 49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3657600" y="4800601"/>
              <a:chExt cx="457200" cy="4572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8" name="Group 49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3657600" y="4800601"/>
              <a:chExt cx="457200" cy="4572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9" name="Group 49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3657600" y="4800601"/>
              <a:chExt cx="457200" cy="4572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0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4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5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6" name="Group 49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3657600" y="4800601"/>
              <a:chExt cx="457200" cy="4572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7" name="Group 49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3657600" y="4800601"/>
              <a:chExt cx="457200" cy="45720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47" name="Rectangle 88"/>
          <p:cNvSpPr/>
          <p:nvPr/>
        </p:nvSpPr>
        <p:spPr>
          <a:xfrm>
            <a:off x="2438400" y="2209800"/>
            <a:ext cx="4267200" cy="243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990600" y="5786735"/>
            <a:ext cx="7019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Loop A 		B.   Loop B		C.   Loop C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1905000" y="2895600"/>
            <a:ext cx="1447800" cy="1676400"/>
            <a:chOff x="1905000" y="2895600"/>
            <a:chExt cx="1447800" cy="1676400"/>
          </a:xfrm>
        </p:grpSpPr>
        <p:sp>
          <p:nvSpPr>
            <p:cNvPr id="157" name="Rectangle 156"/>
            <p:cNvSpPr/>
            <p:nvPr/>
          </p:nvSpPr>
          <p:spPr>
            <a:xfrm>
              <a:off x="1905000" y="2895600"/>
              <a:ext cx="10668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905000" y="28956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>
              <a:off x="2971800" y="3733800"/>
              <a:ext cx="381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3048000" y="33528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3733800" y="2438400"/>
            <a:ext cx="1066800" cy="2133600"/>
            <a:chOff x="3733800" y="2438400"/>
            <a:chExt cx="1066800" cy="2133600"/>
          </a:xfrm>
        </p:grpSpPr>
        <p:sp>
          <p:nvSpPr>
            <p:cNvPr id="158" name="Rectangle 157"/>
            <p:cNvSpPr/>
            <p:nvPr/>
          </p:nvSpPr>
          <p:spPr>
            <a:xfrm>
              <a:off x="3733800" y="2895600"/>
              <a:ext cx="10668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733800" y="28956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flipV="1">
              <a:off x="4267200" y="2438400"/>
              <a:ext cx="0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3962400" y="24384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562600" y="3048000"/>
            <a:ext cx="1066800" cy="2133600"/>
            <a:chOff x="3733800" y="2438400"/>
            <a:chExt cx="1066800" cy="2133600"/>
          </a:xfrm>
        </p:grpSpPr>
        <p:sp>
          <p:nvSpPr>
            <p:cNvPr id="156" name="Rectangle 155"/>
            <p:cNvSpPr/>
            <p:nvPr/>
          </p:nvSpPr>
          <p:spPr>
            <a:xfrm>
              <a:off x="3733800" y="2895600"/>
              <a:ext cx="10668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733800" y="28956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162" name="Straight Arrow Connector 161"/>
            <p:cNvCxnSpPr/>
            <p:nvPr/>
          </p:nvCxnSpPr>
          <p:spPr>
            <a:xfrm flipV="1">
              <a:off x="4267200" y="2438400"/>
              <a:ext cx="0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3962400" y="24384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</p:grpSp>
      <p:sp>
        <p:nvSpPr>
          <p:cNvPr id="167" name="Slide Number Placeholder 1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1828800" y="2164312"/>
            <a:ext cx="60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ext</a:t>
            </a:r>
            <a:endParaRPr lang="en-US" sz="2400" i="1" baseline="-2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Faraday’s Law of Induction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7391400" cy="457200"/>
          </a:xfrm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800" dirty="0" smtClean="0"/>
              <a:t>“Induced EMF” = rate of change of magnetic flux</a:t>
            </a:r>
          </a:p>
        </p:txBody>
      </p:sp>
      <p:sp>
        <p:nvSpPr>
          <p:cNvPr id="144615" name="Text Box 231"/>
          <p:cNvSpPr txBox="1">
            <a:spLocks noChangeArrowheads="1"/>
          </p:cNvSpPr>
          <p:nvPr/>
        </p:nvSpPr>
        <p:spPr bwMode="auto">
          <a:xfrm>
            <a:off x="1981200" y="4343400"/>
            <a:ext cx="4724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Area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of loop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covered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by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flux</a:t>
            </a:r>
          </a:p>
          <a:p>
            <a:pPr marL="457200" lvl="2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Magnetic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field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</a:t>
            </a:r>
          </a:p>
          <a:p>
            <a:pPr marL="457200" lvl="2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Angle </a:t>
            </a:r>
            <a:r>
              <a:rPr lang="el-GR" sz="2400" i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φ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between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normal and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3657600" y="1828800"/>
            <a:ext cx="1828800" cy="11430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93892" name="Object 4"/>
          <p:cNvGraphicFramePr>
            <a:graphicFrameLocks noChangeAspect="1"/>
          </p:cNvGraphicFramePr>
          <p:nvPr/>
        </p:nvGraphicFramePr>
        <p:xfrm>
          <a:off x="2514600" y="3429000"/>
          <a:ext cx="1449387" cy="357187"/>
        </p:xfrm>
        <a:graphic>
          <a:graphicData uri="http://schemas.openxmlformats.org/presentationml/2006/ole">
            <p:oleObj spid="_x0000_s293892" name="Equation" r:id="rId4" imgW="825480" imgH="203040" progId="Equation.DSMT4">
              <p:embed/>
            </p:oleObj>
          </a:graphicData>
        </a:graphic>
      </p:graphicFrame>
      <p:graphicFrame>
        <p:nvGraphicFramePr>
          <p:cNvPr id="293893" name="Object 5"/>
          <p:cNvGraphicFramePr>
            <a:graphicFrameLocks noChangeAspect="1"/>
          </p:cNvGraphicFramePr>
          <p:nvPr/>
        </p:nvGraphicFramePr>
        <p:xfrm>
          <a:off x="3657600" y="1828800"/>
          <a:ext cx="1754188" cy="1131888"/>
        </p:xfrm>
        <a:graphic>
          <a:graphicData uri="http://schemas.openxmlformats.org/presentationml/2006/ole">
            <p:oleObj spid="_x0000_s293893" name="Equation" r:id="rId5" imgW="609480" imgH="39348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734173" y="3348335"/>
            <a:ext cx="5352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Since		     , 3 things can change </a:t>
            </a:r>
            <a:r>
              <a:rPr lang="en-US" sz="2400" dirty="0" smtClean="0">
                <a:latin typeface="Symbol" pitchFamily="18" charset="2"/>
              </a:rPr>
              <a:t>F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changing area</a:t>
            </a:r>
            <a:endParaRPr lang="en-US" dirty="0"/>
          </a:p>
        </p:txBody>
      </p:sp>
      <p:sp>
        <p:nvSpPr>
          <p:cNvPr id="8" name="TextBox 233"/>
          <p:cNvSpPr txBox="1">
            <a:spLocks noChangeArrowheads="1"/>
          </p:cNvSpPr>
          <p:nvPr/>
        </p:nvSpPr>
        <p:spPr bwMode="auto">
          <a:xfrm>
            <a:off x="304800" y="1214438"/>
            <a:ext cx="8663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+mj-lt"/>
              </a:rPr>
              <a:t>  </a:t>
            </a:r>
            <a:r>
              <a:rPr lang="en-US" sz="2400" dirty="0" smtClean="0">
                <a:latin typeface="+mj-lt"/>
              </a:rPr>
              <a:t>A bar </a:t>
            </a:r>
            <a:r>
              <a:rPr lang="en-US" sz="2400" dirty="0">
                <a:latin typeface="+mj-lt"/>
              </a:rPr>
              <a:t>slides with </a:t>
            </a:r>
            <a:r>
              <a:rPr lang="en-US" sz="2400" dirty="0" smtClean="0">
                <a:latin typeface="+mj-lt"/>
              </a:rPr>
              <a:t>speed </a:t>
            </a:r>
            <a:r>
              <a:rPr lang="en-US" sz="2400" i="1" dirty="0">
                <a:latin typeface="+mj-lt"/>
              </a:rPr>
              <a:t>v</a:t>
            </a:r>
            <a:r>
              <a:rPr lang="en-US" sz="2400" dirty="0">
                <a:latin typeface="+mj-lt"/>
              </a:rPr>
              <a:t> on a </a:t>
            </a:r>
            <a:r>
              <a:rPr lang="en-US" sz="2400" dirty="0" smtClean="0">
                <a:latin typeface="+mj-lt"/>
              </a:rPr>
              <a:t>conducting track </a:t>
            </a:r>
            <a:r>
              <a:rPr lang="en-US" sz="2400" dirty="0">
                <a:latin typeface="+mj-lt"/>
              </a:rPr>
              <a:t>in a uniform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field 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2590800" y="2057400"/>
            <a:ext cx="3962400" cy="2133600"/>
            <a:chOff x="2590800" y="2362200"/>
            <a:chExt cx="3962400" cy="2133600"/>
          </a:xfrm>
        </p:grpSpPr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3657600" y="4800601"/>
              <a:chExt cx="457200" cy="457200"/>
            </a:xfrm>
          </p:grpSpPr>
          <p:sp>
            <p:nvSpPr>
              <p:cNvPr id="92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3657600" y="4800601"/>
              <a:chExt cx="457200" cy="457200"/>
            </a:xfrm>
          </p:grpSpPr>
          <p:sp>
            <p:nvSpPr>
              <p:cNvPr id="90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3657600" y="4800601"/>
              <a:chExt cx="457200" cy="457200"/>
            </a:xfrm>
          </p:grpSpPr>
          <p:sp>
            <p:nvSpPr>
              <p:cNvPr id="88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86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3657600" y="4800601"/>
              <a:chExt cx="457200" cy="457200"/>
            </a:xfrm>
          </p:grpSpPr>
          <p:sp>
            <p:nvSpPr>
              <p:cNvPr id="84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3657600" y="4800601"/>
              <a:chExt cx="457200" cy="457200"/>
            </a:xfrm>
          </p:grpSpPr>
          <p:sp>
            <p:nvSpPr>
              <p:cNvPr id="82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80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3657600" y="4800601"/>
              <a:chExt cx="457200" cy="457200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3657600" y="4800601"/>
              <a:chExt cx="457200" cy="4572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49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3657600" y="4800601"/>
              <a:chExt cx="457200" cy="4572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" name="Group 49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3657600" y="4800601"/>
              <a:chExt cx="457200" cy="4572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49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3657600" y="4800601"/>
              <a:chExt cx="457200" cy="4572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8" name="Group 49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3657600" y="4800601"/>
              <a:chExt cx="457200" cy="4572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9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0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46112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46113" name="Group 49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3657600" y="4800601"/>
              <a:chExt cx="457200" cy="4572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46116" name="Group 49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3657600" y="4800601"/>
              <a:chExt cx="457200" cy="4572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94" name="Rectangle 93"/>
          <p:cNvSpPr/>
          <p:nvPr/>
        </p:nvSpPr>
        <p:spPr>
          <a:xfrm>
            <a:off x="2438400" y="1905000"/>
            <a:ext cx="4267200" cy="243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828800" y="1905000"/>
            <a:ext cx="60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ext</a:t>
            </a:r>
            <a:endParaRPr lang="en-US" sz="2400" i="1" baseline="-25000" dirty="0">
              <a:solidFill>
                <a:srgbClr val="C00000"/>
              </a:solidFill>
            </a:endParaRPr>
          </a:p>
        </p:txBody>
      </p:sp>
      <p:grpSp>
        <p:nvGrpSpPr>
          <p:cNvPr id="346120" name="Group 95"/>
          <p:cNvGrpSpPr/>
          <p:nvPr/>
        </p:nvGrpSpPr>
        <p:grpSpPr>
          <a:xfrm>
            <a:off x="6619690" y="2438400"/>
            <a:ext cx="390710" cy="1371600"/>
            <a:chOff x="904690" y="3200400"/>
            <a:chExt cx="390710" cy="1371600"/>
          </a:xfrm>
        </p:grpSpPr>
        <p:cxnSp>
          <p:nvCxnSpPr>
            <p:cNvPr id="97" name="Straight Arrow Connector 96"/>
            <p:cNvCxnSpPr/>
            <p:nvPr/>
          </p:nvCxnSpPr>
          <p:spPr>
            <a:xfrm flipV="1">
              <a:off x="904690" y="3200400"/>
              <a:ext cx="0" cy="1371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980890" y="365760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L</a:t>
              </a:r>
              <a:endParaRPr lang="en-US" sz="2400" i="1" baseline="-25000" dirty="0"/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H="1">
            <a:off x="2590800" y="2438400"/>
            <a:ext cx="396240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2590800" y="3810000"/>
            <a:ext cx="396240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590800" y="2438400"/>
            <a:ext cx="0" cy="137160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90800" y="2438400"/>
            <a:ext cx="990600" cy="1371600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2438400"/>
            <a:ext cx="1447800" cy="1371600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6121" name="Group 235"/>
          <p:cNvGrpSpPr>
            <a:grpSpLocks/>
          </p:cNvGrpSpPr>
          <p:nvPr/>
        </p:nvGrpSpPr>
        <p:grpSpPr bwMode="auto">
          <a:xfrm>
            <a:off x="4946650" y="2209800"/>
            <a:ext cx="996950" cy="1828800"/>
            <a:chOff x="4038600" y="2133600"/>
            <a:chExt cx="996950" cy="1828800"/>
          </a:xfrm>
        </p:grpSpPr>
        <p:sp>
          <p:nvSpPr>
            <p:cNvPr id="107" name="Rectangle 101"/>
            <p:cNvSpPr>
              <a:spLocks noChangeArrowheads="1"/>
            </p:cNvSpPr>
            <p:nvPr/>
          </p:nvSpPr>
          <p:spPr bwMode="auto">
            <a:xfrm>
              <a:off x="4038600" y="2133600"/>
              <a:ext cx="228600" cy="1828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04"/>
            <p:cNvSpPr>
              <a:spLocks noChangeShapeType="1"/>
            </p:cNvSpPr>
            <p:nvPr/>
          </p:nvSpPr>
          <p:spPr bwMode="auto">
            <a:xfrm>
              <a:off x="4273550" y="30480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Text Box 105"/>
            <p:cNvSpPr txBox="1">
              <a:spLocks noChangeArrowheads="1"/>
            </p:cNvSpPr>
            <p:nvPr/>
          </p:nvSpPr>
          <p:spPr bwMode="auto">
            <a:xfrm>
              <a:off x="4502150" y="2590800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i="1" dirty="0" smtClean="0">
                  <a:latin typeface="+mn-lt"/>
                </a:rPr>
                <a:t>v</a:t>
              </a:r>
              <a:endParaRPr lang="en-US" sz="2400" i="1" dirty="0">
                <a:latin typeface="+mn-lt"/>
              </a:endParaRPr>
            </a:p>
          </p:txBody>
        </p:sp>
      </p:grpSp>
      <p:pic>
        <p:nvPicPr>
          <p:cNvPr id="105" name="Picture 104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642649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0" name="Straight Connector 109"/>
          <p:cNvCxnSpPr/>
          <p:nvPr/>
        </p:nvCxnSpPr>
        <p:spPr>
          <a:xfrm>
            <a:off x="2514600" y="2971800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6122" name="Group 171"/>
          <p:cNvGrpSpPr/>
          <p:nvPr/>
        </p:nvGrpSpPr>
        <p:grpSpPr>
          <a:xfrm>
            <a:off x="2577152" y="3810000"/>
            <a:ext cx="1143000" cy="762000"/>
            <a:chOff x="2590800" y="3886200"/>
            <a:chExt cx="1143000" cy="762000"/>
          </a:xfrm>
        </p:grpSpPr>
        <p:cxnSp>
          <p:nvCxnSpPr>
            <p:cNvPr id="144" name="Straight Arrow Connector 143"/>
            <p:cNvCxnSpPr/>
            <p:nvPr/>
          </p:nvCxnSpPr>
          <p:spPr>
            <a:xfrm>
              <a:off x="2590800" y="4567535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2590800" y="3886200"/>
              <a:ext cx="0" cy="762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124" name="Group 172"/>
          <p:cNvGrpSpPr/>
          <p:nvPr/>
        </p:nvGrpSpPr>
        <p:grpSpPr>
          <a:xfrm>
            <a:off x="3657600" y="3810000"/>
            <a:ext cx="1453938" cy="1071265"/>
            <a:chOff x="2442478" y="3886200"/>
            <a:chExt cx="1453938" cy="1071265"/>
          </a:xfrm>
        </p:grpSpPr>
        <p:grpSp>
          <p:nvGrpSpPr>
            <p:cNvPr id="346125" name="Group 155"/>
            <p:cNvGrpSpPr/>
            <p:nvPr/>
          </p:nvGrpSpPr>
          <p:grpSpPr>
            <a:xfrm>
              <a:off x="2442478" y="4495800"/>
              <a:ext cx="1453938" cy="461665"/>
              <a:chOff x="-310432" y="2971800"/>
              <a:chExt cx="1453938" cy="461665"/>
            </a:xfrm>
          </p:grpSpPr>
          <p:cxnSp>
            <p:nvCxnSpPr>
              <p:cNvPr id="157" name="Straight Arrow Connector 156"/>
              <p:cNvCxnSpPr/>
              <p:nvPr/>
            </p:nvCxnSpPr>
            <p:spPr>
              <a:xfrm>
                <a:off x="-16531" y="3042313"/>
                <a:ext cx="116003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/>
              <p:cNvSpPr txBox="1"/>
              <p:nvPr/>
            </p:nvSpPr>
            <p:spPr>
              <a:xfrm>
                <a:off x="-310432" y="2971800"/>
                <a:ext cx="317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x</a:t>
                </a:r>
                <a:endParaRPr lang="en-US" sz="2400" i="1" baseline="-25000" dirty="0"/>
              </a:p>
            </p:txBody>
          </p:sp>
        </p:grpSp>
        <p:cxnSp>
          <p:nvCxnSpPr>
            <p:cNvPr id="159" name="Straight Connector 158"/>
            <p:cNvCxnSpPr/>
            <p:nvPr/>
          </p:nvCxnSpPr>
          <p:spPr>
            <a:xfrm>
              <a:off x="3896416" y="3886200"/>
              <a:ext cx="0" cy="762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127" name="Group 174"/>
          <p:cNvGrpSpPr/>
          <p:nvPr/>
        </p:nvGrpSpPr>
        <p:grpSpPr>
          <a:xfrm>
            <a:off x="2609710" y="5449841"/>
            <a:ext cx="3749509" cy="415285"/>
            <a:chOff x="5324475" y="5299715"/>
            <a:chExt cx="3749509" cy="415285"/>
          </a:xfrm>
        </p:grpSpPr>
        <p:sp>
          <p:nvSpPr>
            <p:cNvPr id="154" name="TextBox 153"/>
            <p:cNvSpPr txBox="1"/>
            <p:nvPr/>
          </p:nvSpPr>
          <p:spPr>
            <a:xfrm>
              <a:off x="6614656" y="5299715"/>
              <a:ext cx="24593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and only </a:t>
              </a:r>
              <a:r>
                <a:rPr lang="en-US" sz="2000" i="1" dirty="0" smtClean="0"/>
                <a:t>x</a:t>
              </a:r>
              <a:r>
                <a:rPr lang="en-US" sz="2000" dirty="0" smtClean="0"/>
                <a:t> is changing</a:t>
              </a:r>
              <a:endParaRPr lang="en-US" sz="2000" dirty="0"/>
            </a:p>
          </p:txBody>
        </p:sp>
        <p:graphicFrame>
          <p:nvGraphicFramePr>
            <p:cNvPr id="346115" name="Object 3"/>
            <p:cNvGraphicFramePr>
              <a:graphicFrameLocks noChangeAspect="1"/>
            </p:cNvGraphicFramePr>
            <p:nvPr/>
          </p:nvGraphicFramePr>
          <p:xfrm>
            <a:off x="5324475" y="5313363"/>
            <a:ext cx="1225550" cy="401637"/>
          </p:xfrm>
          <a:graphic>
            <a:graphicData uri="http://schemas.openxmlformats.org/presentationml/2006/ole">
              <p:oleObj spid="_x0000_s361475" name="Equation" r:id="rId5" imgW="698400" imgH="228600" progId="Equation.DSMT4">
                <p:embed/>
              </p:oleObj>
            </a:graphicData>
          </a:graphic>
        </p:graphicFrame>
      </p:grpSp>
      <p:graphicFrame>
        <p:nvGraphicFramePr>
          <p:cNvPr id="346117" name="Object 5"/>
          <p:cNvGraphicFramePr>
            <a:graphicFrameLocks noChangeAspect="1"/>
          </p:cNvGraphicFramePr>
          <p:nvPr/>
        </p:nvGraphicFramePr>
        <p:xfrm>
          <a:off x="1063625" y="5311466"/>
          <a:ext cx="1069975" cy="757238"/>
        </p:xfrm>
        <a:graphic>
          <a:graphicData uri="http://schemas.openxmlformats.org/presentationml/2006/ole">
            <p:oleObj spid="_x0000_s361476" name="Equation" r:id="rId6" imgW="609480" imgH="431640" progId="Equation.DSMT4">
              <p:embed/>
            </p:oleObj>
          </a:graphicData>
        </a:graphic>
      </p:graphicFrame>
      <p:graphicFrame>
        <p:nvGraphicFramePr>
          <p:cNvPr id="346119" name="Object 7"/>
          <p:cNvGraphicFramePr>
            <a:graphicFrameLocks noChangeAspect="1"/>
          </p:cNvGraphicFramePr>
          <p:nvPr/>
        </p:nvGraphicFramePr>
        <p:xfrm>
          <a:off x="1311298" y="6096000"/>
          <a:ext cx="3378200" cy="666750"/>
        </p:xfrm>
        <a:graphic>
          <a:graphicData uri="http://schemas.openxmlformats.org/presentationml/2006/ole">
            <p:oleObj spid="_x0000_s361478" name="Equation" r:id="rId7" imgW="1993680" imgH="393480" progId="Equation.DSMT4">
              <p:embed/>
            </p:oleObj>
          </a:graphicData>
        </a:graphic>
      </p:graphicFrame>
      <p:sp>
        <p:nvSpPr>
          <p:cNvPr id="169" name="Slide Number Placeholder 1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14,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1" name="TextBox 233"/>
          <p:cNvSpPr txBox="1">
            <a:spLocks noChangeArrowheads="1"/>
          </p:cNvSpPr>
          <p:nvPr/>
        </p:nvSpPr>
        <p:spPr bwMode="auto">
          <a:xfrm>
            <a:off x="609600" y="4800600"/>
            <a:ext cx="7309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latin typeface="+mj-lt"/>
              </a:rPr>
              <a:t>What is the magnitude of the EMF induced in the circuit?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loops revisited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 loops are moving at the same speed </a:t>
            </a:r>
            <a:r>
              <a:rPr lang="en-US" sz="2400" i="1" dirty="0" smtClean="0"/>
              <a:t>v</a:t>
            </a:r>
            <a:r>
              <a:rPr lang="en-US" sz="2400" dirty="0" smtClean="0"/>
              <a:t> in a region containing a uniform </a:t>
            </a:r>
            <a:r>
              <a:rPr lang="en-US" sz="2400" i="1" dirty="0" smtClean="0"/>
              <a:t>B</a:t>
            </a:r>
            <a:r>
              <a:rPr lang="en-US" sz="2400" dirty="0" smtClean="0"/>
              <a:t> field. The field is zero everywhere outside.</a:t>
            </a:r>
            <a:endParaRPr lang="en-US" sz="2400" dirty="0"/>
          </a:p>
        </p:txBody>
      </p:sp>
      <p:grpSp>
        <p:nvGrpSpPr>
          <p:cNvPr id="7" name="Group 3"/>
          <p:cNvGrpSpPr/>
          <p:nvPr/>
        </p:nvGrpSpPr>
        <p:grpSpPr>
          <a:xfrm>
            <a:off x="2590800" y="2362200"/>
            <a:ext cx="3962400" cy="2133600"/>
            <a:chOff x="2590800" y="2362200"/>
            <a:chExt cx="3962400" cy="2133600"/>
          </a:xfrm>
        </p:grpSpPr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2590800" y="4191000"/>
              <a:ext cx="304800" cy="304800"/>
              <a:chOff x="3657600" y="4800601"/>
              <a:chExt cx="457200" cy="457200"/>
            </a:xfrm>
          </p:grpSpPr>
          <p:sp>
            <p:nvSpPr>
              <p:cNvPr id="145" name="Oval 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Oval 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3200400" y="4191000"/>
              <a:ext cx="304800" cy="304800"/>
              <a:chOff x="3657600" y="4800601"/>
              <a:chExt cx="457200" cy="457200"/>
            </a:xfrm>
          </p:grpSpPr>
          <p:sp>
            <p:nvSpPr>
              <p:cNvPr id="143" name="Oval 13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Oval 14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2590800" y="3581400"/>
              <a:ext cx="304800" cy="304800"/>
              <a:chOff x="3657600" y="4800601"/>
              <a:chExt cx="457200" cy="457200"/>
            </a:xfrm>
          </p:grpSpPr>
          <p:sp>
            <p:nvSpPr>
              <p:cNvPr id="141" name="Oval 1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Oval 1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3200400" y="3581400"/>
              <a:ext cx="304800" cy="304800"/>
              <a:chOff x="3657600" y="4800601"/>
              <a:chExt cx="457200" cy="457200"/>
            </a:xfrm>
          </p:grpSpPr>
          <p:sp>
            <p:nvSpPr>
              <p:cNvPr id="139" name="Oval 1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0" name="Oval 2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3810000" y="4191000"/>
              <a:ext cx="304800" cy="304800"/>
              <a:chOff x="3657600" y="4800601"/>
              <a:chExt cx="457200" cy="457200"/>
            </a:xfrm>
          </p:grpSpPr>
          <p:sp>
            <p:nvSpPr>
              <p:cNvPr id="137" name="Oval 2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Oval 2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4419600" y="4191000"/>
              <a:ext cx="304800" cy="304800"/>
              <a:chOff x="3657600" y="4800601"/>
              <a:chExt cx="457200" cy="457200"/>
            </a:xfrm>
          </p:grpSpPr>
          <p:sp>
            <p:nvSpPr>
              <p:cNvPr id="135" name="Oval 25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" name="Oval 26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3810000" y="3581400"/>
              <a:ext cx="304800" cy="304800"/>
              <a:chOff x="3657600" y="4800601"/>
              <a:chExt cx="457200" cy="457200"/>
            </a:xfrm>
          </p:grpSpPr>
          <p:sp>
            <p:nvSpPr>
              <p:cNvPr id="133" name="Oval 2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Oval 2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4419600" y="3581400"/>
              <a:ext cx="304800" cy="304800"/>
              <a:chOff x="3657600" y="4800601"/>
              <a:chExt cx="457200" cy="457200"/>
            </a:xfrm>
          </p:grpSpPr>
          <p:sp>
            <p:nvSpPr>
              <p:cNvPr id="131" name="Oval 7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" name="Oval 7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2590800" y="2971800"/>
              <a:ext cx="304800" cy="304800"/>
              <a:chOff x="3657600" y="4800601"/>
              <a:chExt cx="457200" cy="457200"/>
            </a:xfrm>
          </p:grpSpPr>
          <p:sp>
            <p:nvSpPr>
              <p:cNvPr id="129" name="Oval 7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Oval 7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3200400" y="2971800"/>
              <a:ext cx="304800" cy="304800"/>
              <a:chOff x="3657600" y="4800601"/>
              <a:chExt cx="457200" cy="457200"/>
            </a:xfrm>
          </p:grpSpPr>
          <p:sp>
            <p:nvSpPr>
              <p:cNvPr id="127" name="Oval 6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Oval 6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2590800" y="2362200"/>
              <a:ext cx="304800" cy="304800"/>
              <a:chOff x="3657600" y="4800601"/>
              <a:chExt cx="457200" cy="457200"/>
            </a:xfrm>
          </p:grpSpPr>
          <p:sp>
            <p:nvSpPr>
              <p:cNvPr id="125" name="Oval 6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Oval 6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3200400" y="2362200"/>
              <a:ext cx="304800" cy="304800"/>
              <a:chOff x="3657600" y="4800601"/>
              <a:chExt cx="457200" cy="457200"/>
            </a:xfrm>
          </p:grpSpPr>
          <p:sp>
            <p:nvSpPr>
              <p:cNvPr id="123" name="Oval 6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Oval 6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" name="Group 49"/>
            <p:cNvGrpSpPr>
              <a:grpSpLocks/>
            </p:cNvGrpSpPr>
            <p:nvPr/>
          </p:nvGrpSpPr>
          <p:grpSpPr bwMode="auto">
            <a:xfrm>
              <a:off x="3810000" y="2971800"/>
              <a:ext cx="304800" cy="304800"/>
              <a:chOff x="3657600" y="4800601"/>
              <a:chExt cx="457200" cy="457200"/>
            </a:xfrm>
          </p:grpSpPr>
          <p:sp>
            <p:nvSpPr>
              <p:cNvPr id="121" name="Oval 6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Oval 6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4419600" y="2971800"/>
              <a:ext cx="304800" cy="304800"/>
              <a:chOff x="3657600" y="4800601"/>
              <a:chExt cx="457200" cy="457200"/>
            </a:xfrm>
          </p:grpSpPr>
          <p:sp>
            <p:nvSpPr>
              <p:cNvPr id="119" name="Oval 6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Oval 6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3810000" y="2362200"/>
              <a:ext cx="304800" cy="304800"/>
              <a:chOff x="3657600" y="4800601"/>
              <a:chExt cx="457200" cy="457200"/>
            </a:xfrm>
          </p:grpSpPr>
          <p:sp>
            <p:nvSpPr>
              <p:cNvPr id="117" name="Oval 5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Oval 5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49"/>
            <p:cNvGrpSpPr>
              <a:grpSpLocks/>
            </p:cNvGrpSpPr>
            <p:nvPr/>
          </p:nvGrpSpPr>
          <p:grpSpPr bwMode="auto">
            <a:xfrm>
              <a:off x="4419600" y="2362200"/>
              <a:ext cx="304800" cy="304800"/>
              <a:chOff x="3657600" y="4800601"/>
              <a:chExt cx="457200" cy="457200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Oval 5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4" name="Group 49"/>
            <p:cNvGrpSpPr>
              <a:grpSpLocks/>
            </p:cNvGrpSpPr>
            <p:nvPr/>
          </p:nvGrpSpPr>
          <p:grpSpPr bwMode="auto">
            <a:xfrm>
              <a:off x="5029200" y="4191000"/>
              <a:ext cx="304800" cy="304800"/>
              <a:chOff x="3657600" y="4800601"/>
              <a:chExt cx="457200" cy="4572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" name="Group 49"/>
            <p:cNvGrpSpPr>
              <a:grpSpLocks/>
            </p:cNvGrpSpPr>
            <p:nvPr/>
          </p:nvGrpSpPr>
          <p:grpSpPr bwMode="auto">
            <a:xfrm>
              <a:off x="5638800" y="4191000"/>
              <a:ext cx="304800" cy="304800"/>
              <a:chOff x="3657600" y="4800601"/>
              <a:chExt cx="457200" cy="4572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" name="Group 49"/>
            <p:cNvGrpSpPr>
              <a:grpSpLocks/>
            </p:cNvGrpSpPr>
            <p:nvPr/>
          </p:nvGrpSpPr>
          <p:grpSpPr bwMode="auto">
            <a:xfrm>
              <a:off x="5029200" y="3581400"/>
              <a:ext cx="304800" cy="304800"/>
              <a:chOff x="3657600" y="4800601"/>
              <a:chExt cx="457200" cy="4572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" name="Group 49"/>
            <p:cNvGrpSpPr>
              <a:grpSpLocks/>
            </p:cNvGrpSpPr>
            <p:nvPr/>
          </p:nvGrpSpPr>
          <p:grpSpPr bwMode="auto">
            <a:xfrm>
              <a:off x="5638800" y="3581400"/>
              <a:ext cx="304800" cy="304800"/>
              <a:chOff x="3657600" y="4800601"/>
              <a:chExt cx="457200" cy="45720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8" name="Group 49"/>
            <p:cNvGrpSpPr>
              <a:grpSpLocks/>
            </p:cNvGrpSpPr>
            <p:nvPr/>
          </p:nvGrpSpPr>
          <p:grpSpPr bwMode="auto">
            <a:xfrm>
              <a:off x="6248400" y="4191000"/>
              <a:ext cx="304800" cy="304800"/>
              <a:chOff x="3657600" y="4800601"/>
              <a:chExt cx="457200" cy="4572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9" name="Group 49"/>
            <p:cNvGrpSpPr>
              <a:grpSpLocks/>
            </p:cNvGrpSpPr>
            <p:nvPr/>
          </p:nvGrpSpPr>
          <p:grpSpPr bwMode="auto">
            <a:xfrm>
              <a:off x="6248400" y="3581400"/>
              <a:ext cx="304800" cy="304800"/>
              <a:chOff x="3657600" y="4800601"/>
              <a:chExt cx="457200" cy="4572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0" name="Group 49"/>
            <p:cNvGrpSpPr>
              <a:grpSpLocks/>
            </p:cNvGrpSpPr>
            <p:nvPr/>
          </p:nvGrpSpPr>
          <p:grpSpPr bwMode="auto">
            <a:xfrm>
              <a:off x="5029200" y="2971800"/>
              <a:ext cx="304800" cy="304800"/>
              <a:chOff x="3657600" y="4800601"/>
              <a:chExt cx="457200" cy="457200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5638800" y="2971800"/>
              <a:ext cx="304800" cy="304800"/>
              <a:chOff x="3657600" y="4800601"/>
              <a:chExt cx="457200" cy="4572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4" name="Group 49"/>
            <p:cNvGrpSpPr>
              <a:grpSpLocks/>
            </p:cNvGrpSpPr>
            <p:nvPr/>
          </p:nvGrpSpPr>
          <p:grpSpPr bwMode="auto">
            <a:xfrm>
              <a:off x="5029200" y="2362200"/>
              <a:ext cx="304800" cy="304800"/>
              <a:chOff x="3657600" y="4800601"/>
              <a:chExt cx="457200" cy="45720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5" name="Group 49"/>
            <p:cNvGrpSpPr>
              <a:grpSpLocks/>
            </p:cNvGrpSpPr>
            <p:nvPr/>
          </p:nvGrpSpPr>
          <p:grpSpPr bwMode="auto">
            <a:xfrm>
              <a:off x="5638800" y="2362200"/>
              <a:ext cx="304800" cy="304800"/>
              <a:chOff x="3657600" y="4800601"/>
              <a:chExt cx="457200" cy="45720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6" name="Group 49"/>
            <p:cNvGrpSpPr>
              <a:grpSpLocks/>
            </p:cNvGrpSpPr>
            <p:nvPr/>
          </p:nvGrpSpPr>
          <p:grpSpPr bwMode="auto">
            <a:xfrm>
              <a:off x="6248400" y="2971800"/>
              <a:ext cx="304800" cy="304800"/>
              <a:chOff x="3657600" y="4800601"/>
              <a:chExt cx="457200" cy="4572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7" name="Group 49"/>
            <p:cNvGrpSpPr>
              <a:grpSpLocks/>
            </p:cNvGrpSpPr>
            <p:nvPr/>
          </p:nvGrpSpPr>
          <p:grpSpPr bwMode="auto">
            <a:xfrm>
              <a:off x="6248400" y="2362200"/>
              <a:ext cx="304800" cy="304800"/>
              <a:chOff x="3657600" y="4800601"/>
              <a:chExt cx="457200" cy="45720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47" name="Rectangle 88"/>
          <p:cNvSpPr/>
          <p:nvPr/>
        </p:nvSpPr>
        <p:spPr>
          <a:xfrm>
            <a:off x="2438400" y="2209800"/>
            <a:ext cx="4267200" cy="2438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152"/>
          <p:cNvGrpSpPr/>
          <p:nvPr/>
        </p:nvGrpSpPr>
        <p:grpSpPr>
          <a:xfrm>
            <a:off x="1905000" y="2895600"/>
            <a:ext cx="1447800" cy="1676400"/>
            <a:chOff x="1905000" y="2895600"/>
            <a:chExt cx="1447800" cy="1676400"/>
          </a:xfrm>
        </p:grpSpPr>
        <p:sp>
          <p:nvSpPr>
            <p:cNvPr id="157" name="Rectangle 156"/>
            <p:cNvSpPr/>
            <p:nvPr/>
          </p:nvSpPr>
          <p:spPr>
            <a:xfrm>
              <a:off x="1905000" y="2895600"/>
              <a:ext cx="10668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905000" y="28956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>
              <a:off x="2971800" y="3733800"/>
              <a:ext cx="381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3048000" y="33528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</p:grpSp>
      <p:grpSp>
        <p:nvGrpSpPr>
          <p:cNvPr id="69" name="Group 153"/>
          <p:cNvGrpSpPr/>
          <p:nvPr/>
        </p:nvGrpSpPr>
        <p:grpSpPr>
          <a:xfrm>
            <a:off x="3733800" y="2438400"/>
            <a:ext cx="1066800" cy="2133600"/>
            <a:chOff x="3733800" y="2438400"/>
            <a:chExt cx="1066800" cy="2133600"/>
          </a:xfrm>
        </p:grpSpPr>
        <p:sp>
          <p:nvSpPr>
            <p:cNvPr id="158" name="Rectangle 157"/>
            <p:cNvSpPr/>
            <p:nvPr/>
          </p:nvSpPr>
          <p:spPr>
            <a:xfrm>
              <a:off x="3733800" y="2895600"/>
              <a:ext cx="10668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733800" y="28956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flipV="1">
              <a:off x="4267200" y="2438400"/>
              <a:ext cx="0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3962400" y="24384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</p:grpSp>
      <p:grpSp>
        <p:nvGrpSpPr>
          <p:cNvPr id="70" name="Group 154"/>
          <p:cNvGrpSpPr/>
          <p:nvPr/>
        </p:nvGrpSpPr>
        <p:grpSpPr>
          <a:xfrm>
            <a:off x="5562600" y="3048000"/>
            <a:ext cx="1066800" cy="2133600"/>
            <a:chOff x="3733800" y="2438400"/>
            <a:chExt cx="1066800" cy="2133600"/>
          </a:xfrm>
        </p:grpSpPr>
        <p:sp>
          <p:nvSpPr>
            <p:cNvPr id="156" name="Rectangle 155"/>
            <p:cNvSpPr/>
            <p:nvPr/>
          </p:nvSpPr>
          <p:spPr>
            <a:xfrm>
              <a:off x="3733800" y="2895600"/>
              <a:ext cx="10668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733800" y="28956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162" name="Straight Arrow Connector 161"/>
            <p:cNvCxnSpPr/>
            <p:nvPr/>
          </p:nvCxnSpPr>
          <p:spPr>
            <a:xfrm flipV="1">
              <a:off x="4267200" y="2438400"/>
              <a:ext cx="0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3962400" y="24384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438090" y="2895600"/>
            <a:ext cx="314510" cy="1676400"/>
            <a:chOff x="599890" y="3200400"/>
            <a:chExt cx="314510" cy="1676400"/>
          </a:xfrm>
        </p:grpSpPr>
        <p:cxnSp>
          <p:nvCxnSpPr>
            <p:cNvPr id="149" name="Straight Arrow Connector 148"/>
            <p:cNvCxnSpPr/>
            <p:nvPr/>
          </p:nvCxnSpPr>
          <p:spPr>
            <a:xfrm flipV="1">
              <a:off x="904690" y="3200400"/>
              <a:ext cx="0" cy="16764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599890" y="3805535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L</a:t>
              </a:r>
              <a:endParaRPr lang="en-US" sz="2400" i="1" baseline="-25000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905000" y="2286000"/>
            <a:ext cx="1066800" cy="461665"/>
            <a:chOff x="980890" y="2590800"/>
            <a:chExt cx="1066800" cy="461665"/>
          </a:xfrm>
        </p:grpSpPr>
        <p:cxnSp>
          <p:nvCxnSpPr>
            <p:cNvPr id="154" name="Straight Arrow Connector 153"/>
            <p:cNvCxnSpPr/>
            <p:nvPr/>
          </p:nvCxnSpPr>
          <p:spPr>
            <a:xfrm>
              <a:off x="980890" y="3048000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1338612" y="2590800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w</a:t>
              </a:r>
              <a:endParaRPr lang="en-US" sz="2400" i="1" baseline="-25000" dirty="0"/>
            </a:p>
          </p:txBody>
        </p:sp>
      </p:grpSp>
      <p:sp>
        <p:nvSpPr>
          <p:cNvPr id="169" name="Slide Number Placeholder 1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6701051" y="2205251"/>
            <a:ext cx="60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ext</a:t>
            </a:r>
            <a:endParaRPr lang="en-US" sz="2400" i="1" baseline="-2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Moving loop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loop moves through a region with a uniform </a:t>
            </a:r>
            <a:r>
              <a:rPr lang="en-US" sz="2400" i="1" dirty="0" smtClean="0"/>
              <a:t>B</a:t>
            </a:r>
            <a:r>
              <a:rPr lang="en-US" sz="2400" dirty="0" smtClean="0"/>
              <a:t> field at a constant speed </a:t>
            </a:r>
            <a:r>
              <a:rPr lang="en-US" sz="2400" i="1" dirty="0" smtClean="0"/>
              <a:t>v.</a:t>
            </a:r>
            <a:r>
              <a:rPr lang="en-US" sz="2400" dirty="0" smtClean="0"/>
              <a:t> The field is zero outside.</a:t>
            </a:r>
            <a:endParaRPr lang="en-US" sz="2400" i="1" dirty="0"/>
          </a:p>
        </p:txBody>
      </p:sp>
      <p:pic>
        <p:nvPicPr>
          <p:cNvPr id="7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3200400" y="3581400"/>
            <a:ext cx="304800" cy="304800"/>
            <a:chOff x="3657600" y="4800601"/>
            <a:chExt cx="457200" cy="457200"/>
          </a:xfrm>
        </p:grpSpPr>
        <p:sp>
          <p:nvSpPr>
            <p:cNvPr id="93" name="Oval 10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11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3810000" y="3581400"/>
            <a:ext cx="304800" cy="304800"/>
            <a:chOff x="3657600" y="4800601"/>
            <a:chExt cx="457200" cy="457200"/>
          </a:xfrm>
        </p:grpSpPr>
        <p:sp>
          <p:nvSpPr>
            <p:cNvPr id="91" name="Oval 13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14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3200400" y="2971800"/>
            <a:ext cx="304800" cy="304800"/>
            <a:chOff x="3657600" y="4800601"/>
            <a:chExt cx="457200" cy="457200"/>
          </a:xfrm>
        </p:grpSpPr>
        <p:sp>
          <p:nvSpPr>
            <p:cNvPr id="89" name="Oval 16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17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810000" y="2971800"/>
            <a:ext cx="304800" cy="304800"/>
            <a:chOff x="3657600" y="4800601"/>
            <a:chExt cx="457200" cy="457200"/>
          </a:xfrm>
        </p:grpSpPr>
        <p:sp>
          <p:nvSpPr>
            <p:cNvPr id="87" name="Oval 19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20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4419600" y="3581400"/>
            <a:ext cx="304800" cy="304800"/>
            <a:chOff x="3657600" y="4800601"/>
            <a:chExt cx="457200" cy="457200"/>
          </a:xfrm>
        </p:grpSpPr>
        <p:sp>
          <p:nvSpPr>
            <p:cNvPr id="85" name="Oval 22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23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5029200" y="3581400"/>
            <a:ext cx="304800" cy="304800"/>
            <a:chOff x="3657600" y="4800601"/>
            <a:chExt cx="457200" cy="457200"/>
          </a:xfrm>
        </p:grpSpPr>
        <p:sp>
          <p:nvSpPr>
            <p:cNvPr id="83" name="Oval 25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26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4419600" y="2971800"/>
            <a:ext cx="304800" cy="304800"/>
            <a:chOff x="3657600" y="4800601"/>
            <a:chExt cx="457200" cy="457200"/>
          </a:xfrm>
        </p:grpSpPr>
        <p:sp>
          <p:nvSpPr>
            <p:cNvPr id="81" name="Oval 28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29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49"/>
          <p:cNvGrpSpPr>
            <a:grpSpLocks/>
          </p:cNvGrpSpPr>
          <p:nvPr/>
        </p:nvGrpSpPr>
        <p:grpSpPr bwMode="auto">
          <a:xfrm>
            <a:off x="5029200" y="2971800"/>
            <a:ext cx="304800" cy="304800"/>
            <a:chOff x="3657600" y="4800601"/>
            <a:chExt cx="457200" cy="457200"/>
          </a:xfrm>
        </p:grpSpPr>
        <p:sp>
          <p:nvSpPr>
            <p:cNvPr id="79" name="Oval 78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" name="Group 49"/>
          <p:cNvGrpSpPr>
            <a:grpSpLocks/>
          </p:cNvGrpSpPr>
          <p:nvPr/>
        </p:nvGrpSpPr>
        <p:grpSpPr bwMode="auto">
          <a:xfrm>
            <a:off x="3200400" y="2362200"/>
            <a:ext cx="304800" cy="304800"/>
            <a:chOff x="3657600" y="4800601"/>
            <a:chExt cx="457200" cy="457200"/>
          </a:xfrm>
        </p:grpSpPr>
        <p:sp>
          <p:nvSpPr>
            <p:cNvPr id="77" name="Oval 76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49"/>
          <p:cNvGrpSpPr>
            <a:grpSpLocks/>
          </p:cNvGrpSpPr>
          <p:nvPr/>
        </p:nvGrpSpPr>
        <p:grpSpPr bwMode="auto">
          <a:xfrm>
            <a:off x="3810000" y="2362200"/>
            <a:ext cx="304800" cy="304800"/>
            <a:chOff x="3657600" y="4800601"/>
            <a:chExt cx="457200" cy="457200"/>
          </a:xfrm>
        </p:grpSpPr>
        <p:sp>
          <p:nvSpPr>
            <p:cNvPr id="75" name="Oval 74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49"/>
          <p:cNvGrpSpPr>
            <a:grpSpLocks/>
          </p:cNvGrpSpPr>
          <p:nvPr/>
        </p:nvGrpSpPr>
        <p:grpSpPr bwMode="auto">
          <a:xfrm>
            <a:off x="4419600" y="2362200"/>
            <a:ext cx="304800" cy="304800"/>
            <a:chOff x="3657600" y="4800601"/>
            <a:chExt cx="457200" cy="457200"/>
          </a:xfrm>
        </p:grpSpPr>
        <p:sp>
          <p:nvSpPr>
            <p:cNvPr id="69" name="Oval 68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49"/>
          <p:cNvGrpSpPr>
            <a:grpSpLocks/>
          </p:cNvGrpSpPr>
          <p:nvPr/>
        </p:nvGrpSpPr>
        <p:grpSpPr bwMode="auto">
          <a:xfrm>
            <a:off x="5029200" y="2362200"/>
            <a:ext cx="304800" cy="304800"/>
            <a:chOff x="3657600" y="4800601"/>
            <a:chExt cx="457200" cy="457200"/>
          </a:xfrm>
        </p:grpSpPr>
        <p:sp>
          <p:nvSpPr>
            <p:cNvPr id="67" name="Oval 66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5638800" y="3581400"/>
            <a:ext cx="304800" cy="304800"/>
            <a:chOff x="3657600" y="4800601"/>
            <a:chExt cx="457200" cy="457200"/>
          </a:xfrm>
        </p:grpSpPr>
        <p:sp>
          <p:nvSpPr>
            <p:cNvPr id="61" name="Oval 60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49"/>
          <p:cNvGrpSpPr>
            <a:grpSpLocks/>
          </p:cNvGrpSpPr>
          <p:nvPr/>
        </p:nvGrpSpPr>
        <p:grpSpPr bwMode="auto">
          <a:xfrm>
            <a:off x="5638800" y="2971800"/>
            <a:ext cx="304800" cy="304800"/>
            <a:chOff x="3657600" y="4800601"/>
            <a:chExt cx="457200" cy="457200"/>
          </a:xfrm>
        </p:grpSpPr>
        <p:sp>
          <p:nvSpPr>
            <p:cNvPr id="57" name="Oval 56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" name="Group 49"/>
          <p:cNvGrpSpPr>
            <a:grpSpLocks/>
          </p:cNvGrpSpPr>
          <p:nvPr/>
        </p:nvGrpSpPr>
        <p:grpSpPr bwMode="auto">
          <a:xfrm>
            <a:off x="5638800" y="2362200"/>
            <a:ext cx="304800" cy="304800"/>
            <a:chOff x="3657600" y="4800601"/>
            <a:chExt cx="457200" cy="457200"/>
          </a:xfrm>
        </p:grpSpPr>
        <p:sp>
          <p:nvSpPr>
            <p:cNvPr id="49" name="Oval 48"/>
            <p:cNvSpPr/>
            <p:nvPr/>
          </p:nvSpPr>
          <p:spPr>
            <a:xfrm>
              <a:off x="3657600" y="4800601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3048000" y="2209800"/>
            <a:ext cx="3048000" cy="1828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1600200" y="525780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2514600" y="5257800"/>
            <a:ext cx="3048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1353876" y="2590800"/>
            <a:ext cx="2075124" cy="1066800"/>
            <a:chOff x="1295400" y="2590800"/>
            <a:chExt cx="2075124" cy="1066800"/>
          </a:xfrm>
        </p:grpSpPr>
        <p:sp>
          <p:nvSpPr>
            <p:cNvPr id="127" name="Rectangle 126"/>
            <p:cNvSpPr/>
            <p:nvPr/>
          </p:nvSpPr>
          <p:spPr>
            <a:xfrm>
              <a:off x="1295400" y="2590800"/>
              <a:ext cx="1694124" cy="1066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>
              <a:off x="2971800" y="3124200"/>
              <a:ext cx="381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3048000" y="2667000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v</a:t>
              </a:r>
              <a:endParaRPr lang="en-US" sz="2400" i="1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533400" y="4191000"/>
            <a:ext cx="7996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Which diagram best represents the EMF </a:t>
            </a:r>
            <a:r>
              <a:rPr lang="el-GR" sz="2400" i="1" dirty="0" smtClean="0">
                <a:latin typeface="Calibri"/>
              </a:rPr>
              <a:t>ε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smtClean="0"/>
              <a:t>in the loop vs. time?</a:t>
            </a:r>
            <a:endParaRPr lang="en-US" sz="2400" dirty="0"/>
          </a:p>
        </p:txBody>
      </p:sp>
      <p:sp>
        <p:nvSpPr>
          <p:cNvPr id="153" name="Line 81"/>
          <p:cNvSpPr>
            <a:spLocks noChangeShapeType="1"/>
          </p:cNvSpPr>
          <p:nvPr/>
        </p:nvSpPr>
        <p:spPr bwMode="auto">
          <a:xfrm flipH="1">
            <a:off x="1219199" y="5105400"/>
            <a:ext cx="0" cy="11430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" name="Line 84"/>
          <p:cNvSpPr>
            <a:spLocks noChangeShapeType="1"/>
          </p:cNvSpPr>
          <p:nvPr/>
        </p:nvSpPr>
        <p:spPr bwMode="auto">
          <a:xfrm rot="5400000" flipH="1">
            <a:off x="2095499" y="4762501"/>
            <a:ext cx="1" cy="20574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" name="Line 81"/>
          <p:cNvSpPr>
            <a:spLocks noChangeShapeType="1"/>
          </p:cNvSpPr>
          <p:nvPr/>
        </p:nvSpPr>
        <p:spPr bwMode="auto">
          <a:xfrm>
            <a:off x="3962400" y="5105401"/>
            <a:ext cx="0" cy="12954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" name="Line 84"/>
          <p:cNvSpPr>
            <a:spLocks noChangeShapeType="1"/>
          </p:cNvSpPr>
          <p:nvPr/>
        </p:nvSpPr>
        <p:spPr bwMode="auto">
          <a:xfrm rot="5400000" flipH="1">
            <a:off x="4838700" y="4762500"/>
            <a:ext cx="1" cy="20574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" name="Line 81"/>
          <p:cNvSpPr>
            <a:spLocks noChangeShapeType="1"/>
          </p:cNvSpPr>
          <p:nvPr/>
        </p:nvSpPr>
        <p:spPr bwMode="auto">
          <a:xfrm>
            <a:off x="6705600" y="5105400"/>
            <a:ext cx="0" cy="11430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" name="Line 84"/>
          <p:cNvSpPr>
            <a:spLocks noChangeShapeType="1"/>
          </p:cNvSpPr>
          <p:nvPr/>
        </p:nvSpPr>
        <p:spPr bwMode="auto">
          <a:xfrm rot="5400000" flipH="1">
            <a:off x="7581900" y="4762501"/>
            <a:ext cx="1" cy="20574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62" name="Straight Connector 161"/>
          <p:cNvCxnSpPr/>
          <p:nvPr/>
        </p:nvCxnSpPr>
        <p:spPr>
          <a:xfrm flipH="1">
            <a:off x="1295400" y="5257800"/>
            <a:ext cx="3048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4419600" y="5791200"/>
            <a:ext cx="83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4038600" y="5791200"/>
            <a:ext cx="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7391400" y="57912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8001000" y="5257800"/>
            <a:ext cx="3048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6781800" y="5257800"/>
            <a:ext cx="3048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>
            <a:off x="7696200" y="5257800"/>
            <a:ext cx="3048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7086600" y="5257800"/>
            <a:ext cx="3048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038600" y="63246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4419600" y="5791200"/>
            <a:ext cx="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5638800" y="5257800"/>
            <a:ext cx="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5257800" y="52578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5257800" y="5257800"/>
            <a:ext cx="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/>
          <p:cNvSpPr/>
          <p:nvPr/>
        </p:nvSpPr>
        <p:spPr>
          <a:xfrm>
            <a:off x="1066800" y="4724400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 smtClean="0"/>
              <a:t>ε</a:t>
            </a:r>
            <a:endParaRPr lang="en-US" sz="2400" dirty="0"/>
          </a:p>
        </p:txBody>
      </p:sp>
      <p:sp>
        <p:nvSpPr>
          <p:cNvPr id="188" name="Rectangle 187"/>
          <p:cNvSpPr/>
          <p:nvPr/>
        </p:nvSpPr>
        <p:spPr>
          <a:xfrm>
            <a:off x="3790672" y="4724400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 smtClean="0"/>
              <a:t>ε</a:t>
            </a:r>
            <a:endParaRPr lang="en-US" sz="2400" dirty="0"/>
          </a:p>
        </p:txBody>
      </p:sp>
      <p:sp>
        <p:nvSpPr>
          <p:cNvPr id="189" name="Rectangle 188"/>
          <p:cNvSpPr/>
          <p:nvPr/>
        </p:nvSpPr>
        <p:spPr>
          <a:xfrm>
            <a:off x="6533872" y="4724400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 smtClean="0"/>
              <a:t>ε</a:t>
            </a:r>
            <a:endParaRPr lang="en-US" sz="2400" dirty="0"/>
          </a:p>
        </p:txBody>
      </p:sp>
      <p:sp>
        <p:nvSpPr>
          <p:cNvPr id="190" name="Rectangle 189"/>
          <p:cNvSpPr/>
          <p:nvPr/>
        </p:nvSpPr>
        <p:spPr>
          <a:xfrm>
            <a:off x="8534400" y="5562600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t</a:t>
            </a:r>
            <a:endParaRPr lang="en-US" sz="2400" dirty="0"/>
          </a:p>
        </p:txBody>
      </p:sp>
      <p:sp>
        <p:nvSpPr>
          <p:cNvPr id="191" name="Rectangle 190"/>
          <p:cNvSpPr/>
          <p:nvPr/>
        </p:nvSpPr>
        <p:spPr>
          <a:xfrm>
            <a:off x="5808742" y="5562600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t</a:t>
            </a:r>
            <a:endParaRPr lang="en-US" sz="2400" dirty="0"/>
          </a:p>
        </p:txBody>
      </p:sp>
      <p:sp>
        <p:nvSpPr>
          <p:cNvPr id="192" name="Rectangle 191"/>
          <p:cNvSpPr/>
          <p:nvPr/>
        </p:nvSpPr>
        <p:spPr>
          <a:xfrm>
            <a:off x="3065542" y="5562600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t</a:t>
            </a:r>
            <a:endParaRPr lang="en-US" sz="2400" dirty="0"/>
          </a:p>
        </p:txBody>
      </p:sp>
      <p:sp>
        <p:nvSpPr>
          <p:cNvPr id="193" name="Text Box 3"/>
          <p:cNvSpPr txBox="1">
            <a:spLocks noChangeArrowheads="1"/>
          </p:cNvSpPr>
          <p:nvPr/>
        </p:nvSpPr>
        <p:spPr bwMode="auto">
          <a:xfrm>
            <a:off x="609600" y="4643735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			B.			C.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9" name="Slide Number Placeholder 1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solenoid cannon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774" y="1228356"/>
            <a:ext cx="8452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loop of radius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loop</a:t>
            </a:r>
            <a:r>
              <a:rPr lang="en-US" sz="2400" dirty="0" smtClean="0"/>
              <a:t> = 11 cm is placed around a long solenoid. The solenoid has a radius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sol</a:t>
            </a:r>
            <a:r>
              <a:rPr lang="en-US" sz="2400" dirty="0" smtClean="0"/>
              <a:t> = 4.8 cm and </a:t>
            </a:r>
            <a:r>
              <a:rPr lang="en-US" sz="2400" i="1" dirty="0" smtClean="0"/>
              <a:t>n</a:t>
            </a:r>
            <a:r>
              <a:rPr lang="en-US" sz="2400" dirty="0" smtClean="0"/>
              <a:t> = 10,000 turns/m of wire. The current </a:t>
            </a:r>
            <a:r>
              <a:rPr lang="en-US" sz="2400" i="1" dirty="0" smtClean="0"/>
              <a:t>I</a:t>
            </a:r>
            <a:r>
              <a:rPr lang="en-US" sz="2400" dirty="0" smtClean="0"/>
              <a:t> through solenoid increases at a rate of 1.5 A/s. </a:t>
            </a:r>
            <a:endParaRPr lang="en-US" sz="2400" dirty="0"/>
          </a:p>
        </p:txBody>
      </p:sp>
      <p:graphicFrame>
        <p:nvGraphicFramePr>
          <p:cNvPr id="315393" name="Object 1"/>
          <p:cNvGraphicFramePr>
            <a:graphicFrameLocks noChangeAspect="1"/>
          </p:cNvGraphicFramePr>
          <p:nvPr/>
        </p:nvGraphicFramePr>
        <p:xfrm>
          <a:off x="838200" y="3352800"/>
          <a:ext cx="1069975" cy="757238"/>
        </p:xfrm>
        <a:graphic>
          <a:graphicData uri="http://schemas.openxmlformats.org/presentationml/2006/ole">
            <p:oleObj spid="_x0000_s360450" name="Equation" r:id="rId3" imgW="609480" imgH="431640" progId="Equation.DSMT4">
              <p:embed/>
            </p:oleObj>
          </a:graphicData>
        </a:graphic>
      </p:graphicFrame>
      <p:graphicFrame>
        <p:nvGraphicFramePr>
          <p:cNvPr id="315394" name="Object 2"/>
          <p:cNvGraphicFramePr>
            <a:graphicFrameLocks noChangeAspect="1"/>
          </p:cNvGraphicFramePr>
          <p:nvPr/>
        </p:nvGraphicFramePr>
        <p:xfrm>
          <a:off x="2209800" y="3505200"/>
          <a:ext cx="1939925" cy="401637"/>
        </p:xfrm>
        <a:graphic>
          <a:graphicData uri="http://schemas.openxmlformats.org/presentationml/2006/ole">
            <p:oleObj spid="_x0000_s360451" name="Equation" r:id="rId4" imgW="1104840" imgH="228600" progId="Equation.DSMT4">
              <p:embed/>
            </p:oleObj>
          </a:graphicData>
        </a:graphic>
      </p:graphicFrame>
      <p:graphicFrame>
        <p:nvGraphicFramePr>
          <p:cNvPr id="315396" name="Object 4"/>
          <p:cNvGraphicFramePr>
            <a:graphicFrameLocks noChangeAspect="1"/>
          </p:cNvGraphicFramePr>
          <p:nvPr/>
        </p:nvGraphicFramePr>
        <p:xfrm>
          <a:off x="838200" y="4886016"/>
          <a:ext cx="1808163" cy="401637"/>
        </p:xfrm>
        <a:graphic>
          <a:graphicData uri="http://schemas.openxmlformats.org/presentationml/2006/ole">
            <p:oleObj spid="_x0000_s360453" name="Equation" r:id="rId5" imgW="1028520" imgH="228600" progId="Equation.DSMT4">
              <p:embed/>
            </p:oleObj>
          </a:graphicData>
        </a:graphic>
      </p:graphicFrame>
      <p:graphicFrame>
        <p:nvGraphicFramePr>
          <p:cNvPr id="315398" name="Object 6"/>
          <p:cNvGraphicFramePr>
            <a:graphicFrameLocks noChangeAspect="1"/>
          </p:cNvGraphicFramePr>
          <p:nvPr/>
        </p:nvGraphicFramePr>
        <p:xfrm>
          <a:off x="838200" y="5338453"/>
          <a:ext cx="3055937" cy="690563"/>
        </p:xfrm>
        <a:graphic>
          <a:graphicData uri="http://schemas.openxmlformats.org/presentationml/2006/ole">
            <p:oleObj spid="_x0000_s360454" name="Equation" r:id="rId6" imgW="1739880" imgH="393480" progId="Equation.DSMT4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14,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Arc 13"/>
          <p:cNvSpPr/>
          <p:nvPr/>
        </p:nvSpPr>
        <p:spPr>
          <a:xfrm>
            <a:off x="4882807" y="3954290"/>
            <a:ext cx="1752600" cy="457200"/>
          </a:xfrm>
          <a:prstGeom prst="arc">
            <a:avLst>
              <a:gd name="adj1" fmla="val 12230162"/>
              <a:gd name="adj2" fmla="val 20148460"/>
            </a:avLst>
          </a:prstGeom>
          <a:ln w="1016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7"/>
          <p:cNvGrpSpPr/>
          <p:nvPr/>
        </p:nvGrpSpPr>
        <p:grpSpPr>
          <a:xfrm>
            <a:off x="4495800" y="3581400"/>
            <a:ext cx="2293916" cy="1958444"/>
            <a:chOff x="4378978" y="4003845"/>
            <a:chExt cx="1072390" cy="1028136"/>
          </a:xfrm>
        </p:grpSpPr>
        <p:pic>
          <p:nvPicPr>
            <p:cNvPr id="16" name="Picture 4" descr="http://www.scifacts.com/images/solenoid1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20000"/>
            </a:blip>
            <a:srcRect/>
            <a:stretch>
              <a:fillRect/>
            </a:stretch>
          </p:blipFill>
          <p:spPr bwMode="auto">
            <a:xfrm rot="5725728">
              <a:off x="4904993" y="3664300"/>
              <a:ext cx="206829" cy="885920"/>
            </a:xfrm>
            <a:prstGeom prst="rect">
              <a:avLst/>
            </a:prstGeom>
            <a:noFill/>
          </p:spPr>
        </p:pic>
        <p:pic>
          <p:nvPicPr>
            <p:cNvPr id="17" name="Picture 4" descr="http://www.scifacts.com/images/solenoid11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20000"/>
            </a:blip>
            <a:srcRect/>
            <a:stretch>
              <a:fillRect/>
            </a:stretch>
          </p:blipFill>
          <p:spPr bwMode="auto">
            <a:xfrm rot="5725728">
              <a:off x="4390935" y="4158018"/>
              <a:ext cx="862006" cy="885920"/>
            </a:xfrm>
            <a:prstGeom prst="rect">
              <a:avLst/>
            </a:prstGeom>
            <a:noFill/>
          </p:spPr>
        </p:pic>
      </p:grpSp>
      <p:sp>
        <p:nvSpPr>
          <p:cNvPr id="18" name="Arc 17"/>
          <p:cNvSpPr/>
          <p:nvPr/>
        </p:nvSpPr>
        <p:spPr>
          <a:xfrm rot="21311376">
            <a:off x="5351177" y="4592794"/>
            <a:ext cx="914400" cy="304800"/>
          </a:xfrm>
          <a:prstGeom prst="arc">
            <a:avLst>
              <a:gd name="adj1" fmla="val 2411211"/>
              <a:gd name="adj2" fmla="val 8247667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52240" y="505636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81649" y="5328067"/>
            <a:ext cx="225631" cy="237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022272" y="3665522"/>
            <a:ext cx="271154" cy="21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nut 21"/>
          <p:cNvSpPr/>
          <p:nvPr/>
        </p:nvSpPr>
        <p:spPr>
          <a:xfrm>
            <a:off x="7471128" y="3950821"/>
            <a:ext cx="979714" cy="979714"/>
          </a:xfrm>
          <a:prstGeom prst="donut">
            <a:avLst>
              <a:gd name="adj" fmla="val 1403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7075049" y="3555549"/>
            <a:ext cx="1752600" cy="1757491"/>
          </a:xfrm>
          <a:prstGeom prst="donut">
            <a:avLst>
              <a:gd name="adj" fmla="val 5500"/>
            </a:avLst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40007" y="5565390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487457" y="5549470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26" name="Arc 25"/>
          <p:cNvSpPr/>
          <p:nvPr/>
        </p:nvSpPr>
        <p:spPr>
          <a:xfrm>
            <a:off x="7519529" y="3997262"/>
            <a:ext cx="868680" cy="868680"/>
          </a:xfrm>
          <a:prstGeom prst="arc">
            <a:avLst>
              <a:gd name="adj1" fmla="val 2109984"/>
              <a:gd name="adj2" fmla="val 21061534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61"/>
          <p:cNvGrpSpPr/>
          <p:nvPr/>
        </p:nvGrpSpPr>
        <p:grpSpPr>
          <a:xfrm>
            <a:off x="7657721" y="3045945"/>
            <a:ext cx="583814" cy="1538219"/>
            <a:chOff x="308737" y="2119381"/>
            <a:chExt cx="583814" cy="1538219"/>
          </a:xfrm>
        </p:grpSpPr>
        <p:sp>
          <p:nvSpPr>
            <p:cNvPr id="28" name="TextBox 58"/>
            <p:cNvSpPr txBox="1">
              <a:spLocks noChangeArrowheads="1"/>
            </p:cNvSpPr>
            <p:nvPr/>
          </p:nvSpPr>
          <p:spPr bwMode="auto">
            <a:xfrm>
              <a:off x="308737" y="2119381"/>
              <a:ext cx="583814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r>
                <a:rPr lang="en-US" sz="2400" i="1" baseline="-25000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sol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457200" y="3352800"/>
              <a:ext cx="304800" cy="304800"/>
              <a:chOff x="3657600" y="4800601"/>
              <a:chExt cx="457200" cy="457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657600" y="4800601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7" name="Group 31"/>
          <p:cNvGrpSpPr/>
          <p:nvPr/>
        </p:nvGrpSpPr>
        <p:grpSpPr>
          <a:xfrm>
            <a:off x="5492407" y="2898390"/>
            <a:ext cx="583814" cy="2489054"/>
            <a:chOff x="5253583" y="2057400"/>
            <a:chExt cx="583814" cy="2489054"/>
          </a:xfrm>
        </p:grpSpPr>
        <p:sp>
          <p:nvSpPr>
            <p:cNvPr id="33" name="TextBox 58"/>
            <p:cNvSpPr txBox="1">
              <a:spLocks noChangeArrowheads="1"/>
            </p:cNvSpPr>
            <p:nvPr/>
          </p:nvSpPr>
          <p:spPr bwMode="auto">
            <a:xfrm>
              <a:off x="5253583" y="2057400"/>
              <a:ext cx="583814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1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B</a:t>
              </a:r>
              <a:r>
                <a:rPr lang="en-US" sz="2400" i="1" baseline="-25000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sol</a:t>
              </a:r>
              <a:endParaRPr lang="en-US" sz="2400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8" name="Group 95"/>
            <p:cNvGrpSpPr/>
            <p:nvPr/>
          </p:nvGrpSpPr>
          <p:grpSpPr>
            <a:xfrm>
              <a:off x="5384920" y="2562386"/>
              <a:ext cx="327788" cy="1984068"/>
              <a:chOff x="5066594" y="4416732"/>
              <a:chExt cx="327788" cy="1984068"/>
            </a:xfrm>
          </p:grpSpPr>
          <p:grpSp>
            <p:nvGrpSpPr>
              <p:cNvPr id="9" name="Group 79"/>
              <p:cNvGrpSpPr/>
              <p:nvPr/>
            </p:nvGrpSpPr>
            <p:grpSpPr>
              <a:xfrm>
                <a:off x="5224730" y="4419600"/>
                <a:ext cx="0" cy="1981200"/>
                <a:chOff x="5181600" y="4419600"/>
                <a:chExt cx="0" cy="1981200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>
                <a:xfrm flipV="1">
                  <a:off x="5181600" y="4419600"/>
                  <a:ext cx="0" cy="6096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V="1">
                  <a:off x="5181600" y="51054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V="1">
                  <a:off x="5181600" y="54102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flipV="1">
                  <a:off x="5181600" y="5664678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 flipV="1">
                  <a:off x="5181600" y="59436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 flipV="1">
                  <a:off x="5181600" y="62484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80"/>
              <p:cNvGrpSpPr/>
              <p:nvPr/>
            </p:nvGrpSpPr>
            <p:grpSpPr>
              <a:xfrm>
                <a:off x="5394382" y="4416732"/>
                <a:ext cx="0" cy="1981200"/>
                <a:chOff x="5181600" y="4419600"/>
                <a:chExt cx="0" cy="1981200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flipV="1">
                  <a:off x="5181600" y="4419600"/>
                  <a:ext cx="0" cy="59436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flipV="1">
                  <a:off x="5181600" y="51054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 flipV="1">
                  <a:off x="5181600" y="54102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 flipV="1">
                  <a:off x="5181600" y="5664678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flipV="1">
                  <a:off x="5181600" y="59436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flipV="1">
                  <a:off x="5181600" y="62484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87"/>
              <p:cNvGrpSpPr/>
              <p:nvPr/>
            </p:nvGrpSpPr>
            <p:grpSpPr>
              <a:xfrm>
                <a:off x="5066594" y="4416732"/>
                <a:ext cx="0" cy="1981200"/>
                <a:chOff x="5181600" y="4419600"/>
                <a:chExt cx="0" cy="1981200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V="1">
                  <a:off x="5181600" y="4419600"/>
                  <a:ext cx="0" cy="6096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flipV="1">
                  <a:off x="5181600" y="51054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V="1">
                  <a:off x="5181600" y="54102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flipV="1">
                  <a:off x="5181600" y="5664678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 flipV="1">
                  <a:off x="5181600" y="5943600"/>
                  <a:ext cx="0" cy="18288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5181600" y="6248400"/>
                  <a:ext cx="0" cy="15240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2" name="Arc 71"/>
          <p:cNvSpPr/>
          <p:nvPr/>
        </p:nvSpPr>
        <p:spPr>
          <a:xfrm>
            <a:off x="4882807" y="3966165"/>
            <a:ext cx="1752600" cy="457200"/>
          </a:xfrm>
          <a:prstGeom prst="arc">
            <a:avLst>
              <a:gd name="adj1" fmla="val 20042632"/>
              <a:gd name="adj2" fmla="val 12358997"/>
            </a:avLst>
          </a:prstGeom>
          <a:ln w="1016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239000" y="2590800"/>
            <a:ext cx="1487780" cy="369332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EXAM 2, FA13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446113" y="3924615"/>
            <a:ext cx="990600" cy="990600"/>
          </a:xfrm>
          <a:prstGeom prst="ellipse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81000" y="2819400"/>
            <a:ext cx="4285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EMF |</a:t>
            </a:r>
            <a:r>
              <a:rPr lang="el-GR" sz="2400" i="1" dirty="0" smtClean="0">
                <a:latin typeface="Calibri"/>
              </a:rPr>
              <a:t>ε</a:t>
            </a:r>
            <a:r>
              <a:rPr lang="en-US" sz="2400" dirty="0" smtClean="0"/>
              <a:t>| in the loop?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533400" y="4485906"/>
            <a:ext cx="3815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field is changing, area is constant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82000" y="5105400"/>
            <a:ext cx="575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loop</a:t>
            </a:r>
            <a:endParaRPr lang="en-US" sz="20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956645" y="4435522"/>
            <a:ext cx="425355" cy="7460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74" idx="7"/>
          </p:cNvCxnSpPr>
          <p:nvPr/>
        </p:nvCxnSpPr>
        <p:spPr>
          <a:xfrm flipV="1">
            <a:off x="7958920" y="4069685"/>
            <a:ext cx="332723" cy="3544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234149" y="3811134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sol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58299</TotalTime>
  <Words>1325</Words>
  <Application>Microsoft Office PowerPoint</Application>
  <PresentationFormat>On-screen Show (4:3)</PresentationFormat>
  <Paragraphs>235</Paragraphs>
  <Slides>21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Phys102</vt:lpstr>
      <vt:lpstr>Equation</vt:lpstr>
      <vt:lpstr>Phys 102 – Lecture 14</vt:lpstr>
      <vt:lpstr>Today we will...</vt:lpstr>
      <vt:lpstr>Faraday’s law of induction</vt:lpstr>
      <vt:lpstr>ACT: moving loops</vt:lpstr>
      <vt:lpstr>Faraday’s Law of Induction</vt:lpstr>
      <vt:lpstr>Calculation: changing area</vt:lpstr>
      <vt:lpstr>Moving loops revisited</vt:lpstr>
      <vt:lpstr>ACT: Moving loop</vt:lpstr>
      <vt:lpstr>Calculation: solenoid cannon</vt:lpstr>
      <vt:lpstr>ACT: time-varying B field</vt:lpstr>
      <vt:lpstr>Changing φ</vt:lpstr>
      <vt:lpstr>Calculation: EMF from changing φ</vt:lpstr>
      <vt:lpstr>ACT: Rotating loop </vt:lpstr>
      <vt:lpstr>Application: generators</vt:lpstr>
      <vt:lpstr>Calculation: CheckPoint 2</vt:lpstr>
      <vt:lpstr>Electrical power distribution</vt:lpstr>
      <vt:lpstr>Transformers</vt:lpstr>
      <vt:lpstr>Principles of transformers</vt:lpstr>
      <vt:lpstr>ACT: CheckPoint 3.1</vt:lpstr>
      <vt:lpstr>ACT: Transformers</vt:lpstr>
      <vt:lpstr>Summary of today’s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383</cp:revision>
  <dcterms:created xsi:type="dcterms:W3CDTF">2014-01-20T00:06:45Z</dcterms:created>
  <dcterms:modified xsi:type="dcterms:W3CDTF">2014-10-10T21:25:45Z</dcterms:modified>
</cp:coreProperties>
</file>