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361" r:id="rId3"/>
    <p:sldId id="276" r:id="rId4"/>
    <p:sldId id="362" r:id="rId5"/>
    <p:sldId id="366" r:id="rId6"/>
    <p:sldId id="363" r:id="rId7"/>
    <p:sldId id="374" r:id="rId8"/>
    <p:sldId id="372" r:id="rId9"/>
    <p:sldId id="388" r:id="rId10"/>
    <p:sldId id="389" r:id="rId11"/>
    <p:sldId id="390" r:id="rId12"/>
    <p:sldId id="380" r:id="rId13"/>
    <p:sldId id="391" r:id="rId14"/>
    <p:sldId id="375" r:id="rId15"/>
    <p:sldId id="368" r:id="rId16"/>
    <p:sldId id="371" r:id="rId17"/>
    <p:sldId id="384" r:id="rId18"/>
    <p:sldId id="385" r:id="rId19"/>
    <p:sldId id="386" r:id="rId20"/>
    <p:sldId id="392" r:id="rId21"/>
    <p:sldId id="387" r:id="rId22"/>
    <p:sldId id="33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5B9BD5"/>
    <a:srgbClr val="FFFFFF"/>
    <a:srgbClr val="000000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67" autoAdjust="0"/>
  </p:normalViewPr>
  <p:slideViewPr>
    <p:cSldViewPr>
      <p:cViewPr>
        <p:scale>
          <a:sx n="74" d="100"/>
          <a:sy n="74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8CE3D-A3F8-4C53-AB34-70845F2AED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011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A885D0-119B-4C6F-9BCF-15D74FECAC4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DEMO: 1329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 1350 </a:t>
            </a:r>
            <a:r>
              <a:rPr lang="en-US" smtClean="0"/>
              <a:t>(hula hoop flux)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4B610B-8A65-473A-BAE3-AD268E47F60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E1ADDA-0FCC-4DCF-B50D-3B492ECDEC18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 543 – light bulb with induction magnet</a:t>
            </a:r>
          </a:p>
          <a:p>
            <a:r>
              <a:rPr lang="en-US" dirty="0" smtClean="0"/>
              <a:t>DEMO: 371 – Helmholtz</a:t>
            </a:r>
            <a:r>
              <a:rPr lang="en-US" baseline="0" dirty="0" smtClean="0"/>
              <a:t> coil &amp; magnet</a:t>
            </a:r>
          </a:p>
          <a:p>
            <a:r>
              <a:rPr lang="en-US" baseline="0" dirty="0" smtClean="0"/>
              <a:t>DEMO: 1142 – credit card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 157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0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13,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Motional EMF &amp; Lenz’ law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30754" name="Picture 2" descr="http://upload.wikimedia.org/wikipedia/commons/8/8b/GreenMountainWindFarm_Fluvanna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432" y="459009"/>
            <a:ext cx="5489179" cy="364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generators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299" y="1143000"/>
            <a:ext cx="766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Motional EMF is the basis for modern electrical generation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7932" y="5562600"/>
            <a:ext cx="6954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External torque (from turbine, gas engine, hand crank) spins loop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8109" y="1600200"/>
            <a:ext cx="5241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Instead of sliding bar, use spinning loop in </a:t>
            </a:r>
            <a:r>
              <a:rPr lang="en-US" sz="2000" i="1" dirty="0" smtClean="0"/>
              <a:t>B</a:t>
            </a:r>
            <a:r>
              <a:rPr lang="en-US" sz="2000" dirty="0" smtClean="0"/>
              <a:t> field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6172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9" name="Picture 2" descr="http://s2.hubimg.com/u/3727825_f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6"/>
          <a:stretch>
            <a:fillRect/>
          </a:stretch>
        </p:blipFill>
        <p:spPr bwMode="auto">
          <a:xfrm>
            <a:off x="5686168" y="2057400"/>
            <a:ext cx="330543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winthropsolutions.biz/assets/images/Genera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794" y="2667000"/>
            <a:ext cx="2215006" cy="2743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162800" y="2667000"/>
            <a:ext cx="609600" cy="2743200"/>
            <a:chOff x="7162800" y="2667000"/>
            <a:chExt cx="609600" cy="2743200"/>
          </a:xfrm>
        </p:grpSpPr>
        <p:sp>
          <p:nvSpPr>
            <p:cNvPr id="13" name="Rectangle 12"/>
            <p:cNvSpPr/>
            <p:nvPr/>
          </p:nvSpPr>
          <p:spPr>
            <a:xfrm>
              <a:off x="7315200" y="3886200"/>
              <a:ext cx="457200" cy="5334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7162800" y="2667000"/>
              <a:ext cx="152400" cy="12192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162800" y="4343400"/>
              <a:ext cx="152400" cy="10668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276600" cy="20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p:control spid="353283" name="ShockwaveFlash1" r:id="rId2" imgW="4262781" imgH="302937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149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231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2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0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229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0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1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227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8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2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225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3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223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4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221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5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219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0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6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7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8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9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0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209" name="Oval 20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1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2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3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5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6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7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8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9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0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1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2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3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4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5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6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14" name="Oval 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5" name="Straight Connector 6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7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11" name="Oval 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2" name="Straight Connector 10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08" name="Oval 1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9" name="Straight Connector 14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5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05" name="Oval 1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6" name="Straight Connector 18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9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02" name="Oval 2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3" name="Straight Connector 22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23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9" name="Oval 2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26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27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6" name="Oval 2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3" name="Oval 92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3" idx="1"/>
                <a:endCxn id="93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7"/>
                <a:endCxn id="93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0" name="Oval 8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1" name="Straight Connector 90"/>
              <p:cNvCxnSpPr>
                <a:stCxn id="90" idx="1"/>
                <a:endCxn id="9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0" idx="7"/>
                <a:endCxn id="9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87" name="Oval 86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7" idx="7"/>
                <a:endCxn id="87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84" name="Oval 8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4" idx="7"/>
                <a:endCxn id="8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81" name="Oval 80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81" idx="7"/>
                <a:endCxn id="81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78" name="Oval 7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8" idx="7"/>
                <a:endCxn id="7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75" name="Oval 74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7"/>
                <a:endCxn id="75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72" name="Oval 7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2" idx="7"/>
                <a:endCxn id="7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9" name="Oval 68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9" idx="7"/>
                <a:endCxn id="69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6" name="Oval 6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7" name="Straight Connector 66"/>
              <p:cNvCxnSpPr>
                <a:stCxn id="66" idx="1"/>
                <a:endCxn id="6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6" idx="7"/>
                <a:endCxn id="6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3" name="Oval 62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" name="Straight Connector 63"/>
              <p:cNvCxnSpPr>
                <a:stCxn id="63" idx="1"/>
                <a:endCxn id="63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3" idx="7"/>
                <a:endCxn id="63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0" name="Oval 5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60" idx="1"/>
                <a:endCxn id="6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0" idx="7"/>
                <a:endCxn id="6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57" name="Oval 56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" name="Straight Connector 57"/>
              <p:cNvCxnSpPr>
                <a:stCxn id="57" idx="1"/>
                <a:endCxn id="57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7" idx="7"/>
                <a:endCxn id="57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54" name="Oval 5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4" idx="1"/>
                <a:endCxn id="5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4" idx="7"/>
                <a:endCxn id="5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42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51" name="Oval 50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2" name="Straight Connector 51"/>
              <p:cNvCxnSpPr>
                <a:stCxn id="51" idx="1"/>
                <a:endCxn id="51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1" idx="7"/>
                <a:endCxn id="51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48" name="Oval 4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8" idx="7"/>
                <a:endCxn id="4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45" name="Oval 44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1"/>
                <a:endCxn id="45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7"/>
                <a:endCxn id="45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42" name="Oval 4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Connector 42"/>
              <p:cNvCxnSpPr>
                <a:stCxn id="42" idx="1"/>
                <a:endCxn id="4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2" idx="7"/>
                <a:endCxn id="4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42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39" name="Oval 38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1"/>
                <a:endCxn id="39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9" idx="7"/>
                <a:endCxn id="39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42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36" name="Oval 3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1"/>
                <a:endCxn id="3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7"/>
                <a:endCxn id="3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2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33" name="Oval 32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33" idx="1"/>
                <a:endCxn id="33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" idx="7"/>
                <a:endCxn id="33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Rectangle 116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2590800" y="24384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2590800" y="38100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0800" y="2438400"/>
            <a:ext cx="0" cy="137160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235"/>
          <p:cNvGrpSpPr>
            <a:grpSpLocks/>
          </p:cNvGrpSpPr>
          <p:nvPr/>
        </p:nvGrpSpPr>
        <p:grpSpPr bwMode="auto">
          <a:xfrm>
            <a:off x="4337050" y="2209800"/>
            <a:ext cx="1225550" cy="1828800"/>
            <a:chOff x="3810000" y="2133600"/>
            <a:chExt cx="1225550" cy="1828800"/>
          </a:xfrm>
        </p:grpSpPr>
        <p:sp>
          <p:nvSpPr>
            <p:cNvPr id="123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25146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ext</a:t>
            </a:r>
            <a:endParaRPr lang="en-US" sz="2400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60276" y="1295400"/>
            <a:ext cx="678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B</a:t>
            </a:r>
            <a:r>
              <a:rPr lang="en-US" sz="2400" dirty="0" smtClean="0"/>
              <a:t> field is now reversed and points </a:t>
            </a:r>
            <a:r>
              <a:rPr lang="en-US" sz="2400" u="sng" dirty="0" smtClean="0"/>
              <a:t>into the page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990600" y="5351383"/>
            <a:ext cx="518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 force to the right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 force to the left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No force, the bar slides by inertia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5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To keep the bar moving at the same speed, the </a:t>
            </a:r>
            <a:r>
              <a:rPr lang="en-US" sz="2400" dirty="0" smtClean="0">
                <a:latin typeface="+mn-lt"/>
              </a:rPr>
              <a:t>hand must supply: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/>
          <p:cNvGrpSpPr/>
          <p:nvPr/>
        </p:nvGrpSpPr>
        <p:grpSpPr>
          <a:xfrm>
            <a:off x="2895600" y="2362200"/>
            <a:ext cx="3352800" cy="1524000"/>
            <a:chOff x="2895600" y="2362200"/>
            <a:chExt cx="3352800" cy="1524000"/>
          </a:xfrm>
        </p:grpSpPr>
        <p:grpSp>
          <p:nvGrpSpPr>
            <p:cNvPr id="102" name="Group 49"/>
            <p:cNvGrpSpPr>
              <a:grpSpLocks/>
            </p:cNvGrpSpPr>
            <p:nvPr/>
          </p:nvGrpSpPr>
          <p:grpSpPr bwMode="auto">
            <a:xfrm>
              <a:off x="2895600" y="3581400"/>
              <a:ext cx="304800" cy="304800"/>
              <a:chOff x="3657600" y="4800601"/>
              <a:chExt cx="457200" cy="457200"/>
            </a:xfrm>
          </p:grpSpPr>
          <p:sp>
            <p:nvSpPr>
              <p:cNvPr id="178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3" name="Group 49"/>
            <p:cNvGrpSpPr>
              <a:grpSpLocks/>
            </p:cNvGrpSpPr>
            <p:nvPr/>
          </p:nvGrpSpPr>
          <p:grpSpPr bwMode="auto">
            <a:xfrm>
              <a:off x="3505200" y="3581400"/>
              <a:ext cx="304800" cy="304800"/>
              <a:chOff x="3657600" y="4800601"/>
              <a:chExt cx="457200" cy="457200"/>
            </a:xfrm>
          </p:grpSpPr>
          <p:sp>
            <p:nvSpPr>
              <p:cNvPr id="176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6" name="Group 49"/>
            <p:cNvGrpSpPr>
              <a:grpSpLocks/>
            </p:cNvGrpSpPr>
            <p:nvPr/>
          </p:nvGrpSpPr>
          <p:grpSpPr bwMode="auto">
            <a:xfrm>
              <a:off x="4114800" y="3581400"/>
              <a:ext cx="304800" cy="304800"/>
              <a:chOff x="3657600" y="4800601"/>
              <a:chExt cx="457200" cy="457200"/>
            </a:xfrm>
          </p:grpSpPr>
          <p:sp>
            <p:nvSpPr>
              <p:cNvPr id="170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7" name="Group 49"/>
            <p:cNvGrpSpPr>
              <a:grpSpLocks/>
            </p:cNvGrpSpPr>
            <p:nvPr/>
          </p:nvGrpSpPr>
          <p:grpSpPr bwMode="auto">
            <a:xfrm>
              <a:off x="4724400" y="3581400"/>
              <a:ext cx="304800" cy="304800"/>
              <a:chOff x="3657600" y="4800601"/>
              <a:chExt cx="457200" cy="4572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8" name="Group 49"/>
            <p:cNvGrpSpPr>
              <a:grpSpLocks/>
            </p:cNvGrpSpPr>
            <p:nvPr/>
          </p:nvGrpSpPr>
          <p:grpSpPr bwMode="auto">
            <a:xfrm>
              <a:off x="2895600" y="2971800"/>
              <a:ext cx="304800" cy="304800"/>
              <a:chOff x="3657600" y="4800601"/>
              <a:chExt cx="457200" cy="4572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9" name="Group 49"/>
            <p:cNvGrpSpPr>
              <a:grpSpLocks/>
            </p:cNvGrpSpPr>
            <p:nvPr/>
          </p:nvGrpSpPr>
          <p:grpSpPr bwMode="auto">
            <a:xfrm>
              <a:off x="3505200" y="2971800"/>
              <a:ext cx="304800" cy="304800"/>
              <a:chOff x="3657600" y="4800601"/>
              <a:chExt cx="457200" cy="457200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0" name="Group 49"/>
            <p:cNvGrpSpPr>
              <a:grpSpLocks/>
            </p:cNvGrpSpPr>
            <p:nvPr/>
          </p:nvGrpSpPr>
          <p:grpSpPr bwMode="auto">
            <a:xfrm>
              <a:off x="2895600" y="2362200"/>
              <a:ext cx="304800" cy="304800"/>
              <a:chOff x="3657600" y="4800601"/>
              <a:chExt cx="457200" cy="4572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1" name="Group 49"/>
            <p:cNvGrpSpPr>
              <a:grpSpLocks/>
            </p:cNvGrpSpPr>
            <p:nvPr/>
          </p:nvGrpSpPr>
          <p:grpSpPr bwMode="auto">
            <a:xfrm>
              <a:off x="3505200" y="2362200"/>
              <a:ext cx="304800" cy="304800"/>
              <a:chOff x="3657600" y="4800601"/>
              <a:chExt cx="457200" cy="4572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2" name="Group 49"/>
            <p:cNvGrpSpPr>
              <a:grpSpLocks/>
            </p:cNvGrpSpPr>
            <p:nvPr/>
          </p:nvGrpSpPr>
          <p:grpSpPr bwMode="auto">
            <a:xfrm>
              <a:off x="4114800" y="2971800"/>
              <a:ext cx="304800" cy="304800"/>
              <a:chOff x="3657600" y="4800601"/>
              <a:chExt cx="457200" cy="4572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3" name="Group 49"/>
            <p:cNvGrpSpPr>
              <a:grpSpLocks/>
            </p:cNvGrpSpPr>
            <p:nvPr/>
          </p:nvGrpSpPr>
          <p:grpSpPr bwMode="auto">
            <a:xfrm>
              <a:off x="4724400" y="2971800"/>
              <a:ext cx="304800" cy="304800"/>
              <a:chOff x="3657600" y="4800601"/>
              <a:chExt cx="457200" cy="45720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4" name="Group 49"/>
            <p:cNvGrpSpPr>
              <a:grpSpLocks/>
            </p:cNvGrpSpPr>
            <p:nvPr/>
          </p:nvGrpSpPr>
          <p:grpSpPr bwMode="auto">
            <a:xfrm>
              <a:off x="4114800" y="2362200"/>
              <a:ext cx="304800" cy="304800"/>
              <a:chOff x="3657600" y="4800601"/>
              <a:chExt cx="457200" cy="45720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5" name="Group 49"/>
            <p:cNvGrpSpPr>
              <a:grpSpLocks/>
            </p:cNvGrpSpPr>
            <p:nvPr/>
          </p:nvGrpSpPr>
          <p:grpSpPr bwMode="auto">
            <a:xfrm>
              <a:off x="4724400" y="2362200"/>
              <a:ext cx="304800" cy="304800"/>
              <a:chOff x="3657600" y="4800601"/>
              <a:chExt cx="457200" cy="457200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8" name="Group 49"/>
            <p:cNvGrpSpPr>
              <a:grpSpLocks/>
            </p:cNvGrpSpPr>
            <p:nvPr/>
          </p:nvGrpSpPr>
          <p:grpSpPr bwMode="auto">
            <a:xfrm>
              <a:off x="5334000" y="3581400"/>
              <a:ext cx="304800" cy="304800"/>
              <a:chOff x="3657600" y="4800601"/>
              <a:chExt cx="457200" cy="457200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9" name="Group 49"/>
            <p:cNvGrpSpPr>
              <a:grpSpLocks/>
            </p:cNvGrpSpPr>
            <p:nvPr/>
          </p:nvGrpSpPr>
          <p:grpSpPr bwMode="auto">
            <a:xfrm>
              <a:off x="5943600" y="3581400"/>
              <a:ext cx="304800" cy="304800"/>
              <a:chOff x="3657600" y="4800601"/>
              <a:chExt cx="457200" cy="457200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2" name="Group 49"/>
            <p:cNvGrpSpPr>
              <a:grpSpLocks/>
            </p:cNvGrpSpPr>
            <p:nvPr/>
          </p:nvGrpSpPr>
          <p:grpSpPr bwMode="auto">
            <a:xfrm>
              <a:off x="5334000" y="2971800"/>
              <a:ext cx="304800" cy="304800"/>
              <a:chOff x="3657600" y="4800601"/>
              <a:chExt cx="457200" cy="4572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3" name="Group 49"/>
            <p:cNvGrpSpPr>
              <a:grpSpLocks/>
            </p:cNvGrpSpPr>
            <p:nvPr/>
          </p:nvGrpSpPr>
          <p:grpSpPr bwMode="auto">
            <a:xfrm>
              <a:off x="5943600" y="2971800"/>
              <a:ext cx="304800" cy="304800"/>
              <a:chOff x="3657600" y="4800601"/>
              <a:chExt cx="457200" cy="45720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4" name="Group 49"/>
            <p:cNvGrpSpPr>
              <a:grpSpLocks/>
            </p:cNvGrpSpPr>
            <p:nvPr/>
          </p:nvGrpSpPr>
          <p:grpSpPr bwMode="auto">
            <a:xfrm>
              <a:off x="5334000" y="2362200"/>
              <a:ext cx="304800" cy="304800"/>
              <a:chOff x="3657600" y="4800601"/>
              <a:chExt cx="457200" cy="4572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5" name="Group 49"/>
            <p:cNvGrpSpPr>
              <a:grpSpLocks/>
            </p:cNvGrpSpPr>
            <p:nvPr/>
          </p:nvGrpSpPr>
          <p:grpSpPr bwMode="auto">
            <a:xfrm>
              <a:off x="5943600" y="2362200"/>
              <a:ext cx="304800" cy="304800"/>
              <a:chOff x="3657600" y="4800601"/>
              <a:chExt cx="457200" cy="4572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87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85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83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81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79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77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75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200400" y="2362200"/>
            <a:ext cx="2743200" cy="1524000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>
          <a:xfrm>
            <a:off x="31242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838200" y="1219200"/>
            <a:ext cx="483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loop is fixed, but </a:t>
            </a:r>
            <a:r>
              <a:rPr lang="en-US" sz="2400" i="1" dirty="0" smtClean="0"/>
              <a:t>B</a:t>
            </a:r>
            <a:r>
              <a:rPr lang="en-US" sz="2400" dirty="0" smtClean="0"/>
              <a:t> field changes</a:t>
            </a:r>
            <a:endParaRPr lang="en-US" sz="2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869436" y="6019800"/>
            <a:ext cx="6706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What is changing here and in previous cases? Magnetic flux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!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914400" y="4643735"/>
            <a:ext cx="455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ext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increases, current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flows clockwise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14400" y="5105400"/>
            <a:ext cx="531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ext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decreases, current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flows counterclockwise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14400" y="5562600"/>
            <a:ext cx="3736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ext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is constant, no current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/>
          <p:cNvGrpSpPr/>
          <p:nvPr/>
        </p:nvGrpSpPr>
        <p:grpSpPr>
          <a:xfrm>
            <a:off x="1219200" y="4343400"/>
            <a:ext cx="2133600" cy="2133600"/>
            <a:chOff x="1219200" y="4572000"/>
            <a:chExt cx="2133600" cy="2133600"/>
          </a:xfrm>
        </p:grpSpPr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1219200" y="5486400"/>
              <a:ext cx="304800" cy="304800"/>
              <a:chOff x="3657600" y="4800601"/>
              <a:chExt cx="457200" cy="457200"/>
            </a:xfrm>
          </p:grpSpPr>
          <p:sp>
            <p:nvSpPr>
              <p:cNvPr id="87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6" name="Group 49"/>
            <p:cNvGrpSpPr>
              <a:grpSpLocks/>
            </p:cNvGrpSpPr>
            <p:nvPr/>
          </p:nvGrpSpPr>
          <p:grpSpPr bwMode="auto">
            <a:xfrm>
              <a:off x="1676400" y="5486400"/>
              <a:ext cx="304800" cy="304800"/>
              <a:chOff x="3657600" y="4800601"/>
              <a:chExt cx="457200" cy="457200"/>
            </a:xfrm>
          </p:grpSpPr>
          <p:sp>
            <p:nvSpPr>
              <p:cNvPr id="85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" name="Group 49"/>
            <p:cNvGrpSpPr>
              <a:grpSpLocks/>
            </p:cNvGrpSpPr>
            <p:nvPr/>
          </p:nvGrpSpPr>
          <p:grpSpPr bwMode="auto">
            <a:xfrm>
              <a:off x="2133600" y="5486400"/>
              <a:ext cx="304800" cy="304800"/>
              <a:chOff x="3657600" y="4800601"/>
              <a:chExt cx="457200" cy="457200"/>
            </a:xfrm>
          </p:grpSpPr>
          <p:sp>
            <p:nvSpPr>
              <p:cNvPr id="83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8" name="Group 49"/>
            <p:cNvGrpSpPr>
              <a:grpSpLocks/>
            </p:cNvGrpSpPr>
            <p:nvPr/>
          </p:nvGrpSpPr>
          <p:grpSpPr bwMode="auto">
            <a:xfrm>
              <a:off x="2590800" y="5486400"/>
              <a:ext cx="304800" cy="304800"/>
              <a:chOff x="3657600" y="4800601"/>
              <a:chExt cx="457200" cy="4572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1219200" y="5029200"/>
              <a:ext cx="304800" cy="304800"/>
              <a:chOff x="3657600" y="4800601"/>
              <a:chExt cx="457200" cy="4572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1676400" y="5029200"/>
              <a:ext cx="304800" cy="304800"/>
              <a:chOff x="3657600" y="4800601"/>
              <a:chExt cx="457200" cy="4572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" name="Group 49"/>
            <p:cNvGrpSpPr>
              <a:grpSpLocks/>
            </p:cNvGrpSpPr>
            <p:nvPr/>
          </p:nvGrpSpPr>
          <p:grpSpPr bwMode="auto">
            <a:xfrm>
              <a:off x="1219200" y="4572000"/>
              <a:ext cx="304800" cy="304800"/>
              <a:chOff x="3657600" y="4800601"/>
              <a:chExt cx="457200" cy="4572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2" name="Group 49"/>
            <p:cNvGrpSpPr>
              <a:grpSpLocks/>
            </p:cNvGrpSpPr>
            <p:nvPr/>
          </p:nvGrpSpPr>
          <p:grpSpPr bwMode="auto">
            <a:xfrm>
              <a:off x="1676400" y="45720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3" name="Group 49"/>
            <p:cNvGrpSpPr>
              <a:grpSpLocks/>
            </p:cNvGrpSpPr>
            <p:nvPr/>
          </p:nvGrpSpPr>
          <p:grpSpPr bwMode="auto">
            <a:xfrm>
              <a:off x="2133600" y="5029200"/>
              <a:ext cx="304800" cy="304800"/>
              <a:chOff x="3657600" y="4800601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9"/>
            <p:cNvGrpSpPr>
              <a:grpSpLocks/>
            </p:cNvGrpSpPr>
            <p:nvPr/>
          </p:nvGrpSpPr>
          <p:grpSpPr bwMode="auto">
            <a:xfrm>
              <a:off x="2590800" y="5029200"/>
              <a:ext cx="304800" cy="304800"/>
              <a:chOff x="3657600" y="4800601"/>
              <a:chExt cx="457200" cy="4572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5" name="Group 49"/>
            <p:cNvGrpSpPr>
              <a:grpSpLocks/>
            </p:cNvGrpSpPr>
            <p:nvPr/>
          </p:nvGrpSpPr>
          <p:grpSpPr bwMode="auto">
            <a:xfrm>
              <a:off x="2133600" y="4572000"/>
              <a:ext cx="304800" cy="304800"/>
              <a:chOff x="3657600" y="4800601"/>
              <a:chExt cx="457200" cy="457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6" name="Group 49"/>
            <p:cNvGrpSpPr>
              <a:grpSpLocks/>
            </p:cNvGrpSpPr>
            <p:nvPr/>
          </p:nvGrpSpPr>
          <p:grpSpPr bwMode="auto">
            <a:xfrm>
              <a:off x="2590800" y="45720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3048000" y="5486400"/>
              <a:ext cx="304800" cy="304800"/>
              <a:chOff x="3657600" y="4800601"/>
              <a:chExt cx="4572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3048000" y="5029200"/>
              <a:ext cx="304800" cy="304800"/>
              <a:chOff x="3657600" y="4800601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49"/>
            <p:cNvGrpSpPr>
              <a:grpSpLocks/>
            </p:cNvGrpSpPr>
            <p:nvPr/>
          </p:nvGrpSpPr>
          <p:grpSpPr bwMode="auto">
            <a:xfrm>
              <a:off x="3048000" y="4572000"/>
              <a:ext cx="304800" cy="304800"/>
              <a:chOff x="3657600" y="4800601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9" name="Group 49"/>
            <p:cNvGrpSpPr>
              <a:grpSpLocks/>
            </p:cNvGrpSpPr>
            <p:nvPr/>
          </p:nvGrpSpPr>
          <p:grpSpPr bwMode="auto">
            <a:xfrm>
              <a:off x="1219200" y="5943600"/>
              <a:ext cx="304800" cy="304800"/>
              <a:chOff x="3657600" y="4800601"/>
              <a:chExt cx="457200" cy="457200"/>
            </a:xfrm>
          </p:grpSpPr>
          <p:sp>
            <p:nvSpPr>
              <p:cNvPr id="90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2" name="Group 49"/>
            <p:cNvGrpSpPr>
              <a:grpSpLocks/>
            </p:cNvGrpSpPr>
            <p:nvPr/>
          </p:nvGrpSpPr>
          <p:grpSpPr bwMode="auto">
            <a:xfrm>
              <a:off x="1676400" y="5943600"/>
              <a:ext cx="304800" cy="304800"/>
              <a:chOff x="3657600" y="4800601"/>
              <a:chExt cx="457200" cy="457200"/>
            </a:xfrm>
          </p:grpSpPr>
          <p:sp>
            <p:nvSpPr>
              <p:cNvPr id="93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5" name="Group 49"/>
            <p:cNvGrpSpPr>
              <a:grpSpLocks/>
            </p:cNvGrpSpPr>
            <p:nvPr/>
          </p:nvGrpSpPr>
          <p:grpSpPr bwMode="auto">
            <a:xfrm>
              <a:off x="2133600" y="5943600"/>
              <a:ext cx="304800" cy="304800"/>
              <a:chOff x="3657600" y="4800601"/>
              <a:chExt cx="457200" cy="457200"/>
            </a:xfrm>
          </p:grpSpPr>
          <p:sp>
            <p:nvSpPr>
              <p:cNvPr id="96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8" name="Group 49"/>
            <p:cNvGrpSpPr>
              <a:grpSpLocks/>
            </p:cNvGrpSpPr>
            <p:nvPr/>
          </p:nvGrpSpPr>
          <p:grpSpPr bwMode="auto">
            <a:xfrm>
              <a:off x="2590800" y="5943600"/>
              <a:ext cx="304800" cy="304800"/>
              <a:chOff x="3657600" y="4800601"/>
              <a:chExt cx="457200" cy="4572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1" name="Group 49"/>
            <p:cNvGrpSpPr>
              <a:grpSpLocks/>
            </p:cNvGrpSpPr>
            <p:nvPr/>
          </p:nvGrpSpPr>
          <p:grpSpPr bwMode="auto">
            <a:xfrm>
              <a:off x="3048000" y="5943600"/>
              <a:ext cx="304800" cy="304800"/>
              <a:chOff x="3657600" y="4800601"/>
              <a:chExt cx="457200" cy="4572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4" name="Group 49"/>
            <p:cNvGrpSpPr>
              <a:grpSpLocks/>
            </p:cNvGrpSpPr>
            <p:nvPr/>
          </p:nvGrpSpPr>
          <p:grpSpPr bwMode="auto">
            <a:xfrm>
              <a:off x="1219200" y="6400800"/>
              <a:ext cx="304800" cy="304800"/>
              <a:chOff x="3657600" y="4800601"/>
              <a:chExt cx="457200" cy="45720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7" name="Group 49"/>
            <p:cNvGrpSpPr>
              <a:grpSpLocks/>
            </p:cNvGrpSpPr>
            <p:nvPr/>
          </p:nvGrpSpPr>
          <p:grpSpPr bwMode="auto">
            <a:xfrm>
              <a:off x="1676400" y="6400800"/>
              <a:ext cx="304800" cy="304800"/>
              <a:chOff x="3657600" y="4800601"/>
              <a:chExt cx="457200" cy="4572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0" name="Group 49"/>
            <p:cNvGrpSpPr>
              <a:grpSpLocks/>
            </p:cNvGrpSpPr>
            <p:nvPr/>
          </p:nvGrpSpPr>
          <p:grpSpPr bwMode="auto">
            <a:xfrm>
              <a:off x="2133600" y="6400800"/>
              <a:ext cx="304800" cy="304800"/>
              <a:chOff x="3657600" y="4800601"/>
              <a:chExt cx="457200" cy="45720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3" name="Group 49"/>
            <p:cNvGrpSpPr>
              <a:grpSpLocks/>
            </p:cNvGrpSpPr>
            <p:nvPr/>
          </p:nvGrpSpPr>
          <p:grpSpPr bwMode="auto">
            <a:xfrm>
              <a:off x="2590800" y="6400800"/>
              <a:ext cx="304800" cy="304800"/>
              <a:chOff x="3657600" y="4800601"/>
              <a:chExt cx="457200" cy="45720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6" name="Group 49"/>
            <p:cNvGrpSpPr>
              <a:grpSpLocks/>
            </p:cNvGrpSpPr>
            <p:nvPr/>
          </p:nvGrpSpPr>
          <p:grpSpPr bwMode="auto">
            <a:xfrm>
              <a:off x="3048000" y="6400800"/>
              <a:ext cx="304800" cy="304800"/>
              <a:chOff x="3657600" y="4800601"/>
              <a:chExt cx="457200" cy="45720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flux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060575" y="2130425"/>
          <a:ext cx="1820863" cy="447675"/>
        </p:xfrm>
        <a:graphic>
          <a:graphicData uri="http://schemas.openxmlformats.org/presentationml/2006/ole">
            <p:oleObj spid="_x0000_s335874" name="Equation" r:id="rId4" imgW="825480" imgH="20304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057400" y="2075207"/>
            <a:ext cx="1905000" cy="533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888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Flux “counts” number of </a:t>
            </a:r>
            <a:r>
              <a:rPr lang="en-US" sz="2800" i="1" dirty="0" smtClean="0"/>
              <a:t>B</a:t>
            </a:r>
            <a:r>
              <a:rPr lang="en-US" sz="2800" dirty="0" smtClean="0"/>
              <a:t> field lines passing through a loop</a:t>
            </a:r>
            <a:endParaRPr lang="en-US" sz="2800" dirty="0"/>
          </a:p>
        </p:txBody>
      </p:sp>
      <p:grpSp>
        <p:nvGrpSpPr>
          <p:cNvPr id="7" name="Group 31"/>
          <p:cNvGrpSpPr/>
          <p:nvPr/>
        </p:nvGrpSpPr>
        <p:grpSpPr>
          <a:xfrm>
            <a:off x="3886200" y="1828800"/>
            <a:ext cx="2057400" cy="923330"/>
            <a:chOff x="1840675" y="1913930"/>
            <a:chExt cx="205740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2285999" y="1913930"/>
              <a:ext cx="16120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Angle between normal vector and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1840675" y="2375595"/>
              <a:ext cx="445324" cy="7173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/>
          <p:nvPr/>
        </p:nvGrpSpPr>
        <p:grpSpPr>
          <a:xfrm>
            <a:off x="2158938" y="2514600"/>
            <a:ext cx="2108262" cy="1027331"/>
            <a:chOff x="6425609" y="568274"/>
            <a:chExt cx="2108262" cy="1027331"/>
          </a:xfrm>
        </p:grpSpPr>
        <p:sp>
          <p:nvSpPr>
            <p:cNvPr id="11" name="TextBox 10"/>
            <p:cNvSpPr txBox="1"/>
            <p:nvPr/>
          </p:nvSpPr>
          <p:spPr>
            <a:xfrm>
              <a:off x="6425609" y="949274"/>
              <a:ext cx="2108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Area inside loop filled with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H="1" flipV="1">
              <a:off x="7314671" y="568274"/>
              <a:ext cx="165069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1"/>
          <p:cNvGrpSpPr/>
          <p:nvPr/>
        </p:nvGrpSpPr>
        <p:grpSpPr>
          <a:xfrm>
            <a:off x="1066800" y="2514600"/>
            <a:ext cx="1714500" cy="646331"/>
            <a:chOff x="1958162" y="1722061"/>
            <a:chExt cx="1714500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1958162" y="1722061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 in loop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 flipV="1">
              <a:off x="3101162" y="1722061"/>
              <a:ext cx="571500" cy="3231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96000" y="1988403"/>
            <a:ext cx="2669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Unit: </a:t>
            </a:r>
            <a:r>
              <a:rPr lang="en-US" sz="2400" dirty="0" err="1" smtClean="0"/>
              <a:t>Wb</a:t>
            </a:r>
            <a:r>
              <a:rPr lang="en-US" sz="2400" dirty="0" smtClean="0"/>
              <a:t> (“Weber”)</a:t>
            </a:r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Wb</a:t>
            </a:r>
            <a:r>
              <a:rPr lang="en-US" sz="2400" dirty="0" smtClean="0"/>
              <a:t> = 1 T</a:t>
            </a:r>
            <a:r>
              <a:rPr lang="en-US" sz="2400" dirty="0" smtClean="0">
                <a:latin typeface="Calibri"/>
              </a:rPr>
              <a:t>∙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657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Angle </a:t>
            </a:r>
            <a:r>
              <a:rPr lang="el-GR" sz="2400" i="1" dirty="0" smtClean="0">
                <a:latin typeface="Calibri"/>
              </a:rPr>
              <a:t>φ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/>
              <a:t>affects how many </a:t>
            </a:r>
            <a:r>
              <a:rPr lang="en-US" sz="2400" i="1" dirty="0" smtClean="0"/>
              <a:t>B</a:t>
            </a:r>
            <a:r>
              <a:rPr lang="en-US" sz="2400" dirty="0" smtClean="0"/>
              <a:t> field lines pass through loop</a:t>
            </a:r>
            <a:endParaRPr lang="en-US" sz="2400" dirty="0"/>
          </a:p>
        </p:txBody>
      </p:sp>
      <p:grpSp>
        <p:nvGrpSpPr>
          <p:cNvPr id="18" name="Group 58"/>
          <p:cNvGrpSpPr/>
          <p:nvPr/>
        </p:nvGrpSpPr>
        <p:grpSpPr>
          <a:xfrm>
            <a:off x="4572000" y="4267200"/>
            <a:ext cx="1828800" cy="2209800"/>
            <a:chOff x="3200400" y="2362200"/>
            <a:chExt cx="1828800" cy="320040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219200" y="4724400"/>
            <a:ext cx="2913725" cy="1371600"/>
            <a:chOff x="1219200" y="4724400"/>
            <a:chExt cx="2913725" cy="1371600"/>
          </a:xfrm>
        </p:grpSpPr>
        <p:sp>
          <p:nvSpPr>
            <p:cNvPr id="26" name="Rectangle 25"/>
            <p:cNvSpPr/>
            <p:nvPr/>
          </p:nvSpPr>
          <p:spPr>
            <a:xfrm>
              <a:off x="1219200" y="4724400"/>
              <a:ext cx="2286000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scene3d>
              <a:camera prst="perspectiveRight">
                <a:rot lat="0" lon="18000000" rev="0"/>
              </a:camera>
              <a:lightRig rig="threePt" dir="t"/>
            </a:scene3d>
            <a:sp3d extrusionH="50800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133600" y="5193268"/>
              <a:ext cx="1999325" cy="369332"/>
              <a:chOff x="2514600" y="2667000"/>
              <a:chExt cx="1999325" cy="36933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514600" y="2895600"/>
                <a:ext cx="1219200" cy="0"/>
              </a:xfrm>
              <a:prstGeom prst="straightConnector1">
                <a:avLst/>
              </a:prstGeom>
              <a:ln w="57150">
                <a:solidFill>
                  <a:srgbClr val="009900"/>
                </a:solidFill>
                <a:tailEnd type="arrow"/>
              </a:ln>
              <a:scene3d>
                <a:camera prst="perspectiveRight">
                  <a:rot lat="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657600" y="26670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normal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>
              <a:off x="2260880" y="5242728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486400" y="4283639"/>
            <a:ext cx="1752600" cy="2286000"/>
            <a:chOff x="5486400" y="4283639"/>
            <a:chExt cx="1752600" cy="2286000"/>
          </a:xfrm>
        </p:grpSpPr>
        <p:grpSp>
          <p:nvGrpSpPr>
            <p:cNvPr id="28" name="Group 27"/>
            <p:cNvGrpSpPr/>
            <p:nvPr/>
          </p:nvGrpSpPr>
          <p:grpSpPr>
            <a:xfrm>
              <a:off x="5486400" y="4659868"/>
              <a:ext cx="1752600" cy="750332"/>
              <a:chOff x="6477000" y="2069068"/>
              <a:chExt cx="1752600" cy="750332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6477000" y="2286000"/>
                <a:ext cx="914400" cy="533400"/>
              </a:xfrm>
              <a:prstGeom prst="straightConnector1">
                <a:avLst/>
              </a:prstGeom>
              <a:ln w="5715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7373275" y="2069068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normal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 rot="3538774">
              <a:off x="5579511" y="5373748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3540000">
              <a:off x="4381453" y="5426639"/>
              <a:ext cx="228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5102969" y="4675768"/>
            <a:ext cx="837360" cy="1117215"/>
            <a:chOff x="5364226" y="1239233"/>
            <a:chExt cx="837360" cy="1117215"/>
          </a:xfrm>
        </p:grpSpPr>
        <p:sp>
          <p:nvSpPr>
            <p:cNvPr id="173" name="Arc 172"/>
            <p:cNvSpPr/>
            <p:nvPr/>
          </p:nvSpPr>
          <p:spPr>
            <a:xfrm>
              <a:off x="5364226" y="1594448"/>
              <a:ext cx="762000" cy="762000"/>
            </a:xfrm>
            <a:prstGeom prst="arc">
              <a:avLst>
                <a:gd name="adj1" fmla="val 16226957"/>
                <a:gd name="adj2" fmla="val 197303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816544" y="1239233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>
                  <a:latin typeface="Calibri"/>
                </a:rPr>
                <a:t>φ</a:t>
              </a:r>
              <a:endParaRPr lang="en-US" sz="2400" i="1" dirty="0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783771" y="425877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201887" y="446314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721923" y="6488668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4950031" y="6488668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8"/>
          <p:cNvGrpSpPr/>
          <p:nvPr/>
        </p:nvGrpSpPr>
        <p:grpSpPr>
          <a:xfrm rot="5400000">
            <a:off x="3429000" y="1219200"/>
            <a:ext cx="1828800" cy="3505200"/>
            <a:chOff x="3200400" y="2362200"/>
            <a:chExt cx="1828800" cy="3200400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CheckPoint</a:t>
            </a:r>
            <a:r>
              <a:rPr lang="en-US" dirty="0" smtClean="0"/>
              <a:t> 3.1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105400"/>
            <a:ext cx="71628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B.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i="1" baseline="-250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202" name="Text Box 98"/>
          <p:cNvSpPr txBox="1">
            <a:spLocks noChangeArrowheads="1"/>
          </p:cNvSpPr>
          <p:nvPr/>
        </p:nvSpPr>
        <p:spPr bwMode="auto">
          <a:xfrm>
            <a:off x="25146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>
                <a:latin typeface="+mn-lt"/>
              </a:rPr>
              <a:t>a</a:t>
            </a:r>
          </a:p>
        </p:txBody>
      </p:sp>
      <p:sp>
        <p:nvSpPr>
          <p:cNvPr id="8203" name="Text Box 99"/>
          <p:cNvSpPr txBox="1">
            <a:spLocks noChangeArrowheads="1"/>
          </p:cNvSpPr>
          <p:nvPr/>
        </p:nvSpPr>
        <p:spPr bwMode="auto">
          <a:xfrm>
            <a:off x="5029200" y="3064825"/>
            <a:ext cx="3859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>
                <a:latin typeface="+mn-lt"/>
              </a:rPr>
              <a:t>b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1143000"/>
            <a:ext cx="513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Compare the flux through loops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endParaRPr lang="en-US" sz="2400" i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4572000" y="2819400"/>
            <a:ext cx="1229164" cy="304801"/>
            <a:chOff x="6619436" y="3428999"/>
            <a:chExt cx="1229164" cy="304801"/>
          </a:xfrm>
        </p:grpSpPr>
        <p:sp>
          <p:nvSpPr>
            <p:cNvPr id="45" name="Rounded Rectangle 44"/>
            <p:cNvSpPr/>
            <p:nvPr/>
          </p:nvSpPr>
          <p:spPr>
            <a:xfrm>
              <a:off x="6626430" y="3429000"/>
              <a:ext cx="1222170" cy="304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 flipH="1">
              <a:off x="6619436" y="3428999"/>
              <a:ext cx="1229164" cy="304801"/>
              <a:chOff x="6420524" y="3430979"/>
              <a:chExt cx="1229164" cy="304801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7334924" y="3430980"/>
                <a:ext cx="314764" cy="304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6420524" y="3430979"/>
                <a:ext cx="304800" cy="3048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 rot="5400000">
            <a:off x="2509619" y="2824382"/>
            <a:ext cx="1229164" cy="304801"/>
            <a:chOff x="6619436" y="3428999"/>
            <a:chExt cx="1229164" cy="304801"/>
          </a:xfrm>
        </p:grpSpPr>
        <p:sp>
          <p:nvSpPr>
            <p:cNvPr id="56" name="Rounded Rectangle 55"/>
            <p:cNvSpPr/>
            <p:nvPr/>
          </p:nvSpPr>
          <p:spPr>
            <a:xfrm>
              <a:off x="6626430" y="3429000"/>
              <a:ext cx="1222170" cy="304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45"/>
            <p:cNvGrpSpPr/>
            <p:nvPr/>
          </p:nvGrpSpPr>
          <p:grpSpPr>
            <a:xfrm flipH="1">
              <a:off x="6619436" y="3428999"/>
              <a:ext cx="1229164" cy="304801"/>
              <a:chOff x="6420524" y="3430979"/>
              <a:chExt cx="1229164" cy="304801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7334924" y="3430980"/>
                <a:ext cx="314764" cy="304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420524" y="3430979"/>
                <a:ext cx="304800" cy="3048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5181600" y="1981200"/>
            <a:ext cx="928341" cy="978932"/>
            <a:chOff x="5486400" y="4419600"/>
            <a:chExt cx="928341" cy="978932"/>
          </a:xfrm>
        </p:grpSpPr>
        <p:grpSp>
          <p:nvGrpSpPr>
            <p:cNvPr id="61" name="Group 159"/>
            <p:cNvGrpSpPr/>
            <p:nvPr/>
          </p:nvGrpSpPr>
          <p:grpSpPr>
            <a:xfrm>
              <a:off x="5486400" y="4419600"/>
              <a:ext cx="928341" cy="978932"/>
              <a:chOff x="6477000" y="1840468"/>
              <a:chExt cx="928341" cy="978932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6477000" y="1840468"/>
                <a:ext cx="0" cy="978932"/>
              </a:xfrm>
              <a:prstGeom prst="straightConnector1">
                <a:avLst/>
              </a:prstGeom>
              <a:ln w="5715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6549016" y="1928336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normal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5529481" y="5237704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24200" y="2526268"/>
            <a:ext cx="1084925" cy="445532"/>
            <a:chOff x="5486400" y="4964668"/>
            <a:chExt cx="1084925" cy="445532"/>
          </a:xfrm>
        </p:grpSpPr>
        <p:grpSp>
          <p:nvGrpSpPr>
            <p:cNvPr id="66" name="Group 159"/>
            <p:cNvGrpSpPr/>
            <p:nvPr/>
          </p:nvGrpSpPr>
          <p:grpSpPr>
            <a:xfrm>
              <a:off x="5486400" y="4964668"/>
              <a:ext cx="1084925" cy="445532"/>
              <a:chOff x="6477000" y="2385536"/>
              <a:chExt cx="1084925" cy="44553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6477000" y="2831068"/>
                <a:ext cx="914400" cy="0"/>
              </a:xfrm>
              <a:prstGeom prst="straightConnector1">
                <a:avLst/>
              </a:prstGeom>
              <a:ln w="5715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6705600" y="2385536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normal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486400" y="5237704"/>
              <a:ext cx="152400" cy="1524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139543" y="273132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rc 68"/>
          <p:cNvSpPr/>
          <p:nvPr/>
        </p:nvSpPr>
        <p:spPr>
          <a:xfrm>
            <a:off x="2911831" y="3429000"/>
            <a:ext cx="1752600" cy="457200"/>
          </a:xfrm>
          <a:prstGeom prst="arc">
            <a:avLst>
              <a:gd name="adj1" fmla="val 15888737"/>
              <a:gd name="adj2" fmla="val 15885986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Magnetic flux practice</a:t>
            </a:r>
          </a:p>
        </p:txBody>
      </p:sp>
      <p:sp>
        <p:nvSpPr>
          <p:cNvPr id="25616" name="Text Box 22"/>
          <p:cNvSpPr txBox="1">
            <a:spLocks noChangeArrowheads="1"/>
          </p:cNvSpPr>
          <p:nvPr/>
        </p:nvSpPr>
        <p:spPr bwMode="auto">
          <a:xfrm>
            <a:off x="762000" y="12192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+mn-lt"/>
              </a:rPr>
              <a:t>A solenoid </a:t>
            </a:r>
            <a:r>
              <a:rPr lang="en-US" sz="2400" dirty="0" smtClean="0">
                <a:latin typeface="+mn-lt"/>
              </a:rPr>
              <a:t>generating a </a:t>
            </a:r>
            <a:r>
              <a:rPr lang="en-US" sz="2400" i="1" dirty="0" smtClean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 field is placed inside </a:t>
            </a:r>
            <a:r>
              <a:rPr lang="en-US" sz="2400" dirty="0">
                <a:latin typeface="+mn-lt"/>
              </a:rPr>
              <a:t>a conducting </a:t>
            </a:r>
            <a:r>
              <a:rPr lang="en-US" sz="2400" dirty="0" smtClean="0">
                <a:latin typeface="+mn-lt"/>
              </a:rPr>
              <a:t>loop. What happens to the flux </a:t>
            </a:r>
            <a:r>
              <a:rPr lang="en-US" sz="2400" dirty="0" smtClean="0">
                <a:latin typeface="+mn-lt"/>
                <a:sym typeface="Symbol"/>
              </a:rPr>
              <a:t>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through the </a:t>
            </a:r>
            <a:r>
              <a:rPr lang="en-US" sz="2400" dirty="0" smtClean="0">
                <a:latin typeface="+mn-lt"/>
              </a:rPr>
              <a:t>loop when...</a:t>
            </a:r>
            <a:endParaRPr lang="en-US" sz="2400" dirty="0">
              <a:latin typeface="+mn-lt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762000" y="5257800"/>
            <a:ext cx="4191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The area of the solenoid increases?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The current in the solenoid increases? 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The area of the loop increases?</a:t>
            </a:r>
          </a:p>
        </p:txBody>
      </p:sp>
      <p:grpSp>
        <p:nvGrpSpPr>
          <p:cNvPr id="22" name="Group 47"/>
          <p:cNvGrpSpPr/>
          <p:nvPr/>
        </p:nvGrpSpPr>
        <p:grpSpPr>
          <a:xfrm>
            <a:off x="2524824" y="2740410"/>
            <a:ext cx="2293916" cy="1958444"/>
            <a:chOff x="4378978" y="4003845"/>
            <a:chExt cx="1072390" cy="1028136"/>
          </a:xfrm>
        </p:grpSpPr>
        <p:pic>
          <p:nvPicPr>
            <p:cNvPr id="23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904993" y="3664300"/>
              <a:ext cx="206829" cy="885920"/>
            </a:xfrm>
            <a:prstGeom prst="rect">
              <a:avLst/>
            </a:prstGeom>
            <a:noFill/>
          </p:spPr>
        </p:pic>
        <p:pic>
          <p:nvPicPr>
            <p:cNvPr id="24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390935" y="4158018"/>
              <a:ext cx="862006" cy="885920"/>
            </a:xfrm>
            <a:prstGeom prst="rect">
              <a:avLst/>
            </a:prstGeom>
            <a:noFill/>
          </p:spPr>
        </p:pic>
      </p:grpSp>
      <p:sp>
        <p:nvSpPr>
          <p:cNvPr id="25" name="Arc 24"/>
          <p:cNvSpPr/>
          <p:nvPr/>
        </p:nvSpPr>
        <p:spPr>
          <a:xfrm rot="21311376">
            <a:off x="3380201" y="3466804"/>
            <a:ext cx="914400" cy="304800"/>
          </a:xfrm>
          <a:prstGeom prst="arc">
            <a:avLst>
              <a:gd name="adj1" fmla="val 2411211"/>
              <a:gd name="adj2" fmla="val 824766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95"/>
          <p:cNvGrpSpPr/>
          <p:nvPr/>
        </p:nvGrpSpPr>
        <p:grpSpPr>
          <a:xfrm>
            <a:off x="3652768" y="2562386"/>
            <a:ext cx="327788" cy="1984068"/>
            <a:chOff x="5066594" y="4416732"/>
            <a:chExt cx="327788" cy="1984068"/>
          </a:xfrm>
        </p:grpSpPr>
        <p:grpSp>
          <p:nvGrpSpPr>
            <p:cNvPr id="27" name="Group 79"/>
            <p:cNvGrpSpPr/>
            <p:nvPr/>
          </p:nvGrpSpPr>
          <p:grpSpPr>
            <a:xfrm>
              <a:off x="5224730" y="4419600"/>
              <a:ext cx="0" cy="1981200"/>
              <a:chOff x="5181600" y="4419600"/>
              <a:chExt cx="0" cy="19812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5181600" y="4419600"/>
                <a:ext cx="0" cy="6096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181600" y="51054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5181600" y="54102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5181600" y="5664678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181600" y="59436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181600" y="62484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80"/>
            <p:cNvGrpSpPr/>
            <p:nvPr/>
          </p:nvGrpSpPr>
          <p:grpSpPr>
            <a:xfrm>
              <a:off x="5394382" y="4416732"/>
              <a:ext cx="0" cy="1981200"/>
              <a:chOff x="5181600" y="4419600"/>
              <a:chExt cx="0" cy="198120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5181600" y="4419600"/>
                <a:ext cx="0" cy="59436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5181600" y="51054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5181600" y="54102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5181600" y="5664678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181600" y="59436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5181600" y="62484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7"/>
            <p:cNvGrpSpPr/>
            <p:nvPr/>
          </p:nvGrpSpPr>
          <p:grpSpPr>
            <a:xfrm>
              <a:off x="5066594" y="4416732"/>
              <a:ext cx="0" cy="1981200"/>
              <a:chOff x="5181600" y="4419600"/>
              <a:chExt cx="0" cy="19812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5181600" y="4419600"/>
                <a:ext cx="0" cy="6096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181600" y="51054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181600" y="54102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181600" y="5664678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181600" y="5943600"/>
                <a:ext cx="0" cy="1828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181600" y="6248400"/>
                <a:ext cx="0" cy="15240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2681264" y="421537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110673" y="4487077"/>
            <a:ext cx="225631" cy="237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051296" y="2824532"/>
            <a:ext cx="271154" cy="21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onut 52"/>
          <p:cNvSpPr/>
          <p:nvPr/>
        </p:nvSpPr>
        <p:spPr>
          <a:xfrm>
            <a:off x="5333902" y="3109831"/>
            <a:ext cx="979714" cy="979714"/>
          </a:xfrm>
          <a:prstGeom prst="donut">
            <a:avLst>
              <a:gd name="adj" fmla="val 140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951349" y="2714559"/>
            <a:ext cx="1752600" cy="1757491"/>
          </a:xfrm>
          <a:prstGeom prst="donut">
            <a:avLst>
              <a:gd name="adj" fmla="val 5500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8"/>
          <p:cNvSpPr txBox="1">
            <a:spLocks noChangeArrowheads="1"/>
          </p:cNvSpPr>
          <p:nvPr/>
        </p:nvSpPr>
        <p:spPr bwMode="auto">
          <a:xfrm>
            <a:off x="3521431" y="2057400"/>
            <a:ext cx="58381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sol</a:t>
            </a:r>
            <a:endParaRPr lang="en-US" sz="2400" i="1" baseline="-25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69031" y="47244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50231" y="457200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5382303" y="3156272"/>
            <a:ext cx="868680" cy="868680"/>
          </a:xfrm>
          <a:prstGeom prst="arc">
            <a:avLst>
              <a:gd name="adj1" fmla="val 2109984"/>
              <a:gd name="adj2" fmla="val 21061534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c 67"/>
          <p:cNvSpPr/>
          <p:nvPr/>
        </p:nvSpPr>
        <p:spPr>
          <a:xfrm>
            <a:off x="2911831" y="3429000"/>
            <a:ext cx="1752600" cy="457200"/>
          </a:xfrm>
          <a:prstGeom prst="arc">
            <a:avLst>
              <a:gd name="adj1" fmla="val 20436197"/>
              <a:gd name="adj2" fmla="val 12520155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1"/>
          <p:cNvGrpSpPr/>
          <p:nvPr/>
        </p:nvGrpSpPr>
        <p:grpSpPr>
          <a:xfrm>
            <a:off x="5502631" y="2209800"/>
            <a:ext cx="583814" cy="1533374"/>
            <a:chOff x="290873" y="2124226"/>
            <a:chExt cx="583814" cy="1533374"/>
          </a:xfrm>
        </p:grpSpPr>
        <p:sp>
          <p:nvSpPr>
            <p:cNvPr id="71" name="TextBox 58"/>
            <p:cNvSpPr txBox="1">
              <a:spLocks noChangeArrowheads="1"/>
            </p:cNvSpPr>
            <p:nvPr/>
          </p:nvSpPr>
          <p:spPr bwMode="auto">
            <a:xfrm>
              <a:off x="290873" y="2124226"/>
              <a:ext cx="58381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sol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72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13,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133600" y="34290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Loop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15824" y="34290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Loop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365569" name="Object 2"/>
          <p:cNvGraphicFramePr>
            <a:graphicFrameLocks noChangeAspect="1"/>
          </p:cNvGraphicFramePr>
          <p:nvPr/>
        </p:nvGraphicFramePr>
        <p:xfrm>
          <a:off x="6934200" y="4495800"/>
          <a:ext cx="1820863" cy="447675"/>
        </p:xfrm>
        <a:graphic>
          <a:graphicData uri="http://schemas.openxmlformats.org/presentationml/2006/ole">
            <p:oleObj spid="_x0000_s365569" name="Equation" r:id="rId6" imgW="82548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09"/>
          <p:cNvGrpSpPr/>
          <p:nvPr/>
        </p:nvGrpSpPr>
        <p:grpSpPr>
          <a:xfrm flipV="1">
            <a:off x="5105400" y="2152400"/>
            <a:ext cx="4038600" cy="2870862"/>
            <a:chOff x="5105400" y="2107867"/>
            <a:chExt cx="4038600" cy="2870862"/>
          </a:xfrm>
        </p:grpSpPr>
        <p:pic>
          <p:nvPicPr>
            <p:cNvPr id="211" name="Picture 4" descr="File:VFPt dipole magnetic3.sv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5689269" y="1523998"/>
              <a:ext cx="2870862" cy="4038600"/>
            </a:xfrm>
            <a:prstGeom prst="rect">
              <a:avLst/>
            </a:prstGeom>
            <a:noFill/>
          </p:spPr>
        </p:pic>
        <p:sp>
          <p:nvSpPr>
            <p:cNvPr id="212" name="TextBox 58"/>
            <p:cNvSpPr txBox="1">
              <a:spLocks noChangeArrowheads="1"/>
            </p:cNvSpPr>
            <p:nvPr/>
          </p:nvSpPr>
          <p:spPr bwMode="auto">
            <a:xfrm flipV="1">
              <a:off x="8178203" y="3317175"/>
              <a:ext cx="609462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ind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Lenz’s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00200" y="1143000"/>
            <a:ext cx="60198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0" dirty="0">
                <a:latin typeface="+mn-lt"/>
              </a:rPr>
              <a:t>Induced </a:t>
            </a:r>
            <a:r>
              <a:rPr lang="en-US" sz="2800" b="0" dirty="0" smtClean="0">
                <a:latin typeface="+mn-lt"/>
              </a:rPr>
              <a:t>EMF </a:t>
            </a:r>
            <a:r>
              <a:rPr lang="el-GR" sz="2800" b="0" i="1" dirty="0" smtClean="0">
                <a:latin typeface="Calibri"/>
              </a:rPr>
              <a:t>ε</a:t>
            </a:r>
            <a:r>
              <a:rPr lang="en-US" sz="2800" b="0" dirty="0" smtClean="0">
                <a:latin typeface="+mn-lt"/>
              </a:rPr>
              <a:t> </a:t>
            </a:r>
            <a:r>
              <a:rPr lang="en-US" sz="2800" b="0" i="1" u="sng" dirty="0">
                <a:solidFill>
                  <a:srgbClr val="C00000"/>
                </a:solidFill>
                <a:latin typeface="+mn-lt"/>
              </a:rPr>
              <a:t>opposes change</a:t>
            </a:r>
            <a:r>
              <a:rPr lang="en-US" sz="2800" b="0" dirty="0">
                <a:latin typeface="+mn-lt"/>
              </a:rPr>
              <a:t> in </a:t>
            </a:r>
            <a:r>
              <a:rPr lang="en-US" sz="2800" b="0" dirty="0" smtClean="0">
                <a:latin typeface="+mn-lt"/>
              </a:rPr>
              <a:t>flux </a:t>
            </a:r>
            <a:r>
              <a:rPr lang="el-GR" sz="2800" dirty="0" smtClean="0">
                <a:sym typeface="Symbol"/>
              </a:rPr>
              <a:t></a:t>
            </a:r>
            <a:r>
              <a:rPr lang="en-US" sz="2800" b="0" dirty="0" smtClean="0">
                <a:latin typeface="+mn-lt"/>
              </a:rPr>
              <a:t> </a:t>
            </a:r>
            <a:endParaRPr lang="en-US" sz="2800" b="0" dirty="0">
              <a:latin typeface="+mn-lt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38200" y="2209799"/>
            <a:ext cx="3900055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ts val="0"/>
              </a:spcBef>
            </a:pPr>
            <a:r>
              <a:rPr lang="en-US" sz="2400" b="0" dirty="0"/>
              <a:t>If </a:t>
            </a:r>
            <a:r>
              <a:rPr lang="el-GR" sz="2400" b="0" dirty="0" smtClean="0">
                <a:sym typeface="Symbol"/>
              </a:rPr>
              <a:t></a:t>
            </a:r>
            <a:r>
              <a:rPr lang="en-US" sz="2400" b="0" dirty="0" smtClean="0"/>
              <a:t> </a:t>
            </a:r>
            <a:r>
              <a:rPr lang="en-US" sz="2400" b="0" dirty="0"/>
              <a:t>increases: </a:t>
            </a:r>
          </a:p>
          <a:p>
            <a:pPr marL="365760" indent="-365760">
              <a:spcAft>
                <a:spcPts val="1200"/>
              </a:spcAft>
            </a:pPr>
            <a:r>
              <a:rPr lang="en-US" sz="2400" b="0" dirty="0">
                <a:solidFill>
                  <a:schemeClr val="tx2"/>
                </a:solidFill>
              </a:rPr>
              <a:t>	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ε 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</a:rPr>
              <a:t>generates new </a:t>
            </a:r>
            <a:r>
              <a:rPr lang="en-US" sz="2400" b="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</a:rPr>
              <a:t> field </a:t>
            </a:r>
            <a:r>
              <a:rPr lang="en-US" sz="2400" i="1" dirty="0">
                <a:solidFill>
                  <a:srgbClr val="C00000"/>
                </a:solidFill>
              </a:rPr>
              <a:t>opposite 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</a:rPr>
              <a:t>external </a:t>
            </a:r>
            <a:r>
              <a:rPr lang="en-US" sz="2400" b="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sz="2400" b="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</a:pPr>
            <a:r>
              <a:rPr lang="en-US" sz="2400" b="0" dirty="0"/>
              <a:t>If </a:t>
            </a:r>
            <a:r>
              <a:rPr lang="el-GR" sz="2400" dirty="0" smtClean="0">
                <a:sym typeface="Symbol"/>
              </a:rPr>
              <a:t></a:t>
            </a:r>
            <a:r>
              <a:rPr lang="en-US" sz="2400" b="0" dirty="0" smtClean="0"/>
              <a:t> </a:t>
            </a:r>
            <a:r>
              <a:rPr lang="en-US" sz="2400" b="0" dirty="0"/>
              <a:t>decreases:</a:t>
            </a:r>
          </a:p>
          <a:p>
            <a:pPr marL="365760" lvl="1">
              <a:spcAft>
                <a:spcPts val="1200"/>
              </a:spcAft>
            </a:pP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ε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generates new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 </a:t>
            </a:r>
            <a:r>
              <a:rPr lang="en-US" sz="2400" i="1" dirty="0" smtClean="0">
                <a:solidFill>
                  <a:srgbClr val="C00000"/>
                </a:solidFill>
              </a:rPr>
              <a:t>along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external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</a:p>
          <a:p>
            <a:pPr marL="0" lvl="1"/>
            <a:r>
              <a:rPr lang="en-US" sz="2400" dirty="0" smtClean="0"/>
              <a:t>If </a:t>
            </a:r>
            <a:r>
              <a:rPr lang="el-GR" sz="2400" dirty="0" smtClean="0">
                <a:sym typeface="Symbol"/>
              </a:rPr>
              <a:t></a:t>
            </a:r>
            <a:r>
              <a:rPr lang="en-US" sz="2400" dirty="0" smtClean="0"/>
              <a:t> is constant:</a:t>
            </a:r>
          </a:p>
          <a:p>
            <a:pPr marL="365760" lvl="1"/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ε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is zero</a:t>
            </a:r>
            <a:endParaRPr lang="en-US" sz="2400" dirty="0" smtClean="0"/>
          </a:p>
          <a:p>
            <a:pPr marL="365760" lvl="1"/>
            <a:endParaRPr lang="en-US" sz="2400" b="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79425" y="2083129"/>
            <a:ext cx="0" cy="28956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4369129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579120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6665025" y="2083129"/>
            <a:ext cx="0" cy="28956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6541325" y="5169725"/>
            <a:ext cx="1143000" cy="1143000"/>
            <a:chOff x="6781800" y="990600"/>
            <a:chExt cx="1143000" cy="1143000"/>
          </a:xfrm>
        </p:grpSpPr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7239000" y="1905000"/>
              <a:ext cx="228600" cy="228600"/>
              <a:chOff x="3657600" y="4800601"/>
              <a:chExt cx="457200" cy="4572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7696200" y="1905000"/>
              <a:ext cx="228600" cy="2286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8" name="Group 49"/>
            <p:cNvGrpSpPr>
              <a:grpSpLocks/>
            </p:cNvGrpSpPr>
            <p:nvPr/>
          </p:nvGrpSpPr>
          <p:grpSpPr bwMode="auto">
            <a:xfrm>
              <a:off x="7239000" y="1447800"/>
              <a:ext cx="228600" cy="228600"/>
              <a:chOff x="3657600" y="4800601"/>
              <a:chExt cx="457200" cy="457200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1" name="Group 49"/>
            <p:cNvGrpSpPr>
              <a:grpSpLocks/>
            </p:cNvGrpSpPr>
            <p:nvPr/>
          </p:nvGrpSpPr>
          <p:grpSpPr bwMode="auto">
            <a:xfrm>
              <a:off x="7696200" y="1447800"/>
              <a:ext cx="228600" cy="228600"/>
              <a:chOff x="3657600" y="4800601"/>
              <a:chExt cx="457200" cy="457200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7" name="Group 49"/>
            <p:cNvGrpSpPr>
              <a:grpSpLocks/>
            </p:cNvGrpSpPr>
            <p:nvPr/>
          </p:nvGrpSpPr>
          <p:grpSpPr bwMode="auto">
            <a:xfrm>
              <a:off x="6781800" y="1905000"/>
              <a:ext cx="228600" cy="228600"/>
              <a:chOff x="3657600" y="4800601"/>
              <a:chExt cx="457200" cy="4572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0" name="Group 49"/>
            <p:cNvGrpSpPr>
              <a:grpSpLocks/>
            </p:cNvGrpSpPr>
            <p:nvPr/>
          </p:nvGrpSpPr>
          <p:grpSpPr bwMode="auto">
            <a:xfrm>
              <a:off x="6781800" y="1447800"/>
              <a:ext cx="228600" cy="228600"/>
              <a:chOff x="3657600" y="4800601"/>
              <a:chExt cx="457200" cy="45720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3" name="Group 49"/>
            <p:cNvGrpSpPr>
              <a:grpSpLocks/>
            </p:cNvGrpSpPr>
            <p:nvPr/>
          </p:nvGrpSpPr>
          <p:grpSpPr bwMode="auto">
            <a:xfrm>
              <a:off x="6781800" y="990600"/>
              <a:ext cx="228600" cy="228600"/>
              <a:chOff x="3657600" y="4800601"/>
              <a:chExt cx="457200" cy="457200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6" name="Group 49"/>
            <p:cNvGrpSpPr>
              <a:grpSpLocks/>
            </p:cNvGrpSpPr>
            <p:nvPr/>
          </p:nvGrpSpPr>
          <p:grpSpPr bwMode="auto">
            <a:xfrm>
              <a:off x="7239000" y="990600"/>
              <a:ext cx="228600" cy="228600"/>
              <a:chOff x="3657600" y="4800601"/>
              <a:chExt cx="457200" cy="4572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2" name="Group 49"/>
            <p:cNvGrpSpPr>
              <a:grpSpLocks/>
            </p:cNvGrpSpPr>
            <p:nvPr/>
          </p:nvGrpSpPr>
          <p:grpSpPr bwMode="auto">
            <a:xfrm>
              <a:off x="7696200" y="990600"/>
              <a:ext cx="228600" cy="228600"/>
              <a:chOff x="3657600" y="4800601"/>
              <a:chExt cx="457200" cy="45720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12" name="Donut 111"/>
          <p:cNvSpPr/>
          <p:nvPr/>
        </p:nvSpPr>
        <p:spPr>
          <a:xfrm>
            <a:off x="6624450" y="5257800"/>
            <a:ext cx="979714" cy="979714"/>
          </a:xfrm>
          <a:prstGeom prst="donut">
            <a:avLst>
              <a:gd name="adj" fmla="val 1575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22225" y="2083129"/>
            <a:ext cx="0" cy="28956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59"/>
          <p:cNvGrpSpPr>
            <a:grpSpLocks/>
          </p:cNvGrpSpPr>
          <p:nvPr/>
        </p:nvGrpSpPr>
        <p:grpSpPr bwMode="auto">
          <a:xfrm>
            <a:off x="6966856" y="5505203"/>
            <a:ext cx="1383401" cy="461665"/>
            <a:chOff x="4114800" y="2723892"/>
            <a:chExt cx="1383401" cy="461665"/>
          </a:xfrm>
          <a:noFill/>
        </p:grpSpPr>
        <p:sp>
          <p:nvSpPr>
            <p:cNvPr id="189" name="TextBox 58"/>
            <p:cNvSpPr txBox="1">
              <a:spLocks noChangeArrowheads="1"/>
            </p:cNvSpPr>
            <p:nvPr/>
          </p:nvSpPr>
          <p:spPr bwMode="auto">
            <a:xfrm>
              <a:off x="4888739" y="2723892"/>
              <a:ext cx="609462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ind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90" name="Group 42"/>
            <p:cNvGrpSpPr>
              <a:grpSpLocks/>
            </p:cNvGrpSpPr>
            <p:nvPr/>
          </p:nvGrpSpPr>
          <p:grpSpPr bwMode="auto">
            <a:xfrm>
              <a:off x="4114800" y="2819400"/>
              <a:ext cx="304800" cy="285750"/>
              <a:chOff x="2743200" y="1600200"/>
              <a:chExt cx="457200" cy="457200"/>
            </a:xfrm>
            <a:grpFill/>
          </p:grpSpPr>
          <p:sp>
            <p:nvSpPr>
              <p:cNvPr id="191" name="Oval 190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2" name="Straight Connector 191"/>
              <p:cNvCxnSpPr>
                <a:stCxn id="191" idx="1"/>
                <a:endCxn id="191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91" idx="7"/>
                <a:endCxn id="191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5" name="TextBox 58"/>
          <p:cNvSpPr txBox="1">
            <a:spLocks noChangeArrowheads="1"/>
          </p:cNvSpPr>
          <p:nvPr/>
        </p:nvSpPr>
        <p:spPr bwMode="auto">
          <a:xfrm>
            <a:off x="7626999" y="1752600"/>
            <a:ext cx="60260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 dirty="0" err="1" smtClean="0">
                <a:solidFill>
                  <a:srgbClr val="C00000"/>
                </a:solidFill>
                <a:latin typeface="+mj-lt"/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  <a:latin typeface="+mj-lt"/>
              </a:rPr>
              <a:t>ext</a:t>
            </a:r>
            <a:endParaRPr lang="en-US" sz="2400" i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6" name="TextBox 58"/>
          <p:cNvSpPr txBox="1">
            <a:spLocks noChangeArrowheads="1"/>
          </p:cNvSpPr>
          <p:nvPr/>
        </p:nvSpPr>
        <p:spPr bwMode="auto">
          <a:xfrm>
            <a:off x="7760587" y="5038109"/>
            <a:ext cx="60260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 dirty="0" err="1" smtClean="0">
                <a:solidFill>
                  <a:srgbClr val="C00000"/>
                </a:solidFill>
                <a:latin typeface="+mj-lt"/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  <a:latin typeface="+mj-lt"/>
              </a:rPr>
              <a:t>ext</a:t>
            </a:r>
            <a:endParaRPr lang="en-US" sz="2400" i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3" name="Arc 212"/>
          <p:cNvSpPr/>
          <p:nvPr/>
        </p:nvSpPr>
        <p:spPr>
          <a:xfrm>
            <a:off x="6695701" y="5306298"/>
            <a:ext cx="850392" cy="850392"/>
          </a:xfrm>
          <a:prstGeom prst="arc">
            <a:avLst>
              <a:gd name="adj1" fmla="val 2109984"/>
              <a:gd name="adj2" fmla="val 21061534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914400" y="5791200"/>
            <a:ext cx="33528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One principle explains all the previous examples!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612001" y="3409896"/>
            <a:ext cx="1038100" cy="304801"/>
            <a:chOff x="6585722" y="3428999"/>
            <a:chExt cx="1038100" cy="304801"/>
          </a:xfrm>
        </p:grpSpPr>
        <p:sp>
          <p:nvSpPr>
            <p:cNvPr id="96" name="Rounded Rectangle 95"/>
            <p:cNvSpPr/>
            <p:nvPr/>
          </p:nvSpPr>
          <p:spPr>
            <a:xfrm>
              <a:off x="6626430" y="3429000"/>
              <a:ext cx="983606" cy="304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45"/>
            <p:cNvGrpSpPr/>
            <p:nvPr/>
          </p:nvGrpSpPr>
          <p:grpSpPr>
            <a:xfrm flipH="1">
              <a:off x="6585722" y="3428999"/>
              <a:ext cx="1038100" cy="304801"/>
              <a:chOff x="6645302" y="3430979"/>
              <a:chExt cx="1038100" cy="304801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7368638" y="3430980"/>
                <a:ext cx="314764" cy="304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6645302" y="3430979"/>
                <a:ext cx="304800" cy="3048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 flipH="1">
            <a:off x="6621415" y="3400576"/>
            <a:ext cx="1028273" cy="304800"/>
            <a:chOff x="6621415" y="3413165"/>
            <a:chExt cx="1028273" cy="304800"/>
          </a:xfrm>
        </p:grpSpPr>
        <p:grpSp>
          <p:nvGrpSpPr>
            <p:cNvPr id="199" name="Group 42"/>
            <p:cNvGrpSpPr>
              <a:grpSpLocks/>
            </p:cNvGrpSpPr>
            <p:nvPr/>
          </p:nvGrpSpPr>
          <p:grpSpPr bwMode="auto">
            <a:xfrm>
              <a:off x="7344888" y="3422690"/>
              <a:ext cx="304800" cy="285750"/>
              <a:chOff x="2743200" y="1600200"/>
              <a:chExt cx="45720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00" name="Oval 19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1" name="Straight Connector 200"/>
              <p:cNvCxnSpPr>
                <a:stCxn id="200" idx="1"/>
                <a:endCxn id="20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00" idx="7"/>
                <a:endCxn id="20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49"/>
            <p:cNvGrpSpPr>
              <a:grpSpLocks/>
            </p:cNvGrpSpPr>
            <p:nvPr/>
          </p:nvGrpSpPr>
          <p:grpSpPr bwMode="auto">
            <a:xfrm>
              <a:off x="6621415" y="3413165"/>
              <a:ext cx="304800" cy="304800"/>
              <a:chOff x="3657600" y="4800601"/>
              <a:chExt cx="457200" cy="457200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6619436" y="3401704"/>
            <a:ext cx="1028273" cy="304800"/>
            <a:chOff x="6621415" y="3413165"/>
            <a:chExt cx="1028273" cy="304800"/>
          </a:xfrm>
        </p:grpSpPr>
        <p:grpSp>
          <p:nvGrpSpPr>
            <p:cNvPr id="215" name="Group 42"/>
            <p:cNvGrpSpPr>
              <a:grpSpLocks/>
            </p:cNvGrpSpPr>
            <p:nvPr/>
          </p:nvGrpSpPr>
          <p:grpSpPr bwMode="auto">
            <a:xfrm>
              <a:off x="7344888" y="3422690"/>
              <a:ext cx="304800" cy="285750"/>
              <a:chOff x="2743200" y="1600200"/>
              <a:chExt cx="45720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19" name="Oval 218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0" name="Straight Connector 219"/>
              <p:cNvCxnSpPr>
                <a:stCxn id="219" idx="1"/>
                <a:endCxn id="219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19" idx="7"/>
                <a:endCxn id="219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49"/>
            <p:cNvGrpSpPr>
              <a:grpSpLocks/>
            </p:cNvGrpSpPr>
            <p:nvPr/>
          </p:nvGrpSpPr>
          <p:grpSpPr bwMode="auto">
            <a:xfrm>
              <a:off x="6621415" y="3413165"/>
              <a:ext cx="304800" cy="304800"/>
              <a:chOff x="3657600" y="4800601"/>
              <a:chExt cx="457200" cy="45720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Lenz’s law: changing loop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3200400"/>
            <a:ext cx="2971800" cy="1600200"/>
            <a:chOff x="2590800" y="2362200"/>
            <a:chExt cx="3962400" cy="2133600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87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85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83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81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79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77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75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1524000" y="3124200"/>
            <a:ext cx="3124200" cy="1752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600200" y="3505199"/>
            <a:ext cx="2971800" cy="1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600200" y="4495801"/>
            <a:ext cx="2971800" cy="1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600200" y="3509963"/>
            <a:ext cx="1" cy="985838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600200" y="3505199"/>
            <a:ext cx="1219200" cy="99060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819400" y="3505199"/>
            <a:ext cx="1447800" cy="99060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235"/>
          <p:cNvGrpSpPr>
            <a:grpSpLocks/>
          </p:cNvGrpSpPr>
          <p:nvPr/>
        </p:nvGrpSpPr>
        <p:grpSpPr bwMode="auto">
          <a:xfrm flipH="1">
            <a:off x="3505200" y="3429000"/>
            <a:ext cx="919163" cy="1143001"/>
            <a:chOff x="3810000" y="2235201"/>
            <a:chExt cx="1225550" cy="1524000"/>
          </a:xfrm>
        </p:grpSpPr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3810000" y="2235201"/>
              <a:ext cx="4572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105"/>
            <p:cNvSpPr txBox="1">
              <a:spLocks noChangeArrowheads="1"/>
            </p:cNvSpPr>
            <p:nvPr/>
          </p:nvSpPr>
          <p:spPr bwMode="auto">
            <a:xfrm>
              <a:off x="4502150" y="2484737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pic>
        <p:nvPicPr>
          <p:cNvPr id="93" name="Picture 9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19500"/>
            <a:ext cx="48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>
          <a:xfrm>
            <a:off x="1524000" y="3810001"/>
            <a:ext cx="171450" cy="1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054372" y="3711714"/>
            <a:ext cx="2836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</a:t>
            </a:r>
            <a:r>
              <a:rPr lang="en-US" sz="2000" dirty="0" smtClean="0"/>
              <a:t> &amp; </a:t>
            </a:r>
            <a:r>
              <a:rPr lang="el-GR" sz="2000" dirty="0" smtClean="0">
                <a:sym typeface="Symbol"/>
              </a:rPr>
              <a:t></a:t>
            </a:r>
            <a:r>
              <a:rPr lang="en-US" sz="2000" dirty="0" smtClean="0"/>
              <a:t> decreases</a:t>
            </a:r>
          </a:p>
          <a:p>
            <a:r>
              <a:rPr lang="el-GR" sz="2000" i="1" dirty="0" smtClean="0"/>
              <a:t>ε</a:t>
            </a:r>
            <a:r>
              <a:rPr lang="en-US" sz="2000" dirty="0" smtClean="0"/>
              <a:t> generates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ind</a:t>
            </a:r>
            <a:r>
              <a:rPr lang="en-US" sz="2000" dirty="0" smtClean="0"/>
              <a:t> </a:t>
            </a:r>
            <a:r>
              <a:rPr lang="en-US" sz="2000" u="sng" dirty="0" smtClean="0"/>
              <a:t>along</a:t>
            </a:r>
            <a:r>
              <a:rPr lang="en-US" sz="2000" dirty="0" smtClean="0"/>
              <a:t>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ext</a:t>
            </a:r>
            <a:endParaRPr lang="en-US" sz="2000" i="1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054372" y="5562600"/>
            <a:ext cx="267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</a:t>
            </a:r>
            <a:r>
              <a:rPr lang="en-US" sz="2000" dirty="0" smtClean="0"/>
              <a:t> &amp; </a:t>
            </a:r>
            <a:r>
              <a:rPr lang="el-GR" sz="2000" dirty="0" smtClean="0">
                <a:sym typeface="Symbol"/>
              </a:rPr>
              <a:t></a:t>
            </a:r>
            <a:r>
              <a:rPr lang="en-US" sz="2000" dirty="0" smtClean="0"/>
              <a:t> remains constant</a:t>
            </a:r>
          </a:p>
          <a:p>
            <a:r>
              <a:rPr lang="el-GR" sz="2000" i="1" dirty="0" smtClean="0"/>
              <a:t>ε</a:t>
            </a:r>
            <a:r>
              <a:rPr lang="en-US" sz="2000" dirty="0" smtClean="0"/>
              <a:t> is </a:t>
            </a:r>
            <a:r>
              <a:rPr lang="en-US" sz="2000" u="sng" dirty="0" smtClean="0"/>
              <a:t>zero</a:t>
            </a:r>
            <a:endParaRPr lang="en-US" sz="2000" u="sng" dirty="0"/>
          </a:p>
        </p:txBody>
      </p:sp>
      <p:sp>
        <p:nvSpPr>
          <p:cNvPr id="122" name="TextBox 121"/>
          <p:cNvSpPr txBox="1"/>
          <p:nvPr/>
        </p:nvSpPr>
        <p:spPr>
          <a:xfrm>
            <a:off x="5054372" y="1806714"/>
            <a:ext cx="317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</a:t>
            </a:r>
            <a:r>
              <a:rPr lang="en-US" sz="2000" dirty="0" smtClean="0"/>
              <a:t> &amp; </a:t>
            </a:r>
            <a:r>
              <a:rPr lang="el-GR" sz="2000" dirty="0" smtClean="0">
                <a:sym typeface="Symbol"/>
              </a:rPr>
              <a:t></a:t>
            </a:r>
            <a:r>
              <a:rPr lang="en-US" sz="2000" dirty="0" smtClean="0"/>
              <a:t> increases</a:t>
            </a:r>
          </a:p>
          <a:p>
            <a:r>
              <a:rPr lang="el-GR" sz="2000" i="1" dirty="0" smtClean="0"/>
              <a:t>ε</a:t>
            </a:r>
            <a:r>
              <a:rPr lang="en-US" sz="2000" dirty="0" smtClean="0"/>
              <a:t> generates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ind</a:t>
            </a:r>
            <a:r>
              <a:rPr lang="en-US" sz="2000" dirty="0" smtClean="0"/>
              <a:t> </a:t>
            </a:r>
            <a:r>
              <a:rPr lang="en-US" sz="2000" u="sng" dirty="0" smtClean="0"/>
              <a:t>opposite</a:t>
            </a:r>
            <a:r>
              <a:rPr lang="en-US" sz="2000" dirty="0" smtClean="0"/>
              <a:t>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ext</a:t>
            </a:r>
            <a:endParaRPr lang="en-US" sz="2000" i="1" baseline="-250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600200" y="1295400"/>
            <a:ext cx="2971800" cy="1600200"/>
            <a:chOff x="2590800" y="2362200"/>
            <a:chExt cx="3962400" cy="2133600"/>
          </a:xfrm>
        </p:grpSpPr>
        <p:grpSp>
          <p:nvGrpSpPr>
            <p:cNvPr id="124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206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5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204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6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202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7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200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8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198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196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0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194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1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3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5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6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7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8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9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0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1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2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3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4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5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6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7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8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9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0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1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08" name="Rectangle 207"/>
          <p:cNvSpPr/>
          <p:nvPr/>
        </p:nvSpPr>
        <p:spPr>
          <a:xfrm>
            <a:off x="1524000" y="1219200"/>
            <a:ext cx="3124200" cy="1752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 flipH="1">
            <a:off x="1600200" y="1600199"/>
            <a:ext cx="2971800" cy="1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1600200" y="2590801"/>
            <a:ext cx="2971800" cy="1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>
            <a:off x="1600200" y="1604963"/>
            <a:ext cx="1" cy="985838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1600200" y="1600199"/>
            <a:ext cx="1219200" cy="99060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2819400" y="1600199"/>
            <a:ext cx="1447800" cy="99060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35"/>
          <p:cNvGrpSpPr>
            <a:grpSpLocks/>
          </p:cNvGrpSpPr>
          <p:nvPr/>
        </p:nvGrpSpPr>
        <p:grpSpPr bwMode="auto">
          <a:xfrm>
            <a:off x="4038600" y="1524000"/>
            <a:ext cx="919163" cy="1143001"/>
            <a:chOff x="3810000" y="2235201"/>
            <a:chExt cx="1225550" cy="1524000"/>
          </a:xfrm>
        </p:grpSpPr>
        <p:sp>
          <p:nvSpPr>
            <p:cNvPr id="218" name="Rectangle 101"/>
            <p:cNvSpPr>
              <a:spLocks noChangeArrowheads="1"/>
            </p:cNvSpPr>
            <p:nvPr/>
          </p:nvSpPr>
          <p:spPr bwMode="auto">
            <a:xfrm>
              <a:off x="3810000" y="2235201"/>
              <a:ext cx="4572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Text Box 105"/>
            <p:cNvSpPr txBox="1">
              <a:spLocks noChangeArrowheads="1"/>
            </p:cNvSpPr>
            <p:nvPr/>
          </p:nvSpPr>
          <p:spPr bwMode="auto">
            <a:xfrm>
              <a:off x="4502150" y="2484737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pic>
        <p:nvPicPr>
          <p:cNvPr id="221" name="Picture 220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00"/>
            <a:ext cx="481987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2" name="Straight Connector 221"/>
          <p:cNvCxnSpPr/>
          <p:nvPr/>
        </p:nvCxnSpPr>
        <p:spPr>
          <a:xfrm>
            <a:off x="1524000" y="1905001"/>
            <a:ext cx="171450" cy="1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600200" y="5105400"/>
            <a:ext cx="2971800" cy="1600200"/>
            <a:chOff x="2590800" y="2362200"/>
            <a:chExt cx="3962400" cy="2133600"/>
          </a:xfrm>
        </p:grpSpPr>
        <p:grpSp>
          <p:nvGrpSpPr>
            <p:cNvPr id="224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306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5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304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5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6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302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3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7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300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1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8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298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9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296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0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294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1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292" name="Oval 29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2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3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4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286" name="Oval 28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6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282" name="Oval 28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7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8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9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276" name="Oval 27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0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1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272" name="Oval 27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2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3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268" name="Oval 2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4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5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6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7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8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9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256" name="Oval 2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0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1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08" name="Rectangle 307"/>
          <p:cNvSpPr/>
          <p:nvPr/>
        </p:nvSpPr>
        <p:spPr>
          <a:xfrm>
            <a:off x="1524000" y="5029200"/>
            <a:ext cx="3124200" cy="1752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" name="Straight Connector 308"/>
          <p:cNvCxnSpPr/>
          <p:nvPr/>
        </p:nvCxnSpPr>
        <p:spPr>
          <a:xfrm flipH="1">
            <a:off x="1600200" y="5410199"/>
            <a:ext cx="2971800" cy="1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1600200" y="6400801"/>
            <a:ext cx="2971800" cy="1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Rectangle 315"/>
          <p:cNvSpPr/>
          <p:nvPr/>
        </p:nvSpPr>
        <p:spPr>
          <a:xfrm>
            <a:off x="1905000" y="5410199"/>
            <a:ext cx="990600" cy="99060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Group 235"/>
          <p:cNvGrpSpPr>
            <a:grpSpLocks/>
          </p:cNvGrpSpPr>
          <p:nvPr/>
        </p:nvGrpSpPr>
        <p:grpSpPr bwMode="auto">
          <a:xfrm>
            <a:off x="2738437" y="5334000"/>
            <a:ext cx="919163" cy="1143001"/>
            <a:chOff x="3810000" y="2235201"/>
            <a:chExt cx="1225550" cy="1524000"/>
          </a:xfrm>
        </p:grpSpPr>
        <p:sp>
          <p:nvSpPr>
            <p:cNvPr id="318" name="Rectangle 101"/>
            <p:cNvSpPr>
              <a:spLocks noChangeArrowheads="1"/>
            </p:cNvSpPr>
            <p:nvPr/>
          </p:nvSpPr>
          <p:spPr bwMode="auto">
            <a:xfrm>
              <a:off x="3810000" y="2235201"/>
              <a:ext cx="4572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Text Box 105"/>
            <p:cNvSpPr txBox="1">
              <a:spLocks noChangeArrowheads="1"/>
            </p:cNvSpPr>
            <p:nvPr/>
          </p:nvSpPr>
          <p:spPr bwMode="auto">
            <a:xfrm>
              <a:off x="4502150" y="2484737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grpSp>
        <p:nvGrpSpPr>
          <p:cNvPr id="323" name="Group 235"/>
          <p:cNvGrpSpPr>
            <a:grpSpLocks/>
          </p:cNvGrpSpPr>
          <p:nvPr/>
        </p:nvGrpSpPr>
        <p:grpSpPr bwMode="auto">
          <a:xfrm>
            <a:off x="1752600" y="5334000"/>
            <a:ext cx="919163" cy="1143001"/>
            <a:chOff x="3810000" y="2235201"/>
            <a:chExt cx="1225550" cy="1524000"/>
          </a:xfrm>
        </p:grpSpPr>
        <p:sp>
          <p:nvSpPr>
            <p:cNvPr id="324" name="Rectangle 101"/>
            <p:cNvSpPr>
              <a:spLocks noChangeArrowheads="1"/>
            </p:cNvSpPr>
            <p:nvPr/>
          </p:nvSpPr>
          <p:spPr bwMode="auto">
            <a:xfrm>
              <a:off x="3810000" y="2235201"/>
              <a:ext cx="457200" cy="15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Text Box 105"/>
            <p:cNvSpPr txBox="1">
              <a:spLocks noChangeArrowheads="1"/>
            </p:cNvSpPr>
            <p:nvPr/>
          </p:nvSpPr>
          <p:spPr bwMode="auto">
            <a:xfrm>
              <a:off x="4502150" y="2484737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pic>
        <p:nvPicPr>
          <p:cNvPr id="333" name="Picture 58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379" b="71538" l="30435" r="96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587321">
            <a:off x="1909284" y="3851227"/>
            <a:ext cx="1044876" cy="117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" name="Picture 3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163" b="77826" l="32690" r="81955">
                        <a14:foregroundMark x1="37898" y1="55489" x2="37898" y2="55489"/>
                        <a14:foregroundMark x1="40931" y1="55489" x2="40931" y2="55489"/>
                        <a14:foregroundMark x1="44271" y1="55054" x2="44271" y2="55054"/>
                        <a14:foregroundMark x1="44026" y1="61033" x2="44026" y2="61033"/>
                        <a14:foregroundMark x1="40196" y1="61902" x2="40196" y2="61902"/>
                        <a14:foregroundMark x1="39216" y1="57989" x2="39216" y2="57989"/>
                        <a14:foregroundMark x1="43229" y1="56685" x2="43229" y2="56685"/>
                        <a14:foregroundMark x1="45435" y1="56957" x2="45435" y2="56957"/>
                        <a14:foregroundMark x1="46569" y1="60163" x2="46569" y2="60163"/>
                        <a14:foregroundMark x1="46569" y1="63478" x2="46569" y2="63478"/>
                        <a14:foregroundMark x1="46170" y1="66793" x2="46170" y2="66793"/>
                        <a14:foregroundMark x1="46324" y1="68098" x2="46324" y2="68098"/>
                        <a14:foregroundMark x1="47304" y1="68533" x2="47304" y2="68533"/>
                        <a14:backgroundMark x1="35692" y1="36685" x2="35692" y2="36685"/>
                        <a14:backgroundMark x1="45343" y1="22337" x2="45343" y2="22337"/>
                        <a14:backgroundMark x1="33578" y1="50598" x2="33578" y2="50598"/>
                        <a14:backgroundMark x1="64951" y1="36250" x2="64951" y2="3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218647" y="2124751"/>
            <a:ext cx="990600" cy="100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" name="Group 357"/>
          <p:cNvGrpSpPr/>
          <p:nvPr/>
        </p:nvGrpSpPr>
        <p:grpSpPr>
          <a:xfrm>
            <a:off x="1752600" y="1219200"/>
            <a:ext cx="2133600" cy="1295400"/>
            <a:chOff x="1752600" y="1219200"/>
            <a:chExt cx="2133600" cy="1295400"/>
          </a:xfrm>
        </p:grpSpPr>
        <p:sp>
          <p:nvSpPr>
            <p:cNvPr id="330" name="TextBox 329"/>
            <p:cNvSpPr txBox="1"/>
            <p:nvPr/>
          </p:nvSpPr>
          <p:spPr>
            <a:xfrm>
              <a:off x="2743200" y="1219200"/>
              <a:ext cx="2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I</a:t>
              </a:r>
              <a:endParaRPr lang="en-US" sz="2400" i="1" dirty="0">
                <a:solidFill>
                  <a:srgbClr val="009900"/>
                </a:solidFill>
              </a:endParaRPr>
            </a:p>
          </p:txBody>
        </p:sp>
        <p:sp>
          <p:nvSpPr>
            <p:cNvPr id="328" name="Arc 327"/>
            <p:cNvSpPr/>
            <p:nvPr/>
          </p:nvSpPr>
          <p:spPr>
            <a:xfrm>
              <a:off x="1752600" y="1676400"/>
              <a:ext cx="2133600" cy="838200"/>
            </a:xfrm>
            <a:prstGeom prst="arc">
              <a:avLst>
                <a:gd name="adj1" fmla="val 3587994"/>
                <a:gd name="adj2" fmla="val 1342849"/>
              </a:avLst>
            </a:prstGeom>
            <a:ln w="38100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1752600" y="3048000"/>
            <a:ext cx="914400" cy="1371600"/>
            <a:chOff x="1752600" y="3048000"/>
            <a:chExt cx="914400" cy="1371600"/>
          </a:xfrm>
        </p:grpSpPr>
        <p:sp>
          <p:nvSpPr>
            <p:cNvPr id="331" name="TextBox 330"/>
            <p:cNvSpPr txBox="1"/>
            <p:nvPr/>
          </p:nvSpPr>
          <p:spPr>
            <a:xfrm>
              <a:off x="2057400" y="3048000"/>
              <a:ext cx="2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I</a:t>
              </a:r>
              <a:endParaRPr lang="en-US" sz="2400" i="1" dirty="0">
                <a:solidFill>
                  <a:srgbClr val="009900"/>
                </a:solidFill>
              </a:endParaRPr>
            </a:p>
          </p:txBody>
        </p:sp>
        <p:sp>
          <p:nvSpPr>
            <p:cNvPr id="329" name="Arc 328"/>
            <p:cNvSpPr/>
            <p:nvPr/>
          </p:nvSpPr>
          <p:spPr>
            <a:xfrm>
              <a:off x="1752600" y="3581400"/>
              <a:ext cx="914400" cy="838200"/>
            </a:xfrm>
            <a:prstGeom prst="arc">
              <a:avLst>
                <a:gd name="adj1" fmla="val 1834571"/>
                <a:gd name="adj2" fmla="val 20273205"/>
              </a:avLst>
            </a:prstGeom>
            <a:ln w="38100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61"/>
          <p:cNvGrpSpPr/>
          <p:nvPr/>
        </p:nvGrpSpPr>
        <p:grpSpPr>
          <a:xfrm>
            <a:off x="2057400" y="3733800"/>
            <a:ext cx="1219200" cy="461665"/>
            <a:chOff x="457200" y="3249881"/>
            <a:chExt cx="1219200" cy="461665"/>
          </a:xfrm>
        </p:grpSpPr>
        <p:sp>
          <p:nvSpPr>
            <p:cNvPr id="340" name="TextBox 58"/>
            <p:cNvSpPr txBox="1">
              <a:spLocks noChangeArrowheads="1"/>
            </p:cNvSpPr>
            <p:nvPr/>
          </p:nvSpPr>
          <p:spPr bwMode="auto">
            <a:xfrm>
              <a:off x="1066938" y="3249881"/>
              <a:ext cx="609462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ind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341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44" name="Group 59"/>
          <p:cNvGrpSpPr>
            <a:grpSpLocks/>
          </p:cNvGrpSpPr>
          <p:nvPr/>
        </p:nvGrpSpPr>
        <p:grpSpPr bwMode="auto">
          <a:xfrm>
            <a:off x="2057400" y="1828800"/>
            <a:ext cx="914400" cy="461665"/>
            <a:chOff x="3505200" y="2723892"/>
            <a:chExt cx="914400" cy="461665"/>
          </a:xfrm>
          <a:noFill/>
        </p:grpSpPr>
        <p:sp>
          <p:nvSpPr>
            <p:cNvPr id="345" name="TextBox 58"/>
            <p:cNvSpPr txBox="1">
              <a:spLocks noChangeArrowheads="1"/>
            </p:cNvSpPr>
            <p:nvPr/>
          </p:nvSpPr>
          <p:spPr bwMode="auto">
            <a:xfrm>
              <a:off x="3505200" y="2723892"/>
              <a:ext cx="609462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ind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346" name="Group 42"/>
            <p:cNvGrpSpPr>
              <a:grpSpLocks/>
            </p:cNvGrpSpPr>
            <p:nvPr/>
          </p:nvGrpSpPr>
          <p:grpSpPr bwMode="auto">
            <a:xfrm>
              <a:off x="4114800" y="2819400"/>
              <a:ext cx="304800" cy="285750"/>
              <a:chOff x="2743200" y="1600200"/>
              <a:chExt cx="457200" cy="457200"/>
            </a:xfrm>
            <a:grpFill/>
          </p:grpSpPr>
          <p:sp>
            <p:nvSpPr>
              <p:cNvPr id="347" name="Oval 346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8" name="Straight Connector 347"/>
              <p:cNvCxnSpPr>
                <a:stCxn id="347" idx="1"/>
                <a:endCxn id="347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47" idx="7"/>
                <a:endCxn id="347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6" name="TextBox 355"/>
          <p:cNvSpPr txBox="1"/>
          <p:nvPr/>
        </p:nvSpPr>
        <p:spPr>
          <a:xfrm>
            <a:off x="914400" y="37338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5473510" y="4495800"/>
            <a:ext cx="328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Same answers as before!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5105400" y="1066800"/>
            <a:ext cx="359906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400" i="1" dirty="0" smtClean="0"/>
              <a:t>ε</a:t>
            </a:r>
            <a:r>
              <a:rPr lang="en-US" sz="2400" dirty="0" smtClean="0"/>
              <a:t> </a:t>
            </a:r>
            <a:r>
              <a:rPr lang="en-US" sz="2400" i="1" u="sng" dirty="0" smtClean="0">
                <a:solidFill>
                  <a:srgbClr val="C00000"/>
                </a:solidFill>
              </a:rPr>
              <a:t>opposes change</a:t>
            </a:r>
            <a:r>
              <a:rPr lang="en-US" sz="2400" dirty="0" smtClean="0"/>
              <a:t> in flux </a:t>
            </a:r>
            <a:r>
              <a:rPr lang="el-GR" sz="2400" dirty="0" smtClean="0">
                <a:sym typeface="Symbol"/>
              </a:rPr>
              <a:t>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381000" y="1219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</a:t>
            </a:r>
            <a:endParaRPr lang="en-US" dirty="0"/>
          </a:p>
        </p:txBody>
      </p:sp>
      <p:sp>
        <p:nvSpPr>
          <p:cNvPr id="332" name="TextBox 331"/>
          <p:cNvSpPr txBox="1"/>
          <p:nvPr/>
        </p:nvSpPr>
        <p:spPr>
          <a:xfrm>
            <a:off x="381000" y="31358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</a:t>
            </a:r>
            <a:endParaRPr lang="en-US" dirty="0"/>
          </a:p>
        </p:txBody>
      </p:sp>
      <p:sp>
        <p:nvSpPr>
          <p:cNvPr id="334" name="TextBox 333"/>
          <p:cNvSpPr txBox="1"/>
          <p:nvPr/>
        </p:nvSpPr>
        <p:spPr>
          <a:xfrm>
            <a:off x="381000" y="50408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3"/>
          <p:cNvGrpSpPr/>
          <p:nvPr/>
        </p:nvGrpSpPr>
        <p:grpSpPr>
          <a:xfrm>
            <a:off x="2895600" y="2362200"/>
            <a:ext cx="3352800" cy="1524000"/>
            <a:chOff x="2895600" y="2362200"/>
            <a:chExt cx="3352800" cy="1524000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895600" y="3581400"/>
              <a:ext cx="304800" cy="304800"/>
              <a:chOff x="3657600" y="4800601"/>
              <a:chExt cx="457200" cy="457200"/>
            </a:xfrm>
          </p:grpSpPr>
          <p:sp>
            <p:nvSpPr>
              <p:cNvPr id="178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505200" y="3581400"/>
              <a:ext cx="304800" cy="304800"/>
              <a:chOff x="3657600" y="4800601"/>
              <a:chExt cx="457200" cy="457200"/>
            </a:xfrm>
          </p:grpSpPr>
          <p:sp>
            <p:nvSpPr>
              <p:cNvPr id="176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4114800" y="3581400"/>
              <a:ext cx="304800" cy="304800"/>
              <a:chOff x="3657600" y="4800601"/>
              <a:chExt cx="457200" cy="457200"/>
            </a:xfrm>
          </p:grpSpPr>
          <p:sp>
            <p:nvSpPr>
              <p:cNvPr id="170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4724400" y="3581400"/>
              <a:ext cx="304800" cy="304800"/>
              <a:chOff x="3657600" y="4800601"/>
              <a:chExt cx="457200" cy="4572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895600" y="2971800"/>
              <a:ext cx="304800" cy="304800"/>
              <a:chOff x="3657600" y="4800601"/>
              <a:chExt cx="457200" cy="4572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3505200" y="2971800"/>
              <a:ext cx="304800" cy="304800"/>
              <a:chOff x="3657600" y="4800601"/>
              <a:chExt cx="457200" cy="457200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895600" y="2362200"/>
              <a:ext cx="304800" cy="304800"/>
              <a:chOff x="3657600" y="4800601"/>
              <a:chExt cx="457200" cy="4572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505200" y="2362200"/>
              <a:ext cx="304800" cy="304800"/>
              <a:chOff x="3657600" y="4800601"/>
              <a:chExt cx="457200" cy="4572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114800" y="2971800"/>
              <a:ext cx="304800" cy="304800"/>
              <a:chOff x="3657600" y="4800601"/>
              <a:chExt cx="457200" cy="4572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724400" y="2971800"/>
              <a:ext cx="304800" cy="304800"/>
              <a:chOff x="3657600" y="4800601"/>
              <a:chExt cx="457200" cy="45720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114800" y="2362200"/>
              <a:ext cx="304800" cy="304800"/>
              <a:chOff x="3657600" y="4800601"/>
              <a:chExt cx="457200" cy="45720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4724400" y="2362200"/>
              <a:ext cx="304800" cy="304800"/>
              <a:chOff x="3657600" y="4800601"/>
              <a:chExt cx="457200" cy="457200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5334000" y="3581400"/>
              <a:ext cx="304800" cy="304800"/>
              <a:chOff x="3657600" y="4800601"/>
              <a:chExt cx="457200" cy="457200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5943600" y="3581400"/>
              <a:ext cx="304800" cy="304800"/>
              <a:chOff x="3657600" y="4800601"/>
              <a:chExt cx="457200" cy="457200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5334000" y="2971800"/>
              <a:ext cx="304800" cy="304800"/>
              <a:chOff x="3657600" y="4800601"/>
              <a:chExt cx="457200" cy="4572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5943600" y="2971800"/>
              <a:ext cx="304800" cy="304800"/>
              <a:chOff x="3657600" y="4800601"/>
              <a:chExt cx="457200" cy="45720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5334000" y="2362200"/>
              <a:ext cx="304800" cy="304800"/>
              <a:chOff x="3657600" y="4800601"/>
              <a:chExt cx="457200" cy="4572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5943600" y="2362200"/>
              <a:ext cx="304800" cy="304800"/>
              <a:chOff x="3657600" y="4800601"/>
              <a:chExt cx="457200" cy="4572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7886700" cy="1325563"/>
          </a:xfrm>
        </p:spPr>
        <p:txBody>
          <a:bodyPr/>
          <a:lstStyle/>
          <a:p>
            <a:r>
              <a:rPr lang="en-US" dirty="0" smtClean="0"/>
              <a:t>ACT: Lenz’ law: changing B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3" name="Group 3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87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85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83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81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79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77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75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7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8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9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0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1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2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4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5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6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7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8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9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0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1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2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3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4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5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200400" y="2362200"/>
            <a:ext cx="2743200" cy="1524000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>
          <a:xfrm>
            <a:off x="31242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838200" y="1219200"/>
            <a:ext cx="619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loop is placed in a uniform, increasing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pic>
        <p:nvPicPr>
          <p:cNvPr id="172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Rectangle 33"/>
          <p:cNvSpPr>
            <a:spLocks noChangeArrowheads="1"/>
          </p:cNvSpPr>
          <p:nvPr/>
        </p:nvSpPr>
        <p:spPr bwMode="auto">
          <a:xfrm>
            <a:off x="1143000" y="5181600"/>
            <a:ext cx="4267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Into the page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Out of the page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There is no induced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38200" y="4648200"/>
            <a:ext cx="815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which direction does the induced </a:t>
            </a:r>
            <a:r>
              <a:rPr lang="en-US" sz="2400" i="1" dirty="0" smtClean="0"/>
              <a:t>B</a:t>
            </a:r>
            <a:r>
              <a:rPr lang="en-US" sz="2400" dirty="0" smtClean="0"/>
              <a:t> field from the loop point?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moving loops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loops are moving in a region containing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field. The field is zero everywhere outside.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953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which loop does current flow </a:t>
            </a:r>
            <a:r>
              <a:rPr lang="en-US" sz="2400" i="1" u="sng" dirty="0" smtClean="0"/>
              <a:t>counterclockwise</a:t>
            </a:r>
            <a:r>
              <a:rPr lang="en-US" sz="2400" dirty="0" smtClean="0"/>
              <a:t> at the instant shown?  </a:t>
            </a:r>
            <a:endParaRPr lang="en-US" sz="2400" dirty="0"/>
          </a:p>
        </p:txBody>
      </p:sp>
      <p:grpSp>
        <p:nvGrpSpPr>
          <p:cNvPr id="62" name="Group 3"/>
          <p:cNvGrpSpPr/>
          <p:nvPr/>
        </p:nvGrpSpPr>
        <p:grpSpPr>
          <a:xfrm>
            <a:off x="2590800" y="2362200"/>
            <a:ext cx="3962400" cy="2133600"/>
            <a:chOff x="2590800" y="2362200"/>
            <a:chExt cx="3962400" cy="2133600"/>
          </a:xfrm>
        </p:grpSpPr>
        <p:grpSp>
          <p:nvGrpSpPr>
            <p:cNvPr id="63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145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4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143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5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141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6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139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7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137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8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135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9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133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0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131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1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129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2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127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3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125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4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123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5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121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119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117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8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9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0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1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2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3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4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5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6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7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8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9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0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47" name="Rectangle 88"/>
          <p:cNvSpPr/>
          <p:nvPr/>
        </p:nvSpPr>
        <p:spPr>
          <a:xfrm>
            <a:off x="2438400" y="22098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1295400" y="2895600"/>
            <a:ext cx="1676400" cy="1066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733800" y="2895600"/>
            <a:ext cx="1676400" cy="1066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172200" y="2895600"/>
            <a:ext cx="1752600" cy="1066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990600" y="5710535"/>
            <a:ext cx="701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Loop A 		B.   Loop B		C.   Loop C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295400" y="2895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3733800" y="2895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6172200" y="2895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3048000" y="34290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001000" y="3429000"/>
            <a:ext cx="381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4572000" y="23622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3200400" y="6324600"/>
            <a:ext cx="3021981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000" i="1" dirty="0" smtClean="0"/>
              <a:t>ε</a:t>
            </a:r>
            <a:r>
              <a:rPr lang="en-US" sz="2000" dirty="0" smtClean="0"/>
              <a:t> </a:t>
            </a:r>
            <a:r>
              <a:rPr lang="en-US" sz="2000" i="1" u="sng" dirty="0" smtClean="0">
                <a:solidFill>
                  <a:srgbClr val="C00000"/>
                </a:solidFill>
              </a:rPr>
              <a:t>opposes change</a:t>
            </a:r>
            <a:r>
              <a:rPr lang="en-US" sz="2000" dirty="0" smtClean="0"/>
              <a:t> in flux </a:t>
            </a:r>
            <a:r>
              <a:rPr lang="el-GR" sz="2000" dirty="0" smtClean="0">
                <a:sym typeface="Symbol"/>
              </a:rPr>
              <a:t>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Physics 102 recently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4470400"/>
            <a:ext cx="77724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Lecture </a:t>
            </a:r>
            <a:r>
              <a:rPr lang="en-US" sz="2400" kern="0" dirty="0" smtClean="0">
                <a:latin typeface="+mn-lt"/>
              </a:rPr>
              <a:t>13 </a:t>
            </a:r>
            <a:r>
              <a:rPr lang="en-US" sz="2400" kern="0" dirty="0">
                <a:latin typeface="+mn-lt"/>
              </a:rPr>
              <a:t>– </a:t>
            </a:r>
            <a:r>
              <a:rPr lang="en-US" sz="2400" kern="0" dirty="0" smtClean="0">
                <a:latin typeface="+mn-lt"/>
              </a:rPr>
              <a:t>motional EMF &amp; Lenz’ law</a:t>
            </a:r>
            <a:endParaRPr lang="en-US" sz="2400" kern="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Lecture </a:t>
            </a:r>
            <a:r>
              <a:rPr lang="en-US" sz="2400" kern="0" dirty="0" smtClean="0">
                <a:latin typeface="+mn-lt"/>
              </a:rPr>
              <a:t>14 </a:t>
            </a:r>
            <a:r>
              <a:rPr lang="en-US" sz="2400" kern="0" dirty="0">
                <a:latin typeface="+mn-lt"/>
              </a:rPr>
              <a:t>– </a:t>
            </a:r>
            <a:r>
              <a:rPr lang="en-US" sz="2400" kern="0" dirty="0" smtClean="0">
                <a:latin typeface="+mn-lt"/>
              </a:rPr>
              <a:t>Faraday’s law of induction</a:t>
            </a:r>
            <a:endParaRPr lang="en-US" sz="2400" kern="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Lecture </a:t>
            </a:r>
            <a:r>
              <a:rPr lang="en-US" sz="2400" kern="0" dirty="0" smtClean="0">
                <a:latin typeface="+mn-lt"/>
              </a:rPr>
              <a:t>15 </a:t>
            </a:r>
            <a:r>
              <a:rPr lang="en-US" sz="2400" kern="0" dirty="0">
                <a:latin typeface="+mn-lt"/>
              </a:rPr>
              <a:t>– </a:t>
            </a:r>
            <a:r>
              <a:rPr lang="en-US" sz="2400" kern="0" dirty="0" smtClean="0">
                <a:latin typeface="+mn-lt"/>
              </a:rPr>
              <a:t>electromagnetic waves</a:t>
            </a:r>
            <a:endParaRPr lang="en-US" sz="2400" kern="0" dirty="0">
              <a:latin typeface="+mn-lt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5124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Basic principles of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magnetism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886200"/>
            <a:ext cx="7717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Connection between electricity &amp; magnetism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828800"/>
            <a:ext cx="7772400" cy="13542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Lecture 10 – magnetic fields &amp; forces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Lecture 11 – magnetic dipoles &amp; current loops</a:t>
            </a:r>
          </a:p>
          <a:p>
            <a:pPr marL="347472" indent="-34747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Lecture 12 – currents &amp; magnetic fields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13,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rc 96"/>
          <p:cNvSpPr/>
          <p:nvPr/>
        </p:nvSpPr>
        <p:spPr>
          <a:xfrm>
            <a:off x="4643983" y="3113300"/>
            <a:ext cx="1752600" cy="457200"/>
          </a:xfrm>
          <a:prstGeom prst="arc">
            <a:avLst>
              <a:gd name="adj1" fmla="val 12230162"/>
              <a:gd name="adj2" fmla="val 20148460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Solenoid &amp; loop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35"/>
          <p:cNvSpPr txBox="1">
            <a:spLocks noChangeArrowheads="1"/>
          </p:cNvSpPr>
          <p:nvPr/>
        </p:nvSpPr>
        <p:spPr bwMode="auto">
          <a:xfrm>
            <a:off x="381000" y="1295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+mn-lt"/>
              </a:rPr>
              <a:t>A solenoid is driven by an </a:t>
            </a:r>
            <a:r>
              <a:rPr lang="en-US" sz="2400" i="1" u="sng" kern="0" dirty="0">
                <a:latin typeface="+mn-lt"/>
              </a:rPr>
              <a:t>increasing</a:t>
            </a:r>
            <a:r>
              <a:rPr lang="en-US" sz="2400" kern="0" dirty="0">
                <a:latin typeface="+mn-lt"/>
              </a:rPr>
              <a:t> current. A loop of wire is placed around </a:t>
            </a:r>
            <a:r>
              <a:rPr lang="en-US" sz="2400" kern="0" dirty="0" smtClean="0">
                <a:latin typeface="+mn-lt"/>
              </a:rPr>
              <a:t>it. </a:t>
            </a:r>
            <a:r>
              <a:rPr lang="en-US" sz="2400" dirty="0" smtClean="0"/>
              <a:t>In which direction does current in the loop flow?</a:t>
            </a:r>
            <a:endParaRPr lang="en-US" sz="2400" kern="0" dirty="0">
              <a:latin typeface="+mn-lt"/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914400" y="3048000"/>
            <a:ext cx="3581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Clockwise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Counterclockwise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current is zero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2" name="Group 47"/>
          <p:cNvGrpSpPr/>
          <p:nvPr/>
        </p:nvGrpSpPr>
        <p:grpSpPr>
          <a:xfrm>
            <a:off x="4256976" y="2740410"/>
            <a:ext cx="2293916" cy="1958444"/>
            <a:chOff x="4378978" y="4003845"/>
            <a:chExt cx="1072390" cy="1028136"/>
          </a:xfrm>
        </p:grpSpPr>
        <p:pic>
          <p:nvPicPr>
            <p:cNvPr id="63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904993" y="3664300"/>
              <a:ext cx="206829" cy="885920"/>
            </a:xfrm>
            <a:prstGeom prst="rect">
              <a:avLst/>
            </a:prstGeom>
            <a:noFill/>
          </p:spPr>
        </p:pic>
        <p:pic>
          <p:nvPicPr>
            <p:cNvPr id="64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390935" y="4158018"/>
              <a:ext cx="862006" cy="885920"/>
            </a:xfrm>
            <a:prstGeom prst="rect">
              <a:avLst/>
            </a:prstGeom>
            <a:noFill/>
          </p:spPr>
        </p:pic>
      </p:grpSp>
      <p:sp>
        <p:nvSpPr>
          <p:cNvPr id="65" name="Arc 64"/>
          <p:cNvSpPr/>
          <p:nvPr/>
        </p:nvSpPr>
        <p:spPr>
          <a:xfrm rot="21311376">
            <a:off x="5112353" y="3751804"/>
            <a:ext cx="914400" cy="304800"/>
          </a:xfrm>
          <a:prstGeom prst="arc">
            <a:avLst>
              <a:gd name="adj1" fmla="val 2411211"/>
              <a:gd name="adj2" fmla="val 824766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413416" y="421537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842825" y="4487077"/>
            <a:ext cx="225631" cy="237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4783448" y="2824532"/>
            <a:ext cx="271154" cy="21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Donut 90"/>
          <p:cNvSpPr/>
          <p:nvPr/>
        </p:nvSpPr>
        <p:spPr>
          <a:xfrm>
            <a:off x="7232304" y="3109831"/>
            <a:ext cx="979714" cy="979714"/>
          </a:xfrm>
          <a:prstGeom prst="donut">
            <a:avLst>
              <a:gd name="adj" fmla="val 140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Donut 91"/>
          <p:cNvSpPr/>
          <p:nvPr/>
        </p:nvSpPr>
        <p:spPr>
          <a:xfrm>
            <a:off x="6836225" y="2714559"/>
            <a:ext cx="1752600" cy="1757491"/>
          </a:xfrm>
          <a:prstGeom prst="donut">
            <a:avLst>
              <a:gd name="adj" fmla="val 5500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01183" y="47244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248633" y="457200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96" name="Arc 95"/>
          <p:cNvSpPr/>
          <p:nvPr/>
        </p:nvSpPr>
        <p:spPr>
          <a:xfrm>
            <a:off x="7280705" y="3156272"/>
            <a:ext cx="868680" cy="868680"/>
          </a:xfrm>
          <a:prstGeom prst="arc">
            <a:avLst>
              <a:gd name="adj1" fmla="val 2109984"/>
              <a:gd name="adj2" fmla="val 21061534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61"/>
          <p:cNvGrpSpPr/>
          <p:nvPr/>
        </p:nvGrpSpPr>
        <p:grpSpPr>
          <a:xfrm>
            <a:off x="7401034" y="2114798"/>
            <a:ext cx="583814" cy="1628376"/>
            <a:chOff x="290874" y="2029224"/>
            <a:chExt cx="583814" cy="1628376"/>
          </a:xfrm>
        </p:grpSpPr>
        <p:sp>
          <p:nvSpPr>
            <p:cNvPr id="99" name="TextBox 58"/>
            <p:cNvSpPr txBox="1">
              <a:spLocks noChangeArrowheads="1"/>
            </p:cNvSpPr>
            <p:nvPr/>
          </p:nvSpPr>
          <p:spPr bwMode="auto">
            <a:xfrm>
              <a:off x="290874" y="2029224"/>
              <a:ext cx="58381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sol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00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5253583" y="2057400"/>
            <a:ext cx="583814" cy="2489054"/>
            <a:chOff x="5253583" y="2057400"/>
            <a:chExt cx="583814" cy="2489054"/>
          </a:xfrm>
        </p:grpSpPr>
        <p:sp>
          <p:nvSpPr>
            <p:cNvPr id="93" name="TextBox 58"/>
            <p:cNvSpPr txBox="1">
              <a:spLocks noChangeArrowheads="1"/>
            </p:cNvSpPr>
            <p:nvPr/>
          </p:nvSpPr>
          <p:spPr bwMode="auto">
            <a:xfrm>
              <a:off x="5253583" y="2057400"/>
              <a:ext cx="58381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sol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66" name="Group 95"/>
            <p:cNvGrpSpPr/>
            <p:nvPr/>
          </p:nvGrpSpPr>
          <p:grpSpPr>
            <a:xfrm>
              <a:off x="5384920" y="2562386"/>
              <a:ext cx="327788" cy="1984068"/>
              <a:chOff x="5066594" y="4416732"/>
              <a:chExt cx="327788" cy="1984068"/>
            </a:xfrm>
          </p:grpSpPr>
          <p:grpSp>
            <p:nvGrpSpPr>
              <p:cNvPr id="67" name="Group 79"/>
              <p:cNvGrpSpPr/>
              <p:nvPr/>
            </p:nvGrpSpPr>
            <p:grpSpPr>
              <a:xfrm>
                <a:off x="5224730" y="4419600"/>
                <a:ext cx="0" cy="1981200"/>
                <a:chOff x="5181600" y="4419600"/>
                <a:chExt cx="0" cy="1981200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80"/>
              <p:cNvGrpSpPr/>
              <p:nvPr/>
            </p:nvGrpSpPr>
            <p:grpSpPr>
              <a:xfrm>
                <a:off x="5394382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5181600" y="4419600"/>
                  <a:ext cx="0" cy="59436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87"/>
              <p:cNvGrpSpPr/>
              <p:nvPr/>
            </p:nvGrpSpPr>
            <p:grpSpPr>
              <a:xfrm>
                <a:off x="5066594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0" name="Arc 59"/>
          <p:cNvSpPr/>
          <p:nvPr/>
        </p:nvSpPr>
        <p:spPr>
          <a:xfrm>
            <a:off x="4643983" y="3125175"/>
            <a:ext cx="1752600" cy="457200"/>
          </a:xfrm>
          <a:prstGeom prst="arc">
            <a:avLst>
              <a:gd name="adj1" fmla="val 20042632"/>
              <a:gd name="adj2" fmla="val 12358997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rc 174"/>
          <p:cNvSpPr/>
          <p:nvPr/>
        </p:nvSpPr>
        <p:spPr>
          <a:xfrm>
            <a:off x="6818498" y="2703258"/>
            <a:ext cx="1752600" cy="457200"/>
          </a:xfrm>
          <a:prstGeom prst="arc">
            <a:avLst>
              <a:gd name="adj1" fmla="val 13301227"/>
              <a:gd name="adj2" fmla="val 19679707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cannon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7158" y="627797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9" name="Rectangle 35"/>
          <p:cNvSpPr txBox="1">
            <a:spLocks noChangeArrowheads="1"/>
          </p:cNvSpPr>
          <p:nvPr/>
        </p:nvSpPr>
        <p:spPr>
          <a:xfrm>
            <a:off x="457200" y="2743200"/>
            <a:ext cx="6019800" cy="1447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 and solenoid behave like magnetic dipoles</a:t>
            </a:r>
          </a:p>
          <a:p>
            <a:pPr marR="0" lvl="0" algn="l" defTabSz="914400" rtl="0" eaLnBrk="1" fontAlgn="auto" latinLnBrk="0" hangingPunct="1"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Opposite currents = opposite polarities</a:t>
            </a:r>
          </a:p>
          <a:p>
            <a:pPr marR="0" lvl="0" algn="l" defTabSz="914400" rtl="0" eaLnBrk="1" fontAlgn="auto" latinLnBrk="0" hangingPunct="1"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poles repel,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shoots up!</a:t>
            </a:r>
          </a:p>
        </p:txBody>
      </p:sp>
      <p:sp>
        <p:nvSpPr>
          <p:cNvPr id="40" name="Rectangle 35"/>
          <p:cNvSpPr txBox="1">
            <a:spLocks noChangeArrowheads="1"/>
          </p:cNvSpPr>
          <p:nvPr/>
        </p:nvSpPr>
        <p:spPr bwMode="auto">
          <a:xfrm>
            <a:off x="381000" y="12954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400" kern="0" dirty="0">
                <a:latin typeface="+mn-lt"/>
              </a:rPr>
              <a:t>A solenoid is driven by an increasing current. A loop of wire is placed around </a:t>
            </a:r>
            <a:r>
              <a:rPr lang="en-US" sz="2400" kern="0" dirty="0" smtClean="0">
                <a:latin typeface="+mn-lt"/>
              </a:rPr>
              <a:t>it.</a:t>
            </a:r>
            <a:endParaRPr lang="en-US" sz="2400" kern="0" dirty="0">
              <a:latin typeface="+mn-lt"/>
            </a:endParaRPr>
          </a:p>
        </p:txBody>
      </p:sp>
      <p:grpSp>
        <p:nvGrpSpPr>
          <p:cNvPr id="130" name="Group 47"/>
          <p:cNvGrpSpPr/>
          <p:nvPr/>
        </p:nvGrpSpPr>
        <p:grpSpPr>
          <a:xfrm>
            <a:off x="6430160" y="2894790"/>
            <a:ext cx="2293916" cy="1958442"/>
            <a:chOff x="4378978" y="4003845"/>
            <a:chExt cx="1072390" cy="1028135"/>
          </a:xfrm>
        </p:grpSpPr>
        <p:pic>
          <p:nvPicPr>
            <p:cNvPr id="131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904993" y="3664300"/>
              <a:ext cx="206829" cy="885920"/>
            </a:xfrm>
            <a:prstGeom prst="rect">
              <a:avLst/>
            </a:prstGeom>
            <a:noFill/>
          </p:spPr>
        </p:pic>
        <p:pic>
          <p:nvPicPr>
            <p:cNvPr id="132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390935" y="4158017"/>
              <a:ext cx="862006" cy="885920"/>
            </a:xfrm>
            <a:prstGeom prst="rect">
              <a:avLst/>
            </a:prstGeom>
            <a:noFill/>
          </p:spPr>
        </p:pic>
      </p:grpSp>
      <p:sp>
        <p:nvSpPr>
          <p:cNvPr id="133" name="Arc 132"/>
          <p:cNvSpPr/>
          <p:nvPr/>
        </p:nvSpPr>
        <p:spPr>
          <a:xfrm rot="21311376">
            <a:off x="7285537" y="3906184"/>
            <a:ext cx="914400" cy="304800"/>
          </a:xfrm>
          <a:prstGeom prst="arc">
            <a:avLst>
              <a:gd name="adj1" fmla="val 2411211"/>
              <a:gd name="adj2" fmla="val 824766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586600" y="436975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7016009" y="4641457"/>
            <a:ext cx="225631" cy="237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6956632" y="2978912"/>
            <a:ext cx="271154" cy="21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7434718" y="2716766"/>
            <a:ext cx="583814" cy="2477245"/>
            <a:chOff x="5261534" y="2562386"/>
            <a:chExt cx="583814" cy="2477245"/>
          </a:xfrm>
        </p:grpSpPr>
        <p:sp>
          <p:nvSpPr>
            <p:cNvPr id="138" name="TextBox 58"/>
            <p:cNvSpPr txBox="1">
              <a:spLocks noChangeArrowheads="1"/>
            </p:cNvSpPr>
            <p:nvPr/>
          </p:nvSpPr>
          <p:spPr bwMode="auto">
            <a:xfrm>
              <a:off x="5261534" y="4577966"/>
              <a:ext cx="58381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sol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139" name="Group 95"/>
            <p:cNvGrpSpPr/>
            <p:nvPr/>
          </p:nvGrpSpPr>
          <p:grpSpPr>
            <a:xfrm>
              <a:off x="5384920" y="2562386"/>
              <a:ext cx="327788" cy="1984068"/>
              <a:chOff x="5066594" y="4416732"/>
              <a:chExt cx="327788" cy="1984068"/>
            </a:xfrm>
          </p:grpSpPr>
          <p:grpSp>
            <p:nvGrpSpPr>
              <p:cNvPr id="140" name="Group 79"/>
              <p:cNvGrpSpPr/>
              <p:nvPr/>
            </p:nvGrpSpPr>
            <p:grpSpPr>
              <a:xfrm>
                <a:off x="5224730" y="4419600"/>
                <a:ext cx="0" cy="1981200"/>
                <a:chOff x="5181600" y="4419600"/>
                <a:chExt cx="0" cy="1981200"/>
              </a:xfrm>
            </p:grpSpPr>
            <p:cxnSp>
              <p:nvCxnSpPr>
                <p:cNvPr id="155" name="Straight Arrow Connector 154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80"/>
              <p:cNvGrpSpPr/>
              <p:nvPr/>
            </p:nvGrpSpPr>
            <p:grpSpPr>
              <a:xfrm>
                <a:off x="5394382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149" name="Straight Arrow Connector 148"/>
                <p:cNvCxnSpPr/>
                <p:nvPr/>
              </p:nvCxnSpPr>
              <p:spPr>
                <a:xfrm flipV="1">
                  <a:off x="5181600" y="4419600"/>
                  <a:ext cx="0" cy="59436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87"/>
              <p:cNvGrpSpPr/>
              <p:nvPr/>
            </p:nvGrpSpPr>
            <p:grpSpPr>
              <a:xfrm>
                <a:off x="5066594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143" name="Straight Arrow Connector 142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8" name="Arc 167"/>
          <p:cNvSpPr/>
          <p:nvPr/>
        </p:nvSpPr>
        <p:spPr>
          <a:xfrm>
            <a:off x="6817167" y="2701927"/>
            <a:ext cx="1752600" cy="457200"/>
          </a:xfrm>
          <a:prstGeom prst="arc">
            <a:avLst>
              <a:gd name="adj1" fmla="val 17998530"/>
              <a:gd name="adj2" fmla="val 14876621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4800600" y="3276600"/>
            <a:ext cx="1667251" cy="400110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Recall Lect. 11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8001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Electric fields are created from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Motion in magnetic fields (“motional EMF”)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Changing magnetic fields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Lenz’ Law: EMF </a:t>
            </a:r>
            <a:r>
              <a:rPr lang="el-GR" sz="2800" i="1" dirty="0" smtClean="0"/>
              <a:t>ε</a:t>
            </a:r>
            <a:r>
              <a:rPr lang="en-US" sz="2800" dirty="0" smtClean="0"/>
              <a:t> </a:t>
            </a:r>
            <a:r>
              <a:rPr lang="en-US" sz="2800" i="1" u="sng" dirty="0" smtClean="0">
                <a:solidFill>
                  <a:srgbClr val="C00000"/>
                </a:solidFill>
              </a:rPr>
              <a:t>opposes change</a:t>
            </a:r>
            <a:r>
              <a:rPr lang="en-US" sz="2800" dirty="0" smtClean="0"/>
              <a:t> in flux </a:t>
            </a:r>
            <a:r>
              <a:rPr lang="el-GR" sz="2800" dirty="0" smtClean="0">
                <a:sym typeface="Symbol"/>
              </a:rPr>
              <a:t></a:t>
            </a:r>
            <a:r>
              <a:rPr lang="en-US" sz="2800" dirty="0" smtClean="0"/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079906" y="3455581"/>
            <a:ext cx="3006592" cy="1112760"/>
            <a:chOff x="3441406" y="2126511"/>
            <a:chExt cx="3006592" cy="1112760"/>
          </a:xfrm>
        </p:grpSpPr>
        <p:sp>
          <p:nvSpPr>
            <p:cNvPr id="31" name="Right Brace 30"/>
            <p:cNvSpPr/>
            <p:nvPr/>
          </p:nvSpPr>
          <p:spPr>
            <a:xfrm rot="5400000">
              <a:off x="4837814" y="1041990"/>
              <a:ext cx="191386" cy="2360428"/>
            </a:xfrm>
            <a:prstGeom prst="rightBrace">
              <a:avLst>
                <a:gd name="adj1" fmla="val 8333"/>
                <a:gd name="adj2" fmla="val 49492"/>
              </a:avLst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1406" y="2408274"/>
              <a:ext cx="30065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>
                  <a:solidFill>
                    <a:srgbClr val="009900"/>
                  </a:solidFill>
                </a:rPr>
                <a:t>ε</a:t>
              </a:r>
              <a:r>
                <a:rPr lang="en-US" sz="2400" dirty="0" smtClean="0">
                  <a:solidFill>
                    <a:srgbClr val="009900"/>
                  </a:solidFill>
                </a:rPr>
                <a:t> does NOT oppose </a:t>
              </a:r>
              <a:r>
                <a:rPr lang="el-GR" sz="2400" dirty="0" smtClean="0">
                  <a:solidFill>
                    <a:srgbClr val="009900"/>
                  </a:solidFill>
                  <a:sym typeface="Symbol"/>
                </a:rPr>
                <a:t></a:t>
              </a:r>
              <a:endParaRPr lang="en-US" sz="2400" dirty="0" smtClean="0">
                <a:solidFill>
                  <a:srgbClr val="009900"/>
                </a:solidFill>
                <a:sym typeface="Symbol"/>
              </a:endParaRPr>
            </a:p>
            <a:p>
              <a:r>
                <a:rPr lang="el-GR" sz="2400" i="1" dirty="0" smtClean="0">
                  <a:solidFill>
                    <a:srgbClr val="009900"/>
                  </a:solidFill>
                </a:rPr>
                <a:t>ε</a:t>
              </a:r>
              <a:r>
                <a:rPr lang="en-US" sz="2400" dirty="0" smtClean="0">
                  <a:solidFill>
                    <a:srgbClr val="009900"/>
                  </a:solidFill>
                  <a:sym typeface="Symbol"/>
                </a:rPr>
                <a:t> opposes change in </a:t>
              </a:r>
              <a:r>
                <a:rPr lang="el-GR" sz="2400" dirty="0" smtClean="0">
                  <a:solidFill>
                    <a:srgbClr val="009900"/>
                  </a:solidFill>
                  <a:sym typeface="Symbol"/>
                </a:rPr>
                <a:t>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8330" y="4912242"/>
            <a:ext cx="717914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Lenz’ law gives direction of EMF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Faraday’s law gives us magnitude of EMF (next lecture!)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how electric fields are created from...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Motion in magnetic fields (“motional EMF”)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Changing magnetic fields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</a:t>
            </a:r>
            <a:r>
              <a:rPr lang="en-US" sz="2800" i="1" u="sng" dirty="0" smtClean="0"/>
              <a:t>Lenz’ law</a:t>
            </a:r>
            <a:r>
              <a:rPr lang="en-US" sz="2800" dirty="0" smtClean="0"/>
              <a:t>: principle unifying electricity and magnetism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Apply these concepts: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Magnetoreception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Electrical generators &amp; hybrid cars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1: Moving bar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536" y="1295400"/>
            <a:ext cx="806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conducting bar moves in a uniform external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at speed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3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6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5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8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1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4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7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0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2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5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8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1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4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0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33" name="Rectangle 132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235"/>
          <p:cNvGrpSpPr>
            <a:grpSpLocks/>
          </p:cNvGrpSpPr>
          <p:nvPr/>
        </p:nvGrpSpPr>
        <p:grpSpPr bwMode="auto">
          <a:xfrm>
            <a:off x="3352800" y="2209800"/>
            <a:ext cx="1225550" cy="1828800"/>
            <a:chOff x="3810000" y="2133600"/>
            <a:chExt cx="1225550" cy="1828800"/>
          </a:xfrm>
        </p:grpSpPr>
        <p:sp>
          <p:nvSpPr>
            <p:cNvPr id="129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62001" y="46482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Magnetic force pushes – electrons to top, leaves + charge at bottom of bar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62000" y="5162490"/>
            <a:ext cx="5067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Separated + and  – charge induces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field &amp;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62000" y="5638800"/>
            <a:ext cx="428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At equilibrium, forces must sum to zero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26657" name="Object 1"/>
          <p:cNvGraphicFramePr>
            <a:graphicFrameLocks noChangeAspect="1"/>
          </p:cNvGraphicFramePr>
          <p:nvPr/>
        </p:nvGraphicFramePr>
        <p:xfrm>
          <a:off x="1219200" y="6096000"/>
          <a:ext cx="1277937" cy="403225"/>
        </p:xfrm>
        <a:graphic>
          <a:graphicData uri="http://schemas.openxmlformats.org/presentationml/2006/ole">
            <p:oleObj spid="_x0000_s326657" name="Equation" r:id="rId3" imgW="723600" imgH="228600" progId="Equation.DSMT4">
              <p:embed/>
            </p:oleObj>
          </a:graphicData>
        </a:graphic>
      </p:graphicFrame>
      <p:grpSp>
        <p:nvGrpSpPr>
          <p:cNvPr id="160" name="Group 159"/>
          <p:cNvGrpSpPr/>
          <p:nvPr/>
        </p:nvGrpSpPr>
        <p:grpSpPr>
          <a:xfrm>
            <a:off x="3352800" y="3124200"/>
            <a:ext cx="312906" cy="400110"/>
            <a:chOff x="5562600" y="6096000"/>
            <a:chExt cx="312906" cy="400110"/>
          </a:xfrm>
        </p:grpSpPr>
        <p:pic>
          <p:nvPicPr>
            <p:cNvPr id="157" name="Picture 1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943" y="6210066"/>
              <a:ext cx="172221" cy="17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Box 157"/>
            <p:cNvSpPr txBox="1"/>
            <p:nvPr/>
          </p:nvSpPr>
          <p:spPr>
            <a:xfrm>
              <a:off x="5562600" y="609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–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497094" y="2667000"/>
            <a:ext cx="312906" cy="400110"/>
            <a:chOff x="5562600" y="6096000"/>
            <a:chExt cx="312906" cy="400110"/>
          </a:xfrm>
        </p:grpSpPr>
        <p:pic>
          <p:nvPicPr>
            <p:cNvPr id="166" name="Picture 1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943" y="6210066"/>
              <a:ext cx="172221" cy="17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TextBox 166"/>
            <p:cNvSpPr txBox="1"/>
            <p:nvPr/>
          </p:nvSpPr>
          <p:spPr>
            <a:xfrm>
              <a:off x="5562600" y="609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–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2490788" y="6096000"/>
          <a:ext cx="1411287" cy="403225"/>
        </p:xfrm>
        <a:graphic>
          <a:graphicData uri="http://schemas.openxmlformats.org/presentationml/2006/ole">
            <p:oleObj spid="_x0000_s326658" name="Equation" r:id="rId5" imgW="799920" imgH="228600" progId="Equation.DSMT4">
              <p:embed/>
            </p:oleObj>
          </a:graphicData>
        </a:graphic>
      </p:graphicFrame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7162800" y="5160962"/>
          <a:ext cx="962025" cy="401638"/>
        </p:xfrm>
        <a:graphic>
          <a:graphicData uri="http://schemas.openxmlformats.org/presentationml/2006/ole">
            <p:oleObj spid="_x0000_s326660" name="Equation" r:id="rId6" imgW="545760" imgH="228600" progId="Equation.DSMT4">
              <p:embed/>
            </p:oleObj>
          </a:graphicData>
        </a:graphic>
      </p:graphicFrame>
      <p:grpSp>
        <p:nvGrpSpPr>
          <p:cNvPr id="185" name="Group 184"/>
          <p:cNvGrpSpPr/>
          <p:nvPr/>
        </p:nvGrpSpPr>
        <p:grpSpPr>
          <a:xfrm>
            <a:off x="3573294" y="3276600"/>
            <a:ext cx="312906" cy="400110"/>
            <a:chOff x="5562600" y="6096000"/>
            <a:chExt cx="312906" cy="400110"/>
          </a:xfrm>
        </p:grpSpPr>
        <p:pic>
          <p:nvPicPr>
            <p:cNvPr id="186" name="Picture 18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943" y="6210066"/>
              <a:ext cx="172221" cy="17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>
              <a:off x="5562600" y="609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–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352800" y="3486090"/>
            <a:ext cx="312906" cy="400110"/>
            <a:chOff x="5562600" y="6096000"/>
            <a:chExt cx="312906" cy="400110"/>
          </a:xfrm>
        </p:grpSpPr>
        <p:pic>
          <p:nvPicPr>
            <p:cNvPr id="189" name="Picture 1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943" y="6210066"/>
              <a:ext cx="172221" cy="17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5562600" y="60960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–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26661" name="Object 5"/>
          <p:cNvGraphicFramePr>
            <a:graphicFrameLocks noChangeAspect="1"/>
          </p:cNvGraphicFramePr>
          <p:nvPr/>
        </p:nvGraphicFramePr>
        <p:xfrm>
          <a:off x="6110287" y="5160963"/>
          <a:ext cx="1052513" cy="401637"/>
        </p:xfrm>
        <a:graphic>
          <a:graphicData uri="http://schemas.openxmlformats.org/presentationml/2006/ole">
            <p:oleObj spid="_x0000_s326661" name="Equation" r:id="rId7" imgW="596880" imgH="228600" progId="Equation.DSMT4">
              <p:embed/>
            </p:oleObj>
          </a:graphicData>
        </a:graphic>
      </p:graphicFrame>
      <p:sp>
        <p:nvSpPr>
          <p:cNvPr id="202" name="Slide Number Placeholder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5334000" y="5105400"/>
            <a:ext cx="3346861" cy="1469886"/>
            <a:chOff x="5334000" y="5105400"/>
            <a:chExt cx="3346861" cy="1469886"/>
          </a:xfrm>
        </p:grpSpPr>
        <p:sp>
          <p:nvSpPr>
            <p:cNvPr id="200" name="TextBox 199"/>
            <p:cNvSpPr txBox="1"/>
            <p:nvPr/>
          </p:nvSpPr>
          <p:spPr>
            <a:xfrm>
              <a:off x="5334000" y="5867400"/>
              <a:ext cx="3346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Moving bar acts like a battery! </a:t>
              </a:r>
              <a:r>
                <a:rPr lang="en-US" sz="2000" i="1" dirty="0" smtClean="0">
                  <a:solidFill>
                    <a:srgbClr val="C00000"/>
                  </a:solidFill>
                </a:rPr>
                <a:t>Motional EMF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V="1">
              <a:off x="6096000" y="5562600"/>
              <a:ext cx="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52"/>
            <p:cNvSpPr>
              <a:spLocks noChangeArrowheads="1"/>
            </p:cNvSpPr>
            <p:nvPr/>
          </p:nvSpPr>
          <p:spPr bwMode="auto">
            <a:xfrm>
              <a:off x="5791200" y="5105400"/>
              <a:ext cx="609600" cy="4572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Magnetoreception</a:t>
            </a:r>
            <a:r>
              <a:rPr lang="en-US" dirty="0" smtClean="0"/>
              <a:t> in sharks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8388" y="1290935"/>
            <a:ext cx="563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Sharks can sense changes in magnetic fields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45090" name="Picture 2" descr="http://upload.wikimedia.org/wikipedia/commons/3/39/Lorenz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72" y="1828800"/>
            <a:ext cx="6294128" cy="32261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3578" y="5181600"/>
            <a:ext cx="722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Shark do not have magnetic organelles like </a:t>
            </a:r>
            <a:r>
              <a:rPr lang="en-US" dirty="0" err="1" smtClean="0"/>
              <a:t>magnetotactic</a:t>
            </a:r>
            <a:r>
              <a:rPr lang="en-US" dirty="0" smtClean="0"/>
              <a:t> bacteria, but they do have “</a:t>
            </a:r>
            <a:r>
              <a:rPr lang="en-US" dirty="0" err="1" smtClean="0"/>
              <a:t>ampullae</a:t>
            </a:r>
            <a:r>
              <a:rPr lang="en-US" dirty="0" smtClean="0"/>
              <a:t> of </a:t>
            </a:r>
            <a:r>
              <a:rPr lang="en-US" dirty="0" err="1" smtClean="0"/>
              <a:t>Lorenzini</a:t>
            </a:r>
            <a:r>
              <a:rPr lang="en-US" dirty="0" smtClean="0"/>
              <a:t>”, which sense </a:t>
            </a:r>
            <a:r>
              <a:rPr lang="en-US" i="1" dirty="0" smtClean="0"/>
              <a:t>E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578" y="5867400"/>
            <a:ext cx="761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</a:t>
            </a:r>
            <a:r>
              <a:rPr lang="en-US" dirty="0" err="1" smtClean="0"/>
              <a:t>magnetoreception</a:t>
            </a:r>
            <a:r>
              <a:rPr lang="en-US" dirty="0" smtClean="0"/>
              <a:t> in sharks: motional EMF from moving in </a:t>
            </a:r>
            <a:r>
              <a:rPr lang="en-US" i="1" dirty="0" smtClean="0"/>
              <a:t>B</a:t>
            </a:r>
            <a:r>
              <a:rPr lang="en-US" dirty="0" smtClean="0"/>
              <a:t> field generates </a:t>
            </a:r>
            <a:r>
              <a:rPr lang="en-US" i="1" dirty="0" smtClean="0"/>
              <a:t>E</a:t>
            </a:r>
            <a:r>
              <a:rPr lang="en-US" dirty="0" smtClean="0"/>
              <a:t> field detected by </a:t>
            </a:r>
            <a:r>
              <a:rPr lang="en-US" dirty="0" err="1" smtClean="0"/>
              <a:t>ampullae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0" y="2743200"/>
            <a:ext cx="2228687" cy="1359932"/>
            <a:chOff x="3810000" y="2743200"/>
            <a:chExt cx="2228687" cy="1359932"/>
          </a:xfrm>
        </p:grpSpPr>
        <p:sp>
          <p:nvSpPr>
            <p:cNvPr id="8" name="TextBox 7"/>
            <p:cNvSpPr txBox="1"/>
            <p:nvPr/>
          </p:nvSpPr>
          <p:spPr>
            <a:xfrm>
              <a:off x="3810000" y="3733800"/>
              <a:ext cx="2228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Ampullae</a:t>
              </a:r>
              <a:r>
                <a:rPr lang="en-US" dirty="0" smtClean="0">
                  <a:solidFill>
                    <a:schemeClr val="bg1"/>
                  </a:solidFill>
                </a:rPr>
                <a:t> of </a:t>
              </a:r>
              <a:r>
                <a:rPr lang="en-US" dirty="0" err="1" smtClean="0">
                  <a:solidFill>
                    <a:schemeClr val="bg1"/>
                  </a:solidFill>
                </a:rPr>
                <a:t>Lorenzini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419600" y="3505200"/>
              <a:ext cx="152400" cy="3048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495800" y="2743200"/>
              <a:ext cx="533400" cy="9144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Motional EMF</a:t>
            </a:r>
          </a:p>
        </p:txBody>
      </p:sp>
      <p:sp>
        <p:nvSpPr>
          <p:cNvPr id="5130" name="TextBox 233"/>
          <p:cNvSpPr txBox="1">
            <a:spLocks noChangeArrowheads="1"/>
          </p:cNvSpPr>
          <p:nvPr/>
        </p:nvSpPr>
        <p:spPr bwMode="auto">
          <a:xfrm>
            <a:off x="381000" y="1214438"/>
            <a:ext cx="8421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+mj-lt"/>
              </a:rPr>
              <a:t>  </a:t>
            </a:r>
            <a:r>
              <a:rPr lang="en-US" sz="2400" dirty="0" smtClean="0">
                <a:latin typeface="+mj-lt"/>
              </a:rPr>
              <a:t>Bar </a:t>
            </a:r>
            <a:r>
              <a:rPr lang="en-US" sz="2400" dirty="0">
                <a:latin typeface="+mj-lt"/>
              </a:rPr>
              <a:t>slides with </a:t>
            </a:r>
            <a:r>
              <a:rPr lang="en-US" sz="2400" dirty="0" smtClean="0">
                <a:latin typeface="+mj-lt"/>
              </a:rPr>
              <a:t>speed </a:t>
            </a:r>
            <a:r>
              <a:rPr lang="en-US" sz="2400" i="1" dirty="0">
                <a:latin typeface="+mj-lt"/>
              </a:rPr>
              <a:t>v</a:t>
            </a:r>
            <a:r>
              <a:rPr lang="en-US" sz="2400" dirty="0">
                <a:latin typeface="+mj-lt"/>
              </a:rPr>
              <a:t> on a </a:t>
            </a:r>
            <a:r>
              <a:rPr lang="en-US" sz="2400" dirty="0" smtClean="0">
                <a:latin typeface="+mj-lt"/>
              </a:rPr>
              <a:t>conducting track </a:t>
            </a:r>
            <a:r>
              <a:rPr lang="en-US" sz="2400" dirty="0">
                <a:latin typeface="+mj-lt"/>
              </a:rPr>
              <a:t>in a uniform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field </a:t>
            </a:r>
          </a:p>
        </p:txBody>
      </p:sp>
      <p:sp>
        <p:nvSpPr>
          <p:cNvPr id="235" name="TextBox 234"/>
          <p:cNvSpPr txBox="1">
            <a:spLocks noChangeArrowheads="1"/>
          </p:cNvSpPr>
          <p:nvPr/>
        </p:nvSpPr>
        <p:spPr bwMode="auto">
          <a:xfrm>
            <a:off x="990600" y="5311914"/>
            <a:ext cx="5091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+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charges in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moving bar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experience force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down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Electrical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current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induced clockwise!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4" name="TextBox 243"/>
          <p:cNvSpPr txBox="1">
            <a:spLocks noChangeArrowheads="1"/>
          </p:cNvSpPr>
          <p:nvPr/>
        </p:nvSpPr>
        <p:spPr bwMode="auto">
          <a:xfrm>
            <a:off x="990600" y="6172200"/>
            <a:ext cx="535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(Recall that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e–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actually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move,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opposite current)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127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209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8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207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205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0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203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1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201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199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3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197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5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6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7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8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9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0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1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2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3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4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5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6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7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8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9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0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1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2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3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4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11" name="Rectangle 210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grpSp>
        <p:nvGrpSpPr>
          <p:cNvPr id="261" name="Group 260"/>
          <p:cNvGrpSpPr/>
          <p:nvPr/>
        </p:nvGrpSpPr>
        <p:grpSpPr>
          <a:xfrm>
            <a:off x="6619690" y="2438400"/>
            <a:ext cx="390710" cy="1371600"/>
            <a:chOff x="904690" y="3200400"/>
            <a:chExt cx="390710" cy="1371600"/>
          </a:xfrm>
        </p:grpSpPr>
        <p:cxnSp>
          <p:nvCxnSpPr>
            <p:cNvPr id="262" name="Straight Arrow Connector 261"/>
            <p:cNvCxnSpPr/>
            <p:nvPr/>
          </p:nvCxnSpPr>
          <p:spPr>
            <a:xfrm flipV="1">
              <a:off x="904690" y="3200400"/>
              <a:ext cx="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/>
            <p:cNvSpPr txBox="1"/>
            <p:nvPr/>
          </p:nvSpPr>
          <p:spPr>
            <a:xfrm>
              <a:off x="980890" y="365760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</a:t>
              </a:r>
              <a:endParaRPr lang="en-US" sz="2400" i="1" baseline="-25000" dirty="0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3352800" y="1524000"/>
            <a:ext cx="762000" cy="461665"/>
            <a:chOff x="6096000" y="1905000"/>
            <a:chExt cx="762000" cy="461665"/>
          </a:xfrm>
        </p:grpSpPr>
        <p:cxnSp>
          <p:nvCxnSpPr>
            <p:cNvPr id="298" name="Straight Arrow Connector 297"/>
            <p:cNvCxnSpPr/>
            <p:nvPr/>
          </p:nvCxnSpPr>
          <p:spPr>
            <a:xfrm>
              <a:off x="6096000" y="2362200"/>
              <a:ext cx="762000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extBox 298"/>
            <p:cNvSpPr txBox="1"/>
            <p:nvPr/>
          </p:nvSpPr>
          <p:spPr>
            <a:xfrm>
              <a:off x="6324600" y="19050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I</a:t>
              </a:r>
              <a:endParaRPr lang="en-US" sz="2400" i="1" dirty="0">
                <a:solidFill>
                  <a:srgbClr val="009900"/>
                </a:solidFill>
              </a:endParaRP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H="1">
            <a:off x="2590800" y="24384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H="1">
            <a:off x="2590800" y="38100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2590800" y="2438400"/>
            <a:ext cx="0" cy="137160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Picture 273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2" name="Group 235"/>
          <p:cNvGrpSpPr>
            <a:grpSpLocks/>
          </p:cNvGrpSpPr>
          <p:nvPr/>
        </p:nvGrpSpPr>
        <p:grpSpPr bwMode="auto">
          <a:xfrm>
            <a:off x="4718050" y="2209800"/>
            <a:ext cx="1225550" cy="1828800"/>
            <a:chOff x="3810000" y="2133600"/>
            <a:chExt cx="1225550" cy="1828800"/>
          </a:xfrm>
        </p:grpSpPr>
        <p:sp>
          <p:nvSpPr>
            <p:cNvPr id="213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cxnSp>
        <p:nvCxnSpPr>
          <p:cNvPr id="275" name="Straight Connector 274"/>
          <p:cNvCxnSpPr/>
          <p:nvPr/>
        </p:nvCxnSpPr>
        <p:spPr>
          <a:xfrm>
            <a:off x="25146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 173"/>
          <p:cNvGrpSpPr/>
          <p:nvPr/>
        </p:nvGrpSpPr>
        <p:grpSpPr>
          <a:xfrm>
            <a:off x="4081046" y="2209800"/>
            <a:ext cx="338554" cy="461665"/>
            <a:chOff x="4876800" y="5558135"/>
            <a:chExt cx="338554" cy="461665"/>
          </a:xfrm>
        </p:grpSpPr>
        <p:pic>
          <p:nvPicPr>
            <p:cNvPr id="248" name="Picture 2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715000"/>
              <a:ext cx="172113" cy="1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" name="TextBox 248"/>
            <p:cNvSpPr txBox="1"/>
            <p:nvPr/>
          </p:nvSpPr>
          <p:spPr>
            <a:xfrm>
              <a:off x="4876800" y="5558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0" name="Group 176"/>
          <p:cNvGrpSpPr/>
          <p:nvPr/>
        </p:nvGrpSpPr>
        <p:grpSpPr>
          <a:xfrm>
            <a:off x="4724400" y="3424535"/>
            <a:ext cx="338554" cy="461665"/>
            <a:chOff x="4876800" y="5558135"/>
            <a:chExt cx="338554" cy="461665"/>
          </a:xfrm>
        </p:grpSpPr>
        <p:pic>
          <p:nvPicPr>
            <p:cNvPr id="246" name="Picture 2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715000"/>
              <a:ext cx="172113" cy="1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" name="TextBox 246"/>
            <p:cNvSpPr txBox="1"/>
            <p:nvPr/>
          </p:nvSpPr>
          <p:spPr>
            <a:xfrm>
              <a:off x="4876800" y="5558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Group 179"/>
          <p:cNvGrpSpPr/>
          <p:nvPr/>
        </p:nvGrpSpPr>
        <p:grpSpPr>
          <a:xfrm>
            <a:off x="2819400" y="2209800"/>
            <a:ext cx="338554" cy="461665"/>
            <a:chOff x="4876800" y="5558135"/>
            <a:chExt cx="338554" cy="461665"/>
          </a:xfrm>
        </p:grpSpPr>
        <p:pic>
          <p:nvPicPr>
            <p:cNvPr id="242" name="Picture 2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715000"/>
              <a:ext cx="172113" cy="1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TextBox 242"/>
            <p:cNvSpPr txBox="1"/>
            <p:nvPr/>
          </p:nvSpPr>
          <p:spPr>
            <a:xfrm>
              <a:off x="4876800" y="5558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8" name="Group 160"/>
          <p:cNvGrpSpPr/>
          <p:nvPr/>
        </p:nvGrpSpPr>
        <p:grpSpPr>
          <a:xfrm>
            <a:off x="3048000" y="3581400"/>
            <a:ext cx="338554" cy="461665"/>
            <a:chOff x="4876800" y="5558135"/>
            <a:chExt cx="338554" cy="461665"/>
          </a:xfrm>
        </p:grpSpPr>
        <p:pic>
          <p:nvPicPr>
            <p:cNvPr id="250" name="Picture 2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715000"/>
              <a:ext cx="172113" cy="1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TextBox 250"/>
            <p:cNvSpPr txBox="1"/>
            <p:nvPr/>
          </p:nvSpPr>
          <p:spPr>
            <a:xfrm>
              <a:off x="4876800" y="5558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3352800" y="4267200"/>
            <a:ext cx="762000" cy="461665"/>
            <a:chOff x="6096000" y="2362200"/>
            <a:chExt cx="762000" cy="461665"/>
          </a:xfrm>
        </p:grpSpPr>
        <p:cxnSp>
          <p:nvCxnSpPr>
            <p:cNvPr id="310" name="Straight Arrow Connector 309"/>
            <p:cNvCxnSpPr/>
            <p:nvPr/>
          </p:nvCxnSpPr>
          <p:spPr>
            <a:xfrm>
              <a:off x="6096000" y="2362200"/>
              <a:ext cx="762000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/>
            <p:cNvSpPr txBox="1"/>
            <p:nvPr/>
          </p:nvSpPr>
          <p:spPr>
            <a:xfrm>
              <a:off x="6324600" y="23622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I</a:t>
              </a:r>
              <a:endParaRPr lang="en-US" sz="2400" i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1905000" y="2667000"/>
            <a:ext cx="304800" cy="762000"/>
            <a:chOff x="6553200" y="1600200"/>
            <a:chExt cx="304800" cy="762000"/>
          </a:xfrm>
        </p:grpSpPr>
        <p:cxnSp>
          <p:nvCxnSpPr>
            <p:cNvPr id="313" name="Straight Arrow Connector 312"/>
            <p:cNvCxnSpPr/>
            <p:nvPr/>
          </p:nvCxnSpPr>
          <p:spPr>
            <a:xfrm>
              <a:off x="6858000" y="1600200"/>
              <a:ext cx="0" cy="762000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TextBox 313"/>
            <p:cNvSpPr txBox="1"/>
            <p:nvPr/>
          </p:nvSpPr>
          <p:spPr>
            <a:xfrm>
              <a:off x="6553200" y="17526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I</a:t>
              </a:r>
              <a:endParaRPr lang="en-US" sz="2400" i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16" name="Group 179"/>
          <p:cNvGrpSpPr/>
          <p:nvPr/>
        </p:nvGrpSpPr>
        <p:grpSpPr>
          <a:xfrm>
            <a:off x="2438400" y="2738735"/>
            <a:ext cx="338554" cy="461665"/>
            <a:chOff x="4876800" y="5558135"/>
            <a:chExt cx="338554" cy="461665"/>
          </a:xfrm>
        </p:grpSpPr>
        <p:pic>
          <p:nvPicPr>
            <p:cNvPr id="317" name="Picture 3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715000"/>
              <a:ext cx="172113" cy="1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TextBox 317"/>
            <p:cNvSpPr txBox="1"/>
            <p:nvPr/>
          </p:nvSpPr>
          <p:spPr>
            <a:xfrm>
              <a:off x="4876800" y="55581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4191000" y="2743200"/>
            <a:ext cx="304800" cy="762000"/>
            <a:chOff x="6553200" y="1600200"/>
            <a:chExt cx="304800" cy="762000"/>
          </a:xfrm>
        </p:grpSpPr>
        <p:cxnSp>
          <p:nvCxnSpPr>
            <p:cNvPr id="320" name="Straight Arrow Connector 319"/>
            <p:cNvCxnSpPr/>
            <p:nvPr/>
          </p:nvCxnSpPr>
          <p:spPr>
            <a:xfrm>
              <a:off x="6858000" y="1600200"/>
              <a:ext cx="0" cy="762000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Box 320"/>
            <p:cNvSpPr txBox="1"/>
            <p:nvPr/>
          </p:nvSpPr>
          <p:spPr>
            <a:xfrm>
              <a:off x="6553200" y="17526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I</a:t>
              </a:r>
              <a:endParaRPr lang="en-US" sz="2400" i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4572000" y="2438400"/>
            <a:ext cx="871954" cy="1371600"/>
            <a:chOff x="4648200" y="2438400"/>
            <a:chExt cx="871954" cy="1371600"/>
          </a:xfrm>
        </p:grpSpPr>
        <p:grpSp>
          <p:nvGrpSpPr>
            <p:cNvPr id="265" name="Group 452"/>
            <p:cNvGrpSpPr>
              <a:grpSpLocks/>
            </p:cNvGrpSpPr>
            <p:nvPr/>
          </p:nvGrpSpPr>
          <p:grpSpPr bwMode="auto">
            <a:xfrm flipV="1">
              <a:off x="4648200" y="3073400"/>
              <a:ext cx="762000" cy="127000"/>
              <a:chOff x="308" y="1731"/>
              <a:chExt cx="240" cy="40"/>
            </a:xfrm>
          </p:grpSpPr>
          <p:sp>
            <p:nvSpPr>
              <p:cNvPr id="267" name="Line 454"/>
              <p:cNvSpPr>
                <a:spLocks noChangeShapeType="1"/>
              </p:cNvSpPr>
              <p:nvPr/>
            </p:nvSpPr>
            <p:spPr bwMode="auto">
              <a:xfrm>
                <a:off x="308" y="1731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455"/>
              <p:cNvSpPr>
                <a:spLocks noChangeShapeType="1"/>
              </p:cNvSpPr>
              <p:nvPr/>
            </p:nvSpPr>
            <p:spPr bwMode="auto">
              <a:xfrm>
                <a:off x="380" y="1771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5181600" y="31197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5029200" y="2438400"/>
              <a:ext cx="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5029200" y="3200400"/>
              <a:ext cx="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6172200" y="5486400"/>
          <a:ext cx="1117600" cy="401638"/>
        </p:xfrm>
        <a:graphic>
          <a:graphicData uri="http://schemas.openxmlformats.org/presentationml/2006/ole">
            <p:oleObj spid="_x0000_s287747" name="Equation" r:id="rId6" imgW="634680" imgH="228600" progId="Equation.DSMT4">
              <p:embed/>
            </p:oleObj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7620000" y="5300663"/>
          <a:ext cx="1184275" cy="758825"/>
        </p:xfrm>
        <a:graphic>
          <a:graphicData uri="http://schemas.openxmlformats.org/presentationml/2006/ole">
            <p:oleObj spid="_x0000_s287748" name="Equation" r:id="rId7" imgW="672840" imgH="431640" progId="Equation.DSMT4">
              <p:embed/>
            </p:oleObj>
          </a:graphicData>
        </a:graphic>
      </p:graphicFrame>
      <p:sp>
        <p:nvSpPr>
          <p:cNvPr id="329" name="Slide Number Placeholder 3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609600" y="4800600"/>
            <a:ext cx="62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moving bar drive current around the circuit?</a:t>
            </a:r>
            <a:endParaRPr lang="en-US" sz="2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799340" y="3352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bulb</a:t>
            </a:r>
            <a:endParaRPr lang="en-US" sz="2400" i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2.1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" name="Oval 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1"/>
                <a:endCxn id="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6" idx="7"/>
                <a:endCxn id="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0" name="Oval 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1"/>
                <a:endCxn id="1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7"/>
                <a:endCxn id="1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4" name="Oval 1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" name="Straight Connector 14"/>
              <p:cNvCxnSpPr>
                <a:stCxn id="14" idx="1"/>
                <a:endCxn id="1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4" idx="7"/>
                <a:endCxn id="1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8" name="Oval 1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1"/>
                <a:endCxn id="1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8" idx="7"/>
                <a:endCxn id="1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22" name="Oval 2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7"/>
                <a:endCxn id="2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26" name="Oval 2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" name="Straight Connector 26"/>
              <p:cNvCxnSpPr>
                <a:stCxn id="26" idx="1"/>
                <a:endCxn id="2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7"/>
                <a:endCxn id="2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30" name="Oval 2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1"/>
                <a:endCxn id="3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0" idx="7"/>
                <a:endCxn id="3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42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34" name="Oval 3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7"/>
                <a:endCxn id="3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38" name="Oval 3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" name="Straight Connector 38"/>
              <p:cNvCxnSpPr>
                <a:stCxn id="38" idx="1"/>
                <a:endCxn id="3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8" idx="7"/>
                <a:endCxn id="3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2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42" name="Oval 4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Connector 42"/>
              <p:cNvCxnSpPr>
                <a:stCxn id="42" idx="1"/>
                <a:endCxn id="4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2" idx="7"/>
                <a:endCxn id="4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46" name="Oval 4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6" idx="1"/>
                <a:endCxn id="4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6" idx="7"/>
                <a:endCxn id="4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50" name="Oval 4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50" idx="1"/>
                <a:endCxn id="5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0" idx="7"/>
                <a:endCxn id="5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42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54" name="Oval 5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4" idx="1"/>
                <a:endCxn id="5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4" idx="7"/>
                <a:endCxn id="5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42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58" name="Oval 5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1"/>
                <a:endCxn id="5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8" idx="7"/>
                <a:endCxn id="5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42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2" name="Oval 6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>
                <a:stCxn id="62" idx="1"/>
                <a:endCxn id="6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2" idx="7"/>
                <a:endCxn id="6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42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66" name="Oval 6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7" name="Straight Connector 66"/>
              <p:cNvCxnSpPr>
                <a:stCxn id="66" idx="1"/>
                <a:endCxn id="6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6" idx="7"/>
                <a:endCxn id="6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42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70" name="Oval 6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70" idx="7"/>
                <a:endCxn id="7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42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74" name="Oval 7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5" name="Straight Connector 74"/>
              <p:cNvCxnSpPr>
                <a:stCxn id="74" idx="1"/>
                <a:endCxn id="7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4" idx="7"/>
                <a:endCxn id="7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42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78" name="Oval 7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8" idx="7"/>
                <a:endCxn id="7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42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82" name="Oval 8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2" idx="1"/>
                <a:endCxn id="8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7"/>
                <a:endCxn id="8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42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86" name="Oval 8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7" name="Straight Connector 86"/>
              <p:cNvCxnSpPr>
                <a:stCxn id="86" idx="1"/>
                <a:endCxn id="8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6" idx="7"/>
                <a:endCxn id="8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42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0" name="Oval 8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1" name="Straight Connector 90"/>
              <p:cNvCxnSpPr>
                <a:stCxn id="90" idx="1"/>
                <a:endCxn id="9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0" idx="7"/>
                <a:endCxn id="9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42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4" name="Oval 9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5" name="Straight Connector 94"/>
              <p:cNvCxnSpPr>
                <a:stCxn id="94" idx="1"/>
                <a:endCxn id="9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4" idx="7"/>
                <a:endCxn id="9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42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98" name="Oval 97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1"/>
                <a:endCxn id="98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8" idx="7"/>
                <a:endCxn id="98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42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02" name="Oval 10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3" name="Straight Connector 102"/>
              <p:cNvCxnSpPr>
                <a:stCxn id="102" idx="1"/>
                <a:endCxn id="10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2" idx="7"/>
                <a:endCxn id="10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42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06" name="Oval 105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6" idx="1"/>
                <a:endCxn id="106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6" idx="7"/>
                <a:endCxn id="106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42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10" name="Oval 109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1" name="Straight Connector 110"/>
              <p:cNvCxnSpPr>
                <a:stCxn id="110" idx="1"/>
                <a:endCxn id="110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10" idx="7"/>
                <a:endCxn id="110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42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2743200" y="1600200"/>
              <a:chExt cx="457200" cy="457200"/>
            </a:xfrm>
            <a:noFill/>
          </p:grpSpPr>
          <p:sp>
            <p:nvSpPr>
              <p:cNvPr id="114" name="Oval 113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5" name="Straight Connector 114"/>
              <p:cNvCxnSpPr>
                <a:stCxn id="114" idx="1"/>
                <a:endCxn id="114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4" idx="7"/>
                <a:endCxn id="114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Rectangle 116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9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990600" y="5122783"/>
            <a:ext cx="3581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Clockwise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Counterclockwise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current is zero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9600" y="4643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current flow? </a:t>
            </a:r>
            <a:endParaRPr lang="en-US" sz="2400" dirty="0"/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2590800" y="24384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2590800" y="38100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90800" y="2438400"/>
            <a:ext cx="0" cy="137160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" name="Group 235"/>
          <p:cNvGrpSpPr>
            <a:grpSpLocks/>
          </p:cNvGrpSpPr>
          <p:nvPr/>
        </p:nvGrpSpPr>
        <p:grpSpPr bwMode="auto">
          <a:xfrm>
            <a:off x="3352800" y="2209800"/>
            <a:ext cx="1225550" cy="1828800"/>
            <a:chOff x="3810000" y="2133600"/>
            <a:chExt cx="1225550" cy="1828800"/>
          </a:xfrm>
        </p:grpSpPr>
        <p:sp>
          <p:nvSpPr>
            <p:cNvPr id="132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cxnSp>
        <p:nvCxnSpPr>
          <p:cNvPr id="135" name="Straight Connector 134"/>
          <p:cNvCxnSpPr/>
          <p:nvPr/>
        </p:nvCxnSpPr>
        <p:spPr>
          <a:xfrm>
            <a:off x="25146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09600" y="1295400"/>
            <a:ext cx="775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conducting bar moves to the right in the opposite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ext</a:t>
            </a:r>
            <a:endParaRPr lang="en-US" sz="2400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Two metal bars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2640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 now has two metal bars moving right at the same speed 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91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89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87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85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83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81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79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6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2590800" y="24384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590800" y="38100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235"/>
          <p:cNvGrpSpPr>
            <a:grpSpLocks/>
          </p:cNvGrpSpPr>
          <p:nvPr/>
        </p:nvGrpSpPr>
        <p:grpSpPr bwMode="auto">
          <a:xfrm>
            <a:off x="2819400" y="2209800"/>
            <a:ext cx="1225550" cy="1828800"/>
            <a:chOff x="3810000" y="2133600"/>
            <a:chExt cx="1225550" cy="1828800"/>
          </a:xfrm>
        </p:grpSpPr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sp>
        <p:nvSpPr>
          <p:cNvPr id="135" name="Slide Number Placeholder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6" name="Group 235"/>
          <p:cNvGrpSpPr>
            <a:grpSpLocks/>
          </p:cNvGrpSpPr>
          <p:nvPr/>
        </p:nvGrpSpPr>
        <p:grpSpPr bwMode="auto">
          <a:xfrm>
            <a:off x="4337050" y="2209800"/>
            <a:ext cx="1225550" cy="1828800"/>
            <a:chOff x="3810000" y="2133600"/>
            <a:chExt cx="1225550" cy="1828800"/>
          </a:xfrm>
        </p:grpSpPr>
        <p:sp>
          <p:nvSpPr>
            <p:cNvPr id="137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sp>
        <p:nvSpPr>
          <p:cNvPr id="151" name="Rectangle 33"/>
          <p:cNvSpPr>
            <a:spLocks noChangeArrowheads="1"/>
          </p:cNvSpPr>
          <p:nvPr/>
        </p:nvSpPr>
        <p:spPr bwMode="auto">
          <a:xfrm>
            <a:off x="990600" y="5122783"/>
            <a:ext cx="3581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Clockwise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Counterclockwise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The current is zero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09600" y="4643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current flow?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Motional EMF and force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13,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233" y="1219200"/>
            <a:ext cx="749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does the energy come from to generate electricity?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88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86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84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82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80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78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76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0" name="Rectangle 89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619690" y="2438400"/>
            <a:ext cx="390710" cy="1371600"/>
            <a:chOff x="904690" y="3200400"/>
            <a:chExt cx="390710" cy="1371600"/>
          </a:xfrm>
        </p:grpSpPr>
        <p:cxnSp>
          <p:nvCxnSpPr>
            <p:cNvPr id="93" name="Straight Arrow Connector 92"/>
            <p:cNvCxnSpPr/>
            <p:nvPr/>
          </p:nvCxnSpPr>
          <p:spPr>
            <a:xfrm flipV="1">
              <a:off x="904690" y="3200400"/>
              <a:ext cx="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980890" y="365760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</a:t>
              </a:r>
              <a:endParaRPr lang="en-US" sz="2400" i="1" baseline="-25000" dirty="0"/>
            </a:p>
          </p:txBody>
        </p:sp>
      </p:grpSp>
      <p:cxnSp>
        <p:nvCxnSpPr>
          <p:cNvPr id="98" name="Straight Connector 97"/>
          <p:cNvCxnSpPr/>
          <p:nvPr/>
        </p:nvCxnSpPr>
        <p:spPr>
          <a:xfrm flipH="1">
            <a:off x="2590800" y="24384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590800" y="38100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590800" y="2438400"/>
            <a:ext cx="0" cy="137160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235"/>
          <p:cNvGrpSpPr>
            <a:grpSpLocks/>
          </p:cNvGrpSpPr>
          <p:nvPr/>
        </p:nvGrpSpPr>
        <p:grpSpPr bwMode="auto">
          <a:xfrm>
            <a:off x="4419600" y="2209800"/>
            <a:ext cx="1301750" cy="1828800"/>
            <a:chOff x="3810000" y="2133600"/>
            <a:chExt cx="1301750" cy="1828800"/>
          </a:xfrm>
        </p:grpSpPr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105"/>
            <p:cNvSpPr txBox="1">
              <a:spLocks noChangeArrowheads="1"/>
            </p:cNvSpPr>
            <p:nvPr/>
          </p:nvSpPr>
          <p:spPr bwMode="auto">
            <a:xfrm>
              <a:off x="46545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25146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98935" y="4572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Moving bar carries current, so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field exerts a force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bar</a:t>
            </a:r>
            <a:endParaRPr lang="en-US" sz="2000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934201" y="46482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</a:t>
            </a:r>
            <a:r>
              <a:rPr lang="en-US" i="1" dirty="0" err="1" smtClean="0">
                <a:solidFill>
                  <a:srgbClr val="C0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bar</a:t>
            </a:r>
            <a:r>
              <a:rPr lang="en-US" dirty="0" smtClean="0">
                <a:solidFill>
                  <a:srgbClr val="C00000"/>
                </a:solidFill>
              </a:rPr>
              <a:t> is NOT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i="1" baseline="-25000" dirty="0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which drives current around loop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98935" y="5410200"/>
            <a:ext cx="3757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bar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opposes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so bar decelerates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98935" y="5867400"/>
            <a:ext cx="777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To maintain constant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you must provide external force </a:t>
            </a:r>
            <a:r>
              <a:rPr lang="en-US" sz="2000" i="1" dirty="0" err="1" smtClean="0">
                <a:solidFill>
                  <a:srgbClr val="C00000"/>
                </a:solidFill>
              </a:rPr>
              <a:t>F</a:t>
            </a:r>
            <a:r>
              <a:rPr lang="en-US" sz="2000" i="1" baseline="-25000" dirty="0" err="1" smtClean="0">
                <a:solidFill>
                  <a:srgbClr val="C00000"/>
                </a:solidFill>
              </a:rPr>
              <a:t>ext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opposing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bar</a:t>
            </a:r>
            <a:endParaRPr lang="en-US" sz="2000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98935" y="6305490"/>
            <a:ext cx="5254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</a:rPr>
              <a:t>F</a:t>
            </a:r>
            <a:r>
              <a:rPr lang="en-US" sz="2000" i="1" baseline="-25000" dirty="0" err="1" smtClean="0">
                <a:solidFill>
                  <a:srgbClr val="C00000"/>
                </a:solidFill>
              </a:rPr>
              <a:t>ext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does the work to generate electrical energy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1447800" y="4953000"/>
          <a:ext cx="1974850" cy="401638"/>
        </p:xfrm>
        <a:graphic>
          <a:graphicData uri="http://schemas.openxmlformats.org/presentationml/2006/ole">
            <p:oleObj spid="_x0000_s334850" name="Equation" r:id="rId4" imgW="1117440" imgH="228600" progId="Equation.DSMT4">
              <p:embed/>
            </p:oleObj>
          </a:graphicData>
        </a:graphic>
      </p:graphicFrame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1447800" y="4953000"/>
          <a:ext cx="1414463" cy="401638"/>
        </p:xfrm>
        <a:graphic>
          <a:graphicData uri="http://schemas.openxmlformats.org/presentationml/2006/ole">
            <p:oleObj spid="_x0000_s334851" name="Equation" r:id="rId5" imgW="799920" imgH="228600" progId="Equation.DSMT4">
              <p:embed/>
            </p:oleObj>
          </a:graphicData>
        </a:graphic>
      </p:graphicFrame>
      <p:grpSp>
        <p:nvGrpSpPr>
          <p:cNvPr id="147" name="Group 146"/>
          <p:cNvGrpSpPr/>
          <p:nvPr/>
        </p:nvGrpSpPr>
        <p:grpSpPr>
          <a:xfrm rot="10800000">
            <a:off x="7010400" y="1828800"/>
            <a:ext cx="1979459" cy="2366665"/>
            <a:chOff x="5036411" y="4423066"/>
            <a:chExt cx="1979459" cy="2366665"/>
          </a:xfrm>
        </p:grpSpPr>
        <p:pic>
          <p:nvPicPr>
            <p:cNvPr id="148" name="Picture 147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10000"/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24674" b="70326" l="22396" r="68627">
                          <a14:foregroundMark x1="58609" y1="67174" x2="58609" y2="67174"/>
                          <a14:foregroundMark x1="61949" y1="61685" x2="61183" y2="616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 rot="6335414">
              <a:off x="4622855" y="5301308"/>
              <a:ext cx="1901979" cy="1074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9" name="Straight Arrow Connector 148"/>
            <p:cNvCxnSpPr/>
            <p:nvPr/>
          </p:nvCxnSpPr>
          <p:spPr bwMode="auto">
            <a:xfrm flipV="1">
              <a:off x="5715000" y="4427530"/>
              <a:ext cx="0" cy="5334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0" name="TextBox 149"/>
            <p:cNvSpPr txBox="1"/>
            <p:nvPr/>
          </p:nvSpPr>
          <p:spPr>
            <a:xfrm rot="10800000">
              <a:off x="5803669" y="6251866"/>
              <a:ext cx="602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B</a:t>
              </a:r>
              <a:r>
                <a:rPr lang="en-US" sz="2400" i="1" baseline="-25000" dirty="0" err="1" smtClean="0"/>
                <a:t>ext</a:t>
              </a:r>
              <a:endParaRPr lang="en-US" sz="2400" i="1" baseline="-25000" dirty="0"/>
            </a:p>
          </p:txBody>
        </p:sp>
        <p:cxnSp>
          <p:nvCxnSpPr>
            <p:cNvPr id="151" name="Straight Arrow Connector 150"/>
            <p:cNvCxnSpPr/>
            <p:nvPr/>
          </p:nvCxnSpPr>
          <p:spPr bwMode="auto">
            <a:xfrm rot="10800000" flipH="1" flipV="1">
              <a:off x="5874611" y="5875330"/>
              <a:ext cx="609601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2" name="TextBox 151"/>
            <p:cNvSpPr txBox="1"/>
            <p:nvPr/>
          </p:nvSpPr>
          <p:spPr>
            <a:xfrm rot="10800000">
              <a:off x="6408011" y="5642266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F</a:t>
              </a:r>
              <a:r>
                <a:rPr lang="en-US" sz="2400" i="1" baseline="-25000" dirty="0" err="1" smtClean="0"/>
                <a:t>bar</a:t>
              </a:r>
              <a:endParaRPr lang="en-US" sz="2400" i="1" baseline="-25000" dirty="0"/>
            </a:p>
          </p:txBody>
        </p:sp>
        <p:sp>
          <p:nvSpPr>
            <p:cNvPr id="153" name="TextBox 152"/>
            <p:cNvSpPr txBox="1"/>
            <p:nvPr/>
          </p:nvSpPr>
          <p:spPr>
            <a:xfrm rot="10800000">
              <a:off x="5821657" y="4423066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grpSp>
          <p:nvGrpSpPr>
            <p:cNvPr id="154" name="Group 40"/>
            <p:cNvGrpSpPr>
              <a:grpSpLocks/>
            </p:cNvGrpSpPr>
            <p:nvPr/>
          </p:nvGrpSpPr>
          <p:grpSpPr bwMode="auto">
            <a:xfrm>
              <a:off x="5638800" y="5943600"/>
              <a:ext cx="304603" cy="304918"/>
              <a:chOff x="3657600" y="4800600"/>
              <a:chExt cx="457200" cy="4572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53705</TotalTime>
  <Words>1286</Words>
  <Application>Microsoft Office PowerPoint</Application>
  <PresentationFormat>On-screen Show (4:3)</PresentationFormat>
  <Paragraphs>255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Phys102</vt:lpstr>
      <vt:lpstr>Equation</vt:lpstr>
      <vt:lpstr>Phys 102 – Lecture 13</vt:lpstr>
      <vt:lpstr>Physics 102 recently</vt:lpstr>
      <vt:lpstr>Today we will...</vt:lpstr>
      <vt:lpstr>CheckPoint 1: Moving bar</vt:lpstr>
      <vt:lpstr>Magnetoreception in sharks</vt:lpstr>
      <vt:lpstr>Motional EMF</vt:lpstr>
      <vt:lpstr>ACT: CheckPoint 2.1</vt:lpstr>
      <vt:lpstr>ACT: Two metal bars</vt:lpstr>
      <vt:lpstr>Motional EMF and force</vt:lpstr>
      <vt:lpstr>Electrical generators</vt:lpstr>
      <vt:lpstr>ACT: CheckPoint 2.2</vt:lpstr>
      <vt:lpstr>Changing B field</vt:lpstr>
      <vt:lpstr>Magnetic flux</vt:lpstr>
      <vt:lpstr>CheckPoint 3.1</vt:lpstr>
      <vt:lpstr>Magnetic flux practice</vt:lpstr>
      <vt:lpstr>Lenz’s law</vt:lpstr>
      <vt:lpstr>Lenz’s law: changing loop area</vt:lpstr>
      <vt:lpstr>ACT: Lenz’ law: changing B field</vt:lpstr>
      <vt:lpstr>ACT: moving loops</vt:lpstr>
      <vt:lpstr>ACT: Solenoid &amp; loop</vt:lpstr>
      <vt:lpstr>Induction cannon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412</cp:revision>
  <dcterms:created xsi:type="dcterms:W3CDTF">2014-01-20T00:06:45Z</dcterms:created>
  <dcterms:modified xsi:type="dcterms:W3CDTF">2014-10-08T13:23:53Z</dcterms:modified>
</cp:coreProperties>
</file>