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9" r:id="rId2"/>
    <p:sldId id="276" r:id="rId3"/>
    <p:sldId id="307" r:id="rId4"/>
    <p:sldId id="328" r:id="rId5"/>
    <p:sldId id="309" r:id="rId6"/>
    <p:sldId id="329" r:id="rId7"/>
    <p:sldId id="325" r:id="rId8"/>
    <p:sldId id="326" r:id="rId9"/>
    <p:sldId id="327" r:id="rId10"/>
    <p:sldId id="330" r:id="rId11"/>
    <p:sldId id="295" r:id="rId12"/>
    <p:sldId id="324" r:id="rId13"/>
    <p:sldId id="337" r:id="rId14"/>
    <p:sldId id="335" r:id="rId15"/>
    <p:sldId id="306" r:id="rId16"/>
    <p:sldId id="334" r:id="rId17"/>
    <p:sldId id="323" r:id="rId18"/>
    <p:sldId id="322" r:id="rId19"/>
    <p:sldId id="331" r:id="rId20"/>
    <p:sldId id="333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1BCE3"/>
    <a:srgbClr val="A6C9E8"/>
    <a:srgbClr val="FFFFFF"/>
    <a:srgbClr val="F95A01"/>
    <a:srgbClr val="FF4747"/>
    <a:srgbClr val="FF6600"/>
    <a:srgbClr val="C55A11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1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2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1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C3281-40CC-4831-8D1D-DE9F80AAF0FF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9626-B55D-42D8-845E-F2137D790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4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eaLnBrk="1" hangingPunct="1"/>
            <a:fld id="{D8F96EF6-3B03-4926-8C90-CC0A182065B6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2070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7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71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51464"/>
            <a:ext cx="7886700" cy="7445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2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57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886700" cy="1325563"/>
          </a:xfrm>
        </p:spPr>
        <p:txBody>
          <a:bodyPr/>
          <a:lstStyle>
            <a:lvl1pPr algn="ctr">
              <a:defRPr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Phys. 102, Lecture 3, Slide </a:t>
            </a:r>
            <a:fld id="{1CAC7609-F577-47E8-AE8B-FF3B7C65C0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4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14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5" Type="http://schemas.openxmlformats.org/officeDocument/2006/relationships/image" Target="../media/image27.png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png"/><Relationship Id="rId5" Type="http://schemas.openxmlformats.org/officeDocument/2006/relationships/image" Target="../media/image27.png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7.png"/><Relationship Id="rId4" Type="http://schemas.openxmlformats.org/officeDocument/2006/relationships/image" Target="../media/image4.png"/><Relationship Id="rId9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wmf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5.bin"/><Relationship Id="rId32" Type="http://schemas.openxmlformats.org/officeDocument/2006/relationships/image" Target="../media/image22.wmf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7.wmf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5.png"/><Relationship Id="rId9" Type="http://schemas.openxmlformats.org/officeDocument/2006/relationships/image" Target="../media/image4.png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0.wmf"/><Relationship Id="rId30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jpe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7.png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24.bin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7.png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png"/><Relationship Id="rId5" Type="http://schemas.openxmlformats.org/officeDocument/2006/relationships/image" Target="../media/image27.png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Phys 102 – Lecture 4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Electric potential energy &amp; work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3" descr="lightning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3600" y="914400"/>
            <a:ext cx="486755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independence of work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V="1">
            <a:off x="4602162" y="-1524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V="1">
            <a:off x="4602162" y="3048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V="1">
            <a:off x="4602162" y="7620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V="1">
            <a:off x="4602162" y="12192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278562" y="2084387"/>
          <a:ext cx="3508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6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2" y="2084387"/>
                        <a:ext cx="350838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V="1">
            <a:off x="4602162" y="16764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82362" y="232360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25590" y="232360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35814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Oval 14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2400" y="403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conservative forces (ex: gravitational, electric), work is </a:t>
            </a:r>
            <a:r>
              <a:rPr lang="en-US" sz="2800" i="1" u="sng" dirty="0" smtClean="0"/>
              <a:t>independent</a:t>
            </a:r>
            <a:r>
              <a:rPr lang="en-US" sz="2800" dirty="0" smtClean="0"/>
              <a:t> of path. Work depends </a:t>
            </a:r>
            <a:r>
              <a:rPr lang="en-US" sz="2800" i="1" u="sng" dirty="0" smtClean="0"/>
              <a:t>only</a:t>
            </a:r>
            <a:r>
              <a:rPr lang="en-US" sz="2800" dirty="0" smtClean="0"/>
              <a:t> on end points.</a:t>
            </a:r>
            <a:endParaRPr lang="en-US" sz="2800" dirty="0"/>
          </a:p>
        </p:txBody>
      </p:sp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2286000" y="5257800"/>
          <a:ext cx="400843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7" name="Equation" r:id="rId5" imgW="1701720" imgH="228600" progId="Equation.DSMT4">
                  <p:embed/>
                </p:oleObj>
              </mc:Choice>
              <mc:Fallback>
                <p:oleObj name="Equation" r:id="rId5" imgW="17017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257800"/>
                        <a:ext cx="4008437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3352800" y="5715000"/>
            <a:ext cx="2286000" cy="1066799"/>
            <a:chOff x="4648200" y="2234867"/>
            <a:chExt cx="2286000" cy="1066799"/>
          </a:xfrm>
        </p:grpSpPr>
        <p:sp>
          <p:nvSpPr>
            <p:cNvPr id="41" name="TextBox 40"/>
            <p:cNvSpPr txBox="1"/>
            <p:nvPr/>
          </p:nvSpPr>
          <p:spPr>
            <a:xfrm>
              <a:off x="4648200" y="2655335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Potential energy of charge at position B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1" idx="0"/>
            </p:cNvCxnSpPr>
            <p:nvPr/>
          </p:nvCxnSpPr>
          <p:spPr>
            <a:xfrm flipV="1">
              <a:off x="5791200" y="2234867"/>
              <a:ext cx="533400" cy="42046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172200" y="5486400"/>
            <a:ext cx="2895600" cy="646331"/>
            <a:chOff x="4038600" y="2655335"/>
            <a:chExt cx="2895600" cy="646331"/>
          </a:xfrm>
        </p:grpSpPr>
        <p:sp>
          <p:nvSpPr>
            <p:cNvPr id="45" name="TextBox 44"/>
            <p:cNvSpPr txBox="1"/>
            <p:nvPr/>
          </p:nvSpPr>
          <p:spPr>
            <a:xfrm>
              <a:off x="4648200" y="2655335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Potential energy of charge at position A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45" idx="1"/>
            </p:cNvCxnSpPr>
            <p:nvPr/>
          </p:nvCxnSpPr>
          <p:spPr>
            <a:xfrm flipH="1" flipV="1">
              <a:off x="4038600" y="2844467"/>
              <a:ext cx="609600" cy="13403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2950529" y="1828801"/>
            <a:ext cx="2057400" cy="1817131"/>
            <a:chOff x="2950529" y="1828801"/>
            <a:chExt cx="2057400" cy="1817131"/>
          </a:xfrm>
        </p:grpSpPr>
        <p:sp>
          <p:nvSpPr>
            <p:cNvPr id="11" name="Rectangle 10"/>
            <p:cNvSpPr/>
            <p:nvPr/>
          </p:nvSpPr>
          <p:spPr>
            <a:xfrm rot="16200000">
              <a:off x="3522029" y="2019301"/>
              <a:ext cx="914400" cy="2057400"/>
            </a:xfrm>
            <a:prstGeom prst="rect">
              <a:avLst/>
            </a:prstGeom>
            <a:solidFill>
              <a:srgbClr val="FF4747"/>
            </a:solidFill>
            <a:ln>
              <a:solidFill>
                <a:schemeClr val="tx1"/>
              </a:solidFill>
            </a:ln>
            <a:scene3d>
              <a:camera prst="perspectiveLeft">
                <a:rot lat="0" lon="18299985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3522029" y="1257301"/>
              <a:ext cx="914400" cy="2057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perspectiveLeft">
                <a:rot lat="0" lon="18299985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6200000">
              <a:off x="3864929" y="2743201"/>
              <a:ext cx="152400" cy="609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16200000">
              <a:off x="3864929" y="1981202"/>
              <a:ext cx="152400" cy="609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3179129" y="2569530"/>
              <a:ext cx="1600200" cy="685800"/>
              <a:chOff x="3179129" y="2459671"/>
              <a:chExt cx="1600200" cy="685800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 rot="16200000" flipH="1">
                <a:off x="2836229" y="2802571"/>
                <a:ext cx="685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16200000" flipH="1">
                <a:off x="3141029" y="2802571"/>
                <a:ext cx="685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6200000" flipH="1">
                <a:off x="3445829" y="2802571"/>
                <a:ext cx="685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6200000" flipH="1">
                <a:off x="4436429" y="2802571"/>
                <a:ext cx="685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16200000" flipH="1">
                <a:off x="3826829" y="2802571"/>
                <a:ext cx="685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16200000" flipH="1">
                <a:off x="4131629" y="2802571"/>
                <a:ext cx="685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 rot="16200000">
              <a:off x="3783042" y="2041478"/>
              <a:ext cx="388961" cy="1460310"/>
              <a:chOff x="2286000" y="2819400"/>
              <a:chExt cx="457200" cy="1600200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 flipH="1">
                <a:off x="2286000" y="28194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H="1">
                <a:off x="2286000" y="31242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H="1">
                <a:off x="2286000" y="3429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>
                <a:off x="2286000" y="44196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H="1">
                <a:off x="2286000" y="3810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2286000" y="41148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2971800" y="2057402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–</a:t>
              </a:r>
              <a:r>
                <a:rPr lang="en-US" i="1" dirty="0" smtClean="0"/>
                <a:t>Q</a:t>
              </a:r>
              <a:endParaRPr lang="en-US" i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73426" y="32766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r>
                <a:rPr lang="en-US" i="1" dirty="0" smtClean="0"/>
                <a:t>Q</a:t>
              </a:r>
              <a:endParaRPr lang="en-US" i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"/>
            <a:ext cx="78867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Calculation: Electron microscope</a:t>
            </a:r>
            <a:endParaRPr lang="en-US" sz="40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3941129" y="1905002"/>
            <a:ext cx="0" cy="1981199"/>
            <a:chOff x="3941129" y="1905002"/>
            <a:chExt cx="0" cy="1981199"/>
          </a:xfrm>
        </p:grpSpPr>
        <p:cxnSp>
          <p:nvCxnSpPr>
            <p:cNvPr id="18" name="Straight Connector 17"/>
            <p:cNvCxnSpPr/>
            <p:nvPr/>
          </p:nvCxnSpPr>
          <p:spPr>
            <a:xfrm rot="16200000">
              <a:off x="3674429" y="3619501"/>
              <a:ext cx="533400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3674429" y="2857501"/>
              <a:ext cx="53340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200000">
              <a:off x="3712529" y="2133602"/>
              <a:ext cx="4572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8" name="Picture 9" descr="electron-microscop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3" y="1893334"/>
            <a:ext cx="259556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Group 54"/>
          <p:cNvGrpSpPr/>
          <p:nvPr/>
        </p:nvGrpSpPr>
        <p:grpSpPr>
          <a:xfrm>
            <a:off x="3802843" y="3874070"/>
            <a:ext cx="300082" cy="369332"/>
            <a:chOff x="3814718" y="4234053"/>
            <a:chExt cx="300082" cy="369332"/>
          </a:xfrm>
        </p:grpSpPr>
        <p:pic>
          <p:nvPicPr>
            <p:cNvPr id="74" name="Picture 7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838855" y="4304868"/>
              <a:ext cx="251809" cy="25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" name="TextBox 79"/>
            <p:cNvSpPr txBox="1"/>
            <p:nvPr/>
          </p:nvSpPr>
          <p:spPr>
            <a:xfrm>
              <a:off x="3814718" y="423405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2400" y="9906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uniform E field generated by parallel plates accelerates electrons in an electron microscope. If an electron starts from rest at the top plate what is its final velocity?</a:t>
            </a:r>
            <a:endParaRPr lang="en-US" sz="20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838200" y="1981202"/>
            <a:ext cx="2057400" cy="1295400"/>
            <a:chOff x="838200" y="1981202"/>
            <a:chExt cx="2057400" cy="1295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1676400" y="1981202"/>
              <a:ext cx="1219200" cy="762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676400" y="2514602"/>
              <a:ext cx="1143000" cy="762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838200" y="1981202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816925" y="2514602"/>
            <a:ext cx="1002475" cy="762000"/>
            <a:chOff x="1816925" y="2514602"/>
            <a:chExt cx="1002475" cy="762000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2819400" y="2514602"/>
              <a:ext cx="0" cy="762000"/>
            </a:xfrm>
            <a:prstGeom prst="straightConnector1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816925" y="2754868"/>
              <a:ext cx="97975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d</a:t>
              </a:r>
              <a:r>
                <a:rPr lang="en-US" dirty="0" smtClean="0"/>
                <a:t> = 1 cm</a:t>
              </a:r>
              <a:endParaRPr lang="en-US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962400" y="3364468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 smtClean="0"/>
              <a:t> = 10</a:t>
            </a:r>
            <a:r>
              <a:rPr lang="en-US" baseline="30000" dirty="0" smtClean="0"/>
              <a:t>6</a:t>
            </a:r>
            <a:r>
              <a:rPr lang="en-US" dirty="0" smtClean="0"/>
              <a:t> N/C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04800" y="4191002"/>
            <a:ext cx="209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microscope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701810" y="376535"/>
            <a:ext cx="1442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(</a:t>
            </a:r>
            <a:r>
              <a:rPr lang="en-US" sz="2400" i="1" dirty="0" smtClean="0">
                <a:solidFill>
                  <a:srgbClr val="009900"/>
                </a:solidFill>
              </a:rPr>
              <a:t>revisited</a:t>
            </a:r>
            <a:r>
              <a:rPr lang="en-US" sz="2400" dirty="0" smtClean="0">
                <a:solidFill>
                  <a:srgbClr val="009900"/>
                </a:solidFill>
              </a:rPr>
              <a:t>)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E.P.E of two point charges</a:t>
            </a:r>
            <a:endParaRPr lang="en-US" dirty="0"/>
          </a:p>
        </p:txBody>
      </p:sp>
      <p:graphicFrame>
        <p:nvGraphicFramePr>
          <p:cNvPr id="179201" name="Object 1"/>
          <p:cNvGraphicFramePr>
            <a:graphicFrameLocks noChangeAspect="1"/>
          </p:cNvGraphicFramePr>
          <p:nvPr/>
        </p:nvGraphicFramePr>
        <p:xfrm>
          <a:off x="3733800" y="1981200"/>
          <a:ext cx="17240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2" name="Equation" r:id="rId3" imgW="774360" imgH="393480" progId="Equation.DSMT4">
                  <p:embed/>
                </p:oleObj>
              </mc:Choice>
              <mc:Fallback>
                <p:oleObj name="Equation" r:id="rId3" imgW="7743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81200"/>
                        <a:ext cx="1724025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5562600" y="3043535"/>
            <a:ext cx="472301" cy="646331"/>
            <a:chOff x="5562600" y="3043535"/>
            <a:chExt cx="472301" cy="646331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148229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605904" y="3043535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j-lt"/>
                </a:rPr>
                <a:t>–</a:t>
              </a:r>
              <a:endParaRPr lang="en-US" sz="3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3352800" y="3957935"/>
            <a:ext cx="2438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004306" y="2995829"/>
            <a:ext cx="805694" cy="804555"/>
            <a:chOff x="6801265" y="4392849"/>
            <a:chExt cx="805694" cy="804555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009864" y="445743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419600" y="3957935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12954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Electric potential energy of two charges </a:t>
            </a:r>
            <a:r>
              <a:rPr lang="en-US" sz="2800" i="1" dirty="0" smtClean="0"/>
              <a:t>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</a:t>
            </a:r>
            <a:r>
              <a:rPr lang="en-US" sz="2800" i="1" dirty="0" smtClean="0"/>
              <a:t>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separated by a distance </a:t>
            </a:r>
            <a:r>
              <a:rPr lang="en-US" sz="2800" i="1" dirty="0" smtClean="0"/>
              <a:t>r</a:t>
            </a:r>
            <a:endParaRPr lang="en-US" sz="2800" i="1" dirty="0"/>
          </a:p>
        </p:txBody>
      </p:sp>
      <p:sp>
        <p:nvSpPr>
          <p:cNvPr id="14" name="Rectangle 13"/>
          <p:cNvSpPr/>
          <p:nvPr/>
        </p:nvSpPr>
        <p:spPr>
          <a:xfrm>
            <a:off x="2514600" y="3048000"/>
            <a:ext cx="44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019800" y="3043535"/>
            <a:ext cx="44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q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657600" y="1981200"/>
            <a:ext cx="18288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876800" y="2438400"/>
            <a:ext cx="2839658" cy="461665"/>
            <a:chOff x="4953000" y="2438400"/>
            <a:chExt cx="2839658" cy="461665"/>
          </a:xfrm>
        </p:grpSpPr>
        <p:sp>
          <p:nvSpPr>
            <p:cNvPr id="18" name="Oval 17"/>
            <p:cNvSpPr/>
            <p:nvPr/>
          </p:nvSpPr>
          <p:spPr>
            <a:xfrm>
              <a:off x="4953000" y="2438400"/>
              <a:ext cx="381000" cy="4572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19800" y="2438400"/>
              <a:ext cx="17728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Note: NOT </a:t>
              </a:r>
              <a:r>
                <a:rPr lang="en-US" sz="2400" i="1" dirty="0" smtClean="0">
                  <a:solidFill>
                    <a:srgbClr val="C00000"/>
                  </a:solidFill>
                </a:rPr>
                <a:t>r</a:t>
              </a:r>
              <a:r>
                <a:rPr lang="en-US" sz="2400" baseline="30000" dirty="0" smtClean="0">
                  <a:solidFill>
                    <a:srgbClr val="C00000"/>
                  </a:solidFill>
                </a:rPr>
                <a:t>2</a:t>
              </a:r>
              <a:endParaRPr lang="en-US" sz="2400" baseline="30000" dirty="0">
                <a:solidFill>
                  <a:srgbClr val="C0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5410200" y="2667000"/>
              <a:ext cx="6096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0" y="4019490"/>
            <a:ext cx="1888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i="1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= 0.53 x 10</a:t>
            </a:r>
            <a:r>
              <a:rPr lang="en-US" sz="2000" baseline="30000" dirty="0" smtClean="0">
                <a:latin typeface="+mn-lt"/>
              </a:rPr>
              <a:t>–10</a:t>
            </a:r>
            <a:r>
              <a:rPr lang="en-US" sz="2000" dirty="0" smtClean="0">
                <a:latin typeface="+mn-lt"/>
              </a:rPr>
              <a:t> m</a:t>
            </a:r>
            <a:endParaRPr lang="en-US" sz="2000" baseline="-25000" dirty="0">
              <a:latin typeface="+mn-lt"/>
            </a:endParaRP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304800" y="4426803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Ex: What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is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the electric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potential energy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of the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proton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and the electron in H?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24600" y="3124200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i="1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= –1.6 x 10</a:t>
            </a:r>
            <a:r>
              <a:rPr lang="en-US" sz="2000" baseline="30000" dirty="0" smtClean="0">
                <a:latin typeface="+mn-lt"/>
              </a:rPr>
              <a:t>–19</a:t>
            </a:r>
            <a:r>
              <a:rPr lang="en-US" sz="2000" dirty="0" smtClean="0">
                <a:latin typeface="+mn-lt"/>
              </a:rPr>
              <a:t> C</a:t>
            </a:r>
            <a:endParaRPr lang="en-US" sz="2000" baseline="-250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2674" y="3124200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i="1" dirty="0" smtClean="0">
                <a:latin typeface="+mn-lt"/>
              </a:rPr>
              <a:t> </a:t>
            </a:r>
            <a:r>
              <a:rPr lang="en-US" sz="2000" dirty="0" smtClean="0"/>
              <a:t>+</a:t>
            </a:r>
            <a:r>
              <a:rPr lang="en-US" sz="2000" dirty="0" smtClean="0">
                <a:latin typeface="+mn-lt"/>
              </a:rPr>
              <a:t>1.6 x 10</a:t>
            </a:r>
            <a:r>
              <a:rPr lang="en-US" sz="2000" baseline="30000" dirty="0" smtClean="0">
                <a:latin typeface="+mn-lt"/>
              </a:rPr>
              <a:t>–19</a:t>
            </a:r>
            <a:r>
              <a:rPr lang="en-US" sz="2000" dirty="0" smtClean="0">
                <a:latin typeface="+mn-lt"/>
              </a:rPr>
              <a:t> C =</a:t>
            </a:r>
            <a:endParaRPr lang="en-US" sz="20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914400" y="5257800"/>
            <a:ext cx="373121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Case A has a higher E.P.E.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Case B has a higher E.P.E.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Both have the same E.P.E.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43900" cy="1325563"/>
          </a:xfrm>
        </p:spPr>
        <p:txBody>
          <a:bodyPr/>
          <a:lstStyle/>
          <a:p>
            <a:r>
              <a:rPr lang="en-US" dirty="0" smtClean="0"/>
              <a:t>ACT: E.P.E. of 2 charges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" name="Picture 22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8650" y="1295400"/>
            <a:ext cx="8124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case A, two charges of equal magnitude but opposite sign are separated by a distance </a:t>
            </a:r>
            <a:r>
              <a:rPr lang="en-US" sz="2400" i="1" dirty="0" smtClean="0"/>
              <a:t>d</a:t>
            </a:r>
            <a:r>
              <a:rPr lang="en-US" sz="2400" dirty="0" smtClean="0"/>
              <a:t>. In case B, they are separated by 2</a:t>
            </a:r>
            <a:r>
              <a:rPr lang="en-US" sz="2400" i="1" dirty="0" smtClean="0"/>
              <a:t>d</a:t>
            </a:r>
            <a:r>
              <a:rPr lang="en-US" sz="2400" dirty="0" smtClean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1725" y="4572000"/>
            <a:ext cx="7550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configuration has a higher electric potential energy?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4800600" y="2362200"/>
            <a:ext cx="457200" cy="625665"/>
            <a:chOff x="5562600" y="3031268"/>
            <a:chExt cx="472301" cy="646331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148229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581369" y="3031268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j-lt"/>
                </a:rPr>
                <a:t>–</a:t>
              </a:r>
              <a:endParaRPr lang="en-US" sz="3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2366390"/>
            <a:ext cx="457200" cy="646331"/>
            <a:chOff x="6801265" y="4216712"/>
            <a:chExt cx="805694" cy="1138989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833729" y="4216712"/>
              <a:ext cx="597095" cy="113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38400" y="2466340"/>
            <a:ext cx="49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r>
              <a:rPr lang="en-US" sz="2400" i="1" dirty="0" smtClean="0"/>
              <a:t>q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257800" y="2466340"/>
            <a:ext cx="49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–q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2466340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Case A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345694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Case B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77000" y="3352800"/>
            <a:ext cx="457200" cy="625665"/>
            <a:chOff x="5562600" y="3031268"/>
            <a:chExt cx="472301" cy="646331"/>
          </a:xfrm>
        </p:grpSpPr>
        <p:pic>
          <p:nvPicPr>
            <p:cNvPr id="18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148229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593636" y="3031268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j-lt"/>
                </a:rPr>
                <a:t>–</a:t>
              </a:r>
              <a:endParaRPr lang="en-US" sz="3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895600" y="3356990"/>
            <a:ext cx="457200" cy="646331"/>
            <a:chOff x="6801265" y="4216712"/>
            <a:chExt cx="805694" cy="1138989"/>
          </a:xfrm>
        </p:grpSpPr>
        <p:pic>
          <p:nvPicPr>
            <p:cNvPr id="21" name="Picture 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6854655" y="4216712"/>
              <a:ext cx="597095" cy="113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62200" y="3452475"/>
            <a:ext cx="49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r>
              <a:rPr lang="en-US" sz="2400" i="1" dirty="0" smtClean="0"/>
              <a:t>q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6934200" y="3456940"/>
            <a:ext cx="49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–q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200400" y="2999740"/>
            <a:ext cx="18288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124200" y="3990340"/>
            <a:ext cx="36576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62400" y="299974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</a:t>
            </a:r>
            <a:endParaRPr lang="en-US" sz="24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724400" y="3990340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en-US" sz="2400" i="1" dirty="0" smtClean="0"/>
              <a:t>d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of potential energy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3049" y="1219200"/>
            <a:ext cx="8147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does it mean to have a </a:t>
            </a:r>
            <a:r>
              <a:rPr lang="en-US" sz="2400" i="1" u="sng" dirty="0" smtClean="0"/>
              <a:t>negative</a:t>
            </a:r>
            <a:r>
              <a:rPr lang="en-US" sz="2400" dirty="0" smtClean="0"/>
              <a:t> electric potential energy?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242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</a:t>
            </a:r>
            <a:r>
              <a:rPr lang="en-US" sz="2400" i="1" baseline="-25000" dirty="0" smtClean="0"/>
              <a:t>E</a:t>
            </a:r>
            <a:r>
              <a:rPr lang="en-US" sz="2400" dirty="0" smtClean="0"/>
              <a:t> &lt; 0 relative to energy of an electron very far away (</a:t>
            </a:r>
            <a:r>
              <a:rPr lang="en-US" sz="2400" i="1" dirty="0" smtClean="0"/>
              <a:t>r </a:t>
            </a:r>
            <a:r>
              <a:rPr lang="en-US" sz="2400" dirty="0" smtClean="0">
                <a:sym typeface="Symbol"/>
              </a:rPr>
              <a:t> </a:t>
            </a:r>
            <a:r>
              <a:rPr lang="en-US" sz="2400" dirty="0" smtClean="0"/>
              <a:t>), away from </a:t>
            </a:r>
            <a:r>
              <a:rPr lang="en-US" sz="2400" i="1" dirty="0" smtClean="0"/>
              <a:t>E</a:t>
            </a:r>
            <a:r>
              <a:rPr lang="en-US" sz="2400" dirty="0" smtClean="0"/>
              <a:t> field of proton, i.e. a “free” electron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486400" y="4267200"/>
            <a:ext cx="0" cy="2057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34000" y="4724400"/>
            <a:ext cx="2362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 flipV="1">
            <a:off x="5562600" y="4800600"/>
            <a:ext cx="1828800" cy="1380506"/>
          </a:xfrm>
          <a:custGeom>
            <a:avLst/>
            <a:gdLst>
              <a:gd name="connsiteX0" fmla="*/ 0 w 6234546"/>
              <a:gd name="connsiteY0" fmla="*/ 0 h 2066306"/>
              <a:gd name="connsiteX1" fmla="*/ 142504 w 6234546"/>
              <a:gd name="connsiteY1" fmla="*/ 463137 h 2066306"/>
              <a:gd name="connsiteX2" fmla="*/ 380010 w 6234546"/>
              <a:gd name="connsiteY2" fmla="*/ 950026 h 2066306"/>
              <a:gd name="connsiteX3" fmla="*/ 653143 w 6234546"/>
              <a:gd name="connsiteY3" fmla="*/ 1258784 h 2066306"/>
              <a:gd name="connsiteX4" fmla="*/ 890649 w 6234546"/>
              <a:gd name="connsiteY4" fmla="*/ 1436914 h 2066306"/>
              <a:gd name="connsiteX5" fmla="*/ 1389413 w 6234546"/>
              <a:gd name="connsiteY5" fmla="*/ 1662545 h 2066306"/>
              <a:gd name="connsiteX6" fmla="*/ 2054431 w 6234546"/>
              <a:gd name="connsiteY6" fmla="*/ 1805049 h 2066306"/>
              <a:gd name="connsiteX7" fmla="*/ 2933205 w 6234546"/>
              <a:gd name="connsiteY7" fmla="*/ 1900052 h 2066306"/>
              <a:gd name="connsiteX8" fmla="*/ 3918857 w 6234546"/>
              <a:gd name="connsiteY8" fmla="*/ 1971304 h 2066306"/>
              <a:gd name="connsiteX9" fmla="*/ 5213268 w 6234546"/>
              <a:gd name="connsiteY9" fmla="*/ 2018805 h 2066306"/>
              <a:gd name="connsiteX10" fmla="*/ 6234546 w 6234546"/>
              <a:gd name="connsiteY10" fmla="*/ 2066306 h 206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34546" h="2066306">
                <a:moveTo>
                  <a:pt x="0" y="0"/>
                </a:moveTo>
                <a:cubicBezTo>
                  <a:pt x="39584" y="152399"/>
                  <a:pt x="79169" y="304799"/>
                  <a:pt x="142504" y="463137"/>
                </a:cubicBezTo>
                <a:cubicBezTo>
                  <a:pt x="205839" y="621475"/>
                  <a:pt x="294904" y="817418"/>
                  <a:pt x="380010" y="950026"/>
                </a:cubicBezTo>
                <a:cubicBezTo>
                  <a:pt x="465116" y="1082634"/>
                  <a:pt x="568037" y="1177636"/>
                  <a:pt x="653143" y="1258784"/>
                </a:cubicBezTo>
                <a:cubicBezTo>
                  <a:pt x="738249" y="1339932"/>
                  <a:pt x="767937" y="1369621"/>
                  <a:pt x="890649" y="1436914"/>
                </a:cubicBezTo>
                <a:cubicBezTo>
                  <a:pt x="1013361" y="1504208"/>
                  <a:pt x="1195449" y="1601189"/>
                  <a:pt x="1389413" y="1662545"/>
                </a:cubicBezTo>
                <a:cubicBezTo>
                  <a:pt x="1583377" y="1723901"/>
                  <a:pt x="1797132" y="1765464"/>
                  <a:pt x="2054431" y="1805049"/>
                </a:cubicBezTo>
                <a:cubicBezTo>
                  <a:pt x="2311730" y="1844634"/>
                  <a:pt x="2622467" y="1872343"/>
                  <a:pt x="2933205" y="1900052"/>
                </a:cubicBezTo>
                <a:cubicBezTo>
                  <a:pt x="3243943" y="1927761"/>
                  <a:pt x="3538846" y="1951512"/>
                  <a:pt x="3918857" y="1971304"/>
                </a:cubicBezTo>
                <a:cubicBezTo>
                  <a:pt x="4298868" y="1991096"/>
                  <a:pt x="5213268" y="2018805"/>
                  <a:pt x="5213268" y="2018805"/>
                </a:cubicBezTo>
                <a:lnTo>
                  <a:pt x="6234546" y="2066306"/>
                </a:lnTo>
              </a:path>
            </a:pathLst>
          </a:cu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81868" y="3886200"/>
            <a:ext cx="433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U</a:t>
            </a:r>
            <a:r>
              <a:rPr lang="en-US" sz="2000" i="1" baseline="-25000" dirty="0" smtClean="0"/>
              <a:t>E</a:t>
            </a:r>
            <a:endParaRPr lang="en-US" sz="2000" i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7696200" y="4495800"/>
            <a:ext cx="272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endParaRPr lang="en-US" sz="2000" i="1" dirty="0"/>
          </a:p>
        </p:txBody>
      </p:sp>
      <p:graphicFrame>
        <p:nvGraphicFramePr>
          <p:cNvPr id="201730" name="Object 2"/>
          <p:cNvGraphicFramePr>
            <a:graphicFrameLocks noChangeAspect="1"/>
          </p:cNvGraphicFramePr>
          <p:nvPr/>
        </p:nvGraphicFramePr>
        <p:xfrm>
          <a:off x="6400800" y="4800600"/>
          <a:ext cx="11985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1" name="Equation" r:id="rId3" imgW="761760" imgH="431640" progId="Equation.DSMT4">
                  <p:embed/>
                </p:oleObj>
              </mc:Choice>
              <mc:Fallback>
                <p:oleObj name="Equation" r:id="rId3" imgW="76176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800600"/>
                        <a:ext cx="119856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4724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Energy must be added in order to free electron bound to proton</a:t>
            </a:r>
            <a:endParaRPr lang="en-US" sz="2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606294" y="2028906"/>
            <a:ext cx="472301" cy="646331"/>
            <a:chOff x="5562600" y="3043535"/>
            <a:chExt cx="472301" cy="646331"/>
          </a:xfrm>
        </p:grpSpPr>
        <p:pic>
          <p:nvPicPr>
            <p:cNvPr id="24" name="Picture 1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148229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5605904" y="3043535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j-lt"/>
                </a:rPr>
                <a:t>–</a:t>
              </a:r>
              <a:endParaRPr lang="en-US" sz="3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048000" y="1981200"/>
            <a:ext cx="805694" cy="804555"/>
            <a:chOff x="6801265" y="4392849"/>
            <a:chExt cx="805694" cy="804555"/>
          </a:xfrm>
        </p:grpSpPr>
        <p:pic>
          <p:nvPicPr>
            <p:cNvPr id="27" name="Picture 2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7009864" y="445743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447800" y="2209800"/>
            <a:ext cx="119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Ex: H atom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10191" y="2819400"/>
            <a:ext cx="87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2590800"/>
            <a:ext cx="10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638800" y="48006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5562600" y="5638800"/>
            <a:ext cx="2689317" cy="646331"/>
            <a:chOff x="5562600" y="5638800"/>
            <a:chExt cx="2689317" cy="646331"/>
          </a:xfrm>
        </p:grpSpPr>
        <p:sp>
          <p:nvSpPr>
            <p:cNvPr id="22" name="Oval 21"/>
            <p:cNvSpPr/>
            <p:nvPr/>
          </p:nvSpPr>
          <p:spPr>
            <a:xfrm>
              <a:off x="5562600" y="5638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715000" y="5638800"/>
              <a:ext cx="2536917" cy="646331"/>
              <a:chOff x="5387883" y="2438400"/>
              <a:chExt cx="2536917" cy="646331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019801" y="2438400"/>
                <a:ext cx="19049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Electron bound to proton in H atom</a:t>
                </a:r>
                <a:endParaRPr lang="en-US" baseline="30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39" name="Straight Arrow Connector 38"/>
              <p:cNvCxnSpPr>
                <a:stCxn id="38" idx="1"/>
                <a:endCxn id="22" idx="5"/>
              </p:cNvCxnSpPr>
              <p:nvPr/>
            </p:nvCxnSpPr>
            <p:spPr>
              <a:xfrm flipH="1" flipV="1">
                <a:off x="5387883" y="2568485"/>
                <a:ext cx="631918" cy="1930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5562600" y="4114800"/>
            <a:ext cx="2268079" cy="685800"/>
            <a:chOff x="5562600" y="4114800"/>
            <a:chExt cx="2268079" cy="685800"/>
          </a:xfrm>
        </p:grpSpPr>
        <p:sp>
          <p:nvSpPr>
            <p:cNvPr id="32" name="Oval 31"/>
            <p:cNvSpPr/>
            <p:nvPr/>
          </p:nvSpPr>
          <p:spPr>
            <a:xfrm>
              <a:off x="5562600" y="4648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5715000" y="4114800"/>
              <a:ext cx="2115679" cy="533400"/>
              <a:chOff x="5334000" y="2438400"/>
              <a:chExt cx="2115679" cy="53340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6019800" y="2438400"/>
                <a:ext cx="14298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Free electron</a:t>
                </a:r>
                <a:endParaRPr lang="en-US" baseline="30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42" name="Straight Arrow Connector 41"/>
              <p:cNvCxnSpPr>
                <a:stCxn id="41" idx="1"/>
              </p:cNvCxnSpPr>
              <p:nvPr/>
            </p:nvCxnSpPr>
            <p:spPr>
              <a:xfrm flipH="1">
                <a:off x="5334000" y="2623066"/>
                <a:ext cx="685800" cy="348734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5032314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1325563"/>
          </a:xfrm>
        </p:spPr>
        <p:txBody>
          <a:bodyPr/>
          <a:lstStyle/>
          <a:p>
            <a:r>
              <a:rPr lang="en-US" dirty="0" smtClean="0"/>
              <a:t>Calculation: two charges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2438400"/>
            <a:ext cx="2517741" cy="400110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9900"/>
                </a:solidFill>
              </a:rPr>
              <a:t>From EX 1, SPRING ‘10</a:t>
            </a:r>
            <a:endParaRPr lang="en-US" sz="2000" dirty="0">
              <a:solidFill>
                <a:srgbClr val="0099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77325" y="2514600"/>
            <a:ext cx="2057400" cy="640378"/>
            <a:chOff x="3429000" y="5334000"/>
            <a:chExt cx="2057400" cy="64037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429000" y="5334000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486400" y="5334000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429000" y="5562600"/>
              <a:ext cx="2057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090275" y="5574268"/>
              <a:ext cx="91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r</a:t>
              </a:r>
              <a:r>
                <a:rPr lang="en-US" sz="2000" dirty="0" smtClean="0"/>
                <a:t> = 2 m</a:t>
              </a:r>
              <a:endParaRPr lang="en-US" sz="2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996325" y="2819400"/>
            <a:ext cx="805694" cy="804555"/>
            <a:chOff x="6801265" y="4392849"/>
            <a:chExt cx="805694" cy="804555"/>
          </a:xfrm>
        </p:grpSpPr>
        <p:pic>
          <p:nvPicPr>
            <p:cNvPr id="17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6824788" y="4528424"/>
              <a:ext cx="7377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800" dirty="0" smtClean="0">
                  <a:solidFill>
                    <a:schemeClr val="bg1"/>
                  </a:solidFill>
                  <a:latin typeface="+mn-lt"/>
                </a:rPr>
                <a:t>+5C</a:t>
              </a:r>
              <a:endParaRPr 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28600" y="11430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Two +5 C, 1 kg charges are separated by a distance of 2 m. At </a:t>
            </a:r>
            <a:r>
              <a:rPr lang="en-US" sz="2400" i="1" dirty="0" smtClean="0"/>
              <a:t>t </a:t>
            </a:r>
            <a:r>
              <a:rPr lang="en-US" sz="2400" dirty="0" smtClean="0"/>
              <a:t>= 0 the charge on the right is released from rest (the left charge is fixed).  What is the speed of the right charge after a long time (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 </a:t>
            </a:r>
            <a:r>
              <a:rPr lang="en-US" sz="2400" dirty="0" smtClean="0"/>
              <a:t>)?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072525" y="3669268"/>
            <a:ext cx="67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48925" y="3669268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to move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010031" y="2819400"/>
            <a:ext cx="805694" cy="804555"/>
            <a:chOff x="6801265" y="4392849"/>
            <a:chExt cx="805694" cy="804555"/>
          </a:xfrm>
        </p:grpSpPr>
        <p:pic>
          <p:nvPicPr>
            <p:cNvPr id="26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6832857" y="4531679"/>
              <a:ext cx="7377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800" dirty="0" smtClean="0">
                  <a:solidFill>
                    <a:schemeClr val="bg1"/>
                  </a:solidFill>
                  <a:latin typeface="+mn-lt"/>
                </a:rPr>
                <a:t>+5C</a:t>
              </a:r>
              <a:endParaRPr 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done to assemble charges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15000" y="2586335"/>
            <a:ext cx="472301" cy="646331"/>
            <a:chOff x="5562600" y="3043535"/>
            <a:chExt cx="472301" cy="646331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148229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605904" y="3043535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j-lt"/>
                </a:rPr>
                <a:t>–</a:t>
              </a:r>
              <a:endParaRPr lang="en-US" sz="3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7" name="Straight Arrow Connector 6"/>
          <p:cNvCxnSpPr/>
          <p:nvPr/>
        </p:nvCxnSpPr>
        <p:spPr>
          <a:xfrm>
            <a:off x="3505200" y="3500735"/>
            <a:ext cx="2438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156706" y="2538629"/>
            <a:ext cx="805694" cy="804555"/>
            <a:chOff x="6801265" y="4392849"/>
            <a:chExt cx="805694" cy="804555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009864" y="445743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2000" y="3500735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12" name="Rectangle 11"/>
          <p:cNvSpPr/>
          <p:nvPr/>
        </p:nvSpPr>
        <p:spPr>
          <a:xfrm>
            <a:off x="2667000" y="2590800"/>
            <a:ext cx="44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172200" y="2514600"/>
            <a:ext cx="44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q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7400" y="1371600"/>
            <a:ext cx="8195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much work do </a:t>
            </a:r>
            <a:r>
              <a:rPr lang="en-US" sz="2400" i="1" u="sng" dirty="0" smtClean="0"/>
              <a:t>you</a:t>
            </a:r>
            <a:r>
              <a:rPr lang="en-US" sz="2400" dirty="0" smtClean="0"/>
              <a:t> do assembling configuration of charges?</a:t>
            </a:r>
            <a:endParaRPr lang="en-US" sz="2400" i="1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2354263" y="4800600"/>
          <a:ext cx="3589337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06" name="Equation" r:id="rId5" imgW="1612800" imgH="393480" progId="Equation.DSMT4">
                  <p:embed/>
                </p:oleObj>
              </mc:Choice>
              <mc:Fallback>
                <p:oleObj name="Equation" r:id="rId5" imgW="161280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4800600"/>
                        <a:ext cx="3589337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2971800" y="5562600"/>
            <a:ext cx="2819400" cy="990599"/>
            <a:chOff x="4114800" y="2311067"/>
            <a:chExt cx="2819400" cy="990599"/>
          </a:xfrm>
        </p:grpSpPr>
        <p:sp>
          <p:nvSpPr>
            <p:cNvPr id="17" name="TextBox 16"/>
            <p:cNvSpPr txBox="1"/>
            <p:nvPr/>
          </p:nvSpPr>
          <p:spPr>
            <a:xfrm>
              <a:off x="4114800" y="2655335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Potential energy of charges in final configuration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5524500" y="2311067"/>
              <a:ext cx="571500" cy="34426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943600" y="5105400"/>
            <a:ext cx="2895600" cy="646331"/>
            <a:chOff x="4038600" y="2655335"/>
            <a:chExt cx="2895600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4648200" y="2655335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Potential energy of charges infinitely far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20" idx="1"/>
            </p:cNvCxnSpPr>
            <p:nvPr/>
          </p:nvCxnSpPr>
          <p:spPr>
            <a:xfrm flipH="1" flipV="1">
              <a:off x="4038600" y="2844467"/>
              <a:ext cx="609600" cy="13403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39275" y="4114800"/>
            <a:ext cx="8385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Imagine bringing charges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from infinitely far away to a separation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assembling charges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much work </a:t>
            </a:r>
            <a:r>
              <a:rPr lang="en-US" sz="2400" u="sng" dirty="0" smtClean="0"/>
              <a:t>do you do</a:t>
            </a:r>
            <a:r>
              <a:rPr lang="en-US" sz="2400" dirty="0" smtClean="0"/>
              <a:t> to assemble the charges </a:t>
            </a:r>
            <a:r>
              <a:rPr lang="en-US" sz="2400" i="1" dirty="0" smtClean="0">
                <a:solidFill>
                  <a:srgbClr val="C00000"/>
                </a:solidFill>
              </a:rPr>
              <a:t>q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 = +2 </a:t>
            </a:r>
            <a:r>
              <a:rPr lang="el-GR" sz="2400" dirty="0" smtClean="0">
                <a:solidFill>
                  <a:srgbClr val="C00000"/>
                </a:solidFill>
              </a:rPr>
              <a:t>μ</a:t>
            </a:r>
            <a:r>
              <a:rPr lang="en-US" sz="2400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C00000"/>
                </a:solidFill>
              </a:rPr>
              <a:t>q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 = +7 </a:t>
            </a:r>
            <a:r>
              <a:rPr lang="el-GR" sz="2400" dirty="0" smtClean="0">
                <a:solidFill>
                  <a:srgbClr val="C00000"/>
                </a:solidFill>
              </a:rPr>
              <a:t>μ</a:t>
            </a:r>
            <a:r>
              <a:rPr lang="en-US" sz="2400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/>
              <a:t>, and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–3.5 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</a:rPr>
              <a:t>μ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 </a:t>
            </a:r>
            <a:r>
              <a:rPr lang="en-US" sz="2400" dirty="0" smtClean="0"/>
              <a:t>into a triangle?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86000" y="36576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286000" y="3657600"/>
            <a:ext cx="144780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38200" y="3657600"/>
            <a:ext cx="144780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200" y="5486400"/>
            <a:ext cx="2895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548640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 m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449580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 m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548640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 m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505200" y="5205350"/>
            <a:ext cx="472301" cy="514115"/>
            <a:chOff x="4343400" y="5429485"/>
            <a:chExt cx="472301" cy="514115"/>
          </a:xfrm>
        </p:grpSpPr>
        <p:pic>
          <p:nvPicPr>
            <p:cNvPr id="17" name="Picture 1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5471967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4343400" y="5429485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</a:rPr>
                <a:t>3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9600" y="5205350"/>
            <a:ext cx="477345" cy="529120"/>
            <a:chOff x="685800" y="5433950"/>
            <a:chExt cx="477345" cy="529120"/>
          </a:xfrm>
        </p:grpSpPr>
        <p:pic>
          <p:nvPicPr>
            <p:cNvPr id="18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5486400"/>
              <a:ext cx="477345" cy="47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685800" y="5433950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</a:rPr>
                <a:t>2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57400" y="3376550"/>
            <a:ext cx="477345" cy="529120"/>
            <a:chOff x="2514600" y="3147950"/>
            <a:chExt cx="477345" cy="529120"/>
          </a:xfrm>
        </p:grpSpPr>
        <p:pic>
          <p:nvPicPr>
            <p:cNvPr id="1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3200400"/>
              <a:ext cx="477345" cy="47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2514600" y="3147950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q</a:t>
              </a:r>
              <a:r>
                <a:rPr lang="en-US" sz="2400" baseline="-25000" dirty="0" smtClean="0">
                  <a:solidFill>
                    <a:schemeClr val="bg1"/>
                  </a:solidFill>
                </a:rPr>
                <a:t>1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6800" y="426720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 m</a:t>
            </a:r>
            <a:endParaRPr lang="en-US" sz="2000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Checkpoint 2.1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3876300"/>
            <a:ext cx="76962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The total work required </a:t>
            </a:r>
            <a:r>
              <a:rPr lang="en-US" i="1" u="sng" dirty="0">
                <a:latin typeface="+mn-lt"/>
              </a:rPr>
              <a:t>by you</a:t>
            </a:r>
            <a:r>
              <a:rPr lang="en-US" dirty="0">
                <a:latin typeface="+mn-lt"/>
              </a:rPr>
              <a:t> to assemble this set of charges is: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positive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zero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negative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48000" y="2996625"/>
            <a:ext cx="472301" cy="584775"/>
            <a:chOff x="4343400" y="5405735"/>
            <a:chExt cx="472301" cy="584775"/>
          </a:xfrm>
        </p:grpSpPr>
        <p:pic>
          <p:nvPicPr>
            <p:cNvPr id="23" name="Picture 2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5471967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4398875" y="5405735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–</a:t>
              </a:r>
              <a:endParaRPr lang="en-US" sz="32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65655" y="2996625"/>
            <a:ext cx="477345" cy="584775"/>
            <a:chOff x="685800" y="5410200"/>
            <a:chExt cx="477345" cy="584775"/>
          </a:xfrm>
        </p:grpSpPr>
        <p:pic>
          <p:nvPicPr>
            <p:cNvPr id="2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5486400"/>
              <a:ext cx="477345" cy="47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741275" y="54102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+</a:t>
              </a:r>
              <a:endParaRPr lang="en-US" sz="32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808655" y="887850"/>
            <a:ext cx="477345" cy="584775"/>
            <a:chOff x="2514600" y="3124200"/>
            <a:chExt cx="477345" cy="584775"/>
          </a:xfrm>
        </p:grpSpPr>
        <p:pic>
          <p:nvPicPr>
            <p:cNvPr id="29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3200400"/>
              <a:ext cx="477345" cy="476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2570075" y="31242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+</a:t>
              </a:r>
              <a:endParaRPr lang="en-US" sz="3200" baseline="-25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4" name="Picture 22" descr="iclick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657600" y="1586805"/>
            <a:ext cx="4981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Charges of equal magnitude are assembled into an equilateral triangle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143000" y="3301425"/>
            <a:ext cx="1905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3600000">
            <a:off x="1733549" y="2247935"/>
            <a:ext cx="1905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8000000" flipV="1">
            <a:off x="514350" y="2247935"/>
            <a:ext cx="1905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67000" y="1905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</a:t>
            </a:r>
            <a:endParaRPr lang="en-US" sz="2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05000" y="28149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</a:t>
            </a:r>
            <a:endParaRPr lang="en-US" sz="2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143000" y="1905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/>
          <p:nvPr/>
        </p:nvGrpSpPr>
        <p:grpSpPr>
          <a:xfrm rot="5400000">
            <a:off x="1333500" y="2552700"/>
            <a:ext cx="2743200" cy="3124200"/>
            <a:chOff x="3200400" y="2362200"/>
            <a:chExt cx="2743200" cy="320040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943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3200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657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114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5720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5486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50292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Calculation: dipole in E-field</a:t>
            </a:r>
            <a:endParaRPr lang="en-US" b="1" i="1" dirty="0"/>
          </a:p>
        </p:txBody>
      </p:sp>
      <p:grpSp>
        <p:nvGrpSpPr>
          <p:cNvPr id="4" name="Group 6"/>
          <p:cNvGrpSpPr/>
          <p:nvPr/>
        </p:nvGrpSpPr>
        <p:grpSpPr>
          <a:xfrm rot="1800000">
            <a:off x="2286000" y="3505200"/>
            <a:ext cx="762000" cy="1219200"/>
            <a:chOff x="8153400" y="3352800"/>
            <a:chExt cx="762000" cy="1219200"/>
          </a:xfrm>
        </p:grpSpPr>
        <p:grpSp>
          <p:nvGrpSpPr>
            <p:cNvPr id="5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11" name="Picture 9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TextBox 8"/>
            <p:cNvSpPr txBox="1"/>
            <p:nvPr/>
          </p:nvSpPr>
          <p:spPr>
            <a:xfrm>
              <a:off x="8294535" y="3421196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r>
                <a:rPr lang="en-US" sz="2400" i="1" dirty="0" smtClean="0">
                  <a:solidFill>
                    <a:schemeClr val="bg1"/>
                  </a:solidFill>
                </a:rPr>
                <a:t>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02487" y="4023679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–q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electric dipole with moment </a:t>
            </a:r>
            <a:r>
              <a:rPr lang="en-US" sz="2400" i="1" dirty="0" smtClean="0"/>
              <a:t>p</a:t>
            </a:r>
            <a:r>
              <a:rPr lang="en-US" sz="2400" dirty="0" smtClean="0"/>
              <a:t> = 6.2 x 10</a:t>
            </a:r>
            <a:r>
              <a:rPr lang="en-US" sz="2400" baseline="30000" dirty="0" smtClean="0"/>
              <a:t>–30</a:t>
            </a:r>
            <a:r>
              <a:rPr lang="en-US" sz="2400" dirty="0" smtClean="0"/>
              <a:t> </a:t>
            </a:r>
            <a:r>
              <a:rPr lang="en-US" sz="2400" dirty="0" err="1" smtClean="0"/>
              <a:t>C∙m</a:t>
            </a:r>
            <a:r>
              <a:rPr lang="en-US" sz="2400" dirty="0" smtClean="0"/>
              <a:t> is placed in a uniform external electric field </a:t>
            </a:r>
            <a:r>
              <a:rPr lang="en-US" sz="2400" i="1" dirty="0" smtClean="0"/>
              <a:t>E</a:t>
            </a:r>
            <a:r>
              <a:rPr lang="en-US" sz="2400" dirty="0" smtClean="0"/>
              <a:t> = 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N/C at an angle </a:t>
            </a:r>
            <a:r>
              <a:rPr lang="el-GR" sz="2400" dirty="0" smtClean="0"/>
              <a:t>θ</a:t>
            </a:r>
            <a:r>
              <a:rPr lang="en-US" sz="2400" dirty="0" smtClean="0"/>
              <a:t> = 60°. </a:t>
            </a:r>
          </a:p>
          <a:p>
            <a:r>
              <a:rPr lang="en-US" sz="2400" dirty="0" smtClean="0"/>
              <a:t>Calculate the total </a:t>
            </a:r>
            <a:r>
              <a:rPr lang="en-US" sz="2400" i="1" dirty="0" smtClean="0"/>
              <a:t>electric potential energy </a:t>
            </a:r>
            <a:r>
              <a:rPr lang="en-US" sz="2400" dirty="0" smtClean="0"/>
              <a:t>of the dipole.</a:t>
            </a:r>
            <a:endParaRPr lang="en-US" sz="2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4343400" y="4010025"/>
          <a:ext cx="3317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1" name="Equation" r:id="rId6" imgW="164880" imgH="203040" progId="Equation.DSMT4">
                  <p:embed/>
                </p:oleObj>
              </mc:Choice>
              <mc:Fallback>
                <p:oleObj name="Equation" r:id="rId6" imgW="1648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10025"/>
                        <a:ext cx="33178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6"/>
          <p:cNvGrpSpPr/>
          <p:nvPr/>
        </p:nvGrpSpPr>
        <p:grpSpPr>
          <a:xfrm>
            <a:off x="1981200" y="3124200"/>
            <a:ext cx="2209800" cy="1676400"/>
            <a:chOff x="1981200" y="3124200"/>
            <a:chExt cx="2209800" cy="1676400"/>
          </a:xfrm>
        </p:grpSpPr>
        <p:sp>
          <p:nvSpPr>
            <p:cNvPr id="37" name="Rectangle 36"/>
            <p:cNvSpPr/>
            <p:nvPr/>
          </p:nvSpPr>
          <p:spPr>
            <a:xfrm>
              <a:off x="3296203" y="3745468"/>
              <a:ext cx="89479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l-GR" dirty="0" smtClean="0"/>
                <a:t>θ</a:t>
              </a:r>
              <a:r>
                <a:rPr lang="en-US" dirty="0" smtClean="0"/>
                <a:t> = 60°</a:t>
              </a:r>
              <a:endParaRPr lang="en-US" dirty="0"/>
            </a:p>
          </p:txBody>
        </p:sp>
        <p:cxnSp>
          <p:nvCxnSpPr>
            <p:cNvPr id="30" name="Straight Connector 29"/>
            <p:cNvCxnSpPr>
              <a:stCxn id="12" idx="0"/>
            </p:cNvCxnSpPr>
            <p:nvPr/>
          </p:nvCxnSpPr>
          <p:spPr>
            <a:xfrm flipV="1">
              <a:off x="2667000" y="3124200"/>
              <a:ext cx="609600" cy="990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/>
            <p:cNvSpPr/>
            <p:nvPr/>
          </p:nvSpPr>
          <p:spPr>
            <a:xfrm>
              <a:off x="1981200" y="3429000"/>
              <a:ext cx="1371600" cy="1371600"/>
            </a:xfrm>
            <a:prstGeom prst="arc">
              <a:avLst>
                <a:gd name="adj1" fmla="val 18090845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2463125" y="3744433"/>
            <a:ext cx="1357988" cy="811692"/>
            <a:chOff x="2463125" y="3744433"/>
            <a:chExt cx="1357988" cy="811692"/>
          </a:xfrm>
        </p:grpSpPr>
        <p:graphicFrame>
          <p:nvGraphicFramePr>
            <p:cNvPr id="60424" name="Object 8"/>
            <p:cNvGraphicFramePr>
              <a:graphicFrameLocks noChangeAspect="1"/>
            </p:cNvGraphicFramePr>
            <p:nvPr/>
          </p:nvGraphicFramePr>
          <p:xfrm>
            <a:off x="2971800" y="4191000"/>
            <a:ext cx="849313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82" name="Equation" r:id="rId8" imgW="469800" imgH="203040" progId="Equation.DSMT4">
                    <p:embed/>
                  </p:oleObj>
                </mc:Choice>
                <mc:Fallback>
                  <p:oleObj name="Equation" r:id="rId8" imgW="469800" imgH="2030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4191000"/>
                          <a:ext cx="849313" cy="365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>
            <a:xfrm flipV="1">
              <a:off x="2463125" y="3744433"/>
              <a:ext cx="453741" cy="751367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will...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746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Learn about the </a:t>
            </a:r>
            <a:r>
              <a:rPr lang="en-US" sz="2800" i="1" u="sng" dirty="0" smtClean="0"/>
              <a:t>electric potential energy</a:t>
            </a:r>
            <a:endParaRPr lang="en-US" sz="2800" dirty="0" smtClean="0"/>
          </a:p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Relate it to </a:t>
            </a:r>
            <a:r>
              <a:rPr lang="en-US" sz="2800" i="1" u="sng" dirty="0" smtClean="0"/>
              <a:t>work</a:t>
            </a:r>
          </a:p>
          <a:p>
            <a:pPr marL="457200" lvl="2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Ex: charge in uniform electric field, point charges</a:t>
            </a:r>
          </a:p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Apply these concepts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Ex: electron microscope, assembly of point charges, dipole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energy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8"/>
          <p:cNvGrpSpPr/>
          <p:nvPr/>
        </p:nvGrpSpPr>
        <p:grpSpPr>
          <a:xfrm rot="5400000">
            <a:off x="6629400" y="2641506"/>
            <a:ext cx="1828800" cy="2286000"/>
            <a:chOff x="3657600" y="2362200"/>
            <a:chExt cx="1828800" cy="3200400"/>
          </a:xfrm>
        </p:grpSpPr>
        <p:cxnSp>
          <p:nvCxnSpPr>
            <p:cNvPr id="51" name="Straight Arrow Connector 50"/>
            <p:cNvCxnSpPr/>
            <p:nvPr/>
          </p:nvCxnSpPr>
          <p:spPr>
            <a:xfrm flipV="1">
              <a:off x="3657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4114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45720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5486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50292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18"/>
          <p:cNvGrpSpPr/>
          <p:nvPr/>
        </p:nvGrpSpPr>
        <p:grpSpPr>
          <a:xfrm rot="5400000">
            <a:off x="3886200" y="2641506"/>
            <a:ext cx="1828800" cy="2286000"/>
            <a:chOff x="3657600" y="2362200"/>
            <a:chExt cx="1828800" cy="3200400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3657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4114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45720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5486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50292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dipole energy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configuration of dipole in a uniform electric field has the lowest electric potential energy?</a:t>
            </a:r>
            <a:endParaRPr lang="en-US" sz="2400" dirty="0"/>
          </a:p>
        </p:txBody>
      </p:sp>
      <p:pic>
        <p:nvPicPr>
          <p:cNvPr id="5" name="Picture 22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8"/>
          <p:cNvGrpSpPr/>
          <p:nvPr/>
        </p:nvGrpSpPr>
        <p:grpSpPr>
          <a:xfrm rot="5400000">
            <a:off x="1066800" y="2641506"/>
            <a:ext cx="1828800" cy="2286000"/>
            <a:chOff x="3657600" y="2362200"/>
            <a:chExt cx="1828800" cy="32004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657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4114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5720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486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0292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6"/>
          <p:cNvGrpSpPr/>
          <p:nvPr/>
        </p:nvGrpSpPr>
        <p:grpSpPr>
          <a:xfrm rot="-5400000">
            <a:off x="1651244" y="3174906"/>
            <a:ext cx="762000" cy="1219200"/>
            <a:chOff x="8153400" y="3352800"/>
            <a:chExt cx="762000" cy="1219200"/>
          </a:xfrm>
        </p:grpSpPr>
        <p:grpSp>
          <p:nvGrpSpPr>
            <p:cNvPr id="15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18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1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6" name="TextBox 15"/>
            <p:cNvSpPr txBox="1"/>
            <p:nvPr/>
          </p:nvSpPr>
          <p:spPr>
            <a:xfrm>
              <a:off x="8294535" y="3421196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r>
                <a:rPr lang="en-US" sz="2400" i="1" dirty="0" smtClean="0">
                  <a:solidFill>
                    <a:schemeClr val="bg1"/>
                  </a:solidFill>
                </a:rPr>
                <a:t>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02487" y="4023679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–q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6"/>
          <p:cNvGrpSpPr/>
          <p:nvPr/>
        </p:nvGrpSpPr>
        <p:grpSpPr>
          <a:xfrm rot="5400000">
            <a:off x="7162800" y="3174906"/>
            <a:ext cx="762000" cy="1219200"/>
            <a:chOff x="8153400" y="3352800"/>
            <a:chExt cx="762000" cy="1219200"/>
          </a:xfrm>
        </p:grpSpPr>
        <p:grpSp>
          <p:nvGrpSpPr>
            <p:cNvPr id="27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30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3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8" name="TextBox 27"/>
            <p:cNvSpPr txBox="1"/>
            <p:nvPr/>
          </p:nvSpPr>
          <p:spPr>
            <a:xfrm>
              <a:off x="8294535" y="3421196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r>
                <a:rPr lang="en-US" sz="2400" i="1" dirty="0" smtClean="0">
                  <a:solidFill>
                    <a:schemeClr val="bg1"/>
                  </a:solidFill>
                </a:rPr>
                <a:t>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02487" y="4023679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–q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6"/>
          <p:cNvGrpSpPr/>
          <p:nvPr/>
        </p:nvGrpSpPr>
        <p:grpSpPr>
          <a:xfrm>
            <a:off x="4419600" y="3174906"/>
            <a:ext cx="762000" cy="1219200"/>
            <a:chOff x="8153400" y="3352800"/>
            <a:chExt cx="762000" cy="1219200"/>
          </a:xfrm>
        </p:grpSpPr>
        <p:grpSp>
          <p:nvGrpSpPr>
            <p:cNvPr id="39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42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4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8294535" y="3421196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r>
                <a:rPr lang="en-US" sz="2400" i="1" dirty="0" smtClean="0">
                  <a:solidFill>
                    <a:schemeClr val="bg1"/>
                  </a:solidFill>
                </a:rPr>
                <a:t>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02487" y="4023679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–q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flipV="1">
            <a:off x="4800600" y="3452750"/>
            <a:ext cx="0" cy="82756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086600" y="3784506"/>
            <a:ext cx="762000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723900" y="3784506"/>
            <a:ext cx="762000" cy="0"/>
          </a:xfrm>
          <a:prstGeom prst="straightConnector1">
            <a:avLst/>
          </a:prstGeom>
          <a:ln w="5715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81000" y="2565306"/>
            <a:ext cx="44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16261" y="2565306"/>
            <a:ext cx="44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B.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19800" y="2514600"/>
            <a:ext cx="44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today’s lecture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651757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 Electric potential energy &amp; work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	</a:t>
            </a:r>
          </a:p>
          <a:p>
            <a:pPr marL="457200">
              <a:spcBef>
                <a:spcPts val="600"/>
              </a:spcBef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Path independence</a:t>
            </a:r>
          </a:p>
          <a:p>
            <a:pPr marL="457200">
              <a:spcBef>
                <a:spcPts val="600"/>
              </a:spcBef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Conservation of energy</a:t>
            </a:r>
            <a:endParaRPr lang="en-US" sz="24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 Electric potential energy for point charges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210946" name="Object 2"/>
          <p:cNvGraphicFramePr>
            <a:graphicFrameLocks noChangeAspect="1"/>
          </p:cNvGraphicFramePr>
          <p:nvPr/>
        </p:nvGraphicFramePr>
        <p:xfrm>
          <a:off x="1309255" y="2491550"/>
          <a:ext cx="4667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8" name="Equation" r:id="rId3" imgW="1981080" imgH="241200" progId="Equation.DSMT4">
                  <p:embed/>
                </p:oleObj>
              </mc:Choice>
              <mc:Fallback>
                <p:oleObj name="Equation" r:id="rId3" imgW="19810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255" y="2491550"/>
                        <a:ext cx="46672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47" name="Object 3"/>
          <p:cNvGraphicFramePr>
            <a:graphicFrameLocks noChangeAspect="1"/>
          </p:cNvGraphicFramePr>
          <p:nvPr/>
        </p:nvGraphicFramePr>
        <p:xfrm>
          <a:off x="7153893" y="3726872"/>
          <a:ext cx="17240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9" name="Equation" r:id="rId5" imgW="774360" imgH="393480" progId="Equation.DSMT4">
                  <p:embed/>
                </p:oleObj>
              </mc:Choice>
              <mc:Fallback>
                <p:oleObj name="Equation" r:id="rId5" imgW="7743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893" y="3726872"/>
                        <a:ext cx="1724025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3429000" y="5334000"/>
            <a:ext cx="2057400" cy="609600"/>
            <a:chOff x="3429000" y="5334000"/>
            <a:chExt cx="2057400" cy="6096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429000" y="5334000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486400" y="5334000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3429000" y="5562600"/>
              <a:ext cx="2057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343400" y="5574268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r</a:t>
              </a:r>
              <a:endParaRPr lang="en-US" i="1" dirty="0"/>
            </a:p>
          </p:txBody>
        </p:sp>
      </p:grpSp>
      <p:pic>
        <p:nvPicPr>
          <p:cNvPr id="10" name="Picture 6" descr="http://www.lesjoforsab.com/standard-springs/compression_springs_ID44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BFF"/>
              </a:clrFrom>
              <a:clrTo>
                <a:srgbClr val="F8FBFF">
                  <a:alpha val="0"/>
                </a:srgbClr>
              </a:clrTo>
            </a:clrChange>
          </a:blip>
          <a:srcRect l="9973" r="67997" b="13600"/>
          <a:stretch>
            <a:fillRect/>
          </a:stretch>
        </p:blipFill>
        <p:spPr bwMode="auto">
          <a:xfrm>
            <a:off x="7155711" y="2759150"/>
            <a:ext cx="307759" cy="8887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886700" cy="1219199"/>
          </a:xfrm>
        </p:spPr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538" y="1138535"/>
            <a:ext cx="868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Potential energy</a:t>
            </a:r>
            <a:r>
              <a:rPr lang="en-US" sz="2400" dirty="0" smtClean="0"/>
              <a:t> </a:t>
            </a:r>
            <a:r>
              <a:rPr lang="en-US" sz="2400" i="1" dirty="0" smtClean="0"/>
              <a:t>U</a:t>
            </a:r>
            <a:r>
              <a:rPr lang="en-US" sz="2400" dirty="0" smtClean="0"/>
              <a:t> – stored energy, can convert to kinetic energy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</a:p>
        </p:txBody>
      </p:sp>
      <p:pic>
        <p:nvPicPr>
          <p:cNvPr id="137228" name="Picture 12" descr="http://thumbs.dreamstime.com/z/isolated-apple-tree-911365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861" t="59473" b="15021"/>
          <a:stretch>
            <a:fillRect/>
          </a:stretch>
        </p:blipFill>
        <p:spPr bwMode="auto">
          <a:xfrm>
            <a:off x="233916" y="1752600"/>
            <a:ext cx="4750946" cy="1998921"/>
          </a:xfrm>
          <a:prstGeom prst="rect">
            <a:avLst/>
          </a:prstGeom>
          <a:noFill/>
        </p:spPr>
      </p:pic>
      <p:cxnSp>
        <p:nvCxnSpPr>
          <p:cNvPr id="23" name="Straight Connector 22"/>
          <p:cNvCxnSpPr/>
          <p:nvPr/>
        </p:nvCxnSpPr>
        <p:spPr>
          <a:xfrm>
            <a:off x="2209800" y="2594344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9800" y="3737344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438400" y="2594344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3600" y="29753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553200" y="2746744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553200" y="3051544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81800" y="2746744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97748" y="269946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04800" y="4876800"/>
            <a:ext cx="3975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Same ideas apply to electricity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" y="3810000"/>
            <a:ext cx="471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Gravitational potential energy (ex: falling object)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562600" y="3810000"/>
            <a:ext cx="346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Elastic potential energy (ex: spring)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048000" y="5638800"/>
            <a:ext cx="805694" cy="804555"/>
            <a:chOff x="6801265" y="4392849"/>
            <a:chExt cx="805694" cy="804555"/>
          </a:xfrm>
        </p:grpSpPr>
        <p:pic>
          <p:nvPicPr>
            <p:cNvPr id="40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7009864" y="445743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6019800" y="3661144"/>
            <a:ext cx="2590800" cy="1524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5061706" y="5638800"/>
            <a:ext cx="805694" cy="804555"/>
            <a:chOff x="6801265" y="4392849"/>
            <a:chExt cx="805694" cy="804555"/>
          </a:xfrm>
        </p:grpSpPr>
        <p:pic>
          <p:nvPicPr>
            <p:cNvPr id="44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7009864" y="445743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862557" y="6477000"/>
            <a:ext cx="469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Electric potential energy (ex: repelling charges)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353404" y="1595735"/>
            <a:ext cx="2333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Review Phys. 101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9" name="Picture 2" descr="PNG apple, image, clipart, transparent png app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634" y="2345687"/>
            <a:ext cx="6667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6981829" y="2554953"/>
            <a:ext cx="666750" cy="1099284"/>
            <a:chOff x="6981829" y="3012153"/>
            <a:chExt cx="666750" cy="1099284"/>
          </a:xfrm>
        </p:grpSpPr>
        <p:sp>
          <p:nvSpPr>
            <p:cNvPr id="19" name="Rectangle 18"/>
            <p:cNvSpPr/>
            <p:nvPr/>
          </p:nvSpPr>
          <p:spPr>
            <a:xfrm>
              <a:off x="7151298" y="3093520"/>
              <a:ext cx="319177" cy="10179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7222" name="Picture 6" descr="http://www.lesjoforsab.com/standard-springs/compression_springs_ID44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9FDFE"/>
                </a:clrFrom>
                <a:clrTo>
                  <a:srgbClr val="F9FDFE">
                    <a:alpha val="0"/>
                  </a:srgbClr>
                </a:clrTo>
              </a:clrChange>
            </a:blip>
            <a:srcRect l="40880" t="26046" r="36378" b="13600"/>
            <a:stretch>
              <a:fillRect/>
            </a:stretch>
          </p:blipFill>
          <p:spPr bwMode="auto">
            <a:xfrm>
              <a:off x="7160732" y="3490309"/>
              <a:ext cx="317706" cy="62086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52" name="Picture 2" descr="PNG apple, image, clipart, transparent png appl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1829" y="3012153"/>
              <a:ext cx="66675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7099570" y="2538442"/>
            <a:ext cx="457200" cy="1122702"/>
            <a:chOff x="7086600" y="3220698"/>
            <a:chExt cx="457200" cy="1122702"/>
          </a:xfrm>
        </p:grpSpPr>
        <p:sp>
          <p:nvSpPr>
            <p:cNvPr id="28" name="Rectangle 27"/>
            <p:cNvSpPr/>
            <p:nvPr/>
          </p:nvSpPr>
          <p:spPr>
            <a:xfrm>
              <a:off x="7086600" y="3220698"/>
              <a:ext cx="457200" cy="1122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6" descr="http://www.lesjoforsab.com/standard-springs/compression_springs_ID440.jpg"/>
            <p:cNvPicPr>
              <a:picLocks noChangeAspect="1" noChangeArrowheads="1"/>
            </p:cNvPicPr>
            <p:nvPr/>
          </p:nvPicPr>
          <p:blipFill>
            <a:blip r:embed="rId2" cstate="print"/>
            <a:srcRect l="8958" r="67750" b="12242"/>
            <a:stretch>
              <a:fillRect/>
            </a:stretch>
          </p:blipFill>
          <p:spPr bwMode="auto">
            <a:xfrm>
              <a:off x="7142204" y="3440637"/>
              <a:ext cx="325396" cy="90276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0" name="Picture 2" descr="PNG apple, image, clipart, transparent png app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867" y="2293370"/>
            <a:ext cx="6667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296715" y="4338935"/>
            <a:ext cx="4046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energy </a:t>
            </a:r>
            <a:r>
              <a:rPr lang="en-US" sz="2400" i="1" dirty="0" smtClean="0"/>
              <a:t>K</a:t>
            </a:r>
            <a:r>
              <a:rPr lang="en-US" sz="2400" dirty="0" smtClean="0"/>
              <a:t> + </a:t>
            </a:r>
            <a:r>
              <a:rPr lang="en-US" sz="2400" i="1" dirty="0" smtClean="0"/>
              <a:t>U</a:t>
            </a:r>
            <a:r>
              <a:rPr lang="en-US" sz="2400" dirty="0" smtClean="0"/>
              <a:t> is </a:t>
            </a:r>
            <a:r>
              <a:rPr lang="en-US" sz="2400" i="1" u="sng" dirty="0" smtClean="0"/>
              <a:t>conserved</a:t>
            </a:r>
            <a:endParaRPr lang="en-US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2126" y="1295400"/>
            <a:ext cx="8238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Work</a:t>
            </a:r>
            <a:r>
              <a:rPr lang="en-US" sz="2400" dirty="0" smtClean="0"/>
              <a:t> – transfer of energy when a force acts on a moving object</a:t>
            </a:r>
            <a:endParaRPr lang="en-US" sz="2400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2449513" y="2076450"/>
          <a:ext cx="23336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1" name="Equation" r:id="rId3" imgW="990360" imgH="228600" progId="Equation.DSMT4">
                  <p:embed/>
                </p:oleObj>
              </mc:Choice>
              <mc:Fallback>
                <p:oleObj name="Equation" r:id="rId3" imgW="9903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2076450"/>
                        <a:ext cx="233362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197886" y="2057400"/>
          <a:ext cx="11366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2" name="Equation" r:id="rId5" imgW="482400" imgH="177480" progId="Equation.DSMT4">
                  <p:embed/>
                </p:oleObj>
              </mc:Choice>
              <mc:Fallback>
                <p:oleObj name="Equation" r:id="rId5" imgW="4824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886" y="2057400"/>
                        <a:ext cx="11366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4985984" y="2057400"/>
          <a:ext cx="12271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3" name="Equation" r:id="rId7" imgW="520560" imgH="241200" progId="Equation.DSMT4">
                  <p:embed/>
                </p:oleObj>
              </mc:Choice>
              <mc:Fallback>
                <p:oleObj name="Equation" r:id="rId7" imgW="5205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5984" y="2057400"/>
                        <a:ext cx="1227138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362200" y="2057400"/>
            <a:ext cx="25146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14668" y="1949301"/>
            <a:ext cx="1924791" cy="646331"/>
            <a:chOff x="2113809" y="1913930"/>
            <a:chExt cx="1924791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2113809" y="1913930"/>
              <a:ext cx="1315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Work done by force </a:t>
              </a:r>
              <a:r>
                <a:rPr lang="en-US" i="1" dirty="0" smtClean="0">
                  <a:solidFill>
                    <a:srgbClr val="C00000"/>
                  </a:solidFill>
                </a:rPr>
                <a:t>F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10" idx="3"/>
            </p:cNvCxnSpPr>
            <p:nvPr/>
          </p:nvCxnSpPr>
          <p:spPr>
            <a:xfrm>
              <a:off x="3429001" y="2237096"/>
              <a:ext cx="609599" cy="57835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438400" y="2590800"/>
            <a:ext cx="1676400" cy="826532"/>
            <a:chOff x="5562600" y="1219200"/>
            <a:chExt cx="1676400" cy="826532"/>
          </a:xfrm>
        </p:grpSpPr>
        <p:sp>
          <p:nvSpPr>
            <p:cNvPr id="13" name="TextBox 12"/>
            <p:cNvSpPr txBox="1"/>
            <p:nvPr/>
          </p:nvSpPr>
          <p:spPr>
            <a:xfrm>
              <a:off x="5562600" y="16764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Displacement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0"/>
            </p:cNvCxnSpPr>
            <p:nvPr/>
          </p:nvCxnSpPr>
          <p:spPr>
            <a:xfrm flipV="1">
              <a:off x="6400800" y="1219200"/>
              <a:ext cx="457200" cy="4572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962400" y="2590800"/>
            <a:ext cx="2286000" cy="1103531"/>
            <a:chOff x="4648200" y="2198135"/>
            <a:chExt cx="2286000" cy="1103531"/>
          </a:xfrm>
        </p:grpSpPr>
        <p:sp>
          <p:nvSpPr>
            <p:cNvPr id="16" name="TextBox 15"/>
            <p:cNvSpPr txBox="1"/>
            <p:nvPr/>
          </p:nvSpPr>
          <p:spPr>
            <a:xfrm>
              <a:off x="4648200" y="2655335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Angle between force and displacement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16" idx="0"/>
            </p:cNvCxnSpPr>
            <p:nvPr/>
          </p:nvCxnSpPr>
          <p:spPr>
            <a:xfrm flipH="1" flipV="1">
              <a:off x="5334000" y="2198135"/>
              <a:ext cx="457200" cy="4572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>
            <a:off x="2819400" y="4724400"/>
            <a:ext cx="15240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819400" y="3810000"/>
            <a:ext cx="1066800" cy="91440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2362200" y="4267200"/>
            <a:ext cx="914400" cy="914400"/>
          </a:xfrm>
          <a:prstGeom prst="arc">
            <a:avLst>
              <a:gd name="adj1" fmla="val 19120477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1000" y="5024735"/>
            <a:ext cx="4008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matters who does the work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5634335"/>
            <a:ext cx="7503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</a:t>
            </a:r>
            <a:r>
              <a:rPr lang="en-US" sz="2400" i="1" dirty="0" smtClean="0"/>
              <a:t>conservative</a:t>
            </a:r>
            <a:r>
              <a:rPr lang="en-US" sz="2400" dirty="0" smtClean="0"/>
              <a:t> forces, work is related to potential energy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6019800" y="2438400"/>
            <a:ext cx="2286000" cy="1219200"/>
            <a:chOff x="4648200" y="2082466"/>
            <a:chExt cx="2286000" cy="1219200"/>
          </a:xfrm>
        </p:grpSpPr>
        <p:sp>
          <p:nvSpPr>
            <p:cNvPr id="38" name="TextBox 37"/>
            <p:cNvSpPr txBox="1"/>
            <p:nvPr/>
          </p:nvSpPr>
          <p:spPr>
            <a:xfrm>
              <a:off x="4648200" y="2655335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Change in potential energy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0"/>
            </p:cNvCxnSpPr>
            <p:nvPr/>
          </p:nvCxnSpPr>
          <p:spPr>
            <a:xfrm flipH="1" flipV="1">
              <a:off x="5638800" y="2082466"/>
              <a:ext cx="152400" cy="572869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3276600" y="42672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θ</a:t>
            </a:r>
            <a:endParaRPr lang="en-US" sz="2400" dirty="0"/>
          </a:p>
        </p:txBody>
      </p:sp>
      <p:graphicFrame>
        <p:nvGraphicFramePr>
          <p:cNvPr id="180229" name="Object 5"/>
          <p:cNvGraphicFramePr>
            <a:graphicFrameLocks noChangeAspect="1"/>
          </p:cNvGraphicFramePr>
          <p:nvPr/>
        </p:nvGraphicFramePr>
        <p:xfrm>
          <a:off x="4343400" y="4446588"/>
          <a:ext cx="35083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4" name="Equation" r:id="rId9" imgW="164880" imgH="203040" progId="Equation.DSMT4">
                  <p:embed/>
                </p:oleObj>
              </mc:Choice>
              <mc:Fallback>
                <p:oleObj name="Equation" r:id="rId9" imgW="1648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446588"/>
                        <a:ext cx="350838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324600" y="762000"/>
            <a:ext cx="2333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Review Phys. 101</a:t>
            </a:r>
            <a:endParaRPr lang="en-US" sz="2400" dirty="0">
              <a:solidFill>
                <a:srgbClr val="009900"/>
              </a:solidFill>
            </a:endParaRPr>
          </a:p>
        </p:txBody>
      </p:sp>
      <p:graphicFrame>
        <p:nvGraphicFramePr>
          <p:cNvPr id="180230" name="Object 6"/>
          <p:cNvGraphicFramePr>
            <a:graphicFrameLocks noChangeAspect="1"/>
          </p:cNvGraphicFramePr>
          <p:nvPr/>
        </p:nvGraphicFramePr>
        <p:xfrm>
          <a:off x="3200400" y="3613150"/>
          <a:ext cx="4587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5" name="Equation" r:id="rId11" imgW="215640" imgH="164880" progId="Equation.DSMT4">
                  <p:embed/>
                </p:oleObj>
              </mc:Choice>
              <mc:Fallback>
                <p:oleObj name="Equation" r:id="rId11" imgW="21564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13150"/>
                        <a:ext cx="458788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5029200" y="4038600"/>
            <a:ext cx="234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Units: J (“Joules”)</a:t>
            </a:r>
            <a:endParaRPr lang="en-US" sz="2400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PNG apple, image, clipart, transparent png 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883" y="5859986"/>
            <a:ext cx="6667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Straight Arrow Connector 83"/>
          <p:cNvCxnSpPr/>
          <p:nvPr/>
        </p:nvCxnSpPr>
        <p:spPr>
          <a:xfrm rot="16200000" flipH="1" flipV="1">
            <a:off x="6629400" y="3848100"/>
            <a:ext cx="0" cy="320040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6200000" flipH="1" flipV="1">
            <a:off x="6629400" y="4305300"/>
            <a:ext cx="0" cy="320040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6200000" flipH="1" flipV="1">
            <a:off x="6629400" y="4762500"/>
            <a:ext cx="0" cy="320040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2057412" y="6172200"/>
            <a:ext cx="523875" cy="627063"/>
            <a:chOff x="1628775" y="6172200"/>
            <a:chExt cx="523875" cy="627063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1628775" y="6172200"/>
              <a:ext cx="0" cy="6096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6203" name="Object 11"/>
            <p:cNvGraphicFramePr>
              <a:graphicFrameLocks noChangeAspect="1"/>
            </p:cNvGraphicFramePr>
            <p:nvPr/>
          </p:nvGraphicFramePr>
          <p:xfrm>
            <a:off x="1693862" y="6261100"/>
            <a:ext cx="458788" cy="538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08" name="Equation" r:id="rId5" imgW="215640" imgH="253800" progId="Equation.DSMT4">
                    <p:embed/>
                  </p:oleObj>
                </mc:Choice>
                <mc:Fallback>
                  <p:oleObj name="Equation" r:id="rId5" imgW="215640" imgH="25380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3862" y="6261100"/>
                          <a:ext cx="458788" cy="538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Electric potential energy &amp; work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581037" y="2118756"/>
            <a:ext cx="2667000" cy="548244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400" dirty="0" smtClean="0"/>
              <a:t>Mass raised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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f</a:t>
            </a:r>
            <a:endParaRPr lang="en-US" sz="2400" i="1" dirty="0" smtClean="0"/>
          </a:p>
          <a:p>
            <a:pPr lvl="1" eaLnBrk="1" hangingPunct="1">
              <a:buFontTx/>
              <a:buNone/>
            </a:pPr>
            <a:endParaRPr lang="en-US" baseline="-25000" dirty="0" smtClean="0"/>
          </a:p>
        </p:txBody>
      </p:sp>
      <p:sp>
        <p:nvSpPr>
          <p:cNvPr id="59396" name="Rectangle 1028"/>
          <p:cNvSpPr>
            <a:spLocks noChangeArrowheads="1"/>
          </p:cNvSpPr>
          <p:nvPr/>
        </p:nvSpPr>
        <p:spPr bwMode="auto">
          <a:xfrm>
            <a:off x="4827458" y="2057400"/>
            <a:ext cx="297377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/>
              <a:t>Charge moved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>
                <a:sym typeface="Symbol" pitchFamily="18" charset="2"/>
              </a:rPr>
              <a:t>  </a:t>
            </a:r>
            <a:r>
              <a:rPr lang="en-US" sz="2400" i="1" dirty="0" err="1" smtClean="0">
                <a:sym typeface="Symbol" pitchFamily="18" charset="2"/>
              </a:rPr>
              <a:t>x</a:t>
            </a:r>
            <a:r>
              <a:rPr lang="en-US" sz="2400" i="1" baseline="-25000" dirty="0" err="1" smtClean="0"/>
              <a:t>f</a:t>
            </a:r>
            <a:endParaRPr lang="en-US" sz="2400" i="1" baseline="-25000" dirty="0" smtClean="0"/>
          </a:p>
          <a:p>
            <a:pPr>
              <a:defRPr/>
            </a:pPr>
            <a:r>
              <a:rPr lang="en-US" sz="2000" dirty="0" smtClean="0">
                <a:solidFill>
                  <a:srgbClr val="009900"/>
                </a:solidFill>
              </a:rPr>
              <a:t>(in uniform E field to left)</a:t>
            </a:r>
          </a:p>
        </p:txBody>
      </p:sp>
      <p:graphicFrame>
        <p:nvGraphicFramePr>
          <p:cNvPr id="136194" name="Object 2"/>
          <p:cNvGraphicFramePr>
            <a:graphicFrameLocks noChangeAspect="1"/>
          </p:cNvGraphicFramePr>
          <p:nvPr/>
        </p:nvGraphicFramePr>
        <p:xfrm>
          <a:off x="2209800" y="990600"/>
          <a:ext cx="4667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9" name="Equation" r:id="rId7" imgW="1981080" imgH="241200" progId="Equation.DSMT4">
                  <p:embed/>
                </p:oleObj>
              </mc:Choice>
              <mc:Fallback>
                <p:oleObj name="Equation" r:id="rId7" imgW="19810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46672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1343037" y="50292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343037" y="61722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571637" y="50292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66837" y="5410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03646" y="598753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001667" y="4833649"/>
            <a:ext cx="335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y</a:t>
            </a:r>
            <a:r>
              <a:rPr lang="en-US" i="1" baseline="-25000" dirty="0" err="1" smtClean="0"/>
              <a:t>f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524000" y="1524000"/>
            <a:ext cx="1219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Gravity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2600" y="1524000"/>
            <a:ext cx="1614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Electricity</a:t>
            </a:r>
            <a:endParaRPr lang="en-US" sz="2800" dirty="0">
              <a:solidFill>
                <a:schemeClr val="accent5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684708" y="5562600"/>
            <a:ext cx="486770" cy="646331"/>
            <a:chOff x="6801265" y="4231531"/>
            <a:chExt cx="805694" cy="1069796"/>
          </a:xfrm>
        </p:grpSpPr>
        <p:pic>
          <p:nvPicPr>
            <p:cNvPr id="46" name="Picture 9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6874326" y="4231531"/>
              <a:ext cx="574504" cy="1069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962037" y="3270250"/>
          <a:ext cx="17653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0" name="Equation" r:id="rId10" imgW="749160" imgH="228600" progId="Equation.DSMT4">
                  <p:embed/>
                </p:oleObj>
              </mc:Choice>
              <mc:Fallback>
                <p:oleObj name="Equation" r:id="rId10" imgW="7491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37" y="3270250"/>
                        <a:ext cx="17653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962037" y="3727450"/>
          <a:ext cx="1974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1" name="Equation" r:id="rId12" imgW="838080" imgH="241200" progId="Equation.DSMT4">
                  <p:embed/>
                </p:oleObj>
              </mc:Choice>
              <mc:Fallback>
                <p:oleObj name="Equation" r:id="rId12" imgW="8380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37" y="3727450"/>
                        <a:ext cx="1974850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962037" y="4184650"/>
          <a:ext cx="20351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2" name="Equation" r:id="rId14" imgW="863280" imgH="228600" progId="Equation.DSMT4">
                  <p:embed/>
                </p:oleObj>
              </mc:Choice>
              <mc:Fallback>
                <p:oleObj name="Equation" r:id="rId14" imgW="8632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37" y="4184650"/>
                        <a:ext cx="203517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962037" y="2806700"/>
          <a:ext cx="13462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3" name="Equation" r:id="rId16" imgW="571320" imgH="228600" progId="Equation.DSMT4">
                  <p:embed/>
                </p:oleObj>
              </mc:Choice>
              <mc:Fallback>
                <p:oleObj name="Equation" r:id="rId16" imgW="5713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37" y="2806700"/>
                        <a:ext cx="13462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5532308" y="2806700"/>
          <a:ext cx="12874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4" name="Equation" r:id="rId18" imgW="545760" imgH="228600" progId="Equation.DSMT4">
                  <p:embed/>
                </p:oleObj>
              </mc:Choice>
              <mc:Fallback>
                <p:oleObj name="Equation" r:id="rId18" imgW="5457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308" y="2806700"/>
                        <a:ext cx="12874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0" name="Object 8"/>
          <p:cNvGraphicFramePr>
            <a:graphicFrameLocks noChangeAspect="1"/>
          </p:cNvGraphicFramePr>
          <p:nvPr/>
        </p:nvGraphicFramePr>
        <p:xfrm>
          <a:off x="5532308" y="3270250"/>
          <a:ext cx="17653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5" name="Equation" r:id="rId20" imgW="749160" imgH="228600" progId="Equation.DSMT4">
                  <p:embed/>
                </p:oleObj>
              </mc:Choice>
              <mc:Fallback>
                <p:oleObj name="Equation" r:id="rId20" imgW="7491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308" y="3270250"/>
                        <a:ext cx="17653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1" name="Object 9"/>
          <p:cNvGraphicFramePr>
            <a:graphicFrameLocks noChangeAspect="1"/>
          </p:cNvGraphicFramePr>
          <p:nvPr/>
        </p:nvGraphicFramePr>
        <p:xfrm>
          <a:off x="5538658" y="3727450"/>
          <a:ext cx="1974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6" name="Equation" r:id="rId22" imgW="838080" imgH="241200" progId="Equation.DSMT4">
                  <p:embed/>
                </p:oleObj>
              </mc:Choice>
              <mc:Fallback>
                <p:oleObj name="Equation" r:id="rId22" imgW="83808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658" y="3727450"/>
                        <a:ext cx="1974850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2" name="Object 10"/>
          <p:cNvGraphicFramePr>
            <a:graphicFrameLocks noChangeAspect="1"/>
          </p:cNvGraphicFramePr>
          <p:nvPr/>
        </p:nvGraphicFramePr>
        <p:xfrm>
          <a:off x="5532308" y="4184650"/>
          <a:ext cx="20050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7" name="Equation" r:id="rId24" imgW="850680" imgH="228600" progId="Equation.DSMT4">
                  <p:embed/>
                </p:oleObj>
              </mc:Choice>
              <mc:Fallback>
                <p:oleObj name="Equation" r:id="rId24" imgW="85068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308" y="4184650"/>
                        <a:ext cx="200501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2638437" y="2889250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5913308" y="5012293"/>
            <a:ext cx="2057400" cy="597932"/>
            <a:chOff x="3429000" y="5193268"/>
            <a:chExt cx="2057400" cy="597932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429000" y="5334000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486400" y="5334000"/>
              <a:ext cx="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3429000" y="5562600"/>
              <a:ext cx="2057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343400" y="51932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7056308" y="2895600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760908" y="480060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818308" y="4800600"/>
            <a:ext cx="335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x</a:t>
            </a:r>
            <a:r>
              <a:rPr lang="en-US" i="1" baseline="-25000" dirty="0" err="1" smtClean="0"/>
              <a:t>f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5932358" y="5886450"/>
            <a:ext cx="1971675" cy="387350"/>
            <a:chOff x="5505450" y="5886450"/>
            <a:chExt cx="1971675" cy="387350"/>
          </a:xfrm>
        </p:grpSpPr>
        <p:graphicFrame>
          <p:nvGraphicFramePr>
            <p:cNvPr id="136206" name="Object 14"/>
            <p:cNvGraphicFramePr>
              <a:graphicFrameLocks noChangeAspect="1"/>
            </p:cNvGraphicFramePr>
            <p:nvPr/>
          </p:nvGraphicFramePr>
          <p:xfrm>
            <a:off x="6162675" y="5924550"/>
            <a:ext cx="458788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18" name="Equation" r:id="rId26" imgW="215640" imgH="164880" progId="Equation.DSMT4">
                    <p:embed/>
                  </p:oleObj>
                </mc:Choice>
                <mc:Fallback>
                  <p:oleObj name="Equation" r:id="rId26" imgW="215640" imgH="16488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2675" y="5924550"/>
                          <a:ext cx="458788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4" name="Straight Arrow Connector 73"/>
            <p:cNvCxnSpPr/>
            <p:nvPr/>
          </p:nvCxnSpPr>
          <p:spPr>
            <a:xfrm flipV="1">
              <a:off x="5505450" y="5886450"/>
              <a:ext cx="1971675" cy="9525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5322758" y="5895975"/>
            <a:ext cx="533400" cy="557213"/>
            <a:chOff x="4895850" y="5895975"/>
            <a:chExt cx="533400" cy="557213"/>
          </a:xfrm>
        </p:grpSpPr>
        <p:graphicFrame>
          <p:nvGraphicFramePr>
            <p:cNvPr id="136205" name="Object 13"/>
            <p:cNvGraphicFramePr>
              <a:graphicFrameLocks noChangeAspect="1"/>
            </p:cNvGraphicFramePr>
            <p:nvPr/>
          </p:nvGraphicFramePr>
          <p:xfrm>
            <a:off x="4953000" y="5915025"/>
            <a:ext cx="458787" cy="538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19" name="Equation" r:id="rId28" imgW="215640" imgH="253800" progId="Equation.DSMT4">
                    <p:embed/>
                  </p:oleObj>
                </mc:Choice>
                <mc:Fallback>
                  <p:oleObj name="Equation" r:id="rId28" imgW="215640" imgH="25380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5915025"/>
                          <a:ext cx="458787" cy="538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7" name="Straight Arrow Connector 76"/>
            <p:cNvCxnSpPr/>
            <p:nvPr/>
          </p:nvCxnSpPr>
          <p:spPr>
            <a:xfrm flipH="1">
              <a:off x="4895850" y="5895975"/>
              <a:ext cx="5334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057412" y="5105400"/>
            <a:ext cx="506413" cy="990600"/>
            <a:chOff x="1628775" y="5105400"/>
            <a:chExt cx="506413" cy="990600"/>
          </a:xfrm>
        </p:grpSpPr>
        <p:cxnSp>
          <p:nvCxnSpPr>
            <p:cNvPr id="71" name="Straight Arrow Connector 70"/>
            <p:cNvCxnSpPr/>
            <p:nvPr/>
          </p:nvCxnSpPr>
          <p:spPr>
            <a:xfrm flipV="1">
              <a:off x="1628775" y="5105400"/>
              <a:ext cx="0" cy="990600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6204" name="Object 12"/>
            <p:cNvGraphicFramePr>
              <a:graphicFrameLocks noChangeAspect="1"/>
            </p:cNvGraphicFramePr>
            <p:nvPr/>
          </p:nvGraphicFramePr>
          <p:xfrm>
            <a:off x="1676400" y="5410200"/>
            <a:ext cx="458788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20" name="Equation" r:id="rId30" imgW="215640" imgH="164880" progId="Equation.DSMT4">
                    <p:embed/>
                  </p:oleObj>
                </mc:Choice>
                <mc:Fallback>
                  <p:oleObj name="Equation" r:id="rId30" imgW="215640" imgH="16488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400" y="5410200"/>
                          <a:ext cx="458788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6207" name="Object 15"/>
          <p:cNvGraphicFramePr>
            <a:graphicFrameLocks noChangeAspect="1"/>
          </p:cNvGraphicFramePr>
          <p:nvPr/>
        </p:nvGraphicFramePr>
        <p:xfrm>
          <a:off x="4610100" y="5665788"/>
          <a:ext cx="35083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1" name="Equation" r:id="rId31" imgW="164880" imgH="203040" progId="Equation.DSMT4">
                  <p:embed/>
                </p:oleObj>
              </mc:Choice>
              <mc:Fallback>
                <p:oleObj name="Equation" r:id="rId31" imgW="16488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5665788"/>
                        <a:ext cx="350838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Left-Right Arrow 90"/>
          <p:cNvSpPr/>
          <p:nvPr/>
        </p:nvSpPr>
        <p:spPr>
          <a:xfrm>
            <a:off x="2971800" y="1676400"/>
            <a:ext cx="2286000" cy="228600"/>
          </a:xfrm>
          <a:prstGeom prst="left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/>
          <p:nvPr/>
        </p:nvCxnSpPr>
        <p:spPr>
          <a:xfrm>
            <a:off x="228600" y="2819400"/>
            <a:ext cx="830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267200" y="2133600"/>
            <a:ext cx="0" cy="4419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Slide Number Placeholder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and negative 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you moved object against external force (gravitational, electric, etc.), you did </a:t>
            </a:r>
            <a:r>
              <a:rPr lang="en-US" sz="2400" i="1" u="sng" dirty="0" smtClean="0"/>
              <a:t>positive</a:t>
            </a:r>
            <a:r>
              <a:rPr lang="en-US" sz="2400" dirty="0" smtClean="0"/>
              <a:t> work, force did </a:t>
            </a:r>
            <a:r>
              <a:rPr lang="en-US" sz="2400" i="1" u="sng" dirty="0" smtClean="0"/>
              <a:t>negative</a:t>
            </a:r>
            <a:r>
              <a:rPr lang="en-US" sz="2400" dirty="0" smtClean="0"/>
              <a:t> work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181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you moved object along external force (gravitational, electric, etc.), you did </a:t>
            </a:r>
            <a:r>
              <a:rPr lang="en-US" sz="2400" i="1" u="sng" dirty="0" smtClean="0"/>
              <a:t>negative</a:t>
            </a:r>
            <a:r>
              <a:rPr lang="en-US" sz="2400" dirty="0" smtClean="0"/>
              <a:t> work, force did </a:t>
            </a:r>
            <a:r>
              <a:rPr lang="en-US" sz="2400" i="1" u="sng" dirty="0" smtClean="0"/>
              <a:t>positive</a:t>
            </a:r>
            <a:r>
              <a:rPr lang="en-US" sz="2400" dirty="0" smtClean="0"/>
              <a:t> work</a:t>
            </a:r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1143000" y="2590800"/>
            <a:ext cx="1828800" cy="1981200"/>
            <a:chOff x="1143000" y="2590800"/>
            <a:chExt cx="1828800" cy="1981200"/>
          </a:xfrm>
        </p:grpSpPr>
        <p:sp>
          <p:nvSpPr>
            <p:cNvPr id="18" name="Rectangle 17"/>
            <p:cNvSpPr/>
            <p:nvPr/>
          </p:nvSpPr>
          <p:spPr>
            <a:xfrm>
              <a:off x="1143000" y="2590800"/>
              <a:ext cx="1828800" cy="190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1252" name="Picture 4" descr="http://3.bp.blogspot.com/-7w44ioY5hNE/TWamm1yDgrI/AAAAAAAAASQ/m-qJODzkS_Y/s1600/Tug%2Bof%2BWar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5F6"/>
                </a:clrFrom>
                <a:clrTo>
                  <a:srgbClr val="FFF5F6">
                    <a:alpha val="0"/>
                  </a:srgbClr>
                </a:clrTo>
              </a:clrChange>
            </a:blip>
            <a:srcRect l="32781" r="43750" b="45098"/>
            <a:stretch>
              <a:fillRect/>
            </a:stretch>
          </p:blipFill>
          <p:spPr bwMode="auto">
            <a:xfrm>
              <a:off x="1752600" y="2623930"/>
              <a:ext cx="1219200" cy="1948070"/>
            </a:xfrm>
            <a:prstGeom prst="rect">
              <a:avLst/>
            </a:prstGeom>
            <a:noFill/>
          </p:spPr>
        </p:pic>
        <p:grpSp>
          <p:nvGrpSpPr>
            <p:cNvPr id="6" name="Group 5"/>
            <p:cNvGrpSpPr/>
            <p:nvPr/>
          </p:nvGrpSpPr>
          <p:grpSpPr>
            <a:xfrm>
              <a:off x="1600200" y="3048000"/>
              <a:ext cx="486770" cy="646331"/>
              <a:chOff x="6801265" y="4231531"/>
              <a:chExt cx="805694" cy="1069796"/>
            </a:xfrm>
          </p:grpSpPr>
          <p:pic>
            <p:nvPicPr>
              <p:cNvPr id="7" name="Picture 9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1265" y="4392849"/>
                <a:ext cx="805694" cy="804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6874326" y="4231531"/>
                <a:ext cx="574504" cy="1069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36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6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238250" y="3381375"/>
              <a:ext cx="533400" cy="477838"/>
              <a:chOff x="4895850" y="5895975"/>
              <a:chExt cx="533400" cy="477838"/>
            </a:xfrm>
          </p:grpSpPr>
          <p:graphicFrame>
            <p:nvGraphicFramePr>
              <p:cNvPr id="10" name="Object 13"/>
              <p:cNvGraphicFramePr>
                <a:graphicFrameLocks noChangeAspect="1"/>
              </p:cNvGraphicFramePr>
              <p:nvPr/>
            </p:nvGraphicFramePr>
            <p:xfrm>
              <a:off x="4953000" y="5943600"/>
              <a:ext cx="350838" cy="430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1254" name="Equation" r:id="rId5" imgW="164880" imgH="203040" progId="Equation.DSMT4">
                      <p:embed/>
                    </p:oleObj>
                  </mc:Choice>
                  <mc:Fallback>
                    <p:oleObj name="Equation" r:id="rId5" imgW="164880" imgH="203040" progId="Equation.DSMT4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53000" y="5943600"/>
                            <a:ext cx="350838" cy="4302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1" name="Straight Arrow Connector 10"/>
              <p:cNvCxnSpPr/>
              <p:nvPr/>
            </p:nvCxnSpPr>
            <p:spPr>
              <a:xfrm flipH="1">
                <a:off x="4895850" y="5895975"/>
                <a:ext cx="533400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/>
          <p:nvPr/>
        </p:nvSpPr>
        <p:spPr>
          <a:xfrm>
            <a:off x="2164254" y="4648200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W</a:t>
            </a:r>
            <a:r>
              <a:rPr lang="en-US" i="1" baseline="-25000" dirty="0" err="1" smtClean="0"/>
              <a:t>you</a:t>
            </a:r>
            <a:r>
              <a:rPr lang="en-US" dirty="0" smtClean="0"/>
              <a:t> &gt; 0	</a:t>
            </a:r>
            <a:r>
              <a:rPr lang="en-US" i="1" dirty="0" smtClean="0"/>
              <a:t>W</a:t>
            </a:r>
            <a:r>
              <a:rPr lang="en-US" i="1" baseline="-25000" dirty="0" smtClean="0"/>
              <a:t>F</a:t>
            </a:r>
            <a:r>
              <a:rPr lang="en-US" dirty="0" smtClean="0"/>
              <a:t> &lt; 0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334000" y="2590800"/>
            <a:ext cx="2743200" cy="1981200"/>
            <a:chOff x="4572000" y="2590800"/>
            <a:chExt cx="2743200" cy="1981200"/>
          </a:xfrm>
        </p:grpSpPr>
        <p:sp>
          <p:nvSpPr>
            <p:cNvPr id="17" name="Rectangle 16"/>
            <p:cNvSpPr/>
            <p:nvPr/>
          </p:nvSpPr>
          <p:spPr>
            <a:xfrm>
              <a:off x="4572000" y="2590800"/>
              <a:ext cx="2667000" cy="190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4" descr="http://3.bp.blogspot.com/-7w44ioY5hNE/TWamm1yDgrI/AAAAAAAAASQ/m-qJODzkS_Y/s1600/Tug%2Bof%2BWar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5F6"/>
                </a:clrFrom>
                <a:clrTo>
                  <a:srgbClr val="FFF5F6">
                    <a:alpha val="0"/>
                  </a:srgbClr>
                </a:clrTo>
              </a:clrChange>
            </a:blip>
            <a:srcRect l="511" r="62819" b="45098"/>
            <a:stretch>
              <a:fillRect/>
            </a:stretch>
          </p:blipFill>
          <p:spPr bwMode="auto">
            <a:xfrm flipH="1">
              <a:off x="5410200" y="2623930"/>
              <a:ext cx="1905000" cy="1948070"/>
            </a:xfrm>
            <a:prstGeom prst="rect">
              <a:avLst/>
            </a:prstGeom>
            <a:noFill/>
          </p:spPr>
        </p:pic>
        <p:sp>
          <p:nvSpPr>
            <p:cNvPr id="14" name="Rectangle 13"/>
            <p:cNvSpPr/>
            <p:nvPr/>
          </p:nvSpPr>
          <p:spPr>
            <a:xfrm>
              <a:off x="6553200" y="26670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00800" y="4114800"/>
              <a:ext cx="838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57800" y="3810000"/>
              <a:ext cx="762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953000" y="3048000"/>
              <a:ext cx="486770" cy="646331"/>
              <a:chOff x="6801265" y="4231531"/>
              <a:chExt cx="805694" cy="1069796"/>
            </a:xfrm>
          </p:grpSpPr>
          <p:pic>
            <p:nvPicPr>
              <p:cNvPr id="21" name="Picture 9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1265" y="4392849"/>
                <a:ext cx="805694" cy="804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6874326" y="4231531"/>
                <a:ext cx="574504" cy="1069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36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6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591050" y="3381375"/>
              <a:ext cx="533400" cy="477838"/>
              <a:chOff x="4895850" y="5895975"/>
              <a:chExt cx="533400" cy="477838"/>
            </a:xfrm>
          </p:grpSpPr>
          <p:graphicFrame>
            <p:nvGraphicFramePr>
              <p:cNvPr id="24" name="Object 13"/>
              <p:cNvGraphicFramePr>
                <a:graphicFrameLocks noChangeAspect="1"/>
              </p:cNvGraphicFramePr>
              <p:nvPr/>
            </p:nvGraphicFramePr>
            <p:xfrm>
              <a:off x="4953000" y="5943600"/>
              <a:ext cx="350838" cy="430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1255" name="Equation" r:id="rId7" imgW="164880" imgH="203040" progId="Equation.DSMT4">
                      <p:embed/>
                    </p:oleObj>
                  </mc:Choice>
                  <mc:Fallback>
                    <p:oleObj name="Equation" r:id="rId7" imgW="164880" imgH="203040" progId="Equation.DSMT4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53000" y="5943600"/>
                            <a:ext cx="350838" cy="4302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5" name="Straight Arrow Connector 24"/>
              <p:cNvCxnSpPr/>
              <p:nvPr/>
            </p:nvCxnSpPr>
            <p:spPr>
              <a:xfrm flipH="1">
                <a:off x="4895850" y="5895975"/>
                <a:ext cx="533400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4419600" y="4648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W</a:t>
            </a:r>
            <a:r>
              <a:rPr lang="en-US" i="1" baseline="-25000" dirty="0" err="1" smtClean="0"/>
              <a:t>you</a:t>
            </a:r>
            <a:r>
              <a:rPr lang="en-US" dirty="0" smtClean="0"/>
              <a:t> &lt; 0	</a:t>
            </a:r>
            <a:r>
              <a:rPr lang="en-US" i="1" dirty="0" smtClean="0"/>
              <a:t>W</a:t>
            </a:r>
            <a:r>
              <a:rPr lang="en-US" i="1" baseline="-25000" dirty="0" smtClean="0"/>
              <a:t>F</a:t>
            </a:r>
            <a:r>
              <a:rPr lang="en-US" dirty="0" smtClean="0"/>
              <a:t> &gt; 0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 1.2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V="1">
            <a:off x="4602162" y="-1524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V="1">
            <a:off x="4602162" y="3048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V="1">
            <a:off x="4602162" y="7620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4602162" y="12192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6278562" y="2084387"/>
          <a:ext cx="3508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4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2" y="2084387"/>
                        <a:ext cx="350838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V="1">
            <a:off x="4602162" y="16764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82362" y="281940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93584" y="14478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25590" y="28194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3611562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Oval 14"/>
          <p:cNvSpPr/>
          <p:nvPr/>
        </p:nvSpPr>
        <p:spPr>
          <a:xfrm>
            <a:off x="3611562" y="1600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40362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546005" y="2847756"/>
            <a:ext cx="305231" cy="400110"/>
            <a:chOff x="5562600" y="2534289"/>
            <a:chExt cx="472301" cy="619113"/>
          </a:xfrm>
        </p:grpSpPr>
        <p:pic>
          <p:nvPicPr>
            <p:cNvPr id="18" name="Picture 1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2619294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572987" y="2534289"/>
              <a:ext cx="447536" cy="619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–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62000" y="3581400"/>
            <a:ext cx="7924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When a negative charge is moved from A to C the ELECTRIC force does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positive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work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zero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work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negative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work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689350" y="1752600"/>
            <a:ext cx="882650" cy="1143000"/>
            <a:chOff x="1677988" y="4953000"/>
            <a:chExt cx="882650" cy="1143000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1677988" y="4953000"/>
              <a:ext cx="0" cy="1143000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12"/>
            <p:cNvGraphicFramePr>
              <a:graphicFrameLocks noChangeAspect="1"/>
            </p:cNvGraphicFramePr>
            <p:nvPr/>
          </p:nvGraphicFramePr>
          <p:xfrm>
            <a:off x="1724025" y="5114925"/>
            <a:ext cx="836613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135" name="Equation" r:id="rId6" imgW="393480" imgH="228600" progId="Equation.DSMT4">
                    <p:embed/>
                  </p:oleObj>
                </mc:Choice>
                <mc:Fallback>
                  <p:oleObj name="Equation" r:id="rId6" imgW="393480" imgH="2286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4025" y="5114925"/>
                          <a:ext cx="836613" cy="484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Checkpoint 1.3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V="1">
            <a:off x="4602162" y="-1524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V="1">
            <a:off x="4602162" y="3048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V="1">
            <a:off x="4602162" y="7620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4602162" y="12192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6278562" y="2084387"/>
          <a:ext cx="3508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8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2" y="2084387"/>
                        <a:ext cx="350838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V="1">
            <a:off x="4602162" y="16764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82362" y="281940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93584" y="14478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25590" y="28194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3611562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Oval 14"/>
          <p:cNvSpPr/>
          <p:nvPr/>
        </p:nvSpPr>
        <p:spPr>
          <a:xfrm>
            <a:off x="3611562" y="1600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40362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6"/>
          <p:cNvGrpSpPr/>
          <p:nvPr/>
        </p:nvGrpSpPr>
        <p:grpSpPr>
          <a:xfrm>
            <a:off x="3546005" y="2847756"/>
            <a:ext cx="305231" cy="400110"/>
            <a:chOff x="5562600" y="2534289"/>
            <a:chExt cx="472301" cy="619113"/>
          </a:xfrm>
        </p:grpSpPr>
        <p:pic>
          <p:nvPicPr>
            <p:cNvPr id="18" name="Picture 1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2619294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572987" y="2534289"/>
              <a:ext cx="447536" cy="619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–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62000" y="3581400"/>
            <a:ext cx="7924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When a negative charge is moved from A to </a:t>
            </a:r>
            <a:r>
              <a:rPr lang="en-US" dirty="0" smtClean="0">
                <a:latin typeface="+mn-lt"/>
              </a:rPr>
              <a:t>B </a:t>
            </a:r>
            <a:r>
              <a:rPr lang="en-US" dirty="0">
                <a:latin typeface="+mn-lt"/>
              </a:rPr>
              <a:t>the ELECTRIC force does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positive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work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zero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work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negative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work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41750" y="2590800"/>
            <a:ext cx="1522412" cy="484188"/>
            <a:chOff x="1677988" y="5638800"/>
            <a:chExt cx="1522412" cy="484188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1677988" y="6096000"/>
              <a:ext cx="1522412" cy="0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9" name="Object 12"/>
            <p:cNvGraphicFramePr>
              <a:graphicFrameLocks noChangeAspect="1"/>
            </p:cNvGraphicFramePr>
            <p:nvPr/>
          </p:nvGraphicFramePr>
          <p:xfrm>
            <a:off x="2020888" y="5638800"/>
            <a:ext cx="836613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159" name="Equation" r:id="rId6" imgW="393480" imgH="228600" progId="Equation.DSMT4">
                    <p:embed/>
                  </p:oleObj>
                </mc:Choice>
                <mc:Fallback>
                  <p:oleObj name="Equation" r:id="rId6" imgW="393480" imgH="2286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0888" y="5638800"/>
                          <a:ext cx="836613" cy="484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2" name="Picture 22" descr="iclicker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7886700" cy="1325563"/>
          </a:xfrm>
        </p:spPr>
        <p:txBody>
          <a:bodyPr/>
          <a:lstStyle/>
          <a:p>
            <a:r>
              <a:rPr lang="en-US" dirty="0" smtClean="0"/>
              <a:t>ACT: Work in a uniform E field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V="1">
            <a:off x="4602162" y="-1524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V="1">
            <a:off x="4602162" y="3048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V="1">
            <a:off x="4602162" y="7620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4602162" y="12192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6278562" y="2084387"/>
          <a:ext cx="3508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79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2" y="2084387"/>
                        <a:ext cx="350838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V="1">
            <a:off x="4602162" y="1676400"/>
            <a:ext cx="0" cy="3200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82362" y="281940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93584" y="14478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25590" y="28194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3611562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Oval 14"/>
          <p:cNvSpPr/>
          <p:nvPr/>
        </p:nvSpPr>
        <p:spPr>
          <a:xfrm>
            <a:off x="3611562" y="1600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40362" y="2971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6"/>
          <p:cNvGrpSpPr/>
          <p:nvPr/>
        </p:nvGrpSpPr>
        <p:grpSpPr>
          <a:xfrm>
            <a:off x="3546005" y="2847756"/>
            <a:ext cx="305231" cy="400110"/>
            <a:chOff x="5562600" y="2534289"/>
            <a:chExt cx="472301" cy="619113"/>
          </a:xfrm>
        </p:grpSpPr>
        <p:pic>
          <p:nvPicPr>
            <p:cNvPr id="18" name="Picture 1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2619294"/>
              <a:ext cx="472301" cy="47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572987" y="2534289"/>
              <a:ext cx="447536" cy="619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–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20" name="Picture 22" descr="iclicker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66725" y="3510574"/>
            <a:ext cx="81915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mbol" pitchFamily="18" charset="2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negative charge is </a:t>
            </a:r>
            <a:r>
              <a:rPr lang="en-US" dirty="0" smtClean="0">
                <a:latin typeface="+mn-lt"/>
              </a:rPr>
              <a:t>now moved </a:t>
            </a:r>
            <a:r>
              <a:rPr lang="en-US" dirty="0">
                <a:latin typeface="+mn-lt"/>
              </a:rPr>
              <a:t>from A to C to B. </a:t>
            </a:r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work done by the electric </a:t>
            </a:r>
            <a:r>
              <a:rPr lang="en-US" dirty="0" smtClean="0">
                <a:latin typeface="+mn-lt"/>
              </a:rPr>
              <a:t>force is</a:t>
            </a:r>
            <a:endParaRPr lang="en-US" dirty="0">
              <a:latin typeface="+mn-lt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Greater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than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W</a:t>
            </a:r>
            <a:r>
              <a:rPr lang="en-US" i="1" baseline="-25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A-B</a:t>
            </a:r>
            <a:endParaRPr lang="en-US" i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Same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as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W</a:t>
            </a:r>
            <a:r>
              <a:rPr lang="en-US" i="1" baseline="-25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A-B</a:t>
            </a:r>
            <a:endParaRPr lang="en-US" i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Less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than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W</a:t>
            </a:r>
            <a:r>
              <a:rPr lang="en-US" i="1" baseline="-25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A-B</a:t>
            </a:r>
            <a:endParaRPr lang="en-US" i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2020669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Let </a:t>
            </a:r>
            <a:r>
              <a:rPr lang="en-US" i="1" dirty="0" smtClean="0">
                <a:solidFill>
                  <a:srgbClr val="C00000"/>
                </a:solidFill>
              </a:rPr>
              <a:t>W</a:t>
            </a:r>
            <a:r>
              <a:rPr lang="en-US" i="1" baseline="-25000" dirty="0" smtClean="0">
                <a:solidFill>
                  <a:srgbClr val="C00000"/>
                </a:solidFill>
              </a:rPr>
              <a:t>A-B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be the answer to the previous problem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0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Phys102</Template>
  <TotalTime>50980</TotalTime>
  <Words>1182</Words>
  <Application>Microsoft Office PowerPoint</Application>
  <PresentationFormat>On-screen Show (4:3)</PresentationFormat>
  <Paragraphs>226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Phys102</vt:lpstr>
      <vt:lpstr>Equation</vt:lpstr>
      <vt:lpstr>Phys 102 – Lecture 4</vt:lpstr>
      <vt:lpstr>Today we will...</vt:lpstr>
      <vt:lpstr>Potential energy</vt:lpstr>
      <vt:lpstr>Work</vt:lpstr>
      <vt:lpstr>Electric potential energy &amp; work</vt:lpstr>
      <vt:lpstr>Positive and negative work</vt:lpstr>
      <vt:lpstr>Checkpoint 1.2</vt:lpstr>
      <vt:lpstr>ACT: Checkpoint 1.3</vt:lpstr>
      <vt:lpstr>ACT: Work in a uniform E field</vt:lpstr>
      <vt:lpstr>Path independence of work</vt:lpstr>
      <vt:lpstr>Calculation: Electron microscope</vt:lpstr>
      <vt:lpstr>E.P.E of two point charges</vt:lpstr>
      <vt:lpstr>ACT: E.P.E. of 2 charges </vt:lpstr>
      <vt:lpstr>Sign of potential energy</vt:lpstr>
      <vt:lpstr>Calculation: two charges</vt:lpstr>
      <vt:lpstr>Work done to assemble charges</vt:lpstr>
      <vt:lpstr>Calculation: assembling charges</vt:lpstr>
      <vt:lpstr>ACT: Checkpoint 2.1</vt:lpstr>
      <vt:lpstr>Calculation: dipole in E-field</vt:lpstr>
      <vt:lpstr>ACT: dipole energy</vt:lpstr>
      <vt:lpstr>Summary of today’s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102 – Lecture 2</dc:title>
  <dc:creator>ychemla</dc:creator>
  <cp:lastModifiedBy>Yann Chemla</cp:lastModifiedBy>
  <cp:revision>812</cp:revision>
  <dcterms:created xsi:type="dcterms:W3CDTF">2014-01-20T00:06:45Z</dcterms:created>
  <dcterms:modified xsi:type="dcterms:W3CDTF">2015-08-29T02:56:10Z</dcterms:modified>
</cp:coreProperties>
</file>