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5" r:id="rId6"/>
    <p:sldId id="264" r:id="rId7"/>
    <p:sldId id="269" r:id="rId8"/>
    <p:sldId id="260" r:id="rId9"/>
    <p:sldId id="261" r:id="rId10"/>
    <p:sldId id="262" r:id="rId11"/>
    <p:sldId id="266" r:id="rId12"/>
    <p:sldId id="270" r:id="rId13"/>
    <p:sldId id="267" r:id="rId14"/>
    <p:sldId id="271" r:id="rId15"/>
    <p:sldId id="272" r:id="rId16"/>
    <p:sldId id="273" r:id="rId17"/>
    <p:sldId id="746" r:id="rId18"/>
    <p:sldId id="747" r:id="rId19"/>
    <p:sldId id="748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394F7-2A60-D346-B37E-AE79D8EEB5B9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C6F5D-1148-8D49-8248-9023A0830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timestamp is accepted as valid if it is greater than the median timestamp of previous 11 blocks, and less than the network-adjusted time + 2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6F5D-1148-8D49-8248-9023A08300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UTXO vs account based</a:t>
            </a:r>
          </a:p>
          <a:p>
            <a:r>
              <a:rPr lang="en-US" dirty="0"/>
              <a:t>Scalability vs simplicity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6F5D-1148-8D49-8248-9023A08300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8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6F5D-1148-8D49-8248-9023A08300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2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based:This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 that every instruction specified in the Bitcoin script is executed exactly once and in a linear fashion. Hence, there can be no implementation of loops in the Bitcoin scripting language.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6F5D-1148-8D49-8248-9023A08300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6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8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demo: 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launch network, how many AWS EC2 nodes </a:t>
            </a:r>
          </a:p>
          <a:p>
            <a:pPr marL="228600" indent="-228600">
              <a:buAutoNum type="arabicParenR"/>
            </a:pPr>
            <a:r>
              <a:rPr lang="en-US" dirty="0"/>
              <a:t>Show dashboard</a:t>
            </a:r>
          </a:p>
          <a:p>
            <a:pPr marL="228600" indent="-228600">
              <a:buAutoNum type="arabicParenR"/>
            </a:pPr>
            <a:r>
              <a:rPr lang="en-US" dirty="0"/>
              <a:t> Discuss plots: throughput, latency, forking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8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2455-E166-7E4D-B79F-087F71C29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ECE15-B233-904D-8594-FC289FED1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7E5CC-AB76-5945-B668-D68C8C9D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D82E7-DAF7-FC40-B0E2-CDF62225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3886F-2028-3441-81B7-EFF550DF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6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B180-C265-7246-AF02-DD0159B5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7E815-5AD4-E247-875F-93F299FA2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05FF1-9171-8645-849D-C2A893CE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F0162-CAF1-EE4A-AC90-35D5ACE7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14F71-382C-0B41-8280-9B47914A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AE6DD-28F1-7A42-B7EC-A0C575FEA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77CA5-8E60-2741-9691-719119882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C4C8C-24E5-654B-9F71-3E5ECDAD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071BB-C21A-8A4A-863E-AD1A4637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91E68-F408-4A4F-ACC3-010E8F40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D21D-EA66-D04D-8249-E3E1597B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28CB7-2D9B-8444-B198-8B7184D41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B423E-EF05-7C44-86CA-6575A748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679E-5B54-7E45-90A2-BF82A459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286C2-31DB-9846-9BB6-B22F8F6A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FCAA-8FFC-F44B-924B-E8134075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3EEE-3551-554E-902E-BE660062C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27691-B7D9-724D-ABAF-655E3AE8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A3C51-EBB2-FF45-BC0F-937B6C17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D958A-1C39-DA41-B15B-640A894F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6D97-FD4D-1949-9BE2-6C8752A5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7E178-728E-E246-8A56-40A599716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F6474-2A41-1F44-A4E2-D7B7D8E04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CD3F7-A908-DE40-8412-ED3AD1D2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B8FB1-B9D4-834A-B591-400D590F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82C1A-409F-6149-BE2F-93741D11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7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EF6DD-1BCC-D24E-ABC3-F3A384D4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CE8BF-CDE3-694C-986E-C3789B746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D3DE0-7A5E-0147-9706-4E1C01C6F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1734F-096F-474B-9437-2FFB1C895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E211E-2748-8D4B-9F7E-3C6A26A20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2BD58-4C31-B445-94D1-DB46BB95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141D8-DC57-2C41-A3DE-20D4734E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92A70-4E67-C947-AADB-63DDAFFC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4235-25CF-D441-8B0D-AE29502E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A035E-CCE8-D14D-9495-6EA5D32A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6B76B-B4B5-9E47-A15C-0500811E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FD67C-F8AA-9B4E-A963-BA6C6AF5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7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4E9F6-ABB8-9348-8586-FEEBA7E7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E74DC-23D8-534A-87A1-4BF0BD4F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99E1E-F019-A143-A7A4-7C85B057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3415-27E0-E049-9664-7FAB5A57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E4C83-F927-E147-91D2-F1444845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1BC44-132E-864B-B61A-719D16C04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748D-7377-3143-9A1A-CA2BACD0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C1160-25CB-3A4A-8C67-568D0C42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A73A5-79DA-7B40-9442-D439401A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D0D2A-5A49-174F-8CB6-06211E0F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43240-6C16-894E-B253-421326259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744FA-5669-6543-8F68-655B0FE7F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3BA48-F686-7A49-97A6-5F678FB2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F58C4-689E-CB44-B8BF-23039CC3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87CCE-206F-0947-885C-D40361C1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CB209-082B-5447-B2E9-4D9F6946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707C6-AF4A-BC49-905D-7F3870B0A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0A8A3-7D67-2E4F-A34F-552362638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CB4B-E621-2345-ADBF-BF6B64A73574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163B8-5BC1-F342-A88F-242EA6758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640E1-14FE-BA45-8933-C23F60276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35B8-9BDD-874D-9C82-26028577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ymimrf03G8?feature=oembed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ymimrf03G8?feature=oembed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2738-3167-564D-8AC1-0CD64017A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228" y="1122363"/>
            <a:ext cx="9857772" cy="238760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Franklin Gothic Medium" panose="020B0603020102020204" pitchFamily="34" charset="0"/>
              </a:rPr>
              <a:t>Lecture 7: Bitcoin System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1581-4822-014A-9EDE-C2F7A2750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3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8A2E-ED01-CD49-8F14-723D227B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Week 5 - Transactions-UTXO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2DCEF-AC23-CD40-8D80-202CE482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1584371"/>
            <a:ext cx="6710909" cy="52736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75D63F-999D-6941-8019-B4F63DECD0FA}"/>
              </a:ext>
            </a:extLst>
          </p:cNvPr>
          <p:cNvSpPr/>
          <p:nvPr/>
        </p:nvSpPr>
        <p:spPr>
          <a:xfrm>
            <a:off x="7910512" y="1759744"/>
            <a:ext cx="3868615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INPUT((</a:t>
            </a:r>
            <a:r>
              <a:rPr lang="en-US" dirty="0" err="1"/>
              <a:t>coinid</a:t>
            </a:r>
            <a:r>
              <a:rPr lang="en-US" dirty="0"/>
              <a:t>, value, owner))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OUTPUT((value, recipient))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Signature(of all input owners)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7EA52-7085-624D-89DA-75C0E5583971}"/>
              </a:ext>
            </a:extLst>
          </p:cNvPr>
          <p:cNvSpPr txBox="1"/>
          <p:nvPr/>
        </p:nvSpPr>
        <p:spPr>
          <a:xfrm>
            <a:off x="8036992" y="3902115"/>
            <a:ext cx="4070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UTXO: Unspent Transaction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UTXO are stored as coins: </a:t>
            </a:r>
            <a:r>
              <a:rPr lang="en-US" sz="2400" dirty="0" err="1">
                <a:latin typeface="Franklin Gothic Book" panose="020B0503020102020204" pitchFamily="34" charset="0"/>
              </a:rPr>
              <a:t>Coinid</a:t>
            </a:r>
            <a:r>
              <a:rPr lang="en-US" sz="2400" dirty="0">
                <a:latin typeface="Franklin Gothic Book" panose="020B0503020102020204" pitchFamily="34" charset="0"/>
              </a:rPr>
              <a:t>: Hash of </a:t>
            </a:r>
            <a:r>
              <a:rPr lang="en-US" sz="2400" dirty="0" err="1">
                <a:latin typeface="Franklin Gothic Book" panose="020B0503020102020204" pitchFamily="34" charset="0"/>
              </a:rPr>
              <a:t>tx</a:t>
            </a:r>
            <a:r>
              <a:rPr lang="en-US" sz="2400" dirty="0">
                <a:latin typeface="Franklin Gothic Book" panose="020B0503020102020204" pitchFamily="34" charset="0"/>
              </a:rPr>
              <a:t>, index of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Inputs must be UTXOs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Alternate: account model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C62FA-6201-1E42-BF70-1F5688694EA1}"/>
              </a:ext>
            </a:extLst>
          </p:cNvPr>
          <p:cNvSpPr txBox="1"/>
          <p:nvPr/>
        </p:nvSpPr>
        <p:spPr>
          <a:xfrm>
            <a:off x="6869685" y="6611779"/>
            <a:ext cx="1167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bitcoin.org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1868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E213-5F35-0D4B-B6E5-987A9776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Week 5 - Transactions- network, </a:t>
            </a:r>
            <a:r>
              <a:rPr lang="en-US" dirty="0" err="1">
                <a:latin typeface="Franklin Gothic Medium" panose="020B0603020102020204" pitchFamily="34" charset="0"/>
              </a:rPr>
              <a:t>mempool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37945E-D4AD-704E-B443-056884EB0658}"/>
              </a:ext>
            </a:extLst>
          </p:cNvPr>
          <p:cNvCxnSpPr>
            <a:cxnSpLocks/>
          </p:cNvCxnSpPr>
          <p:nvPr/>
        </p:nvCxnSpPr>
        <p:spPr>
          <a:xfrm>
            <a:off x="1338896" y="1977414"/>
            <a:ext cx="0" cy="398346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378CF-90A2-784C-AD82-9F232888F311}"/>
              </a:ext>
            </a:extLst>
          </p:cNvPr>
          <p:cNvCxnSpPr>
            <a:cxnSpLocks/>
          </p:cNvCxnSpPr>
          <p:nvPr/>
        </p:nvCxnSpPr>
        <p:spPr>
          <a:xfrm>
            <a:off x="3457256" y="1964714"/>
            <a:ext cx="0" cy="3996169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F41CD2-6C51-ED4A-8530-8E004DF90111}"/>
              </a:ext>
            </a:extLst>
          </p:cNvPr>
          <p:cNvCxnSpPr>
            <a:cxnSpLocks/>
          </p:cNvCxnSpPr>
          <p:nvPr/>
        </p:nvCxnSpPr>
        <p:spPr>
          <a:xfrm>
            <a:off x="1338896" y="4313217"/>
            <a:ext cx="211836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15EB7D5-60FA-1947-A5F5-A83F9CE2077A}"/>
              </a:ext>
            </a:extLst>
          </p:cNvPr>
          <p:cNvSpPr txBox="1"/>
          <p:nvPr/>
        </p:nvSpPr>
        <p:spPr>
          <a:xfrm>
            <a:off x="1647501" y="4010171"/>
            <a:ext cx="190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NewTransactions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0562D5-97A5-AE4C-B4CA-A7ED50E87A32}"/>
              </a:ext>
            </a:extLst>
          </p:cNvPr>
          <p:cNvCxnSpPr>
            <a:cxnSpLocks/>
          </p:cNvCxnSpPr>
          <p:nvPr/>
        </p:nvCxnSpPr>
        <p:spPr>
          <a:xfrm flipH="1">
            <a:off x="1338896" y="4755177"/>
            <a:ext cx="2118360" cy="259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7860F6-A724-A248-A159-5F95B71D4B6A}"/>
              </a:ext>
            </a:extLst>
          </p:cNvPr>
          <p:cNvSpPr txBox="1"/>
          <p:nvPr/>
        </p:nvSpPr>
        <p:spPr>
          <a:xfrm>
            <a:off x="1486217" y="4592495"/>
            <a:ext cx="190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getTransactions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E53CC8-3D36-9A4E-AEFC-C733E2B5466F}"/>
              </a:ext>
            </a:extLst>
          </p:cNvPr>
          <p:cNvCxnSpPr>
            <a:cxnSpLocks/>
          </p:cNvCxnSpPr>
          <p:nvPr/>
        </p:nvCxnSpPr>
        <p:spPr>
          <a:xfrm>
            <a:off x="1338896" y="5327709"/>
            <a:ext cx="211836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8BF8F4-3BAE-2F4C-9E7A-A830D0E7A56F}"/>
              </a:ext>
            </a:extLst>
          </p:cNvPr>
          <p:cNvSpPr txBox="1"/>
          <p:nvPr/>
        </p:nvSpPr>
        <p:spPr>
          <a:xfrm>
            <a:off x="1956801" y="5141257"/>
            <a:ext cx="159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transactions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71565A-CDF4-0947-96BF-627DA810C95B}"/>
              </a:ext>
            </a:extLst>
          </p:cNvPr>
          <p:cNvCxnSpPr>
            <a:cxnSpLocks/>
          </p:cNvCxnSpPr>
          <p:nvPr/>
        </p:nvCxnSpPr>
        <p:spPr>
          <a:xfrm>
            <a:off x="344183" y="2523514"/>
            <a:ext cx="994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31230E-FFB9-1949-91E5-04C62AB90F66}"/>
              </a:ext>
            </a:extLst>
          </p:cNvPr>
          <p:cNvSpPr txBox="1"/>
          <p:nvPr/>
        </p:nvSpPr>
        <p:spPr>
          <a:xfrm>
            <a:off x="76819" y="2154182"/>
            <a:ext cx="126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Transaction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3CB12-0A34-2241-A3A0-CE234D2A3746}"/>
              </a:ext>
            </a:extLst>
          </p:cNvPr>
          <p:cNvSpPr/>
          <p:nvPr/>
        </p:nvSpPr>
        <p:spPr>
          <a:xfrm>
            <a:off x="1191576" y="2917214"/>
            <a:ext cx="266700" cy="1045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D1E393-E2EE-2749-9C3C-D9C54D3E60FD}"/>
              </a:ext>
            </a:extLst>
          </p:cNvPr>
          <p:cNvSpPr/>
          <p:nvPr/>
        </p:nvSpPr>
        <p:spPr>
          <a:xfrm>
            <a:off x="4377838" y="2103437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 is submitted to a node by a client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837EF5-42A0-1F48-B6B3-4452D74908F4}"/>
              </a:ext>
            </a:extLst>
          </p:cNvPr>
          <p:cNvSpPr/>
          <p:nvPr/>
        </p:nvSpPr>
        <p:spPr>
          <a:xfrm>
            <a:off x="6406163" y="2103436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 is verified (signature and state)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FE4742-06DA-3F49-A425-FACC8B5B741F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5785839" y="2766218"/>
            <a:ext cx="620324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D65F0A6-B2E5-664D-8BF1-31AC24DCA626}"/>
              </a:ext>
            </a:extLst>
          </p:cNvPr>
          <p:cNvSpPr/>
          <p:nvPr/>
        </p:nvSpPr>
        <p:spPr>
          <a:xfrm>
            <a:off x="8470018" y="2114443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Transactions is stored in </a:t>
            </a:r>
            <a:r>
              <a:rPr lang="en-US" dirty="0" err="1"/>
              <a:t>mempool</a:t>
            </a:r>
            <a:r>
              <a:rPr lang="en-US" dirty="0"/>
              <a:t> &amp; broadcasted to peers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3C4B0D-33F4-724B-98D8-6B0BD76230F8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7814164" y="2766218"/>
            <a:ext cx="655854" cy="110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527E0FC-58DA-874C-92C5-7806A3676314}"/>
              </a:ext>
            </a:extLst>
          </p:cNvPr>
          <p:cNvSpPr/>
          <p:nvPr/>
        </p:nvSpPr>
        <p:spPr>
          <a:xfrm>
            <a:off x="10533873" y="2121659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Peers verify and broadcast the transaction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F85815-8AD5-1F4C-BB45-9271AE92FCF6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9878019" y="2773434"/>
            <a:ext cx="655854" cy="1100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BB6EE7A-17C2-0642-BB88-A51E2D6D89F1}"/>
              </a:ext>
            </a:extLst>
          </p:cNvPr>
          <p:cNvSpPr txBox="1"/>
          <p:nvPr/>
        </p:nvSpPr>
        <p:spPr>
          <a:xfrm>
            <a:off x="5214938" y="4143375"/>
            <a:ext cx="5638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Transaction </a:t>
            </a:r>
            <a:r>
              <a:rPr lang="en-US" sz="2400" dirty="0" err="1">
                <a:latin typeface="Franklin Gothic Book" panose="020B0503020102020204" pitchFamily="34" charset="0"/>
              </a:rPr>
              <a:t>Mempool</a:t>
            </a:r>
            <a:r>
              <a:rPr lang="en-US" sz="2400" dirty="0">
                <a:latin typeface="Franklin Gothic Book" panose="020B0503020102020204" pitchFamily="34" charset="0"/>
              </a:rPr>
              <a:t> is of fixed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Miner collects transactions from </a:t>
            </a:r>
            <a:r>
              <a:rPr lang="en-US" sz="2400" dirty="0" err="1">
                <a:latin typeface="Franklin Gothic Book" panose="020B0503020102020204" pitchFamily="34" charset="0"/>
              </a:rPr>
              <a:t>mempool</a:t>
            </a:r>
            <a:r>
              <a:rPr lang="en-US" sz="2400" dirty="0">
                <a:latin typeface="Franklin Gothic Book" panose="020B0503020102020204" pitchFamily="34" charset="0"/>
              </a:rPr>
              <a:t> (priority typically given to higher fees) and forms a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28C2-8703-1B4A-81E8-81BEE985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Transaction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38C0D-8121-344D-9723-6B5E02A30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Blocks have a maximum size limit hence can fit limited number of transactions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Each transactions pays some tip to the miner who mines the transaction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Necessary for DoS resistance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Miners typically choose transactions with highest tip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Transaction fees = (Input - Output)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The fees are aggregated in the </a:t>
            </a:r>
            <a:r>
              <a:rPr lang="en-US" sz="2400" dirty="0" err="1">
                <a:latin typeface="Franklin Gothic Book" panose="020B0503020102020204" pitchFamily="34" charset="0"/>
              </a:rPr>
              <a:t>coinbase</a:t>
            </a:r>
            <a:r>
              <a:rPr lang="en-US" sz="2400" dirty="0">
                <a:latin typeface="Franklin Gothic Book" panose="020B0503020102020204" pitchFamily="34" charset="0"/>
              </a:rPr>
              <a:t> transaction</a:t>
            </a:r>
          </a:p>
          <a:p>
            <a:pPr marL="0" indent="0">
              <a:buNone/>
            </a:pPr>
            <a:endParaRPr lang="en-US" sz="2400" dirty="0">
              <a:latin typeface="Franklin Gothic Book" panose="020B0503020102020204" pitchFamily="34" charset="0"/>
            </a:endParaRPr>
          </a:p>
          <a:p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2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7ABD-A1C3-6941-B84A-9BFB7657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Week 6 - State handling and validation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CEEAA5-CE05-0941-9E3B-62C35C2E895C}"/>
              </a:ext>
            </a:extLst>
          </p:cNvPr>
          <p:cNvSpPr/>
          <p:nvPr/>
        </p:nvSpPr>
        <p:spPr>
          <a:xfrm>
            <a:off x="675992" y="1745996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block added to blockchain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20716-7B91-4847-901E-DE91C186AFCB}"/>
              </a:ext>
            </a:extLst>
          </p:cNvPr>
          <p:cNvSpPr/>
          <p:nvPr/>
        </p:nvSpPr>
        <p:spPr>
          <a:xfrm>
            <a:off x="3084897" y="1701750"/>
            <a:ext cx="1575594" cy="143617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 blocks added and removed from Blockchain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B8842C-14B4-644F-95AC-F9F4DB3F89F1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083993" y="2408778"/>
            <a:ext cx="1000904" cy="1106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2A5CB6E-E9E0-0543-9576-D675F3344622}"/>
              </a:ext>
            </a:extLst>
          </p:cNvPr>
          <p:cNvSpPr/>
          <p:nvPr/>
        </p:nvSpPr>
        <p:spPr>
          <a:xfrm>
            <a:off x="5617151" y="1701750"/>
            <a:ext cx="1575594" cy="143617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Remove transactions (removed blocks), update state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8524F7-04D4-134F-AE8C-FC185ED0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92" y="3374647"/>
            <a:ext cx="11315380" cy="31182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Each node maintains a UTXO database (state)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Check if </a:t>
            </a:r>
            <a:r>
              <a:rPr lang="en-US" sz="2400" dirty="0" err="1">
                <a:latin typeface="Franklin Gothic Book" panose="020B0503020102020204" pitchFamily="34" charset="0"/>
              </a:rPr>
              <a:t>tx</a:t>
            </a:r>
            <a:r>
              <a:rPr lang="en-US" sz="2400" dirty="0">
                <a:latin typeface="Franklin Gothic Book" panose="020B0503020102020204" pitchFamily="34" charset="0"/>
              </a:rPr>
              <a:t> inputs are in UTXO database (state validation)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When a new block arrives, it leads to reorganization of blockchain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Some transactions are added (typically the scenario)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Remove Input of the transaction from UTXO </a:t>
            </a:r>
            <a:r>
              <a:rPr lang="en-US" sz="2400" dirty="0" err="1">
                <a:latin typeface="Franklin Gothic Book" panose="020B0503020102020204" pitchFamily="34" charset="0"/>
              </a:rPr>
              <a:t>db</a:t>
            </a:r>
            <a:r>
              <a:rPr lang="en-US" sz="2400" dirty="0">
                <a:latin typeface="Franklin Gothic Book" panose="020B0503020102020204" pitchFamily="34" charset="0"/>
              </a:rPr>
              <a:t>, add outputs of </a:t>
            </a:r>
            <a:r>
              <a:rPr lang="en-US" sz="2400" dirty="0" err="1">
                <a:latin typeface="Franklin Gothic Book" panose="020B0503020102020204" pitchFamily="34" charset="0"/>
              </a:rPr>
              <a:t>tx</a:t>
            </a:r>
            <a:r>
              <a:rPr lang="en-US" sz="2400" dirty="0">
                <a:latin typeface="Franklin Gothic Book" panose="020B0503020102020204" pitchFamily="34" charset="0"/>
              </a:rPr>
              <a:t> to UTXO </a:t>
            </a:r>
            <a:r>
              <a:rPr lang="en-US" sz="2400" dirty="0" err="1">
                <a:latin typeface="Franklin Gothic Book" panose="020B0503020102020204" pitchFamily="34" charset="0"/>
              </a:rPr>
              <a:t>db</a:t>
            </a:r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Some transactions are removed (if a fork is now the longest chain)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Remove output of transactions from UTXO </a:t>
            </a:r>
            <a:r>
              <a:rPr lang="en-US" sz="2400" dirty="0" err="1">
                <a:latin typeface="Franklin Gothic Book" panose="020B0503020102020204" pitchFamily="34" charset="0"/>
              </a:rPr>
              <a:t>db</a:t>
            </a:r>
            <a:r>
              <a:rPr lang="en-US" sz="2400" dirty="0">
                <a:latin typeface="Franklin Gothic Book" panose="020B0503020102020204" pitchFamily="34" charset="0"/>
              </a:rPr>
              <a:t>, add input of </a:t>
            </a:r>
            <a:r>
              <a:rPr lang="en-US" sz="2400" dirty="0" err="1">
                <a:latin typeface="Franklin Gothic Book" panose="020B0503020102020204" pitchFamily="34" charset="0"/>
              </a:rPr>
              <a:t>tx</a:t>
            </a:r>
            <a:r>
              <a:rPr lang="en-US" sz="2400" dirty="0">
                <a:latin typeface="Franklin Gothic Book" panose="020B0503020102020204" pitchFamily="34" charset="0"/>
              </a:rPr>
              <a:t> to UTXO </a:t>
            </a:r>
            <a:r>
              <a:rPr lang="en-US" sz="2400" dirty="0" err="1">
                <a:latin typeface="Franklin Gothic Book" panose="020B0503020102020204" pitchFamily="34" charset="0"/>
              </a:rPr>
              <a:t>db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9F903C-296F-4043-8A40-D46D3959663E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4660491" y="2419839"/>
            <a:ext cx="95666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DF70E5-433D-7E4E-9CD8-33F43B657CF0}"/>
              </a:ext>
            </a:extLst>
          </p:cNvPr>
          <p:cNvSpPr/>
          <p:nvPr/>
        </p:nvSpPr>
        <p:spPr>
          <a:xfrm>
            <a:off x="8149405" y="1690688"/>
            <a:ext cx="1575594" cy="143617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transactions (added blocks), update state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3CC02E-ABF5-FE43-807B-E75695E995F3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 flipV="1">
            <a:off x="7192745" y="2408777"/>
            <a:ext cx="956660" cy="110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17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0016-A08E-D549-871D-B7FB36BE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Bootstrap-Initial Block Download (IBD)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3EB0D-11A8-1944-8B74-2D52E05C3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Franklin Gothic Book" panose="020B0503020102020204" pitchFamily="34" charset="0"/>
              </a:rPr>
              <a:t>Connect to a full node(called sync node)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Block-First IBD: Ask for all blocks in blockchain in order (using inv, </a:t>
            </a:r>
            <a:r>
              <a:rPr lang="en-US" sz="2400" dirty="0" err="1">
                <a:latin typeface="Franklin Gothic Book" panose="020B0503020102020204" pitchFamily="34" charset="0"/>
              </a:rPr>
              <a:t>getdata</a:t>
            </a:r>
            <a:r>
              <a:rPr lang="en-US" sz="2400" dirty="0">
                <a:latin typeface="Franklin Gothic Book" panose="020B0503020102020204" pitchFamily="34" charset="0"/>
              </a:rPr>
              <a:t>, blocks)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Header-First IBD: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Ask sync node for header chain (using </a:t>
            </a:r>
            <a:r>
              <a:rPr lang="en-US" sz="2000" dirty="0" err="1">
                <a:latin typeface="Franklin Gothic Book" panose="020B0503020102020204" pitchFamily="34" charset="0"/>
              </a:rPr>
              <a:t>getheaders</a:t>
            </a:r>
            <a:r>
              <a:rPr lang="en-US" sz="2000" dirty="0">
                <a:latin typeface="Franklin Gothic Book" panose="020B0503020102020204" pitchFamily="34" charset="0"/>
              </a:rPr>
              <a:t>, headers)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Upon receiving the longest header chain, ask other peers for their longest chain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Ask peers for complete blocks(using </a:t>
            </a:r>
            <a:r>
              <a:rPr lang="en-US" sz="2000" dirty="0" err="1">
                <a:latin typeface="Franklin Gothic Book" panose="020B0503020102020204" pitchFamily="34" charset="0"/>
              </a:rPr>
              <a:t>getblocks</a:t>
            </a:r>
            <a:r>
              <a:rPr lang="en-US" sz="2000" dirty="0">
                <a:latin typeface="Franklin Gothic Book" panose="020B0503020102020204" pitchFamily="34" charset="0"/>
              </a:rPr>
              <a:t>) starting for genesis</a:t>
            </a:r>
          </a:p>
          <a:p>
            <a:pPr lvl="1"/>
            <a:r>
              <a:rPr lang="en-US" sz="2000" dirty="0" err="1">
                <a:latin typeface="Franklin Gothic Book" panose="020B0503020102020204" pitchFamily="34" charset="0"/>
              </a:rPr>
              <a:t>Getblocks</a:t>
            </a:r>
            <a:r>
              <a:rPr lang="en-US" sz="2000" dirty="0">
                <a:latin typeface="Franklin Gothic Book" panose="020B0503020102020204" pitchFamily="34" charset="0"/>
              </a:rPr>
              <a:t> can be done in parallel</a:t>
            </a:r>
          </a:p>
          <a:p>
            <a:pPr marL="0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6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BF51-47B2-2E45-ADD2-1DBC3848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Scripting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B12C-2B41-CA43-A380-0CB2480CA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Transactions more complex than input/output (sending money)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May want to create complex contracts (like escrow)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Bitcoin provides a scripting language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Stack based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Not Turing complete: No loops/recursion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256 OPCODES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Limited to prevent DoS attacks by transactions spending too much compute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Ethereum proposed EVM state machine to allow loops, compute costs money(gas), hence avoids DoS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0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63CB-0461-2B48-848F-E080EEFA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Scripting language – p2pkh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00506-07D1-1C49-B4E1-F0168933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14286" cy="3290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&lt;sig&gt;</a:t>
            </a:r>
          </a:p>
          <a:p>
            <a:pPr marL="0" indent="0">
              <a:buNone/>
            </a:pPr>
            <a:r>
              <a:rPr lang="en-US" sz="2000" b="1" dirty="0"/>
              <a:t>&lt;</a:t>
            </a:r>
            <a:r>
              <a:rPr lang="en-US" sz="2000" b="1" dirty="0" err="1"/>
              <a:t>pubkey</a:t>
            </a:r>
            <a:r>
              <a:rPr lang="en-US" sz="2000" b="1" dirty="0"/>
              <a:t>&gt;</a:t>
            </a:r>
          </a:p>
          <a:p>
            <a:pPr marL="0" indent="0">
              <a:buNone/>
            </a:pPr>
            <a:r>
              <a:rPr lang="en-US" sz="2000" b="1" dirty="0"/>
              <a:t>---------------</a:t>
            </a:r>
          </a:p>
          <a:p>
            <a:pPr marL="0" indent="0">
              <a:buNone/>
            </a:pPr>
            <a:r>
              <a:rPr lang="en-US" sz="2000" b="1" dirty="0"/>
              <a:t>OP_DUP</a:t>
            </a:r>
          </a:p>
          <a:p>
            <a:pPr marL="0" indent="0">
              <a:buNone/>
            </a:pPr>
            <a:r>
              <a:rPr lang="en-US" sz="2000" b="1" dirty="0"/>
              <a:t>OP_HASH160</a:t>
            </a:r>
          </a:p>
          <a:p>
            <a:pPr marL="0" indent="0">
              <a:buNone/>
            </a:pPr>
            <a:r>
              <a:rPr lang="en-US" sz="2000" b="1" dirty="0"/>
              <a:t>&lt;</a:t>
            </a:r>
            <a:r>
              <a:rPr lang="en-US" sz="2000" b="1" dirty="0" err="1"/>
              <a:t>pubkeyhash</a:t>
            </a:r>
            <a:r>
              <a:rPr lang="en-US" sz="2000" b="1" dirty="0"/>
              <a:t>?&gt;</a:t>
            </a:r>
          </a:p>
          <a:p>
            <a:pPr marL="0" indent="0">
              <a:buNone/>
            </a:pPr>
            <a:r>
              <a:rPr lang="en-US" sz="2000" b="1" dirty="0"/>
              <a:t>OP_EQUALVERIFY</a:t>
            </a:r>
          </a:p>
          <a:p>
            <a:pPr marL="0" indent="0">
              <a:buNone/>
            </a:pPr>
            <a:r>
              <a:rPr lang="en-US" sz="2000" b="1" dirty="0"/>
              <a:t>OP_CHECKSIG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88D81-C856-F24F-BBFF-AE397C029684}"/>
              </a:ext>
            </a:extLst>
          </p:cNvPr>
          <p:cNvSpPr txBox="1"/>
          <p:nvPr/>
        </p:nvSpPr>
        <p:spPr>
          <a:xfrm>
            <a:off x="4467828" y="2199190"/>
            <a:ext cx="471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Redeeming transaction (Unlocking)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11CDF-31CB-1548-8EFE-497D61CCC762}"/>
              </a:ext>
            </a:extLst>
          </p:cNvPr>
          <p:cNvSpPr txBox="1"/>
          <p:nvPr/>
        </p:nvSpPr>
        <p:spPr>
          <a:xfrm>
            <a:off x="4467828" y="3966313"/>
            <a:ext cx="7067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Referenced output transaction (UTXO input) (Locking)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75DBD-D85E-1246-ABBC-A4803B87AAF6}"/>
              </a:ext>
            </a:extLst>
          </p:cNvPr>
          <p:cNvSpPr txBox="1"/>
          <p:nvPr/>
        </p:nvSpPr>
        <p:spPr>
          <a:xfrm>
            <a:off x="8299048" y="2314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224374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Simple Payment Verification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19B73-08E2-BB48-89F2-72DE28895BEB}"/>
              </a:ext>
            </a:extLst>
          </p:cNvPr>
          <p:cNvSpPr txBox="1"/>
          <p:nvPr/>
        </p:nvSpPr>
        <p:spPr>
          <a:xfrm>
            <a:off x="587391" y="1687097"/>
            <a:ext cx="97477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Lite Client</a:t>
            </a:r>
          </a:p>
          <a:p>
            <a:r>
              <a:rPr lang="en-US" sz="2400" b="1" dirty="0">
                <a:latin typeface="Franklin Gothic Book" panose="020B0503020102020204" pitchFamily="34" charset="0"/>
              </a:rPr>
              <a:t>	</a:t>
            </a:r>
            <a:r>
              <a:rPr lang="en-US" sz="2400" dirty="0">
                <a:latin typeface="Franklin Gothic Book" panose="020B0503020102020204" pitchFamily="34" charset="0"/>
              </a:rPr>
              <a:t>SPV node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	Only wants to verify a transaction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Download chain of block headers from main node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	header: nonce, </a:t>
            </a:r>
            <a:r>
              <a:rPr lang="en-US" sz="2400" dirty="0" err="1">
                <a:latin typeface="Franklin Gothic Book" panose="020B0503020102020204" pitchFamily="34" charset="0"/>
              </a:rPr>
              <a:t>prev</a:t>
            </a:r>
            <a:r>
              <a:rPr lang="en-US" sz="2400" dirty="0">
                <a:latin typeface="Franklin Gothic Book" panose="020B0503020102020204" pitchFamily="34" charset="0"/>
              </a:rPr>
              <a:t> hash, Merkle root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	periodically poll main nodes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	update if there is a longer chain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b="1" dirty="0">
                <a:latin typeface="Franklin Gothic Book" panose="020B0503020102020204" pitchFamily="34" charset="0"/>
              </a:rPr>
              <a:t>	</a:t>
            </a:r>
          </a:p>
          <a:p>
            <a:r>
              <a:rPr lang="en-US" sz="2400" b="1" dirty="0">
                <a:latin typeface="Franklin Gothic Book" panose="020B0503020102020204" pitchFamily="34" charset="0"/>
              </a:rPr>
              <a:t>	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644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9603-7B0B-C14B-AD9D-4882F05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91" y="224374"/>
            <a:ext cx="1101721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SPV Operations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19B73-08E2-BB48-89F2-72DE28895BEB}"/>
              </a:ext>
            </a:extLst>
          </p:cNvPr>
          <p:cNvSpPr txBox="1"/>
          <p:nvPr/>
        </p:nvSpPr>
        <p:spPr>
          <a:xfrm>
            <a:off x="587391" y="1687097"/>
            <a:ext cx="97477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b="1" dirty="0">
                <a:latin typeface="Franklin Gothic Book" panose="020B0503020102020204" pitchFamily="34" charset="0"/>
              </a:rPr>
              <a:t>Transaction inclusion in a block</a:t>
            </a:r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	verify Merkle proof</a:t>
            </a:r>
          </a:p>
          <a:p>
            <a:endParaRPr lang="en-US" sz="2400" b="1" dirty="0">
              <a:latin typeface="Franklin Gothic Book" panose="020B0503020102020204" pitchFamily="34" charset="0"/>
            </a:endParaRPr>
          </a:p>
          <a:p>
            <a:r>
              <a:rPr lang="en-US" sz="2400" b="1" dirty="0">
                <a:latin typeface="Franklin Gothic Book" panose="020B0503020102020204" pitchFamily="34" charset="0"/>
              </a:rPr>
              <a:t>Integrity of Block 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	Need to verify transaction with respect to UTXO state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	Use block depth as proxy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b="1" dirty="0">
                <a:latin typeface="Franklin Gothic Book" panose="020B0503020102020204" pitchFamily="34" charset="0"/>
              </a:rPr>
              <a:t> 	</a:t>
            </a:r>
          </a:p>
          <a:p>
            <a:r>
              <a:rPr lang="en-US" sz="2400" b="1" dirty="0">
                <a:latin typeface="Franklin Gothic Book" panose="020B0503020102020204" pitchFamily="34" charset="0"/>
              </a:rPr>
              <a:t>Honest nodes need to control the network </a:t>
            </a:r>
          </a:p>
          <a:p>
            <a:r>
              <a:rPr lang="en-US" sz="2400" b="1" dirty="0">
                <a:latin typeface="Franklin Gothic Book" panose="020B0503020102020204" pitchFamily="34" charset="0"/>
              </a:rPr>
              <a:t>		</a:t>
            </a:r>
          </a:p>
          <a:p>
            <a:endParaRPr lang="en-US" sz="2400" b="1" dirty="0">
              <a:latin typeface="Franklin Gothic Book" panose="020B0503020102020204" pitchFamily="34" charset="0"/>
            </a:endParaRPr>
          </a:p>
        </p:txBody>
      </p:sp>
      <p:pic>
        <p:nvPicPr>
          <p:cNvPr id="3" name="Online Media 2" descr="Coded Merkle Tree - Solving data availability attacks in blockchain systems.">
            <a:hlinkClick r:id="" action="ppaction://media"/>
            <a:extLst>
              <a:ext uri="{FF2B5EF4-FFF2-40B4-BE49-F238E27FC236}">
                <a16:creationId xmlns:a16="http://schemas.microsoft.com/office/drawing/2014/main" id="{EAADCADF-D142-5148-A979-ADD604284E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15200" y="4114800"/>
            <a:ext cx="1828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0A03BE04-641F-094C-BCAD-8AE9F56580BF}"/>
              </a:ext>
            </a:extLst>
          </p:cNvPr>
          <p:cNvSpPr txBox="1">
            <a:spLocks/>
          </p:cNvSpPr>
          <p:nvPr/>
        </p:nvSpPr>
        <p:spPr>
          <a:xfrm>
            <a:off x="3107402" y="361534"/>
            <a:ext cx="82463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19B73-08E2-BB48-89F2-72DE28895BEB}"/>
              </a:ext>
            </a:extLst>
          </p:cNvPr>
          <p:cNvSpPr txBox="1"/>
          <p:nvPr/>
        </p:nvSpPr>
        <p:spPr>
          <a:xfrm>
            <a:off x="587391" y="1687097"/>
            <a:ext cx="974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		</a:t>
            </a:r>
          </a:p>
          <a:p>
            <a:endParaRPr lang="en-US" sz="2400" b="1" dirty="0"/>
          </a:p>
        </p:txBody>
      </p:sp>
      <p:pic>
        <p:nvPicPr>
          <p:cNvPr id="3" name="Online Media 2" descr="Coded Merkle Tree - Solving data availability attacks in blockchain systems.">
            <a:hlinkClick r:id="" action="ppaction://media"/>
            <a:extLst>
              <a:ext uri="{FF2B5EF4-FFF2-40B4-BE49-F238E27FC236}">
                <a16:creationId xmlns:a16="http://schemas.microsoft.com/office/drawing/2014/main" id="{EAADCADF-D142-5148-A979-ADD604284E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8504" y="0"/>
            <a:ext cx="1219199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44284B-63A7-6543-81B9-60A98AFF8B75}"/>
              </a:ext>
            </a:extLst>
          </p:cNvPr>
          <p:cNvSpPr txBox="1"/>
          <p:nvPr/>
        </p:nvSpPr>
        <p:spPr>
          <a:xfrm>
            <a:off x="3627120" y="86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FD47-CB1B-0C46-A8D6-ED733BD8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Parts of the Midterm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B24F-A737-CA43-AED2-D000446D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Week 1 - Block and Blockchain structure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Week 2 - Miner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Week 3 - Network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Week 4 - Putting together a data blockchain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Week 5 - Transactions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Week 6 - State validation</a:t>
            </a:r>
          </a:p>
        </p:txBody>
      </p:sp>
    </p:spTree>
    <p:extLst>
      <p:ext uri="{BB962C8B-B14F-4D97-AF65-F5344CB8AC3E}">
        <p14:creationId xmlns:p14="http://schemas.microsoft.com/office/powerpoint/2010/main" val="1981167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EC61-594D-FC4D-9681-8EFA62C0C8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Franklin Gothic Medium" panose="020B0603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5928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DC12-8375-E94B-811C-1A6D389E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Week 1 - Block 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1B56C6-81AB-A443-9F96-A0448A74BFB8}"/>
              </a:ext>
            </a:extLst>
          </p:cNvPr>
          <p:cNvSpPr/>
          <p:nvPr/>
        </p:nvSpPr>
        <p:spPr>
          <a:xfrm>
            <a:off x="1371600" y="2579077"/>
            <a:ext cx="3868615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HEADER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Parent hash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Nonce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Mining target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Timestamp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Merkle root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8C227-6751-2540-8B5E-85D0B9FEF8DF}"/>
              </a:ext>
            </a:extLst>
          </p:cNvPr>
          <p:cNvSpPr/>
          <p:nvPr/>
        </p:nvSpPr>
        <p:spPr>
          <a:xfrm>
            <a:off x="1371599" y="4607169"/>
            <a:ext cx="3868615" cy="40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OF TRANSACTIONS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00130D-D706-0C44-99B8-A06C4644852F}"/>
              </a:ext>
            </a:extLst>
          </p:cNvPr>
          <p:cNvSpPr/>
          <p:nvPr/>
        </p:nvSpPr>
        <p:spPr>
          <a:xfrm>
            <a:off x="849921" y="2172773"/>
            <a:ext cx="4911970" cy="3176954"/>
          </a:xfrm>
          <a:prstGeom prst="roundRect">
            <a:avLst/>
          </a:prstGeom>
          <a:solidFill>
            <a:schemeClr val="accent2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1FB1C-6DE7-EF42-9C03-65721FE1AC48}"/>
              </a:ext>
            </a:extLst>
          </p:cNvPr>
          <p:cNvSpPr txBox="1"/>
          <p:nvPr/>
        </p:nvSpPr>
        <p:spPr>
          <a:xfrm>
            <a:off x="7686675" y="2500313"/>
            <a:ext cx="3571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Merkle root of the list of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Difficulty: Mining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Timestamp: Local time when a block is mined</a:t>
            </a:r>
          </a:p>
        </p:txBody>
      </p:sp>
    </p:spTree>
    <p:extLst>
      <p:ext uri="{BB962C8B-B14F-4D97-AF65-F5344CB8AC3E}">
        <p14:creationId xmlns:p14="http://schemas.microsoft.com/office/powerpoint/2010/main" val="299613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20B0-3F40-7C49-9064-E587666B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Week 1 - Blockchain structure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3E6811-3BD1-A04D-BC24-654F413CD7A7}"/>
              </a:ext>
            </a:extLst>
          </p:cNvPr>
          <p:cNvSpPr/>
          <p:nvPr/>
        </p:nvSpPr>
        <p:spPr>
          <a:xfrm>
            <a:off x="2198045" y="3681591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FBAC0-7D4A-AD47-A0A3-031EA1230AFC}"/>
              </a:ext>
            </a:extLst>
          </p:cNvPr>
          <p:cNvSpPr/>
          <p:nvPr/>
        </p:nvSpPr>
        <p:spPr>
          <a:xfrm>
            <a:off x="2198044" y="4435874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1A45B-29CC-C043-A874-2FE4E50EFC79}"/>
              </a:ext>
            </a:extLst>
          </p:cNvPr>
          <p:cNvSpPr/>
          <p:nvPr/>
        </p:nvSpPr>
        <p:spPr>
          <a:xfrm>
            <a:off x="2198046" y="2927308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F41170-A210-D44D-8DA6-97332C30691C}"/>
              </a:ext>
            </a:extLst>
          </p:cNvPr>
          <p:cNvCxnSpPr>
            <a:stCxn id="6" idx="0"/>
            <a:endCxn id="10" idx="2"/>
          </p:cNvCxnSpPr>
          <p:nvPr/>
        </p:nvCxnSpPr>
        <p:spPr>
          <a:xfrm flipV="1">
            <a:off x="2487414" y="2646803"/>
            <a:ext cx="1" cy="28050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AA47A-C62D-AD48-B7FB-BC405C6D81DE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V="1">
            <a:off x="2487413" y="3401086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2B24A8-5A43-AE4A-ACD8-1D732C4B1B0F}"/>
              </a:ext>
            </a:extLst>
          </p:cNvPr>
          <p:cNvCxnSpPr>
            <a:stCxn id="5" idx="0"/>
            <a:endCxn id="4" idx="2"/>
          </p:cNvCxnSpPr>
          <p:nvPr/>
        </p:nvCxnSpPr>
        <p:spPr>
          <a:xfrm flipV="1">
            <a:off x="2487412" y="4155369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E19597B-A529-A443-B672-044E80C696C1}"/>
              </a:ext>
            </a:extLst>
          </p:cNvPr>
          <p:cNvSpPr/>
          <p:nvPr/>
        </p:nvSpPr>
        <p:spPr>
          <a:xfrm>
            <a:off x="2198047" y="2173025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53B0FE-1908-934D-A001-92F9FD477356}"/>
              </a:ext>
            </a:extLst>
          </p:cNvPr>
          <p:cNvSpPr/>
          <p:nvPr/>
        </p:nvSpPr>
        <p:spPr>
          <a:xfrm>
            <a:off x="2198044" y="5190157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689735-F285-474F-BF8F-823D48288421}"/>
              </a:ext>
            </a:extLst>
          </p:cNvPr>
          <p:cNvCxnSpPr>
            <a:stCxn id="13" idx="0"/>
          </p:cNvCxnSpPr>
          <p:nvPr/>
        </p:nvCxnSpPr>
        <p:spPr>
          <a:xfrm flipV="1">
            <a:off x="2487412" y="4909652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D49B0A4-6DE4-6F41-A945-1E42D155B160}"/>
              </a:ext>
            </a:extLst>
          </p:cNvPr>
          <p:cNvSpPr/>
          <p:nvPr/>
        </p:nvSpPr>
        <p:spPr>
          <a:xfrm>
            <a:off x="1185258" y="4435874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B84FCA-F3F2-424E-BA22-A4C14D36DCA8}"/>
              </a:ext>
            </a:extLst>
          </p:cNvPr>
          <p:cNvCxnSpPr>
            <a:cxnSpLocks/>
            <a:stCxn id="15" idx="0"/>
            <a:endCxn id="4" idx="1"/>
          </p:cNvCxnSpPr>
          <p:nvPr/>
        </p:nvCxnSpPr>
        <p:spPr>
          <a:xfrm flipV="1">
            <a:off x="1474626" y="3918480"/>
            <a:ext cx="723419" cy="5173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C71DD43-6C08-1E44-B0F5-9B50D0CE8B3F}"/>
              </a:ext>
            </a:extLst>
          </p:cNvPr>
          <p:cNvSpPr/>
          <p:nvPr/>
        </p:nvSpPr>
        <p:spPr>
          <a:xfrm>
            <a:off x="3210831" y="3681591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232A46-28AE-3241-8753-A9890FF65BA5}"/>
              </a:ext>
            </a:extLst>
          </p:cNvPr>
          <p:cNvCxnSpPr>
            <a:cxnSpLocks/>
            <a:stCxn id="19" idx="0"/>
            <a:endCxn id="6" idx="3"/>
          </p:cNvCxnSpPr>
          <p:nvPr/>
        </p:nvCxnSpPr>
        <p:spPr>
          <a:xfrm flipH="1" flipV="1">
            <a:off x="2776781" y="3164197"/>
            <a:ext cx="723418" cy="5173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6612A6E-0468-8848-BB0F-B454767CE1DF}"/>
              </a:ext>
            </a:extLst>
          </p:cNvPr>
          <p:cNvSpPr/>
          <p:nvPr/>
        </p:nvSpPr>
        <p:spPr>
          <a:xfrm>
            <a:off x="1185258" y="5190157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DF60C6-905D-A848-A537-597C525BB3BB}"/>
              </a:ext>
            </a:extLst>
          </p:cNvPr>
          <p:cNvCxnSpPr>
            <a:cxnSpLocks/>
            <a:stCxn id="22" idx="0"/>
            <a:endCxn id="15" idx="2"/>
          </p:cNvCxnSpPr>
          <p:nvPr/>
        </p:nvCxnSpPr>
        <p:spPr>
          <a:xfrm flipV="1">
            <a:off x="1474626" y="4909652"/>
            <a:ext cx="0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590BC5E-0837-D240-986F-BC777EEA5764}"/>
              </a:ext>
            </a:extLst>
          </p:cNvPr>
          <p:cNvSpPr/>
          <p:nvPr/>
        </p:nvSpPr>
        <p:spPr>
          <a:xfrm>
            <a:off x="6379520" y="3681591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4FB67F-427E-554B-B05B-13BC36B72DD2}"/>
              </a:ext>
            </a:extLst>
          </p:cNvPr>
          <p:cNvSpPr/>
          <p:nvPr/>
        </p:nvSpPr>
        <p:spPr>
          <a:xfrm>
            <a:off x="6379519" y="4435874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74D216-47CE-C348-B25D-8C97C329CC84}"/>
              </a:ext>
            </a:extLst>
          </p:cNvPr>
          <p:cNvSpPr/>
          <p:nvPr/>
        </p:nvSpPr>
        <p:spPr>
          <a:xfrm>
            <a:off x="6379521" y="2927308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6B851FF-96CD-2542-B0D5-2E20FBDB250B}"/>
              </a:ext>
            </a:extLst>
          </p:cNvPr>
          <p:cNvCxnSpPr>
            <a:stCxn id="37" idx="0"/>
            <a:endCxn id="41" idx="2"/>
          </p:cNvCxnSpPr>
          <p:nvPr/>
        </p:nvCxnSpPr>
        <p:spPr>
          <a:xfrm flipV="1">
            <a:off x="6668889" y="2646803"/>
            <a:ext cx="1" cy="28050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7C64390-9BCB-3542-8AAE-4E646B288F6C}"/>
              </a:ext>
            </a:extLst>
          </p:cNvPr>
          <p:cNvCxnSpPr>
            <a:stCxn id="35" idx="0"/>
            <a:endCxn id="37" idx="2"/>
          </p:cNvCxnSpPr>
          <p:nvPr/>
        </p:nvCxnSpPr>
        <p:spPr>
          <a:xfrm flipV="1">
            <a:off x="6668888" y="3401086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E7AE41C-FE64-D144-A08E-1922EBEC9F9F}"/>
              </a:ext>
            </a:extLst>
          </p:cNvPr>
          <p:cNvCxnSpPr>
            <a:stCxn id="36" idx="0"/>
            <a:endCxn id="35" idx="2"/>
          </p:cNvCxnSpPr>
          <p:nvPr/>
        </p:nvCxnSpPr>
        <p:spPr>
          <a:xfrm flipV="1">
            <a:off x="6668887" y="4155369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6CC284F-20E1-7E45-A18D-759FCA9A42DA}"/>
              </a:ext>
            </a:extLst>
          </p:cNvPr>
          <p:cNvSpPr/>
          <p:nvPr/>
        </p:nvSpPr>
        <p:spPr>
          <a:xfrm>
            <a:off x="6379522" y="2173025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DDAB44-F6FF-934B-BC49-56BF6F7C29D6}"/>
              </a:ext>
            </a:extLst>
          </p:cNvPr>
          <p:cNvSpPr/>
          <p:nvPr/>
        </p:nvSpPr>
        <p:spPr>
          <a:xfrm>
            <a:off x="6379519" y="5190157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36A699-106C-1644-B88A-F66BD89A6A3B}"/>
              </a:ext>
            </a:extLst>
          </p:cNvPr>
          <p:cNvCxnSpPr>
            <a:stCxn id="42" idx="0"/>
          </p:cNvCxnSpPr>
          <p:nvPr/>
        </p:nvCxnSpPr>
        <p:spPr>
          <a:xfrm flipV="1">
            <a:off x="6668887" y="4909652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DA4C800-2847-7C43-BB70-ACAE1386BEDE}"/>
              </a:ext>
            </a:extLst>
          </p:cNvPr>
          <p:cNvCxnSpPr/>
          <p:nvPr/>
        </p:nvCxnSpPr>
        <p:spPr>
          <a:xfrm>
            <a:off x="4357688" y="3681591"/>
            <a:ext cx="150018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49F4152-FAF9-0A44-B1DF-1048B529AC47}"/>
              </a:ext>
            </a:extLst>
          </p:cNvPr>
          <p:cNvSpPr txBox="1"/>
          <p:nvPr/>
        </p:nvSpPr>
        <p:spPr>
          <a:xfrm>
            <a:off x="4108949" y="3192061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Longest chain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BDCBB6-5321-2947-85A1-07D8A331BD9C}"/>
              </a:ext>
            </a:extLst>
          </p:cNvPr>
          <p:cNvSpPr txBox="1"/>
          <p:nvPr/>
        </p:nvSpPr>
        <p:spPr>
          <a:xfrm>
            <a:off x="8321184" y="2230271"/>
            <a:ext cx="3276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If two chains have same length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Pick one randomly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6FEBB33-9137-634E-B780-CF507028EC56}"/>
              </a:ext>
            </a:extLst>
          </p:cNvPr>
          <p:cNvSpPr/>
          <p:nvPr/>
        </p:nvSpPr>
        <p:spPr>
          <a:xfrm>
            <a:off x="8658467" y="3600851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CAA922-E080-994A-B0CF-25FF09BF22EE}"/>
              </a:ext>
            </a:extLst>
          </p:cNvPr>
          <p:cNvSpPr txBox="1"/>
          <p:nvPr/>
        </p:nvSpPr>
        <p:spPr>
          <a:xfrm>
            <a:off x="9267825" y="3651945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Tip of the blockchain</a:t>
            </a:r>
          </a:p>
        </p:txBody>
      </p:sp>
    </p:spTree>
    <p:extLst>
      <p:ext uri="{BB962C8B-B14F-4D97-AF65-F5344CB8AC3E}">
        <p14:creationId xmlns:p14="http://schemas.microsoft.com/office/powerpoint/2010/main" val="207432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1AA8-EE87-4743-87DA-192D9DEA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Week 1 - Blockchain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268644-967A-654B-BAFF-C823F2F87471}"/>
              </a:ext>
            </a:extLst>
          </p:cNvPr>
          <p:cNvSpPr/>
          <p:nvPr/>
        </p:nvSpPr>
        <p:spPr>
          <a:xfrm>
            <a:off x="1540820" y="3524428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A0E08-1985-AB4B-9F10-9E1D952E64E0}"/>
              </a:ext>
            </a:extLst>
          </p:cNvPr>
          <p:cNvSpPr/>
          <p:nvPr/>
        </p:nvSpPr>
        <p:spPr>
          <a:xfrm>
            <a:off x="1540819" y="4278711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1D19D-AF4A-F249-A669-E5C28C4C4D68}"/>
              </a:ext>
            </a:extLst>
          </p:cNvPr>
          <p:cNvSpPr/>
          <p:nvPr/>
        </p:nvSpPr>
        <p:spPr>
          <a:xfrm>
            <a:off x="1540821" y="2770145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304ED8-BED5-F74C-A11D-A732A1593DE0}"/>
              </a:ext>
            </a:extLst>
          </p:cNvPr>
          <p:cNvCxnSpPr>
            <a:stCxn id="6" idx="0"/>
            <a:endCxn id="10" idx="2"/>
          </p:cNvCxnSpPr>
          <p:nvPr/>
        </p:nvCxnSpPr>
        <p:spPr>
          <a:xfrm flipV="1">
            <a:off x="1830189" y="2489640"/>
            <a:ext cx="1" cy="28050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0B0E00-BAB1-1141-B3B3-D8FD537ACD81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V="1">
            <a:off x="1830188" y="3243923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EC3DE7-52FC-7D41-9158-EA405EFF74D2}"/>
              </a:ext>
            </a:extLst>
          </p:cNvPr>
          <p:cNvCxnSpPr>
            <a:stCxn id="5" idx="0"/>
            <a:endCxn id="4" idx="2"/>
          </p:cNvCxnSpPr>
          <p:nvPr/>
        </p:nvCxnSpPr>
        <p:spPr>
          <a:xfrm flipV="1">
            <a:off x="1830187" y="3998206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C14E03E-10C4-DD40-9D38-F035385BB22E}"/>
              </a:ext>
            </a:extLst>
          </p:cNvPr>
          <p:cNvSpPr/>
          <p:nvPr/>
        </p:nvSpPr>
        <p:spPr>
          <a:xfrm>
            <a:off x="1540822" y="2015862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5F419-4FB1-D047-B29E-867A81A5AAC8}"/>
              </a:ext>
            </a:extLst>
          </p:cNvPr>
          <p:cNvSpPr/>
          <p:nvPr/>
        </p:nvSpPr>
        <p:spPr>
          <a:xfrm>
            <a:off x="1540819" y="5032994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A0C741-3E71-8643-A3BD-689C9ABAB512}"/>
              </a:ext>
            </a:extLst>
          </p:cNvPr>
          <p:cNvCxnSpPr>
            <a:stCxn id="11" idx="0"/>
          </p:cNvCxnSpPr>
          <p:nvPr/>
        </p:nvCxnSpPr>
        <p:spPr>
          <a:xfrm flipV="1">
            <a:off x="1830187" y="4752489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7CC1C9-9826-AA45-B521-25914F93B287}"/>
              </a:ext>
            </a:extLst>
          </p:cNvPr>
          <p:cNvSpPr/>
          <p:nvPr/>
        </p:nvSpPr>
        <p:spPr>
          <a:xfrm>
            <a:off x="2553606" y="3524428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AB3EAB-EBA1-FC43-8000-BD467946E0DD}"/>
              </a:ext>
            </a:extLst>
          </p:cNvPr>
          <p:cNvCxnSpPr>
            <a:cxnSpLocks/>
            <a:stCxn id="13" idx="0"/>
            <a:endCxn id="6" idx="3"/>
          </p:cNvCxnSpPr>
          <p:nvPr/>
        </p:nvCxnSpPr>
        <p:spPr>
          <a:xfrm flipH="1" flipV="1">
            <a:off x="2119556" y="3007034"/>
            <a:ext cx="723418" cy="5173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4737830-8937-2F43-B9E2-BD133218D398}"/>
              </a:ext>
            </a:extLst>
          </p:cNvPr>
          <p:cNvSpPr/>
          <p:nvPr/>
        </p:nvSpPr>
        <p:spPr>
          <a:xfrm>
            <a:off x="2376702" y="3321448"/>
            <a:ext cx="932544" cy="957263"/>
          </a:xfrm>
          <a:prstGeom prst="ellipse">
            <a:avLst/>
          </a:prstGeom>
          <a:solidFill>
            <a:schemeClr val="accent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1D98C4-75A4-BC46-ADA9-673FBE6C2747}"/>
              </a:ext>
            </a:extLst>
          </p:cNvPr>
          <p:cNvSpPr txBox="1"/>
          <p:nvPr/>
        </p:nvSpPr>
        <p:spPr>
          <a:xfrm>
            <a:off x="2245501" y="4297025"/>
            <a:ext cx="119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Stale block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58D74-C895-C24B-8106-34FD947FBA51}"/>
              </a:ext>
            </a:extLst>
          </p:cNvPr>
          <p:cNvSpPr txBox="1"/>
          <p:nvPr/>
        </p:nvSpPr>
        <p:spPr>
          <a:xfrm>
            <a:off x="4100513" y="1768751"/>
            <a:ext cx="2386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Store stale blocks as they may lead to a  new longest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Most bitcoin clients trim the </a:t>
            </a:r>
            <a:r>
              <a:rPr lang="en-US" dirty="0" err="1">
                <a:latin typeface="Franklin Gothic Book" panose="020B0503020102020204" pitchFamily="34" charset="0"/>
              </a:rPr>
              <a:t>blocktree</a:t>
            </a:r>
            <a:r>
              <a:rPr lang="en-US" dirty="0">
                <a:latin typeface="Franklin Gothic Book" panose="020B0503020102020204" pitchFamily="34" charset="0"/>
              </a:rPr>
              <a:t> after every update with an updated checkpoint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4D12C2-D4C6-B646-9AE8-640024740877}"/>
              </a:ext>
            </a:extLst>
          </p:cNvPr>
          <p:cNvSpPr/>
          <p:nvPr/>
        </p:nvSpPr>
        <p:spPr>
          <a:xfrm>
            <a:off x="7454687" y="3335791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8F55E5-3069-F14E-B854-3A619393CD87}"/>
              </a:ext>
            </a:extLst>
          </p:cNvPr>
          <p:cNvSpPr/>
          <p:nvPr/>
        </p:nvSpPr>
        <p:spPr>
          <a:xfrm>
            <a:off x="7454686" y="4090074"/>
            <a:ext cx="578735" cy="473778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8EAAA2-DD7C-264E-B6AC-0EB2A953A8F4}"/>
              </a:ext>
            </a:extLst>
          </p:cNvPr>
          <p:cNvSpPr/>
          <p:nvPr/>
        </p:nvSpPr>
        <p:spPr>
          <a:xfrm>
            <a:off x="7454688" y="2581508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9B5DBE-2B71-5E44-B3C8-AB7C7DDDEBC5}"/>
              </a:ext>
            </a:extLst>
          </p:cNvPr>
          <p:cNvCxnSpPr>
            <a:stCxn id="20" idx="0"/>
            <a:endCxn id="24" idx="2"/>
          </p:cNvCxnSpPr>
          <p:nvPr/>
        </p:nvCxnSpPr>
        <p:spPr>
          <a:xfrm flipV="1">
            <a:off x="7744056" y="2301003"/>
            <a:ext cx="1" cy="28050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240EA0-A734-164A-A5A3-5B180AF639E8}"/>
              </a:ext>
            </a:extLst>
          </p:cNvPr>
          <p:cNvCxnSpPr>
            <a:stCxn id="18" idx="0"/>
            <a:endCxn id="20" idx="2"/>
          </p:cNvCxnSpPr>
          <p:nvPr/>
        </p:nvCxnSpPr>
        <p:spPr>
          <a:xfrm flipV="1">
            <a:off x="7744055" y="3055286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21F7CB-6474-9249-B471-D5EF0D885EB3}"/>
              </a:ext>
            </a:extLst>
          </p:cNvPr>
          <p:cNvCxnSpPr>
            <a:stCxn id="19" idx="0"/>
            <a:endCxn id="18" idx="2"/>
          </p:cNvCxnSpPr>
          <p:nvPr/>
        </p:nvCxnSpPr>
        <p:spPr>
          <a:xfrm flipV="1">
            <a:off x="7744054" y="3809569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33DABC4-EC1E-9D4E-B0D8-5FDB4988C684}"/>
              </a:ext>
            </a:extLst>
          </p:cNvPr>
          <p:cNvSpPr/>
          <p:nvPr/>
        </p:nvSpPr>
        <p:spPr>
          <a:xfrm>
            <a:off x="7454689" y="1827225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3D01D-FE2E-184D-86C0-DDEB8EFB406F}"/>
              </a:ext>
            </a:extLst>
          </p:cNvPr>
          <p:cNvSpPr/>
          <p:nvPr/>
        </p:nvSpPr>
        <p:spPr>
          <a:xfrm>
            <a:off x="7454686" y="4844357"/>
            <a:ext cx="578735" cy="473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782BD8-33EF-3F42-8F24-7348A76FF4DD}"/>
              </a:ext>
            </a:extLst>
          </p:cNvPr>
          <p:cNvCxnSpPr>
            <a:stCxn id="25" idx="0"/>
          </p:cNvCxnSpPr>
          <p:nvPr/>
        </p:nvCxnSpPr>
        <p:spPr>
          <a:xfrm flipV="1">
            <a:off x="7744054" y="4563852"/>
            <a:ext cx="1" cy="2805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FD6900E-2F5B-9E48-9B6D-95E4A1A7FE6A}"/>
              </a:ext>
            </a:extLst>
          </p:cNvPr>
          <p:cNvSpPr txBox="1"/>
          <p:nvPr/>
        </p:nvSpPr>
        <p:spPr>
          <a:xfrm>
            <a:off x="8756841" y="1736219"/>
            <a:ext cx="23860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It may be possible that block 7 was received before block 4 is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Parent of block 7 is missing, we don’t know where to place block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Store it in an orphan block buffer, and process the block once its parent is received and 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Orphan block buffer is of finite size, can you think of an attack?</a:t>
            </a:r>
          </a:p>
        </p:txBody>
      </p:sp>
    </p:spTree>
    <p:extLst>
      <p:ext uri="{BB962C8B-B14F-4D97-AF65-F5344CB8AC3E}">
        <p14:creationId xmlns:p14="http://schemas.microsoft.com/office/powerpoint/2010/main" val="356034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A0B6-FF22-894E-914A-7D02E26D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Week 2 - Mining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44DBF-A28B-5F47-B262-6449505B25D2}"/>
              </a:ext>
            </a:extLst>
          </p:cNvPr>
          <p:cNvSpPr/>
          <p:nvPr/>
        </p:nvSpPr>
        <p:spPr>
          <a:xfrm>
            <a:off x="838200" y="1964714"/>
            <a:ext cx="3868615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HEADER (New block)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Parent hash(tip of blockchain)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Nonce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Mining target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Timestamp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Merkle root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EBF15-EB58-7246-8BE9-DC40CAC366D7}"/>
              </a:ext>
            </a:extLst>
          </p:cNvPr>
          <p:cNvSpPr txBox="1"/>
          <p:nvPr/>
        </p:nvSpPr>
        <p:spPr>
          <a:xfrm>
            <a:off x="5900738" y="1964714"/>
            <a:ext cx="5453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different nonce in block header until,</a:t>
            </a:r>
          </a:p>
          <a:p>
            <a:r>
              <a:rPr lang="en-US" dirty="0"/>
              <a:t>Hash(block header) &lt; Mining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Equivalent to lottery due to uniform random output of Hash()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Mining target set by the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timestamp, Merkle root(list of transactions) </a:t>
            </a:r>
          </a:p>
          <a:p>
            <a:r>
              <a:rPr lang="en-US" dirty="0"/>
              <a:t>if all options of nonce are exhausted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CBEA1-B7B5-B74C-B5AF-7F11D390D624}"/>
              </a:ext>
            </a:extLst>
          </p:cNvPr>
          <p:cNvSpPr/>
          <p:nvPr/>
        </p:nvSpPr>
        <p:spPr>
          <a:xfrm>
            <a:off x="838199" y="4492869"/>
            <a:ext cx="3868615" cy="40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OF TRANSACTIONS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4D5588-9FBD-4E4F-AFFF-89EDC2B0CB87}"/>
              </a:ext>
            </a:extLst>
          </p:cNvPr>
          <p:cNvSpPr/>
          <p:nvPr/>
        </p:nvSpPr>
        <p:spPr>
          <a:xfrm>
            <a:off x="5900738" y="4492868"/>
            <a:ext cx="4821845" cy="401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(Coinbase transaction, all other transactions)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2A9142-6C6E-834B-976D-2EE96B7AC379}"/>
              </a:ext>
            </a:extLst>
          </p:cNvPr>
          <p:cNvCxnSpPr>
            <a:cxnSpLocks/>
          </p:cNvCxnSpPr>
          <p:nvPr/>
        </p:nvCxnSpPr>
        <p:spPr>
          <a:xfrm>
            <a:off x="4929188" y="4696004"/>
            <a:ext cx="74295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604999-D43A-204F-AA9F-DF84D33AE315}"/>
              </a:ext>
            </a:extLst>
          </p:cNvPr>
          <p:cNvSpPr txBox="1"/>
          <p:nvPr/>
        </p:nvSpPr>
        <p:spPr>
          <a:xfrm>
            <a:off x="3411963" y="5169102"/>
            <a:ext cx="6278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Miner gets its mining reward through </a:t>
            </a:r>
            <a:r>
              <a:rPr lang="en-US" dirty="0" err="1"/>
              <a:t>coinbase</a:t>
            </a:r>
            <a:r>
              <a:rPr lang="en-US" dirty="0"/>
              <a:t>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Coinbase transactions: Thin air -&gt; Miner’s account (Public key)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Coinbase transaction will be different for different miners </a:t>
            </a:r>
          </a:p>
        </p:txBody>
      </p:sp>
    </p:spTree>
    <p:extLst>
      <p:ext uri="{BB962C8B-B14F-4D97-AF65-F5344CB8AC3E}">
        <p14:creationId xmlns:p14="http://schemas.microsoft.com/office/powerpoint/2010/main" val="305044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FD43-6800-F34E-95BB-2EC155D2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Mining Difficulty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D865D-175A-D244-B00D-D6A6BF3F7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difficulty = difficulty_1_target / </a:t>
            </a:r>
            <a:r>
              <a:rPr lang="en-US" sz="2400" dirty="0" err="1">
                <a:latin typeface="Franklin Gothic Book" panose="020B0503020102020204" pitchFamily="34" charset="0"/>
              </a:rPr>
              <a:t>current_target</a:t>
            </a:r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difficulty_1_target = (first 32 bits zero in a 256-bit number)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Updated every 2016 blocks (approx. 2 weeks)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ΔT = Time taken by last 2016 blocks (in mins)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New difficulty = Old difficulty * (2016*10/ ΔT)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Maintains Inter block arrival time average of 10 mins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Longest chain or chain with the most work? (Attacks?)</a:t>
            </a:r>
          </a:p>
        </p:txBody>
      </p:sp>
    </p:spTree>
    <p:extLst>
      <p:ext uri="{BB962C8B-B14F-4D97-AF65-F5344CB8AC3E}">
        <p14:creationId xmlns:p14="http://schemas.microsoft.com/office/powerpoint/2010/main" val="14201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5EE9-B0D8-1341-A3AE-1A046BAA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Week 3 - Network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EB23B-9301-0742-8CF2-45AF48C883A4}"/>
              </a:ext>
            </a:extLst>
          </p:cNvPr>
          <p:cNvSpPr txBox="1"/>
          <p:nvPr/>
        </p:nvSpPr>
        <p:spPr>
          <a:xfrm>
            <a:off x="5701968" y="1284091"/>
            <a:ext cx="5974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Implement a Block First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Inv = </a:t>
            </a:r>
            <a:r>
              <a:rPr lang="en-US" sz="2400" dirty="0" err="1">
                <a:latin typeface="Franklin Gothic Book" panose="020B0503020102020204" pitchFamily="34" charset="0"/>
              </a:rPr>
              <a:t>NewBlocks</a:t>
            </a:r>
            <a:r>
              <a:rPr lang="en-US" sz="2400" dirty="0">
                <a:latin typeface="Franklin Gothic Book" panose="020B0503020102020204" pitchFamily="34" charset="0"/>
              </a:rPr>
              <a:t>(list of </a:t>
            </a:r>
            <a:r>
              <a:rPr lang="en-US" sz="2400" dirty="0" err="1">
                <a:latin typeface="Franklin Gothic Book" panose="020B0503020102020204" pitchFamily="34" charset="0"/>
              </a:rPr>
              <a:t>blockhash</a:t>
            </a:r>
            <a:r>
              <a:rPr lang="en-US" sz="2400" dirty="0">
                <a:latin typeface="Franklin Gothic Book" panose="020B05030201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Franklin Gothic Book" panose="020B0503020102020204" pitchFamily="34" charset="0"/>
              </a:rPr>
              <a:t>Getdata</a:t>
            </a:r>
            <a:r>
              <a:rPr lang="en-US" sz="2400" dirty="0">
                <a:latin typeface="Franklin Gothic Book" panose="020B0503020102020204" pitchFamily="34" charset="0"/>
              </a:rPr>
              <a:t> = </a:t>
            </a:r>
            <a:r>
              <a:rPr lang="en-US" sz="2400" dirty="0" err="1">
                <a:latin typeface="Franklin Gothic Book" panose="020B0503020102020204" pitchFamily="34" charset="0"/>
              </a:rPr>
              <a:t>getblocks</a:t>
            </a:r>
            <a:r>
              <a:rPr lang="en-US" sz="2400" dirty="0">
                <a:latin typeface="Franklin Gothic Book" panose="020B0503020102020204" pitchFamily="34" charset="0"/>
              </a:rPr>
              <a:t>(list of </a:t>
            </a:r>
            <a:r>
              <a:rPr lang="en-US" sz="2400" dirty="0" err="1">
                <a:latin typeface="Franklin Gothic Book" panose="020B0503020102020204" pitchFamily="34" charset="0"/>
              </a:rPr>
              <a:t>blockhash</a:t>
            </a:r>
            <a:r>
              <a:rPr lang="en-US" sz="2400" dirty="0">
                <a:latin typeface="Franklin Gothic Book" panose="020B05030201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Block = Block header+ block content(transactions)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86008D-8902-C444-A4B9-B126510A7B91}"/>
              </a:ext>
            </a:extLst>
          </p:cNvPr>
          <p:cNvSpPr/>
          <p:nvPr/>
        </p:nvSpPr>
        <p:spPr>
          <a:xfrm>
            <a:off x="5196737" y="3692958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Miner mines a block and sends it to its peers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3BF6B-0481-BA4A-8DCF-9FF99EA22D89}"/>
              </a:ext>
            </a:extLst>
          </p:cNvPr>
          <p:cNvSpPr/>
          <p:nvPr/>
        </p:nvSpPr>
        <p:spPr>
          <a:xfrm>
            <a:off x="7406538" y="3692957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Peers receive the block and validates it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434028-2F5A-7144-8BA6-125769004FB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6604738" y="4355739"/>
            <a:ext cx="801800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92D3179-0ADB-3645-8F02-98767579DD15}"/>
              </a:ext>
            </a:extLst>
          </p:cNvPr>
          <p:cNvSpPr/>
          <p:nvPr/>
        </p:nvSpPr>
        <p:spPr>
          <a:xfrm>
            <a:off x="9704853" y="3692957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Peers broadcast the block to other peers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4383CB-E175-CF41-8D7F-E6C58546E5A3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8814539" y="4355739"/>
            <a:ext cx="89031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AB5E16-19EB-FB4F-9875-E9A55E1A3FA7}"/>
              </a:ext>
            </a:extLst>
          </p:cNvPr>
          <p:cNvCxnSpPr>
            <a:cxnSpLocks/>
          </p:cNvCxnSpPr>
          <p:nvPr/>
        </p:nvCxnSpPr>
        <p:spPr>
          <a:xfrm>
            <a:off x="1338896" y="1977414"/>
            <a:ext cx="0" cy="398346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88B5BF-D893-EE4F-9F0D-97ED1546D488}"/>
              </a:ext>
            </a:extLst>
          </p:cNvPr>
          <p:cNvCxnSpPr>
            <a:cxnSpLocks/>
          </p:cNvCxnSpPr>
          <p:nvPr/>
        </p:nvCxnSpPr>
        <p:spPr>
          <a:xfrm>
            <a:off x="3457256" y="1964714"/>
            <a:ext cx="0" cy="3996169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BD6F58-9EF1-8E47-9CF1-51E81F691838}"/>
              </a:ext>
            </a:extLst>
          </p:cNvPr>
          <p:cNvCxnSpPr>
            <a:cxnSpLocks/>
          </p:cNvCxnSpPr>
          <p:nvPr/>
        </p:nvCxnSpPr>
        <p:spPr>
          <a:xfrm>
            <a:off x="1338896" y="4313217"/>
            <a:ext cx="211836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86FD9A6-C217-0042-A6C1-27468F6F6BFE}"/>
              </a:ext>
            </a:extLst>
          </p:cNvPr>
          <p:cNvSpPr txBox="1"/>
          <p:nvPr/>
        </p:nvSpPr>
        <p:spPr>
          <a:xfrm>
            <a:off x="1896204" y="4044453"/>
            <a:ext cx="162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Newblocks</a:t>
            </a:r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7D3B0F-BACE-0D4A-95D2-CA2D033588DB}"/>
              </a:ext>
            </a:extLst>
          </p:cNvPr>
          <p:cNvCxnSpPr>
            <a:cxnSpLocks/>
          </p:cNvCxnSpPr>
          <p:nvPr/>
        </p:nvCxnSpPr>
        <p:spPr>
          <a:xfrm flipH="1">
            <a:off x="1338896" y="4755177"/>
            <a:ext cx="2118360" cy="259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7CBE205-A0B6-D74D-95E2-67744691555B}"/>
              </a:ext>
            </a:extLst>
          </p:cNvPr>
          <p:cNvSpPr txBox="1"/>
          <p:nvPr/>
        </p:nvSpPr>
        <p:spPr>
          <a:xfrm>
            <a:off x="1502483" y="4590077"/>
            <a:ext cx="112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getblocks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903149-0835-3348-90A0-C9CB3D647408}"/>
              </a:ext>
            </a:extLst>
          </p:cNvPr>
          <p:cNvCxnSpPr>
            <a:cxnSpLocks/>
          </p:cNvCxnSpPr>
          <p:nvPr/>
        </p:nvCxnSpPr>
        <p:spPr>
          <a:xfrm>
            <a:off x="1338896" y="5327709"/>
            <a:ext cx="211836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CC14B58-124D-8444-B74E-338D7550F1C8}"/>
              </a:ext>
            </a:extLst>
          </p:cNvPr>
          <p:cNvSpPr txBox="1"/>
          <p:nvPr/>
        </p:nvSpPr>
        <p:spPr>
          <a:xfrm>
            <a:off x="1956802" y="5141257"/>
            <a:ext cx="6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781D331-2CD6-7641-8363-6C7E52F5A7F8}"/>
              </a:ext>
            </a:extLst>
          </p:cNvPr>
          <p:cNvCxnSpPr>
            <a:cxnSpLocks/>
          </p:cNvCxnSpPr>
          <p:nvPr/>
        </p:nvCxnSpPr>
        <p:spPr>
          <a:xfrm>
            <a:off x="344183" y="2523514"/>
            <a:ext cx="994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05DE3D0-76E9-674A-A850-1C369D6276AF}"/>
              </a:ext>
            </a:extLst>
          </p:cNvPr>
          <p:cNvSpPr txBox="1"/>
          <p:nvPr/>
        </p:nvSpPr>
        <p:spPr>
          <a:xfrm>
            <a:off x="509587" y="22217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64E1DA-F21F-3945-9EEF-5CEEC1273784}"/>
              </a:ext>
            </a:extLst>
          </p:cNvPr>
          <p:cNvSpPr/>
          <p:nvPr/>
        </p:nvSpPr>
        <p:spPr>
          <a:xfrm>
            <a:off x="1191576" y="2917214"/>
            <a:ext cx="266700" cy="1045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CC77D8-6FF3-9A40-A868-0C14E68F8233}"/>
              </a:ext>
            </a:extLst>
          </p:cNvPr>
          <p:cNvSpPr txBox="1"/>
          <p:nvPr/>
        </p:nvSpPr>
        <p:spPr>
          <a:xfrm>
            <a:off x="5900736" y="5252373"/>
            <a:ext cx="5974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Do not need to implement peer discovery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Create a d-regular topology and centrally feed peer addresses to each node</a:t>
            </a:r>
          </a:p>
        </p:txBody>
      </p:sp>
    </p:spTree>
    <p:extLst>
      <p:ext uri="{BB962C8B-B14F-4D97-AF65-F5344CB8AC3E}">
        <p14:creationId xmlns:p14="http://schemas.microsoft.com/office/powerpoint/2010/main" val="122918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076F-F01E-7E41-9233-DF6F7077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Week 4 - Putting together (Network + Blockchain)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6E269B-7074-7F45-98A7-EA8751453179}"/>
              </a:ext>
            </a:extLst>
          </p:cNvPr>
          <p:cNvSpPr/>
          <p:nvPr/>
        </p:nvSpPr>
        <p:spPr>
          <a:xfrm>
            <a:off x="838200" y="2103437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Receive new block and check for block header validity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6B27A-88B6-DC41-B0EE-44B9D9A18692}"/>
              </a:ext>
            </a:extLst>
          </p:cNvPr>
          <p:cNvSpPr/>
          <p:nvPr/>
        </p:nvSpPr>
        <p:spPr>
          <a:xfrm>
            <a:off x="4362451" y="2103437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Validate transactions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70B803-65A9-9042-A8E3-73A2CCAABE9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246201" y="2766219"/>
            <a:ext cx="211625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D2D216-93A7-7F47-970A-09DD254B2F01}"/>
              </a:ext>
            </a:extLst>
          </p:cNvPr>
          <p:cNvSpPr txBox="1"/>
          <p:nvPr/>
        </p:nvSpPr>
        <p:spPr>
          <a:xfrm>
            <a:off x="2469450" y="2111663"/>
            <a:ext cx="166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 = tip of </a:t>
            </a:r>
          </a:p>
          <a:p>
            <a:r>
              <a:rPr lang="en-US" dirty="0"/>
              <a:t>local blockchain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AA3261-79A2-9A4B-82DA-F7500056077B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 flipV="1">
            <a:off x="5770452" y="2745870"/>
            <a:ext cx="2128839" cy="203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734755-64D8-7A41-8F0C-FEFCB64548DC}"/>
              </a:ext>
            </a:extLst>
          </p:cNvPr>
          <p:cNvSpPr txBox="1"/>
          <p:nvPr/>
        </p:nvSpPr>
        <p:spPr>
          <a:xfrm>
            <a:off x="6279265" y="2067391"/>
            <a:ext cx="1339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validation </a:t>
            </a:r>
          </a:p>
          <a:p>
            <a:r>
              <a:rPr lang="en-US" dirty="0"/>
              <a:t>passed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096F3D-64BF-664D-A87F-ED484A14C0B9}"/>
              </a:ext>
            </a:extLst>
          </p:cNvPr>
          <p:cNvSpPr/>
          <p:nvPr/>
        </p:nvSpPr>
        <p:spPr>
          <a:xfrm>
            <a:off x="7899291" y="2083088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blockchain and </a:t>
            </a:r>
            <a:r>
              <a:rPr lang="en-US" dirty="0" err="1"/>
              <a:t>blockdb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B9C828-563D-7D4C-AFA7-C7C7724E7B5F}"/>
              </a:ext>
            </a:extLst>
          </p:cNvPr>
          <p:cNvSpPr/>
          <p:nvPr/>
        </p:nvSpPr>
        <p:spPr>
          <a:xfrm>
            <a:off x="4362450" y="4779050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blockchain and </a:t>
            </a:r>
            <a:r>
              <a:rPr lang="en-US" dirty="0" err="1"/>
              <a:t>blockdb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42C7B2-F3DC-314E-9C2E-6F3722A2BB37}"/>
              </a:ext>
            </a:extLst>
          </p:cNvPr>
          <p:cNvCxnSpPr>
            <a:cxnSpLocks/>
            <a:stCxn id="4" idx="3"/>
            <a:endCxn id="20" idx="1"/>
          </p:cNvCxnSpPr>
          <p:nvPr/>
        </p:nvCxnSpPr>
        <p:spPr>
          <a:xfrm>
            <a:off x="2246201" y="2766219"/>
            <a:ext cx="2116249" cy="26756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30218B0-8E98-0247-B163-96F854ECF8A6}"/>
              </a:ext>
            </a:extLst>
          </p:cNvPr>
          <p:cNvSpPr txBox="1"/>
          <p:nvPr/>
        </p:nvSpPr>
        <p:spPr>
          <a:xfrm>
            <a:off x="3295394" y="3587969"/>
            <a:ext cx="119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Stale block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4CA5F5-46E4-DD4E-9ABA-B09EFE0BD48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542200" y="3429000"/>
            <a:ext cx="1" cy="107553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377726B-D12C-6248-97CF-87E7C7EABEE6}"/>
              </a:ext>
            </a:extLst>
          </p:cNvPr>
          <p:cNvSpPr txBox="1"/>
          <p:nvPr/>
        </p:nvSpPr>
        <p:spPr>
          <a:xfrm>
            <a:off x="528639" y="3748267"/>
            <a:ext cx="88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Orphan block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BFC03D-42CF-5A41-A9A9-FFA739E391FE}"/>
              </a:ext>
            </a:extLst>
          </p:cNvPr>
          <p:cNvSpPr/>
          <p:nvPr/>
        </p:nvSpPr>
        <p:spPr>
          <a:xfrm>
            <a:off x="850789" y="4504531"/>
            <a:ext cx="1408001" cy="1325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in orphan block buffer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6CD67D-9528-024A-A450-4B7CDEA8E5BE}"/>
              </a:ext>
            </a:extLst>
          </p:cNvPr>
          <p:cNvSpPr txBox="1"/>
          <p:nvPr/>
        </p:nvSpPr>
        <p:spPr>
          <a:xfrm>
            <a:off x="2489384" y="4192155"/>
            <a:ext cx="140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parent exits in blockchain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AF44E2D-3E2C-FB49-B287-AC99B3399A42}"/>
              </a:ext>
            </a:extLst>
          </p:cNvPr>
          <p:cNvCxnSpPr>
            <a:stCxn id="29" idx="3"/>
            <a:endCxn id="4" idx="3"/>
          </p:cNvCxnSpPr>
          <p:nvPr/>
        </p:nvCxnSpPr>
        <p:spPr>
          <a:xfrm flipH="1" flipV="1">
            <a:off x="2246201" y="2766219"/>
            <a:ext cx="12589" cy="2401094"/>
          </a:xfrm>
          <a:prstGeom prst="curvedConnector3">
            <a:avLst>
              <a:gd name="adj1" fmla="val -181587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3CBFBC-6935-AC45-8C1B-FC78BCEBDFCE}"/>
              </a:ext>
            </a:extLst>
          </p:cNvPr>
          <p:cNvCxnSpPr>
            <a:cxnSpLocks/>
            <a:stCxn id="20" idx="0"/>
            <a:endCxn id="5" idx="2"/>
          </p:cNvCxnSpPr>
          <p:nvPr/>
        </p:nvCxnSpPr>
        <p:spPr>
          <a:xfrm flipV="1">
            <a:off x="5066451" y="3429000"/>
            <a:ext cx="1" cy="135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E10802D-43FE-AB43-B585-831F6EC79980}"/>
              </a:ext>
            </a:extLst>
          </p:cNvPr>
          <p:cNvSpPr txBox="1"/>
          <p:nvPr/>
        </p:nvSpPr>
        <p:spPr>
          <a:xfrm>
            <a:off x="5272088" y="3914775"/>
            <a:ext cx="121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reorg</a:t>
            </a:r>
          </a:p>
        </p:txBody>
      </p:sp>
    </p:spTree>
    <p:extLst>
      <p:ext uri="{BB962C8B-B14F-4D97-AF65-F5344CB8AC3E}">
        <p14:creationId xmlns:p14="http://schemas.microsoft.com/office/powerpoint/2010/main" val="198451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1290</Words>
  <Application>Microsoft Macintosh PowerPoint</Application>
  <PresentationFormat>Widescreen</PresentationFormat>
  <Paragraphs>238</Paragraphs>
  <Slides>20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Office Theme</vt:lpstr>
      <vt:lpstr>Lecture 7: Bitcoin System Overview</vt:lpstr>
      <vt:lpstr>Parts of the Midterm project</vt:lpstr>
      <vt:lpstr>Week 1 - Block structure</vt:lpstr>
      <vt:lpstr>Week 1 - Blockchain structure </vt:lpstr>
      <vt:lpstr>Week 1 - Blockchain</vt:lpstr>
      <vt:lpstr>Week 2 - Mining</vt:lpstr>
      <vt:lpstr>Mining Difficulty</vt:lpstr>
      <vt:lpstr>Week 3 - Network</vt:lpstr>
      <vt:lpstr>Week 4 - Putting together (Network + Blockchain)</vt:lpstr>
      <vt:lpstr>Week 5 - Transactions-UTXO</vt:lpstr>
      <vt:lpstr>Week 5 - Transactions- network, mempool</vt:lpstr>
      <vt:lpstr>Transaction fees</vt:lpstr>
      <vt:lpstr>Week 6 - State handling and validation</vt:lpstr>
      <vt:lpstr>Bootstrap-Initial Block Download (IBD)</vt:lpstr>
      <vt:lpstr>Scripting language</vt:lpstr>
      <vt:lpstr>Scripting language – p2pkh</vt:lpstr>
      <vt:lpstr>Simple Payment Verification </vt:lpstr>
      <vt:lpstr>SPV Operations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System overview</dc:title>
  <dc:creator>Rana, Ranvir B</dc:creator>
  <cp:lastModifiedBy>Rana, Ranvir B</cp:lastModifiedBy>
  <cp:revision>40</cp:revision>
  <dcterms:created xsi:type="dcterms:W3CDTF">2020-02-08T21:47:50Z</dcterms:created>
  <dcterms:modified xsi:type="dcterms:W3CDTF">2020-02-11T18:15:22Z</dcterms:modified>
</cp:coreProperties>
</file>