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82" r:id="rId3"/>
    <p:sldId id="279" r:id="rId4"/>
    <p:sldId id="300" r:id="rId5"/>
    <p:sldId id="301" r:id="rId6"/>
    <p:sldId id="302" r:id="rId7"/>
    <p:sldId id="303" r:id="rId8"/>
    <p:sldId id="283" r:id="rId9"/>
    <p:sldId id="286" r:id="rId10"/>
    <p:sldId id="287" r:id="rId11"/>
    <p:sldId id="288" r:id="rId12"/>
    <p:sldId id="289" r:id="rId13"/>
    <p:sldId id="291" r:id="rId14"/>
    <p:sldId id="292" r:id="rId15"/>
    <p:sldId id="293" r:id="rId16"/>
    <p:sldId id="295" r:id="rId17"/>
    <p:sldId id="294" r:id="rId18"/>
    <p:sldId id="304" r:id="rId19"/>
    <p:sldId id="296" r:id="rId20"/>
    <p:sldId id="297" r:id="rId21"/>
    <p:sldId id="298" r:id="rId22"/>
    <p:sldId id="29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80521"/>
  </p:normalViewPr>
  <p:slideViewPr>
    <p:cSldViewPr snapToGrid="0" snapToObjects="1">
      <p:cViewPr varScale="1">
        <p:scale>
          <a:sx n="101" d="100"/>
          <a:sy n="101" d="100"/>
        </p:scale>
        <p:origin x="7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072D2-67FE-D049-AE37-DBB872DB2347}" type="datetimeFigureOut">
              <a:rPr lang="en-US" smtClean="0"/>
              <a:t>2/5/20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F7B04-135D-3449-90D9-C9324B7A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68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AF7B04-135D-3449-90D9-C9324B7ADB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17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AF7B04-135D-3449-90D9-C9324B7ADB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51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AF7B04-135D-3449-90D9-C9324B7ADB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49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AF7B04-135D-3449-90D9-C9324B7ADB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09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Auditability?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AF7B04-135D-3449-90D9-C9324B7ADB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09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verify blocks?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AF7B04-135D-3449-90D9-C9324B7ADB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5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E4F76-1F0C-6A46-A5ED-E5B7686BC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3E12A1-664E-2545-AAF7-C72CFC2D7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77533-B5F8-9744-B410-958A6540E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BB18-1682-3648-B029-046BFBD7B60E}" type="datetimeFigureOut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7B047-14C3-2743-9907-86AC6B5EB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12648-E193-C246-BC17-CD5E4E313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FF6F-E22B-8D4B-BEFD-604163D7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5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3504A-B437-544C-B8E0-5ADBE76D7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EB26B-67E9-2F4E-A387-7C114662B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DDF38-3A4C-774B-832D-E4E791641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BB18-1682-3648-B029-046BFBD7B60E}" type="datetimeFigureOut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69C1-E061-D54A-9538-282A86BDE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C58D1-1822-4642-A881-8FE840CA5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FF6F-E22B-8D4B-BEFD-604163D7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2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244AE3-D0C5-9D48-80AD-79506B52C8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EC2E20-E3AA-6844-BD8A-D1A23A2ED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80B6F-C28C-5F44-A274-CB3AA05CB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BB18-1682-3648-B029-046BFBD7B60E}" type="datetimeFigureOut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4C151-4CDC-2142-80D5-662CC40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2C557-57E6-6E4E-AAC7-179FCD85F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FF6F-E22B-8D4B-BEFD-604163D7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42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5618E-54AF-DD44-8CE5-909B5BB48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9D67B-B880-4941-AD8A-2A0C369FC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6C9CA-F0BC-6A43-BC7C-52CC60B49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BB18-1682-3648-B029-046BFBD7B60E}" type="datetimeFigureOut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CEEB1-0B31-3949-A299-EE9C4FBB0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8C48-886C-8E49-AD07-F0C2BC3E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FF6F-E22B-8D4B-BEFD-604163D7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61BD1-AB7D-0445-96DE-1A16DDF34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D0416-EEE7-EB40-BED2-7AA7DE7E3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AA18D-8205-AC4F-AFBF-525A59F3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BB18-1682-3648-B029-046BFBD7B60E}" type="datetimeFigureOut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15B3F-5831-C54E-A88C-5E81EC648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C6815-FB60-1B44-90AF-4FC073E5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FF6F-E22B-8D4B-BEFD-604163D7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D96DF-28A0-1C49-A511-CB4F301C4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5856D-1EDE-0A45-8100-A578F2256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0B2FB-4A7D-714F-B25F-DB31AB082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AF08C-ACB6-AF46-9A03-835493997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BB18-1682-3648-B029-046BFBD7B60E}" type="datetimeFigureOut">
              <a:rPr lang="en-US" smtClean="0"/>
              <a:t>2/5/20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E6459-C696-5D44-B811-6C6775485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94FA8E-6D2D-9D4F-8921-5B72ED844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FF6F-E22B-8D4B-BEFD-604163D7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3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822E5-38AE-3E4A-B783-E86296CC7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886F8-3C3A-9542-AB7C-0BD4F27F3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3130E-A6C4-AA43-986F-78A2547E5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BA0DFF-1498-8043-A725-4D7BF97043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E28600-D13F-814B-B0A3-0FA33265D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EC8841-DC8B-E049-B29E-3C1DD1136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BB18-1682-3648-B029-046BFBD7B60E}" type="datetimeFigureOut">
              <a:rPr lang="en-US" smtClean="0"/>
              <a:t>2/5/20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4A15A8-6001-BD48-B44F-819D4A92D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14C37B-D1BE-074F-AD01-2A778709A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FF6F-E22B-8D4B-BEFD-604163D7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7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5012B-AD50-AA4A-8F64-5EB87F67E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C3C320-CDF4-CF4B-8D07-9269E6B53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BB18-1682-3648-B029-046BFBD7B60E}" type="datetimeFigureOut">
              <a:rPr lang="en-US" smtClean="0"/>
              <a:t>2/5/20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49570C-DED6-BC4D-B90A-75FDCCF3F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328B4-EF52-4E47-9CDE-2683712BD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FF6F-E22B-8D4B-BEFD-604163D7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1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F9C5EA-4628-B34A-A8CD-AF67913A4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BB18-1682-3648-B029-046BFBD7B60E}" type="datetimeFigureOut">
              <a:rPr lang="en-US" smtClean="0"/>
              <a:t>2/5/20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BDE46F-7676-264F-AD60-F99AC3268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EDF4CC-4E67-A041-956B-C705FF749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FF6F-E22B-8D4B-BEFD-604163D7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56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A9E84-965D-7447-AD9F-CCA05F95E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BF106-7FC9-FE45-B896-FF29A25B2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B41049-804C-AE4C-8BF6-0F8A77262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050BC-E390-8F42-ADCD-62D3D1B9E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BB18-1682-3648-B029-046BFBD7B60E}" type="datetimeFigureOut">
              <a:rPr lang="en-US" smtClean="0"/>
              <a:t>2/5/20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F7043E-975A-4544-9692-54ACEE9BD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13DF14-8032-0140-86C2-441037323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FF6F-E22B-8D4B-BEFD-604163D7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5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CED45-4060-8D43-8E73-C9226A33E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B963BC-416C-B743-AEF4-E8807FFFC4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D5653-4DB7-5043-A599-719141D29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C376F-D69E-E047-9AC3-39F698809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BB18-1682-3648-B029-046BFBD7B60E}" type="datetimeFigureOut">
              <a:rPr lang="en-US" smtClean="0"/>
              <a:t>2/5/20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D6D1A-4570-4745-B2A8-A915E00E0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C41C8-AA6D-A542-8940-082DCE700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FF6F-E22B-8D4B-BEFD-604163D7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0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FB41EB-DC01-F045-A870-D24EA0074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9F40C-01F1-D044-989D-0ED09EB2C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628CB-9BA5-DA4C-A6FC-FBBAEE5B9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BB18-1682-3648-B029-046BFBD7B60E}" type="datetimeFigureOut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EFD7C-AAB1-F94C-808B-6FF55C0BEA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57EDD-1038-4740-BD6D-36F3D23DBD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DFF6F-E22B-8D4B-BEFD-604163D7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2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7" Type="http://schemas.openxmlformats.org/officeDocument/2006/relationships/image" Target="../media/image15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6F36C-3A09-9F41-98C9-D02129DDB2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5: Bitcoin Network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93EB95-339E-564A-869E-98ADC6BCE4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P2P gossip</a:t>
            </a:r>
          </a:p>
        </p:txBody>
      </p:sp>
    </p:spTree>
    <p:extLst>
      <p:ext uri="{BB962C8B-B14F-4D97-AF65-F5344CB8AC3E}">
        <p14:creationId xmlns:p14="http://schemas.microsoft.com/office/powerpoint/2010/main" val="489483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51777-AE4A-CA49-B5BD-29A7A376A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discovery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08940-389F-754F-BB7A-38F47B140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63200" cy="16033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DNS seed nodes (Hard coded in the codebase)</a:t>
            </a:r>
          </a:p>
          <a:p>
            <a:r>
              <a:rPr lang="en-US" dirty="0"/>
              <a:t>Easy to be compromised, do not trust one seed node exclusively</a:t>
            </a:r>
          </a:p>
          <a:p>
            <a:r>
              <a:rPr lang="en-US" dirty="0"/>
              <a:t>Hardcoded peers (fallback)</a:t>
            </a:r>
          </a:p>
          <a:p>
            <a:r>
              <a:rPr lang="en-US" dirty="0"/>
              <a:t>Ask connected peers for additional peers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BF3AC49-6FF9-A54C-86AD-22DB44D5C469}"/>
              </a:ext>
            </a:extLst>
          </p:cNvPr>
          <p:cNvCxnSpPr/>
          <p:nvPr/>
        </p:nvCxnSpPr>
        <p:spPr>
          <a:xfrm>
            <a:off x="2684780" y="3996214"/>
            <a:ext cx="0" cy="21717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ECA3BD4-A62D-734A-8514-5099472BD70E}"/>
              </a:ext>
            </a:extLst>
          </p:cNvPr>
          <p:cNvCxnSpPr/>
          <p:nvPr/>
        </p:nvCxnSpPr>
        <p:spPr>
          <a:xfrm>
            <a:off x="4803140" y="3996214"/>
            <a:ext cx="0" cy="217170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391AE84-00E1-C541-991D-647AB9EE303E}"/>
              </a:ext>
            </a:extLst>
          </p:cNvPr>
          <p:cNvCxnSpPr/>
          <p:nvPr/>
        </p:nvCxnSpPr>
        <p:spPr>
          <a:xfrm>
            <a:off x="2684780" y="4174014"/>
            <a:ext cx="211836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5B4E740-8312-8749-8855-2E3B6D2D5DC1}"/>
              </a:ext>
            </a:extLst>
          </p:cNvPr>
          <p:cNvSpPr txBox="1"/>
          <p:nvPr/>
        </p:nvSpPr>
        <p:spPr>
          <a:xfrm>
            <a:off x="3302686" y="3987562"/>
            <a:ext cx="882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Version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4B0C6DD-E8B9-0346-BD4E-17C37B50ED04}"/>
              </a:ext>
            </a:extLst>
          </p:cNvPr>
          <p:cNvCxnSpPr/>
          <p:nvPr/>
        </p:nvCxnSpPr>
        <p:spPr>
          <a:xfrm flipH="1">
            <a:off x="2684780" y="4615974"/>
            <a:ext cx="2118360" cy="259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2644E20-1208-564E-97D1-CB349922A075}"/>
              </a:ext>
            </a:extLst>
          </p:cNvPr>
          <p:cNvSpPr txBox="1"/>
          <p:nvPr/>
        </p:nvSpPr>
        <p:spPr>
          <a:xfrm>
            <a:off x="3302686" y="4695746"/>
            <a:ext cx="882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Version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C7967D8-C34A-3443-9E12-86C7EAB0A7B3}"/>
              </a:ext>
            </a:extLst>
          </p:cNvPr>
          <p:cNvCxnSpPr/>
          <p:nvPr/>
        </p:nvCxnSpPr>
        <p:spPr>
          <a:xfrm>
            <a:off x="2684780" y="5188506"/>
            <a:ext cx="211836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8BC3197-095A-984C-8DA0-E4563533F489}"/>
              </a:ext>
            </a:extLst>
          </p:cNvPr>
          <p:cNvSpPr txBox="1"/>
          <p:nvPr/>
        </p:nvSpPr>
        <p:spPr>
          <a:xfrm>
            <a:off x="3302686" y="5002054"/>
            <a:ext cx="808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Verack</a:t>
            </a:r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F18F369-DA31-7A45-8791-7A313A3A8A40}"/>
              </a:ext>
            </a:extLst>
          </p:cNvPr>
          <p:cNvCxnSpPr/>
          <p:nvPr/>
        </p:nvCxnSpPr>
        <p:spPr>
          <a:xfrm flipH="1">
            <a:off x="2684780" y="5630466"/>
            <a:ext cx="2118360" cy="259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CBC3966-6718-DB4E-8064-2B74704DFD65}"/>
              </a:ext>
            </a:extLst>
          </p:cNvPr>
          <p:cNvSpPr txBox="1"/>
          <p:nvPr/>
        </p:nvSpPr>
        <p:spPr>
          <a:xfrm>
            <a:off x="3302686" y="5710238"/>
            <a:ext cx="808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Verack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A1146B1-D5B3-C84B-8F1E-1683FCE8321E}"/>
              </a:ext>
            </a:extLst>
          </p:cNvPr>
          <p:cNvCxnSpPr>
            <a:cxnSpLocks/>
          </p:cNvCxnSpPr>
          <p:nvPr/>
        </p:nvCxnSpPr>
        <p:spPr>
          <a:xfrm>
            <a:off x="7988300" y="4013200"/>
            <a:ext cx="0" cy="137517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02AC1D8-C10E-954B-B59E-D11802DA9E1D}"/>
              </a:ext>
            </a:extLst>
          </p:cNvPr>
          <p:cNvCxnSpPr>
            <a:cxnSpLocks/>
          </p:cNvCxnSpPr>
          <p:nvPr/>
        </p:nvCxnSpPr>
        <p:spPr>
          <a:xfrm>
            <a:off x="10106660" y="4013200"/>
            <a:ext cx="0" cy="1375172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6363B29-2084-5A44-9357-D9E5CB123198}"/>
              </a:ext>
            </a:extLst>
          </p:cNvPr>
          <p:cNvCxnSpPr/>
          <p:nvPr/>
        </p:nvCxnSpPr>
        <p:spPr>
          <a:xfrm>
            <a:off x="7988300" y="4191000"/>
            <a:ext cx="211836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0974C9D-FEDE-564F-A7E3-9132FFD1695F}"/>
              </a:ext>
            </a:extLst>
          </p:cNvPr>
          <p:cNvSpPr txBox="1"/>
          <p:nvPr/>
        </p:nvSpPr>
        <p:spPr>
          <a:xfrm>
            <a:off x="8606206" y="4004548"/>
            <a:ext cx="100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Get </a:t>
            </a:r>
            <a:r>
              <a:rPr lang="en-US" dirty="0" err="1"/>
              <a:t>addr</a:t>
            </a:r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9F87A29-D3C2-3644-85F8-FDC1941059DC}"/>
              </a:ext>
            </a:extLst>
          </p:cNvPr>
          <p:cNvCxnSpPr/>
          <p:nvPr/>
        </p:nvCxnSpPr>
        <p:spPr>
          <a:xfrm flipH="1">
            <a:off x="7988300" y="4632960"/>
            <a:ext cx="2118360" cy="259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9B68526-3AF2-2945-82CE-1919E94DB9BA}"/>
              </a:ext>
            </a:extLst>
          </p:cNvPr>
          <p:cNvSpPr txBox="1"/>
          <p:nvPr/>
        </p:nvSpPr>
        <p:spPr>
          <a:xfrm>
            <a:off x="8606206" y="4712732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addr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E5BBA72-2214-FC42-A5EA-60FCDD4274F1}"/>
              </a:ext>
            </a:extLst>
          </p:cNvPr>
          <p:cNvSpPr txBox="1"/>
          <p:nvPr/>
        </p:nvSpPr>
        <p:spPr>
          <a:xfrm>
            <a:off x="2094086" y="6231265"/>
            <a:ext cx="3225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Connecting to a peer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0C4E6FE-D71F-D243-BD30-F13D635F659E}"/>
              </a:ext>
            </a:extLst>
          </p:cNvPr>
          <p:cNvSpPr txBox="1"/>
          <p:nvPr/>
        </p:nvSpPr>
        <p:spPr>
          <a:xfrm>
            <a:off x="7078672" y="5533797"/>
            <a:ext cx="51133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Gathering additional peers</a:t>
            </a:r>
          </a:p>
          <a:p>
            <a:pPr algn="ctr"/>
            <a:r>
              <a:rPr lang="en-US" sz="2800" dirty="0" err="1"/>
              <a:t>Addr</a:t>
            </a:r>
            <a:r>
              <a:rPr lang="en-US" sz="2800" dirty="0"/>
              <a:t>: contains list of up to 1000 nodes</a:t>
            </a:r>
          </a:p>
        </p:txBody>
      </p:sp>
    </p:spTree>
    <p:extLst>
      <p:ext uri="{BB962C8B-B14F-4D97-AF65-F5344CB8AC3E}">
        <p14:creationId xmlns:p14="http://schemas.microsoft.com/office/powerpoint/2010/main" val="1273835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64EA-DD72-3E4A-8B17-642E2BA03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49DC5-7076-AB4C-9BEA-2E34F0530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34581" cy="182546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Block is broadcasted to the network using gossip-flooding</a:t>
            </a:r>
          </a:p>
          <a:p>
            <a:r>
              <a:rPr lang="en-US" dirty="0"/>
              <a:t>Standard block relay protocol to gossip blocks</a:t>
            </a:r>
          </a:p>
          <a:p>
            <a:r>
              <a:rPr lang="en-US" dirty="0"/>
              <a:t>Relay after block validation</a:t>
            </a:r>
          </a:p>
          <a:p>
            <a:r>
              <a:rPr lang="en-US" dirty="0"/>
              <a:t>Inv(</a:t>
            </a:r>
            <a:r>
              <a:rPr lang="en-US" dirty="0" err="1"/>
              <a:t>blockhash</a:t>
            </a:r>
            <a:r>
              <a:rPr lang="en-US" dirty="0"/>
              <a:t>): inventory message containing </a:t>
            </a:r>
            <a:r>
              <a:rPr lang="en-US" dirty="0" err="1"/>
              <a:t>blockhash</a:t>
            </a: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2E0B849-883B-7E44-BAF7-948EE50C5FB6}"/>
              </a:ext>
            </a:extLst>
          </p:cNvPr>
          <p:cNvCxnSpPr>
            <a:cxnSpLocks/>
          </p:cNvCxnSpPr>
          <p:nvPr/>
        </p:nvCxnSpPr>
        <p:spPr>
          <a:xfrm>
            <a:off x="2928620" y="4202703"/>
            <a:ext cx="0" cy="182546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C82572-A0D7-DA4D-93A5-94533376D413}"/>
              </a:ext>
            </a:extLst>
          </p:cNvPr>
          <p:cNvCxnSpPr>
            <a:cxnSpLocks/>
          </p:cNvCxnSpPr>
          <p:nvPr/>
        </p:nvCxnSpPr>
        <p:spPr>
          <a:xfrm>
            <a:off x="5046980" y="4202703"/>
            <a:ext cx="0" cy="1825466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1E38506-53E9-DF4D-B362-C3701D8E968F}"/>
              </a:ext>
            </a:extLst>
          </p:cNvPr>
          <p:cNvCxnSpPr/>
          <p:nvPr/>
        </p:nvCxnSpPr>
        <p:spPr>
          <a:xfrm>
            <a:off x="2928620" y="4380503"/>
            <a:ext cx="211836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C8AD883-702E-094B-8A64-C3EA12EC6311}"/>
              </a:ext>
            </a:extLst>
          </p:cNvPr>
          <p:cNvSpPr txBox="1"/>
          <p:nvPr/>
        </p:nvSpPr>
        <p:spPr>
          <a:xfrm>
            <a:off x="3757930" y="4150475"/>
            <a:ext cx="459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inv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73557EA-E1FB-DF43-9B20-28C4196F9CFF}"/>
              </a:ext>
            </a:extLst>
          </p:cNvPr>
          <p:cNvCxnSpPr/>
          <p:nvPr/>
        </p:nvCxnSpPr>
        <p:spPr>
          <a:xfrm flipH="1">
            <a:off x="2928620" y="4822463"/>
            <a:ext cx="2118360" cy="259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285778D-B57C-8C46-8B87-BBB7137FD3AF}"/>
              </a:ext>
            </a:extLst>
          </p:cNvPr>
          <p:cNvSpPr txBox="1"/>
          <p:nvPr/>
        </p:nvSpPr>
        <p:spPr>
          <a:xfrm>
            <a:off x="3546526" y="4902235"/>
            <a:ext cx="89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getdata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88E5EB3-8E11-2C48-84F9-B6677E3F0325}"/>
              </a:ext>
            </a:extLst>
          </p:cNvPr>
          <p:cNvCxnSpPr/>
          <p:nvPr/>
        </p:nvCxnSpPr>
        <p:spPr>
          <a:xfrm>
            <a:off x="2928620" y="5394995"/>
            <a:ext cx="211836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D77E0B3-642F-7F4D-920D-33C1C2F704BB}"/>
              </a:ext>
            </a:extLst>
          </p:cNvPr>
          <p:cNvSpPr txBox="1"/>
          <p:nvPr/>
        </p:nvSpPr>
        <p:spPr>
          <a:xfrm>
            <a:off x="3546526" y="5208543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block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F507AD0-1438-194C-B804-A4A0466FA01D}"/>
              </a:ext>
            </a:extLst>
          </p:cNvPr>
          <p:cNvCxnSpPr>
            <a:cxnSpLocks/>
          </p:cNvCxnSpPr>
          <p:nvPr/>
        </p:nvCxnSpPr>
        <p:spPr>
          <a:xfrm>
            <a:off x="6560258" y="3938822"/>
            <a:ext cx="0" cy="266549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BB16C3E-D904-804F-8688-FF27499C1827}"/>
              </a:ext>
            </a:extLst>
          </p:cNvPr>
          <p:cNvCxnSpPr>
            <a:cxnSpLocks/>
          </p:cNvCxnSpPr>
          <p:nvPr/>
        </p:nvCxnSpPr>
        <p:spPr>
          <a:xfrm>
            <a:off x="8678618" y="3938822"/>
            <a:ext cx="0" cy="266549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CD82ADD-CEAB-794F-8DED-21CE2E82F462}"/>
              </a:ext>
            </a:extLst>
          </p:cNvPr>
          <p:cNvCxnSpPr/>
          <p:nvPr/>
        </p:nvCxnSpPr>
        <p:spPr>
          <a:xfrm>
            <a:off x="6560258" y="4116622"/>
            <a:ext cx="211836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0900D81-93A9-F54F-8D3C-53FDBEC744D1}"/>
              </a:ext>
            </a:extLst>
          </p:cNvPr>
          <p:cNvSpPr txBox="1"/>
          <p:nvPr/>
        </p:nvSpPr>
        <p:spPr>
          <a:xfrm>
            <a:off x="7389568" y="3886594"/>
            <a:ext cx="459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inv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09435DC-4EEE-8D46-B061-60A6F1432A11}"/>
              </a:ext>
            </a:extLst>
          </p:cNvPr>
          <p:cNvCxnSpPr/>
          <p:nvPr/>
        </p:nvCxnSpPr>
        <p:spPr>
          <a:xfrm flipH="1">
            <a:off x="6560258" y="4558582"/>
            <a:ext cx="2118360" cy="259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440B28E-B593-7F44-8A83-0530560C520D}"/>
              </a:ext>
            </a:extLst>
          </p:cNvPr>
          <p:cNvSpPr txBox="1"/>
          <p:nvPr/>
        </p:nvSpPr>
        <p:spPr>
          <a:xfrm>
            <a:off x="7178164" y="4638354"/>
            <a:ext cx="1233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getheaders</a:t>
            </a:r>
            <a:endParaRPr lang="en-US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27FAAA4-3A66-714A-A3E9-3F922EE26E89}"/>
              </a:ext>
            </a:extLst>
          </p:cNvPr>
          <p:cNvCxnSpPr/>
          <p:nvPr/>
        </p:nvCxnSpPr>
        <p:spPr>
          <a:xfrm>
            <a:off x="6560258" y="5131114"/>
            <a:ext cx="211836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A940847-3FA0-0247-8EEA-2FF8D771CCD7}"/>
              </a:ext>
            </a:extLst>
          </p:cNvPr>
          <p:cNvSpPr txBox="1"/>
          <p:nvPr/>
        </p:nvSpPr>
        <p:spPr>
          <a:xfrm>
            <a:off x="7178164" y="4944662"/>
            <a:ext cx="935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headers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ADC83B1-1895-A648-B4A1-427AAA0B5858}"/>
              </a:ext>
            </a:extLst>
          </p:cNvPr>
          <p:cNvCxnSpPr/>
          <p:nvPr/>
        </p:nvCxnSpPr>
        <p:spPr>
          <a:xfrm flipH="1">
            <a:off x="6560258" y="5615543"/>
            <a:ext cx="2118360" cy="259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88D0059-57EE-794C-A241-7300031EC906}"/>
              </a:ext>
            </a:extLst>
          </p:cNvPr>
          <p:cNvSpPr txBox="1"/>
          <p:nvPr/>
        </p:nvSpPr>
        <p:spPr>
          <a:xfrm>
            <a:off x="7178164" y="5695315"/>
            <a:ext cx="89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getdata</a:t>
            </a:r>
            <a:endParaRPr lang="en-US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FD492D4-DAEA-FA40-8C3D-09D09ECEB6E5}"/>
              </a:ext>
            </a:extLst>
          </p:cNvPr>
          <p:cNvCxnSpPr/>
          <p:nvPr/>
        </p:nvCxnSpPr>
        <p:spPr>
          <a:xfrm>
            <a:off x="6560258" y="6188075"/>
            <a:ext cx="211836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C60229B-F290-7845-8092-F5D82104882A}"/>
              </a:ext>
            </a:extLst>
          </p:cNvPr>
          <p:cNvSpPr txBox="1"/>
          <p:nvPr/>
        </p:nvSpPr>
        <p:spPr>
          <a:xfrm>
            <a:off x="7178164" y="6001623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block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1E1B1F6-A7F9-D74E-8888-590DD5D2029E}"/>
              </a:ext>
            </a:extLst>
          </p:cNvPr>
          <p:cNvSpPr txBox="1"/>
          <p:nvPr/>
        </p:nvSpPr>
        <p:spPr>
          <a:xfrm>
            <a:off x="5544678" y="4826157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AF4412-2899-B147-8A4E-B765608F174F}"/>
              </a:ext>
            </a:extLst>
          </p:cNvPr>
          <p:cNvSpPr txBox="1"/>
          <p:nvPr/>
        </p:nvSpPr>
        <p:spPr>
          <a:xfrm>
            <a:off x="320068" y="3777382"/>
            <a:ext cx="24092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Block-First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err="1"/>
              <a:t>Getdata</a:t>
            </a:r>
            <a:r>
              <a:rPr lang="en-US" sz="2000" dirty="0"/>
              <a:t> asks for the same block as inv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Can download orphan blocks and keep it in memory</a:t>
            </a:r>
          </a:p>
          <a:p>
            <a:endParaRPr lang="en-US" sz="20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BB68765-789E-BE43-8A4F-64CE06630988}"/>
              </a:ext>
            </a:extLst>
          </p:cNvPr>
          <p:cNvSpPr txBox="1"/>
          <p:nvPr/>
        </p:nvSpPr>
        <p:spPr>
          <a:xfrm>
            <a:off x="9102195" y="3777382"/>
            <a:ext cx="308980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Header-First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err="1"/>
              <a:t>Getheaders</a:t>
            </a:r>
            <a:r>
              <a:rPr lang="en-US" sz="2000" dirty="0"/>
              <a:t> asks for the same block as inv or a few parent headers (in case of orphan block)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Will not download orphan blocks if no header chain established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6432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F0D69-8767-764C-A81B-4D3521E67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broadcast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43DC2-8D5B-A84C-8306-AA8189F5A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28215"/>
          </a:xfrm>
        </p:spPr>
        <p:txBody>
          <a:bodyPr/>
          <a:lstStyle/>
          <a:p>
            <a:r>
              <a:rPr lang="en-US" dirty="0"/>
              <a:t>Transactions broadcasted using Gossip-flooding</a:t>
            </a:r>
          </a:p>
          <a:p>
            <a:r>
              <a:rPr lang="en-US" dirty="0"/>
              <a:t>Each node maintains a non-</a:t>
            </a:r>
            <a:r>
              <a:rPr lang="en-US" dirty="0" err="1"/>
              <a:t>persistant</a:t>
            </a:r>
            <a:r>
              <a:rPr lang="en-US" dirty="0"/>
              <a:t> memory to store unconfirmed </a:t>
            </a:r>
            <a:r>
              <a:rPr lang="en-US" dirty="0" err="1"/>
              <a:t>tx</a:t>
            </a:r>
            <a:r>
              <a:rPr lang="en-US" dirty="0"/>
              <a:t> (</a:t>
            </a:r>
            <a:r>
              <a:rPr lang="en-US" dirty="0" err="1"/>
              <a:t>mempool</a:t>
            </a:r>
            <a:r>
              <a:rPr lang="en-US" dirty="0"/>
              <a:t>)</a:t>
            </a:r>
          </a:p>
          <a:p>
            <a:r>
              <a:rPr lang="en-US" dirty="0"/>
              <a:t>inv(</a:t>
            </a:r>
            <a:r>
              <a:rPr lang="en-US" dirty="0" err="1"/>
              <a:t>txid</a:t>
            </a:r>
            <a:r>
              <a:rPr lang="en-US" dirty="0"/>
              <a:t>): Check if peer has a transaction with id: </a:t>
            </a:r>
            <a:r>
              <a:rPr lang="en-US" dirty="0" err="1"/>
              <a:t>txid</a:t>
            </a:r>
            <a:r>
              <a:rPr lang="en-US" dirty="0"/>
              <a:t> in </a:t>
            </a:r>
            <a:r>
              <a:rPr lang="en-US" dirty="0" err="1"/>
              <a:t>mempool</a:t>
            </a: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60E8235-237A-054C-8672-D80417812902}"/>
              </a:ext>
            </a:extLst>
          </p:cNvPr>
          <p:cNvCxnSpPr>
            <a:cxnSpLocks/>
          </p:cNvCxnSpPr>
          <p:nvPr/>
        </p:nvCxnSpPr>
        <p:spPr>
          <a:xfrm>
            <a:off x="4772660" y="4053840"/>
            <a:ext cx="0" cy="182546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B6EA9F3-4899-E149-806C-63AD2E7B1CE9}"/>
              </a:ext>
            </a:extLst>
          </p:cNvPr>
          <p:cNvCxnSpPr>
            <a:cxnSpLocks/>
          </p:cNvCxnSpPr>
          <p:nvPr/>
        </p:nvCxnSpPr>
        <p:spPr>
          <a:xfrm>
            <a:off x="6891020" y="4053840"/>
            <a:ext cx="0" cy="1825466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64DE134-675D-8845-A892-64719E902AA1}"/>
              </a:ext>
            </a:extLst>
          </p:cNvPr>
          <p:cNvCxnSpPr/>
          <p:nvPr/>
        </p:nvCxnSpPr>
        <p:spPr>
          <a:xfrm>
            <a:off x="4772660" y="4231640"/>
            <a:ext cx="211836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29B6EB9-EDDB-8D4D-8646-5EF21817B539}"/>
              </a:ext>
            </a:extLst>
          </p:cNvPr>
          <p:cNvSpPr txBox="1"/>
          <p:nvPr/>
        </p:nvSpPr>
        <p:spPr>
          <a:xfrm>
            <a:off x="5601970" y="4001612"/>
            <a:ext cx="459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inv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B1F879D-FD7F-B547-B195-0492C68F4EB4}"/>
              </a:ext>
            </a:extLst>
          </p:cNvPr>
          <p:cNvCxnSpPr/>
          <p:nvPr/>
        </p:nvCxnSpPr>
        <p:spPr>
          <a:xfrm flipH="1">
            <a:off x="4772660" y="4673600"/>
            <a:ext cx="2118360" cy="259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1106594-075F-9D4D-96C5-8A56BC8609DF}"/>
              </a:ext>
            </a:extLst>
          </p:cNvPr>
          <p:cNvSpPr txBox="1"/>
          <p:nvPr/>
        </p:nvSpPr>
        <p:spPr>
          <a:xfrm>
            <a:off x="5390566" y="4753372"/>
            <a:ext cx="89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getdata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7322F25-B579-4147-9954-69FCD52EAF48}"/>
              </a:ext>
            </a:extLst>
          </p:cNvPr>
          <p:cNvCxnSpPr/>
          <p:nvPr/>
        </p:nvCxnSpPr>
        <p:spPr>
          <a:xfrm>
            <a:off x="4772660" y="5246132"/>
            <a:ext cx="211836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A4704DE-D79D-6A45-A965-1E3AB7085ACE}"/>
              </a:ext>
            </a:extLst>
          </p:cNvPr>
          <p:cNvSpPr txBox="1"/>
          <p:nvPr/>
        </p:nvSpPr>
        <p:spPr>
          <a:xfrm>
            <a:off x="5217697" y="5472429"/>
            <a:ext cx="1241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transaction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33834FE-56A0-6742-80DB-669D4ADA4C43}"/>
              </a:ext>
            </a:extLst>
          </p:cNvPr>
          <p:cNvSpPr txBox="1">
            <a:spLocks/>
          </p:cNvSpPr>
          <p:nvPr/>
        </p:nvSpPr>
        <p:spPr>
          <a:xfrm>
            <a:off x="838200" y="6105603"/>
            <a:ext cx="10515600" cy="566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Some unconfirmed </a:t>
            </a:r>
            <a:r>
              <a:rPr lang="en-US" dirty="0" err="1"/>
              <a:t>tx</a:t>
            </a:r>
            <a:r>
              <a:rPr lang="en-US" dirty="0"/>
              <a:t> might be removed from </a:t>
            </a:r>
            <a:r>
              <a:rPr lang="en-US" dirty="0" err="1"/>
              <a:t>mempool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086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AB0ED-6A2C-3A49-A3CB-0A16AE60D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Compact blocks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DBF4E5-CC04-474A-AB70-8023314F5C90}"/>
              </a:ext>
            </a:extLst>
          </p:cNvPr>
          <p:cNvCxnSpPr>
            <a:cxnSpLocks/>
          </p:cNvCxnSpPr>
          <p:nvPr/>
        </p:nvCxnSpPr>
        <p:spPr>
          <a:xfrm>
            <a:off x="1667509" y="2044700"/>
            <a:ext cx="0" cy="398346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E01C975-053C-F74E-A4BD-1BC28281A6FE}"/>
              </a:ext>
            </a:extLst>
          </p:cNvPr>
          <p:cNvCxnSpPr>
            <a:cxnSpLocks/>
          </p:cNvCxnSpPr>
          <p:nvPr/>
        </p:nvCxnSpPr>
        <p:spPr>
          <a:xfrm>
            <a:off x="3785869" y="2032000"/>
            <a:ext cx="0" cy="3996169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FB2F8D8-B6EB-8146-A46A-E9019FF9E7D7}"/>
              </a:ext>
            </a:extLst>
          </p:cNvPr>
          <p:cNvCxnSpPr>
            <a:cxnSpLocks/>
          </p:cNvCxnSpPr>
          <p:nvPr/>
        </p:nvCxnSpPr>
        <p:spPr>
          <a:xfrm>
            <a:off x="1667509" y="4380503"/>
            <a:ext cx="211836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6B58CA2-CE36-BD44-BA50-DDED8C779A4E}"/>
              </a:ext>
            </a:extLst>
          </p:cNvPr>
          <p:cNvSpPr txBox="1"/>
          <p:nvPr/>
        </p:nvSpPr>
        <p:spPr>
          <a:xfrm>
            <a:off x="2496819" y="4150475"/>
            <a:ext cx="45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8B45CE0-B27D-6B4C-A6ED-2DCB73BAB2F3}"/>
              </a:ext>
            </a:extLst>
          </p:cNvPr>
          <p:cNvCxnSpPr>
            <a:cxnSpLocks/>
          </p:cNvCxnSpPr>
          <p:nvPr/>
        </p:nvCxnSpPr>
        <p:spPr>
          <a:xfrm flipH="1">
            <a:off x="1667509" y="4822463"/>
            <a:ext cx="2118360" cy="259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5FBD067-6B3D-7745-8BFE-669CA60AD722}"/>
              </a:ext>
            </a:extLst>
          </p:cNvPr>
          <p:cNvSpPr txBox="1"/>
          <p:nvPr/>
        </p:nvSpPr>
        <p:spPr>
          <a:xfrm>
            <a:off x="2285415" y="4902235"/>
            <a:ext cx="895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getdata</a:t>
            </a:r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DCECEA1-5470-7C4D-B0AF-E3D2D53DC4B6}"/>
              </a:ext>
            </a:extLst>
          </p:cNvPr>
          <p:cNvCxnSpPr>
            <a:cxnSpLocks/>
          </p:cNvCxnSpPr>
          <p:nvPr/>
        </p:nvCxnSpPr>
        <p:spPr>
          <a:xfrm>
            <a:off x="1667509" y="5394995"/>
            <a:ext cx="211836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2C5A762-441E-924C-AA65-43933BF051A7}"/>
              </a:ext>
            </a:extLst>
          </p:cNvPr>
          <p:cNvSpPr txBox="1"/>
          <p:nvPr/>
        </p:nvSpPr>
        <p:spPr>
          <a:xfrm>
            <a:off x="2285415" y="5208543"/>
            <a:ext cx="68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block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7501786-F2F8-6543-ADA6-4D0C884B606D}"/>
              </a:ext>
            </a:extLst>
          </p:cNvPr>
          <p:cNvCxnSpPr>
            <a:cxnSpLocks/>
          </p:cNvCxnSpPr>
          <p:nvPr/>
        </p:nvCxnSpPr>
        <p:spPr>
          <a:xfrm>
            <a:off x="672796" y="2590800"/>
            <a:ext cx="9947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F866F024-F65B-7A48-B1AF-C72F5C44EFF5}"/>
              </a:ext>
            </a:extLst>
          </p:cNvPr>
          <p:cNvSpPr txBox="1"/>
          <p:nvPr/>
        </p:nvSpPr>
        <p:spPr>
          <a:xfrm>
            <a:off x="838200" y="2288986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Block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4D46F17-9069-A844-8F6D-214459EBD4E9}"/>
              </a:ext>
            </a:extLst>
          </p:cNvPr>
          <p:cNvSpPr/>
          <p:nvPr/>
        </p:nvSpPr>
        <p:spPr>
          <a:xfrm>
            <a:off x="1520189" y="2984500"/>
            <a:ext cx="266700" cy="1045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1243EDA-FABF-5F4A-9870-4B72F47FEA51}"/>
              </a:ext>
            </a:extLst>
          </p:cNvPr>
          <p:cNvCxnSpPr>
            <a:cxnSpLocks/>
          </p:cNvCxnSpPr>
          <p:nvPr/>
        </p:nvCxnSpPr>
        <p:spPr>
          <a:xfrm>
            <a:off x="5736429" y="1349186"/>
            <a:ext cx="0" cy="491677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A8042B8-58BD-A94F-9C12-3E7610C1471A}"/>
              </a:ext>
            </a:extLst>
          </p:cNvPr>
          <p:cNvCxnSpPr>
            <a:cxnSpLocks/>
          </p:cNvCxnSpPr>
          <p:nvPr/>
        </p:nvCxnSpPr>
        <p:spPr>
          <a:xfrm>
            <a:off x="7854789" y="1336486"/>
            <a:ext cx="32817" cy="4929475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B73CFD9-7E00-544F-9E1E-C0E4579037DC}"/>
              </a:ext>
            </a:extLst>
          </p:cNvPr>
          <p:cNvCxnSpPr>
            <a:cxnSpLocks/>
          </p:cNvCxnSpPr>
          <p:nvPr/>
        </p:nvCxnSpPr>
        <p:spPr>
          <a:xfrm>
            <a:off x="5736429" y="3684989"/>
            <a:ext cx="211836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C3A8432-7198-C249-B7E8-B4F1267E4AD5}"/>
              </a:ext>
            </a:extLst>
          </p:cNvPr>
          <p:cNvSpPr txBox="1"/>
          <p:nvPr/>
        </p:nvSpPr>
        <p:spPr>
          <a:xfrm>
            <a:off x="6565739" y="3454961"/>
            <a:ext cx="45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B0C97B6-54F9-8447-ACD4-6CBDBC403DD5}"/>
              </a:ext>
            </a:extLst>
          </p:cNvPr>
          <p:cNvCxnSpPr>
            <a:cxnSpLocks/>
          </p:cNvCxnSpPr>
          <p:nvPr/>
        </p:nvCxnSpPr>
        <p:spPr>
          <a:xfrm flipH="1">
            <a:off x="5736429" y="4126949"/>
            <a:ext cx="2118360" cy="259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D315280-4516-DA44-BCFF-8A3CE520A69C}"/>
              </a:ext>
            </a:extLst>
          </p:cNvPr>
          <p:cNvSpPr txBox="1"/>
          <p:nvPr/>
        </p:nvSpPr>
        <p:spPr>
          <a:xfrm>
            <a:off x="6354335" y="4206721"/>
            <a:ext cx="895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getdata</a:t>
            </a:r>
            <a:endParaRPr lang="en-US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C38B644-736F-1147-9990-284CF3806675}"/>
              </a:ext>
            </a:extLst>
          </p:cNvPr>
          <p:cNvCxnSpPr>
            <a:cxnSpLocks/>
          </p:cNvCxnSpPr>
          <p:nvPr/>
        </p:nvCxnSpPr>
        <p:spPr>
          <a:xfrm>
            <a:off x="5736429" y="4699481"/>
            <a:ext cx="211836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3EE87ABE-1DFF-0B48-95E0-43D9BB830A85}"/>
              </a:ext>
            </a:extLst>
          </p:cNvPr>
          <p:cNvSpPr txBox="1"/>
          <p:nvPr/>
        </p:nvSpPr>
        <p:spPr>
          <a:xfrm>
            <a:off x="6061762" y="4873037"/>
            <a:ext cx="150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Cmpctblock</a:t>
            </a:r>
            <a:endParaRPr lang="en-US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2B8AB4D-EFE1-AC4B-9CB0-3C26B91A0665}"/>
              </a:ext>
            </a:extLst>
          </p:cNvPr>
          <p:cNvCxnSpPr>
            <a:cxnSpLocks/>
          </p:cNvCxnSpPr>
          <p:nvPr/>
        </p:nvCxnSpPr>
        <p:spPr>
          <a:xfrm>
            <a:off x="4741716" y="1895286"/>
            <a:ext cx="9947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C5799A4-40D7-3149-9912-77A5FBE94097}"/>
              </a:ext>
            </a:extLst>
          </p:cNvPr>
          <p:cNvSpPr txBox="1"/>
          <p:nvPr/>
        </p:nvSpPr>
        <p:spPr>
          <a:xfrm>
            <a:off x="4907120" y="1593472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Block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62C2A31-5C43-034B-B8A7-C052C3E1B7C6}"/>
              </a:ext>
            </a:extLst>
          </p:cNvPr>
          <p:cNvSpPr/>
          <p:nvPr/>
        </p:nvSpPr>
        <p:spPr>
          <a:xfrm>
            <a:off x="5589109" y="2288986"/>
            <a:ext cx="266700" cy="1045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E4FD24B-350D-C243-9C3B-E6B78E9C14DC}"/>
              </a:ext>
            </a:extLst>
          </p:cNvPr>
          <p:cNvCxnSpPr>
            <a:cxnSpLocks/>
          </p:cNvCxnSpPr>
          <p:nvPr/>
        </p:nvCxnSpPr>
        <p:spPr>
          <a:xfrm flipH="1">
            <a:off x="5769246" y="5272058"/>
            <a:ext cx="2118360" cy="259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541A7D1B-B2D3-064C-87B7-63C408A942BA}"/>
              </a:ext>
            </a:extLst>
          </p:cNvPr>
          <p:cNvSpPr txBox="1"/>
          <p:nvPr/>
        </p:nvSpPr>
        <p:spPr>
          <a:xfrm>
            <a:off x="6387152" y="5351830"/>
            <a:ext cx="1175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getblktxn</a:t>
            </a:r>
            <a:endParaRPr lang="en-US" dirty="0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50F8C08-BFF7-F64E-9C05-D4168E748C40}"/>
              </a:ext>
            </a:extLst>
          </p:cNvPr>
          <p:cNvCxnSpPr>
            <a:cxnSpLocks/>
          </p:cNvCxnSpPr>
          <p:nvPr/>
        </p:nvCxnSpPr>
        <p:spPr>
          <a:xfrm>
            <a:off x="5769246" y="5844590"/>
            <a:ext cx="211836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32972406-46DE-6B4F-AD57-86602D36FC13}"/>
              </a:ext>
            </a:extLst>
          </p:cNvPr>
          <p:cNvSpPr txBox="1"/>
          <p:nvPr/>
        </p:nvSpPr>
        <p:spPr>
          <a:xfrm>
            <a:off x="6450429" y="5973498"/>
            <a:ext cx="93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blktxn</a:t>
            </a:r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E8BDA75-6713-0E40-922C-B86ED746237E}"/>
              </a:ext>
            </a:extLst>
          </p:cNvPr>
          <p:cNvSpPr txBox="1"/>
          <p:nvPr/>
        </p:nvSpPr>
        <p:spPr>
          <a:xfrm>
            <a:off x="1823141" y="6161873"/>
            <a:ext cx="1607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Legacy relaying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526824B-8A4F-C04F-A954-13328AF1BD93}"/>
              </a:ext>
            </a:extLst>
          </p:cNvPr>
          <p:cNvSpPr txBox="1"/>
          <p:nvPr/>
        </p:nvSpPr>
        <p:spPr>
          <a:xfrm>
            <a:off x="5630485" y="6542442"/>
            <a:ext cx="2365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Compact block relaying</a:t>
            </a:r>
          </a:p>
        </p:txBody>
      </p:sp>
      <p:sp>
        <p:nvSpPr>
          <p:cNvPr id="58" name="Content Placeholder 2">
            <a:extLst>
              <a:ext uri="{FF2B5EF4-FFF2-40B4-BE49-F238E27FC236}">
                <a16:creationId xmlns:a16="http://schemas.microsoft.com/office/drawing/2014/main" id="{2F6421A1-5B4F-F24C-A79E-C9176C59BFCB}"/>
              </a:ext>
            </a:extLst>
          </p:cNvPr>
          <p:cNvSpPr txBox="1">
            <a:spLocks/>
          </p:cNvSpPr>
          <p:nvPr/>
        </p:nvSpPr>
        <p:spPr>
          <a:xfrm>
            <a:off x="8164380" y="1521758"/>
            <a:ext cx="3627120" cy="4909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Legacy relaying sends transactions twice</a:t>
            </a:r>
          </a:p>
          <a:p>
            <a:r>
              <a:rPr lang="en-US" dirty="0"/>
              <a:t>Guess the </a:t>
            </a:r>
            <a:r>
              <a:rPr lang="en-US" dirty="0" err="1"/>
              <a:t>mempool</a:t>
            </a:r>
            <a:r>
              <a:rPr lang="en-US" dirty="0"/>
              <a:t> of the receiving node</a:t>
            </a:r>
          </a:p>
          <a:p>
            <a:r>
              <a:rPr lang="en-US" dirty="0"/>
              <a:t>Compact block has block header, </a:t>
            </a:r>
            <a:r>
              <a:rPr lang="en-US" dirty="0" err="1"/>
              <a:t>txids</a:t>
            </a:r>
            <a:r>
              <a:rPr lang="en-US" dirty="0"/>
              <a:t>, some full transactions</a:t>
            </a:r>
          </a:p>
          <a:p>
            <a:r>
              <a:rPr lang="en-US" dirty="0"/>
              <a:t>The receiving node sends </a:t>
            </a:r>
            <a:r>
              <a:rPr lang="en-US" dirty="0" err="1"/>
              <a:t>getblktxn</a:t>
            </a:r>
            <a:r>
              <a:rPr lang="en-US" dirty="0"/>
              <a:t> to receive missing transactions</a:t>
            </a:r>
          </a:p>
          <a:p>
            <a:endParaRPr lang="en-US" dirty="0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D3576B0-5EC3-E84B-B56D-E38A3B6C3384}"/>
              </a:ext>
            </a:extLst>
          </p:cNvPr>
          <p:cNvCxnSpPr>
            <a:cxnSpLocks/>
          </p:cNvCxnSpPr>
          <p:nvPr/>
        </p:nvCxnSpPr>
        <p:spPr>
          <a:xfrm flipH="1">
            <a:off x="5738518" y="1410672"/>
            <a:ext cx="2118360" cy="259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11C7345-DCAE-C744-877A-DDCA9D1CC232}"/>
              </a:ext>
            </a:extLst>
          </p:cNvPr>
          <p:cNvSpPr txBox="1"/>
          <p:nvPr/>
        </p:nvSpPr>
        <p:spPr>
          <a:xfrm>
            <a:off x="6144558" y="1554472"/>
            <a:ext cx="1542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Sendcmpct</a:t>
            </a:r>
            <a:r>
              <a:rPr lang="en-US" dirty="0"/>
              <a:t>(0)</a:t>
            </a:r>
          </a:p>
        </p:txBody>
      </p:sp>
    </p:spTree>
    <p:extLst>
      <p:ext uri="{BB962C8B-B14F-4D97-AF65-F5344CB8AC3E}">
        <p14:creationId xmlns:p14="http://schemas.microsoft.com/office/powerpoint/2010/main" val="3672942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04D3E-1D53-3146-A3A0-89A32BAD3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Capacity/Delay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41F9E-EB9C-AE4F-850D-02413C2C1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= communication/processing capacity of the network (</a:t>
            </a:r>
            <a:r>
              <a:rPr lang="en-US" dirty="0" err="1"/>
              <a:t>tx</a:t>
            </a:r>
            <a:r>
              <a:rPr lang="en-US" dirty="0"/>
              <a:t>/s)</a:t>
            </a:r>
          </a:p>
          <a:p>
            <a:r>
              <a:rPr lang="en-US" dirty="0"/>
              <a:t>D = speed-of-light </a:t>
            </a:r>
            <a:r>
              <a:rPr lang="en-US" dirty="0" err="1"/>
              <a:t>propogation</a:t>
            </a:r>
            <a:r>
              <a:rPr lang="en-US" dirty="0"/>
              <a:t> delay</a:t>
            </a:r>
          </a:p>
          <a:p>
            <a:r>
              <a:rPr lang="en-US" dirty="0"/>
              <a:t>End to end delay(𝛅):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Propagation delay: 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Processing delay: B/C (where B is block size in </a:t>
            </a:r>
            <a:r>
              <a:rPr lang="en-US" dirty="0" err="1"/>
              <a:t>tx</a:t>
            </a:r>
            <a:r>
              <a:rPr lang="en-US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Queuing delay</a:t>
            </a:r>
          </a:p>
          <a:p>
            <a:r>
              <a:rPr lang="en-US" dirty="0"/>
              <a:t>Delay increases with increase in block size</a:t>
            </a:r>
          </a:p>
        </p:txBody>
      </p:sp>
    </p:spTree>
    <p:extLst>
      <p:ext uri="{BB962C8B-B14F-4D97-AF65-F5344CB8AC3E}">
        <p14:creationId xmlns:p14="http://schemas.microsoft.com/office/powerpoint/2010/main" val="2827708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FF52C-DF61-2845-B6E2-4C23A61E9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delay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FEDA4-0F0F-B74B-B5CF-D2BF329C5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374" y="4046039"/>
            <a:ext cx="10515600" cy="605588"/>
          </a:xfrm>
        </p:spPr>
        <p:txBody>
          <a:bodyPr/>
          <a:lstStyle/>
          <a:p>
            <a:r>
              <a:rPr lang="en-US" dirty="0"/>
              <a:t>Branching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866B89-4F6F-434D-B216-BD579DC4E7ED}"/>
              </a:ext>
            </a:extLst>
          </p:cNvPr>
          <p:cNvSpPr/>
          <p:nvPr/>
        </p:nvSpPr>
        <p:spPr>
          <a:xfrm>
            <a:off x="1395663" y="2823411"/>
            <a:ext cx="593558" cy="60558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335296-A4ED-194E-964C-DF3EDB8D3460}"/>
              </a:ext>
            </a:extLst>
          </p:cNvPr>
          <p:cNvSpPr/>
          <p:nvPr/>
        </p:nvSpPr>
        <p:spPr>
          <a:xfrm>
            <a:off x="2767263" y="2823410"/>
            <a:ext cx="593558" cy="60558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AA1184D-AB79-0049-87C3-81AC3BD1B891}"/>
              </a:ext>
            </a:extLst>
          </p:cNvPr>
          <p:cNvCxnSpPr>
            <a:stCxn id="5" idx="1"/>
            <a:endCxn id="4" idx="3"/>
          </p:cNvCxnSpPr>
          <p:nvPr/>
        </p:nvCxnSpPr>
        <p:spPr>
          <a:xfrm flipH="1">
            <a:off x="1989221" y="3126205"/>
            <a:ext cx="7780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5EFB3E3D-304A-6840-91C5-24827B5351F8}"/>
              </a:ext>
            </a:extLst>
          </p:cNvPr>
          <p:cNvSpPr/>
          <p:nvPr/>
        </p:nvSpPr>
        <p:spPr>
          <a:xfrm>
            <a:off x="4138863" y="2823410"/>
            <a:ext cx="593558" cy="60558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80B61C7-9B53-554F-A7A1-9F2B05FC5664}"/>
              </a:ext>
            </a:extLst>
          </p:cNvPr>
          <p:cNvCxnSpPr>
            <a:stCxn id="8" idx="1"/>
          </p:cNvCxnSpPr>
          <p:nvPr/>
        </p:nvCxnSpPr>
        <p:spPr>
          <a:xfrm flipH="1">
            <a:off x="3360821" y="3126205"/>
            <a:ext cx="7780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79A0D14-1A6F-414A-99F3-8310D5A474A6}"/>
              </a:ext>
            </a:extLst>
          </p:cNvPr>
          <p:cNvSpPr/>
          <p:nvPr/>
        </p:nvSpPr>
        <p:spPr>
          <a:xfrm>
            <a:off x="5550568" y="2823410"/>
            <a:ext cx="593558" cy="60558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F7D3C9-3162-9743-B8D1-587AFFA63953}"/>
              </a:ext>
            </a:extLst>
          </p:cNvPr>
          <p:cNvCxnSpPr>
            <a:stCxn id="10" idx="1"/>
          </p:cNvCxnSpPr>
          <p:nvPr/>
        </p:nvCxnSpPr>
        <p:spPr>
          <a:xfrm flipH="1">
            <a:off x="4772526" y="3126205"/>
            <a:ext cx="7780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0B31A46-8116-4E41-87F9-346A49622C27}"/>
              </a:ext>
            </a:extLst>
          </p:cNvPr>
          <p:cNvSpPr/>
          <p:nvPr/>
        </p:nvSpPr>
        <p:spPr>
          <a:xfrm>
            <a:off x="6940216" y="2823410"/>
            <a:ext cx="593558" cy="60558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184A2F8-6C62-AC4D-A75A-B55602B45ABA}"/>
              </a:ext>
            </a:extLst>
          </p:cNvPr>
          <p:cNvCxnSpPr>
            <a:stCxn id="12" idx="1"/>
          </p:cNvCxnSpPr>
          <p:nvPr/>
        </p:nvCxnSpPr>
        <p:spPr>
          <a:xfrm flipH="1">
            <a:off x="6162174" y="3126205"/>
            <a:ext cx="7780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AC31527-83BD-4649-B7D1-D404C6CC01F7}"/>
              </a:ext>
            </a:extLst>
          </p:cNvPr>
          <p:cNvSpPr/>
          <p:nvPr/>
        </p:nvSpPr>
        <p:spPr>
          <a:xfrm>
            <a:off x="7533774" y="2454078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𝛅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F3C3E2-AEF2-1644-8D25-00FC94D45C3D}"/>
              </a:ext>
            </a:extLst>
          </p:cNvPr>
          <p:cNvSpPr/>
          <p:nvPr/>
        </p:nvSpPr>
        <p:spPr>
          <a:xfrm>
            <a:off x="8520364" y="2805362"/>
            <a:ext cx="593558" cy="60558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C00C19C-26E4-424E-872E-F7885B3DAD91}"/>
              </a:ext>
            </a:extLst>
          </p:cNvPr>
          <p:cNvCxnSpPr>
            <a:cxnSpLocks/>
            <a:stCxn id="15" idx="1"/>
            <a:endCxn id="12" idx="3"/>
          </p:cNvCxnSpPr>
          <p:nvPr/>
        </p:nvCxnSpPr>
        <p:spPr>
          <a:xfrm flipH="1">
            <a:off x="7533774" y="3108157"/>
            <a:ext cx="986590" cy="18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1A0F213F-1FC3-C54D-A4EA-781220740247}"/>
              </a:ext>
            </a:extLst>
          </p:cNvPr>
          <p:cNvSpPr/>
          <p:nvPr/>
        </p:nvSpPr>
        <p:spPr>
          <a:xfrm>
            <a:off x="7853092" y="2805362"/>
            <a:ext cx="667272" cy="623637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F3FBB5E-AF2F-3B4D-967F-DE88FA64E839}"/>
              </a:ext>
            </a:extLst>
          </p:cNvPr>
          <p:cNvSpPr/>
          <p:nvPr/>
        </p:nvSpPr>
        <p:spPr>
          <a:xfrm>
            <a:off x="7533774" y="2846274"/>
            <a:ext cx="319318" cy="605589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531438-FE9B-AE48-BC39-EAD40A30045F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605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Wasted hashpower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BA75EF-2B90-C446-B744-3DCAA2DA2C38}"/>
              </a:ext>
            </a:extLst>
          </p:cNvPr>
          <p:cNvSpPr/>
          <p:nvPr/>
        </p:nvSpPr>
        <p:spPr>
          <a:xfrm>
            <a:off x="1395663" y="5201625"/>
            <a:ext cx="593558" cy="60558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E27A91D-ACF6-C445-B2B6-7CB92EF34E99}"/>
              </a:ext>
            </a:extLst>
          </p:cNvPr>
          <p:cNvSpPr/>
          <p:nvPr/>
        </p:nvSpPr>
        <p:spPr>
          <a:xfrm>
            <a:off x="2767263" y="5201624"/>
            <a:ext cx="593558" cy="60558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5FB8AEA-4CF9-2746-8FD0-835504CD57EF}"/>
              </a:ext>
            </a:extLst>
          </p:cNvPr>
          <p:cNvCxnSpPr>
            <a:stCxn id="22" idx="1"/>
            <a:endCxn id="21" idx="3"/>
          </p:cNvCxnSpPr>
          <p:nvPr/>
        </p:nvCxnSpPr>
        <p:spPr>
          <a:xfrm flipH="1">
            <a:off x="1989221" y="5504419"/>
            <a:ext cx="7780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E3ED807A-EF63-BA4A-91CA-24ECA790CA65}"/>
              </a:ext>
            </a:extLst>
          </p:cNvPr>
          <p:cNvSpPr/>
          <p:nvPr/>
        </p:nvSpPr>
        <p:spPr>
          <a:xfrm>
            <a:off x="4138863" y="5201624"/>
            <a:ext cx="593558" cy="60558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294FBE4-21D2-D24D-8E40-57E230937047}"/>
              </a:ext>
            </a:extLst>
          </p:cNvPr>
          <p:cNvCxnSpPr>
            <a:stCxn id="24" idx="1"/>
          </p:cNvCxnSpPr>
          <p:nvPr/>
        </p:nvCxnSpPr>
        <p:spPr>
          <a:xfrm flipH="1">
            <a:off x="3360821" y="5504419"/>
            <a:ext cx="7780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3A90C396-346F-C74B-9B4D-E677BA280049}"/>
              </a:ext>
            </a:extLst>
          </p:cNvPr>
          <p:cNvSpPr/>
          <p:nvPr/>
        </p:nvSpPr>
        <p:spPr>
          <a:xfrm>
            <a:off x="5550568" y="5201624"/>
            <a:ext cx="593558" cy="60558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B7B0255-BF90-D349-B51F-1C5DAB11312A}"/>
              </a:ext>
            </a:extLst>
          </p:cNvPr>
          <p:cNvCxnSpPr>
            <a:stCxn id="26" idx="1"/>
          </p:cNvCxnSpPr>
          <p:nvPr/>
        </p:nvCxnSpPr>
        <p:spPr>
          <a:xfrm flipH="1">
            <a:off x="4772526" y="5504419"/>
            <a:ext cx="7780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94BD3FE6-DF5A-5945-BDC8-50072DE7FF65}"/>
              </a:ext>
            </a:extLst>
          </p:cNvPr>
          <p:cNvSpPr/>
          <p:nvPr/>
        </p:nvSpPr>
        <p:spPr>
          <a:xfrm>
            <a:off x="6940216" y="5201624"/>
            <a:ext cx="593558" cy="60558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9C54934-642B-9E4A-9603-5B38A7CE3456}"/>
              </a:ext>
            </a:extLst>
          </p:cNvPr>
          <p:cNvCxnSpPr>
            <a:stCxn id="28" idx="1"/>
          </p:cNvCxnSpPr>
          <p:nvPr/>
        </p:nvCxnSpPr>
        <p:spPr>
          <a:xfrm flipH="1">
            <a:off x="6162174" y="5504419"/>
            <a:ext cx="7780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D3D706A-1190-7C4E-B7CB-E80C97861F5D}"/>
              </a:ext>
            </a:extLst>
          </p:cNvPr>
          <p:cNvSpPr/>
          <p:nvPr/>
        </p:nvSpPr>
        <p:spPr>
          <a:xfrm>
            <a:off x="8520364" y="5183576"/>
            <a:ext cx="593558" cy="60558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E01F93C-703C-6540-BAA4-8F9F491E1ED0}"/>
              </a:ext>
            </a:extLst>
          </p:cNvPr>
          <p:cNvCxnSpPr>
            <a:cxnSpLocks/>
            <a:stCxn id="30" idx="1"/>
            <a:endCxn id="28" idx="3"/>
          </p:cNvCxnSpPr>
          <p:nvPr/>
        </p:nvCxnSpPr>
        <p:spPr>
          <a:xfrm flipH="1">
            <a:off x="7533774" y="5486371"/>
            <a:ext cx="986590" cy="18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96276527-3446-8347-AAEC-F989C15A6C4F}"/>
              </a:ext>
            </a:extLst>
          </p:cNvPr>
          <p:cNvSpPr/>
          <p:nvPr/>
        </p:nvSpPr>
        <p:spPr>
          <a:xfrm>
            <a:off x="7555831" y="5178762"/>
            <a:ext cx="964533" cy="628452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D386A44-4420-8746-B829-DC8D34FD5354}"/>
              </a:ext>
            </a:extLst>
          </p:cNvPr>
          <p:cNvSpPr/>
          <p:nvPr/>
        </p:nvSpPr>
        <p:spPr>
          <a:xfrm>
            <a:off x="7533774" y="6036366"/>
            <a:ext cx="319318" cy="605589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BB3B2F5-F7E3-B74D-804C-924AF8C653FF}"/>
              </a:ext>
            </a:extLst>
          </p:cNvPr>
          <p:cNvSpPr/>
          <p:nvPr/>
        </p:nvSpPr>
        <p:spPr>
          <a:xfrm>
            <a:off x="7855098" y="6036367"/>
            <a:ext cx="593558" cy="60558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065825F-B555-5540-B8D1-A86D6614A729}"/>
              </a:ext>
            </a:extLst>
          </p:cNvPr>
          <p:cNvCxnSpPr>
            <a:cxnSpLocks/>
            <a:stCxn id="34" idx="1"/>
            <a:endCxn id="26" idx="3"/>
          </p:cNvCxnSpPr>
          <p:nvPr/>
        </p:nvCxnSpPr>
        <p:spPr>
          <a:xfrm flipH="1" flipV="1">
            <a:off x="6144126" y="5504419"/>
            <a:ext cx="1710972" cy="834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516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ECBD4-634D-7746-B817-65EBBEC75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current p2p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77BD5-0351-AD49-8CA0-0788CF8AC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efficient (total communication is O(Nd))</a:t>
            </a:r>
          </a:p>
          <a:p>
            <a:r>
              <a:rPr lang="en-US" dirty="0"/>
              <a:t>Easy to deanonymize (due to symmetric flooding)</a:t>
            </a:r>
          </a:p>
          <a:p>
            <a:r>
              <a:rPr lang="en-US" dirty="0"/>
              <a:t>Plausible deniability for forking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93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C0711-DEFE-E941-9E86-3912385DC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Speeding up the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04DAA-1823-C04F-8253-13ADCF9EB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Miner rely on a trusted fast relaying network</a:t>
            </a:r>
          </a:p>
          <a:p>
            <a:r>
              <a:rPr lang="en-US" dirty="0"/>
              <a:t>Falcon, FIBRE, FRN,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FRN(Fast relay network): Hub and spoke model, trusted servers, servers are fast</a:t>
            </a:r>
          </a:p>
          <a:p>
            <a:endParaRPr lang="en-US" dirty="0"/>
          </a:p>
        </p:txBody>
      </p:sp>
      <p:pic>
        <p:nvPicPr>
          <p:cNvPr id="4" name="Graphic 3" descr="Database">
            <a:extLst>
              <a:ext uri="{FF2B5EF4-FFF2-40B4-BE49-F238E27FC236}">
                <a16:creationId xmlns:a16="http://schemas.microsoft.com/office/drawing/2014/main" id="{9FB9206C-1AD0-F242-8725-D74C2C4FE2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96713" y="4505736"/>
            <a:ext cx="369771" cy="369771"/>
          </a:xfrm>
          <a:prstGeom prst="rect">
            <a:avLst/>
          </a:prstGeom>
        </p:spPr>
      </p:pic>
      <p:pic>
        <p:nvPicPr>
          <p:cNvPr id="5" name="Graphic 4" descr="Internet">
            <a:extLst>
              <a:ext uri="{FF2B5EF4-FFF2-40B4-BE49-F238E27FC236}">
                <a16:creationId xmlns:a16="http://schemas.microsoft.com/office/drawing/2014/main" id="{EED06AC6-D04C-AF46-85FB-56F6E2B279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3007" y="5412790"/>
            <a:ext cx="369771" cy="369771"/>
          </a:xfrm>
          <a:prstGeom prst="rect">
            <a:avLst/>
          </a:prstGeom>
        </p:spPr>
      </p:pic>
      <p:pic>
        <p:nvPicPr>
          <p:cNvPr id="6" name="Graphic 5" descr="Internet">
            <a:extLst>
              <a:ext uri="{FF2B5EF4-FFF2-40B4-BE49-F238E27FC236}">
                <a16:creationId xmlns:a16="http://schemas.microsoft.com/office/drawing/2014/main" id="{B26D79E8-48F9-BD49-83EC-E76FD4B5B0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11567" y="5396525"/>
            <a:ext cx="369771" cy="369771"/>
          </a:xfrm>
          <a:prstGeom prst="rect">
            <a:avLst/>
          </a:prstGeom>
        </p:spPr>
      </p:pic>
      <p:pic>
        <p:nvPicPr>
          <p:cNvPr id="7" name="Graphic 6" descr="Internet">
            <a:extLst>
              <a:ext uri="{FF2B5EF4-FFF2-40B4-BE49-F238E27FC236}">
                <a16:creationId xmlns:a16="http://schemas.microsoft.com/office/drawing/2014/main" id="{5E555A05-FE44-2B41-9705-4BCC569B99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96713" y="5412791"/>
            <a:ext cx="369771" cy="369771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9B8C673-1DD1-944F-B96A-C12781908BB6}"/>
              </a:ext>
            </a:extLst>
          </p:cNvPr>
          <p:cNvCxnSpPr>
            <a:cxnSpLocks/>
            <a:stCxn id="5" idx="0"/>
            <a:endCxn id="4" idx="2"/>
          </p:cNvCxnSpPr>
          <p:nvPr/>
        </p:nvCxnSpPr>
        <p:spPr>
          <a:xfrm flipV="1">
            <a:off x="1277893" y="4875507"/>
            <a:ext cx="703706" cy="53728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7CAC71F-C696-B444-8E92-789F56863A00}"/>
              </a:ext>
            </a:extLst>
          </p:cNvPr>
          <p:cNvCxnSpPr>
            <a:cxnSpLocks/>
            <a:stCxn id="7" idx="0"/>
            <a:endCxn id="4" idx="2"/>
          </p:cNvCxnSpPr>
          <p:nvPr/>
        </p:nvCxnSpPr>
        <p:spPr>
          <a:xfrm flipV="1">
            <a:off x="1981599" y="4875507"/>
            <a:ext cx="0" cy="5372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1A7559E-C4A1-3544-8718-F958EDD5859A}"/>
              </a:ext>
            </a:extLst>
          </p:cNvPr>
          <p:cNvCxnSpPr>
            <a:cxnSpLocks/>
            <a:stCxn id="6" idx="0"/>
            <a:endCxn id="4" idx="2"/>
          </p:cNvCxnSpPr>
          <p:nvPr/>
        </p:nvCxnSpPr>
        <p:spPr>
          <a:xfrm flipH="1" flipV="1">
            <a:off x="1981599" y="4875507"/>
            <a:ext cx="614854" cy="5210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Graphic 21" descr="Database">
            <a:extLst>
              <a:ext uri="{FF2B5EF4-FFF2-40B4-BE49-F238E27FC236}">
                <a16:creationId xmlns:a16="http://schemas.microsoft.com/office/drawing/2014/main" id="{141C0452-FC1D-974A-8FAD-69212725B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55429" y="5227904"/>
            <a:ext cx="369771" cy="369771"/>
          </a:xfrm>
          <a:prstGeom prst="rect">
            <a:avLst/>
          </a:prstGeom>
        </p:spPr>
      </p:pic>
      <p:pic>
        <p:nvPicPr>
          <p:cNvPr id="23" name="Graphic 22" descr="Internet">
            <a:extLst>
              <a:ext uri="{FF2B5EF4-FFF2-40B4-BE49-F238E27FC236}">
                <a16:creationId xmlns:a16="http://schemas.microsoft.com/office/drawing/2014/main" id="{9B56FA93-A39D-9545-829C-15CC12848C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51723" y="6134958"/>
            <a:ext cx="369771" cy="369771"/>
          </a:xfrm>
          <a:prstGeom prst="rect">
            <a:avLst/>
          </a:prstGeom>
        </p:spPr>
      </p:pic>
      <p:pic>
        <p:nvPicPr>
          <p:cNvPr id="24" name="Graphic 23" descr="Internet">
            <a:extLst>
              <a:ext uri="{FF2B5EF4-FFF2-40B4-BE49-F238E27FC236}">
                <a16:creationId xmlns:a16="http://schemas.microsoft.com/office/drawing/2014/main" id="{058B9256-0659-5044-8F98-140FFE9CC1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70283" y="6118693"/>
            <a:ext cx="369771" cy="369771"/>
          </a:xfrm>
          <a:prstGeom prst="rect">
            <a:avLst/>
          </a:prstGeom>
        </p:spPr>
      </p:pic>
      <p:pic>
        <p:nvPicPr>
          <p:cNvPr id="25" name="Graphic 24" descr="Internet">
            <a:extLst>
              <a:ext uri="{FF2B5EF4-FFF2-40B4-BE49-F238E27FC236}">
                <a16:creationId xmlns:a16="http://schemas.microsoft.com/office/drawing/2014/main" id="{6F49230B-D731-5646-B0CD-28C483BA73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5429" y="6134959"/>
            <a:ext cx="369771" cy="369771"/>
          </a:xfrm>
          <a:prstGeom prst="rect">
            <a:avLst/>
          </a:prstGeom>
        </p:spPr>
      </p:pic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5341925-66A0-D245-9DE4-FAE4207E4B15}"/>
              </a:ext>
            </a:extLst>
          </p:cNvPr>
          <p:cNvCxnSpPr>
            <a:cxnSpLocks/>
            <a:stCxn id="23" idx="0"/>
            <a:endCxn id="22" idx="2"/>
          </p:cNvCxnSpPr>
          <p:nvPr/>
        </p:nvCxnSpPr>
        <p:spPr>
          <a:xfrm flipV="1">
            <a:off x="3836609" y="5597675"/>
            <a:ext cx="703706" cy="53728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BE6B7A9-16D5-664E-B1A9-BC19E0FC8EF4}"/>
              </a:ext>
            </a:extLst>
          </p:cNvPr>
          <p:cNvCxnSpPr>
            <a:cxnSpLocks/>
            <a:stCxn id="25" idx="0"/>
            <a:endCxn id="22" idx="2"/>
          </p:cNvCxnSpPr>
          <p:nvPr/>
        </p:nvCxnSpPr>
        <p:spPr>
          <a:xfrm flipV="1">
            <a:off x="4540315" y="5597675"/>
            <a:ext cx="0" cy="5372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EA681B0-3CDC-FB49-AAB5-17308E462620}"/>
              </a:ext>
            </a:extLst>
          </p:cNvPr>
          <p:cNvCxnSpPr>
            <a:cxnSpLocks/>
            <a:stCxn id="24" idx="0"/>
            <a:endCxn id="22" idx="2"/>
          </p:cNvCxnSpPr>
          <p:nvPr/>
        </p:nvCxnSpPr>
        <p:spPr>
          <a:xfrm flipH="1" flipV="1">
            <a:off x="4540315" y="5597675"/>
            <a:ext cx="614854" cy="5210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Graphic 31" descr="Database">
            <a:extLst>
              <a:ext uri="{FF2B5EF4-FFF2-40B4-BE49-F238E27FC236}">
                <a16:creationId xmlns:a16="http://schemas.microsoft.com/office/drawing/2014/main" id="{637BA9B4-1E95-384E-8CF1-558D1B7C24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11114" y="3774349"/>
            <a:ext cx="369771" cy="369771"/>
          </a:xfrm>
          <a:prstGeom prst="rect">
            <a:avLst/>
          </a:prstGeom>
        </p:spPr>
      </p:pic>
      <p:pic>
        <p:nvPicPr>
          <p:cNvPr id="33" name="Graphic 32" descr="Internet">
            <a:extLst>
              <a:ext uri="{FF2B5EF4-FFF2-40B4-BE49-F238E27FC236}">
                <a16:creationId xmlns:a16="http://schemas.microsoft.com/office/drawing/2014/main" id="{3D3BC11C-EBC5-954F-B3BF-4A44888925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07408" y="4681403"/>
            <a:ext cx="369771" cy="369771"/>
          </a:xfrm>
          <a:prstGeom prst="rect">
            <a:avLst/>
          </a:prstGeom>
        </p:spPr>
      </p:pic>
      <p:pic>
        <p:nvPicPr>
          <p:cNvPr id="34" name="Graphic 33" descr="Internet">
            <a:extLst>
              <a:ext uri="{FF2B5EF4-FFF2-40B4-BE49-F238E27FC236}">
                <a16:creationId xmlns:a16="http://schemas.microsoft.com/office/drawing/2014/main" id="{CB9C3553-F59A-E04E-8E65-385572DB62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25968" y="4665138"/>
            <a:ext cx="369771" cy="369771"/>
          </a:xfrm>
          <a:prstGeom prst="rect">
            <a:avLst/>
          </a:prstGeom>
        </p:spPr>
      </p:pic>
      <p:pic>
        <p:nvPicPr>
          <p:cNvPr id="35" name="Graphic 34" descr="Internet">
            <a:extLst>
              <a:ext uri="{FF2B5EF4-FFF2-40B4-BE49-F238E27FC236}">
                <a16:creationId xmlns:a16="http://schemas.microsoft.com/office/drawing/2014/main" id="{63434207-7E81-5A49-B762-F081D5C94F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11114" y="4681404"/>
            <a:ext cx="369771" cy="369771"/>
          </a:xfrm>
          <a:prstGeom prst="rect">
            <a:avLst/>
          </a:prstGeom>
        </p:spPr>
      </p:pic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400358C-650B-1847-BBD0-1F9E083A762F}"/>
              </a:ext>
            </a:extLst>
          </p:cNvPr>
          <p:cNvCxnSpPr>
            <a:cxnSpLocks/>
            <a:stCxn id="33" idx="0"/>
            <a:endCxn id="32" idx="2"/>
          </p:cNvCxnSpPr>
          <p:nvPr/>
        </p:nvCxnSpPr>
        <p:spPr>
          <a:xfrm flipV="1">
            <a:off x="5392294" y="4144120"/>
            <a:ext cx="703706" cy="53728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119B082-B9EC-DE43-A882-9D9BDD663BA2}"/>
              </a:ext>
            </a:extLst>
          </p:cNvPr>
          <p:cNvCxnSpPr>
            <a:cxnSpLocks/>
            <a:stCxn id="35" idx="0"/>
            <a:endCxn id="32" idx="2"/>
          </p:cNvCxnSpPr>
          <p:nvPr/>
        </p:nvCxnSpPr>
        <p:spPr>
          <a:xfrm flipV="1">
            <a:off x="6096000" y="4144120"/>
            <a:ext cx="0" cy="5372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7A8B5CA-27C4-EC43-B24B-CB983BC7157C}"/>
              </a:ext>
            </a:extLst>
          </p:cNvPr>
          <p:cNvCxnSpPr>
            <a:cxnSpLocks/>
            <a:stCxn id="34" idx="0"/>
            <a:endCxn id="32" idx="2"/>
          </p:cNvCxnSpPr>
          <p:nvPr/>
        </p:nvCxnSpPr>
        <p:spPr>
          <a:xfrm flipH="1" flipV="1">
            <a:off x="6096000" y="4144120"/>
            <a:ext cx="614854" cy="5210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Graphic 38" descr="Database">
            <a:extLst>
              <a:ext uri="{FF2B5EF4-FFF2-40B4-BE49-F238E27FC236}">
                <a16:creationId xmlns:a16="http://schemas.microsoft.com/office/drawing/2014/main" id="{DD362088-BD88-BB46-A518-85D6DA395F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34071" y="4850023"/>
            <a:ext cx="369771" cy="369771"/>
          </a:xfrm>
          <a:prstGeom prst="rect">
            <a:avLst/>
          </a:prstGeom>
        </p:spPr>
      </p:pic>
      <p:pic>
        <p:nvPicPr>
          <p:cNvPr id="40" name="Graphic 39" descr="Internet">
            <a:extLst>
              <a:ext uri="{FF2B5EF4-FFF2-40B4-BE49-F238E27FC236}">
                <a16:creationId xmlns:a16="http://schemas.microsoft.com/office/drawing/2014/main" id="{339EC848-6BAA-C24F-8C6A-BCE5F2EE48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30365" y="5757077"/>
            <a:ext cx="369771" cy="369771"/>
          </a:xfrm>
          <a:prstGeom prst="rect">
            <a:avLst/>
          </a:prstGeom>
        </p:spPr>
      </p:pic>
      <p:pic>
        <p:nvPicPr>
          <p:cNvPr id="41" name="Graphic 40" descr="Internet">
            <a:extLst>
              <a:ext uri="{FF2B5EF4-FFF2-40B4-BE49-F238E27FC236}">
                <a16:creationId xmlns:a16="http://schemas.microsoft.com/office/drawing/2014/main" id="{015B76A2-7C24-BD46-98A4-ACB8C59C79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48925" y="5740812"/>
            <a:ext cx="369771" cy="369771"/>
          </a:xfrm>
          <a:prstGeom prst="rect">
            <a:avLst/>
          </a:prstGeom>
        </p:spPr>
      </p:pic>
      <p:pic>
        <p:nvPicPr>
          <p:cNvPr id="42" name="Graphic 41" descr="Internet">
            <a:extLst>
              <a:ext uri="{FF2B5EF4-FFF2-40B4-BE49-F238E27FC236}">
                <a16:creationId xmlns:a16="http://schemas.microsoft.com/office/drawing/2014/main" id="{156C1E8C-A038-5649-BA16-B1F0F32AF6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34071" y="5757078"/>
            <a:ext cx="369771" cy="369771"/>
          </a:xfrm>
          <a:prstGeom prst="rect">
            <a:avLst/>
          </a:prstGeom>
        </p:spPr>
      </p:pic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42AE267-1944-2746-ADE0-995254101EAE}"/>
              </a:ext>
            </a:extLst>
          </p:cNvPr>
          <p:cNvCxnSpPr>
            <a:cxnSpLocks/>
            <a:stCxn id="40" idx="0"/>
            <a:endCxn id="39" idx="2"/>
          </p:cNvCxnSpPr>
          <p:nvPr/>
        </p:nvCxnSpPr>
        <p:spPr>
          <a:xfrm flipV="1">
            <a:off x="8115251" y="5219794"/>
            <a:ext cx="703706" cy="53728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A143700-A2BE-5B4E-B417-F2BFDD88E185}"/>
              </a:ext>
            </a:extLst>
          </p:cNvPr>
          <p:cNvCxnSpPr>
            <a:cxnSpLocks/>
            <a:stCxn id="42" idx="0"/>
            <a:endCxn id="39" idx="2"/>
          </p:cNvCxnSpPr>
          <p:nvPr/>
        </p:nvCxnSpPr>
        <p:spPr>
          <a:xfrm flipV="1">
            <a:off x="8818957" y="5219794"/>
            <a:ext cx="0" cy="5372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48C29CB-EB24-8C47-92BD-3707F771CD3F}"/>
              </a:ext>
            </a:extLst>
          </p:cNvPr>
          <p:cNvCxnSpPr>
            <a:cxnSpLocks/>
            <a:stCxn id="41" idx="0"/>
            <a:endCxn id="39" idx="2"/>
          </p:cNvCxnSpPr>
          <p:nvPr/>
        </p:nvCxnSpPr>
        <p:spPr>
          <a:xfrm flipH="1" flipV="1">
            <a:off x="8818957" y="5219794"/>
            <a:ext cx="614854" cy="5210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B04C485-1E89-0F48-8142-72ADE80C07BF}"/>
              </a:ext>
            </a:extLst>
          </p:cNvPr>
          <p:cNvCxnSpPr>
            <a:cxnSpLocks/>
            <a:stCxn id="22" idx="1"/>
            <a:endCxn id="4" idx="3"/>
          </p:cNvCxnSpPr>
          <p:nvPr/>
        </p:nvCxnSpPr>
        <p:spPr>
          <a:xfrm flipH="1" flipV="1">
            <a:off x="2166484" y="4690622"/>
            <a:ext cx="2188945" cy="72216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873F4B0-B0D7-B747-B554-7D0B8AFB1871}"/>
              </a:ext>
            </a:extLst>
          </p:cNvPr>
          <p:cNvCxnSpPr>
            <a:cxnSpLocks/>
            <a:stCxn id="22" idx="3"/>
            <a:endCxn id="32" idx="1"/>
          </p:cNvCxnSpPr>
          <p:nvPr/>
        </p:nvCxnSpPr>
        <p:spPr>
          <a:xfrm flipV="1">
            <a:off x="4725200" y="3959235"/>
            <a:ext cx="1185914" cy="145355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66EE388-97A2-CF49-9C69-C69005D14491}"/>
              </a:ext>
            </a:extLst>
          </p:cNvPr>
          <p:cNvCxnSpPr>
            <a:cxnSpLocks/>
            <a:stCxn id="39" idx="1"/>
            <a:endCxn id="32" idx="3"/>
          </p:cNvCxnSpPr>
          <p:nvPr/>
        </p:nvCxnSpPr>
        <p:spPr>
          <a:xfrm flipH="1" flipV="1">
            <a:off x="6280885" y="3959235"/>
            <a:ext cx="2353186" cy="1075674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DB3535A3-11FA-FA4B-B255-352E4E41B8BD}"/>
              </a:ext>
            </a:extLst>
          </p:cNvPr>
          <p:cNvSpPr txBox="1"/>
          <p:nvPr/>
        </p:nvSpPr>
        <p:spPr>
          <a:xfrm>
            <a:off x="9899595" y="5741251"/>
            <a:ext cx="837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Miners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D89D856-4E64-204B-90A7-55020F18210B}"/>
              </a:ext>
            </a:extLst>
          </p:cNvPr>
          <p:cNvSpPr txBox="1"/>
          <p:nvPr/>
        </p:nvSpPr>
        <p:spPr>
          <a:xfrm>
            <a:off x="9126384" y="4834196"/>
            <a:ext cx="1288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FRN servers</a:t>
            </a:r>
          </a:p>
        </p:txBody>
      </p:sp>
    </p:spTree>
    <p:extLst>
      <p:ext uri="{BB962C8B-B14F-4D97-AF65-F5344CB8AC3E}">
        <p14:creationId xmlns:p14="http://schemas.microsoft.com/office/powerpoint/2010/main" val="2786547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826F8-2E2C-6643-A8D4-C78D07E81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Speeding up the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615D6-53BF-A346-81BB-6B9712B7C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434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Falcon network: cut through routing for servers, only verify headers before forwarding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F6492E3-E138-1149-9D2A-861F89BC839E}"/>
              </a:ext>
            </a:extLst>
          </p:cNvPr>
          <p:cNvCxnSpPr>
            <a:cxnSpLocks/>
          </p:cNvCxnSpPr>
          <p:nvPr/>
        </p:nvCxnSpPr>
        <p:spPr>
          <a:xfrm>
            <a:off x="838200" y="2927906"/>
            <a:ext cx="0" cy="363331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CD9C0D5-45A0-7A48-B257-87396896E8A1}"/>
              </a:ext>
            </a:extLst>
          </p:cNvPr>
          <p:cNvCxnSpPr>
            <a:cxnSpLocks/>
          </p:cNvCxnSpPr>
          <p:nvPr/>
        </p:nvCxnSpPr>
        <p:spPr>
          <a:xfrm>
            <a:off x="4187926" y="2865831"/>
            <a:ext cx="0" cy="369539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C5AC83D-EED0-8743-89C0-09C3D331B48C}"/>
              </a:ext>
            </a:extLst>
          </p:cNvPr>
          <p:cNvCxnSpPr>
            <a:cxnSpLocks/>
          </p:cNvCxnSpPr>
          <p:nvPr/>
        </p:nvCxnSpPr>
        <p:spPr>
          <a:xfrm>
            <a:off x="3217378" y="2905677"/>
            <a:ext cx="0" cy="369539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5DE33D2-5FEE-6C4F-BEDA-EF8558400A59}"/>
              </a:ext>
            </a:extLst>
          </p:cNvPr>
          <p:cNvCxnSpPr>
            <a:cxnSpLocks/>
          </p:cNvCxnSpPr>
          <p:nvPr/>
        </p:nvCxnSpPr>
        <p:spPr>
          <a:xfrm>
            <a:off x="1741505" y="2927906"/>
            <a:ext cx="0" cy="369539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5B3264-2990-6449-B46E-0386C10DDE35}"/>
              </a:ext>
            </a:extLst>
          </p:cNvPr>
          <p:cNvCxnSpPr/>
          <p:nvPr/>
        </p:nvCxnSpPr>
        <p:spPr>
          <a:xfrm>
            <a:off x="1447800" y="4243469"/>
            <a:ext cx="2566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CFEDBF3-DF3A-DC4A-8BC3-7457DCEF1DE2}"/>
              </a:ext>
            </a:extLst>
          </p:cNvPr>
          <p:cNvCxnSpPr>
            <a:cxnSpLocks/>
          </p:cNvCxnSpPr>
          <p:nvPr/>
        </p:nvCxnSpPr>
        <p:spPr>
          <a:xfrm>
            <a:off x="1447800" y="4744563"/>
            <a:ext cx="2566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65EC49A-9EE5-DB48-B9A5-20555BD1EF91}"/>
              </a:ext>
            </a:extLst>
          </p:cNvPr>
          <p:cNvCxnSpPr>
            <a:cxnSpLocks/>
          </p:cNvCxnSpPr>
          <p:nvPr/>
        </p:nvCxnSpPr>
        <p:spPr>
          <a:xfrm>
            <a:off x="1576137" y="4243469"/>
            <a:ext cx="0" cy="501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C1C9452-0455-FF4E-AED0-B585F94865FE}"/>
              </a:ext>
            </a:extLst>
          </p:cNvPr>
          <p:cNvSpPr txBox="1"/>
          <p:nvPr/>
        </p:nvSpPr>
        <p:spPr>
          <a:xfrm>
            <a:off x="1275253" y="437523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253ADE7-28F9-6C40-B465-E37C6545A916}"/>
              </a:ext>
            </a:extLst>
          </p:cNvPr>
          <p:cNvCxnSpPr>
            <a:cxnSpLocks/>
          </p:cNvCxnSpPr>
          <p:nvPr/>
        </p:nvCxnSpPr>
        <p:spPr>
          <a:xfrm>
            <a:off x="838200" y="2927906"/>
            <a:ext cx="903305" cy="264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A4562E4-DE14-EA4B-91E7-4A6513AA718C}"/>
              </a:ext>
            </a:extLst>
          </p:cNvPr>
          <p:cNvCxnSpPr>
            <a:cxnSpLocks/>
          </p:cNvCxnSpPr>
          <p:nvPr/>
        </p:nvCxnSpPr>
        <p:spPr>
          <a:xfrm>
            <a:off x="871822" y="3429000"/>
            <a:ext cx="903305" cy="264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10E327B-82F4-6E4F-B59D-46A688F4983C}"/>
              </a:ext>
            </a:extLst>
          </p:cNvPr>
          <p:cNvCxnSpPr/>
          <p:nvPr/>
        </p:nvCxnSpPr>
        <p:spPr>
          <a:xfrm>
            <a:off x="1403684" y="3693473"/>
            <a:ext cx="2566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E3CDDF4-B58C-C444-B6DA-12F672EB7E55}"/>
              </a:ext>
            </a:extLst>
          </p:cNvPr>
          <p:cNvCxnSpPr>
            <a:cxnSpLocks/>
          </p:cNvCxnSpPr>
          <p:nvPr/>
        </p:nvCxnSpPr>
        <p:spPr>
          <a:xfrm>
            <a:off x="1403684" y="4194567"/>
            <a:ext cx="2566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8948CFC-F1CD-7040-BA45-A602030E22C1}"/>
              </a:ext>
            </a:extLst>
          </p:cNvPr>
          <p:cNvCxnSpPr>
            <a:cxnSpLocks/>
          </p:cNvCxnSpPr>
          <p:nvPr/>
        </p:nvCxnSpPr>
        <p:spPr>
          <a:xfrm>
            <a:off x="1532021" y="3693473"/>
            <a:ext cx="0" cy="501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DF07A47-4F61-4046-A678-E1963CD3B464}"/>
              </a:ext>
            </a:extLst>
          </p:cNvPr>
          <p:cNvSpPr txBox="1"/>
          <p:nvPr/>
        </p:nvSpPr>
        <p:spPr>
          <a:xfrm>
            <a:off x="1280863" y="378531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D975111-DB0F-5C4F-BF82-05AF9FC1FB7F}"/>
              </a:ext>
            </a:extLst>
          </p:cNvPr>
          <p:cNvCxnSpPr>
            <a:cxnSpLocks/>
          </p:cNvCxnSpPr>
          <p:nvPr/>
        </p:nvCxnSpPr>
        <p:spPr>
          <a:xfrm>
            <a:off x="2487463" y="2927906"/>
            <a:ext cx="0" cy="369539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6513652-BDB3-1F41-85BC-3D62E0440F13}"/>
              </a:ext>
            </a:extLst>
          </p:cNvPr>
          <p:cNvCxnSpPr>
            <a:cxnSpLocks/>
          </p:cNvCxnSpPr>
          <p:nvPr/>
        </p:nvCxnSpPr>
        <p:spPr>
          <a:xfrm>
            <a:off x="1709509" y="4233585"/>
            <a:ext cx="777954" cy="234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EFD8CD9-9EE5-2F4D-9323-2B3A8F6CBEA4}"/>
              </a:ext>
            </a:extLst>
          </p:cNvPr>
          <p:cNvCxnSpPr>
            <a:cxnSpLocks/>
          </p:cNvCxnSpPr>
          <p:nvPr/>
        </p:nvCxnSpPr>
        <p:spPr>
          <a:xfrm>
            <a:off x="1750595" y="4775601"/>
            <a:ext cx="777954" cy="234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910CC54-E172-6148-B20E-521AA9BB72A7}"/>
              </a:ext>
            </a:extLst>
          </p:cNvPr>
          <p:cNvCxnSpPr/>
          <p:nvPr/>
        </p:nvCxnSpPr>
        <p:spPr>
          <a:xfrm>
            <a:off x="489284" y="3080306"/>
            <a:ext cx="2566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01D2AF2-7A5D-5546-A0B8-3E47550DC9D0}"/>
              </a:ext>
            </a:extLst>
          </p:cNvPr>
          <p:cNvCxnSpPr>
            <a:cxnSpLocks/>
          </p:cNvCxnSpPr>
          <p:nvPr/>
        </p:nvCxnSpPr>
        <p:spPr>
          <a:xfrm>
            <a:off x="489284" y="3581400"/>
            <a:ext cx="2566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DA2B7AF-36E3-6E4F-95B0-DA2EEA9B43AD}"/>
              </a:ext>
            </a:extLst>
          </p:cNvPr>
          <p:cNvCxnSpPr>
            <a:cxnSpLocks/>
          </p:cNvCxnSpPr>
          <p:nvPr/>
        </p:nvCxnSpPr>
        <p:spPr>
          <a:xfrm>
            <a:off x="617621" y="3080306"/>
            <a:ext cx="0" cy="501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FA5CCD18-E944-694E-B91B-86DD03744CB6}"/>
              </a:ext>
            </a:extLst>
          </p:cNvPr>
          <p:cNvSpPr txBox="1"/>
          <p:nvPr/>
        </p:nvSpPr>
        <p:spPr>
          <a:xfrm>
            <a:off x="609533" y="317863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8149164-B137-0542-A56A-5F309E4D2BB7}"/>
              </a:ext>
            </a:extLst>
          </p:cNvPr>
          <p:cNvCxnSpPr>
            <a:cxnSpLocks/>
          </p:cNvCxnSpPr>
          <p:nvPr/>
        </p:nvCxnSpPr>
        <p:spPr>
          <a:xfrm>
            <a:off x="2515179" y="5317617"/>
            <a:ext cx="777954" cy="234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A58A87B-0824-1546-BCC9-130988FCF80B}"/>
              </a:ext>
            </a:extLst>
          </p:cNvPr>
          <p:cNvCxnSpPr>
            <a:cxnSpLocks/>
          </p:cNvCxnSpPr>
          <p:nvPr/>
        </p:nvCxnSpPr>
        <p:spPr>
          <a:xfrm>
            <a:off x="2556265" y="5859633"/>
            <a:ext cx="777954" cy="234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338FE37-4776-4D4B-A3A0-C615057774F3}"/>
              </a:ext>
            </a:extLst>
          </p:cNvPr>
          <p:cNvCxnSpPr/>
          <p:nvPr/>
        </p:nvCxnSpPr>
        <p:spPr>
          <a:xfrm>
            <a:off x="3497179" y="4744563"/>
            <a:ext cx="56147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BFFF79C5-38C9-0941-AF5F-05D5DE55F160}"/>
              </a:ext>
            </a:extLst>
          </p:cNvPr>
          <p:cNvSpPr txBox="1"/>
          <p:nvPr/>
        </p:nvSpPr>
        <p:spPr>
          <a:xfrm>
            <a:off x="4280138" y="5859633"/>
            <a:ext cx="938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Latency</a:t>
            </a:r>
          </a:p>
          <a:p>
            <a:r>
              <a:rPr lang="en-US" dirty="0"/>
              <a:t>N(</a:t>
            </a:r>
            <a:r>
              <a:rPr lang="en-US" dirty="0" err="1"/>
              <a:t>a+b</a:t>
            </a:r>
            <a:r>
              <a:rPr lang="en-US" dirty="0"/>
              <a:t>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8240BF5-85B8-C44D-A60D-994A1E91799C}"/>
              </a:ext>
            </a:extLst>
          </p:cNvPr>
          <p:cNvSpPr txBox="1"/>
          <p:nvPr/>
        </p:nvSpPr>
        <p:spPr>
          <a:xfrm>
            <a:off x="1925053" y="2582779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Legacy routing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8F8BA8E-7CF8-DB4A-BE71-01AEE662B2D0}"/>
              </a:ext>
            </a:extLst>
          </p:cNvPr>
          <p:cNvCxnSpPr>
            <a:cxnSpLocks/>
          </p:cNvCxnSpPr>
          <p:nvPr/>
        </p:nvCxnSpPr>
        <p:spPr>
          <a:xfrm>
            <a:off x="6290044" y="2819714"/>
            <a:ext cx="0" cy="363331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D0A4029-F609-9546-AA68-3D2B39CF9D01}"/>
              </a:ext>
            </a:extLst>
          </p:cNvPr>
          <p:cNvCxnSpPr>
            <a:cxnSpLocks/>
          </p:cNvCxnSpPr>
          <p:nvPr/>
        </p:nvCxnSpPr>
        <p:spPr>
          <a:xfrm>
            <a:off x="9639770" y="2757639"/>
            <a:ext cx="0" cy="369539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9261E36-36A2-F744-83DD-5A2E834F2445}"/>
              </a:ext>
            </a:extLst>
          </p:cNvPr>
          <p:cNvCxnSpPr>
            <a:cxnSpLocks/>
          </p:cNvCxnSpPr>
          <p:nvPr/>
        </p:nvCxnSpPr>
        <p:spPr>
          <a:xfrm>
            <a:off x="8669222" y="2797485"/>
            <a:ext cx="0" cy="369539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B5366D7-7538-3844-BDCD-BE476AB29BAF}"/>
              </a:ext>
            </a:extLst>
          </p:cNvPr>
          <p:cNvCxnSpPr>
            <a:cxnSpLocks/>
          </p:cNvCxnSpPr>
          <p:nvPr/>
        </p:nvCxnSpPr>
        <p:spPr>
          <a:xfrm>
            <a:off x="7193349" y="2819714"/>
            <a:ext cx="0" cy="369539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C569E28B-B583-C944-A430-FF0307AD32A4}"/>
              </a:ext>
            </a:extLst>
          </p:cNvPr>
          <p:cNvCxnSpPr>
            <a:cxnSpLocks/>
          </p:cNvCxnSpPr>
          <p:nvPr/>
        </p:nvCxnSpPr>
        <p:spPr>
          <a:xfrm>
            <a:off x="6290044" y="2819714"/>
            <a:ext cx="903305" cy="264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FB15E747-7C80-5148-B694-EDE9EB97E954}"/>
              </a:ext>
            </a:extLst>
          </p:cNvPr>
          <p:cNvCxnSpPr>
            <a:cxnSpLocks/>
          </p:cNvCxnSpPr>
          <p:nvPr/>
        </p:nvCxnSpPr>
        <p:spPr>
          <a:xfrm>
            <a:off x="6323666" y="3320808"/>
            <a:ext cx="903305" cy="264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39434C6-4FF8-854A-ADD1-0415CD9FEDC7}"/>
              </a:ext>
            </a:extLst>
          </p:cNvPr>
          <p:cNvCxnSpPr>
            <a:cxnSpLocks/>
          </p:cNvCxnSpPr>
          <p:nvPr/>
        </p:nvCxnSpPr>
        <p:spPr>
          <a:xfrm>
            <a:off x="7939307" y="2819714"/>
            <a:ext cx="0" cy="369539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B4390026-8528-3642-AE91-28FE17DDCB55}"/>
              </a:ext>
            </a:extLst>
          </p:cNvPr>
          <p:cNvCxnSpPr>
            <a:cxnSpLocks/>
          </p:cNvCxnSpPr>
          <p:nvPr/>
        </p:nvCxnSpPr>
        <p:spPr>
          <a:xfrm>
            <a:off x="7161353" y="3213251"/>
            <a:ext cx="777954" cy="234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678440CD-B087-1D41-8BEA-9B34DFC1AFBA}"/>
              </a:ext>
            </a:extLst>
          </p:cNvPr>
          <p:cNvCxnSpPr>
            <a:cxnSpLocks/>
          </p:cNvCxnSpPr>
          <p:nvPr/>
        </p:nvCxnSpPr>
        <p:spPr>
          <a:xfrm>
            <a:off x="7202439" y="3755267"/>
            <a:ext cx="777954" cy="234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F7AF83A-EFD6-B34D-94CD-8261B4883916}"/>
              </a:ext>
            </a:extLst>
          </p:cNvPr>
          <p:cNvCxnSpPr/>
          <p:nvPr/>
        </p:nvCxnSpPr>
        <p:spPr>
          <a:xfrm>
            <a:off x="5941128" y="2972114"/>
            <a:ext cx="2566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2DF96D1-4070-8E4A-9A4D-CA9CCADD7114}"/>
              </a:ext>
            </a:extLst>
          </p:cNvPr>
          <p:cNvCxnSpPr>
            <a:cxnSpLocks/>
          </p:cNvCxnSpPr>
          <p:nvPr/>
        </p:nvCxnSpPr>
        <p:spPr>
          <a:xfrm>
            <a:off x="5941128" y="3473208"/>
            <a:ext cx="2566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DA8B7D2-93D1-274D-974E-74E2C3CC8E02}"/>
              </a:ext>
            </a:extLst>
          </p:cNvPr>
          <p:cNvCxnSpPr>
            <a:cxnSpLocks/>
          </p:cNvCxnSpPr>
          <p:nvPr/>
        </p:nvCxnSpPr>
        <p:spPr>
          <a:xfrm>
            <a:off x="6069465" y="2972114"/>
            <a:ext cx="0" cy="501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8666892A-D85B-0A4C-911D-975885EDB5D5}"/>
              </a:ext>
            </a:extLst>
          </p:cNvPr>
          <p:cNvSpPr txBox="1"/>
          <p:nvPr/>
        </p:nvSpPr>
        <p:spPr>
          <a:xfrm>
            <a:off x="6061377" y="307044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8A4AC00C-00F0-D54E-94E0-2AB3B943A0AA}"/>
              </a:ext>
            </a:extLst>
          </p:cNvPr>
          <p:cNvCxnSpPr>
            <a:cxnSpLocks/>
          </p:cNvCxnSpPr>
          <p:nvPr/>
        </p:nvCxnSpPr>
        <p:spPr>
          <a:xfrm>
            <a:off x="7980393" y="3571689"/>
            <a:ext cx="777954" cy="234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3CD77E2-F549-384C-A9DB-31E191083FB3}"/>
              </a:ext>
            </a:extLst>
          </p:cNvPr>
          <p:cNvCxnSpPr>
            <a:cxnSpLocks/>
          </p:cNvCxnSpPr>
          <p:nvPr/>
        </p:nvCxnSpPr>
        <p:spPr>
          <a:xfrm>
            <a:off x="8021479" y="4113705"/>
            <a:ext cx="777954" cy="234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F9B1B8A-F23F-544C-9D55-927D4288A649}"/>
              </a:ext>
            </a:extLst>
          </p:cNvPr>
          <p:cNvCxnSpPr/>
          <p:nvPr/>
        </p:nvCxnSpPr>
        <p:spPr>
          <a:xfrm>
            <a:off x="8949023" y="4636371"/>
            <a:ext cx="56147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3A2BDC65-AD5F-E34E-A8A0-A0862C812AE9}"/>
              </a:ext>
            </a:extLst>
          </p:cNvPr>
          <p:cNvSpPr txBox="1"/>
          <p:nvPr/>
        </p:nvSpPr>
        <p:spPr>
          <a:xfrm>
            <a:off x="9731982" y="5751441"/>
            <a:ext cx="904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Latency</a:t>
            </a:r>
          </a:p>
          <a:p>
            <a:r>
              <a:rPr lang="en-US" dirty="0" err="1"/>
              <a:t>Na’+b</a:t>
            </a:r>
            <a:endParaRPr lang="en-US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7434564-8462-1F4F-BB43-FB69E2027178}"/>
              </a:ext>
            </a:extLst>
          </p:cNvPr>
          <p:cNvSpPr txBox="1"/>
          <p:nvPr/>
        </p:nvSpPr>
        <p:spPr>
          <a:xfrm>
            <a:off x="7376897" y="2474587"/>
            <a:ext cx="2043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Cut through routing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B3DB71B-4F76-2B4F-9422-03C4DF4926C7}"/>
              </a:ext>
            </a:extLst>
          </p:cNvPr>
          <p:cNvSpPr txBox="1"/>
          <p:nvPr/>
        </p:nvSpPr>
        <p:spPr>
          <a:xfrm>
            <a:off x="7167482" y="2984514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a’</a:t>
            </a:r>
          </a:p>
        </p:txBody>
      </p:sp>
    </p:spTree>
    <p:extLst>
      <p:ext uri="{BB962C8B-B14F-4D97-AF65-F5344CB8AC3E}">
        <p14:creationId xmlns:p14="http://schemas.microsoft.com/office/powerpoint/2010/main" val="624423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3E3C0-2ACF-7245-B788-4952D5DED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Eclipse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9ADA1-D09F-A64F-BAD5-5E9ACDF9E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7672"/>
          </a:xfrm>
        </p:spPr>
        <p:txBody>
          <a:bodyPr/>
          <a:lstStyle/>
          <a:p>
            <a:r>
              <a:rPr lang="en-US" dirty="0"/>
              <a:t> Surrounds a node by adversarial peers</a:t>
            </a:r>
          </a:p>
        </p:txBody>
      </p:sp>
      <p:pic>
        <p:nvPicPr>
          <p:cNvPr id="4" name="Graphic 3" descr="Internet">
            <a:extLst>
              <a:ext uri="{FF2B5EF4-FFF2-40B4-BE49-F238E27FC236}">
                <a16:creationId xmlns:a16="http://schemas.microsoft.com/office/drawing/2014/main" id="{583E480B-79D8-9C47-B647-81D25FBA6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71930" y="2468234"/>
            <a:ext cx="914400" cy="914400"/>
          </a:xfrm>
          <a:prstGeom prst="rect">
            <a:avLst/>
          </a:prstGeom>
        </p:spPr>
      </p:pic>
      <p:pic>
        <p:nvPicPr>
          <p:cNvPr id="5" name="Graphic 4" descr="Internet">
            <a:extLst>
              <a:ext uri="{FF2B5EF4-FFF2-40B4-BE49-F238E27FC236}">
                <a16:creationId xmlns:a16="http://schemas.microsoft.com/office/drawing/2014/main" id="{98DCA96F-31B5-7547-A41F-132F49D6FA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7530" y="3686483"/>
            <a:ext cx="914400" cy="914400"/>
          </a:xfrm>
          <a:prstGeom prst="rect">
            <a:avLst/>
          </a:prstGeom>
        </p:spPr>
      </p:pic>
      <p:pic>
        <p:nvPicPr>
          <p:cNvPr id="6" name="Graphic 5" descr="Internet">
            <a:extLst>
              <a:ext uri="{FF2B5EF4-FFF2-40B4-BE49-F238E27FC236}">
                <a16:creationId xmlns:a16="http://schemas.microsoft.com/office/drawing/2014/main" id="{FEB2DE8F-D0FF-6C4C-ABEF-FAF3272609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29130" y="4158923"/>
            <a:ext cx="914400" cy="914400"/>
          </a:xfrm>
          <a:prstGeom prst="rect">
            <a:avLst/>
          </a:prstGeom>
        </p:spPr>
      </p:pic>
      <p:pic>
        <p:nvPicPr>
          <p:cNvPr id="7" name="Graphic 6" descr="Internet">
            <a:extLst>
              <a:ext uri="{FF2B5EF4-FFF2-40B4-BE49-F238E27FC236}">
                <a16:creationId xmlns:a16="http://schemas.microsoft.com/office/drawing/2014/main" id="{A50BA69C-CE18-7A47-A78E-9A89E7D169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1850" y="5348120"/>
            <a:ext cx="914400" cy="914400"/>
          </a:xfrm>
          <a:prstGeom prst="rect">
            <a:avLst/>
          </a:prstGeom>
        </p:spPr>
      </p:pic>
      <p:pic>
        <p:nvPicPr>
          <p:cNvPr id="8" name="Graphic 7" descr="Internet">
            <a:extLst>
              <a:ext uri="{FF2B5EF4-FFF2-40B4-BE49-F238E27FC236}">
                <a16:creationId xmlns:a16="http://schemas.microsoft.com/office/drawing/2014/main" id="{C3BF32F5-80E0-D64C-9F97-3A51AFB068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26410" y="5348120"/>
            <a:ext cx="914400" cy="914400"/>
          </a:xfrm>
          <a:prstGeom prst="rect">
            <a:avLst/>
          </a:prstGeom>
        </p:spPr>
      </p:pic>
      <p:pic>
        <p:nvPicPr>
          <p:cNvPr id="9" name="Graphic 8" descr="Internet">
            <a:extLst>
              <a:ext uri="{FF2B5EF4-FFF2-40B4-BE49-F238E27FC236}">
                <a16:creationId xmlns:a16="http://schemas.microsoft.com/office/drawing/2014/main" id="{53C7A78E-D18F-6348-B0FB-E168892771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0730" y="3763158"/>
            <a:ext cx="914400" cy="914400"/>
          </a:xfrm>
          <a:prstGeom prst="rect">
            <a:avLst/>
          </a:prstGeom>
        </p:spPr>
      </p:pic>
      <p:pic>
        <p:nvPicPr>
          <p:cNvPr id="10" name="Graphic 9" descr="Internet">
            <a:extLst>
              <a:ext uri="{FF2B5EF4-FFF2-40B4-BE49-F238E27FC236}">
                <a16:creationId xmlns:a16="http://schemas.microsoft.com/office/drawing/2014/main" id="{FE9E2914-B23A-8346-8244-58D33863DF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9370" y="2695408"/>
            <a:ext cx="914400" cy="914400"/>
          </a:xfrm>
          <a:prstGeom prst="rect">
            <a:avLst/>
          </a:prstGeom>
        </p:spPr>
      </p:pic>
      <p:pic>
        <p:nvPicPr>
          <p:cNvPr id="11" name="Graphic 10" descr="Internet">
            <a:extLst>
              <a:ext uri="{FF2B5EF4-FFF2-40B4-BE49-F238E27FC236}">
                <a16:creationId xmlns:a16="http://schemas.microsoft.com/office/drawing/2014/main" id="{C1D6E668-45A7-DB4D-B092-6B0D7A5790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15130" y="4631364"/>
            <a:ext cx="914400" cy="914400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DA952BE-5577-0A4B-A029-D1C2D5ED8CC3}"/>
              </a:ext>
            </a:extLst>
          </p:cNvPr>
          <p:cNvCxnSpPr>
            <a:cxnSpLocks/>
            <a:stCxn id="5" idx="0"/>
            <a:endCxn id="4" idx="1"/>
          </p:cNvCxnSpPr>
          <p:nvPr/>
        </p:nvCxnSpPr>
        <p:spPr>
          <a:xfrm flipV="1">
            <a:off x="3814730" y="2925434"/>
            <a:ext cx="457200" cy="76104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BC55D4F-96EE-A441-83CD-8A06EF5D1BC7}"/>
              </a:ext>
            </a:extLst>
          </p:cNvPr>
          <p:cNvCxnSpPr>
            <a:cxnSpLocks/>
            <a:stCxn id="4" idx="3"/>
            <a:endCxn id="10" idx="1"/>
          </p:cNvCxnSpPr>
          <p:nvPr/>
        </p:nvCxnSpPr>
        <p:spPr>
          <a:xfrm>
            <a:off x="5186330" y="2925434"/>
            <a:ext cx="1463040" cy="2271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8E9A9DE-BEC9-824E-9404-C061F0C00284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>
            <a:off x="3814730" y="4600883"/>
            <a:ext cx="274320" cy="74723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84424D0-6698-304D-8AC7-E19A92F64EF3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4271930" y="4143683"/>
            <a:ext cx="457200" cy="4724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A196639-7C77-7244-85A0-6DE40E7945D4}"/>
              </a:ext>
            </a:extLst>
          </p:cNvPr>
          <p:cNvCxnSpPr>
            <a:cxnSpLocks/>
            <a:stCxn id="7" idx="0"/>
            <a:endCxn id="11" idx="1"/>
          </p:cNvCxnSpPr>
          <p:nvPr/>
        </p:nvCxnSpPr>
        <p:spPr>
          <a:xfrm flipV="1">
            <a:off x="4089050" y="5088564"/>
            <a:ext cx="2926080" cy="2595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01E6888-7D00-FB42-9FC0-F8D839027963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>
            <a:off x="5186330" y="5073323"/>
            <a:ext cx="1097280" cy="27479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AE3B17D-69E8-8F41-9E56-6642097638C6}"/>
              </a:ext>
            </a:extLst>
          </p:cNvPr>
          <p:cNvCxnSpPr>
            <a:cxnSpLocks/>
            <a:stCxn id="11" idx="1"/>
            <a:endCxn id="8" idx="0"/>
          </p:cNvCxnSpPr>
          <p:nvPr/>
        </p:nvCxnSpPr>
        <p:spPr>
          <a:xfrm flipH="1">
            <a:off x="6283610" y="5088564"/>
            <a:ext cx="731520" cy="2595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6F720AE-03F7-6F42-A08E-AD60C4E68C27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7106570" y="3609808"/>
            <a:ext cx="365760" cy="10215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77EB81E-3046-2C4A-83C9-974276164EC6}"/>
              </a:ext>
            </a:extLst>
          </p:cNvPr>
          <p:cNvCxnSpPr>
            <a:cxnSpLocks/>
            <a:stCxn id="10" idx="1"/>
            <a:endCxn id="6" idx="0"/>
          </p:cNvCxnSpPr>
          <p:nvPr/>
        </p:nvCxnSpPr>
        <p:spPr>
          <a:xfrm flipH="1">
            <a:off x="5186330" y="3152608"/>
            <a:ext cx="1463040" cy="100631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Graphic 23" descr="Internet">
            <a:extLst>
              <a:ext uri="{FF2B5EF4-FFF2-40B4-BE49-F238E27FC236}">
                <a16:creationId xmlns:a16="http://schemas.microsoft.com/office/drawing/2014/main" id="{DB138314-6F11-3F44-B9C4-F12A5F6642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72460" y="2429896"/>
            <a:ext cx="914400" cy="914400"/>
          </a:xfrm>
          <a:prstGeom prst="rect">
            <a:avLst/>
          </a:prstGeom>
        </p:spPr>
      </p:pic>
      <p:pic>
        <p:nvPicPr>
          <p:cNvPr id="25" name="Graphic 24" descr="Internet">
            <a:extLst>
              <a:ext uri="{FF2B5EF4-FFF2-40B4-BE49-F238E27FC236}">
                <a16:creationId xmlns:a16="http://schemas.microsoft.com/office/drawing/2014/main" id="{2EE71D44-069D-C44E-A7A5-13F895B275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72460" y="3609808"/>
            <a:ext cx="914400" cy="914400"/>
          </a:xfrm>
          <a:prstGeom prst="rect">
            <a:avLst/>
          </a:prstGeom>
        </p:spPr>
      </p:pic>
      <p:pic>
        <p:nvPicPr>
          <p:cNvPr id="26" name="Graphic 25" descr="Internet">
            <a:extLst>
              <a:ext uri="{FF2B5EF4-FFF2-40B4-BE49-F238E27FC236}">
                <a16:creationId xmlns:a16="http://schemas.microsoft.com/office/drawing/2014/main" id="{AE143729-AA42-0F43-A847-6BB830959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72460" y="4890920"/>
            <a:ext cx="914400" cy="914400"/>
          </a:xfrm>
          <a:prstGeom prst="rect">
            <a:avLst/>
          </a:prstGeom>
        </p:spPr>
      </p:pic>
      <p:pic>
        <p:nvPicPr>
          <p:cNvPr id="28" name="Graphic 27" descr="Devil face with solid fill">
            <a:extLst>
              <a:ext uri="{FF2B5EF4-FFF2-40B4-BE49-F238E27FC236}">
                <a16:creationId xmlns:a16="http://schemas.microsoft.com/office/drawing/2014/main" id="{D9D8E72B-D84D-4442-9362-4B3432F921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86612" y="2537231"/>
            <a:ext cx="648888" cy="648888"/>
          </a:xfrm>
          <a:prstGeom prst="rect">
            <a:avLst/>
          </a:prstGeom>
        </p:spPr>
      </p:pic>
      <p:pic>
        <p:nvPicPr>
          <p:cNvPr id="29" name="Graphic 28" descr="Devil face with solid fill">
            <a:extLst>
              <a:ext uri="{FF2B5EF4-FFF2-40B4-BE49-F238E27FC236}">
                <a16:creationId xmlns:a16="http://schemas.microsoft.com/office/drawing/2014/main" id="{6B5ADCA5-1999-A647-9092-04A131C8B0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86612" y="3742564"/>
            <a:ext cx="648888" cy="648888"/>
          </a:xfrm>
          <a:prstGeom prst="rect">
            <a:avLst/>
          </a:prstGeom>
        </p:spPr>
      </p:pic>
      <p:pic>
        <p:nvPicPr>
          <p:cNvPr id="30" name="Graphic 29" descr="Devil face with solid fill">
            <a:extLst>
              <a:ext uri="{FF2B5EF4-FFF2-40B4-BE49-F238E27FC236}">
                <a16:creationId xmlns:a16="http://schemas.microsoft.com/office/drawing/2014/main" id="{691904E1-A5F9-3741-90FE-4708F47094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36736" y="4974501"/>
            <a:ext cx="648888" cy="648888"/>
          </a:xfrm>
          <a:prstGeom prst="rect">
            <a:avLst/>
          </a:prstGeom>
        </p:spPr>
      </p:pic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9D9366F-5481-5143-816A-104B8A688C9A}"/>
              </a:ext>
            </a:extLst>
          </p:cNvPr>
          <p:cNvCxnSpPr>
            <a:cxnSpLocks/>
            <a:stCxn id="9" idx="0"/>
            <a:endCxn id="24" idx="1"/>
          </p:cNvCxnSpPr>
          <p:nvPr/>
        </p:nvCxnSpPr>
        <p:spPr>
          <a:xfrm flipV="1">
            <a:off x="6557930" y="2887096"/>
            <a:ext cx="2214530" cy="8760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745FB05-D24C-0146-833C-8910D315DC35}"/>
              </a:ext>
            </a:extLst>
          </p:cNvPr>
          <p:cNvCxnSpPr>
            <a:cxnSpLocks/>
            <a:stCxn id="9" idx="3"/>
            <a:endCxn id="25" idx="1"/>
          </p:cNvCxnSpPr>
          <p:nvPr/>
        </p:nvCxnSpPr>
        <p:spPr>
          <a:xfrm flipV="1">
            <a:off x="7015130" y="4067008"/>
            <a:ext cx="1757330" cy="1533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2F2E248-8C3D-9345-99AE-C9229DD7DE1E}"/>
              </a:ext>
            </a:extLst>
          </p:cNvPr>
          <p:cNvCxnSpPr>
            <a:cxnSpLocks/>
            <a:stCxn id="9" idx="3"/>
            <a:endCxn id="26" idx="1"/>
          </p:cNvCxnSpPr>
          <p:nvPr/>
        </p:nvCxnSpPr>
        <p:spPr>
          <a:xfrm>
            <a:off x="7015130" y="4220358"/>
            <a:ext cx="1757330" cy="11277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0A78499-CED1-B74A-97D9-AC1AC6E706A1}"/>
              </a:ext>
            </a:extLst>
          </p:cNvPr>
          <p:cNvCxnSpPr>
            <a:cxnSpLocks/>
          </p:cNvCxnSpPr>
          <p:nvPr/>
        </p:nvCxnSpPr>
        <p:spPr>
          <a:xfrm flipH="1" flipV="1">
            <a:off x="5165672" y="2932340"/>
            <a:ext cx="1371600" cy="8377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E1F3BC8-386D-3B4A-B32A-E5AFBE2721CC}"/>
              </a:ext>
            </a:extLst>
          </p:cNvPr>
          <p:cNvCxnSpPr>
            <a:cxnSpLocks/>
          </p:cNvCxnSpPr>
          <p:nvPr/>
        </p:nvCxnSpPr>
        <p:spPr>
          <a:xfrm flipV="1">
            <a:off x="4068392" y="4227264"/>
            <a:ext cx="2011680" cy="11277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B238E57-0A1A-BE4F-806A-47CA76BB5E57}"/>
              </a:ext>
            </a:extLst>
          </p:cNvPr>
          <p:cNvCxnSpPr>
            <a:cxnSpLocks/>
          </p:cNvCxnSpPr>
          <p:nvPr/>
        </p:nvCxnSpPr>
        <p:spPr>
          <a:xfrm flipH="1">
            <a:off x="6262952" y="4684464"/>
            <a:ext cx="274320" cy="6705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56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303FB-3C14-9148-BB42-8EF1FB4B9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our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288DB-7A30-5B40-9A27-4A00251AA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centralized server(Single point of failure, censorship)</a:t>
            </a:r>
          </a:p>
          <a:p>
            <a:r>
              <a:rPr lang="en-US" dirty="0"/>
              <a:t>Main usage: Broadcast blocks and transactions to all nodes</a:t>
            </a:r>
          </a:p>
          <a:p>
            <a:r>
              <a:rPr lang="en-US" dirty="0"/>
              <a:t>Robust if some nodes are offline</a:t>
            </a:r>
          </a:p>
        </p:txBody>
      </p:sp>
    </p:spTree>
    <p:extLst>
      <p:ext uri="{BB962C8B-B14F-4D97-AF65-F5344CB8AC3E}">
        <p14:creationId xmlns:p14="http://schemas.microsoft.com/office/powerpoint/2010/main" val="4072785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9C760-516A-624C-8E3B-D6D042EDB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eclipse attack</a:t>
            </a:r>
          </a:p>
        </p:txBody>
      </p:sp>
      <p:pic>
        <p:nvPicPr>
          <p:cNvPr id="5" name="Graphic 4" descr="Cycle with people">
            <a:extLst>
              <a:ext uri="{FF2B5EF4-FFF2-40B4-BE49-F238E27FC236}">
                <a16:creationId xmlns:a16="http://schemas.microsoft.com/office/drawing/2014/main" id="{693D4768-F458-A249-9DB2-F25B14FCF9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30718" y="4343400"/>
            <a:ext cx="914400" cy="914400"/>
          </a:xfrm>
          <a:prstGeom prst="rect">
            <a:avLst/>
          </a:prstGeom>
        </p:spPr>
      </p:pic>
      <p:pic>
        <p:nvPicPr>
          <p:cNvPr id="7" name="Graphic 6" descr="Devil face with solid fill">
            <a:extLst>
              <a:ext uri="{FF2B5EF4-FFF2-40B4-BE49-F238E27FC236}">
                <a16:creationId xmlns:a16="http://schemas.microsoft.com/office/drawing/2014/main" id="{DF819F5A-895A-1046-9254-9EEA2A7E7D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75338" y="4343400"/>
            <a:ext cx="914400" cy="914400"/>
          </a:xfrm>
          <a:prstGeom prst="rect">
            <a:avLst/>
          </a:prstGeom>
        </p:spPr>
      </p:pic>
      <p:pic>
        <p:nvPicPr>
          <p:cNvPr id="8" name="Graphic 7" descr="Cycle with people">
            <a:extLst>
              <a:ext uri="{FF2B5EF4-FFF2-40B4-BE49-F238E27FC236}">
                <a16:creationId xmlns:a16="http://schemas.microsoft.com/office/drawing/2014/main" id="{07ED71A9-24E3-6A4A-AC94-06A0D0192C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248" y="4343400"/>
            <a:ext cx="914400" cy="914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F452CE1-D3D0-084C-A8C6-C45862B513ED}"/>
              </a:ext>
            </a:extLst>
          </p:cNvPr>
          <p:cNvSpPr txBox="1"/>
          <p:nvPr/>
        </p:nvSpPr>
        <p:spPr>
          <a:xfrm>
            <a:off x="798541" y="52578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1F40A5-7E0F-B14E-8524-0FB2F63B3907}"/>
              </a:ext>
            </a:extLst>
          </p:cNvPr>
          <p:cNvSpPr txBox="1"/>
          <p:nvPr/>
        </p:nvSpPr>
        <p:spPr>
          <a:xfrm>
            <a:off x="4196011" y="52578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2C989B-0383-CD45-AC99-8BA60E7D4CB9}"/>
              </a:ext>
            </a:extLst>
          </p:cNvPr>
          <p:cNvSpPr txBox="1"/>
          <p:nvPr/>
        </p:nvSpPr>
        <p:spPr>
          <a:xfrm>
            <a:off x="2540631" y="52578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40%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9F7134-6066-5549-A49D-8E6BBA64A213}"/>
              </a:ext>
            </a:extLst>
          </p:cNvPr>
          <p:cNvCxnSpPr>
            <a:stCxn id="8" idx="3"/>
            <a:endCxn id="7" idx="1"/>
          </p:cNvCxnSpPr>
          <p:nvPr/>
        </p:nvCxnSpPr>
        <p:spPr>
          <a:xfrm>
            <a:off x="1547648" y="4800600"/>
            <a:ext cx="8276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B33BA48-C7B1-3442-B9D1-E55A129443F4}"/>
              </a:ext>
            </a:extLst>
          </p:cNvPr>
          <p:cNvCxnSpPr>
            <a:stCxn id="7" idx="3"/>
            <a:endCxn id="5" idx="1"/>
          </p:cNvCxnSpPr>
          <p:nvPr/>
        </p:nvCxnSpPr>
        <p:spPr>
          <a:xfrm>
            <a:off x="3289738" y="4800600"/>
            <a:ext cx="7409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7917BA5-8A57-6D4B-AA21-00ADE66E05F3}"/>
              </a:ext>
            </a:extLst>
          </p:cNvPr>
          <p:cNvCxnSpPr>
            <a:stCxn id="7" idx="3"/>
            <a:endCxn id="5" idx="1"/>
          </p:cNvCxnSpPr>
          <p:nvPr/>
        </p:nvCxnSpPr>
        <p:spPr>
          <a:xfrm>
            <a:off x="3289738" y="4800600"/>
            <a:ext cx="74098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0E77D35-AE15-5B4B-85FA-9BE3F8D60EDD}"/>
              </a:ext>
            </a:extLst>
          </p:cNvPr>
          <p:cNvCxnSpPr>
            <a:stCxn id="8" idx="3"/>
            <a:endCxn id="7" idx="1"/>
          </p:cNvCxnSpPr>
          <p:nvPr/>
        </p:nvCxnSpPr>
        <p:spPr>
          <a:xfrm>
            <a:off x="1547648" y="4800600"/>
            <a:ext cx="82769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B10942FC-7EA2-D641-A40F-13C8F7CA941E}"/>
              </a:ext>
            </a:extLst>
          </p:cNvPr>
          <p:cNvSpPr/>
          <p:nvPr/>
        </p:nvSpPr>
        <p:spPr>
          <a:xfrm>
            <a:off x="633248" y="4343400"/>
            <a:ext cx="914400" cy="9144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9438B4D-4AA5-1742-82BA-ED1B4B871D33}"/>
              </a:ext>
            </a:extLst>
          </p:cNvPr>
          <p:cNvSpPr/>
          <p:nvPr/>
        </p:nvSpPr>
        <p:spPr>
          <a:xfrm>
            <a:off x="2375338" y="4315974"/>
            <a:ext cx="914400" cy="914400"/>
          </a:xfrm>
          <a:prstGeom prst="ellipse">
            <a:avLst/>
          </a:prstGeom>
          <a:solidFill>
            <a:srgbClr val="C0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414351C-CA77-3147-B9C1-91EEB7B5604A}"/>
              </a:ext>
            </a:extLst>
          </p:cNvPr>
          <p:cNvSpPr/>
          <p:nvPr/>
        </p:nvSpPr>
        <p:spPr>
          <a:xfrm>
            <a:off x="4030718" y="4378294"/>
            <a:ext cx="914400" cy="914400"/>
          </a:xfrm>
          <a:prstGeom prst="ellipse">
            <a:avLst/>
          </a:prstGeom>
          <a:solidFill>
            <a:schemeClr val="accent6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93DEE7-8768-8747-94C6-A8F5551FFB68}"/>
              </a:ext>
            </a:extLst>
          </p:cNvPr>
          <p:cNvSpPr/>
          <p:nvPr/>
        </p:nvSpPr>
        <p:spPr>
          <a:xfrm>
            <a:off x="838200" y="2538248"/>
            <a:ext cx="328448" cy="283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96DA7AF-3EED-2540-92F3-CBC8F08E29FA}"/>
              </a:ext>
            </a:extLst>
          </p:cNvPr>
          <p:cNvSpPr/>
          <p:nvPr/>
        </p:nvSpPr>
        <p:spPr>
          <a:xfrm>
            <a:off x="1516117" y="2534143"/>
            <a:ext cx="328448" cy="283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7193981-F18D-4243-B193-86E40AFC695F}"/>
              </a:ext>
            </a:extLst>
          </p:cNvPr>
          <p:cNvSpPr/>
          <p:nvPr/>
        </p:nvSpPr>
        <p:spPr>
          <a:xfrm>
            <a:off x="2243714" y="2534143"/>
            <a:ext cx="328448" cy="283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6E1AB69-9D19-A346-98E9-050CED08516A}"/>
              </a:ext>
            </a:extLst>
          </p:cNvPr>
          <p:cNvCxnSpPr>
            <a:stCxn id="32" idx="1"/>
            <a:endCxn id="31" idx="3"/>
          </p:cNvCxnSpPr>
          <p:nvPr/>
        </p:nvCxnSpPr>
        <p:spPr>
          <a:xfrm flipH="1">
            <a:off x="1166648" y="2676033"/>
            <a:ext cx="349469" cy="4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5BDD354-7E3D-8D43-816F-AE800EDFF382}"/>
              </a:ext>
            </a:extLst>
          </p:cNvPr>
          <p:cNvCxnSpPr>
            <a:cxnSpLocks/>
            <a:stCxn id="33" idx="1"/>
            <a:endCxn id="32" idx="3"/>
          </p:cNvCxnSpPr>
          <p:nvPr/>
        </p:nvCxnSpPr>
        <p:spPr>
          <a:xfrm flipH="1">
            <a:off x="1844565" y="2676033"/>
            <a:ext cx="3991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4A6BB245-A33B-9A42-A5CD-B62C7ED48195}"/>
              </a:ext>
            </a:extLst>
          </p:cNvPr>
          <p:cNvSpPr/>
          <p:nvPr/>
        </p:nvSpPr>
        <p:spPr>
          <a:xfrm>
            <a:off x="838200" y="3088151"/>
            <a:ext cx="328448" cy="28378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2161C7A-B8DB-984D-9803-CD65A173C690}"/>
              </a:ext>
            </a:extLst>
          </p:cNvPr>
          <p:cNvSpPr/>
          <p:nvPr/>
        </p:nvSpPr>
        <p:spPr>
          <a:xfrm>
            <a:off x="1516117" y="3084046"/>
            <a:ext cx="328448" cy="28378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094E81-025C-5246-B713-B7D655DAAA30}"/>
              </a:ext>
            </a:extLst>
          </p:cNvPr>
          <p:cNvSpPr/>
          <p:nvPr/>
        </p:nvSpPr>
        <p:spPr>
          <a:xfrm>
            <a:off x="2243714" y="3084046"/>
            <a:ext cx="328448" cy="28378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C459F9A-4D4F-D94D-B892-CD569915EB05}"/>
              </a:ext>
            </a:extLst>
          </p:cNvPr>
          <p:cNvCxnSpPr>
            <a:stCxn id="40" idx="1"/>
            <a:endCxn id="39" idx="3"/>
          </p:cNvCxnSpPr>
          <p:nvPr/>
        </p:nvCxnSpPr>
        <p:spPr>
          <a:xfrm flipH="1">
            <a:off x="1166648" y="3225936"/>
            <a:ext cx="349469" cy="4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C1568EC-E1AD-3844-BB30-9F51B4278C73}"/>
              </a:ext>
            </a:extLst>
          </p:cNvPr>
          <p:cNvCxnSpPr>
            <a:cxnSpLocks/>
            <a:stCxn id="41" idx="1"/>
            <a:endCxn id="40" idx="3"/>
          </p:cNvCxnSpPr>
          <p:nvPr/>
        </p:nvCxnSpPr>
        <p:spPr>
          <a:xfrm flipH="1">
            <a:off x="1844565" y="3225936"/>
            <a:ext cx="3991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9CEB33CF-9350-784A-8164-C4DD249C741A}"/>
              </a:ext>
            </a:extLst>
          </p:cNvPr>
          <p:cNvSpPr/>
          <p:nvPr/>
        </p:nvSpPr>
        <p:spPr>
          <a:xfrm>
            <a:off x="838200" y="3636169"/>
            <a:ext cx="328448" cy="2837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A3F2E8A-7581-A84F-9C0C-3369F53B39B9}"/>
              </a:ext>
            </a:extLst>
          </p:cNvPr>
          <p:cNvSpPr/>
          <p:nvPr/>
        </p:nvSpPr>
        <p:spPr>
          <a:xfrm>
            <a:off x="1516117" y="3632064"/>
            <a:ext cx="328448" cy="2837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A65C108-D11E-FF46-8E92-DFDED18BAC20}"/>
              </a:ext>
            </a:extLst>
          </p:cNvPr>
          <p:cNvSpPr/>
          <p:nvPr/>
        </p:nvSpPr>
        <p:spPr>
          <a:xfrm>
            <a:off x="2243714" y="3632064"/>
            <a:ext cx="328448" cy="2837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93652B6-E7CC-B64D-B454-95D2DAFA7BF9}"/>
              </a:ext>
            </a:extLst>
          </p:cNvPr>
          <p:cNvCxnSpPr>
            <a:stCxn id="45" idx="1"/>
            <a:endCxn id="44" idx="3"/>
          </p:cNvCxnSpPr>
          <p:nvPr/>
        </p:nvCxnSpPr>
        <p:spPr>
          <a:xfrm flipH="1">
            <a:off x="1166648" y="3773954"/>
            <a:ext cx="349469" cy="4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F45A2F5-70B2-9444-921C-21A4C40EAC44}"/>
              </a:ext>
            </a:extLst>
          </p:cNvPr>
          <p:cNvCxnSpPr>
            <a:cxnSpLocks/>
            <a:stCxn id="46" idx="1"/>
            <a:endCxn id="45" idx="3"/>
          </p:cNvCxnSpPr>
          <p:nvPr/>
        </p:nvCxnSpPr>
        <p:spPr>
          <a:xfrm flipH="1">
            <a:off x="1844565" y="3773954"/>
            <a:ext cx="3991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FE73AAF1-B9FF-6347-B2D9-E024DF8A4FE2}"/>
              </a:ext>
            </a:extLst>
          </p:cNvPr>
          <p:cNvSpPr/>
          <p:nvPr/>
        </p:nvSpPr>
        <p:spPr>
          <a:xfrm>
            <a:off x="2971311" y="3641834"/>
            <a:ext cx="328448" cy="2837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41F3843-0377-9247-9307-2E6BA1DF6D04}"/>
              </a:ext>
            </a:extLst>
          </p:cNvPr>
          <p:cNvCxnSpPr>
            <a:cxnSpLocks/>
            <a:stCxn id="49" idx="1"/>
          </p:cNvCxnSpPr>
          <p:nvPr/>
        </p:nvCxnSpPr>
        <p:spPr>
          <a:xfrm flipH="1">
            <a:off x="2572162" y="3783724"/>
            <a:ext cx="3991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FE81E519-6DC9-C743-960C-59203203D080}"/>
              </a:ext>
            </a:extLst>
          </p:cNvPr>
          <p:cNvSpPr txBox="1"/>
          <p:nvPr/>
        </p:nvSpPr>
        <p:spPr>
          <a:xfrm>
            <a:off x="1481959" y="5943600"/>
            <a:ext cx="1462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Mining attack</a:t>
            </a:r>
          </a:p>
        </p:txBody>
      </p:sp>
      <p:pic>
        <p:nvPicPr>
          <p:cNvPr id="54" name="Graphic 53" descr="Cycle with people">
            <a:extLst>
              <a:ext uri="{FF2B5EF4-FFF2-40B4-BE49-F238E27FC236}">
                <a16:creationId xmlns:a16="http://schemas.microsoft.com/office/drawing/2014/main" id="{EEC03D9B-2AF1-7645-8E37-0CBB329D7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39400" y="4364996"/>
            <a:ext cx="914400" cy="914400"/>
          </a:xfrm>
          <a:prstGeom prst="rect">
            <a:avLst/>
          </a:prstGeom>
        </p:spPr>
      </p:pic>
      <p:pic>
        <p:nvPicPr>
          <p:cNvPr id="55" name="Graphic 54" descr="Devil face with solid fill">
            <a:extLst>
              <a:ext uri="{FF2B5EF4-FFF2-40B4-BE49-F238E27FC236}">
                <a16:creationId xmlns:a16="http://schemas.microsoft.com/office/drawing/2014/main" id="{3E6450D2-02D9-F84C-9121-AB928A1C35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84020" y="4364996"/>
            <a:ext cx="914400" cy="914400"/>
          </a:xfrm>
          <a:prstGeom prst="rect">
            <a:avLst/>
          </a:prstGeom>
        </p:spPr>
      </p:pic>
      <p:pic>
        <p:nvPicPr>
          <p:cNvPr id="56" name="Graphic 55" descr="Cycle with people">
            <a:extLst>
              <a:ext uri="{FF2B5EF4-FFF2-40B4-BE49-F238E27FC236}">
                <a16:creationId xmlns:a16="http://schemas.microsoft.com/office/drawing/2014/main" id="{63FB4D30-CD37-7D41-B419-5E6E3CB00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41930" y="4364996"/>
            <a:ext cx="914400" cy="914400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53392672-9812-EE4A-9DB4-59555722F9F4}"/>
              </a:ext>
            </a:extLst>
          </p:cNvPr>
          <p:cNvSpPr txBox="1"/>
          <p:nvPr/>
        </p:nvSpPr>
        <p:spPr>
          <a:xfrm>
            <a:off x="7207223" y="527939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40%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0FF344D-D5B5-404E-B596-022DFF0B2B18}"/>
              </a:ext>
            </a:extLst>
          </p:cNvPr>
          <p:cNvSpPr txBox="1"/>
          <p:nvPr/>
        </p:nvSpPr>
        <p:spPr>
          <a:xfrm>
            <a:off x="10604693" y="527939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60%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4541917-8F83-984C-8F4B-DDECD3009AE7}"/>
              </a:ext>
            </a:extLst>
          </p:cNvPr>
          <p:cNvSpPr txBox="1"/>
          <p:nvPr/>
        </p:nvSpPr>
        <p:spPr>
          <a:xfrm>
            <a:off x="8949313" y="527939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0%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5E6D2E3-6457-F24D-B65E-6B617739A404}"/>
              </a:ext>
            </a:extLst>
          </p:cNvPr>
          <p:cNvCxnSpPr>
            <a:stCxn id="56" idx="3"/>
            <a:endCxn id="55" idx="1"/>
          </p:cNvCxnSpPr>
          <p:nvPr/>
        </p:nvCxnSpPr>
        <p:spPr>
          <a:xfrm>
            <a:off x="7956330" y="4822196"/>
            <a:ext cx="8276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743116A-AFE4-3E47-85E0-99157761EC53}"/>
              </a:ext>
            </a:extLst>
          </p:cNvPr>
          <p:cNvCxnSpPr>
            <a:stCxn id="55" idx="3"/>
            <a:endCxn id="54" idx="1"/>
          </p:cNvCxnSpPr>
          <p:nvPr/>
        </p:nvCxnSpPr>
        <p:spPr>
          <a:xfrm>
            <a:off x="9698420" y="4822196"/>
            <a:ext cx="7409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E9F5069-1C19-B348-A3AD-6B590173C205}"/>
              </a:ext>
            </a:extLst>
          </p:cNvPr>
          <p:cNvCxnSpPr>
            <a:stCxn id="55" idx="3"/>
            <a:endCxn id="54" idx="1"/>
          </p:cNvCxnSpPr>
          <p:nvPr/>
        </p:nvCxnSpPr>
        <p:spPr>
          <a:xfrm>
            <a:off x="9698420" y="4822196"/>
            <a:ext cx="74098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8C04258-B117-494D-A152-83C08107BE37}"/>
              </a:ext>
            </a:extLst>
          </p:cNvPr>
          <p:cNvCxnSpPr>
            <a:stCxn id="56" idx="3"/>
            <a:endCxn id="55" idx="1"/>
          </p:cNvCxnSpPr>
          <p:nvPr/>
        </p:nvCxnSpPr>
        <p:spPr>
          <a:xfrm>
            <a:off x="7956330" y="4822196"/>
            <a:ext cx="82769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76094FF8-7653-904A-ABD4-27AC5DF4A627}"/>
              </a:ext>
            </a:extLst>
          </p:cNvPr>
          <p:cNvSpPr/>
          <p:nvPr/>
        </p:nvSpPr>
        <p:spPr>
          <a:xfrm>
            <a:off x="7041930" y="4364996"/>
            <a:ext cx="914400" cy="9144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8A2BD650-A791-D249-9139-CBED4B0DF4E5}"/>
              </a:ext>
            </a:extLst>
          </p:cNvPr>
          <p:cNvSpPr/>
          <p:nvPr/>
        </p:nvSpPr>
        <p:spPr>
          <a:xfrm>
            <a:off x="8784020" y="4337570"/>
            <a:ext cx="914400" cy="914400"/>
          </a:xfrm>
          <a:prstGeom prst="ellipse">
            <a:avLst/>
          </a:prstGeom>
          <a:solidFill>
            <a:srgbClr val="C0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5558A8D-DC82-304A-89D6-C82318E46001}"/>
              </a:ext>
            </a:extLst>
          </p:cNvPr>
          <p:cNvSpPr/>
          <p:nvPr/>
        </p:nvSpPr>
        <p:spPr>
          <a:xfrm>
            <a:off x="10439400" y="4399890"/>
            <a:ext cx="914400" cy="914400"/>
          </a:xfrm>
          <a:prstGeom prst="ellipse">
            <a:avLst/>
          </a:prstGeom>
          <a:solidFill>
            <a:schemeClr val="accent6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8" name="Graphic 67" descr="Store">
            <a:extLst>
              <a:ext uri="{FF2B5EF4-FFF2-40B4-BE49-F238E27FC236}">
                <a16:creationId xmlns:a16="http://schemas.microsoft.com/office/drawing/2014/main" id="{63722A81-4EDE-BA4C-9A6E-5AEFC63BB2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26020" y="5587718"/>
            <a:ext cx="914400" cy="914400"/>
          </a:xfrm>
          <a:prstGeom prst="rect">
            <a:avLst/>
          </a:prstGeom>
        </p:spPr>
      </p:pic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AA2EB778-E94F-794E-BB59-CCC01E8E9A02}"/>
              </a:ext>
            </a:extLst>
          </p:cNvPr>
          <p:cNvCxnSpPr>
            <a:cxnSpLocks/>
            <a:stCxn id="64" idx="4"/>
            <a:endCxn id="68" idx="0"/>
          </p:cNvCxnSpPr>
          <p:nvPr/>
        </p:nvCxnSpPr>
        <p:spPr>
          <a:xfrm>
            <a:off x="7499130" y="5279396"/>
            <a:ext cx="884090" cy="3083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CCA27A32-EDA1-B942-B424-74F58F22786F}"/>
              </a:ext>
            </a:extLst>
          </p:cNvPr>
          <p:cNvCxnSpPr>
            <a:cxnSpLocks/>
            <a:stCxn id="68" idx="0"/>
            <a:endCxn id="55" idx="2"/>
          </p:cNvCxnSpPr>
          <p:nvPr/>
        </p:nvCxnSpPr>
        <p:spPr>
          <a:xfrm flipV="1">
            <a:off x="8383220" y="5279396"/>
            <a:ext cx="858000" cy="3083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D70DB7AA-A3FC-4942-8D27-F2B0E731F2C4}"/>
              </a:ext>
            </a:extLst>
          </p:cNvPr>
          <p:cNvSpPr txBox="1"/>
          <p:nvPr/>
        </p:nvSpPr>
        <p:spPr>
          <a:xfrm>
            <a:off x="7836762" y="6328434"/>
            <a:ext cx="1100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Merchant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5046558-98D6-044F-A32D-B69F1221B573}"/>
              </a:ext>
            </a:extLst>
          </p:cNvPr>
          <p:cNvSpPr/>
          <p:nvPr/>
        </p:nvSpPr>
        <p:spPr>
          <a:xfrm>
            <a:off x="7158765" y="1830688"/>
            <a:ext cx="328448" cy="28378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DBA3D9D-B059-154F-821C-6FE2FE128F70}"/>
              </a:ext>
            </a:extLst>
          </p:cNvPr>
          <p:cNvSpPr/>
          <p:nvPr/>
        </p:nvSpPr>
        <p:spPr>
          <a:xfrm>
            <a:off x="7836682" y="1826583"/>
            <a:ext cx="328448" cy="283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B62E87A-3C20-FA46-954F-CCA66CEF600A}"/>
              </a:ext>
            </a:extLst>
          </p:cNvPr>
          <p:cNvCxnSpPr>
            <a:stCxn id="77" idx="1"/>
            <a:endCxn id="76" idx="3"/>
          </p:cNvCxnSpPr>
          <p:nvPr/>
        </p:nvCxnSpPr>
        <p:spPr>
          <a:xfrm flipH="1">
            <a:off x="7487213" y="1968473"/>
            <a:ext cx="349469" cy="4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A1EB57FC-8492-8446-8A21-8D5D9D7B2359}"/>
              </a:ext>
            </a:extLst>
          </p:cNvPr>
          <p:cNvSpPr txBox="1"/>
          <p:nvPr/>
        </p:nvSpPr>
        <p:spPr>
          <a:xfrm>
            <a:off x="6979396" y="1403493"/>
            <a:ext cx="1714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Pay to merchant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530F427-F889-FC42-B33B-FFEF48B2462E}"/>
              </a:ext>
            </a:extLst>
          </p:cNvPr>
          <p:cNvSpPr/>
          <p:nvPr/>
        </p:nvSpPr>
        <p:spPr>
          <a:xfrm>
            <a:off x="7158765" y="2563935"/>
            <a:ext cx="328448" cy="283780"/>
          </a:xfrm>
          <a:prstGeom prst="rect">
            <a:avLst/>
          </a:prstGeom>
          <a:pattFill prst="dkUpDiag">
            <a:fgClr>
              <a:schemeClr val="accent6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B35CA1A-7F2E-CC45-9ADB-42E3F7E040DC}"/>
              </a:ext>
            </a:extLst>
          </p:cNvPr>
          <p:cNvSpPr/>
          <p:nvPr/>
        </p:nvSpPr>
        <p:spPr>
          <a:xfrm>
            <a:off x="7836682" y="2559830"/>
            <a:ext cx="328448" cy="28378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2AC09EB-79C3-DD40-9763-5E350B6C3327}"/>
              </a:ext>
            </a:extLst>
          </p:cNvPr>
          <p:cNvSpPr/>
          <p:nvPr/>
        </p:nvSpPr>
        <p:spPr>
          <a:xfrm>
            <a:off x="8564279" y="2559830"/>
            <a:ext cx="328448" cy="28378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9E9AAD25-C3A4-A14A-BBCB-1ADCD5F88A23}"/>
              </a:ext>
            </a:extLst>
          </p:cNvPr>
          <p:cNvCxnSpPr>
            <a:stCxn id="83" idx="1"/>
            <a:endCxn id="82" idx="3"/>
          </p:cNvCxnSpPr>
          <p:nvPr/>
        </p:nvCxnSpPr>
        <p:spPr>
          <a:xfrm flipH="1">
            <a:off x="7487213" y="2701720"/>
            <a:ext cx="349469" cy="4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959A495D-5406-7940-8E1C-0438FAF0AF27}"/>
              </a:ext>
            </a:extLst>
          </p:cNvPr>
          <p:cNvCxnSpPr>
            <a:cxnSpLocks/>
            <a:stCxn id="84" idx="1"/>
            <a:endCxn id="83" idx="3"/>
          </p:cNvCxnSpPr>
          <p:nvPr/>
        </p:nvCxnSpPr>
        <p:spPr>
          <a:xfrm flipH="1">
            <a:off x="8165130" y="2701720"/>
            <a:ext cx="3991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CD63EE3E-16AE-2F46-9021-3279722974C6}"/>
              </a:ext>
            </a:extLst>
          </p:cNvPr>
          <p:cNvSpPr txBox="1"/>
          <p:nvPr/>
        </p:nvSpPr>
        <p:spPr>
          <a:xfrm>
            <a:off x="7141779" y="3058510"/>
            <a:ext cx="1139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Pay to self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0EE861-238F-1D46-92CC-FAAB1C9DAF77}"/>
              </a:ext>
            </a:extLst>
          </p:cNvPr>
          <p:cNvSpPr txBox="1"/>
          <p:nvPr/>
        </p:nvSpPr>
        <p:spPr>
          <a:xfrm>
            <a:off x="9843363" y="6193796"/>
            <a:ext cx="210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Double spend attack</a:t>
            </a:r>
          </a:p>
        </p:txBody>
      </p:sp>
    </p:spTree>
    <p:extLst>
      <p:ext uri="{BB962C8B-B14F-4D97-AF65-F5344CB8AC3E}">
        <p14:creationId xmlns:p14="http://schemas.microsoft.com/office/powerpoint/2010/main" val="3558692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07F6B-9C65-6944-AA00-769FF7FF0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Eclipse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3B14F-D617-B941-82D6-55ABC7557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Attack</a:t>
            </a:r>
          </a:p>
          <a:p>
            <a:pPr lvl="1"/>
            <a:r>
              <a:rPr lang="en-US" dirty="0"/>
              <a:t>Fill node’s peer tables with attacker </a:t>
            </a:r>
            <a:r>
              <a:rPr lang="en-US" dirty="0" err="1"/>
              <a:t>ip</a:t>
            </a:r>
            <a:endParaRPr lang="en-US" dirty="0"/>
          </a:p>
          <a:p>
            <a:pPr lvl="1"/>
            <a:r>
              <a:rPr lang="en-US" dirty="0"/>
              <a:t>Node restarts and makes new outgoing connections</a:t>
            </a:r>
          </a:p>
          <a:p>
            <a:pPr lvl="1"/>
            <a:r>
              <a:rPr lang="en-US" dirty="0"/>
              <a:t>New connections made to only attacker’s </a:t>
            </a:r>
            <a:r>
              <a:rPr lang="en-US" dirty="0" err="1"/>
              <a:t>ip</a:t>
            </a:r>
            <a:endParaRPr lang="en-US" dirty="0"/>
          </a:p>
          <a:p>
            <a:pPr lvl="1"/>
            <a:r>
              <a:rPr lang="en-US" dirty="0"/>
              <a:t>Exploits biases in outbound connection selection (bias towards recent timestamps)</a:t>
            </a:r>
          </a:p>
          <a:p>
            <a:r>
              <a:rPr lang="en-US" dirty="0"/>
              <a:t>Prevention</a:t>
            </a:r>
          </a:p>
          <a:p>
            <a:pPr lvl="1"/>
            <a:r>
              <a:rPr lang="en-US" dirty="0"/>
              <a:t>Heuristic and randomized selection and eviction from peer table</a:t>
            </a:r>
          </a:p>
        </p:txBody>
      </p:sp>
    </p:spTree>
    <p:extLst>
      <p:ext uri="{BB962C8B-B14F-4D97-AF65-F5344CB8AC3E}">
        <p14:creationId xmlns:p14="http://schemas.microsoft.com/office/powerpoint/2010/main" val="609550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D708C-8CCA-F246-AFAC-E1EEB640A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397159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0385A-C226-694E-89C6-7391F3A7E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Network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8D538-DF96-F041-B8A3-E0F3A2E7B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1440" y="5578796"/>
            <a:ext cx="2727960" cy="6573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Each node acts as a client and a server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CAB88FE-0399-C54C-A2AD-C0F931E53FC3}"/>
              </a:ext>
            </a:extLst>
          </p:cNvPr>
          <p:cNvSpPr txBox="1">
            <a:spLocks/>
          </p:cNvSpPr>
          <p:nvPr/>
        </p:nvSpPr>
        <p:spPr>
          <a:xfrm>
            <a:off x="7711440" y="1856105"/>
            <a:ext cx="2438400" cy="475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Peer to Peer</a:t>
            </a:r>
          </a:p>
        </p:txBody>
      </p:sp>
      <p:pic>
        <p:nvPicPr>
          <p:cNvPr id="6" name="Graphic 5" descr="Database">
            <a:extLst>
              <a:ext uri="{FF2B5EF4-FFF2-40B4-BE49-F238E27FC236}">
                <a16:creationId xmlns:a16="http://schemas.microsoft.com/office/drawing/2014/main" id="{0A8CB8D8-F01D-C74A-B8E2-56E4F8A080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18360" y="2773680"/>
            <a:ext cx="914400" cy="914400"/>
          </a:xfrm>
          <a:prstGeom prst="rect">
            <a:avLst/>
          </a:prstGeom>
        </p:spPr>
      </p:pic>
      <p:pic>
        <p:nvPicPr>
          <p:cNvPr id="8" name="Graphic 7" descr="Internet">
            <a:extLst>
              <a:ext uri="{FF2B5EF4-FFF2-40B4-BE49-F238E27FC236}">
                <a16:creationId xmlns:a16="http://schemas.microsoft.com/office/drawing/2014/main" id="{FA7E8750-AA08-F842-947E-A1C395B05B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6320" y="4480561"/>
            <a:ext cx="914400" cy="914400"/>
          </a:xfrm>
          <a:prstGeom prst="rect">
            <a:avLst/>
          </a:prstGeom>
        </p:spPr>
      </p:pic>
      <p:pic>
        <p:nvPicPr>
          <p:cNvPr id="10" name="Graphic 9" descr="Internet">
            <a:extLst>
              <a:ext uri="{FF2B5EF4-FFF2-40B4-BE49-F238E27FC236}">
                <a16:creationId xmlns:a16="http://schemas.microsoft.com/office/drawing/2014/main" id="{A2434667-0EC3-CA45-AE2D-DB24FDBAAE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52800" y="4511042"/>
            <a:ext cx="914400" cy="914400"/>
          </a:xfrm>
          <a:prstGeom prst="rect">
            <a:avLst/>
          </a:prstGeom>
        </p:spPr>
      </p:pic>
      <p:pic>
        <p:nvPicPr>
          <p:cNvPr id="11" name="Graphic 10" descr="Internet">
            <a:extLst>
              <a:ext uri="{FF2B5EF4-FFF2-40B4-BE49-F238E27FC236}">
                <a16:creationId xmlns:a16="http://schemas.microsoft.com/office/drawing/2014/main" id="{1000E656-E1BB-4047-8C8E-D735F6F69A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18360" y="4511042"/>
            <a:ext cx="914400" cy="914400"/>
          </a:xfrm>
          <a:prstGeom prst="rect">
            <a:avLst/>
          </a:prstGeom>
        </p:spPr>
      </p:pic>
      <p:pic>
        <p:nvPicPr>
          <p:cNvPr id="12" name="Graphic 11" descr="Internet">
            <a:extLst>
              <a:ext uri="{FF2B5EF4-FFF2-40B4-BE49-F238E27FC236}">
                <a16:creationId xmlns:a16="http://schemas.microsoft.com/office/drawing/2014/main" id="{02CB6019-76D7-7646-AED5-7F10A14062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73440" y="2643665"/>
            <a:ext cx="914400" cy="914400"/>
          </a:xfrm>
          <a:prstGeom prst="rect">
            <a:avLst/>
          </a:prstGeom>
        </p:spPr>
      </p:pic>
      <p:pic>
        <p:nvPicPr>
          <p:cNvPr id="13" name="Graphic 12" descr="Internet">
            <a:extLst>
              <a:ext uri="{FF2B5EF4-FFF2-40B4-BE49-F238E27FC236}">
                <a16:creationId xmlns:a16="http://schemas.microsoft.com/office/drawing/2014/main" id="{53A6913F-CF69-F646-A724-128B5A6113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4240" y="3429000"/>
            <a:ext cx="914400" cy="914400"/>
          </a:xfrm>
          <a:prstGeom prst="rect">
            <a:avLst/>
          </a:prstGeom>
        </p:spPr>
      </p:pic>
      <p:pic>
        <p:nvPicPr>
          <p:cNvPr id="14" name="Graphic 13" descr="Internet">
            <a:extLst>
              <a:ext uri="{FF2B5EF4-FFF2-40B4-BE49-F238E27FC236}">
                <a16:creationId xmlns:a16="http://schemas.microsoft.com/office/drawing/2014/main" id="{33CDD0C6-7DED-444F-B315-83D7C24A9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92640" y="3498058"/>
            <a:ext cx="914400" cy="914400"/>
          </a:xfrm>
          <a:prstGeom prst="rect">
            <a:avLst/>
          </a:prstGeom>
        </p:spPr>
      </p:pic>
      <p:pic>
        <p:nvPicPr>
          <p:cNvPr id="15" name="Graphic 14" descr="Internet">
            <a:extLst>
              <a:ext uri="{FF2B5EF4-FFF2-40B4-BE49-F238E27FC236}">
                <a16:creationId xmlns:a16="http://schemas.microsoft.com/office/drawing/2014/main" id="{E46AD598-298A-2D43-A65C-6BFB35AEF2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73440" y="4434844"/>
            <a:ext cx="914400" cy="914400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A20AD39-8CB1-444D-927F-49863A08BDAE}"/>
              </a:ext>
            </a:extLst>
          </p:cNvPr>
          <p:cNvCxnSpPr/>
          <p:nvPr/>
        </p:nvCxnSpPr>
        <p:spPr>
          <a:xfrm flipV="1">
            <a:off x="1661160" y="3688080"/>
            <a:ext cx="594360" cy="6553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BEDB3E9-3031-A34C-AEA4-A4EBFB192ADA}"/>
              </a:ext>
            </a:extLst>
          </p:cNvPr>
          <p:cNvCxnSpPr>
            <a:cxnSpLocks/>
            <a:stCxn id="11" idx="0"/>
          </p:cNvCxnSpPr>
          <p:nvPr/>
        </p:nvCxnSpPr>
        <p:spPr>
          <a:xfrm flipV="1">
            <a:off x="2575560" y="3627598"/>
            <a:ext cx="0" cy="8834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B6500AE-5F01-A645-99D2-1BD4CE9213BB}"/>
              </a:ext>
            </a:extLst>
          </p:cNvPr>
          <p:cNvCxnSpPr>
            <a:cxnSpLocks/>
          </p:cNvCxnSpPr>
          <p:nvPr/>
        </p:nvCxnSpPr>
        <p:spPr>
          <a:xfrm flipH="1" flipV="1">
            <a:off x="2895601" y="3627598"/>
            <a:ext cx="822960" cy="78486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1DE5CFF-E96A-FB40-8661-CA9C5DAB2336}"/>
              </a:ext>
            </a:extLst>
          </p:cNvPr>
          <p:cNvCxnSpPr>
            <a:cxnSpLocks/>
            <a:stCxn id="13" idx="0"/>
            <a:endCxn id="12" idx="1"/>
          </p:cNvCxnSpPr>
          <p:nvPr/>
        </p:nvCxnSpPr>
        <p:spPr>
          <a:xfrm flipV="1">
            <a:off x="7711440" y="3100865"/>
            <a:ext cx="762000" cy="32813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9BB079E-2C32-DF44-ADDE-76E29EE0A054}"/>
              </a:ext>
            </a:extLst>
          </p:cNvPr>
          <p:cNvCxnSpPr>
            <a:cxnSpLocks/>
            <a:stCxn id="13" idx="2"/>
            <a:endCxn id="15" idx="1"/>
          </p:cNvCxnSpPr>
          <p:nvPr/>
        </p:nvCxnSpPr>
        <p:spPr>
          <a:xfrm>
            <a:off x="7711440" y="4343400"/>
            <a:ext cx="762000" cy="5486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5C3547F-3BB6-2347-BA4C-7DCE813971A4}"/>
              </a:ext>
            </a:extLst>
          </p:cNvPr>
          <p:cNvCxnSpPr>
            <a:cxnSpLocks/>
            <a:stCxn id="14" idx="0"/>
            <a:endCxn id="12" idx="3"/>
          </p:cNvCxnSpPr>
          <p:nvPr/>
        </p:nvCxnSpPr>
        <p:spPr>
          <a:xfrm flipH="1" flipV="1">
            <a:off x="9387840" y="3100865"/>
            <a:ext cx="762000" cy="3971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AAD94E0-D12F-3B4D-B736-8E92414D0441}"/>
              </a:ext>
            </a:extLst>
          </p:cNvPr>
          <p:cNvCxnSpPr>
            <a:cxnSpLocks/>
            <a:stCxn id="15" idx="3"/>
            <a:endCxn id="14" idx="2"/>
          </p:cNvCxnSpPr>
          <p:nvPr/>
        </p:nvCxnSpPr>
        <p:spPr>
          <a:xfrm flipV="1">
            <a:off x="9387840" y="4412458"/>
            <a:ext cx="762000" cy="4795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D0D2B41-95F7-B949-AA98-17957E591A8F}"/>
              </a:ext>
            </a:extLst>
          </p:cNvPr>
          <p:cNvCxnSpPr>
            <a:cxnSpLocks/>
            <a:stCxn id="15" idx="0"/>
            <a:endCxn id="12" idx="2"/>
          </p:cNvCxnSpPr>
          <p:nvPr/>
        </p:nvCxnSpPr>
        <p:spPr>
          <a:xfrm flipV="1">
            <a:off x="8930640" y="3558065"/>
            <a:ext cx="0" cy="8767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9D799600-005B-5545-90AE-C2FBF3D5F319}"/>
              </a:ext>
            </a:extLst>
          </p:cNvPr>
          <p:cNvSpPr txBox="1">
            <a:spLocks/>
          </p:cNvSpPr>
          <p:nvPr/>
        </p:nvSpPr>
        <p:spPr>
          <a:xfrm>
            <a:off x="1813560" y="2008505"/>
            <a:ext cx="2438400" cy="475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Client server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F1B3512-D9C0-2E4E-A5D1-A4D9E002C146}"/>
              </a:ext>
            </a:extLst>
          </p:cNvPr>
          <p:cNvSpPr txBox="1"/>
          <p:nvPr/>
        </p:nvSpPr>
        <p:spPr>
          <a:xfrm>
            <a:off x="3032760" y="3114795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760E241-057D-A34B-B1F9-EAC0B09A467F}"/>
              </a:ext>
            </a:extLst>
          </p:cNvPr>
          <p:cNvSpPr txBox="1"/>
          <p:nvPr/>
        </p:nvSpPr>
        <p:spPr>
          <a:xfrm>
            <a:off x="4316531" y="4783576"/>
            <a:ext cx="81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05C738B-E042-FD46-A4D3-8D6304931C6C}"/>
              </a:ext>
            </a:extLst>
          </p:cNvPr>
          <p:cNvSpPr txBox="1"/>
          <p:nvPr/>
        </p:nvSpPr>
        <p:spPr>
          <a:xfrm>
            <a:off x="7945338" y="6281062"/>
            <a:ext cx="1970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BitTorrent, Napster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8EF1774-9336-9D40-8F08-7A0D3A5A4400}"/>
              </a:ext>
            </a:extLst>
          </p:cNvPr>
          <p:cNvSpPr txBox="1"/>
          <p:nvPr/>
        </p:nvSpPr>
        <p:spPr>
          <a:xfrm>
            <a:off x="1255038" y="6123865"/>
            <a:ext cx="2641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ECE 598PV course website</a:t>
            </a: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810CCBD2-C892-A447-BD9A-F1DD4700359A}"/>
              </a:ext>
            </a:extLst>
          </p:cNvPr>
          <p:cNvSpPr txBox="1">
            <a:spLocks/>
          </p:cNvSpPr>
          <p:nvPr/>
        </p:nvSpPr>
        <p:spPr>
          <a:xfrm>
            <a:off x="1478280" y="5439373"/>
            <a:ext cx="2727960" cy="657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Server stores most of the data</a:t>
            </a:r>
          </a:p>
        </p:txBody>
      </p:sp>
    </p:spTree>
    <p:extLst>
      <p:ext uri="{BB962C8B-B14F-4D97-AF65-F5344CB8AC3E}">
        <p14:creationId xmlns:p14="http://schemas.microsoft.com/office/powerpoint/2010/main" val="3569333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3D606-81A8-BD46-A94F-2AFE0608B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Overlay network</a:t>
            </a:r>
          </a:p>
        </p:txBody>
      </p:sp>
      <p:pic>
        <p:nvPicPr>
          <p:cNvPr id="4" name="Graphic 3" descr="Internet">
            <a:extLst>
              <a:ext uri="{FF2B5EF4-FFF2-40B4-BE49-F238E27FC236}">
                <a16:creationId xmlns:a16="http://schemas.microsoft.com/office/drawing/2014/main" id="{DC4DFCA8-8A24-D548-BAD7-6E6D11595E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3440" y="2643665"/>
            <a:ext cx="914400" cy="914400"/>
          </a:xfrm>
          <a:prstGeom prst="rect">
            <a:avLst/>
          </a:prstGeom>
        </p:spPr>
      </p:pic>
      <p:pic>
        <p:nvPicPr>
          <p:cNvPr id="5" name="Graphic 4" descr="Internet">
            <a:extLst>
              <a:ext uri="{FF2B5EF4-FFF2-40B4-BE49-F238E27FC236}">
                <a16:creationId xmlns:a16="http://schemas.microsoft.com/office/drawing/2014/main" id="{3EA45EF8-5DE2-1F41-9B01-2D06956714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4240" y="3429000"/>
            <a:ext cx="914400" cy="914400"/>
          </a:xfrm>
          <a:prstGeom prst="rect">
            <a:avLst/>
          </a:prstGeom>
        </p:spPr>
      </p:pic>
      <p:pic>
        <p:nvPicPr>
          <p:cNvPr id="6" name="Graphic 5" descr="Internet">
            <a:extLst>
              <a:ext uri="{FF2B5EF4-FFF2-40B4-BE49-F238E27FC236}">
                <a16:creationId xmlns:a16="http://schemas.microsoft.com/office/drawing/2014/main" id="{3079D60C-8021-0346-94D1-869137C828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92640" y="3498058"/>
            <a:ext cx="914400" cy="914400"/>
          </a:xfrm>
          <a:prstGeom prst="rect">
            <a:avLst/>
          </a:prstGeom>
        </p:spPr>
      </p:pic>
      <p:pic>
        <p:nvPicPr>
          <p:cNvPr id="7" name="Graphic 6" descr="Internet">
            <a:extLst>
              <a:ext uri="{FF2B5EF4-FFF2-40B4-BE49-F238E27FC236}">
                <a16:creationId xmlns:a16="http://schemas.microsoft.com/office/drawing/2014/main" id="{11BC5012-5A9D-F346-B159-D68928517B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3440" y="4434844"/>
            <a:ext cx="914400" cy="91440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BD65657-40FB-CA44-8EF3-88DCBF939A8E}"/>
              </a:ext>
            </a:extLst>
          </p:cNvPr>
          <p:cNvCxnSpPr>
            <a:cxnSpLocks/>
            <a:stCxn id="5" idx="0"/>
            <a:endCxn id="4" idx="1"/>
          </p:cNvCxnSpPr>
          <p:nvPr/>
        </p:nvCxnSpPr>
        <p:spPr>
          <a:xfrm flipV="1">
            <a:off x="7711440" y="3100865"/>
            <a:ext cx="762000" cy="32813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78C9AA-DDB0-D44A-BFFD-36F333C2C4AD}"/>
              </a:ext>
            </a:extLst>
          </p:cNvPr>
          <p:cNvCxnSpPr>
            <a:cxnSpLocks/>
            <a:stCxn id="5" idx="2"/>
            <a:endCxn id="7" idx="1"/>
          </p:cNvCxnSpPr>
          <p:nvPr/>
        </p:nvCxnSpPr>
        <p:spPr>
          <a:xfrm>
            <a:off x="7711440" y="4343400"/>
            <a:ext cx="762000" cy="5486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BD09-36B8-724C-BE4B-8ED90DE38C5C}"/>
              </a:ext>
            </a:extLst>
          </p:cNvPr>
          <p:cNvCxnSpPr>
            <a:cxnSpLocks/>
            <a:stCxn id="6" idx="0"/>
            <a:endCxn id="4" idx="3"/>
          </p:cNvCxnSpPr>
          <p:nvPr/>
        </p:nvCxnSpPr>
        <p:spPr>
          <a:xfrm flipH="1" flipV="1">
            <a:off x="9387840" y="3100865"/>
            <a:ext cx="762000" cy="3971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1342AEB-B3CE-284A-AF73-A4AFAC28960B}"/>
              </a:ext>
            </a:extLst>
          </p:cNvPr>
          <p:cNvCxnSpPr>
            <a:cxnSpLocks/>
            <a:stCxn id="7" idx="3"/>
            <a:endCxn id="6" idx="2"/>
          </p:cNvCxnSpPr>
          <p:nvPr/>
        </p:nvCxnSpPr>
        <p:spPr>
          <a:xfrm flipV="1">
            <a:off x="9387840" y="4412458"/>
            <a:ext cx="762000" cy="4795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275AA7E-30F6-BD43-B76E-5FB0F6D62A08}"/>
              </a:ext>
            </a:extLst>
          </p:cNvPr>
          <p:cNvCxnSpPr>
            <a:cxnSpLocks/>
            <a:stCxn id="7" idx="0"/>
            <a:endCxn id="4" idx="2"/>
          </p:cNvCxnSpPr>
          <p:nvPr/>
        </p:nvCxnSpPr>
        <p:spPr>
          <a:xfrm flipV="1">
            <a:off x="8930640" y="3558065"/>
            <a:ext cx="0" cy="8767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phic 12" descr="Internet">
            <a:extLst>
              <a:ext uri="{FF2B5EF4-FFF2-40B4-BE49-F238E27FC236}">
                <a16:creationId xmlns:a16="http://schemas.microsoft.com/office/drawing/2014/main" id="{11E2FCAA-6A08-124F-BDAB-BD0160EA8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8620" y="3604260"/>
            <a:ext cx="914400" cy="914400"/>
          </a:xfrm>
          <a:prstGeom prst="rect">
            <a:avLst/>
          </a:prstGeom>
        </p:spPr>
      </p:pic>
      <p:pic>
        <p:nvPicPr>
          <p:cNvPr id="14" name="Graphic 13" descr="Internet">
            <a:extLst>
              <a:ext uri="{FF2B5EF4-FFF2-40B4-BE49-F238E27FC236}">
                <a16:creationId xmlns:a16="http://schemas.microsoft.com/office/drawing/2014/main" id="{7389B89D-39A7-F74B-8ACA-AA12549BF9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46960" y="5603083"/>
            <a:ext cx="914400" cy="914400"/>
          </a:xfrm>
          <a:prstGeom prst="rect">
            <a:avLst/>
          </a:prstGeom>
        </p:spPr>
      </p:pic>
      <p:pic>
        <p:nvPicPr>
          <p:cNvPr id="15" name="Graphic 14" descr="Internet">
            <a:extLst>
              <a:ext uri="{FF2B5EF4-FFF2-40B4-BE49-F238E27FC236}">
                <a16:creationId xmlns:a16="http://schemas.microsoft.com/office/drawing/2014/main" id="{A0964211-BC46-574D-8CB7-E4E5703C4F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23361" y="3703322"/>
            <a:ext cx="914400" cy="914400"/>
          </a:xfrm>
          <a:prstGeom prst="rect">
            <a:avLst/>
          </a:prstGeom>
        </p:spPr>
      </p:pic>
      <p:pic>
        <p:nvPicPr>
          <p:cNvPr id="16" name="Graphic 15" descr="Internet">
            <a:extLst>
              <a:ext uri="{FF2B5EF4-FFF2-40B4-BE49-F238E27FC236}">
                <a16:creationId xmlns:a16="http://schemas.microsoft.com/office/drawing/2014/main" id="{2BB45CC4-6407-FF48-A64E-AC40A86449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43151" y="1866425"/>
            <a:ext cx="914400" cy="914400"/>
          </a:xfrm>
          <a:prstGeom prst="rect">
            <a:avLst/>
          </a:prstGeom>
        </p:spPr>
      </p:pic>
      <p:pic>
        <p:nvPicPr>
          <p:cNvPr id="18" name="Graphic 17" descr="Wireless router">
            <a:extLst>
              <a:ext uri="{FF2B5EF4-FFF2-40B4-BE49-F238E27FC236}">
                <a16:creationId xmlns:a16="http://schemas.microsoft.com/office/drawing/2014/main" id="{E2FA3DFD-7B4D-5445-A674-FD2BDACF08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83182" y="4351974"/>
            <a:ext cx="914400" cy="914400"/>
          </a:xfrm>
          <a:prstGeom prst="rect">
            <a:avLst/>
          </a:prstGeom>
        </p:spPr>
      </p:pic>
      <p:pic>
        <p:nvPicPr>
          <p:cNvPr id="20" name="Graphic 19" descr="Server">
            <a:extLst>
              <a:ext uri="{FF2B5EF4-FFF2-40B4-BE49-F238E27FC236}">
                <a16:creationId xmlns:a16="http://schemas.microsoft.com/office/drawing/2014/main" id="{0C807300-F406-844D-B143-215C4A2112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61259" y="3604260"/>
            <a:ext cx="563880" cy="563880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AB92A70-70E7-E044-84F8-6BF89862F7C7}"/>
              </a:ext>
            </a:extLst>
          </p:cNvPr>
          <p:cNvCxnSpPr>
            <a:cxnSpLocks/>
            <a:stCxn id="14" idx="0"/>
            <a:endCxn id="18" idx="2"/>
          </p:cNvCxnSpPr>
          <p:nvPr/>
        </p:nvCxnSpPr>
        <p:spPr>
          <a:xfrm flipV="1">
            <a:off x="2804160" y="5266374"/>
            <a:ext cx="236222" cy="33670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9ECA998-21CF-9F4C-A4A8-73BD3323167F}"/>
              </a:ext>
            </a:extLst>
          </p:cNvPr>
          <p:cNvCxnSpPr>
            <a:cxnSpLocks/>
            <a:stCxn id="18" idx="3"/>
            <a:endCxn id="15" idx="1"/>
          </p:cNvCxnSpPr>
          <p:nvPr/>
        </p:nvCxnSpPr>
        <p:spPr>
          <a:xfrm flipV="1">
            <a:off x="3497582" y="4160522"/>
            <a:ext cx="525779" cy="6486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A556B41-14AF-E34F-8656-51155843B3CB}"/>
              </a:ext>
            </a:extLst>
          </p:cNvPr>
          <p:cNvCxnSpPr>
            <a:cxnSpLocks/>
            <a:stCxn id="18" idx="0"/>
            <a:endCxn id="20" idx="2"/>
          </p:cNvCxnSpPr>
          <p:nvPr/>
        </p:nvCxnSpPr>
        <p:spPr>
          <a:xfrm flipH="1" flipV="1">
            <a:off x="2743199" y="4168140"/>
            <a:ext cx="297183" cy="1838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Graphic 31" descr="Wireless router">
            <a:extLst>
              <a:ext uri="{FF2B5EF4-FFF2-40B4-BE49-F238E27FC236}">
                <a16:creationId xmlns:a16="http://schemas.microsoft.com/office/drawing/2014/main" id="{3EF3AF05-3640-7C4C-A2FE-A32CFB2D4C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93521" y="2902742"/>
            <a:ext cx="914400" cy="914400"/>
          </a:xfrm>
          <a:prstGeom prst="rect">
            <a:avLst/>
          </a:prstGeom>
        </p:spPr>
      </p:pic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0484AC0-71DF-0341-9FC1-DA52F63C0173}"/>
              </a:ext>
            </a:extLst>
          </p:cNvPr>
          <p:cNvCxnSpPr>
            <a:cxnSpLocks/>
            <a:stCxn id="20" idx="0"/>
            <a:endCxn id="32" idx="3"/>
          </p:cNvCxnSpPr>
          <p:nvPr/>
        </p:nvCxnSpPr>
        <p:spPr>
          <a:xfrm flipH="1" flipV="1">
            <a:off x="2407921" y="3359942"/>
            <a:ext cx="335278" cy="2443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736DD0C-2050-B945-B6AA-916DC994C20F}"/>
              </a:ext>
            </a:extLst>
          </p:cNvPr>
          <p:cNvCxnSpPr>
            <a:cxnSpLocks/>
            <a:stCxn id="32" idx="0"/>
            <a:endCxn id="16" idx="1"/>
          </p:cNvCxnSpPr>
          <p:nvPr/>
        </p:nvCxnSpPr>
        <p:spPr>
          <a:xfrm flipV="1">
            <a:off x="1950721" y="2323625"/>
            <a:ext cx="392430" cy="57911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7ACB81F-E88E-E348-8F94-7F6B3BA8205A}"/>
              </a:ext>
            </a:extLst>
          </p:cNvPr>
          <p:cNvCxnSpPr>
            <a:cxnSpLocks/>
            <a:stCxn id="13" idx="0"/>
            <a:endCxn id="32" idx="1"/>
          </p:cNvCxnSpPr>
          <p:nvPr/>
        </p:nvCxnSpPr>
        <p:spPr>
          <a:xfrm flipV="1">
            <a:off x="845820" y="3359942"/>
            <a:ext cx="647701" cy="2443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96FFF924-0FB8-924D-8827-226051C0BDAD}"/>
              </a:ext>
            </a:extLst>
          </p:cNvPr>
          <p:cNvSpPr txBox="1"/>
          <p:nvPr/>
        </p:nvSpPr>
        <p:spPr>
          <a:xfrm>
            <a:off x="3586950" y="5875617"/>
            <a:ext cx="1787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Physical Network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7511A12-CD3B-BE4A-A774-000939BD640B}"/>
              </a:ext>
            </a:extLst>
          </p:cNvPr>
          <p:cNvSpPr txBox="1"/>
          <p:nvPr/>
        </p:nvSpPr>
        <p:spPr>
          <a:xfrm>
            <a:off x="9784079" y="2990610"/>
            <a:ext cx="1283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Virtual links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E36417E-8993-D246-991B-8551E6EB0A7F}"/>
              </a:ext>
            </a:extLst>
          </p:cNvPr>
          <p:cNvCxnSpPr/>
          <p:nvPr/>
        </p:nvCxnSpPr>
        <p:spPr>
          <a:xfrm>
            <a:off x="5374170" y="3703322"/>
            <a:ext cx="14630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D3771F2-631C-A34D-9955-1879379FCB77}"/>
              </a:ext>
            </a:extLst>
          </p:cNvPr>
          <p:cNvSpPr txBox="1"/>
          <p:nvPr/>
        </p:nvSpPr>
        <p:spPr>
          <a:xfrm>
            <a:off x="8152226" y="5677379"/>
            <a:ext cx="1692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Virtual topology</a:t>
            </a:r>
          </a:p>
        </p:txBody>
      </p:sp>
    </p:spTree>
    <p:extLst>
      <p:ext uri="{BB962C8B-B14F-4D97-AF65-F5344CB8AC3E}">
        <p14:creationId xmlns:p14="http://schemas.microsoft.com/office/powerpoint/2010/main" val="261431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F86EA-FFF6-5941-B19B-96D5AEB8E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Overlay Network- Structured</a:t>
            </a:r>
          </a:p>
        </p:txBody>
      </p:sp>
      <p:pic>
        <p:nvPicPr>
          <p:cNvPr id="6" name="Graphic 5" descr="Internet">
            <a:extLst>
              <a:ext uri="{FF2B5EF4-FFF2-40B4-BE49-F238E27FC236}">
                <a16:creationId xmlns:a16="http://schemas.microsoft.com/office/drawing/2014/main" id="{6FAE53F9-B9A5-D545-9313-98487D4278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30680" y="3429000"/>
            <a:ext cx="914400" cy="914400"/>
          </a:xfrm>
          <a:prstGeom prst="rect">
            <a:avLst/>
          </a:prstGeom>
        </p:spPr>
      </p:pic>
      <p:pic>
        <p:nvPicPr>
          <p:cNvPr id="7" name="Graphic 6" descr="Internet">
            <a:extLst>
              <a:ext uri="{FF2B5EF4-FFF2-40B4-BE49-F238E27FC236}">
                <a16:creationId xmlns:a16="http://schemas.microsoft.com/office/drawing/2014/main" id="{4D2D6B7E-77A1-A043-BDA7-FA49F1F6C3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01240" y="2134076"/>
            <a:ext cx="914400" cy="914400"/>
          </a:xfrm>
          <a:prstGeom prst="rect">
            <a:avLst/>
          </a:prstGeom>
        </p:spPr>
      </p:pic>
      <p:pic>
        <p:nvPicPr>
          <p:cNvPr id="8" name="Graphic 7" descr="Internet">
            <a:extLst>
              <a:ext uri="{FF2B5EF4-FFF2-40B4-BE49-F238E27FC236}">
                <a16:creationId xmlns:a16="http://schemas.microsoft.com/office/drawing/2014/main" id="{8F8886EE-D4C4-CD40-B5F1-09C93E3401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99560" y="1485186"/>
            <a:ext cx="914400" cy="914400"/>
          </a:xfrm>
          <a:prstGeom prst="rect">
            <a:avLst/>
          </a:prstGeom>
        </p:spPr>
      </p:pic>
      <p:pic>
        <p:nvPicPr>
          <p:cNvPr id="9" name="Graphic 8" descr="Internet">
            <a:extLst>
              <a:ext uri="{FF2B5EF4-FFF2-40B4-BE49-F238E27FC236}">
                <a16:creationId xmlns:a16="http://schemas.microsoft.com/office/drawing/2014/main" id="{28304FDE-ABFA-B144-937B-136132A1F4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9800" y="2134076"/>
            <a:ext cx="914400" cy="914400"/>
          </a:xfrm>
          <a:prstGeom prst="rect">
            <a:avLst/>
          </a:prstGeom>
        </p:spPr>
      </p:pic>
      <p:pic>
        <p:nvPicPr>
          <p:cNvPr id="10" name="Graphic 9" descr="Internet">
            <a:extLst>
              <a:ext uri="{FF2B5EF4-FFF2-40B4-BE49-F238E27FC236}">
                <a16:creationId xmlns:a16="http://schemas.microsoft.com/office/drawing/2014/main" id="{83A99DD3-96FA-594B-AEE9-187531139B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77000" y="3492816"/>
            <a:ext cx="914400" cy="914400"/>
          </a:xfrm>
          <a:prstGeom prst="rect">
            <a:avLst/>
          </a:prstGeom>
        </p:spPr>
      </p:pic>
      <p:pic>
        <p:nvPicPr>
          <p:cNvPr id="11" name="Graphic 10" descr="Internet">
            <a:extLst>
              <a:ext uri="{FF2B5EF4-FFF2-40B4-BE49-F238E27FC236}">
                <a16:creationId xmlns:a16="http://schemas.microsoft.com/office/drawing/2014/main" id="{D87BA960-6317-EC46-BF86-E198070832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01240" y="4723924"/>
            <a:ext cx="914400" cy="914400"/>
          </a:xfrm>
          <a:prstGeom prst="rect">
            <a:avLst/>
          </a:prstGeom>
        </p:spPr>
      </p:pic>
      <p:pic>
        <p:nvPicPr>
          <p:cNvPr id="12" name="Graphic 11" descr="Internet">
            <a:extLst>
              <a:ext uri="{FF2B5EF4-FFF2-40B4-BE49-F238E27FC236}">
                <a16:creationId xmlns:a16="http://schemas.microsoft.com/office/drawing/2014/main" id="{71C69748-1C32-1747-8F11-7C33A112AD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9800" y="4723924"/>
            <a:ext cx="914400" cy="914400"/>
          </a:xfrm>
          <a:prstGeom prst="rect">
            <a:avLst/>
          </a:prstGeom>
        </p:spPr>
      </p:pic>
      <p:pic>
        <p:nvPicPr>
          <p:cNvPr id="13" name="Graphic 12" descr="Internet">
            <a:extLst>
              <a:ext uri="{FF2B5EF4-FFF2-40B4-BE49-F238E27FC236}">
                <a16:creationId xmlns:a16="http://schemas.microsoft.com/office/drawing/2014/main" id="{0A33370F-472A-804F-AC67-AAF7AAED4B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99560" y="5638324"/>
            <a:ext cx="914400" cy="914400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F827551-B55D-7B49-A127-0F2DC4A14CEB}"/>
              </a:ext>
            </a:extLst>
          </p:cNvPr>
          <p:cNvCxnSpPr>
            <a:cxnSpLocks/>
            <a:stCxn id="8" idx="2"/>
            <a:endCxn id="9" idx="1"/>
          </p:cNvCxnSpPr>
          <p:nvPr/>
        </p:nvCxnSpPr>
        <p:spPr>
          <a:xfrm>
            <a:off x="4556760" y="2399586"/>
            <a:ext cx="1463040" cy="191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C1032A5-72B5-E844-BC7C-E52B95E9CB23}"/>
              </a:ext>
            </a:extLst>
          </p:cNvPr>
          <p:cNvCxnSpPr>
            <a:cxnSpLocks/>
            <a:stCxn id="8" idx="2"/>
            <a:endCxn id="10" idx="1"/>
          </p:cNvCxnSpPr>
          <p:nvPr/>
        </p:nvCxnSpPr>
        <p:spPr>
          <a:xfrm>
            <a:off x="4556760" y="2399586"/>
            <a:ext cx="1920240" cy="1550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D5291CE-9948-FF46-898D-0C5626BE12D9}"/>
              </a:ext>
            </a:extLst>
          </p:cNvPr>
          <p:cNvCxnSpPr>
            <a:cxnSpLocks/>
            <a:stCxn id="8" idx="2"/>
            <a:endCxn id="13" idx="0"/>
          </p:cNvCxnSpPr>
          <p:nvPr/>
        </p:nvCxnSpPr>
        <p:spPr>
          <a:xfrm>
            <a:off x="4556760" y="2399586"/>
            <a:ext cx="0" cy="3238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BEB9E16-602F-1A41-BC1A-734F96AA0189}"/>
              </a:ext>
            </a:extLst>
          </p:cNvPr>
          <p:cNvSpPr txBox="1"/>
          <p:nvPr/>
        </p:nvSpPr>
        <p:spPr>
          <a:xfrm>
            <a:off x="4405917" y="12720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B222E90-12B3-7247-8063-A8A532927D69}"/>
              </a:ext>
            </a:extLst>
          </p:cNvPr>
          <p:cNvCxnSpPr>
            <a:cxnSpLocks/>
            <a:stCxn id="9" idx="1"/>
            <a:endCxn id="10" idx="1"/>
          </p:cNvCxnSpPr>
          <p:nvPr/>
        </p:nvCxnSpPr>
        <p:spPr>
          <a:xfrm>
            <a:off x="6019800" y="2591276"/>
            <a:ext cx="457200" cy="1358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A393474-DE18-184E-A0E2-6CBD9E8451B3}"/>
              </a:ext>
            </a:extLst>
          </p:cNvPr>
          <p:cNvCxnSpPr>
            <a:cxnSpLocks/>
            <a:stCxn id="9" idx="1"/>
            <a:endCxn id="12" idx="1"/>
          </p:cNvCxnSpPr>
          <p:nvPr/>
        </p:nvCxnSpPr>
        <p:spPr>
          <a:xfrm>
            <a:off x="6019800" y="2591276"/>
            <a:ext cx="0" cy="2589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D6EF8CF-09F6-BB44-BD29-3B2E1CC6B845}"/>
              </a:ext>
            </a:extLst>
          </p:cNvPr>
          <p:cNvCxnSpPr>
            <a:cxnSpLocks/>
            <a:stCxn id="9" idx="1"/>
            <a:endCxn id="11" idx="0"/>
          </p:cNvCxnSpPr>
          <p:nvPr/>
        </p:nvCxnSpPr>
        <p:spPr>
          <a:xfrm flipH="1">
            <a:off x="2758440" y="2591276"/>
            <a:ext cx="3261360" cy="2132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795C2E8-F3F9-594B-B9DC-FF5FF916C58B}"/>
              </a:ext>
            </a:extLst>
          </p:cNvPr>
          <p:cNvSpPr txBox="1"/>
          <p:nvPr/>
        </p:nvSpPr>
        <p:spPr>
          <a:xfrm>
            <a:off x="6326156" y="18227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195E626-B31C-E943-8537-35CC8E1829E4}"/>
              </a:ext>
            </a:extLst>
          </p:cNvPr>
          <p:cNvSpPr txBox="1"/>
          <p:nvPr/>
        </p:nvSpPr>
        <p:spPr>
          <a:xfrm>
            <a:off x="7481282" y="37653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493EF61-0C82-BB4A-BD3A-A640B00BEE7F}"/>
              </a:ext>
            </a:extLst>
          </p:cNvPr>
          <p:cNvSpPr txBox="1"/>
          <p:nvPr/>
        </p:nvSpPr>
        <p:spPr>
          <a:xfrm>
            <a:off x="6326156" y="55265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0DD9DD2-6BC5-1648-AEE9-372C7842F7D5}"/>
              </a:ext>
            </a:extLst>
          </p:cNvPr>
          <p:cNvSpPr txBox="1"/>
          <p:nvPr/>
        </p:nvSpPr>
        <p:spPr>
          <a:xfrm>
            <a:off x="4389120" y="65527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3C5C106-000F-C94A-AD22-4190C4FCEC82}"/>
              </a:ext>
            </a:extLst>
          </p:cNvPr>
          <p:cNvSpPr txBox="1"/>
          <p:nvPr/>
        </p:nvSpPr>
        <p:spPr>
          <a:xfrm>
            <a:off x="2607597" y="55805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27980F4-9F8B-6B4D-A431-303F95A7ACC4}"/>
              </a:ext>
            </a:extLst>
          </p:cNvPr>
          <p:cNvSpPr txBox="1"/>
          <p:nvPr/>
        </p:nvSpPr>
        <p:spPr>
          <a:xfrm>
            <a:off x="1952277" y="43145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5B6B0A5-724B-544C-9956-71FDED1EFA24}"/>
              </a:ext>
            </a:extLst>
          </p:cNvPr>
          <p:cNvSpPr txBox="1"/>
          <p:nvPr/>
        </p:nvSpPr>
        <p:spPr>
          <a:xfrm>
            <a:off x="2026919" y="20712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B8C89983-2585-BF48-B13E-863FFB6DB0CB}"/>
              </a:ext>
            </a:extLst>
          </p:cNvPr>
          <p:cNvSpPr txBox="1">
            <a:spLocks/>
          </p:cNvSpPr>
          <p:nvPr/>
        </p:nvSpPr>
        <p:spPr>
          <a:xfrm>
            <a:off x="8581676" y="1583571"/>
            <a:ext cx="2862000" cy="4497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Example: CHORD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Assign a graph node identifier to each node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Well defined Peer routing rules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O(log N) routing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O(log N) connections per node</a:t>
            </a:r>
          </a:p>
        </p:txBody>
      </p:sp>
    </p:spTree>
    <p:extLst>
      <p:ext uri="{BB962C8B-B14F-4D97-AF65-F5344CB8AC3E}">
        <p14:creationId xmlns:p14="http://schemas.microsoft.com/office/powerpoint/2010/main" val="3085691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CC5BD-C97B-9C48-B03E-4A4AC8AE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Overlay Network-Unstructured</a:t>
            </a:r>
          </a:p>
        </p:txBody>
      </p:sp>
      <p:pic>
        <p:nvPicPr>
          <p:cNvPr id="4" name="Graphic 3" descr="Internet">
            <a:extLst>
              <a:ext uri="{FF2B5EF4-FFF2-40B4-BE49-F238E27FC236}">
                <a16:creationId xmlns:a16="http://schemas.microsoft.com/office/drawing/2014/main" id="{A247FD03-1392-754B-9B94-6595341D1A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01240" y="2134076"/>
            <a:ext cx="914400" cy="914400"/>
          </a:xfrm>
          <a:prstGeom prst="rect">
            <a:avLst/>
          </a:prstGeom>
        </p:spPr>
      </p:pic>
      <p:pic>
        <p:nvPicPr>
          <p:cNvPr id="5" name="Graphic 4" descr="Internet">
            <a:extLst>
              <a:ext uri="{FF2B5EF4-FFF2-40B4-BE49-F238E27FC236}">
                <a16:creationId xmlns:a16="http://schemas.microsoft.com/office/drawing/2014/main" id="{B83C8E2A-5A95-F342-8E2B-D593C37778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86840" y="3352325"/>
            <a:ext cx="914400" cy="914400"/>
          </a:xfrm>
          <a:prstGeom prst="rect">
            <a:avLst/>
          </a:prstGeom>
        </p:spPr>
      </p:pic>
      <p:pic>
        <p:nvPicPr>
          <p:cNvPr id="6" name="Graphic 5" descr="Internet">
            <a:extLst>
              <a:ext uri="{FF2B5EF4-FFF2-40B4-BE49-F238E27FC236}">
                <a16:creationId xmlns:a16="http://schemas.microsoft.com/office/drawing/2014/main" id="{8E5C7CBE-4D2E-FF45-B562-C27F03C02B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58440" y="3824765"/>
            <a:ext cx="914400" cy="914400"/>
          </a:xfrm>
          <a:prstGeom prst="rect">
            <a:avLst/>
          </a:prstGeom>
        </p:spPr>
      </p:pic>
      <p:pic>
        <p:nvPicPr>
          <p:cNvPr id="7" name="Graphic 6" descr="Internet">
            <a:extLst>
              <a:ext uri="{FF2B5EF4-FFF2-40B4-BE49-F238E27FC236}">
                <a16:creationId xmlns:a16="http://schemas.microsoft.com/office/drawing/2014/main" id="{5E20F228-61F7-8F4D-B20B-6DE5B55F5E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61160" y="5013962"/>
            <a:ext cx="914400" cy="914400"/>
          </a:xfrm>
          <a:prstGeom prst="rect">
            <a:avLst/>
          </a:prstGeom>
        </p:spPr>
      </p:pic>
      <p:pic>
        <p:nvPicPr>
          <p:cNvPr id="8" name="Graphic 7" descr="Internet">
            <a:extLst>
              <a:ext uri="{FF2B5EF4-FFF2-40B4-BE49-F238E27FC236}">
                <a16:creationId xmlns:a16="http://schemas.microsoft.com/office/drawing/2014/main" id="{9050A964-7852-4242-A231-2693280070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55720" y="5013962"/>
            <a:ext cx="914400" cy="914400"/>
          </a:xfrm>
          <a:prstGeom prst="rect">
            <a:avLst/>
          </a:prstGeom>
        </p:spPr>
      </p:pic>
      <p:pic>
        <p:nvPicPr>
          <p:cNvPr id="9" name="Graphic 8" descr="Internet">
            <a:extLst>
              <a:ext uri="{FF2B5EF4-FFF2-40B4-BE49-F238E27FC236}">
                <a16:creationId xmlns:a16="http://schemas.microsoft.com/office/drawing/2014/main" id="{8FED3BE9-0EE4-FF47-AB61-9EB2D8E06C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30040" y="3429000"/>
            <a:ext cx="914400" cy="914400"/>
          </a:xfrm>
          <a:prstGeom prst="rect">
            <a:avLst/>
          </a:prstGeom>
        </p:spPr>
      </p:pic>
      <p:pic>
        <p:nvPicPr>
          <p:cNvPr id="10" name="Graphic 9" descr="Internet">
            <a:extLst>
              <a:ext uri="{FF2B5EF4-FFF2-40B4-BE49-F238E27FC236}">
                <a16:creationId xmlns:a16="http://schemas.microsoft.com/office/drawing/2014/main" id="{0E88F3D6-9EC3-2C4A-AF41-DA4CB0E2F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78680" y="2361250"/>
            <a:ext cx="914400" cy="914400"/>
          </a:xfrm>
          <a:prstGeom prst="rect">
            <a:avLst/>
          </a:prstGeom>
        </p:spPr>
      </p:pic>
      <p:pic>
        <p:nvPicPr>
          <p:cNvPr id="11" name="Graphic 10" descr="Internet">
            <a:extLst>
              <a:ext uri="{FF2B5EF4-FFF2-40B4-BE49-F238E27FC236}">
                <a16:creationId xmlns:a16="http://schemas.microsoft.com/office/drawing/2014/main" id="{52AE7AAA-960F-0F4A-B37D-5E4BA67150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44440" y="4297206"/>
            <a:ext cx="914400" cy="914400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1B4C0EA-9875-AF4B-820C-C0ED97C09E0F}"/>
              </a:ext>
            </a:extLst>
          </p:cNvPr>
          <p:cNvCxnSpPr>
            <a:cxnSpLocks/>
            <a:stCxn id="5" idx="0"/>
            <a:endCxn id="4" idx="1"/>
          </p:cNvCxnSpPr>
          <p:nvPr/>
        </p:nvCxnSpPr>
        <p:spPr>
          <a:xfrm flipV="1">
            <a:off x="1844040" y="2591276"/>
            <a:ext cx="457200" cy="76104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D512F9A-D12B-FE4B-90BA-BD1D32681293}"/>
              </a:ext>
            </a:extLst>
          </p:cNvPr>
          <p:cNvCxnSpPr>
            <a:cxnSpLocks/>
            <a:stCxn id="4" idx="3"/>
            <a:endCxn id="10" idx="1"/>
          </p:cNvCxnSpPr>
          <p:nvPr/>
        </p:nvCxnSpPr>
        <p:spPr>
          <a:xfrm>
            <a:off x="3215640" y="2591276"/>
            <a:ext cx="1463040" cy="2271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B319872-0F86-1342-BF11-7B0DB77254B7}"/>
              </a:ext>
            </a:extLst>
          </p:cNvPr>
          <p:cNvCxnSpPr>
            <a:cxnSpLocks/>
            <a:stCxn id="9" idx="0"/>
            <a:endCxn id="4" idx="3"/>
          </p:cNvCxnSpPr>
          <p:nvPr/>
        </p:nvCxnSpPr>
        <p:spPr>
          <a:xfrm flipH="1" flipV="1">
            <a:off x="3215640" y="2591276"/>
            <a:ext cx="1371600" cy="8377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A2AAFFB-F127-7D43-A89D-255D4A8E0029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>
            <a:off x="1844040" y="4266725"/>
            <a:ext cx="274320" cy="74723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A013FA4-AD35-1648-8A7F-2EC1D86FE0DE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2301240" y="3809525"/>
            <a:ext cx="457200" cy="4724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DC5C335-F57A-654E-A1BA-79A1C05DD573}"/>
              </a:ext>
            </a:extLst>
          </p:cNvPr>
          <p:cNvCxnSpPr>
            <a:cxnSpLocks/>
            <a:stCxn id="7" idx="0"/>
            <a:endCxn id="9" idx="1"/>
          </p:cNvCxnSpPr>
          <p:nvPr/>
        </p:nvCxnSpPr>
        <p:spPr>
          <a:xfrm flipV="1">
            <a:off x="2118360" y="3886200"/>
            <a:ext cx="2011680" cy="11277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31FD860-E614-474B-8E8F-4C76418051EB}"/>
              </a:ext>
            </a:extLst>
          </p:cNvPr>
          <p:cNvCxnSpPr>
            <a:cxnSpLocks/>
            <a:stCxn id="7" idx="0"/>
            <a:endCxn id="11" idx="1"/>
          </p:cNvCxnSpPr>
          <p:nvPr/>
        </p:nvCxnSpPr>
        <p:spPr>
          <a:xfrm flipV="1">
            <a:off x="2118360" y="4754406"/>
            <a:ext cx="2926080" cy="2595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D878C41-9306-284F-92AC-E33E183AFC4B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>
            <a:off x="3215640" y="4739165"/>
            <a:ext cx="1097280" cy="27479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5F6444D-C5A1-B848-9139-095BFE051DA6}"/>
              </a:ext>
            </a:extLst>
          </p:cNvPr>
          <p:cNvCxnSpPr>
            <a:cxnSpLocks/>
            <a:stCxn id="9" idx="2"/>
            <a:endCxn id="8" idx="0"/>
          </p:cNvCxnSpPr>
          <p:nvPr/>
        </p:nvCxnSpPr>
        <p:spPr>
          <a:xfrm flipH="1">
            <a:off x="4312920" y="4343400"/>
            <a:ext cx="274320" cy="6705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EF2ED8A-2647-3745-BC1F-99072C2DF5C6}"/>
              </a:ext>
            </a:extLst>
          </p:cNvPr>
          <p:cNvCxnSpPr>
            <a:cxnSpLocks/>
            <a:stCxn id="11" idx="1"/>
            <a:endCxn id="8" idx="0"/>
          </p:cNvCxnSpPr>
          <p:nvPr/>
        </p:nvCxnSpPr>
        <p:spPr>
          <a:xfrm flipH="1">
            <a:off x="4312920" y="4754406"/>
            <a:ext cx="731520" cy="2595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ED31248-C358-4D44-95D2-B6D3580B87BF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5135880" y="3275650"/>
            <a:ext cx="365760" cy="10215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3284C12-DB1C-BC40-BFE6-FF7443B9373D}"/>
              </a:ext>
            </a:extLst>
          </p:cNvPr>
          <p:cNvCxnSpPr>
            <a:cxnSpLocks/>
            <a:stCxn id="10" idx="1"/>
            <a:endCxn id="6" idx="0"/>
          </p:cNvCxnSpPr>
          <p:nvPr/>
        </p:nvCxnSpPr>
        <p:spPr>
          <a:xfrm flipH="1">
            <a:off x="3215640" y="2818450"/>
            <a:ext cx="1463040" cy="100631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991683A7-2D89-DA42-AA2B-C9829E6B2277}"/>
              </a:ext>
            </a:extLst>
          </p:cNvPr>
          <p:cNvSpPr txBox="1">
            <a:spLocks/>
          </p:cNvSpPr>
          <p:nvPr/>
        </p:nvSpPr>
        <p:spPr>
          <a:xfrm>
            <a:off x="8581676" y="1583571"/>
            <a:ext cx="2955004" cy="4909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Example: d-regular graph</a:t>
            </a:r>
          </a:p>
          <a:p>
            <a:r>
              <a:rPr lang="en-US" dirty="0"/>
              <a:t>No node graph identifier</a:t>
            </a:r>
          </a:p>
          <a:p>
            <a:r>
              <a:rPr lang="en-US" dirty="0"/>
              <a:t>Connect to any random d-nodes</a:t>
            </a:r>
          </a:p>
          <a:p>
            <a:r>
              <a:rPr lang="en-US" dirty="0"/>
              <a:t>O(log N) routing (difficult to route)</a:t>
            </a:r>
          </a:p>
          <a:p>
            <a:r>
              <a:rPr lang="en-US" dirty="0"/>
              <a:t>O(1) connections per node</a:t>
            </a:r>
          </a:p>
          <a:p>
            <a:r>
              <a:rPr lang="en-US" dirty="0"/>
              <a:t>O(log N) broadcast</a:t>
            </a:r>
          </a:p>
        </p:txBody>
      </p:sp>
    </p:spTree>
    <p:extLst>
      <p:ext uri="{BB962C8B-B14F-4D97-AF65-F5344CB8AC3E}">
        <p14:creationId xmlns:p14="http://schemas.microsoft.com/office/powerpoint/2010/main" val="135334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145CE-1EF6-DF43-8E75-F88F6E935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Gossip - Flooding</a:t>
            </a:r>
          </a:p>
        </p:txBody>
      </p:sp>
      <p:pic>
        <p:nvPicPr>
          <p:cNvPr id="4" name="Graphic 3" descr="Internet">
            <a:extLst>
              <a:ext uri="{FF2B5EF4-FFF2-40B4-BE49-F238E27FC236}">
                <a16:creationId xmlns:a16="http://schemas.microsoft.com/office/drawing/2014/main" id="{F4EDCC5C-456E-5A4B-A0D0-FD4B952219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01240" y="2134076"/>
            <a:ext cx="914400" cy="914400"/>
          </a:xfrm>
          <a:prstGeom prst="rect">
            <a:avLst/>
          </a:prstGeom>
        </p:spPr>
      </p:pic>
      <p:pic>
        <p:nvPicPr>
          <p:cNvPr id="5" name="Graphic 4" descr="Internet">
            <a:extLst>
              <a:ext uri="{FF2B5EF4-FFF2-40B4-BE49-F238E27FC236}">
                <a16:creationId xmlns:a16="http://schemas.microsoft.com/office/drawing/2014/main" id="{96715FFD-9D60-3649-97B0-F64B9B57D9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86840" y="3352325"/>
            <a:ext cx="914400" cy="914400"/>
          </a:xfrm>
          <a:prstGeom prst="rect">
            <a:avLst/>
          </a:prstGeom>
        </p:spPr>
      </p:pic>
      <p:pic>
        <p:nvPicPr>
          <p:cNvPr id="6" name="Graphic 5" descr="Internet">
            <a:extLst>
              <a:ext uri="{FF2B5EF4-FFF2-40B4-BE49-F238E27FC236}">
                <a16:creationId xmlns:a16="http://schemas.microsoft.com/office/drawing/2014/main" id="{3F0F4C43-021E-EE41-9236-6216D19164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58440" y="3824765"/>
            <a:ext cx="914400" cy="914400"/>
          </a:xfrm>
          <a:prstGeom prst="rect">
            <a:avLst/>
          </a:prstGeom>
        </p:spPr>
      </p:pic>
      <p:pic>
        <p:nvPicPr>
          <p:cNvPr id="7" name="Graphic 6" descr="Internet">
            <a:extLst>
              <a:ext uri="{FF2B5EF4-FFF2-40B4-BE49-F238E27FC236}">
                <a16:creationId xmlns:a16="http://schemas.microsoft.com/office/drawing/2014/main" id="{8492DD9A-23DA-644A-BA0A-C1445384BB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61160" y="5013962"/>
            <a:ext cx="914400" cy="914400"/>
          </a:xfrm>
          <a:prstGeom prst="rect">
            <a:avLst/>
          </a:prstGeom>
        </p:spPr>
      </p:pic>
      <p:pic>
        <p:nvPicPr>
          <p:cNvPr id="8" name="Graphic 7" descr="Internet">
            <a:extLst>
              <a:ext uri="{FF2B5EF4-FFF2-40B4-BE49-F238E27FC236}">
                <a16:creationId xmlns:a16="http://schemas.microsoft.com/office/drawing/2014/main" id="{36A665CE-B4B4-504A-937C-EE91231E1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55720" y="5013962"/>
            <a:ext cx="914400" cy="914400"/>
          </a:xfrm>
          <a:prstGeom prst="rect">
            <a:avLst/>
          </a:prstGeom>
        </p:spPr>
      </p:pic>
      <p:pic>
        <p:nvPicPr>
          <p:cNvPr id="9" name="Graphic 8" descr="Internet">
            <a:extLst>
              <a:ext uri="{FF2B5EF4-FFF2-40B4-BE49-F238E27FC236}">
                <a16:creationId xmlns:a16="http://schemas.microsoft.com/office/drawing/2014/main" id="{3B1C3576-F51E-3047-8802-103B23E8CB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30040" y="3429000"/>
            <a:ext cx="914400" cy="914400"/>
          </a:xfrm>
          <a:prstGeom prst="rect">
            <a:avLst/>
          </a:prstGeom>
        </p:spPr>
      </p:pic>
      <p:pic>
        <p:nvPicPr>
          <p:cNvPr id="10" name="Graphic 9" descr="Internet">
            <a:extLst>
              <a:ext uri="{FF2B5EF4-FFF2-40B4-BE49-F238E27FC236}">
                <a16:creationId xmlns:a16="http://schemas.microsoft.com/office/drawing/2014/main" id="{4737B008-CE2F-EF46-A4C9-A402D3643B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78680" y="2361250"/>
            <a:ext cx="914400" cy="914400"/>
          </a:xfrm>
          <a:prstGeom prst="rect">
            <a:avLst/>
          </a:prstGeom>
        </p:spPr>
      </p:pic>
      <p:pic>
        <p:nvPicPr>
          <p:cNvPr id="11" name="Graphic 10" descr="Internet">
            <a:extLst>
              <a:ext uri="{FF2B5EF4-FFF2-40B4-BE49-F238E27FC236}">
                <a16:creationId xmlns:a16="http://schemas.microsoft.com/office/drawing/2014/main" id="{50DCEBB1-4A9C-BD48-ABA0-F8034A2100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4440" y="4297206"/>
            <a:ext cx="914400" cy="914400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FAF0E79-A9BE-394C-88DF-9BDBD40EA83C}"/>
              </a:ext>
            </a:extLst>
          </p:cNvPr>
          <p:cNvCxnSpPr>
            <a:cxnSpLocks/>
            <a:stCxn id="5" idx="0"/>
            <a:endCxn id="4" idx="1"/>
          </p:cNvCxnSpPr>
          <p:nvPr/>
        </p:nvCxnSpPr>
        <p:spPr>
          <a:xfrm flipV="1">
            <a:off x="1844040" y="2591276"/>
            <a:ext cx="457200" cy="76104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95A05BD-D675-CE4C-8EFF-C5DF283215CC}"/>
              </a:ext>
            </a:extLst>
          </p:cNvPr>
          <p:cNvCxnSpPr>
            <a:cxnSpLocks/>
            <a:stCxn id="4" idx="3"/>
            <a:endCxn id="10" idx="1"/>
          </p:cNvCxnSpPr>
          <p:nvPr/>
        </p:nvCxnSpPr>
        <p:spPr>
          <a:xfrm>
            <a:off x="3215640" y="2591276"/>
            <a:ext cx="1463040" cy="2271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81B850C-C646-A042-AA1F-CAE9B196694A}"/>
              </a:ext>
            </a:extLst>
          </p:cNvPr>
          <p:cNvCxnSpPr>
            <a:cxnSpLocks/>
            <a:stCxn id="9" idx="0"/>
            <a:endCxn id="4" idx="3"/>
          </p:cNvCxnSpPr>
          <p:nvPr/>
        </p:nvCxnSpPr>
        <p:spPr>
          <a:xfrm flipH="1" flipV="1">
            <a:off x="3215640" y="2591276"/>
            <a:ext cx="1371600" cy="8377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D8765A9-86C1-8E44-BA40-949CFCA7C79F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>
            <a:off x="1844040" y="4266725"/>
            <a:ext cx="274320" cy="74723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A204D6E-C0C9-A14B-85C8-BBF15390CBD4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2301240" y="3809525"/>
            <a:ext cx="457200" cy="4724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58C62FC-106B-A840-B4E6-E29D12119EA9}"/>
              </a:ext>
            </a:extLst>
          </p:cNvPr>
          <p:cNvCxnSpPr>
            <a:cxnSpLocks/>
            <a:stCxn id="7" idx="0"/>
            <a:endCxn id="9" idx="1"/>
          </p:cNvCxnSpPr>
          <p:nvPr/>
        </p:nvCxnSpPr>
        <p:spPr>
          <a:xfrm flipV="1">
            <a:off x="2118360" y="3886200"/>
            <a:ext cx="2011680" cy="11277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22703FF-4740-214A-9920-F5DBCF82BA94}"/>
              </a:ext>
            </a:extLst>
          </p:cNvPr>
          <p:cNvCxnSpPr>
            <a:cxnSpLocks/>
            <a:stCxn id="7" idx="0"/>
            <a:endCxn id="11" idx="1"/>
          </p:cNvCxnSpPr>
          <p:nvPr/>
        </p:nvCxnSpPr>
        <p:spPr>
          <a:xfrm flipV="1">
            <a:off x="2118360" y="4754406"/>
            <a:ext cx="2926080" cy="2595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4278761-6831-7A4F-BC48-96325326B0CF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>
            <a:off x="3215640" y="4739165"/>
            <a:ext cx="1097280" cy="27479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CF3EB0B-E0F4-1D46-B953-A527E949EAD3}"/>
              </a:ext>
            </a:extLst>
          </p:cNvPr>
          <p:cNvCxnSpPr>
            <a:cxnSpLocks/>
            <a:stCxn id="9" idx="2"/>
            <a:endCxn id="8" idx="0"/>
          </p:cNvCxnSpPr>
          <p:nvPr/>
        </p:nvCxnSpPr>
        <p:spPr>
          <a:xfrm flipH="1">
            <a:off x="4312920" y="4343400"/>
            <a:ext cx="274320" cy="6705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82D8213-5A0F-9746-81EA-4D384F4B8270}"/>
              </a:ext>
            </a:extLst>
          </p:cNvPr>
          <p:cNvCxnSpPr>
            <a:cxnSpLocks/>
            <a:stCxn id="11" idx="1"/>
            <a:endCxn id="8" idx="0"/>
          </p:cNvCxnSpPr>
          <p:nvPr/>
        </p:nvCxnSpPr>
        <p:spPr>
          <a:xfrm flipH="1">
            <a:off x="4312920" y="4754406"/>
            <a:ext cx="731520" cy="2595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08311BC-1BCB-B045-AF94-536755ED4600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5135880" y="3275650"/>
            <a:ext cx="365760" cy="10215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E58207D-8FF1-9046-AB1C-2C4015CF3E63}"/>
              </a:ext>
            </a:extLst>
          </p:cNvPr>
          <p:cNvCxnSpPr>
            <a:cxnSpLocks/>
            <a:stCxn id="10" idx="1"/>
            <a:endCxn id="6" idx="0"/>
          </p:cNvCxnSpPr>
          <p:nvPr/>
        </p:nvCxnSpPr>
        <p:spPr>
          <a:xfrm flipH="1">
            <a:off x="3215640" y="2818450"/>
            <a:ext cx="1463040" cy="100631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2E7C6BEC-218E-524F-83F4-56F16C1A9314}"/>
              </a:ext>
            </a:extLst>
          </p:cNvPr>
          <p:cNvSpPr/>
          <p:nvPr/>
        </p:nvSpPr>
        <p:spPr>
          <a:xfrm>
            <a:off x="4084320" y="3400898"/>
            <a:ext cx="960120" cy="928690"/>
          </a:xfrm>
          <a:prstGeom prst="ellipse">
            <a:avLst/>
          </a:prstGeom>
          <a:solidFill>
            <a:srgbClr val="C0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49D8250-95FA-3B4D-9428-D052A3B29A43}"/>
              </a:ext>
            </a:extLst>
          </p:cNvPr>
          <p:cNvSpPr/>
          <p:nvPr/>
        </p:nvSpPr>
        <p:spPr>
          <a:xfrm>
            <a:off x="2278380" y="2150504"/>
            <a:ext cx="960120" cy="928690"/>
          </a:xfrm>
          <a:prstGeom prst="ellipse">
            <a:avLst/>
          </a:prstGeom>
          <a:solidFill>
            <a:srgbClr val="C0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31E669B-9869-F741-A182-B456E137153E}"/>
              </a:ext>
            </a:extLst>
          </p:cNvPr>
          <p:cNvSpPr/>
          <p:nvPr/>
        </p:nvSpPr>
        <p:spPr>
          <a:xfrm>
            <a:off x="4632960" y="2347912"/>
            <a:ext cx="960120" cy="928690"/>
          </a:xfrm>
          <a:prstGeom prst="ellipse">
            <a:avLst/>
          </a:prstGeom>
          <a:solidFill>
            <a:srgbClr val="C0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9F6A68C-4A0F-CE46-A03E-11987215CBE4}"/>
              </a:ext>
            </a:extLst>
          </p:cNvPr>
          <p:cNvSpPr/>
          <p:nvPr/>
        </p:nvSpPr>
        <p:spPr>
          <a:xfrm>
            <a:off x="2712720" y="3794999"/>
            <a:ext cx="960120" cy="928690"/>
          </a:xfrm>
          <a:prstGeom prst="ellipse">
            <a:avLst/>
          </a:prstGeom>
          <a:solidFill>
            <a:srgbClr val="C0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A431D13-196B-8841-9D8E-529E3AE423A8}"/>
              </a:ext>
            </a:extLst>
          </p:cNvPr>
          <p:cNvSpPr/>
          <p:nvPr/>
        </p:nvSpPr>
        <p:spPr>
          <a:xfrm>
            <a:off x="1348740" y="3323986"/>
            <a:ext cx="960120" cy="928690"/>
          </a:xfrm>
          <a:prstGeom prst="ellipse">
            <a:avLst/>
          </a:prstGeom>
          <a:solidFill>
            <a:srgbClr val="C0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9956647-94C6-9E4E-AA80-49E074463B25}"/>
              </a:ext>
            </a:extLst>
          </p:cNvPr>
          <p:cNvSpPr/>
          <p:nvPr/>
        </p:nvSpPr>
        <p:spPr>
          <a:xfrm>
            <a:off x="1638300" y="4999909"/>
            <a:ext cx="960120" cy="928690"/>
          </a:xfrm>
          <a:prstGeom prst="ellipse">
            <a:avLst/>
          </a:prstGeom>
          <a:solidFill>
            <a:srgbClr val="C0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06B639D-B502-4240-BAAC-9D9DA8FAB15C}"/>
              </a:ext>
            </a:extLst>
          </p:cNvPr>
          <p:cNvSpPr/>
          <p:nvPr/>
        </p:nvSpPr>
        <p:spPr>
          <a:xfrm>
            <a:off x="3810000" y="5016103"/>
            <a:ext cx="960120" cy="928690"/>
          </a:xfrm>
          <a:prstGeom prst="ellipse">
            <a:avLst/>
          </a:prstGeom>
          <a:solidFill>
            <a:srgbClr val="C0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60CCF4C-CEDC-1D49-AD86-FC2B0E9B41BD}"/>
              </a:ext>
            </a:extLst>
          </p:cNvPr>
          <p:cNvSpPr/>
          <p:nvPr/>
        </p:nvSpPr>
        <p:spPr>
          <a:xfrm>
            <a:off x="4998720" y="4284106"/>
            <a:ext cx="960120" cy="928690"/>
          </a:xfrm>
          <a:prstGeom prst="ellipse">
            <a:avLst/>
          </a:prstGeom>
          <a:solidFill>
            <a:srgbClr val="C0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8F6D1CD8-300C-9045-A53D-564858E11D81}"/>
              </a:ext>
            </a:extLst>
          </p:cNvPr>
          <p:cNvSpPr txBox="1">
            <a:spLocks/>
          </p:cNvSpPr>
          <p:nvPr/>
        </p:nvSpPr>
        <p:spPr>
          <a:xfrm>
            <a:off x="7909560" y="1583571"/>
            <a:ext cx="3627120" cy="4909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Mimics the spread of an epidemic</a:t>
            </a:r>
          </a:p>
          <a:p>
            <a:r>
              <a:rPr lang="en-US" dirty="0"/>
              <a:t>Once a node is “infected”, it “infects” it’s peers</a:t>
            </a:r>
          </a:p>
          <a:p>
            <a:r>
              <a:rPr lang="en-US" dirty="0"/>
              <a:t>Information Spread exponentially and reaches nodes in O(log(N)) time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0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A0B12-2995-D049-94D4-EC72C3D9E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Expander graph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C16764-8B61-E74E-A431-86F1632BAF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Very connected but sparse graph</a:t>
                </a:r>
              </a:p>
              <a:p>
                <a:r>
                  <a:rPr lang="en-US" dirty="0"/>
                  <a:t>Sparse graph G(V,E): |E| = O(|V|) </a:t>
                </a:r>
              </a:p>
              <a:p>
                <a:r>
                  <a:rPr lang="en-US" dirty="0"/>
                  <a:t>Expander graph: |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≥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b="0" dirty="0">
                    <a:ea typeface="Cambria Math" panose="02040503050406030204" pitchFamily="18" charset="0"/>
                  </a:rPr>
                  <a:t>|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| = number of vertices outside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with at-least one neighbor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.</a:t>
                </a:r>
              </a:p>
              <a:p>
                <a:r>
                  <a:rPr lang="en-US" dirty="0"/>
                  <a:t>A random d-regular(d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/>
                  <a:t>3) graph for large |V| is an expander graph (w h p)*</a:t>
                </a:r>
              </a:p>
              <a:p>
                <a:r>
                  <a:rPr lang="en-US" dirty="0"/>
                  <a:t>Intuition for O(log N) broadcast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C16764-8B61-E74E-A431-86F1632BAF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65" t="-2632" r="-16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5508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59639-4488-B247-932F-0753D6485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Bitcoin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2ECA0-9EE4-5B4D-970B-9574E7730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TCP connection with peers</a:t>
            </a:r>
          </a:p>
          <a:p>
            <a:r>
              <a:rPr lang="en-US" dirty="0"/>
              <a:t>At most 8 outbound TCP connections</a:t>
            </a:r>
          </a:p>
          <a:p>
            <a:r>
              <a:rPr lang="en-US" dirty="0"/>
              <a:t>May accept up to 117 inbound TCP connections</a:t>
            </a:r>
          </a:p>
          <a:p>
            <a:r>
              <a:rPr lang="en-US" dirty="0"/>
              <a:t>Maintains a large list of nodes(IP, port) on the bitcoin network</a:t>
            </a:r>
          </a:p>
          <a:p>
            <a:r>
              <a:rPr lang="en-US" dirty="0"/>
              <a:t>Establishes connection to a subset of the stored nodes</a:t>
            </a:r>
          </a:p>
        </p:txBody>
      </p:sp>
    </p:spTree>
    <p:extLst>
      <p:ext uri="{BB962C8B-B14F-4D97-AF65-F5344CB8AC3E}">
        <p14:creationId xmlns:p14="http://schemas.microsoft.com/office/powerpoint/2010/main" val="4060301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7156</TotalTime>
  <Words>830</Words>
  <Application>Microsoft Macintosh PowerPoint</Application>
  <PresentationFormat>Widescreen</PresentationFormat>
  <Paragraphs>183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Office Theme</vt:lpstr>
      <vt:lpstr>Lecture 5: Bitcoin Network</vt:lpstr>
      <vt:lpstr>What are our requirements</vt:lpstr>
      <vt:lpstr>Types of Network Architecture</vt:lpstr>
      <vt:lpstr>Overlay network</vt:lpstr>
      <vt:lpstr>Overlay Network- Structured</vt:lpstr>
      <vt:lpstr>Overlay Network-Unstructured</vt:lpstr>
      <vt:lpstr>Gossip - Flooding</vt:lpstr>
      <vt:lpstr>Expander graph</vt:lpstr>
      <vt:lpstr>Bitcoin network</vt:lpstr>
      <vt:lpstr>Peer discovery</vt:lpstr>
      <vt:lpstr>Block transmission</vt:lpstr>
      <vt:lpstr>Transaction broadcast</vt:lpstr>
      <vt:lpstr>Compact blocks</vt:lpstr>
      <vt:lpstr>Capacity/Delay</vt:lpstr>
      <vt:lpstr>Effects of delay</vt:lpstr>
      <vt:lpstr>Disadvantages of current p2p network</vt:lpstr>
      <vt:lpstr>Speeding up the network</vt:lpstr>
      <vt:lpstr>Speeding up the network</vt:lpstr>
      <vt:lpstr>Information Eclipse attack</vt:lpstr>
      <vt:lpstr>Information eclipse attack</vt:lpstr>
      <vt:lpstr>Information Eclipse attack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P2P networks, gossip algo</dc:title>
  <dc:creator>Rana, Ranvir B</dc:creator>
  <cp:lastModifiedBy>Rana, Ranvir B</cp:lastModifiedBy>
  <cp:revision>47</cp:revision>
  <dcterms:created xsi:type="dcterms:W3CDTF">2020-01-29T17:23:41Z</dcterms:created>
  <dcterms:modified xsi:type="dcterms:W3CDTF">2020-02-05T18:28:32Z</dcterms:modified>
</cp:coreProperties>
</file>