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736" r:id="rId3"/>
    <p:sldId id="741" r:id="rId4"/>
    <p:sldId id="738" r:id="rId5"/>
    <p:sldId id="737" r:id="rId6"/>
    <p:sldId id="739" r:id="rId7"/>
    <p:sldId id="742" r:id="rId8"/>
    <p:sldId id="743" r:id="rId9"/>
    <p:sldId id="744" r:id="rId10"/>
    <p:sldId id="745" r:id="rId11"/>
    <p:sldId id="746" r:id="rId12"/>
    <p:sldId id="747" r:id="rId13"/>
    <p:sldId id="748" r:id="rId14"/>
    <p:sldId id="749" r:id="rId15"/>
    <p:sldId id="61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9"/>
    <p:restoredTop sz="95255"/>
  </p:normalViewPr>
  <p:slideViewPr>
    <p:cSldViewPr snapToGrid="0" snapToObjects="1">
      <p:cViewPr>
        <p:scale>
          <a:sx n="103" d="100"/>
          <a:sy n="103" d="100"/>
        </p:scale>
        <p:origin x="-7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13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2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08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43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37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attack in terms of voters</a:t>
            </a:r>
            <a:r>
              <a:rPr lang="en-US" baseline="0" dirty="0"/>
              <a:t> over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6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3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8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38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2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1/29/20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Lecture 4: Decentralized Cryptocurrency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3055907" y="2838044"/>
            <a:ext cx="8515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Longest Chain Rule</a:t>
            </a:r>
          </a:p>
          <a:p>
            <a:endParaRPr lang="en-US" sz="2800" b="1" dirty="0"/>
          </a:p>
          <a:p>
            <a:r>
              <a:rPr lang="en-US" sz="2800" dirty="0"/>
              <a:t>Decentralized Identity, Ownership, </a:t>
            </a:r>
            <a:r>
              <a:rPr lang="en-US" sz="2800" dirty="0" err="1"/>
              <a:t>Teansfer</a:t>
            </a:r>
            <a:endParaRPr lang="en-US" sz="2800" dirty="0"/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Bitcoin’s backbone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FC801-F71F-A240-B69B-1A428E11012D}"/>
              </a:ext>
            </a:extLst>
          </p:cNvPr>
          <p:cNvSpPr txBox="1"/>
          <p:nvPr/>
        </p:nvSpPr>
        <p:spPr>
          <a:xfrm>
            <a:off x="497764" y="5896930"/>
            <a:ext cx="1021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Reference: Chapter 2, Princeton University Press book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Network Assumption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Any node can </a:t>
            </a:r>
            <a:r>
              <a:rPr lang="en-US" sz="2400" b="1" dirty="0"/>
              <a:t>broadcast </a:t>
            </a:r>
            <a:r>
              <a:rPr lang="en-US" sz="2400" dirty="0"/>
              <a:t>to </a:t>
            </a:r>
            <a:r>
              <a:rPr lang="en-US" sz="2400" b="1" dirty="0"/>
              <a:t>all</a:t>
            </a:r>
            <a:r>
              <a:rPr lang="en-US" sz="2400" dirty="0"/>
              <a:t> nodes into the network </a:t>
            </a:r>
          </a:p>
          <a:p>
            <a:r>
              <a:rPr lang="en-US" sz="2400" dirty="0"/>
              <a:t>	fully connected network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endParaRPr lang="en-US" sz="2400" b="1" dirty="0"/>
          </a:p>
          <a:p>
            <a:r>
              <a:rPr lang="en-US" sz="2400" b="1" dirty="0"/>
              <a:t>Every</a:t>
            </a:r>
            <a:r>
              <a:rPr lang="en-US" sz="2400" dirty="0"/>
              <a:t> broadcast message </a:t>
            </a:r>
            <a:r>
              <a:rPr lang="en-US" sz="2400" b="1" dirty="0"/>
              <a:t>reaches every </a:t>
            </a:r>
            <a:r>
              <a:rPr lang="en-US" sz="2400" dirty="0"/>
              <a:t>node </a:t>
            </a:r>
          </a:p>
          <a:p>
            <a:r>
              <a:rPr lang="en-US" sz="2400" dirty="0"/>
              <a:t>	albeit with some delay </a:t>
            </a:r>
          </a:p>
          <a:p>
            <a:r>
              <a:rPr lang="en-US" sz="2400" dirty="0"/>
              <a:t>	Bitcoin: ten minutes </a:t>
            </a:r>
          </a:p>
          <a:p>
            <a:endParaRPr lang="en-US" sz="2400" dirty="0"/>
          </a:p>
          <a:p>
            <a:r>
              <a:rPr lang="en-US" sz="2400" b="1" dirty="0"/>
              <a:t>	</a:t>
            </a:r>
          </a:p>
          <a:p>
            <a:endParaRPr lang="en-US" sz="2400" b="1" dirty="0"/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78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Scrooge is replaced by an Oracle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Time is organized into </a:t>
            </a:r>
            <a:r>
              <a:rPr lang="en-US" sz="2400" b="1" dirty="0"/>
              <a:t>slots</a:t>
            </a:r>
          </a:p>
          <a:p>
            <a:endParaRPr lang="en-US" sz="2400" dirty="0"/>
          </a:p>
          <a:p>
            <a:r>
              <a:rPr lang="en-US" sz="2400" b="1" dirty="0"/>
              <a:t>Oracle selects one of the nodes </a:t>
            </a:r>
            <a:r>
              <a:rPr lang="en-US" sz="2400" dirty="0"/>
              <a:t>(public identities)</a:t>
            </a:r>
          </a:p>
          <a:p>
            <a:r>
              <a:rPr lang="en-US" sz="2400" dirty="0"/>
              <a:t>	random</a:t>
            </a:r>
          </a:p>
          <a:p>
            <a:r>
              <a:rPr lang="en-US" sz="2400" dirty="0"/>
              <a:t>	everyone can verify the unique </a:t>
            </a:r>
            <a:r>
              <a:rPr lang="en-US" sz="2400" i="1" dirty="0"/>
              <a:t>winner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The proposer replaces Scrooge in that slot</a:t>
            </a:r>
          </a:p>
          <a:p>
            <a:r>
              <a:rPr lang="en-US" sz="2400" dirty="0"/>
              <a:t>	constitutes a block with transactions</a:t>
            </a:r>
          </a:p>
          <a:p>
            <a:r>
              <a:rPr lang="en-US" sz="2400" dirty="0"/>
              <a:t>	validates transactions</a:t>
            </a:r>
          </a:p>
          <a:p>
            <a:r>
              <a:rPr lang="en-US" sz="2400" dirty="0"/>
              <a:t>	includes hash pointer to previous block</a:t>
            </a:r>
          </a:p>
          <a:p>
            <a:r>
              <a:rPr lang="en-US" sz="2400" dirty="0"/>
              <a:t>	signs the block 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30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Elements of Bitcoin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Ownership and Transfer of Coins </a:t>
            </a:r>
            <a:endParaRPr lang="en-US" sz="2400" dirty="0"/>
          </a:p>
          <a:p>
            <a:r>
              <a:rPr lang="en-US" sz="2400" dirty="0"/>
              <a:t>	Integrity maintained (no stealing of coins) </a:t>
            </a:r>
          </a:p>
          <a:p>
            <a:r>
              <a:rPr lang="en-US" sz="2400" dirty="0"/>
              <a:t>	Tamper resistant to anyone other than the </a:t>
            </a:r>
            <a:r>
              <a:rPr lang="en-US" sz="2400" i="1" dirty="0"/>
              <a:t>winner</a:t>
            </a:r>
            <a:r>
              <a:rPr lang="en-US" sz="2400" dirty="0"/>
              <a:t> of that slot</a:t>
            </a:r>
          </a:p>
          <a:p>
            <a:r>
              <a:rPr lang="en-US" sz="2400" dirty="0"/>
              <a:t>	Tamper evident if the winner changed the block later on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Resistant to Denial of Service</a:t>
            </a:r>
          </a:p>
          <a:p>
            <a:r>
              <a:rPr lang="en-US" sz="2400" b="1" dirty="0"/>
              <a:t>	</a:t>
            </a:r>
            <a:r>
              <a:rPr lang="en-US" sz="2400" dirty="0"/>
              <a:t>No transactions can be permanently eclipsed</a:t>
            </a:r>
          </a:p>
          <a:p>
            <a:r>
              <a:rPr lang="en-US" sz="2400" dirty="0"/>
              <a:t>	Liveness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905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Double Spend Attack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Adversary can point its block to an older part of the chain</a:t>
            </a:r>
            <a:endParaRPr lang="en-US" sz="2400" dirty="0"/>
          </a:p>
          <a:p>
            <a:r>
              <a:rPr lang="en-US" sz="2400" dirty="0"/>
              <a:t>	Duplicate transaction inserted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Plausible Deniability</a:t>
            </a:r>
          </a:p>
          <a:p>
            <a:r>
              <a:rPr lang="en-US" sz="2400" dirty="0"/>
              <a:t>	network latency</a:t>
            </a:r>
          </a:p>
          <a:p>
            <a:r>
              <a:rPr lang="en-US" sz="2400" dirty="0"/>
              <a:t>	an offline user will not know which block came earlier</a:t>
            </a:r>
          </a:p>
          <a:p>
            <a:r>
              <a:rPr lang="en-US" sz="2400" dirty="0"/>
              <a:t>	blocks have no wall clock reference (time stamps). 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509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Longest Chain Rule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Nakamoto protocol</a:t>
            </a:r>
          </a:p>
          <a:p>
            <a:r>
              <a:rPr lang="en-US" sz="2400" b="1" dirty="0"/>
              <a:t>	</a:t>
            </a:r>
            <a:r>
              <a:rPr lang="en-US" sz="2400" dirty="0"/>
              <a:t>followed by participants when its their turn to propose a block</a:t>
            </a:r>
          </a:p>
          <a:p>
            <a:r>
              <a:rPr lang="en-US" sz="2400" b="1" dirty="0"/>
              <a:t>	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		attach block to tip of the longest chain in its’ block tree</a:t>
            </a:r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b="1" dirty="0"/>
              <a:t>Confirmation rule	</a:t>
            </a:r>
          </a:p>
          <a:p>
            <a:r>
              <a:rPr lang="en-US" sz="2400" b="1" dirty="0"/>
              <a:t>	</a:t>
            </a:r>
            <a:r>
              <a:rPr lang="en-US" sz="2400" dirty="0"/>
              <a:t>wait until the transaction is buried </a:t>
            </a:r>
            <a:r>
              <a:rPr lang="en-US" sz="2400" i="1" dirty="0"/>
              <a:t>k</a:t>
            </a:r>
            <a:r>
              <a:rPr lang="en-US" sz="2400" dirty="0"/>
              <a:t>-deep in the longest chain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6882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33CB517-F567-4648-8F9E-F688F7FF4B17}"/>
              </a:ext>
            </a:extLst>
          </p:cNvPr>
          <p:cNvSpPr/>
          <p:nvPr/>
        </p:nvSpPr>
        <p:spPr>
          <a:xfrm>
            <a:off x="6078880" y="-16635"/>
            <a:ext cx="6096000" cy="6874635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AD8749A-4AA9-904C-BB92-EF17366E5433}"/>
              </a:ext>
            </a:extLst>
          </p:cNvPr>
          <p:cNvGrpSpPr/>
          <p:nvPr/>
        </p:nvGrpSpPr>
        <p:grpSpPr>
          <a:xfrm>
            <a:off x="6096000" y="2364550"/>
            <a:ext cx="1252979" cy="1557893"/>
            <a:chOff x="6096000" y="2364550"/>
            <a:chExt cx="1252979" cy="1557893"/>
          </a:xfrm>
        </p:grpSpPr>
        <p:sp>
          <p:nvSpPr>
            <p:cNvPr id="122" name="Rounded Rectangle 121">
              <a:extLst>
                <a:ext uri="{FF2B5EF4-FFF2-40B4-BE49-F238E27FC236}">
                  <a16:creationId xmlns:a16="http://schemas.microsoft.com/office/drawing/2014/main" id="{05C0FF09-73A1-A94E-9468-B67F11EB2D09}"/>
                </a:ext>
              </a:extLst>
            </p:cNvPr>
            <p:cNvSpPr/>
            <p:nvPr/>
          </p:nvSpPr>
          <p:spPr>
            <a:xfrm>
              <a:off x="6796053" y="3543110"/>
              <a:ext cx="552926" cy="379333"/>
            </a:xfrm>
            <a:prstGeom prst="roundRect">
              <a:avLst/>
            </a:prstGeom>
            <a:solidFill>
              <a:srgbClr val="E5CAC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66"/>
            </a:p>
          </p:txBody>
        </p:sp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53BA4520-4C62-2644-91D2-AAE8DBB3F29D}"/>
                </a:ext>
              </a:extLst>
            </p:cNvPr>
            <p:cNvSpPr/>
            <p:nvPr/>
          </p:nvSpPr>
          <p:spPr>
            <a:xfrm>
              <a:off x="6791180" y="2782187"/>
              <a:ext cx="552926" cy="379333"/>
            </a:xfrm>
            <a:prstGeom prst="roundRect">
              <a:avLst/>
            </a:prstGeom>
            <a:solidFill>
              <a:srgbClr val="E5CAC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3" dirty="0">
                <a:solidFill>
                  <a:schemeClr val="tx1"/>
                </a:solidFill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73D2AFF3-C0F5-E943-B85E-187937ECC0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67643" y="3161520"/>
              <a:ext cx="0" cy="38959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69FA14A4-2C09-9641-9529-B770845D2C21}"/>
                </a:ext>
              </a:extLst>
            </p:cNvPr>
            <p:cNvCxnSpPr>
              <a:cxnSpLocks/>
              <a:stCxn id="123" idx="0"/>
              <a:endCxn id="85" idx="2"/>
            </p:cNvCxnSpPr>
            <p:nvPr/>
          </p:nvCxnSpPr>
          <p:spPr>
            <a:xfrm flipH="1" flipV="1">
              <a:off x="6096000" y="2364550"/>
              <a:ext cx="971643" cy="41763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E5406A82-88A2-A546-93AA-A03A299E53D7}"/>
              </a:ext>
            </a:extLst>
          </p:cNvPr>
          <p:cNvSpPr/>
          <p:nvPr/>
        </p:nvSpPr>
        <p:spPr>
          <a:xfrm>
            <a:off x="5817973" y="1984580"/>
            <a:ext cx="556054" cy="379970"/>
          </a:xfrm>
          <a:prstGeom prst="roundRect">
            <a:avLst/>
          </a:prstGeom>
          <a:solidFill>
            <a:srgbClr val="E5CAC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864950-197A-1945-B8CB-F20467B5FF12}"/>
              </a:ext>
            </a:extLst>
          </p:cNvPr>
          <p:cNvGrpSpPr/>
          <p:nvPr/>
        </p:nvGrpSpPr>
        <p:grpSpPr>
          <a:xfrm>
            <a:off x="5817973" y="2356498"/>
            <a:ext cx="556054" cy="790813"/>
            <a:chOff x="5817973" y="2356498"/>
            <a:chExt cx="556054" cy="790813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CAF2213-B328-2840-9F49-DB3300F1EC54}"/>
                </a:ext>
              </a:extLst>
            </p:cNvPr>
            <p:cNvGrpSpPr/>
            <p:nvPr/>
          </p:nvGrpSpPr>
          <p:grpSpPr>
            <a:xfrm>
              <a:off x="5817973" y="2356498"/>
              <a:ext cx="556054" cy="790813"/>
              <a:chOff x="2093410" y="3836457"/>
              <a:chExt cx="790833" cy="1121551"/>
            </a:xfrm>
          </p:grpSpPr>
          <p:sp>
            <p:nvSpPr>
              <p:cNvPr id="89" name="Rounded Rectangle 88">
                <a:extLst>
                  <a:ext uri="{FF2B5EF4-FFF2-40B4-BE49-F238E27FC236}">
                    <a16:creationId xmlns:a16="http://schemas.microsoft.com/office/drawing/2014/main" id="{03A80244-CB0A-584A-8E2A-8B525B88B275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8A498A63-8C18-3546-A58F-A48266E80FB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76165" y="3836457"/>
                <a:ext cx="0" cy="57204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3CFADE56-2169-EF40-9BB7-3CCD624651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DF8030-8516-194D-AEE7-99AA1A4D1148}"/>
              </a:ext>
            </a:extLst>
          </p:cNvPr>
          <p:cNvSpPr txBox="1"/>
          <p:nvPr/>
        </p:nvSpPr>
        <p:spPr>
          <a:xfrm>
            <a:off x="2279598" y="1482577"/>
            <a:ext cx="1897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Proposing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3FA1CAE-F5CE-0A40-BC27-6837FCEC686C}"/>
              </a:ext>
            </a:extLst>
          </p:cNvPr>
          <p:cNvGrpSpPr/>
          <p:nvPr/>
        </p:nvGrpSpPr>
        <p:grpSpPr>
          <a:xfrm>
            <a:off x="5823706" y="3148221"/>
            <a:ext cx="556054" cy="759128"/>
            <a:chOff x="5820539" y="3147933"/>
            <a:chExt cx="556054" cy="759128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69044F28-A262-6B43-8D75-0E9A2B70A6A4}"/>
                </a:ext>
              </a:extLst>
            </p:cNvPr>
            <p:cNvGrpSpPr/>
            <p:nvPr/>
          </p:nvGrpSpPr>
          <p:grpSpPr>
            <a:xfrm>
              <a:off x="5820539" y="3147933"/>
              <a:ext cx="556054" cy="759128"/>
              <a:chOff x="4262262" y="3210563"/>
              <a:chExt cx="556054" cy="759128"/>
            </a:xfrm>
          </p:grpSpPr>
          <p:sp>
            <p:nvSpPr>
              <p:cNvPr id="174" name="Rounded Rectangle 173">
                <a:extLst>
                  <a:ext uri="{FF2B5EF4-FFF2-40B4-BE49-F238E27FC236}">
                    <a16:creationId xmlns:a16="http://schemas.microsoft.com/office/drawing/2014/main" id="{230DE17C-246A-6C41-BA39-90FEC325EAAB}"/>
                  </a:ext>
                </a:extLst>
              </p:cNvPr>
              <p:cNvSpPr/>
              <p:nvPr/>
            </p:nvSpPr>
            <p:spPr>
              <a:xfrm>
                <a:off x="4262262" y="3590127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cxnSp>
            <p:nvCxnSpPr>
              <p:cNvPr id="175" name="Straight Arrow Connector 174">
                <a:extLst>
                  <a:ext uri="{FF2B5EF4-FFF2-40B4-BE49-F238E27FC236}">
                    <a16:creationId xmlns:a16="http://schemas.microsoft.com/office/drawing/2014/main" id="{E321F613-7A8B-3F43-97A1-B4F1B7DB9F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20606" y="3210563"/>
                <a:ext cx="6890" cy="379564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8F6FA1F0-2B73-434F-8B6E-6ACA84ECC5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5" y="3534702"/>
              <a:ext cx="303635" cy="349251"/>
            </a:xfrm>
            <a:prstGeom prst="rect">
              <a:avLst/>
            </a:prstGeom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ED511D0-AE86-9A4E-A5D5-546515497DFA}"/>
              </a:ext>
            </a:extLst>
          </p:cNvPr>
          <p:cNvGrpSpPr/>
          <p:nvPr/>
        </p:nvGrpSpPr>
        <p:grpSpPr>
          <a:xfrm>
            <a:off x="5825064" y="3896767"/>
            <a:ext cx="556054" cy="779049"/>
            <a:chOff x="5820539" y="3897169"/>
            <a:chExt cx="556054" cy="779049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66336D00-CB38-0442-8810-22DA6A3D90F0}"/>
                </a:ext>
              </a:extLst>
            </p:cNvPr>
            <p:cNvGrpSpPr/>
            <p:nvPr/>
          </p:nvGrpSpPr>
          <p:grpSpPr>
            <a:xfrm>
              <a:off x="5820539" y="3897169"/>
              <a:ext cx="556054" cy="779049"/>
              <a:chOff x="4262262" y="3959799"/>
              <a:chExt cx="556054" cy="779049"/>
            </a:xfrm>
          </p:grpSpPr>
          <p:cxnSp>
            <p:nvCxnSpPr>
              <p:cNvPr id="170" name="Straight Arrow Connector 169">
                <a:extLst>
                  <a:ext uri="{FF2B5EF4-FFF2-40B4-BE49-F238E27FC236}">
                    <a16:creationId xmlns:a16="http://schemas.microsoft.com/office/drawing/2014/main" id="{DDC1CA0E-0526-2748-BDC9-058E2BE69E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5596" y="395979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Rounded Rectangle 170">
                <a:extLst>
                  <a:ext uri="{FF2B5EF4-FFF2-40B4-BE49-F238E27FC236}">
                    <a16:creationId xmlns:a16="http://schemas.microsoft.com/office/drawing/2014/main" id="{7AA43B51-8C1E-B841-948F-AE5C0F83FA46}"/>
                  </a:ext>
                </a:extLst>
              </p:cNvPr>
              <p:cNvSpPr/>
              <p:nvPr/>
            </p:nvSpPr>
            <p:spPr>
              <a:xfrm>
                <a:off x="4262262" y="435928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688B0074-72FB-A944-8EFA-ED1DA02A59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4" y="4288821"/>
              <a:ext cx="303635" cy="349251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B6E3C71-9C3A-2F4F-A169-A75413CDB9DC}"/>
              </a:ext>
            </a:extLst>
          </p:cNvPr>
          <p:cNvGrpSpPr/>
          <p:nvPr/>
        </p:nvGrpSpPr>
        <p:grpSpPr>
          <a:xfrm>
            <a:off x="5822498" y="4679887"/>
            <a:ext cx="556054" cy="775789"/>
            <a:chOff x="5817973" y="4680289"/>
            <a:chExt cx="556054" cy="775789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FEE6000-E503-E443-9C8F-B177248CAA68}"/>
                </a:ext>
              </a:extLst>
            </p:cNvPr>
            <p:cNvGrpSpPr/>
            <p:nvPr/>
          </p:nvGrpSpPr>
          <p:grpSpPr>
            <a:xfrm>
              <a:off x="5817973" y="4680289"/>
              <a:ext cx="556054" cy="775789"/>
              <a:chOff x="4259696" y="4742919"/>
              <a:chExt cx="556054" cy="775789"/>
            </a:xfrm>
          </p:grpSpPr>
          <p:cxnSp>
            <p:nvCxnSpPr>
              <p:cNvPr id="166" name="Straight Arrow Connector 165">
                <a:extLst>
                  <a:ext uri="{FF2B5EF4-FFF2-40B4-BE49-F238E27FC236}">
                    <a16:creationId xmlns:a16="http://schemas.microsoft.com/office/drawing/2014/main" id="{1B187593-8724-C24C-8B66-A11A86F3B6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3109" y="474291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Rounded Rectangle 166">
                <a:extLst>
                  <a:ext uri="{FF2B5EF4-FFF2-40B4-BE49-F238E27FC236}">
                    <a16:creationId xmlns:a16="http://schemas.microsoft.com/office/drawing/2014/main" id="{0FF186DC-9CDE-5441-821A-D1A13F44810A}"/>
                  </a:ext>
                </a:extLst>
              </p:cNvPr>
              <p:cNvSpPr/>
              <p:nvPr/>
            </p:nvSpPr>
            <p:spPr>
              <a:xfrm>
                <a:off x="4259696" y="513914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35AD6BAD-EAEA-7A44-931A-DF42672BF9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4" y="5067430"/>
              <a:ext cx="303635" cy="349251"/>
            </a:xfrm>
            <a:prstGeom prst="rect">
              <a:avLst/>
            </a:prstGeom>
          </p:spPr>
        </p:pic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ABFF82C-AA06-9040-8D00-619FB7D845A7}"/>
              </a:ext>
            </a:extLst>
          </p:cNvPr>
          <p:cNvGrpSpPr/>
          <p:nvPr/>
        </p:nvGrpSpPr>
        <p:grpSpPr>
          <a:xfrm>
            <a:off x="5825520" y="5455082"/>
            <a:ext cx="556054" cy="780027"/>
            <a:chOff x="5820995" y="5455484"/>
            <a:chExt cx="556054" cy="780027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D1AD754B-70EF-4947-8CBE-8989D9773A05}"/>
                </a:ext>
              </a:extLst>
            </p:cNvPr>
            <p:cNvGrpSpPr/>
            <p:nvPr/>
          </p:nvGrpSpPr>
          <p:grpSpPr>
            <a:xfrm>
              <a:off x="5820995" y="5455484"/>
              <a:ext cx="556054" cy="780027"/>
              <a:chOff x="2258540" y="7286941"/>
              <a:chExt cx="790833" cy="1109372"/>
            </a:xfrm>
          </p:grpSpPr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9C066120-7C19-A146-AA91-3311A60BA3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27425" y="7286941"/>
                <a:ext cx="0" cy="554682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Rounded Rectangle 162">
                <a:extLst>
                  <a:ext uri="{FF2B5EF4-FFF2-40B4-BE49-F238E27FC236}">
                    <a16:creationId xmlns:a16="http://schemas.microsoft.com/office/drawing/2014/main" id="{B3AD9E41-D6C6-FB44-87EA-74C95946B230}"/>
                  </a:ext>
                </a:extLst>
              </p:cNvPr>
              <p:cNvSpPr/>
              <p:nvPr/>
            </p:nvSpPr>
            <p:spPr>
              <a:xfrm>
                <a:off x="2258540" y="7855911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A846DA42-9E2A-D048-AE0D-935959A020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3" y="5845495"/>
              <a:ext cx="303635" cy="349251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14C5B793-8E41-B747-B9EF-A88FE9C8252E}"/>
              </a:ext>
            </a:extLst>
          </p:cNvPr>
          <p:cNvSpPr txBox="1"/>
          <p:nvPr/>
        </p:nvSpPr>
        <p:spPr>
          <a:xfrm>
            <a:off x="9514142" y="1628642"/>
            <a:ext cx="1245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Voting</a:t>
            </a:r>
          </a:p>
        </p:txBody>
      </p:sp>
      <p:pic>
        <p:nvPicPr>
          <p:cNvPr id="179" name="Graphic 178" descr="Checkmark">
            <a:extLst>
              <a:ext uri="{FF2B5EF4-FFF2-40B4-BE49-F238E27FC236}">
                <a16:creationId xmlns:a16="http://schemas.microsoft.com/office/drawing/2014/main" id="{88F092B0-88CF-F94C-A767-063A2D75C8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0591" y="2451312"/>
            <a:ext cx="556054" cy="450056"/>
          </a:xfrm>
          <a:prstGeom prst="rect">
            <a:avLst/>
          </a:prstGeom>
        </p:spPr>
      </p:pic>
      <p:grpSp>
        <p:nvGrpSpPr>
          <p:cNvPr id="180" name="Group 179">
            <a:extLst>
              <a:ext uri="{FF2B5EF4-FFF2-40B4-BE49-F238E27FC236}">
                <a16:creationId xmlns:a16="http://schemas.microsoft.com/office/drawing/2014/main" id="{B1DBA8F4-1644-334B-B2B9-B109873427D0}"/>
              </a:ext>
            </a:extLst>
          </p:cNvPr>
          <p:cNvGrpSpPr/>
          <p:nvPr/>
        </p:nvGrpSpPr>
        <p:grpSpPr>
          <a:xfrm flipH="1">
            <a:off x="7418922" y="2779139"/>
            <a:ext cx="634515" cy="3395365"/>
            <a:chOff x="787935" y="6180155"/>
            <a:chExt cx="769403" cy="30628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255E3529-EF66-6D45-84EC-DFB8C4FAB11B}"/>
                    </a:ext>
                  </a:extLst>
                </p:cNvPr>
                <p:cNvSpPr txBox="1"/>
                <p:nvPr/>
              </p:nvSpPr>
              <p:spPr>
                <a:xfrm>
                  <a:off x="787935" y="7428681"/>
                  <a:ext cx="397775" cy="39823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5719" tIns="35719" rIns="35719" bIns="35719" numCol="1" spcCol="38100" rtlCol="0" anchor="ctr">
                  <a:spAutoFit/>
                </a:bodyPr>
                <a:lstStyle/>
                <a:p>
                  <a:pPr algn="ctr" defTabSz="410751"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Palatino"/>
                            <a:cs typeface="Palatino"/>
                            <a:sym typeface="Palatino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  <a:ea typeface="Palatino"/>
                    <a:cs typeface="Palatino"/>
                    <a:sym typeface="Palatino"/>
                  </a:endParaRPr>
                </a:p>
              </p:txBody>
            </p:sp>
          </mc:Choice>
          <mc:Fallback xmlns="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255E3529-EF66-6D45-84EC-DFB8C4FAB1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935" y="7428681"/>
                  <a:ext cx="397775" cy="398231"/>
                </a:xfrm>
                <a:prstGeom prst="rect">
                  <a:avLst/>
                </a:prstGeom>
                <a:blipFill>
                  <a:blip r:embed="rId6"/>
                  <a:stretch>
                    <a:fillRect l="-18519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2" name="Left Brace 181">
              <a:extLst>
                <a:ext uri="{FF2B5EF4-FFF2-40B4-BE49-F238E27FC236}">
                  <a16:creationId xmlns:a16="http://schemas.microsoft.com/office/drawing/2014/main" id="{21BBA299-0DA2-BB46-A5CA-6EF363E64A8A}"/>
                </a:ext>
              </a:extLst>
            </p:cNvPr>
            <p:cNvSpPr/>
            <p:nvPr/>
          </p:nvSpPr>
          <p:spPr>
            <a:xfrm>
              <a:off x="1200149" y="6180155"/>
              <a:ext cx="357189" cy="3062823"/>
            </a:xfrm>
            <a:prstGeom prst="leftBrace">
              <a:avLst/>
            </a:prstGeom>
            <a:noFill/>
            <a:ln w="25400" cap="flat">
              <a:solidFill>
                <a:srgbClr val="414141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4293" tIns="32146" rIns="64293" bIns="32146" numCol="1" spcCol="38100" rtlCol="0" anchor="t">
              <a:noAutofit/>
            </a:bodyPr>
            <a:lstStyle/>
            <a:p>
              <a:pPr defTabSz="642915" latinLnBrk="1" hangingPunct="0"/>
              <a:endParaRPr lang="en-US" sz="1266" dirty="0">
                <a:solidFill>
                  <a:srgbClr val="000000"/>
                </a:solidFill>
              </a:endParaRPr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5B7C306B-644D-5D45-A3B5-0AD74908C3C4}"/>
              </a:ext>
            </a:extLst>
          </p:cNvPr>
          <p:cNvSpPr txBox="1"/>
          <p:nvPr/>
        </p:nvSpPr>
        <p:spPr>
          <a:xfrm>
            <a:off x="7879110" y="4159558"/>
            <a:ext cx="799899" cy="8107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Palatino"/>
                <a:cs typeface="Palatino"/>
                <a:sym typeface="Palatino"/>
              </a:rPr>
              <a:t>-deep</a:t>
            </a:r>
          </a:p>
          <a:p>
            <a:pPr algn="ctr" defTabSz="410751" hangingPunct="0"/>
            <a:endParaRPr lang="en-US" sz="2400" dirty="0">
              <a:ea typeface="Palatino"/>
              <a:cs typeface="Palatino"/>
              <a:sym typeface="Palatino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65F7B2-F6DE-6742-985C-6BE0238AE1A1}"/>
              </a:ext>
            </a:extLst>
          </p:cNvPr>
          <p:cNvGrpSpPr/>
          <p:nvPr/>
        </p:nvGrpSpPr>
        <p:grpSpPr>
          <a:xfrm>
            <a:off x="2001107" y="2379927"/>
            <a:ext cx="2576667" cy="1760023"/>
            <a:chOff x="1763339" y="2593553"/>
            <a:chExt cx="2576667" cy="176002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5C6B61E-AAFC-4C4E-9ED8-1CCED45C51A0}"/>
                </a:ext>
              </a:extLst>
            </p:cNvPr>
            <p:cNvSpPr txBox="1"/>
            <p:nvPr/>
          </p:nvSpPr>
          <p:spPr>
            <a:xfrm>
              <a:off x="1763339" y="2593553"/>
              <a:ext cx="2576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mining rate</a:t>
              </a:r>
              <a:r>
                <a:rPr lang="en-US" sz="2800" dirty="0">
                  <a:latin typeface="+mj-lt"/>
                </a:rPr>
                <a:t> 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37B6600-DAF5-1842-A80E-16CAFA4C1CDE}"/>
                </a:ext>
              </a:extLst>
            </p:cNvPr>
            <p:cNvCxnSpPr/>
            <p:nvPr/>
          </p:nvCxnSpPr>
          <p:spPr>
            <a:xfrm>
              <a:off x="3039497" y="3206656"/>
              <a:ext cx="0" cy="61882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5A93F2-0BB2-424C-BB85-32A9F2B437F9}"/>
                </a:ext>
              </a:extLst>
            </p:cNvPr>
            <p:cNvSpPr txBox="1"/>
            <p:nvPr/>
          </p:nvSpPr>
          <p:spPr>
            <a:xfrm>
              <a:off x="1763784" y="3830356"/>
              <a:ext cx="2441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throughput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29953EA-3638-4F4A-951E-CF3F5F468C33}"/>
              </a:ext>
            </a:extLst>
          </p:cNvPr>
          <p:cNvGrpSpPr/>
          <p:nvPr/>
        </p:nvGrpSpPr>
        <p:grpSpPr>
          <a:xfrm>
            <a:off x="8969677" y="2386250"/>
            <a:ext cx="2576667" cy="1760023"/>
            <a:chOff x="1763339" y="2593553"/>
            <a:chExt cx="2576667" cy="176002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8800C04-8C67-7D4C-B650-94BBDFA61F89}"/>
                </a:ext>
              </a:extLst>
            </p:cNvPr>
            <p:cNvSpPr txBox="1"/>
            <p:nvPr/>
          </p:nvSpPr>
          <p:spPr>
            <a:xfrm>
              <a:off x="1763339" y="2593553"/>
              <a:ext cx="2576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mining rate</a:t>
              </a:r>
              <a:r>
                <a:rPr lang="en-US" sz="2800" dirty="0">
                  <a:latin typeface="+mj-lt"/>
                </a:rPr>
                <a:t> 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761FF8BF-6AF1-5D45-9240-94D962EC78AE}"/>
                </a:ext>
              </a:extLst>
            </p:cNvPr>
            <p:cNvCxnSpPr/>
            <p:nvPr/>
          </p:nvCxnSpPr>
          <p:spPr>
            <a:xfrm>
              <a:off x="3039497" y="3206656"/>
              <a:ext cx="0" cy="61882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1945D38-94E5-894B-A0A1-89EC8F879260}"/>
                </a:ext>
              </a:extLst>
            </p:cNvPr>
            <p:cNvSpPr txBox="1"/>
            <p:nvPr/>
          </p:nvSpPr>
          <p:spPr>
            <a:xfrm>
              <a:off x="1763784" y="3830356"/>
              <a:ext cx="2370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voting rate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A005878-F1B7-254C-B596-D2A5C4C93C7E}"/>
              </a:ext>
            </a:extLst>
          </p:cNvPr>
          <p:cNvGrpSpPr/>
          <p:nvPr/>
        </p:nvGrpSpPr>
        <p:grpSpPr>
          <a:xfrm>
            <a:off x="9201055" y="4165286"/>
            <a:ext cx="1994713" cy="1212477"/>
            <a:chOff x="9237054" y="3933715"/>
            <a:chExt cx="1994713" cy="1212477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3E02005A-8BA8-6041-891E-4F1F8F519199}"/>
                </a:ext>
              </a:extLst>
            </p:cNvPr>
            <p:cNvCxnSpPr/>
            <p:nvPr/>
          </p:nvCxnSpPr>
          <p:spPr>
            <a:xfrm>
              <a:off x="10263504" y="3933715"/>
              <a:ext cx="0" cy="61882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03C83CD-36A1-3843-BF10-55C2F14351FC}"/>
                </a:ext>
              </a:extLst>
            </p:cNvPr>
            <p:cNvSpPr txBox="1"/>
            <p:nvPr/>
          </p:nvSpPr>
          <p:spPr>
            <a:xfrm>
              <a:off x="9237054" y="4622972"/>
              <a:ext cx="199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high latency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AB060E7-EA14-4144-BDE3-69827B81132A}"/>
              </a:ext>
            </a:extLst>
          </p:cNvPr>
          <p:cNvGrpSpPr/>
          <p:nvPr/>
        </p:nvGrpSpPr>
        <p:grpSpPr>
          <a:xfrm>
            <a:off x="6846607" y="2736149"/>
            <a:ext cx="457200" cy="457200"/>
            <a:chOff x="2428671" y="5764251"/>
            <a:chExt cx="457200" cy="457200"/>
          </a:xfrm>
        </p:grpSpPr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918A5DFD-C0CA-264B-929C-DC4F93C059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2490022" y="5807241"/>
              <a:ext cx="303635" cy="349251"/>
            </a:xfrm>
            <a:prstGeom prst="rect">
              <a:avLst/>
            </a:prstGeom>
          </p:spPr>
        </p:pic>
        <p:pic>
          <p:nvPicPr>
            <p:cNvPr id="106" name="Graphic 105" descr="Close">
              <a:extLst>
                <a:ext uri="{FF2B5EF4-FFF2-40B4-BE49-F238E27FC236}">
                  <a16:creationId xmlns:a16="http://schemas.microsoft.com/office/drawing/2014/main" id="{EE9652E3-4FAA-184C-87BC-52E73F5C0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428671" y="5764251"/>
              <a:ext cx="457200" cy="4572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010CFD3-96BD-2145-BA5B-35EEB9ABF0C4}"/>
              </a:ext>
            </a:extLst>
          </p:cNvPr>
          <p:cNvGrpSpPr/>
          <p:nvPr/>
        </p:nvGrpSpPr>
        <p:grpSpPr>
          <a:xfrm>
            <a:off x="5820539" y="3147933"/>
            <a:ext cx="556054" cy="759128"/>
            <a:chOff x="5820539" y="3147933"/>
            <a:chExt cx="556054" cy="75912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35C3C8A-85FE-A94C-9CAC-CF5251A3A64E}"/>
                </a:ext>
              </a:extLst>
            </p:cNvPr>
            <p:cNvGrpSpPr/>
            <p:nvPr/>
          </p:nvGrpSpPr>
          <p:grpSpPr>
            <a:xfrm>
              <a:off x="5820539" y="3147933"/>
              <a:ext cx="556054" cy="759128"/>
              <a:chOff x="4262262" y="3210563"/>
              <a:chExt cx="556054" cy="759128"/>
            </a:xfrm>
          </p:grpSpPr>
          <p:sp>
            <p:nvSpPr>
              <p:cNvPr id="93" name="Rounded Rectangle 92">
                <a:extLst>
                  <a:ext uri="{FF2B5EF4-FFF2-40B4-BE49-F238E27FC236}">
                    <a16:creationId xmlns:a16="http://schemas.microsoft.com/office/drawing/2014/main" id="{68E4B595-0F65-A34E-A36E-E2202F3EA9A9}"/>
                  </a:ext>
                </a:extLst>
              </p:cNvPr>
              <p:cNvSpPr/>
              <p:nvPr/>
            </p:nvSpPr>
            <p:spPr>
              <a:xfrm>
                <a:off x="4262262" y="3590127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151ED31-D246-6B42-BC9D-031A016AD2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20606" y="3210563"/>
                <a:ext cx="6890" cy="3795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1112D095-BCC9-734B-A1A6-498768864D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3534702"/>
              <a:ext cx="303635" cy="349251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2063F52-0BA9-BB41-92A6-CA3794C61785}"/>
              </a:ext>
            </a:extLst>
          </p:cNvPr>
          <p:cNvGrpSpPr/>
          <p:nvPr/>
        </p:nvGrpSpPr>
        <p:grpSpPr>
          <a:xfrm>
            <a:off x="5820539" y="3897169"/>
            <a:ext cx="556054" cy="779049"/>
            <a:chOff x="5820539" y="3897169"/>
            <a:chExt cx="556054" cy="77904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D519BED-595C-7D4F-9FEA-9581B47E535E}"/>
                </a:ext>
              </a:extLst>
            </p:cNvPr>
            <p:cNvGrpSpPr/>
            <p:nvPr/>
          </p:nvGrpSpPr>
          <p:grpSpPr>
            <a:xfrm>
              <a:off x="5820539" y="3897169"/>
              <a:ext cx="556054" cy="779049"/>
              <a:chOff x="4262262" y="3959799"/>
              <a:chExt cx="556054" cy="779049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501DB510-6C83-124E-8082-F44D886566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5596" y="395979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0DA1DD11-0ABC-264B-A5A9-0D0503E79937}"/>
                  </a:ext>
                </a:extLst>
              </p:cNvPr>
              <p:cNvSpPr/>
              <p:nvPr/>
            </p:nvSpPr>
            <p:spPr>
              <a:xfrm>
                <a:off x="4262262" y="435928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D407405C-014B-324F-8DCF-1D7420D89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4" y="4288821"/>
              <a:ext cx="303635" cy="349251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964A38-0601-2145-ADA5-28A56C8DDADA}"/>
              </a:ext>
            </a:extLst>
          </p:cNvPr>
          <p:cNvGrpSpPr/>
          <p:nvPr/>
        </p:nvGrpSpPr>
        <p:grpSpPr>
          <a:xfrm>
            <a:off x="5817973" y="4680289"/>
            <a:ext cx="556054" cy="775789"/>
            <a:chOff x="5817973" y="4680289"/>
            <a:chExt cx="556054" cy="77578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D4559F-5AB5-C84F-9D64-A39EE1001F5B}"/>
                </a:ext>
              </a:extLst>
            </p:cNvPr>
            <p:cNvGrpSpPr/>
            <p:nvPr/>
          </p:nvGrpSpPr>
          <p:grpSpPr>
            <a:xfrm>
              <a:off x="5817973" y="4680289"/>
              <a:ext cx="556054" cy="775789"/>
              <a:chOff x="4259696" y="4742919"/>
              <a:chExt cx="556054" cy="775789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722C381-1DA1-1342-A6D2-AA303486CB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3109" y="474291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ounded Rectangle 103">
                <a:extLst>
                  <a:ext uri="{FF2B5EF4-FFF2-40B4-BE49-F238E27FC236}">
                    <a16:creationId xmlns:a16="http://schemas.microsoft.com/office/drawing/2014/main" id="{76A3641E-0E3C-EE4B-9211-F49E5AC023C0}"/>
                  </a:ext>
                </a:extLst>
              </p:cNvPr>
              <p:cNvSpPr/>
              <p:nvPr/>
            </p:nvSpPr>
            <p:spPr>
              <a:xfrm>
                <a:off x="4259696" y="513914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A862537B-6006-974F-BCEB-CA52B3E245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4" y="5067430"/>
              <a:ext cx="303635" cy="349251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4C5A535-2FE8-E447-912E-F6E10C0A7810}"/>
              </a:ext>
            </a:extLst>
          </p:cNvPr>
          <p:cNvGrpSpPr/>
          <p:nvPr/>
        </p:nvGrpSpPr>
        <p:grpSpPr>
          <a:xfrm>
            <a:off x="5820995" y="5455484"/>
            <a:ext cx="556054" cy="780027"/>
            <a:chOff x="5820995" y="5455484"/>
            <a:chExt cx="556054" cy="780027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E4FA418-3175-4C48-9D94-974EAB97C081}"/>
                </a:ext>
              </a:extLst>
            </p:cNvPr>
            <p:cNvGrpSpPr/>
            <p:nvPr/>
          </p:nvGrpSpPr>
          <p:grpSpPr>
            <a:xfrm>
              <a:off x="5820995" y="5455484"/>
              <a:ext cx="556054" cy="780027"/>
              <a:chOff x="2258540" y="7286941"/>
              <a:chExt cx="790833" cy="1109372"/>
            </a:xfrm>
          </p:grpSpPr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9A668C5-DE3F-5B44-9FC3-F6666827F0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27425" y="7286941"/>
                <a:ext cx="0" cy="554682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ounded Rectangle 91">
                <a:extLst>
                  <a:ext uri="{FF2B5EF4-FFF2-40B4-BE49-F238E27FC236}">
                    <a16:creationId xmlns:a16="http://schemas.microsoft.com/office/drawing/2014/main" id="{1E936786-3FF1-B846-9AB5-FDD24E98D694}"/>
                  </a:ext>
                </a:extLst>
              </p:cNvPr>
              <p:cNvSpPr/>
              <p:nvPr/>
            </p:nvSpPr>
            <p:spPr>
              <a:xfrm>
                <a:off x="2258540" y="7855911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76800000-85BC-2F42-AF1E-D356D7C9C7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3" y="5845495"/>
              <a:ext cx="303635" cy="349251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077B2F7-7516-B040-A3EE-91CE4C09E670}"/>
              </a:ext>
            </a:extLst>
          </p:cNvPr>
          <p:cNvSpPr txBox="1"/>
          <p:nvPr/>
        </p:nvSpPr>
        <p:spPr>
          <a:xfrm>
            <a:off x="9007255" y="717077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deep =&gt; .45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D2AA5F-ED3E-134E-86E5-820402BB67CF}"/>
              </a:ext>
            </a:extLst>
          </p:cNvPr>
          <p:cNvSpPr txBox="1"/>
          <p:nvPr/>
        </p:nvSpPr>
        <p:spPr>
          <a:xfrm>
            <a:off x="8829571" y="1136200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25 deep =&gt; 0.0006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691EC2-DD3A-AD41-B35D-DD7D4E978D9A}"/>
              </a:ext>
            </a:extLst>
          </p:cNvPr>
          <p:cNvCxnSpPr>
            <a:cxnSpLocks/>
          </p:cNvCxnSpPr>
          <p:nvPr/>
        </p:nvCxnSpPr>
        <p:spPr>
          <a:xfrm flipV="1">
            <a:off x="9007255" y="958542"/>
            <a:ext cx="1024251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BE38A7-E7FF-7D40-8B40-7E5F5E0AD218}"/>
              </a:ext>
            </a:extLst>
          </p:cNvPr>
          <p:cNvGrpSpPr/>
          <p:nvPr/>
        </p:nvGrpSpPr>
        <p:grpSpPr>
          <a:xfrm>
            <a:off x="2006881" y="2401982"/>
            <a:ext cx="9387502" cy="541312"/>
            <a:chOff x="2024311" y="2377842"/>
            <a:chExt cx="9387502" cy="541312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D5E6EE55-F3FD-424E-8053-2AA0E92CB20E}"/>
                </a:ext>
              </a:extLst>
            </p:cNvPr>
            <p:cNvSpPr/>
            <p:nvPr/>
          </p:nvSpPr>
          <p:spPr>
            <a:xfrm>
              <a:off x="2024311" y="2397713"/>
              <a:ext cx="2442139" cy="521441"/>
            </a:xfrm>
            <a:custGeom>
              <a:avLst/>
              <a:gdLst>
                <a:gd name="connsiteX0" fmla="*/ 0 w 2442139"/>
                <a:gd name="connsiteY0" fmla="*/ 86909 h 521441"/>
                <a:gd name="connsiteX1" fmla="*/ 86909 w 2442139"/>
                <a:gd name="connsiteY1" fmla="*/ 0 h 521441"/>
                <a:gd name="connsiteX2" fmla="*/ 676672 w 2442139"/>
                <a:gd name="connsiteY2" fmla="*/ 0 h 521441"/>
                <a:gd name="connsiteX3" fmla="*/ 1198386 w 2442139"/>
                <a:gd name="connsiteY3" fmla="*/ 0 h 521441"/>
                <a:gd name="connsiteX4" fmla="*/ 1810833 w 2442139"/>
                <a:gd name="connsiteY4" fmla="*/ 0 h 521441"/>
                <a:gd name="connsiteX5" fmla="*/ 2355230 w 2442139"/>
                <a:gd name="connsiteY5" fmla="*/ 0 h 521441"/>
                <a:gd name="connsiteX6" fmla="*/ 2442139 w 2442139"/>
                <a:gd name="connsiteY6" fmla="*/ 86909 h 521441"/>
                <a:gd name="connsiteX7" fmla="*/ 2442139 w 2442139"/>
                <a:gd name="connsiteY7" fmla="*/ 434532 h 521441"/>
                <a:gd name="connsiteX8" fmla="*/ 2355230 w 2442139"/>
                <a:gd name="connsiteY8" fmla="*/ 521441 h 521441"/>
                <a:gd name="connsiteX9" fmla="*/ 1742783 w 2442139"/>
                <a:gd name="connsiteY9" fmla="*/ 521441 h 521441"/>
                <a:gd name="connsiteX10" fmla="*/ 1153020 w 2442139"/>
                <a:gd name="connsiteY10" fmla="*/ 521441 h 521441"/>
                <a:gd name="connsiteX11" fmla="*/ 631306 w 2442139"/>
                <a:gd name="connsiteY11" fmla="*/ 521441 h 521441"/>
                <a:gd name="connsiteX12" fmla="*/ 86909 w 2442139"/>
                <a:gd name="connsiteY12" fmla="*/ 521441 h 521441"/>
                <a:gd name="connsiteX13" fmla="*/ 0 w 2442139"/>
                <a:gd name="connsiteY13" fmla="*/ 434532 h 521441"/>
                <a:gd name="connsiteX14" fmla="*/ 0 w 2442139"/>
                <a:gd name="connsiteY14" fmla="*/ 86909 h 52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42139" h="521441" fill="none" extrusionOk="0">
                  <a:moveTo>
                    <a:pt x="0" y="86909"/>
                  </a:moveTo>
                  <a:cubicBezTo>
                    <a:pt x="-3836" y="31090"/>
                    <a:pt x="39510" y="-8113"/>
                    <a:pt x="86909" y="0"/>
                  </a:cubicBezTo>
                  <a:cubicBezTo>
                    <a:pt x="262949" y="-70640"/>
                    <a:pt x="389293" y="22666"/>
                    <a:pt x="676672" y="0"/>
                  </a:cubicBezTo>
                  <a:cubicBezTo>
                    <a:pt x="964051" y="-22666"/>
                    <a:pt x="940893" y="9829"/>
                    <a:pt x="1198386" y="0"/>
                  </a:cubicBezTo>
                  <a:cubicBezTo>
                    <a:pt x="1455879" y="-9829"/>
                    <a:pt x="1668466" y="20041"/>
                    <a:pt x="1810833" y="0"/>
                  </a:cubicBezTo>
                  <a:cubicBezTo>
                    <a:pt x="1953200" y="-20041"/>
                    <a:pt x="2154319" y="9064"/>
                    <a:pt x="2355230" y="0"/>
                  </a:cubicBezTo>
                  <a:cubicBezTo>
                    <a:pt x="2409567" y="12549"/>
                    <a:pt x="2436092" y="42099"/>
                    <a:pt x="2442139" y="86909"/>
                  </a:cubicBezTo>
                  <a:cubicBezTo>
                    <a:pt x="2476298" y="180746"/>
                    <a:pt x="2425087" y="320361"/>
                    <a:pt x="2442139" y="434532"/>
                  </a:cubicBezTo>
                  <a:cubicBezTo>
                    <a:pt x="2446140" y="470227"/>
                    <a:pt x="2407457" y="526013"/>
                    <a:pt x="2355230" y="521441"/>
                  </a:cubicBezTo>
                  <a:cubicBezTo>
                    <a:pt x="2196521" y="561240"/>
                    <a:pt x="1984955" y="458913"/>
                    <a:pt x="1742783" y="521441"/>
                  </a:cubicBezTo>
                  <a:cubicBezTo>
                    <a:pt x="1500611" y="583969"/>
                    <a:pt x="1406329" y="486122"/>
                    <a:pt x="1153020" y="521441"/>
                  </a:cubicBezTo>
                  <a:cubicBezTo>
                    <a:pt x="899711" y="556760"/>
                    <a:pt x="778648" y="478021"/>
                    <a:pt x="631306" y="521441"/>
                  </a:cubicBezTo>
                  <a:cubicBezTo>
                    <a:pt x="483964" y="564861"/>
                    <a:pt x="314409" y="520181"/>
                    <a:pt x="86909" y="521441"/>
                  </a:cubicBezTo>
                  <a:cubicBezTo>
                    <a:pt x="29126" y="531345"/>
                    <a:pt x="-953" y="484570"/>
                    <a:pt x="0" y="434532"/>
                  </a:cubicBezTo>
                  <a:cubicBezTo>
                    <a:pt x="-21205" y="327423"/>
                    <a:pt x="34017" y="206767"/>
                    <a:pt x="0" y="86909"/>
                  </a:cubicBezTo>
                  <a:close/>
                </a:path>
                <a:path w="2442139" h="521441" stroke="0" extrusionOk="0">
                  <a:moveTo>
                    <a:pt x="0" y="86909"/>
                  </a:moveTo>
                  <a:cubicBezTo>
                    <a:pt x="-8211" y="33845"/>
                    <a:pt x="26277" y="4741"/>
                    <a:pt x="86909" y="0"/>
                  </a:cubicBezTo>
                  <a:cubicBezTo>
                    <a:pt x="259185" y="-4960"/>
                    <a:pt x="503840" y="15917"/>
                    <a:pt x="699356" y="0"/>
                  </a:cubicBezTo>
                  <a:cubicBezTo>
                    <a:pt x="894872" y="-15917"/>
                    <a:pt x="997057" y="1570"/>
                    <a:pt x="1243753" y="0"/>
                  </a:cubicBezTo>
                  <a:cubicBezTo>
                    <a:pt x="1490449" y="-1570"/>
                    <a:pt x="1551389" y="28220"/>
                    <a:pt x="1765467" y="0"/>
                  </a:cubicBezTo>
                  <a:cubicBezTo>
                    <a:pt x="1979545" y="-28220"/>
                    <a:pt x="2221299" y="15145"/>
                    <a:pt x="2355230" y="0"/>
                  </a:cubicBezTo>
                  <a:cubicBezTo>
                    <a:pt x="2404831" y="-3296"/>
                    <a:pt x="2439952" y="38575"/>
                    <a:pt x="2442139" y="86909"/>
                  </a:cubicBezTo>
                  <a:cubicBezTo>
                    <a:pt x="2459368" y="232921"/>
                    <a:pt x="2426715" y="308171"/>
                    <a:pt x="2442139" y="434532"/>
                  </a:cubicBezTo>
                  <a:cubicBezTo>
                    <a:pt x="2435294" y="493854"/>
                    <a:pt x="2401409" y="519331"/>
                    <a:pt x="2355230" y="521441"/>
                  </a:cubicBezTo>
                  <a:cubicBezTo>
                    <a:pt x="2148515" y="551660"/>
                    <a:pt x="1952374" y="461068"/>
                    <a:pt x="1833516" y="521441"/>
                  </a:cubicBezTo>
                  <a:cubicBezTo>
                    <a:pt x="1714658" y="581814"/>
                    <a:pt x="1493147" y="492749"/>
                    <a:pt x="1266436" y="521441"/>
                  </a:cubicBezTo>
                  <a:cubicBezTo>
                    <a:pt x="1039725" y="550133"/>
                    <a:pt x="866362" y="460082"/>
                    <a:pt x="722039" y="521441"/>
                  </a:cubicBezTo>
                  <a:cubicBezTo>
                    <a:pt x="577716" y="582800"/>
                    <a:pt x="336849" y="456259"/>
                    <a:pt x="86909" y="521441"/>
                  </a:cubicBezTo>
                  <a:cubicBezTo>
                    <a:pt x="46539" y="511971"/>
                    <a:pt x="-3614" y="481134"/>
                    <a:pt x="0" y="434532"/>
                  </a:cubicBezTo>
                  <a:cubicBezTo>
                    <a:pt x="-2623" y="276957"/>
                    <a:pt x="22518" y="192496"/>
                    <a:pt x="0" y="86909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30000"/>
              </a:schemeClr>
            </a:solidFill>
            <a:ln w="254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BE2B189D-4729-0C43-8219-97AB330C572D}"/>
                </a:ext>
              </a:extLst>
            </p:cNvPr>
            <p:cNvSpPr/>
            <p:nvPr/>
          </p:nvSpPr>
          <p:spPr>
            <a:xfrm>
              <a:off x="8969674" y="2377842"/>
              <a:ext cx="2442139" cy="521441"/>
            </a:xfrm>
            <a:custGeom>
              <a:avLst/>
              <a:gdLst>
                <a:gd name="connsiteX0" fmla="*/ 0 w 2442139"/>
                <a:gd name="connsiteY0" fmla="*/ 86909 h 521441"/>
                <a:gd name="connsiteX1" fmla="*/ 86909 w 2442139"/>
                <a:gd name="connsiteY1" fmla="*/ 0 h 521441"/>
                <a:gd name="connsiteX2" fmla="*/ 676672 w 2442139"/>
                <a:gd name="connsiteY2" fmla="*/ 0 h 521441"/>
                <a:gd name="connsiteX3" fmla="*/ 1198386 w 2442139"/>
                <a:gd name="connsiteY3" fmla="*/ 0 h 521441"/>
                <a:gd name="connsiteX4" fmla="*/ 1810833 w 2442139"/>
                <a:gd name="connsiteY4" fmla="*/ 0 h 521441"/>
                <a:gd name="connsiteX5" fmla="*/ 2355230 w 2442139"/>
                <a:gd name="connsiteY5" fmla="*/ 0 h 521441"/>
                <a:gd name="connsiteX6" fmla="*/ 2442139 w 2442139"/>
                <a:gd name="connsiteY6" fmla="*/ 86909 h 521441"/>
                <a:gd name="connsiteX7" fmla="*/ 2442139 w 2442139"/>
                <a:gd name="connsiteY7" fmla="*/ 434532 h 521441"/>
                <a:gd name="connsiteX8" fmla="*/ 2355230 w 2442139"/>
                <a:gd name="connsiteY8" fmla="*/ 521441 h 521441"/>
                <a:gd name="connsiteX9" fmla="*/ 1742783 w 2442139"/>
                <a:gd name="connsiteY9" fmla="*/ 521441 h 521441"/>
                <a:gd name="connsiteX10" fmla="*/ 1153020 w 2442139"/>
                <a:gd name="connsiteY10" fmla="*/ 521441 h 521441"/>
                <a:gd name="connsiteX11" fmla="*/ 631306 w 2442139"/>
                <a:gd name="connsiteY11" fmla="*/ 521441 h 521441"/>
                <a:gd name="connsiteX12" fmla="*/ 86909 w 2442139"/>
                <a:gd name="connsiteY12" fmla="*/ 521441 h 521441"/>
                <a:gd name="connsiteX13" fmla="*/ 0 w 2442139"/>
                <a:gd name="connsiteY13" fmla="*/ 434532 h 521441"/>
                <a:gd name="connsiteX14" fmla="*/ 0 w 2442139"/>
                <a:gd name="connsiteY14" fmla="*/ 86909 h 52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42139" h="521441" fill="none" extrusionOk="0">
                  <a:moveTo>
                    <a:pt x="0" y="86909"/>
                  </a:moveTo>
                  <a:cubicBezTo>
                    <a:pt x="-3836" y="31090"/>
                    <a:pt x="39510" y="-8113"/>
                    <a:pt x="86909" y="0"/>
                  </a:cubicBezTo>
                  <a:cubicBezTo>
                    <a:pt x="262949" y="-70640"/>
                    <a:pt x="389293" y="22666"/>
                    <a:pt x="676672" y="0"/>
                  </a:cubicBezTo>
                  <a:cubicBezTo>
                    <a:pt x="964051" y="-22666"/>
                    <a:pt x="940893" y="9829"/>
                    <a:pt x="1198386" y="0"/>
                  </a:cubicBezTo>
                  <a:cubicBezTo>
                    <a:pt x="1455879" y="-9829"/>
                    <a:pt x="1668466" y="20041"/>
                    <a:pt x="1810833" y="0"/>
                  </a:cubicBezTo>
                  <a:cubicBezTo>
                    <a:pt x="1953200" y="-20041"/>
                    <a:pt x="2154319" y="9064"/>
                    <a:pt x="2355230" y="0"/>
                  </a:cubicBezTo>
                  <a:cubicBezTo>
                    <a:pt x="2409567" y="12549"/>
                    <a:pt x="2436092" y="42099"/>
                    <a:pt x="2442139" y="86909"/>
                  </a:cubicBezTo>
                  <a:cubicBezTo>
                    <a:pt x="2476298" y="180746"/>
                    <a:pt x="2425087" y="320361"/>
                    <a:pt x="2442139" y="434532"/>
                  </a:cubicBezTo>
                  <a:cubicBezTo>
                    <a:pt x="2446140" y="470227"/>
                    <a:pt x="2407457" y="526013"/>
                    <a:pt x="2355230" y="521441"/>
                  </a:cubicBezTo>
                  <a:cubicBezTo>
                    <a:pt x="2196521" y="561240"/>
                    <a:pt x="1984955" y="458913"/>
                    <a:pt x="1742783" y="521441"/>
                  </a:cubicBezTo>
                  <a:cubicBezTo>
                    <a:pt x="1500611" y="583969"/>
                    <a:pt x="1406329" y="486122"/>
                    <a:pt x="1153020" y="521441"/>
                  </a:cubicBezTo>
                  <a:cubicBezTo>
                    <a:pt x="899711" y="556760"/>
                    <a:pt x="778648" y="478021"/>
                    <a:pt x="631306" y="521441"/>
                  </a:cubicBezTo>
                  <a:cubicBezTo>
                    <a:pt x="483964" y="564861"/>
                    <a:pt x="314409" y="520181"/>
                    <a:pt x="86909" y="521441"/>
                  </a:cubicBezTo>
                  <a:cubicBezTo>
                    <a:pt x="29126" y="531345"/>
                    <a:pt x="-953" y="484570"/>
                    <a:pt x="0" y="434532"/>
                  </a:cubicBezTo>
                  <a:cubicBezTo>
                    <a:pt x="-21205" y="327423"/>
                    <a:pt x="34017" y="206767"/>
                    <a:pt x="0" y="86909"/>
                  </a:cubicBezTo>
                  <a:close/>
                </a:path>
                <a:path w="2442139" h="521441" stroke="0" extrusionOk="0">
                  <a:moveTo>
                    <a:pt x="0" y="86909"/>
                  </a:moveTo>
                  <a:cubicBezTo>
                    <a:pt x="-8211" y="33845"/>
                    <a:pt x="26277" y="4741"/>
                    <a:pt x="86909" y="0"/>
                  </a:cubicBezTo>
                  <a:cubicBezTo>
                    <a:pt x="259185" y="-4960"/>
                    <a:pt x="503840" y="15917"/>
                    <a:pt x="699356" y="0"/>
                  </a:cubicBezTo>
                  <a:cubicBezTo>
                    <a:pt x="894872" y="-15917"/>
                    <a:pt x="997057" y="1570"/>
                    <a:pt x="1243753" y="0"/>
                  </a:cubicBezTo>
                  <a:cubicBezTo>
                    <a:pt x="1490449" y="-1570"/>
                    <a:pt x="1551389" y="28220"/>
                    <a:pt x="1765467" y="0"/>
                  </a:cubicBezTo>
                  <a:cubicBezTo>
                    <a:pt x="1979545" y="-28220"/>
                    <a:pt x="2221299" y="15145"/>
                    <a:pt x="2355230" y="0"/>
                  </a:cubicBezTo>
                  <a:cubicBezTo>
                    <a:pt x="2404831" y="-3296"/>
                    <a:pt x="2439952" y="38575"/>
                    <a:pt x="2442139" y="86909"/>
                  </a:cubicBezTo>
                  <a:cubicBezTo>
                    <a:pt x="2459368" y="232921"/>
                    <a:pt x="2426715" y="308171"/>
                    <a:pt x="2442139" y="434532"/>
                  </a:cubicBezTo>
                  <a:cubicBezTo>
                    <a:pt x="2435294" y="493854"/>
                    <a:pt x="2401409" y="519331"/>
                    <a:pt x="2355230" y="521441"/>
                  </a:cubicBezTo>
                  <a:cubicBezTo>
                    <a:pt x="2148515" y="551660"/>
                    <a:pt x="1952374" y="461068"/>
                    <a:pt x="1833516" y="521441"/>
                  </a:cubicBezTo>
                  <a:cubicBezTo>
                    <a:pt x="1714658" y="581814"/>
                    <a:pt x="1493147" y="492749"/>
                    <a:pt x="1266436" y="521441"/>
                  </a:cubicBezTo>
                  <a:cubicBezTo>
                    <a:pt x="1039725" y="550133"/>
                    <a:pt x="866362" y="460082"/>
                    <a:pt x="722039" y="521441"/>
                  </a:cubicBezTo>
                  <a:cubicBezTo>
                    <a:pt x="577716" y="582800"/>
                    <a:pt x="336849" y="456259"/>
                    <a:pt x="86909" y="521441"/>
                  </a:cubicBezTo>
                  <a:cubicBezTo>
                    <a:pt x="46539" y="511971"/>
                    <a:pt x="-3614" y="481134"/>
                    <a:pt x="0" y="434532"/>
                  </a:cubicBezTo>
                  <a:cubicBezTo>
                    <a:pt x="-2623" y="276957"/>
                    <a:pt x="22518" y="192496"/>
                    <a:pt x="0" y="86909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30000"/>
              </a:schemeClr>
            </a:solidFill>
            <a:ln w="254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49687E-6AFB-E840-8D90-E695821A6134}"/>
              </a:ext>
            </a:extLst>
          </p:cNvPr>
          <p:cNvGrpSpPr/>
          <p:nvPr/>
        </p:nvGrpSpPr>
        <p:grpSpPr>
          <a:xfrm>
            <a:off x="6648178" y="191543"/>
            <a:ext cx="2193229" cy="1846692"/>
            <a:chOff x="2353529" y="3207872"/>
            <a:chExt cx="2193229" cy="1846692"/>
          </a:xfrm>
        </p:grpSpPr>
        <p:pic>
          <p:nvPicPr>
            <p:cNvPr id="107" name="Picture 106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C7A69E7-060B-C844-BFF2-4B0861337A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41898"/>
            <a:stretch/>
          </p:blipFill>
          <p:spPr>
            <a:xfrm>
              <a:off x="2353529" y="3511719"/>
              <a:ext cx="2193229" cy="1542845"/>
            </a:xfrm>
            <a:prstGeom prst="rect">
              <a:avLst/>
            </a:prstGeom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26EF66B-CE0A-6C49-A269-EE10F1731023}"/>
                </a:ext>
              </a:extLst>
            </p:cNvPr>
            <p:cNvSpPr txBox="1"/>
            <p:nvPr/>
          </p:nvSpPr>
          <p:spPr>
            <a:xfrm>
              <a:off x="2650597" y="3207872"/>
              <a:ext cx="1706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Satoshi’s  Table</a:t>
              </a:r>
            </a:p>
          </p:txBody>
        </p:sp>
      </p:grpSp>
      <p:sp>
        <p:nvSpPr>
          <p:cNvPr id="116" name="Title 1">
            <a:extLst>
              <a:ext uri="{FF2B5EF4-FFF2-40B4-BE49-F238E27FC236}">
                <a16:creationId xmlns:a16="http://schemas.microsoft.com/office/drawing/2014/main" id="{8F933882-4573-AF4E-BD81-7F2A9DD75C84}"/>
              </a:ext>
            </a:extLst>
          </p:cNvPr>
          <p:cNvSpPr txBox="1">
            <a:spLocks/>
          </p:cNvSpPr>
          <p:nvPr/>
        </p:nvSpPr>
        <p:spPr>
          <a:xfrm>
            <a:off x="833546" y="15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b="0" dirty="0"/>
              <a:t>Bitcoin protocol</a:t>
            </a:r>
          </a:p>
        </p:txBody>
      </p:sp>
    </p:spTree>
    <p:extLst>
      <p:ext uri="{BB962C8B-B14F-4D97-AF65-F5344CB8AC3E}">
        <p14:creationId xmlns:p14="http://schemas.microsoft.com/office/powerpoint/2010/main" val="18361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177" grpId="0"/>
      <p:bldP spid="183" grpId="0"/>
      <p:bldP spid="4" grpId="0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Basic Cryptocurrency: </a:t>
            </a:r>
            <a:r>
              <a:rPr lang="en-US" dirty="0" err="1"/>
              <a:t>ScroogeCoin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885371" y="2064340"/>
            <a:ext cx="5368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i="1" dirty="0"/>
          </a:p>
          <a:p>
            <a:r>
              <a:rPr lang="en-US" sz="2400" b="1" dirty="0"/>
              <a:t>Coin</a:t>
            </a:r>
            <a:r>
              <a:rPr lang="en-US" sz="2400" dirty="0"/>
              <a:t>: (</a:t>
            </a:r>
            <a:r>
              <a:rPr lang="en-US" sz="2400" dirty="0" err="1"/>
              <a:t>coinID</a:t>
            </a:r>
            <a:r>
              <a:rPr lang="en-US" sz="2400" dirty="0"/>
              <a:t>, signature of Scrooge)</a:t>
            </a:r>
          </a:p>
          <a:p>
            <a:r>
              <a:rPr lang="en-US" sz="2400" dirty="0">
                <a:sym typeface="Palatino"/>
              </a:rPr>
              <a:t>	Scrooge creates coins</a:t>
            </a:r>
          </a:p>
          <a:p>
            <a:endParaRPr lang="en-US" sz="2400" dirty="0">
              <a:sym typeface="Palatino"/>
            </a:endParaRPr>
          </a:p>
          <a:p>
            <a:r>
              <a:rPr lang="en-US" sz="2400" b="1" dirty="0">
                <a:sym typeface="Palatino"/>
              </a:rPr>
              <a:t>Transaction</a:t>
            </a:r>
            <a:r>
              <a:rPr lang="en-US" sz="2400" dirty="0">
                <a:sym typeface="Palatino"/>
              </a:rPr>
              <a:t>: Transfer of coin ownership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	Pay </a:t>
            </a:r>
            <a:r>
              <a:rPr lang="en-US" sz="2400" b="1" i="1" dirty="0">
                <a:ea typeface="Palatino"/>
                <a:cs typeface="Palatino"/>
                <a:sym typeface="Palatino"/>
              </a:rPr>
              <a:t>this </a:t>
            </a:r>
            <a:r>
              <a:rPr lang="en-US" sz="2400" dirty="0">
                <a:ea typeface="Palatino"/>
                <a:cs typeface="Palatino"/>
                <a:sym typeface="Palatino"/>
              </a:rPr>
              <a:t> to </a:t>
            </a:r>
            <a:r>
              <a:rPr lang="en-US" sz="2400" b="1" dirty="0">
                <a:ea typeface="Palatino"/>
                <a:cs typeface="Palatino"/>
                <a:sym typeface="Palatino"/>
              </a:rPr>
              <a:t>Alice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826307" y="2501908"/>
            <a:ext cx="4480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Transaction:</a:t>
            </a:r>
          </a:p>
          <a:p>
            <a:endParaRPr lang="en-US" sz="2400" dirty="0"/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This: </a:t>
            </a:r>
            <a:r>
              <a:rPr lang="en-US" sz="2400" dirty="0">
                <a:ea typeface="Palatino"/>
                <a:cs typeface="Palatino"/>
                <a:sym typeface="Palatino"/>
              </a:rPr>
              <a:t>hash pointer to coin</a:t>
            </a:r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Alice: </a:t>
            </a:r>
            <a:r>
              <a:rPr lang="en-US" sz="2400" dirty="0">
                <a:ea typeface="Palatino"/>
                <a:cs typeface="Palatino"/>
                <a:sym typeface="Palatino"/>
              </a:rPr>
              <a:t> </a:t>
            </a:r>
            <a:r>
              <a:rPr lang="en-US" sz="2400" dirty="0" err="1">
                <a:ea typeface="Palatino"/>
                <a:cs typeface="Palatino"/>
                <a:sym typeface="Palatino"/>
              </a:rPr>
              <a:t>publickey</a:t>
            </a:r>
            <a:r>
              <a:rPr lang="en-US" sz="2400" dirty="0">
                <a:ea typeface="Palatino"/>
                <a:cs typeface="Palatino"/>
                <a:sym typeface="Palatino"/>
              </a:rPr>
              <a:t> of Alice </a:t>
            </a:r>
            <a:endParaRPr lang="en-US" sz="2400" b="1" i="1" dirty="0">
              <a:ea typeface="Palatino"/>
              <a:cs typeface="Palatino"/>
              <a:sym typeface="Palatino"/>
            </a:endParaRPr>
          </a:p>
          <a:p>
            <a:r>
              <a:rPr lang="en-US" sz="2400" dirty="0"/>
              <a:t>Signed by owner of coin</a:t>
            </a: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7F7DB7B4-84DC-8549-B3D9-38EE28EA2A64}"/>
              </a:ext>
            </a:extLst>
          </p:cNvPr>
          <p:cNvSpPr/>
          <p:nvPr/>
        </p:nvSpPr>
        <p:spPr>
          <a:xfrm>
            <a:off x="1794102" y="4605388"/>
            <a:ext cx="2302329" cy="5258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88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Two types of transactions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21329" y="1941160"/>
            <a:ext cx="9747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 err="1"/>
              <a:t>Createcoins</a:t>
            </a: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dirty="0"/>
              <a:t>can only be created by Scrooge</a:t>
            </a:r>
          </a:p>
          <a:p>
            <a:r>
              <a:rPr lang="en-US" sz="2400" b="1" dirty="0"/>
              <a:t>	</a:t>
            </a:r>
            <a:r>
              <a:rPr lang="en-US" sz="2400" dirty="0"/>
              <a:t>multiple coins created at the same time</a:t>
            </a:r>
          </a:p>
          <a:p>
            <a:r>
              <a:rPr lang="en-US" sz="2400" dirty="0"/>
              <a:t>	each coin has a recipient (identified via public key) 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 err="1"/>
              <a:t>Paycoins</a:t>
            </a:r>
            <a:r>
              <a:rPr lang="en-US" sz="2400" dirty="0"/>
              <a:t> </a:t>
            </a:r>
          </a:p>
          <a:p>
            <a:r>
              <a:rPr lang="en-US" sz="2400" dirty="0"/>
              <a:t>	consumed coins (list)</a:t>
            </a:r>
          </a:p>
          <a:p>
            <a:r>
              <a:rPr lang="en-US" sz="2400" dirty="0"/>
              <a:t> 	coins created (list)</a:t>
            </a:r>
          </a:p>
          <a:p>
            <a:r>
              <a:rPr lang="en-US" sz="2400" dirty="0"/>
              <a:t>	Total wealth consumed = total wealth created</a:t>
            </a:r>
          </a:p>
          <a:p>
            <a:r>
              <a:rPr lang="en-US" sz="2400" dirty="0"/>
              <a:t>	Signed by owner of coins</a:t>
            </a:r>
          </a:p>
        </p:txBody>
      </p:sp>
    </p:spTree>
    <p:extLst>
      <p:ext uri="{BB962C8B-B14F-4D97-AF65-F5344CB8AC3E}">
        <p14:creationId xmlns:p14="http://schemas.microsoft.com/office/powerpoint/2010/main" val="118671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Transactions are put into a block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21329" y="1941160"/>
            <a:ext cx="97477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 	</a:t>
            </a:r>
            <a:r>
              <a:rPr lang="en-US" sz="2400" b="1" dirty="0"/>
              <a:t>Data in the Block</a:t>
            </a:r>
          </a:p>
          <a:p>
            <a:r>
              <a:rPr lang="en-US" sz="2400" dirty="0"/>
              <a:t>	consumed coins (list)</a:t>
            </a:r>
          </a:p>
          <a:p>
            <a:r>
              <a:rPr lang="en-US" sz="2400" dirty="0"/>
              <a:t> 	coins created (list)</a:t>
            </a:r>
          </a:p>
          <a:p>
            <a:r>
              <a:rPr lang="en-US" sz="2400" dirty="0"/>
              <a:t>	Total wealth consumed = total wealth created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Hash pointer to previous block</a:t>
            </a:r>
          </a:p>
          <a:p>
            <a:endParaRPr lang="en-US" sz="2400" dirty="0"/>
          </a:p>
          <a:p>
            <a:r>
              <a:rPr lang="en-US" sz="2400" b="1" dirty="0"/>
              <a:t>	Overall block signed by Scrooge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453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1534"/>
            <a:ext cx="11404584" cy="1325563"/>
          </a:xfrm>
        </p:spPr>
        <p:txBody>
          <a:bodyPr>
            <a:normAutofit/>
          </a:bodyPr>
          <a:lstStyle/>
          <a:p>
            <a:r>
              <a:rPr lang="en-US" dirty="0"/>
              <a:t>Transactions are organized into a Blockchain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893034"/>
            <a:ext cx="45008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1. Tamper evident information log</a:t>
            </a:r>
          </a:p>
          <a:p>
            <a:endParaRPr lang="en-US" sz="2400" dirty="0"/>
          </a:p>
          <a:p>
            <a:r>
              <a:rPr lang="en-US" sz="2400" dirty="0"/>
              <a:t>2. Append-only data structure</a:t>
            </a:r>
          </a:p>
          <a:p>
            <a:endParaRPr lang="en-US" sz="2400" dirty="0"/>
          </a:p>
          <a:p>
            <a:r>
              <a:rPr lang="en-US" sz="2400" dirty="0"/>
              <a:t>3. Head of the chain being known is enough to find tamper evidence in any internal block 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otherwise you’d have to key track of all blocks signed by Scrooge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A9FF3C-F989-4B44-84F0-AB130BA1BBB6}"/>
              </a:ext>
            </a:extLst>
          </p:cNvPr>
          <p:cNvSpPr/>
          <p:nvPr/>
        </p:nvSpPr>
        <p:spPr>
          <a:xfrm>
            <a:off x="6534150" y="215732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Append only Ledger</a:t>
            </a:r>
          </a:p>
          <a:p>
            <a:endParaRPr lang="en-US" sz="2400" dirty="0"/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Blockchain </a:t>
            </a:r>
            <a:r>
              <a:rPr lang="en-US" sz="2400" dirty="0">
                <a:ea typeface="Palatino"/>
                <a:cs typeface="Palatino"/>
                <a:sym typeface="Palatino"/>
              </a:rPr>
              <a:t> of transactions</a:t>
            </a:r>
          </a:p>
          <a:p>
            <a:r>
              <a:rPr lang="en-US" sz="2400" dirty="0"/>
              <a:t>Signed by </a:t>
            </a:r>
            <a:r>
              <a:rPr lang="en-US" sz="2400" b="1" i="1" dirty="0"/>
              <a:t>Scrooge</a:t>
            </a:r>
            <a:endParaRPr lang="en-US" sz="2400" b="1" i="1" dirty="0"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0909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Centralization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Scrooge</a:t>
            </a:r>
          </a:p>
          <a:p>
            <a:r>
              <a:rPr lang="en-US" sz="2400" b="1" dirty="0"/>
              <a:t> 	</a:t>
            </a:r>
            <a:r>
              <a:rPr lang="en-US" sz="2400" dirty="0"/>
              <a:t>new coins can only be created by Scrooge</a:t>
            </a:r>
          </a:p>
          <a:p>
            <a:r>
              <a:rPr lang="en-US" sz="2400" b="1" dirty="0"/>
              <a:t> 	</a:t>
            </a:r>
            <a:r>
              <a:rPr lang="en-US" sz="2400" dirty="0"/>
              <a:t>every block has to be formed and signed by Scrooge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Main Property</a:t>
            </a:r>
          </a:p>
          <a:p>
            <a:r>
              <a:rPr lang="en-US" sz="2400" dirty="0"/>
              <a:t>	security of ownership, transfer of coins. </a:t>
            </a:r>
          </a:p>
          <a:p>
            <a:r>
              <a:rPr lang="en-US" sz="2400" dirty="0"/>
              <a:t>	tamper resistant to anyone other than Scrooge</a:t>
            </a:r>
          </a:p>
          <a:p>
            <a:r>
              <a:rPr lang="en-US" sz="2400" dirty="0"/>
              <a:t>	tamper evident if Scrooge changes ownership</a:t>
            </a:r>
          </a:p>
          <a:p>
            <a:endParaRPr lang="en-US" sz="2400" b="1" dirty="0"/>
          </a:p>
          <a:p>
            <a:r>
              <a:rPr lang="en-US" sz="2400" b="1" dirty="0"/>
              <a:t>Drawback</a:t>
            </a:r>
            <a:r>
              <a:rPr lang="en-US" sz="2400" dirty="0"/>
              <a:t> </a:t>
            </a:r>
          </a:p>
          <a:p>
            <a:r>
              <a:rPr lang="en-US" sz="2400" dirty="0"/>
              <a:t>	Scrooge</a:t>
            </a:r>
          </a:p>
          <a:p>
            <a:r>
              <a:rPr lang="en-US" sz="2400" dirty="0"/>
              <a:t> 	Rent seeking behavior</a:t>
            </a:r>
          </a:p>
          <a:p>
            <a:r>
              <a:rPr lang="en-US" sz="2400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63372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Decentralization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Solution: </a:t>
            </a:r>
            <a:r>
              <a:rPr lang="en-US" sz="2400" dirty="0"/>
              <a:t>Get rid of Scrooge</a:t>
            </a:r>
          </a:p>
          <a:p>
            <a:r>
              <a:rPr lang="en-US" sz="2400" b="1" dirty="0"/>
              <a:t> 	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Questions</a:t>
            </a:r>
          </a:p>
          <a:p>
            <a:r>
              <a:rPr lang="en-US" sz="2400" dirty="0"/>
              <a:t>	Who maintains the ledger of transactions?</a:t>
            </a:r>
          </a:p>
          <a:p>
            <a:pPr lvl="2"/>
            <a:r>
              <a:rPr lang="en-US" sz="2400" dirty="0"/>
              <a:t>Who verifies validity of transactions</a:t>
            </a:r>
          </a:p>
          <a:p>
            <a:r>
              <a:rPr lang="en-US" sz="2400" dirty="0"/>
              <a:t>	Who creates new coins? 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r>
              <a:rPr lang="en-US" sz="2400" dirty="0"/>
              <a:t>Ideal answer: </a:t>
            </a:r>
            <a:r>
              <a:rPr lang="en-US" sz="2400" b="1" dirty="0"/>
              <a:t>everyone</a:t>
            </a:r>
            <a:r>
              <a:rPr lang="en-US" sz="2400" dirty="0"/>
              <a:t>!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0459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Distributed Consensus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Question: </a:t>
            </a:r>
            <a:r>
              <a:rPr lang="en-US" sz="2400" dirty="0"/>
              <a:t>Who maintains the ledger of transactions?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Distributed Consensus</a:t>
            </a:r>
          </a:p>
          <a:p>
            <a:r>
              <a:rPr lang="en-US" sz="2400" dirty="0"/>
              <a:t>	Interactive Protocol </a:t>
            </a:r>
          </a:p>
          <a:p>
            <a:pPr lvl="2"/>
            <a:r>
              <a:rPr lang="en-US" sz="2400" dirty="0"/>
              <a:t>Allows distributed non-trusting nodes to come to agreement </a:t>
            </a:r>
          </a:p>
          <a:p>
            <a:r>
              <a:rPr lang="en-US" sz="2400" dirty="0"/>
              <a:t>	Traditional area of computer science (Byzantine Fault Tolerance)	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Bitcoin’s consensus protocol is vastly different</a:t>
            </a:r>
          </a:p>
          <a:p>
            <a:r>
              <a:rPr lang="en-US" sz="2400" b="1" dirty="0"/>
              <a:t>	</a:t>
            </a:r>
            <a:r>
              <a:rPr lang="en-US" sz="2400" dirty="0"/>
              <a:t>decentralized identity (</a:t>
            </a:r>
            <a:r>
              <a:rPr lang="en-US" sz="2400" dirty="0" err="1"/>
              <a:t>permissionless</a:t>
            </a:r>
            <a:r>
              <a:rPr lang="en-US" sz="2400" dirty="0"/>
              <a:t> setting)</a:t>
            </a:r>
          </a:p>
          <a:p>
            <a:r>
              <a:rPr lang="en-US" sz="2400" b="1" dirty="0"/>
              <a:t>	</a:t>
            </a:r>
            <a:r>
              <a:rPr lang="en-US" sz="2400" dirty="0"/>
              <a:t>less pessimistic network assumptions </a:t>
            </a:r>
            <a:endParaRPr lang="en-US" sz="2400" b="1" dirty="0"/>
          </a:p>
          <a:p>
            <a:r>
              <a:rPr lang="en-US" sz="2400" b="1" dirty="0"/>
              <a:t>	</a:t>
            </a:r>
          </a:p>
          <a:p>
            <a:endParaRPr lang="en-US" sz="2400" b="1" dirty="0"/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215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Decentralized Identity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Public keys </a:t>
            </a:r>
            <a:r>
              <a:rPr lang="en-US" sz="2400" dirty="0"/>
              <a:t>are used as </a:t>
            </a:r>
            <a:r>
              <a:rPr lang="en-US" sz="2400" b="1" dirty="0"/>
              <a:t>identity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Single entity can create vast number of identities</a:t>
            </a:r>
          </a:p>
          <a:p>
            <a:r>
              <a:rPr lang="en-US" sz="2400" dirty="0"/>
              <a:t>	Sybil </a:t>
            </a:r>
          </a:p>
          <a:p>
            <a:r>
              <a:rPr lang="en-US" sz="2400" dirty="0"/>
              <a:t>	Cannot do majority or super-majority voting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	</a:t>
            </a:r>
          </a:p>
          <a:p>
            <a:endParaRPr lang="en-US" sz="2400" b="1" dirty="0"/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341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1005</Words>
  <Application>Microsoft Macintosh PowerPoint</Application>
  <PresentationFormat>Widescreen</PresentationFormat>
  <Paragraphs>279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Franklin Gothic Book</vt:lpstr>
      <vt:lpstr>Franklin Gothic Demi</vt:lpstr>
      <vt:lpstr>Franklin Gothic Medium</vt:lpstr>
      <vt:lpstr>Helvetica</vt:lpstr>
      <vt:lpstr>Office Theme</vt:lpstr>
      <vt:lpstr>Lecture 4: Decentralized Cryptocurrency</vt:lpstr>
      <vt:lpstr>Basic Cryptocurrency: ScroogeCoin</vt:lpstr>
      <vt:lpstr>Two types of transactions</vt:lpstr>
      <vt:lpstr>Transactions are put into a block</vt:lpstr>
      <vt:lpstr>Transactions are organized into a Blockchain</vt:lpstr>
      <vt:lpstr>Centralization</vt:lpstr>
      <vt:lpstr>Decentralization</vt:lpstr>
      <vt:lpstr>Distributed Consensus</vt:lpstr>
      <vt:lpstr>Decentralized Identity</vt:lpstr>
      <vt:lpstr>Network Assumption</vt:lpstr>
      <vt:lpstr>Scrooge is replaced by an Oracle </vt:lpstr>
      <vt:lpstr>Elements of Bitcoin</vt:lpstr>
      <vt:lpstr>Double Spend Attack</vt:lpstr>
      <vt:lpstr>Longest Chain Rule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120</cp:revision>
  <dcterms:created xsi:type="dcterms:W3CDTF">2020-01-21T17:50:53Z</dcterms:created>
  <dcterms:modified xsi:type="dcterms:W3CDTF">2020-01-30T18:24:41Z</dcterms:modified>
</cp:coreProperties>
</file>