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672" r:id="rId3"/>
    <p:sldId id="726" r:id="rId4"/>
    <p:sldId id="725" r:id="rId5"/>
    <p:sldId id="727" r:id="rId6"/>
    <p:sldId id="728" r:id="rId7"/>
    <p:sldId id="729" r:id="rId8"/>
    <p:sldId id="731" r:id="rId9"/>
    <p:sldId id="73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23"/>
    <a:srgbClr val="32241E"/>
    <a:srgbClr val="493428"/>
    <a:srgbClr val="FE8E00"/>
    <a:srgbClr val="4D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/>
    <p:restoredTop sz="95263"/>
  </p:normalViewPr>
  <p:slideViewPr>
    <p:cSldViewPr snapToGrid="0" snapToObjects="1">
      <p:cViewPr>
        <p:scale>
          <a:sx n="66" d="100"/>
          <a:sy n="66" d="100"/>
        </p:scale>
        <p:origin x="1000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ED9E-5BB4-9845-8F10-3CF69C408AD8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17824-C578-D347-9BB7-2D5EB29AF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7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55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9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09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21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28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1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74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demo: 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launch network, how many AWS EC2 nodes </a:t>
            </a:r>
          </a:p>
          <a:p>
            <a:pPr marL="228600" indent="-228600">
              <a:buAutoNum type="arabicParenR"/>
            </a:pPr>
            <a:r>
              <a:rPr lang="en-US" dirty="0"/>
              <a:t>Show dashboard</a:t>
            </a:r>
          </a:p>
          <a:p>
            <a:pPr marL="228600" indent="-228600">
              <a:buAutoNum type="arabicParenR"/>
            </a:pPr>
            <a:r>
              <a:rPr lang="en-US" dirty="0"/>
              <a:t> Discuss plots: throughput, latency, forking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217824-C578-D347-9BB7-2D5EB29AF5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7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C14F-7DB2-7E44-93AF-076BD769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2FEEA-5CA0-4F47-A36E-0D77A24C0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EDCA-9901-8A4C-ACD7-73B0ED0A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8C05-33B0-D749-A14C-4476A2DF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4B0-F19A-F04C-9EE3-73BB1AF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7172-4FD3-164C-9683-70164E95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521B0-98AE-9D49-8638-2584B1FE5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A8E3-95D1-5B49-93AD-E7E4981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D8935-456F-C54B-A59E-9BD79F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BFBF0-7D7C-6943-8433-31D4178D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C14EF-57F0-B943-B44D-84316B8DC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7F7D3-6FE0-7F45-B475-27D99C56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76D3-C532-3044-93C0-B5FDF004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D8B2-B612-5E4B-BA13-80D25F4C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875-5142-1343-9492-6E30ACD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53F6-7369-0540-85C6-BCC7B533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C0C5-A1A6-F744-BCF3-B145D98AE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49B-BA5C-7D43-B18B-5C8B1374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94F80-EFA8-594B-910E-EB69971D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393DC-1356-E04D-80F6-814DE8AD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1EB0-7AD3-FF49-BC37-B086A30B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3014-C4B6-7644-8CFC-91CA9A58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AC3-98A7-7040-ABA7-800138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080-3516-5F42-A2E4-3005F3B8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F01D-B807-0941-B5D9-5E75AF8F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3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88C0-A888-EA4E-8C07-676AB2CD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0B6A-D787-EE4C-AE09-0942DE09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80AA-2A6E-9541-A536-B15CF46D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2A1B4-1D1E-704A-8FAA-6834542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CEFC-7749-E340-9A9E-2E3DB138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0ACD9-1ADE-624F-AB44-2F4214F1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6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820B-4D53-AA4F-A8AE-CC304754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02C46-39AF-704A-A80C-21A0D32E2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CFC38-2E01-E24C-A86D-B6B36FD11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ECD0A-25DB-2746-84B5-B553BAFD5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7B3E3F-6723-2D49-8B74-551E9C15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3E6BF-8382-7148-B029-43F29209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DFA0-11C3-294D-BBDA-DF388B4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E174A-D364-3A4E-A629-A4C854E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F105-70F9-4740-B501-B1728E88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5FEFC-1C8C-1B40-BDBE-8B7EC066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535D1-CA2C-F145-8103-3065C569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99B2F-D86E-6D45-AFB8-F7E8A4DB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7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8E2F8-84A9-D14C-8424-AF52147FF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36CB-D725-EA4F-832A-91219E57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A6363-C907-3744-BBD9-82BDE873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B87F-73AE-8D41-921A-74D2FF9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411A1-74C4-8943-A6CA-57E80E48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42A57-E06A-0E4C-B0A9-B6D993BF1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730FC-2A55-FA43-BC1E-461F0577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16CD-3CFE-3F4D-8CBE-3C5416BE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871C9-6B11-4A41-826F-B7FF7531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76DF-8B3D-5348-9835-7068CED5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A1016-14EC-A744-8C0B-015537D2E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E4AE7-4494-1C42-9C40-D046FAB9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43EA4-9289-6947-A410-CD949C3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7787-CDB4-FC41-8D6E-6E83B0843AB0}" type="datetimeFigureOut">
              <a:rPr lang="en-US" smtClean="0"/>
              <a:t>1/23/20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5EBC0-081A-A54D-A41A-2545448C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B58DB-15F2-8845-B118-E727564A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96B6-B8DF-0C42-9CB4-52268210A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94FDC-8A62-A646-93FE-3BDBE92A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6A68-8BF6-0B40-95BD-B6DBE926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5968-F810-0041-A45A-2B4B48039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9E17787-CDB4-FC41-8D6E-6E83B0843AB0}" type="datetimeFigureOut">
              <a:rPr lang="en-US" smtClean="0"/>
              <a:pPr/>
              <a:t>1/23/20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984A-7893-204A-A5E4-AA1A27161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9616-7A13-7B40-ADBB-5748FBACA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44F096B6-B8DF-0C42-9CB4-52268210AD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ranklin Gothic Demi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D721-A05C-FA49-B1D4-723BE47E0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945" y="177371"/>
            <a:ext cx="9061521" cy="1423751"/>
          </a:xfrm>
        </p:spPr>
        <p:txBody>
          <a:bodyPr>
            <a:normAutofit/>
          </a:bodyPr>
          <a:lstStyle/>
          <a:p>
            <a:r>
              <a:rPr lang="en-US" sz="5000" dirty="0"/>
              <a:t>Lecture 2: Basic Cryptography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AF58-8B1A-144D-818D-1289AA5DE53F}"/>
              </a:ext>
            </a:extLst>
          </p:cNvPr>
          <p:cNvSpPr txBox="1"/>
          <p:nvPr/>
        </p:nvSpPr>
        <p:spPr>
          <a:xfrm>
            <a:off x="3055907" y="2838044"/>
            <a:ext cx="8515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Cryptographic Hash Functions</a:t>
            </a:r>
          </a:p>
          <a:p>
            <a:endParaRPr lang="en-US" sz="2800" b="1" dirty="0"/>
          </a:p>
          <a:p>
            <a:r>
              <a:rPr lang="en-US" sz="2800" dirty="0"/>
              <a:t>Hash Accumulators</a:t>
            </a:r>
          </a:p>
          <a:p>
            <a:r>
              <a:rPr lang="en-US" sz="2800" dirty="0"/>
              <a:t>	Blockchain</a:t>
            </a:r>
          </a:p>
          <a:p>
            <a:r>
              <a:rPr lang="en-US" sz="2800" dirty="0"/>
              <a:t>	Merkle trees</a:t>
            </a:r>
          </a:p>
        </p:txBody>
      </p:sp>
    </p:spTree>
    <p:extLst>
      <p:ext uri="{BB962C8B-B14F-4D97-AF65-F5344CB8AC3E}">
        <p14:creationId xmlns:p14="http://schemas.microsoft.com/office/powerpoint/2010/main" val="329465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Hash Functions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Defining Properties:</a:t>
            </a:r>
          </a:p>
          <a:p>
            <a:endParaRPr lang="en-US" sz="2400" dirty="0"/>
          </a:p>
          <a:p>
            <a:r>
              <a:rPr lang="en-US" sz="2400" dirty="0"/>
              <a:t>Arbitrary sized inputs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Fixed size deterministic output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Efficiently computable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Minimize collisions</a:t>
            </a: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658443" y="2447033"/>
            <a:ext cx="450080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Canonical application:</a:t>
            </a:r>
          </a:p>
          <a:p>
            <a:endParaRPr lang="en-US" sz="2400" dirty="0"/>
          </a:p>
          <a:p>
            <a:r>
              <a:rPr lang="en-US" sz="2400" dirty="0"/>
              <a:t>Hash Tables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Store and retrieve data records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839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Example: Hash Functions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Division hashing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852996" y="2051700"/>
            <a:ext cx="450080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Uniform output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Simple deterministic function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Collision resistant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E08569-8303-DD42-8702-86A4085F3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91" y="3341733"/>
            <a:ext cx="31877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4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Cryptographic Hash Functions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Extra Properties:</a:t>
            </a:r>
          </a:p>
          <a:p>
            <a:endParaRPr lang="en-US" sz="2400" dirty="0"/>
          </a:p>
          <a:p>
            <a:r>
              <a:rPr lang="en-US" sz="2400" dirty="0"/>
              <a:t>Adversarial collision resistance</a:t>
            </a:r>
          </a:p>
          <a:p>
            <a:r>
              <a:rPr lang="en-US" sz="2400" dirty="0"/>
              <a:t>	birthday paradox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One way function 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Specialized one way function</a:t>
            </a: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2A4361-7FB5-A943-844A-ED4D8B47FC75}"/>
              </a:ext>
            </a:extLst>
          </p:cNvPr>
          <p:cNvSpPr txBox="1"/>
          <p:nvPr/>
        </p:nvSpPr>
        <p:spPr>
          <a:xfrm>
            <a:off x="6144136" y="1795036"/>
            <a:ext cx="450080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Canonical applications:</a:t>
            </a:r>
          </a:p>
          <a:p>
            <a:endParaRPr lang="en-US" sz="2400" dirty="0"/>
          </a:p>
          <a:p>
            <a:r>
              <a:rPr lang="en-US" sz="2400" dirty="0"/>
              <a:t>Message digest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Commitments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Puzzle generation</a:t>
            </a: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mining process</a:t>
            </a: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34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SHA-256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Used by Bitcoin</a:t>
            </a:r>
          </a:p>
          <a:p>
            <a:r>
              <a:rPr lang="en-US" sz="2400" dirty="0"/>
              <a:t>	altcoins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Compression function: </a:t>
            </a: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768 bits  -&gt; 256 bits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Merkle-</a:t>
            </a:r>
            <a:r>
              <a:rPr lang="en-US" sz="2400" dirty="0" err="1">
                <a:ea typeface="Palatino"/>
                <a:cs typeface="Palatino"/>
                <a:sym typeface="Palatino"/>
              </a:rPr>
              <a:t>Damgard</a:t>
            </a:r>
            <a:r>
              <a:rPr lang="en-US" sz="2400" dirty="0">
                <a:ea typeface="Palatino"/>
                <a:cs typeface="Palatino"/>
                <a:sym typeface="Palatino"/>
              </a:rPr>
              <a:t> transform to handle arbitrary sized inputs</a:t>
            </a: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A35C03-37C2-6143-9887-95C0E06C7970}"/>
              </a:ext>
            </a:extLst>
          </p:cNvPr>
          <p:cNvSpPr txBox="1"/>
          <p:nvPr/>
        </p:nvSpPr>
        <p:spPr>
          <a:xfrm>
            <a:off x="6400363" y="1893035"/>
            <a:ext cx="4500804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Considered secure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No provable security 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b="1" dirty="0">
                <a:ea typeface="Palatino"/>
                <a:cs typeface="Palatino"/>
                <a:sym typeface="Palatino"/>
              </a:rPr>
              <a:t>Random oracle model</a:t>
            </a:r>
            <a:r>
              <a:rPr lang="en-US" sz="2400" dirty="0">
                <a:ea typeface="Palatino"/>
                <a:cs typeface="Palatino"/>
                <a:sym typeface="Palatino"/>
              </a:rPr>
              <a:t>: ideal hash function assumption in security analysis. </a:t>
            </a:r>
          </a:p>
          <a:p>
            <a:pPr marL="457200" indent="-457200">
              <a:buFont typeface="+mj-lt"/>
              <a:buAutoNum type="arabicPeriod"/>
            </a:pP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963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Hash Pointer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Pointer to location of information</a:t>
            </a:r>
          </a:p>
          <a:p>
            <a:r>
              <a:rPr lang="en-US" sz="2400" b="1" dirty="0"/>
              <a:t>+ hash of the information</a:t>
            </a:r>
          </a:p>
          <a:p>
            <a:endParaRPr lang="en-US" sz="2400" dirty="0"/>
          </a:p>
          <a:p>
            <a:r>
              <a:rPr lang="en-US" sz="2400" b="1" dirty="0"/>
              <a:t>Regular pointer</a:t>
            </a:r>
            <a:r>
              <a:rPr lang="en-US" sz="2400" dirty="0"/>
              <a:t>: retrieve information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b="1" dirty="0">
                <a:ea typeface="Palatino"/>
                <a:cs typeface="Palatino"/>
                <a:sym typeface="Palatino"/>
              </a:rPr>
              <a:t>Hash pointer</a:t>
            </a:r>
            <a:r>
              <a:rPr lang="en-US" sz="2400" dirty="0">
                <a:ea typeface="Palatino"/>
                <a:cs typeface="Palatino"/>
                <a:sym typeface="Palatino"/>
              </a:rPr>
              <a:t>: retrieve information and verify the information has not changed</a:t>
            </a: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78357-7025-3141-B6C4-1009A90C506A}"/>
              </a:ext>
            </a:extLst>
          </p:cNvPr>
          <p:cNvSpPr txBox="1"/>
          <p:nvPr/>
        </p:nvSpPr>
        <p:spPr>
          <a:xfrm>
            <a:off x="6852996" y="1893035"/>
            <a:ext cx="45008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Regular pointers can be used to build data structures: linked lists, binary trees.  </a:t>
            </a:r>
          </a:p>
          <a:p>
            <a:endParaRPr lang="en-US" sz="2400" dirty="0"/>
          </a:p>
          <a:p>
            <a:r>
              <a:rPr lang="en-US" sz="2400" dirty="0"/>
              <a:t>Hash pointers can also be used to build related data structures. Crucially useful for blockchains. In fact, blockchain itself is a hash pointer based data structure. </a:t>
            </a:r>
          </a:p>
        </p:txBody>
      </p:sp>
    </p:spTree>
    <p:extLst>
      <p:ext uri="{BB962C8B-B14F-4D97-AF65-F5344CB8AC3E}">
        <p14:creationId xmlns:p14="http://schemas.microsoft.com/office/powerpoint/2010/main" val="181125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Blockchain: a linked list via hash pointers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Block</a:t>
            </a:r>
            <a:r>
              <a:rPr lang="en-US" sz="2400" dirty="0"/>
              <a:t>: Header + Data</a:t>
            </a:r>
          </a:p>
          <a:p>
            <a:endParaRPr lang="en-US" sz="2400" dirty="0"/>
          </a:p>
          <a:p>
            <a:r>
              <a:rPr lang="en-US" sz="2400" b="1" dirty="0"/>
              <a:t>Header: </a:t>
            </a:r>
            <a:r>
              <a:rPr lang="en-US" sz="2400" dirty="0"/>
              <a:t>Pointer to location of previous block</a:t>
            </a:r>
          </a:p>
          <a:p>
            <a:r>
              <a:rPr lang="en-US" sz="2400" dirty="0"/>
              <a:t>+ hash of the previous block</a:t>
            </a:r>
          </a:p>
          <a:p>
            <a:endParaRPr lang="en-US" sz="2400" dirty="0"/>
          </a:p>
          <a:p>
            <a:r>
              <a:rPr lang="en-US" sz="2400" b="1" dirty="0"/>
              <a:t>Data</a:t>
            </a:r>
            <a:r>
              <a:rPr lang="en-US" sz="2400" dirty="0"/>
              <a:t>: information specific to the block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6852996" y="1893034"/>
            <a:ext cx="45008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Application</a:t>
            </a:r>
            <a:r>
              <a:rPr lang="en-US" sz="2400" dirty="0"/>
              <a:t>: tamper evident information log</a:t>
            </a:r>
          </a:p>
          <a:p>
            <a:endParaRPr lang="en-US" sz="2400" dirty="0"/>
          </a:p>
          <a:p>
            <a:r>
              <a:rPr lang="en-US" sz="2400" dirty="0"/>
              <a:t>Head of the </a:t>
            </a:r>
            <a:r>
              <a:rPr lang="en-US" sz="2400"/>
              <a:t>chain being known </a:t>
            </a:r>
            <a:r>
              <a:rPr lang="en-US" sz="2400" dirty="0"/>
              <a:t>is enough to find tamper evidence in any internal block 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Hence the phrase: </a:t>
            </a:r>
            <a:r>
              <a:rPr lang="en-US" sz="2400" b="1" dirty="0">
                <a:ea typeface="Palatino"/>
                <a:cs typeface="Palatino"/>
                <a:sym typeface="Palatino"/>
              </a:rPr>
              <a:t>block chain</a:t>
            </a:r>
          </a:p>
          <a:p>
            <a:r>
              <a:rPr lang="en-US" sz="2400" b="1" dirty="0">
                <a:ea typeface="Palatino"/>
                <a:cs typeface="Palatino"/>
                <a:sym typeface="Palatino"/>
              </a:rPr>
              <a:t>		         blockchain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684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Merkle tree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Binary tree of hash pointers</a:t>
            </a:r>
          </a:p>
          <a:p>
            <a:endParaRPr lang="en-US" sz="2400" dirty="0"/>
          </a:p>
          <a:p>
            <a:r>
              <a:rPr lang="en-US" sz="2400" dirty="0"/>
              <a:t>Retain only the root of the tree</a:t>
            </a:r>
          </a:p>
          <a:p>
            <a:endParaRPr lang="en-US" sz="2400" b="1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Tamper of any data in the bottom of the tree is evident</a:t>
            </a:r>
            <a:endParaRPr lang="en-US" sz="5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78357-7025-3141-B6C4-1009A90C506A}"/>
              </a:ext>
            </a:extLst>
          </p:cNvPr>
          <p:cNvSpPr txBox="1"/>
          <p:nvPr/>
        </p:nvSpPr>
        <p:spPr>
          <a:xfrm>
            <a:off x="6852996" y="2228671"/>
            <a:ext cx="4500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Proof of Membership</a:t>
            </a:r>
          </a:p>
          <a:p>
            <a:endParaRPr lang="en-US" sz="2400" dirty="0"/>
          </a:p>
          <a:p>
            <a:r>
              <a:rPr lang="en-US" sz="2400" b="1" dirty="0"/>
              <a:t>Proof of  Non-membership</a:t>
            </a:r>
          </a:p>
        </p:txBody>
      </p:sp>
    </p:spTree>
    <p:extLst>
      <p:ext uri="{BB962C8B-B14F-4D97-AF65-F5344CB8AC3E}">
        <p14:creationId xmlns:p14="http://schemas.microsoft.com/office/powerpoint/2010/main" val="17228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9603-7B0B-C14B-AD9D-4882F05A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1" y="155597"/>
            <a:ext cx="11017218" cy="1325563"/>
          </a:xfrm>
        </p:spPr>
        <p:txBody>
          <a:bodyPr>
            <a:normAutofit/>
          </a:bodyPr>
          <a:lstStyle/>
          <a:p>
            <a:r>
              <a:rPr lang="en-US" dirty="0"/>
              <a:t>Merkle Trees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A03BE04-641F-094C-BCAD-8AE9F56580BF}"/>
              </a:ext>
            </a:extLst>
          </p:cNvPr>
          <p:cNvSpPr txBox="1">
            <a:spLocks/>
          </p:cNvSpPr>
          <p:nvPr/>
        </p:nvSpPr>
        <p:spPr>
          <a:xfrm>
            <a:off x="3107402" y="361534"/>
            <a:ext cx="82463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Franklin Gothic Demi" panose="020B060302010202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BDB1D4-B729-1243-B70C-90F336777B60}"/>
              </a:ext>
            </a:extLst>
          </p:cNvPr>
          <p:cNvSpPr txBox="1"/>
          <p:nvPr/>
        </p:nvSpPr>
        <p:spPr>
          <a:xfrm>
            <a:off x="587391" y="1893035"/>
            <a:ext cx="45008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Block</a:t>
            </a:r>
            <a:r>
              <a:rPr lang="en-US" sz="2400" dirty="0"/>
              <a:t>: Header + Data</a:t>
            </a:r>
          </a:p>
          <a:p>
            <a:endParaRPr lang="en-US" sz="2400" dirty="0"/>
          </a:p>
          <a:p>
            <a:r>
              <a:rPr lang="en-US" sz="2400" b="1" dirty="0"/>
              <a:t>Header: </a:t>
            </a:r>
            <a:r>
              <a:rPr lang="en-US" sz="2400" dirty="0"/>
              <a:t>Pointer to location of previous block</a:t>
            </a:r>
          </a:p>
          <a:p>
            <a:r>
              <a:rPr lang="en-US" sz="2400" dirty="0"/>
              <a:t>+ hash of the previous block</a:t>
            </a:r>
          </a:p>
          <a:p>
            <a:endParaRPr lang="en-US" sz="2400" dirty="0"/>
          </a:p>
          <a:p>
            <a:r>
              <a:rPr lang="en-US" sz="2400" b="1" dirty="0"/>
              <a:t>Data</a:t>
            </a:r>
            <a:r>
              <a:rPr lang="en-US" sz="2400" dirty="0"/>
              <a:t>: information specific to the block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19B73-08E2-BB48-89F2-72DE28895BEB}"/>
              </a:ext>
            </a:extLst>
          </p:cNvPr>
          <p:cNvSpPr txBox="1"/>
          <p:nvPr/>
        </p:nvSpPr>
        <p:spPr>
          <a:xfrm>
            <a:off x="6852996" y="1893034"/>
            <a:ext cx="45008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b="1" dirty="0"/>
              <a:t>Application</a:t>
            </a:r>
            <a:r>
              <a:rPr lang="en-US" sz="2400" dirty="0"/>
              <a:t>: tamper evident information log</a:t>
            </a:r>
          </a:p>
          <a:p>
            <a:endParaRPr lang="en-US" sz="2400" dirty="0"/>
          </a:p>
          <a:p>
            <a:r>
              <a:rPr lang="en-US" sz="2400" dirty="0"/>
              <a:t>Head of the chain known is enough to find tamper evidence I any internal block 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r>
              <a:rPr lang="en-US" sz="2400" dirty="0">
                <a:ea typeface="Palatino"/>
                <a:cs typeface="Palatino"/>
                <a:sym typeface="Palatino"/>
              </a:rPr>
              <a:t>Hence the phrase: </a:t>
            </a:r>
            <a:r>
              <a:rPr lang="en-US" sz="2400" b="1" dirty="0">
                <a:ea typeface="Palatino"/>
                <a:cs typeface="Palatino"/>
                <a:sym typeface="Palatino"/>
              </a:rPr>
              <a:t>block chain</a:t>
            </a:r>
          </a:p>
          <a:p>
            <a:r>
              <a:rPr lang="en-US" sz="2400" b="1" dirty="0">
                <a:ea typeface="Palatino"/>
                <a:cs typeface="Palatino"/>
                <a:sym typeface="Palatino"/>
              </a:rPr>
              <a:t>		         blockchain</a:t>
            </a:r>
          </a:p>
          <a:p>
            <a:endParaRPr lang="en-US" sz="2400" dirty="0">
              <a:ea typeface="Palatino"/>
              <a:cs typeface="Palatino"/>
              <a:sym typeface="Palatino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857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1A085A53-2077-054D-9972-EE5C27611293}" vid="{FF66E2B3-201D-6240-A9AD-E21244D9A3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546</Words>
  <Application>Microsoft Macintosh PowerPoint</Application>
  <PresentationFormat>Widescreen</PresentationFormat>
  <Paragraphs>174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Demi</vt:lpstr>
      <vt:lpstr>Helvetica</vt:lpstr>
      <vt:lpstr>Office Theme</vt:lpstr>
      <vt:lpstr>Lecture 2: Basic Cryptography</vt:lpstr>
      <vt:lpstr>Hash Functions </vt:lpstr>
      <vt:lpstr>Example: Hash Functions </vt:lpstr>
      <vt:lpstr>Cryptographic Hash Functions </vt:lpstr>
      <vt:lpstr>SHA-256</vt:lpstr>
      <vt:lpstr>Hash Pointer</vt:lpstr>
      <vt:lpstr>Blockchain: a linked list via hash pointers</vt:lpstr>
      <vt:lpstr>Merkle tree</vt:lpstr>
      <vt:lpstr>Merkle Trees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Blockchains</dc:title>
  <dc:creator>Pramod Viswanath</dc:creator>
  <cp:lastModifiedBy>Pramod Viswanath</cp:lastModifiedBy>
  <cp:revision>54</cp:revision>
  <dcterms:created xsi:type="dcterms:W3CDTF">2020-01-21T17:50:53Z</dcterms:created>
  <dcterms:modified xsi:type="dcterms:W3CDTF">2020-01-24T03:11:27Z</dcterms:modified>
</cp:coreProperties>
</file>