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5" r:id="rId1"/>
  </p:sldMasterIdLst>
  <p:notesMasterIdLst>
    <p:notesMasterId r:id="rId26"/>
  </p:notesMasterIdLst>
  <p:handoutMasterIdLst>
    <p:handoutMasterId r:id="rId27"/>
  </p:handoutMasterIdLst>
  <p:sldIdLst>
    <p:sldId id="465" r:id="rId2"/>
    <p:sldId id="798" r:id="rId3"/>
    <p:sldId id="777" r:id="rId4"/>
    <p:sldId id="809" r:id="rId5"/>
    <p:sldId id="808" r:id="rId6"/>
    <p:sldId id="813" r:id="rId7"/>
    <p:sldId id="812" r:id="rId8"/>
    <p:sldId id="810" r:id="rId9"/>
    <p:sldId id="775" r:id="rId10"/>
    <p:sldId id="785" r:id="rId11"/>
    <p:sldId id="803" r:id="rId12"/>
    <p:sldId id="795" r:id="rId13"/>
    <p:sldId id="802" r:id="rId14"/>
    <p:sldId id="804" r:id="rId15"/>
    <p:sldId id="805" r:id="rId16"/>
    <p:sldId id="814" r:id="rId17"/>
    <p:sldId id="815" r:id="rId18"/>
    <p:sldId id="816" r:id="rId19"/>
    <p:sldId id="819" r:id="rId20"/>
    <p:sldId id="817" r:id="rId21"/>
    <p:sldId id="822" r:id="rId22"/>
    <p:sldId id="823" r:id="rId23"/>
    <p:sldId id="811" r:id="rId24"/>
    <p:sldId id="824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2880">
          <p15:clr>
            <a:srgbClr val="A4A3A4"/>
          </p15:clr>
        </p15:guide>
        <p15:guide id="5" pos="288">
          <p15:clr>
            <a:srgbClr val="A4A3A4"/>
          </p15:clr>
        </p15:guide>
        <p15:guide id="6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90F"/>
    <a:srgbClr val="FFFF00"/>
    <a:srgbClr val="66FFFF"/>
    <a:srgbClr val="55B6DA"/>
    <a:srgbClr val="33CCCC"/>
    <a:srgbClr val="009999"/>
    <a:srgbClr val="006699"/>
    <a:srgbClr val="FF9900"/>
    <a:srgbClr val="99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9631B5-78F2-41C9-869B-9F39066F8104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1" autoAdjust="0"/>
    <p:restoredTop sz="88163" autoAdjust="0"/>
  </p:normalViewPr>
  <p:slideViewPr>
    <p:cSldViewPr>
      <p:cViewPr varScale="1">
        <p:scale>
          <a:sx n="112" d="100"/>
          <a:sy n="112" d="100"/>
        </p:scale>
        <p:origin x="376" y="192"/>
      </p:cViewPr>
      <p:guideLst>
        <p:guide orient="horz" pos="2160"/>
        <p:guide orient="horz" pos="864"/>
        <p:guide orient="horz" pos="3792"/>
        <p:guide pos="2880"/>
        <p:guide pos="288"/>
        <p:guide pos="5472"/>
      </p:guideLst>
    </p:cSldViewPr>
  </p:slideViewPr>
  <p:outlineViewPr>
    <p:cViewPr>
      <p:scale>
        <a:sx n="33" d="100"/>
        <a:sy n="33" d="100"/>
      </p:scale>
      <p:origin x="0" y="-13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9" d="100"/>
          <a:sy n="119" d="100"/>
        </p:scale>
        <p:origin x="506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7800" y="609600"/>
            <a:ext cx="3962400" cy="297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7200" y="3810000"/>
            <a:ext cx="5943600" cy="487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60960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42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80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40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2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26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06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56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04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83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5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0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6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56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4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609600"/>
            <a:ext cx="3962400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3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54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6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86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3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168" y="1676400"/>
            <a:ext cx="8149433" cy="1524000"/>
          </a:xfrm>
        </p:spPr>
        <p:txBody>
          <a:bodyPr anchor="b"/>
          <a:lstStyle>
            <a:lvl1pPr algn="ctr">
              <a:defRPr sz="4400" b="1" cap="none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276600"/>
            <a:ext cx="8149433" cy="6096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19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584200"/>
          </a:xfrm>
        </p:spPr>
        <p:txBody>
          <a:bodyPr/>
          <a:lstStyle>
            <a:lvl1pPr algn="ctr"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073"/>
            <a:ext cx="8229600" cy="2118529"/>
          </a:xfrm>
        </p:spPr>
        <p:txBody>
          <a:bodyPr lIns="91440">
            <a:spAutoFit/>
          </a:bodyPr>
          <a:lstStyle>
            <a:lvl1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3200" b="0">
                <a:solidFill>
                  <a:schemeClr val="tx1">
                    <a:lumMod val="75000"/>
                    <a:lumOff val="25000"/>
                  </a:schemeClr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>
              <a:lnSpc>
                <a:spcPct val="150000"/>
              </a:lnSpc>
              <a:buClr>
                <a:srgbClr val="0070C0"/>
              </a:buClr>
              <a:buSzPct val="85000"/>
              <a:defRPr sz="280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>
              <a:lnSpc>
                <a:spcPct val="150000"/>
              </a:lnSpc>
              <a:buClr>
                <a:schemeClr val="bg2">
                  <a:lumMod val="50000"/>
                </a:schemeClr>
              </a:buClr>
              <a:defRPr sz="2400">
                <a:solidFill>
                  <a:schemeClr val="bg2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8128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05800" y="6883402"/>
            <a:ext cx="838200" cy="1333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0260" y="6464301"/>
            <a:ext cx="338138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  <a:latin typeface="Gill Sans"/>
              </a:defRPr>
            </a:lvl1pPr>
          </a:lstStyle>
          <a:p>
            <a:fld id="{6EA6D8CF-3CDE-4807-BCD2-C9F2B831AA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>
            <a:lumMod val="60000"/>
            <a:lumOff val="40000"/>
          </a:schemeClr>
        </a:buClr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>
            <a:lumMod val="60000"/>
            <a:lumOff val="40000"/>
          </a:schemeClr>
        </a:buClr>
        <a:buSzPct val="9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SzPct val="90000"/>
        <a:buFont typeface="Calibri" panose="020F050202020403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SzPct val="90000"/>
        <a:buFont typeface="Calibri" panose="020F050202020403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0000"/>
            <a:lumOff val="40000"/>
          </a:schemeClr>
        </a:buClr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2545699"/>
          </a:xfrm>
        </p:spPr>
        <p:txBody>
          <a:bodyPr lIns="91440" rIns="91440" anchor="ctr"/>
          <a:lstStyle/>
          <a:p>
            <a:pPr algn="ctr">
              <a:lnSpc>
                <a:spcPct val="150000"/>
              </a:lnSpc>
            </a:pPr>
            <a:r>
              <a:rPr lang="en-US" b="0" dirty="0">
                <a:solidFill>
                  <a:srgbClr val="003D79"/>
                </a:solidFill>
                <a:latin typeface="Gill Sans"/>
                <a:ea typeface="ＭＳ Ｐゴシック" pitchFamily="-108" charset="-128"/>
                <a:cs typeface="ＭＳ Ｐゴシック" pitchFamily="-108" charset="-128"/>
              </a:rPr>
              <a:t>An Overview of</a:t>
            </a:r>
            <a:br>
              <a:rPr lang="en-US" b="0" dirty="0">
                <a:solidFill>
                  <a:srgbClr val="003D79"/>
                </a:solidFill>
                <a:latin typeface="Gill Sans"/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b="0" dirty="0">
                <a:solidFill>
                  <a:srgbClr val="003D79"/>
                </a:solidFill>
                <a:latin typeface="Gill Sans"/>
                <a:ea typeface="ＭＳ Ｐゴシック" pitchFamily="-108" charset="-128"/>
                <a:cs typeface="ＭＳ Ｐゴシック" pitchFamily="-108" charset="-128"/>
              </a:rPr>
              <a:t>Byzantine Fault Tolerant Consensus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0" y="4191000"/>
            <a:ext cx="9144000" cy="1752600"/>
          </a:xfrm>
        </p:spPr>
        <p:txBody>
          <a:bodyPr lIns="91440" rIns="91440" anchor="ctr"/>
          <a:lstStyle/>
          <a:p>
            <a:pPr algn="ctr">
              <a:lnSpc>
                <a:spcPct val="100000"/>
              </a:lnSpc>
              <a:spcAft>
                <a:spcPts val="2400"/>
              </a:spcAft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Ling Ren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ECE 598,  April 16</a:t>
            </a:r>
          </a:p>
        </p:txBody>
      </p:sp>
      <p:pic>
        <p:nvPicPr>
          <p:cNvPr id="1032" name="Picture 8" descr="Image result for uiu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895600" cy="79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84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22775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Leader proposes x (signed)</a:t>
            </a:r>
          </a:p>
          <a:p>
            <a:pPr>
              <a:lnSpc>
                <a:spcPct val="100000"/>
              </a:lnSpc>
            </a:pPr>
            <a:r>
              <a:rPr lang="en-US" dirty="0"/>
              <a:t>Upon receiving the first proposal, each node forwards and votes for the proposal</a:t>
            </a:r>
          </a:p>
          <a:p>
            <a:pPr>
              <a:lnSpc>
                <a:spcPct val="100000"/>
              </a:lnSpc>
            </a:pPr>
            <a:r>
              <a:rPr lang="en-US" dirty="0"/>
              <a:t>Commit x if nothing “bad” happens within 2∆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10</a:t>
            </a:fld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922427" y="4157339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922427" y="4834725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922427" y="5512112"/>
            <a:ext cx="6764373" cy="1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3275004" y="4157339"/>
            <a:ext cx="1059440" cy="68441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3275004" y="4157339"/>
            <a:ext cx="1351084" cy="1361753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V="1">
            <a:off x="4334445" y="4155531"/>
            <a:ext cx="575823" cy="686199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4343400" y="4841734"/>
            <a:ext cx="1325583" cy="663356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 flipV="1">
            <a:off x="4635042" y="4169528"/>
            <a:ext cx="593509" cy="13425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 flipV="1">
            <a:off x="4627579" y="4841730"/>
            <a:ext cx="1148274" cy="670381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85397C9-684B-CB49-BAAB-32E7A0EF4F29}"/>
              </a:ext>
            </a:extLst>
          </p:cNvPr>
          <p:cNvSpPr txBox="1"/>
          <p:nvPr/>
        </p:nvSpPr>
        <p:spPr>
          <a:xfrm>
            <a:off x="4105736" y="3679477"/>
            <a:ext cx="156324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 = 2f+1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D2EA97-A978-D04F-9F48-8DDBE126C843}"/>
              </a:ext>
            </a:extLst>
          </p:cNvPr>
          <p:cNvSpPr txBox="1"/>
          <p:nvPr/>
        </p:nvSpPr>
        <p:spPr>
          <a:xfrm>
            <a:off x="457200" y="3713870"/>
            <a:ext cx="130676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1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(leader)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54C661-A0B1-C243-9A8F-D57742362E55}"/>
              </a:ext>
            </a:extLst>
          </p:cNvPr>
          <p:cNvSpPr txBox="1"/>
          <p:nvPr/>
        </p:nvSpPr>
        <p:spPr>
          <a:xfrm>
            <a:off x="481245" y="4610897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5E6A56E-DD1B-E349-9D41-923DADE60477}"/>
              </a:ext>
            </a:extLst>
          </p:cNvPr>
          <p:cNvSpPr txBox="1"/>
          <p:nvPr/>
        </p:nvSpPr>
        <p:spPr>
          <a:xfrm>
            <a:off x="481245" y="5288259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1D7EFB-99C3-6F4C-8A74-6AF04325DA2A}"/>
              </a:ext>
            </a:extLst>
          </p:cNvPr>
          <p:cNvSpPr txBox="1"/>
          <p:nvPr/>
        </p:nvSpPr>
        <p:spPr>
          <a:xfrm>
            <a:off x="4471381" y="5177135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5A6322-B4C9-0A4F-9FF9-30B9E59F310B}"/>
              </a:ext>
            </a:extLst>
          </p:cNvPr>
          <p:cNvSpPr txBox="1"/>
          <p:nvPr/>
        </p:nvSpPr>
        <p:spPr>
          <a:xfrm>
            <a:off x="4166581" y="4491335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4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31700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Propose, forward/vote, commit after 2∆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If leader does not misbehave (nothing bad happens), every honest node votes for the same value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We say f+1 (signed) votes form a certificate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Repeat</a:t>
            </a:r>
          </a:p>
          <a:p>
            <a:pPr>
              <a:lnSpc>
                <a:spcPct val="100000"/>
              </a:lnSpc>
            </a:pPr>
            <a:r>
              <a:rPr lang="en-US" dirty="0"/>
              <a:t>View (leader) change if the leader misbehaves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9C5111-DB1F-8640-B740-5DBD9AA29A6C}"/>
              </a:ext>
            </a:extLst>
          </p:cNvPr>
          <p:cNvSpPr txBox="1"/>
          <p:nvPr/>
        </p:nvSpPr>
        <p:spPr>
          <a:xfrm>
            <a:off x="4637095" y="5636879"/>
            <a:ext cx="680314" cy="461665"/>
          </a:xfrm>
          <a:prstGeom prst="rect">
            <a:avLst/>
          </a:prstGeom>
          <a:noFill/>
          <a:ln w="12700">
            <a:noFill/>
          </a:ln>
        </p:spPr>
        <p:txBody>
          <a:bodyPr wrap="none" lIns="91440" tIns="91440" rIns="91440" bIns="91440" rtlCol="0" anchor="ctr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Cert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971F8E-DBEC-F149-BDAF-9B7D4A73D37D}"/>
              </a:ext>
            </a:extLst>
          </p:cNvPr>
          <p:cNvSpPr txBox="1"/>
          <p:nvPr/>
        </p:nvSpPr>
        <p:spPr>
          <a:xfrm>
            <a:off x="7019428" y="5656170"/>
            <a:ext cx="680314" cy="461665"/>
          </a:xfrm>
          <a:prstGeom prst="rect">
            <a:avLst/>
          </a:prstGeom>
          <a:noFill/>
          <a:ln w="12700">
            <a:noFill/>
          </a:ln>
        </p:spPr>
        <p:txBody>
          <a:bodyPr wrap="none" lIns="91440" tIns="91440" rIns="91440" bIns="91440" rtlCol="0" anchor="ctr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Cert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F190E-02C4-6F40-A532-2F1AF8AE02B6}"/>
              </a:ext>
            </a:extLst>
          </p:cNvPr>
          <p:cNvSpPr txBox="1"/>
          <p:nvPr/>
        </p:nvSpPr>
        <p:spPr>
          <a:xfrm>
            <a:off x="2254762" y="5656170"/>
            <a:ext cx="680314" cy="461665"/>
          </a:xfrm>
          <a:prstGeom prst="rect">
            <a:avLst/>
          </a:prstGeom>
          <a:noFill/>
          <a:ln w="12700">
            <a:noFill/>
          </a:ln>
        </p:spPr>
        <p:txBody>
          <a:bodyPr wrap="none" lIns="91440" tIns="91440" rIns="91440" bIns="91440" rtlCol="0" anchor="ctr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dirty="0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rPr>
              <a:t>Cert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78DA1A-A4C3-B742-8AFB-97C9E0D43963}"/>
              </a:ext>
            </a:extLst>
          </p:cNvPr>
          <p:cNvGrpSpPr/>
          <p:nvPr/>
        </p:nvGrpSpPr>
        <p:grpSpPr>
          <a:xfrm>
            <a:off x="1143000" y="4953000"/>
            <a:ext cx="6605469" cy="1073144"/>
            <a:chOff x="823995" y="4249070"/>
            <a:chExt cx="7642218" cy="133150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968497E-6B58-5846-A5E5-DFF908F36610}"/>
                </a:ext>
              </a:extLst>
            </p:cNvPr>
            <p:cNvSpPr txBox="1"/>
            <p:nvPr/>
          </p:nvSpPr>
          <p:spPr>
            <a:xfrm>
              <a:off x="823995" y="4249070"/>
              <a:ext cx="2127003" cy="1328923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lIns="91440" tIns="91440" rIns="91440" bIns="91440" rtlCol="0" anchor="ctr"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Alice pays Bob $10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Alice pays Dan $22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Dan pays Carol $50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……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A15A68D-8E65-134E-83FA-1A33E56D061E}"/>
                </a:ext>
              </a:extLst>
            </p:cNvPr>
            <p:cNvSpPr txBox="1"/>
            <p:nvPr/>
          </p:nvSpPr>
          <p:spPr>
            <a:xfrm>
              <a:off x="3626066" y="4249070"/>
              <a:ext cx="2112166" cy="1328923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lIns="91440" tIns="91440" rIns="91440" bIns="91440" rtlCol="0" anchor="ctr"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Carol pays Bob $50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Dan pays Bob $30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……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……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E42218-5E52-4345-BB60-DD71F25B81FA}"/>
                </a:ext>
              </a:extLst>
            </p:cNvPr>
            <p:cNvSpPr txBox="1"/>
            <p:nvPr/>
          </p:nvSpPr>
          <p:spPr>
            <a:xfrm>
              <a:off x="6442326" y="4251653"/>
              <a:ext cx="2023887" cy="1328922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lIns="91440" tIns="91440" rIns="91440" bIns="91440" rtlCol="0" anchor="ctr"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Bob pays Alice $10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……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……</a:t>
              </a:r>
            </a:p>
            <a:p>
              <a:pPr algn="just">
                <a:lnSpc>
                  <a:spcPct val="9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……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B5C9D5E-EAD7-4A46-8BBA-19B722965CD9}"/>
                </a:ext>
              </a:extLst>
            </p:cNvPr>
            <p:cNvCxnSpPr/>
            <p:nvPr/>
          </p:nvCxnSpPr>
          <p:spPr>
            <a:xfrm flipH="1">
              <a:off x="3028148" y="4494324"/>
              <a:ext cx="54018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96FEF34-CE82-9441-AEFA-539611864BA3}"/>
                </a:ext>
              </a:extLst>
            </p:cNvPr>
            <p:cNvCxnSpPr/>
            <p:nvPr/>
          </p:nvCxnSpPr>
          <p:spPr>
            <a:xfrm flipH="1">
              <a:off x="5810852" y="4495798"/>
              <a:ext cx="55817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003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Misbehavior or “Bad’’ Things?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382000" cy="2294282"/>
          </a:xfrm>
        </p:spPr>
        <p:txBody>
          <a:bodyPr/>
          <a:lstStyle/>
          <a:p>
            <a:r>
              <a:rPr lang="en-US" dirty="0"/>
              <a:t>Leader equivocation stops a commit</a:t>
            </a:r>
          </a:p>
          <a:p>
            <a:pPr lvl="1"/>
            <a:r>
              <a:rPr lang="en-US" dirty="0"/>
              <a:t>Both proposals are signed by the leader</a:t>
            </a:r>
          </a:p>
          <a:p>
            <a:r>
              <a:rPr lang="en-US" dirty="0"/>
              <a:t>Why 2∆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12</a:t>
            </a:fld>
            <a:endParaRPr lang="en-US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8AC26E4E-4A06-9B48-B796-3269EB479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157339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493D311E-345D-E645-B7EA-ADED3BFFB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834725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8B6D259B-9D7F-A641-8243-75D0B4493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5512112"/>
            <a:ext cx="6764373" cy="1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" name="Line 27">
            <a:extLst>
              <a:ext uri="{FF2B5EF4-FFF2-40B4-BE49-F238E27FC236}">
                <a16:creationId xmlns:a16="http://schemas.microsoft.com/office/drawing/2014/main" id="{7BAD0A88-5E7C-2A49-91E6-4ECB11D98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4157339"/>
            <a:ext cx="1059440" cy="684410"/>
          </a:xfrm>
          <a:prstGeom prst="line">
            <a:avLst/>
          </a:prstGeom>
          <a:noFill/>
          <a:ln w="15875">
            <a:solidFill>
              <a:srgbClr val="7030A0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Line 28">
            <a:extLst>
              <a:ext uri="{FF2B5EF4-FFF2-40B4-BE49-F238E27FC236}">
                <a16:creationId xmlns:a16="http://schemas.microsoft.com/office/drawing/2014/main" id="{09EA861F-DBAD-D24B-A65D-10FC53056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4157339"/>
            <a:ext cx="1351084" cy="1361753"/>
          </a:xfrm>
          <a:prstGeom prst="line">
            <a:avLst/>
          </a:prstGeom>
          <a:noFill/>
          <a:ln w="15875" cap="flat" cmpd="sng">
            <a:solidFill>
              <a:srgbClr val="C7290F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id="{F97B782D-4518-7044-A38B-B3958EF75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4445" y="4155531"/>
            <a:ext cx="575823" cy="686199"/>
          </a:xfrm>
          <a:prstGeom prst="line">
            <a:avLst/>
          </a:prstGeom>
          <a:noFill/>
          <a:ln w="15875">
            <a:solidFill>
              <a:srgbClr val="7030A0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Line 31">
            <a:extLst>
              <a:ext uri="{FF2B5EF4-FFF2-40B4-BE49-F238E27FC236}">
                <a16:creationId xmlns:a16="http://schemas.microsoft.com/office/drawing/2014/main" id="{39E43AB2-A9DE-0546-8B77-41851BD46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41734"/>
            <a:ext cx="1325583" cy="663356"/>
          </a:xfrm>
          <a:prstGeom prst="line">
            <a:avLst/>
          </a:prstGeom>
          <a:noFill/>
          <a:ln w="15875">
            <a:solidFill>
              <a:srgbClr val="7030A0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33">
            <a:extLst>
              <a:ext uri="{FF2B5EF4-FFF2-40B4-BE49-F238E27FC236}">
                <a16:creationId xmlns:a16="http://schemas.microsoft.com/office/drawing/2014/main" id="{EF866607-91AC-3543-B01D-E983C98710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042" y="4169528"/>
            <a:ext cx="593509" cy="1342575"/>
          </a:xfrm>
          <a:prstGeom prst="line">
            <a:avLst/>
          </a:prstGeom>
          <a:noFill/>
          <a:ln w="15875">
            <a:solidFill>
              <a:srgbClr val="C7290F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34">
            <a:extLst>
              <a:ext uri="{FF2B5EF4-FFF2-40B4-BE49-F238E27FC236}">
                <a16:creationId xmlns:a16="http://schemas.microsoft.com/office/drawing/2014/main" id="{1B17DD0F-67E3-8848-8898-DD80EFEF0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7579" y="4841730"/>
            <a:ext cx="1148274" cy="670381"/>
          </a:xfrm>
          <a:prstGeom prst="line">
            <a:avLst/>
          </a:prstGeom>
          <a:noFill/>
          <a:ln w="15875">
            <a:solidFill>
              <a:srgbClr val="C7290F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09FD13-4503-344E-905C-EAAB7DC2044F}"/>
              </a:ext>
            </a:extLst>
          </p:cNvPr>
          <p:cNvSpPr txBox="1"/>
          <p:nvPr/>
        </p:nvSpPr>
        <p:spPr>
          <a:xfrm>
            <a:off x="457200" y="3713870"/>
            <a:ext cx="130676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1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(leader)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488F6A-82E8-0342-B2EE-515FC9110AE7}"/>
              </a:ext>
            </a:extLst>
          </p:cNvPr>
          <p:cNvSpPr txBox="1"/>
          <p:nvPr/>
        </p:nvSpPr>
        <p:spPr>
          <a:xfrm>
            <a:off x="481245" y="4610897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D161C2-77A0-AF46-B389-606698457AB9}"/>
              </a:ext>
            </a:extLst>
          </p:cNvPr>
          <p:cNvSpPr txBox="1"/>
          <p:nvPr/>
        </p:nvSpPr>
        <p:spPr>
          <a:xfrm>
            <a:off x="481245" y="5288259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097CDA-6D32-8842-939A-CDE9241C9B0A}"/>
              </a:ext>
            </a:extLst>
          </p:cNvPr>
          <p:cNvSpPr txBox="1"/>
          <p:nvPr/>
        </p:nvSpPr>
        <p:spPr>
          <a:xfrm>
            <a:off x="4471381" y="5177135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7290F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C7290F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C7290F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C7290F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C7290F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C7290F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B4D966-57A2-054D-A01D-AC90BDADDFCF}"/>
              </a:ext>
            </a:extLst>
          </p:cNvPr>
          <p:cNvSpPr txBox="1"/>
          <p:nvPr/>
        </p:nvSpPr>
        <p:spPr>
          <a:xfrm>
            <a:off x="4166581" y="4491335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7030A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5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Misbehavior or “Bad’’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382000" cy="2294924"/>
          </a:xfrm>
        </p:spPr>
        <p:txBody>
          <a:bodyPr/>
          <a:lstStyle/>
          <a:p>
            <a:r>
              <a:rPr lang="en-US" dirty="0"/>
              <a:t>Leader equivocation stops a commit</a:t>
            </a:r>
          </a:p>
          <a:p>
            <a:pPr lvl="1"/>
            <a:r>
              <a:rPr lang="en-US" dirty="0"/>
              <a:t>Both proposals are signed by the leader</a:t>
            </a:r>
          </a:p>
          <a:p>
            <a:r>
              <a:rPr lang="en-US" dirty="0"/>
              <a:t>Why 2∆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13</a:t>
            </a:fld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493D311E-345D-E645-B7EA-ADED3BFFB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834725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" name="Line 27">
            <a:extLst>
              <a:ext uri="{FF2B5EF4-FFF2-40B4-BE49-F238E27FC236}">
                <a16:creationId xmlns:a16="http://schemas.microsoft.com/office/drawing/2014/main" id="{7BAD0A88-5E7C-2A49-91E6-4ECB11D98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4157339"/>
            <a:ext cx="1059440" cy="684410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" name="Line 31">
            <a:extLst>
              <a:ext uri="{FF2B5EF4-FFF2-40B4-BE49-F238E27FC236}">
                <a16:creationId xmlns:a16="http://schemas.microsoft.com/office/drawing/2014/main" id="{39E43AB2-A9DE-0546-8B77-41851BD46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41734"/>
            <a:ext cx="1325583" cy="663356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488F6A-82E8-0342-B2EE-515FC9110AE7}"/>
              </a:ext>
            </a:extLst>
          </p:cNvPr>
          <p:cNvSpPr txBox="1"/>
          <p:nvPr/>
        </p:nvSpPr>
        <p:spPr>
          <a:xfrm>
            <a:off x="481245" y="4610897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B4D966-57A2-054D-A01D-AC90BDADDFCF}"/>
              </a:ext>
            </a:extLst>
          </p:cNvPr>
          <p:cNvSpPr txBox="1"/>
          <p:nvPr/>
        </p:nvSpPr>
        <p:spPr>
          <a:xfrm>
            <a:off x="4166581" y="4491335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7030A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2" name="Line 7">
            <a:extLst>
              <a:ext uri="{FF2B5EF4-FFF2-40B4-BE49-F238E27FC236}">
                <a16:creationId xmlns:a16="http://schemas.microsoft.com/office/drawing/2014/main" id="{022268F1-98B1-FC43-8200-117A33273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5512112"/>
            <a:ext cx="6764373" cy="1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4FF1FC-C635-974D-AA6A-70A7E1C3B594}"/>
              </a:ext>
            </a:extLst>
          </p:cNvPr>
          <p:cNvSpPr txBox="1"/>
          <p:nvPr/>
        </p:nvSpPr>
        <p:spPr>
          <a:xfrm>
            <a:off x="4179591" y="4171371"/>
            <a:ext cx="30008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9BEC91-B454-0544-A228-BAB8FF0DEF57}"/>
              </a:ext>
            </a:extLst>
          </p:cNvPr>
          <p:cNvSpPr txBox="1"/>
          <p:nvPr/>
        </p:nvSpPr>
        <p:spPr>
          <a:xfrm>
            <a:off x="5259255" y="5581549"/>
            <a:ext cx="8194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t+∆</a:t>
            </a:r>
          </a:p>
        </p:txBody>
      </p:sp>
      <p:sp>
        <p:nvSpPr>
          <p:cNvPr id="26" name="Line 31">
            <a:extLst>
              <a:ext uri="{FF2B5EF4-FFF2-40B4-BE49-F238E27FC236}">
                <a16:creationId xmlns:a16="http://schemas.microsoft.com/office/drawing/2014/main" id="{73708570-D91A-5849-A380-CFB1E7EE2C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8984" y="4848742"/>
            <a:ext cx="1417616" cy="663355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31">
            <a:extLst>
              <a:ext uri="{FF2B5EF4-FFF2-40B4-BE49-F238E27FC236}">
                <a16:creationId xmlns:a16="http://schemas.microsoft.com/office/drawing/2014/main" id="{680790F9-1863-AF40-B4C6-C4068D9480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1784" y="4851371"/>
            <a:ext cx="1417616" cy="663355"/>
          </a:xfrm>
          <a:prstGeom prst="line">
            <a:avLst/>
          </a:prstGeom>
          <a:noFill/>
          <a:ln w="15875">
            <a:solidFill>
              <a:srgbClr val="C7290F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/>
      <p:bldP spid="25" grpId="0"/>
      <p:bldP spid="26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Misbehavior or “Bad’’ Things?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382000" cy="2304990"/>
          </a:xfrm>
        </p:spPr>
        <p:txBody>
          <a:bodyPr/>
          <a:lstStyle/>
          <a:p>
            <a:r>
              <a:rPr lang="en-US" dirty="0"/>
              <a:t>Leader equivocation stops a commit</a:t>
            </a:r>
          </a:p>
          <a:p>
            <a:r>
              <a:rPr lang="en-US" dirty="0"/>
              <a:t>Leader equivocation also triggers a view change</a:t>
            </a:r>
          </a:p>
          <a:p>
            <a:pPr lvl="1"/>
            <a:r>
              <a:rPr lang="en-US" dirty="0"/>
              <a:t>Forward (signed) equivocating proposals to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14</a:t>
            </a:fld>
            <a:endParaRPr lang="en-US"/>
          </a:p>
        </p:txBody>
      </p:sp>
      <p:sp>
        <p:nvSpPr>
          <p:cNvPr id="15" name="Line 30">
            <a:extLst>
              <a:ext uri="{FF2B5EF4-FFF2-40B4-BE49-F238E27FC236}">
                <a16:creationId xmlns:a16="http://schemas.microsoft.com/office/drawing/2014/main" id="{C04A0C71-C6BD-B84A-8F05-10F926325C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157339"/>
            <a:ext cx="575823" cy="686199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31">
            <a:extLst>
              <a:ext uri="{FF2B5EF4-FFF2-40B4-BE49-F238E27FC236}">
                <a16:creationId xmlns:a16="http://schemas.microsoft.com/office/drawing/2014/main" id="{271A14D0-EE86-D049-AA36-FE8CB5DDA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8356" y="4843541"/>
            <a:ext cx="450926" cy="66855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A472E6-DD2E-B64C-9F9B-B5D5D8664D3A}"/>
              </a:ext>
            </a:extLst>
          </p:cNvPr>
          <p:cNvSpPr txBox="1"/>
          <p:nvPr/>
        </p:nvSpPr>
        <p:spPr>
          <a:xfrm>
            <a:off x="7029515" y="3832033"/>
            <a:ext cx="200888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Proof of 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misbehavior</a:t>
            </a:r>
          </a:p>
        </p:txBody>
      </p:sp>
      <p:sp>
        <p:nvSpPr>
          <p:cNvPr id="21" name="Line 6">
            <a:extLst>
              <a:ext uri="{FF2B5EF4-FFF2-40B4-BE49-F238E27FC236}">
                <a16:creationId xmlns:a16="http://schemas.microsoft.com/office/drawing/2014/main" id="{325C8757-E227-9048-8C7A-FBE8492AD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6228" y="4834725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" name="Line 27">
            <a:extLst>
              <a:ext uri="{FF2B5EF4-FFF2-40B4-BE49-F238E27FC236}">
                <a16:creationId xmlns:a16="http://schemas.microsoft.com/office/drawing/2014/main" id="{C91A69C0-65D2-BD46-BBFE-EB44D147F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4157339"/>
            <a:ext cx="1059440" cy="684410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547DBB88-ECE3-4143-8251-0CC1520B7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41734"/>
            <a:ext cx="1325583" cy="663356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542633-1F3B-A549-847A-A4CDDEF8509D}"/>
              </a:ext>
            </a:extLst>
          </p:cNvPr>
          <p:cNvSpPr txBox="1"/>
          <p:nvPr/>
        </p:nvSpPr>
        <p:spPr>
          <a:xfrm>
            <a:off x="481245" y="4610897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F93B40-E095-1B46-BB04-4E7305FA0B9E}"/>
              </a:ext>
            </a:extLst>
          </p:cNvPr>
          <p:cNvSpPr txBox="1"/>
          <p:nvPr/>
        </p:nvSpPr>
        <p:spPr>
          <a:xfrm>
            <a:off x="4166581" y="4491335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7030A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31" name="Line 7">
            <a:extLst>
              <a:ext uri="{FF2B5EF4-FFF2-40B4-BE49-F238E27FC236}">
                <a16:creationId xmlns:a16="http://schemas.microsoft.com/office/drawing/2014/main" id="{8049CE18-C2AF-434B-88F5-DD6442328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5512112"/>
            <a:ext cx="6764373" cy="1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B4E528-EB91-7540-A445-58AD07A97AFC}"/>
              </a:ext>
            </a:extLst>
          </p:cNvPr>
          <p:cNvSpPr txBox="1"/>
          <p:nvPr/>
        </p:nvSpPr>
        <p:spPr>
          <a:xfrm>
            <a:off x="4179591" y="4171371"/>
            <a:ext cx="30008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E177E7-E381-014F-B7D1-A0F8D03268A4}"/>
              </a:ext>
            </a:extLst>
          </p:cNvPr>
          <p:cNvSpPr txBox="1"/>
          <p:nvPr/>
        </p:nvSpPr>
        <p:spPr>
          <a:xfrm>
            <a:off x="5259255" y="5579670"/>
            <a:ext cx="8194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t+∆</a:t>
            </a: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78EAA082-A52E-CB42-87AD-A5829587ED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8984" y="4848742"/>
            <a:ext cx="1417616" cy="663355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Line 31">
            <a:extLst>
              <a:ext uri="{FF2B5EF4-FFF2-40B4-BE49-F238E27FC236}">
                <a16:creationId xmlns:a16="http://schemas.microsoft.com/office/drawing/2014/main" id="{2448E176-E353-7D4F-BEA3-65D9D81894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1784" y="4851371"/>
            <a:ext cx="1417616" cy="663355"/>
          </a:xfrm>
          <a:prstGeom prst="line">
            <a:avLst/>
          </a:prstGeom>
          <a:noFill/>
          <a:ln w="15875">
            <a:solidFill>
              <a:srgbClr val="C7290F"/>
            </a:solidFill>
            <a:prstDash val="solid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Misbehavior or “Bad’’ Things?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382000" cy="5483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Leader equivocation stops a commit</a:t>
            </a:r>
          </a:p>
          <a:p>
            <a:pPr>
              <a:lnSpc>
                <a:spcPct val="100000"/>
              </a:lnSpc>
            </a:pPr>
            <a:r>
              <a:rPr lang="en-US" dirty="0"/>
              <a:t>Leader equivocation also triggers a view change</a:t>
            </a:r>
          </a:p>
          <a:p>
            <a:pPr>
              <a:lnSpc>
                <a:spcPct val="100000"/>
              </a:lnSpc>
            </a:pPr>
            <a:r>
              <a:rPr lang="en-US" dirty="0"/>
              <a:t>Lack of progress triggers a time-out (blame)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f+1 blames trigger a view change</a:t>
            </a:r>
          </a:p>
          <a:p>
            <a:pPr lvl="2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View change on </a:t>
            </a:r>
            <a:r>
              <a:rPr lang="en-US" u="sng" dirty="0"/>
              <a:t>provable</a:t>
            </a:r>
            <a:r>
              <a:rPr lang="en-US" dirty="0"/>
              <a:t> leader misbehavior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Forward proof of misbehavior and quit view </a:t>
            </a:r>
            <a:endParaRPr lang="en-US" dirty="0">
              <a:sym typeface="Wingdings" pitchFamily="2" charset="2"/>
            </a:endParaRPr>
          </a:p>
          <a:p>
            <a:pPr lvl="2">
              <a:lnSpc>
                <a:spcPct val="100000"/>
              </a:lnSpc>
            </a:pPr>
            <a:r>
              <a:rPr lang="en-US" dirty="0">
                <a:sym typeface="Wingdings" pitchFamily="2" charset="2"/>
              </a:rPr>
              <a:t>stop commit countdown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Wait for ∆ </a:t>
            </a:r>
            <a:r>
              <a:rPr lang="en-US" dirty="0">
                <a:sym typeface="Wingdings" pitchFamily="2" charset="2"/>
              </a:rPr>
              <a:t>before</a:t>
            </a:r>
            <a:r>
              <a:rPr lang="en-US" dirty="0"/>
              <a:t> entering new view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honest nodes won’t be split into two 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9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So Far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54373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Propose, forward/vote, commit after 2∆</a:t>
            </a:r>
          </a:p>
          <a:p>
            <a:pPr>
              <a:lnSpc>
                <a:spcPct val="100000"/>
              </a:lnSpc>
            </a:pPr>
            <a:r>
              <a:rPr lang="en-US" dirty="0"/>
              <a:t>Lack of progress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send blame</a:t>
            </a:r>
          </a:p>
          <a:p>
            <a:pPr>
              <a:lnSpc>
                <a:spcPct val="100000"/>
              </a:lnSpc>
            </a:pPr>
            <a:r>
              <a:rPr lang="en-US" dirty="0"/>
              <a:t>Equivocation or f+1 blames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view change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Quit view,  wait for ∆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Are we done? Can you find an attack?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7C91BB-AFF1-4F46-94AC-24E3BD166441}"/>
              </a:ext>
            </a:extLst>
          </p:cNvPr>
          <p:cNvSpPr/>
          <p:nvPr/>
        </p:nvSpPr>
        <p:spPr>
          <a:xfrm>
            <a:off x="4105736" y="2905780"/>
            <a:ext cx="2673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,  enter new view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221E3269-A7E9-B247-8843-E586C0420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157339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0D40ECED-6215-B54C-A508-A527D2043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834725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93E7107C-DDF3-464F-82FA-39C573B70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5512112"/>
            <a:ext cx="6764373" cy="1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" name="Line 27">
            <a:extLst>
              <a:ext uri="{FF2B5EF4-FFF2-40B4-BE49-F238E27FC236}">
                <a16:creationId xmlns:a16="http://schemas.microsoft.com/office/drawing/2014/main" id="{DC2081C4-24B4-B24B-94C9-7D00B94EC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4157339"/>
            <a:ext cx="1059440" cy="68441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" name="Line 28">
            <a:extLst>
              <a:ext uri="{FF2B5EF4-FFF2-40B4-BE49-F238E27FC236}">
                <a16:creationId xmlns:a16="http://schemas.microsoft.com/office/drawing/2014/main" id="{B6A6B525-3BBB-FA47-B961-0AE9CEDC3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4157339"/>
            <a:ext cx="1351084" cy="1361753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" name="Line 30">
            <a:extLst>
              <a:ext uri="{FF2B5EF4-FFF2-40B4-BE49-F238E27FC236}">
                <a16:creationId xmlns:a16="http://schemas.microsoft.com/office/drawing/2014/main" id="{F3719F78-6F22-064A-8022-B262FD7F6C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4445" y="4155531"/>
            <a:ext cx="575823" cy="686199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" name="Line 31">
            <a:extLst>
              <a:ext uri="{FF2B5EF4-FFF2-40B4-BE49-F238E27FC236}">
                <a16:creationId xmlns:a16="http://schemas.microsoft.com/office/drawing/2014/main" id="{70DC216C-C305-0749-A40A-70D4C4252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41734"/>
            <a:ext cx="1325583" cy="663356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33">
            <a:extLst>
              <a:ext uri="{FF2B5EF4-FFF2-40B4-BE49-F238E27FC236}">
                <a16:creationId xmlns:a16="http://schemas.microsoft.com/office/drawing/2014/main" id="{F24D6E2C-4280-C040-ADC6-C1415A546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042" y="4169528"/>
            <a:ext cx="593509" cy="13425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34">
            <a:extLst>
              <a:ext uri="{FF2B5EF4-FFF2-40B4-BE49-F238E27FC236}">
                <a16:creationId xmlns:a16="http://schemas.microsoft.com/office/drawing/2014/main" id="{CFF1B740-918C-8342-8868-C2C200F7DF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7579" y="4841730"/>
            <a:ext cx="1148274" cy="670381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902C31-40B5-DC42-B51C-DDB9470DC007}"/>
              </a:ext>
            </a:extLst>
          </p:cNvPr>
          <p:cNvSpPr txBox="1"/>
          <p:nvPr/>
        </p:nvSpPr>
        <p:spPr>
          <a:xfrm>
            <a:off x="457200" y="3713870"/>
            <a:ext cx="130676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1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(leader)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E22182-A306-0A4F-9F34-DFC05A715511}"/>
              </a:ext>
            </a:extLst>
          </p:cNvPr>
          <p:cNvSpPr txBox="1"/>
          <p:nvPr/>
        </p:nvSpPr>
        <p:spPr>
          <a:xfrm>
            <a:off x="481245" y="4610897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A72628-3206-A34D-8248-B893B9FE8593}"/>
              </a:ext>
            </a:extLst>
          </p:cNvPr>
          <p:cNvSpPr txBox="1"/>
          <p:nvPr/>
        </p:nvSpPr>
        <p:spPr>
          <a:xfrm>
            <a:off x="481245" y="5288259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8E696-506D-4A47-B6D9-402B0EB46278}"/>
              </a:ext>
            </a:extLst>
          </p:cNvPr>
          <p:cNvSpPr txBox="1"/>
          <p:nvPr/>
        </p:nvSpPr>
        <p:spPr>
          <a:xfrm>
            <a:off x="4471381" y="5177135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CEEBDA-C15C-DD4C-88DF-7E8768BC9FE0}"/>
              </a:ext>
            </a:extLst>
          </p:cNvPr>
          <p:cNvSpPr txBox="1"/>
          <p:nvPr/>
        </p:nvSpPr>
        <p:spPr>
          <a:xfrm>
            <a:off x="4166581" y="4491335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So Far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1631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 a view, a malicious leader makes one (and only one) honest node commit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17</a:t>
            </a:fld>
            <a:endParaRPr 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221E3269-A7E9-B247-8843-E586C0420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3598227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0D40ECED-6215-B54C-A508-A527D2043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275613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93E7107C-DDF3-464F-82FA-39C573B70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953000"/>
            <a:ext cx="6764373" cy="1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" name="Line 28">
            <a:extLst>
              <a:ext uri="{FF2B5EF4-FFF2-40B4-BE49-F238E27FC236}">
                <a16:creationId xmlns:a16="http://schemas.microsoft.com/office/drawing/2014/main" id="{B6A6B525-3BBB-FA47-B961-0AE9CEDC3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3598227"/>
            <a:ext cx="382596" cy="1356265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0CB33C-61ED-B841-A95C-7FC461D9DFA6}"/>
              </a:ext>
            </a:extLst>
          </p:cNvPr>
          <p:cNvSpPr txBox="1"/>
          <p:nvPr/>
        </p:nvSpPr>
        <p:spPr>
          <a:xfrm>
            <a:off x="6728584" y="2826056"/>
            <a:ext cx="2186816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C7290F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shows</a:t>
            </a:r>
          </a:p>
          <a:p>
            <a:pPr algn="ctr"/>
            <a:r>
              <a:rPr lang="en-US" sz="2400" dirty="0">
                <a:solidFill>
                  <a:srgbClr val="C7290F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equivocating </a:t>
            </a:r>
          </a:p>
          <a:p>
            <a:pPr algn="ctr"/>
            <a:r>
              <a:rPr lang="en-US" sz="2400" dirty="0">
                <a:solidFill>
                  <a:srgbClr val="C7290F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proposal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902C31-40B5-DC42-B51C-DDB9470DC007}"/>
              </a:ext>
            </a:extLst>
          </p:cNvPr>
          <p:cNvSpPr txBox="1"/>
          <p:nvPr/>
        </p:nvSpPr>
        <p:spPr>
          <a:xfrm>
            <a:off x="457200" y="3154758"/>
            <a:ext cx="130676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1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(leader)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E22182-A306-0A4F-9F34-DFC05A715511}"/>
              </a:ext>
            </a:extLst>
          </p:cNvPr>
          <p:cNvSpPr txBox="1"/>
          <p:nvPr/>
        </p:nvSpPr>
        <p:spPr>
          <a:xfrm>
            <a:off x="481245" y="4051785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A72628-3206-A34D-8248-B893B9FE8593}"/>
              </a:ext>
            </a:extLst>
          </p:cNvPr>
          <p:cNvSpPr txBox="1"/>
          <p:nvPr/>
        </p:nvSpPr>
        <p:spPr>
          <a:xfrm>
            <a:off x="481245" y="4729147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8E696-506D-4A47-B6D9-402B0EB46278}"/>
              </a:ext>
            </a:extLst>
          </p:cNvPr>
          <p:cNvSpPr txBox="1"/>
          <p:nvPr/>
        </p:nvSpPr>
        <p:spPr>
          <a:xfrm>
            <a:off x="3505200" y="4618023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7030A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1" name="Line 6">
            <a:extLst>
              <a:ext uri="{FF2B5EF4-FFF2-40B4-BE49-F238E27FC236}">
                <a16:creationId xmlns:a16="http://schemas.microsoft.com/office/drawing/2014/main" id="{DEC11BE5-3AD9-194D-9108-D64B6B051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5638800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976D6E-9E64-5040-AC7F-2B9BB449A17D}"/>
              </a:ext>
            </a:extLst>
          </p:cNvPr>
          <p:cNvSpPr txBox="1"/>
          <p:nvPr/>
        </p:nvSpPr>
        <p:spPr>
          <a:xfrm>
            <a:off x="481245" y="5405735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340A06-6201-D446-A791-FC9F765242B1}"/>
              </a:ext>
            </a:extLst>
          </p:cNvPr>
          <p:cNvSpPr txBox="1"/>
          <p:nvPr/>
        </p:nvSpPr>
        <p:spPr>
          <a:xfrm>
            <a:off x="4166581" y="5286173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7030A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57EF4C-8F58-B342-8290-8F385BD989BD}"/>
              </a:ext>
            </a:extLst>
          </p:cNvPr>
          <p:cNvSpPr txBox="1"/>
          <p:nvPr/>
        </p:nvSpPr>
        <p:spPr>
          <a:xfrm>
            <a:off x="4166581" y="5943600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7030A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7" name="Line 28">
            <a:extLst>
              <a:ext uri="{FF2B5EF4-FFF2-40B4-BE49-F238E27FC236}">
                <a16:creationId xmlns:a16="http://schemas.microsoft.com/office/drawing/2014/main" id="{19B173F5-B0BE-4240-9D0B-4625187E5C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6579" y="3429001"/>
            <a:ext cx="7239" cy="2943558"/>
          </a:xfrm>
          <a:prstGeom prst="line">
            <a:avLst/>
          </a:prstGeom>
          <a:noFill/>
          <a:ln w="15875">
            <a:solidFill>
              <a:srgbClr val="C7290F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61CE1A0D-09B5-EC43-A8A4-6C984052E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3" y="3598226"/>
            <a:ext cx="1044963" cy="2040573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8944A385-9F7C-4246-A108-42D0A4DD53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2" y="3598226"/>
            <a:ext cx="1044963" cy="2717128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 b="1" dirty="0"/>
          </a:p>
        </p:txBody>
      </p:sp>
      <p:sp>
        <p:nvSpPr>
          <p:cNvPr id="31" name="Line 6">
            <a:extLst>
              <a:ext uri="{FF2B5EF4-FFF2-40B4-BE49-F238E27FC236}">
                <a16:creationId xmlns:a16="http://schemas.microsoft.com/office/drawing/2014/main" id="{0D657D27-A193-8A47-861D-91D06561E1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6315363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910E794-AA19-264A-AF83-10329B617E56}"/>
              </a:ext>
            </a:extLst>
          </p:cNvPr>
          <p:cNvSpPr txBox="1"/>
          <p:nvPr/>
        </p:nvSpPr>
        <p:spPr>
          <a:xfrm>
            <a:off x="481245" y="6091535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5</a:t>
            </a:r>
          </a:p>
        </p:txBody>
      </p:sp>
    </p:spTree>
    <p:extLst>
      <p:ext uri="{BB962C8B-B14F-4D97-AF65-F5344CB8AC3E}">
        <p14:creationId xmlns:p14="http://schemas.microsoft.com/office/powerpoint/2010/main" val="26041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9" grpId="0"/>
      <p:bldP spid="23" grpId="0"/>
      <p:bldP spid="26" grpId="0"/>
      <p:bldP spid="27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So Far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22775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 a view, a malicious leader makes one (and only one) honest node commit </a:t>
            </a:r>
            <a:r>
              <a:rPr lang="en-US" dirty="0">
                <a:solidFill>
                  <a:srgbClr val="7030A0"/>
                </a:solidFill>
              </a:rPr>
              <a:t>x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dirty="0"/>
              <a:t>In the next view, propose </a:t>
            </a:r>
            <a:r>
              <a:rPr lang="en-US" dirty="0">
                <a:solidFill>
                  <a:srgbClr val="00B050"/>
                </a:solidFill>
              </a:rPr>
              <a:t>y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18</a:t>
            </a:fld>
            <a:endParaRPr 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221E3269-A7E9-B247-8843-E586C0420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3598227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0D40ECED-6215-B54C-A508-A527D2043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275613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93E7107C-DDF3-464F-82FA-39C573B70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4953000"/>
            <a:ext cx="6764373" cy="1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" name="Line 28">
            <a:extLst>
              <a:ext uri="{FF2B5EF4-FFF2-40B4-BE49-F238E27FC236}">
                <a16:creationId xmlns:a16="http://schemas.microsoft.com/office/drawing/2014/main" id="{B6A6B525-3BBB-FA47-B961-0AE9CEDC3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4284028"/>
            <a:ext cx="382596" cy="1356265"/>
          </a:xfrm>
          <a:prstGeom prst="line">
            <a:avLst/>
          </a:prstGeom>
          <a:noFill/>
          <a:ln w="15875">
            <a:solidFill>
              <a:srgbClr val="00B05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902C31-40B5-DC42-B51C-DDB9470DC007}"/>
              </a:ext>
            </a:extLst>
          </p:cNvPr>
          <p:cNvSpPr txBox="1"/>
          <p:nvPr/>
        </p:nvSpPr>
        <p:spPr>
          <a:xfrm>
            <a:off x="457200" y="3849310"/>
            <a:ext cx="130676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2</a:t>
            </a: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(leader)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E22182-A306-0A4F-9F34-DFC05A715511}"/>
              </a:ext>
            </a:extLst>
          </p:cNvPr>
          <p:cNvSpPr txBox="1"/>
          <p:nvPr/>
        </p:nvSpPr>
        <p:spPr>
          <a:xfrm>
            <a:off x="481245" y="3363225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A72628-3206-A34D-8248-B893B9FE8593}"/>
              </a:ext>
            </a:extLst>
          </p:cNvPr>
          <p:cNvSpPr txBox="1"/>
          <p:nvPr/>
        </p:nvSpPr>
        <p:spPr>
          <a:xfrm>
            <a:off x="481245" y="4729147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8E696-506D-4A47-B6D9-402B0EB46278}"/>
              </a:ext>
            </a:extLst>
          </p:cNvPr>
          <p:cNvSpPr txBox="1"/>
          <p:nvPr/>
        </p:nvSpPr>
        <p:spPr>
          <a:xfrm>
            <a:off x="3505200" y="5299850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00B05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1" name="Line 6">
            <a:extLst>
              <a:ext uri="{FF2B5EF4-FFF2-40B4-BE49-F238E27FC236}">
                <a16:creationId xmlns:a16="http://schemas.microsoft.com/office/drawing/2014/main" id="{DEC11BE5-3AD9-194D-9108-D64B6B051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5638800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976D6E-9E64-5040-AC7F-2B9BB449A17D}"/>
              </a:ext>
            </a:extLst>
          </p:cNvPr>
          <p:cNvSpPr txBox="1"/>
          <p:nvPr/>
        </p:nvSpPr>
        <p:spPr>
          <a:xfrm>
            <a:off x="481245" y="5405735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340A06-6201-D446-A791-FC9F765242B1}"/>
              </a:ext>
            </a:extLst>
          </p:cNvPr>
          <p:cNvSpPr txBox="1"/>
          <p:nvPr/>
        </p:nvSpPr>
        <p:spPr>
          <a:xfrm>
            <a:off x="4166581" y="5968000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B05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00B05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B79FC8A5-810F-524F-8D79-748BB86D2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6315363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408CA9-59E1-694C-9FA4-93FFE4897A97}"/>
              </a:ext>
            </a:extLst>
          </p:cNvPr>
          <p:cNvSpPr txBox="1"/>
          <p:nvPr/>
        </p:nvSpPr>
        <p:spPr>
          <a:xfrm>
            <a:off x="481245" y="6091535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5</a:t>
            </a:r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61CE1A0D-09B5-EC43-A8A4-6C984052E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3" y="4284027"/>
            <a:ext cx="1044963" cy="2040573"/>
          </a:xfrm>
          <a:prstGeom prst="line">
            <a:avLst/>
          </a:prstGeom>
          <a:noFill/>
          <a:ln w="15875">
            <a:solidFill>
              <a:srgbClr val="00B05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1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23" grpId="0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Commit-Lock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38266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If one honest commits </a:t>
            </a:r>
            <a:r>
              <a:rPr lang="en-US" dirty="0">
                <a:solidFill>
                  <a:srgbClr val="7030A0"/>
                </a:solidFill>
              </a:rPr>
              <a:t>x</a:t>
            </a:r>
            <a:r>
              <a:rPr lang="en-US" dirty="0"/>
              <a:t>, all lock </a:t>
            </a:r>
            <a:r>
              <a:rPr lang="en-US" dirty="0">
                <a:solidFill>
                  <a:srgbClr val="7030A0"/>
                </a:solidFill>
              </a:rPr>
              <a:t>x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7030A0"/>
                </a:solidFill>
              </a:rPr>
              <a:t>Lock: will not vote differently (unless convinced to)</a:t>
            </a:r>
          </a:p>
          <a:p>
            <a:pPr>
              <a:lnSpc>
                <a:spcPct val="100000"/>
              </a:lnSpc>
            </a:pPr>
            <a:r>
              <a:rPr lang="en-US" dirty="0"/>
              <a:t>Upon entering a new view, lock on a value certified (f+1 votes) from the latest view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&lt;vote,  x,  #view&gt;</a:t>
            </a:r>
            <a:r>
              <a:rPr lang="en-US" sz="3200" baseline="-25000" dirty="0"/>
              <a:t>signed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Breaking ties arbitrarily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Will be unique if an honest commits 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19</a:t>
            </a:fld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7B1C2E1F-AFB8-EE4C-AFCC-D30D9A03E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5627391"/>
            <a:ext cx="6764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" name="Line 27">
            <a:extLst>
              <a:ext uri="{FF2B5EF4-FFF2-40B4-BE49-F238E27FC236}">
                <a16:creationId xmlns:a16="http://schemas.microsoft.com/office/drawing/2014/main" id="{08FF0CC9-1735-A044-8BD7-79CD6F18C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5004" y="4950005"/>
            <a:ext cx="1059440" cy="684410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" name="Line 31">
            <a:extLst>
              <a:ext uri="{FF2B5EF4-FFF2-40B4-BE49-F238E27FC236}">
                <a16:creationId xmlns:a16="http://schemas.microsoft.com/office/drawing/2014/main" id="{8F0A1706-8622-D143-BC1A-71E8B6CFC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634400"/>
            <a:ext cx="1325583" cy="663356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E488B7-F224-EF40-86A4-4D6CCE34D38E}"/>
              </a:ext>
            </a:extLst>
          </p:cNvPr>
          <p:cNvSpPr txBox="1"/>
          <p:nvPr/>
        </p:nvSpPr>
        <p:spPr>
          <a:xfrm>
            <a:off x="481245" y="5403563"/>
            <a:ext cx="12586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Node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0C1D6E-0609-A840-B9D6-FD4EDE8E83C0}"/>
              </a:ext>
            </a:extLst>
          </p:cNvPr>
          <p:cNvSpPr txBox="1"/>
          <p:nvPr/>
        </p:nvSpPr>
        <p:spPr>
          <a:xfrm>
            <a:off x="4166581" y="5284001"/>
            <a:ext cx="31486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 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</a:rPr>
              <a:t>2∆        </a:t>
            </a:r>
            <a:r>
              <a:rPr lang="en-US" sz="2400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7030A0"/>
                </a:solidFill>
                <a:latin typeface="Lucida Sans Unicode" charset="0"/>
                <a:ea typeface="Lucida Sans Unicode" charset="0"/>
                <a:cs typeface="Lucida Sans Unicode" charset="0"/>
                <a:sym typeface="Wingdings" pitchFamily="2" charset="2"/>
              </a:rPr>
              <a:t>|</a:t>
            </a:r>
            <a:endParaRPr lang="en-US" sz="2400" b="1" dirty="0">
              <a:solidFill>
                <a:srgbClr val="7030A0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D88D51A5-879A-FA49-A728-9E6DCD6D5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2427" y="6304778"/>
            <a:ext cx="6764373" cy="1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7F7BC3-F1DF-5944-A9D0-8C05B95BFDC7}"/>
              </a:ext>
            </a:extLst>
          </p:cNvPr>
          <p:cNvSpPr txBox="1"/>
          <p:nvPr/>
        </p:nvSpPr>
        <p:spPr>
          <a:xfrm>
            <a:off x="4179591" y="4964037"/>
            <a:ext cx="30008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844DA5-778B-BD40-BB57-DE6AC6C05D28}"/>
              </a:ext>
            </a:extLst>
          </p:cNvPr>
          <p:cNvSpPr txBox="1"/>
          <p:nvPr/>
        </p:nvSpPr>
        <p:spPr>
          <a:xfrm>
            <a:off x="5259255" y="6374215"/>
            <a:ext cx="8194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Unicode" charset="0"/>
                <a:ea typeface="Lucida Sans Unicode" charset="0"/>
                <a:cs typeface="Lucida Sans Unicode" charset="0"/>
              </a:rPr>
              <a:t>t+∆</a:t>
            </a: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28C7E24B-31FD-DB40-82BB-FE15CACF54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68984" y="5641408"/>
            <a:ext cx="1417616" cy="663355"/>
          </a:xfrm>
          <a:prstGeom prst="line">
            <a:avLst/>
          </a:prstGeom>
          <a:noFill/>
          <a:ln w="15875">
            <a:solidFill>
              <a:srgbClr val="7030A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31">
            <a:extLst>
              <a:ext uri="{FF2B5EF4-FFF2-40B4-BE49-F238E27FC236}">
                <a16:creationId xmlns:a16="http://schemas.microsoft.com/office/drawing/2014/main" id="{F8517910-77C5-A245-8C07-B534C03FA7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4476" y="5644037"/>
            <a:ext cx="1417616" cy="663355"/>
          </a:xfrm>
          <a:prstGeom prst="line">
            <a:avLst/>
          </a:prstGeom>
          <a:noFill/>
          <a:ln w="15875">
            <a:solidFill>
              <a:srgbClr val="C7290F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1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/>
      <p:bldP spid="12" grpId="0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073"/>
            <a:ext cx="8229600" cy="5300682"/>
          </a:xfrm>
        </p:spPr>
        <p:txBody>
          <a:bodyPr/>
          <a:lstStyle/>
          <a:p>
            <a:r>
              <a:rPr lang="en-US" dirty="0"/>
              <a:t>A deep dive into Bitcoin and its variants</a:t>
            </a:r>
          </a:p>
          <a:p>
            <a:pPr lvl="1"/>
            <a:r>
              <a:rPr lang="en-US" dirty="0"/>
              <a:t>Nakamoto consensus (</a:t>
            </a:r>
            <a:r>
              <a:rPr lang="en-US" dirty="0" err="1"/>
              <a:t>PoW</a:t>
            </a:r>
            <a:r>
              <a:rPr lang="en-US" dirty="0"/>
              <a:t> and longest-chain-wins)</a:t>
            </a:r>
          </a:p>
          <a:p>
            <a:pPr lvl="2"/>
            <a:endParaRPr lang="en-US" dirty="0"/>
          </a:p>
          <a:p>
            <a:r>
              <a:rPr lang="en-US" dirty="0"/>
              <a:t>Today: non-Nakamoto consensus</a:t>
            </a:r>
          </a:p>
          <a:p>
            <a:pPr lvl="1"/>
            <a:r>
              <a:rPr lang="en-US" dirty="0"/>
              <a:t>Overview of 40 years of research</a:t>
            </a:r>
          </a:p>
          <a:p>
            <a:pPr lvl="1"/>
            <a:r>
              <a:rPr lang="en-US" dirty="0"/>
              <a:t>A latest protocol: Sync </a:t>
            </a:r>
            <a:r>
              <a:rPr lang="en-US" dirty="0" err="1"/>
              <a:t>HotStuff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quick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9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Commit-Lock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50577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If one honest commits </a:t>
            </a:r>
            <a:r>
              <a:rPr lang="en-US" dirty="0">
                <a:solidFill>
                  <a:srgbClr val="7030A0"/>
                </a:solidFill>
              </a:rPr>
              <a:t>x</a:t>
            </a:r>
            <a:r>
              <a:rPr lang="en-US" dirty="0"/>
              <a:t>, all lock </a:t>
            </a:r>
            <a:r>
              <a:rPr lang="en-US" dirty="0">
                <a:solidFill>
                  <a:srgbClr val="7030A0"/>
                </a:solidFill>
              </a:rPr>
              <a:t>x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7030A0"/>
                </a:solidFill>
              </a:rPr>
              <a:t>Lock: will not vote differently (</a:t>
            </a:r>
            <a:r>
              <a:rPr lang="en-US" u="sng" dirty="0">
                <a:solidFill>
                  <a:srgbClr val="7030A0"/>
                </a:solidFill>
              </a:rPr>
              <a:t>unless convinced to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If no way to change mind, lock == commit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en-US" dirty="0"/>
              <a:t>  Deadlock when honest nodes lock different values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What convinces a node to change mind?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Another value certified in an equal or higher view</a:t>
            </a:r>
          </a:p>
          <a:p>
            <a:pPr>
              <a:lnSpc>
                <a:spcPct val="100000"/>
              </a:lnSpc>
            </a:pPr>
            <a:r>
              <a:rPr lang="en-US" dirty="0"/>
              <a:t>If one honest commits x, x will remain the unique highest certified value forever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Commit-Lock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39497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Possible scenario: adversary shows highest cert to a subset of (non-leader) nodes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Honest leader cannot make progress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/>
              <a:t>Upon entering a view, nodes report their lock status to leader</a:t>
            </a:r>
          </a:p>
          <a:p>
            <a:pPr>
              <a:lnSpc>
                <a:spcPct val="100000"/>
              </a:lnSpc>
            </a:pPr>
            <a:r>
              <a:rPr lang="en-US"/>
              <a:t>Leader re-proposes highest certified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1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Status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458200" cy="521168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Propose, forward/vote, commit after 2∆</a:t>
            </a:r>
          </a:p>
          <a:p>
            <a:pPr>
              <a:lnSpc>
                <a:spcPct val="100000"/>
              </a:lnSpc>
            </a:pPr>
            <a:r>
              <a:rPr lang="en-US" dirty="0"/>
              <a:t>Lack of progress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send blame</a:t>
            </a:r>
          </a:p>
          <a:p>
            <a:pPr>
              <a:lnSpc>
                <a:spcPct val="100000"/>
              </a:lnSpc>
            </a:pPr>
            <a:r>
              <a:rPr lang="en-US" dirty="0"/>
              <a:t>Equivocation or f+1 blames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view change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Quit view,  wait for ∆</a:t>
            </a:r>
          </a:p>
          <a:p>
            <a:pPr lvl="1">
              <a:lnSpc>
                <a:spcPct val="100000"/>
              </a:lnSpc>
            </a:pPr>
            <a:r>
              <a:rPr lang="en-US" u="sng" dirty="0"/>
              <a:t>Report lock status to new leader</a:t>
            </a:r>
          </a:p>
          <a:p>
            <a:pPr lvl="1">
              <a:lnSpc>
                <a:spcPct val="100000"/>
              </a:lnSpc>
            </a:pPr>
            <a:r>
              <a:rPr lang="en-US" u="sng" dirty="0"/>
              <a:t>Leader re-proposes highest certified 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en-US" dirty="0"/>
              <a:t>  (This way, an honest leader always makes progress.)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Are we done? Can you find an attack?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7C91BB-AFF1-4F46-94AC-24E3BD166441}"/>
              </a:ext>
            </a:extLst>
          </p:cNvPr>
          <p:cNvSpPr/>
          <p:nvPr/>
        </p:nvSpPr>
        <p:spPr>
          <a:xfrm>
            <a:off x="4105736" y="2905780"/>
            <a:ext cx="2673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,  enter new view</a:t>
            </a:r>
          </a:p>
        </p:txBody>
      </p:sp>
    </p:spTree>
    <p:extLst>
      <p:ext uri="{BB962C8B-B14F-4D97-AF65-F5344CB8AC3E}">
        <p14:creationId xmlns:p14="http://schemas.microsoft.com/office/powerpoint/2010/main" val="171622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5448C0-F2A3-4947-A459-CFCAF9E9D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8961"/>
            <a:ext cx="9144000" cy="54104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E5C782-EFFF-7140-AB70-60BDD7BA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HotStuff</a:t>
            </a:r>
            <a:r>
              <a:rPr lang="en-US" dirty="0"/>
              <a:t> – Full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6EC2E-893D-0E49-82F8-DCD317CD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93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 in Nakamoto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073"/>
            <a:ext cx="8382000" cy="521168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Same as before: replication, synchrony, Byzantine</a:t>
            </a:r>
          </a:p>
          <a:p>
            <a:pPr>
              <a:lnSpc>
                <a:spcPct val="100000"/>
              </a:lnSpc>
            </a:pPr>
            <a:r>
              <a:rPr lang="en-US" dirty="0"/>
              <a:t>What do nodes know about each other?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Public keys / identifying information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Nakamoto: nothing (hence </a:t>
            </a:r>
            <a:r>
              <a:rPr lang="en-US" dirty="0" err="1"/>
              <a:t>permissionless</a:t>
            </a:r>
            <a:r>
              <a:rPr lang="en-US" dirty="0"/>
              <a:t>)</a:t>
            </a:r>
          </a:p>
          <a:p>
            <a:pPr>
              <a:lnSpc>
                <a:spcPct val="100000"/>
              </a:lnSpc>
            </a:pPr>
            <a:r>
              <a:rPr lang="en-US" dirty="0"/>
              <a:t>What fraction of nodes are faulty?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Honest majority computation (hence </a:t>
            </a:r>
            <a:r>
              <a:rPr lang="en-US" dirty="0" err="1"/>
              <a:t>PoW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Protocol-wise: who can propose?</a:t>
            </a:r>
          </a:p>
          <a:p>
            <a:pPr>
              <a:lnSpc>
                <a:spcPct val="100000"/>
              </a:lnSpc>
            </a:pPr>
            <a:r>
              <a:rPr lang="en-US" dirty="0"/>
              <a:t>Protocol-wise: vote in parallel vs. sequentially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4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073"/>
            <a:ext cx="8229600" cy="5187895"/>
          </a:xfrm>
        </p:spPr>
        <p:txBody>
          <a:bodyPr/>
          <a:lstStyle/>
          <a:p>
            <a:r>
              <a:rPr lang="en-US" dirty="0"/>
              <a:t>One of the most fundamental problems in distributed computing </a:t>
            </a:r>
            <a:r>
              <a:rPr lang="en-US" sz="2400" dirty="0"/>
              <a:t>[Pease-Shostak-Lamport,1980]</a:t>
            </a:r>
            <a:endParaRPr lang="en-US" dirty="0"/>
          </a:p>
          <a:p>
            <a:r>
              <a:rPr lang="en-US" dirty="0"/>
              <a:t>Target application: replicated service</a:t>
            </a:r>
          </a:p>
          <a:p>
            <a:pPr lvl="1"/>
            <a:r>
              <a:rPr lang="en-US" dirty="0"/>
              <a:t>Provide an abstraction of a single non-faulty server</a:t>
            </a:r>
          </a:p>
          <a:p>
            <a:pPr lvl="1"/>
            <a:r>
              <a:rPr lang="en-US" dirty="0"/>
              <a:t>Safety (consistency): all nodes commit the same sequence of  “values”</a:t>
            </a:r>
          </a:p>
          <a:p>
            <a:pPr lvl="1"/>
            <a:r>
              <a:rPr lang="en-US" dirty="0"/>
              <a:t>Liveness: keep committing new “values”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2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Faces of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073"/>
            <a:ext cx="8382000" cy="56425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How is the consensus problem defined?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Replication / Broadcast / Agreement / …</a:t>
            </a:r>
          </a:p>
          <a:p>
            <a:pPr>
              <a:lnSpc>
                <a:spcPct val="100000"/>
              </a:lnSpc>
            </a:pPr>
            <a:r>
              <a:rPr lang="en-US" dirty="0"/>
              <a:t>Is every pair of node connected?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Yes / No (static or dynamic?) </a:t>
            </a:r>
          </a:p>
          <a:p>
            <a:pPr>
              <a:lnSpc>
                <a:spcPct val="100000"/>
              </a:lnSpc>
            </a:pPr>
            <a:r>
              <a:rPr lang="en-US" dirty="0"/>
              <a:t>Is there a bound on message delay?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Synchrony (Yes) / Asynchrony (No) / Partial Synchrony (Sometimes)</a:t>
            </a:r>
          </a:p>
          <a:p>
            <a:pPr>
              <a:lnSpc>
                <a:spcPct val="100000"/>
              </a:lnSpc>
            </a:pPr>
            <a:r>
              <a:rPr lang="en-US" dirty="0"/>
              <a:t>What types of faults?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Crash / Byzantine / …</a:t>
            </a:r>
          </a:p>
          <a:p>
            <a:pPr>
              <a:lnSpc>
                <a:spcPct val="100000"/>
              </a:lnSpc>
            </a:pPr>
            <a:r>
              <a:rPr lang="en-US" dirty="0"/>
              <a:t>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 Years of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073"/>
            <a:ext cx="8382000" cy="43088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Pick a problem and a model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Design protocols with lower latency, less communication, higher fault tolerance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Prove impossibility and lower bounds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 myriad of results, complicated and subtle, sensitive to seemingly minor changes in model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2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Well-known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073"/>
            <a:ext cx="8382000" cy="53912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Fault tolerance bounds of Byzantine Agreement (BA) and Byzantine Broadcast (BB)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 nodes in total, f nodes are faulty</a:t>
            </a:r>
          </a:p>
          <a:p>
            <a:pPr lvl="2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Synchrony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BB f &lt; n </a:t>
            </a:r>
            <a:r>
              <a:rPr lang="en-US" sz="2400" dirty="0"/>
              <a:t>[</a:t>
            </a:r>
            <a:r>
              <a:rPr lang="en-US" sz="2400" dirty="0" err="1"/>
              <a:t>Dolev</a:t>
            </a:r>
            <a:r>
              <a:rPr lang="en-US" sz="2400" dirty="0"/>
              <a:t>-Strong 1982] </a:t>
            </a:r>
            <a:r>
              <a:rPr lang="en-US" dirty="0"/>
              <a:t>while BA f &lt; n/2 </a:t>
            </a:r>
          </a:p>
          <a:p>
            <a:pPr>
              <a:lnSpc>
                <a:spcPct val="100000"/>
              </a:lnSpc>
            </a:pPr>
            <a:r>
              <a:rPr lang="en-US" dirty="0"/>
              <a:t>Asynchrony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BB f = 0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BA deterministic f = 0 </a:t>
            </a:r>
            <a:r>
              <a:rPr lang="en-US" sz="2400" dirty="0"/>
              <a:t>[Fischer-Lynch-Patterson, 1985]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BA randomized f &lt; n/3 </a:t>
            </a:r>
            <a:r>
              <a:rPr lang="en-US" sz="2400" dirty="0"/>
              <a:t>[</a:t>
            </a:r>
            <a:r>
              <a:rPr lang="en-US" sz="2400" dirty="0" err="1"/>
              <a:t>Bracha</a:t>
            </a:r>
            <a:r>
              <a:rPr lang="en-US" sz="2400" dirty="0"/>
              <a:t>, 1984]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Well-known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073"/>
            <a:ext cx="8382000" cy="15594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Fault tolerance bounds of replication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 nodes in total, f nodes are faulty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7A563F-705C-1849-82D8-7D99AC29C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06612"/>
              </p:ext>
            </p:extLst>
          </p:nvPr>
        </p:nvGraphicFramePr>
        <p:xfrm>
          <a:off x="526670" y="2667000"/>
          <a:ext cx="8090660" cy="311810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51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936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3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"/>
                      </a:endParaRPr>
                    </a:p>
                  </a:txBody>
                  <a:tcPr marT="50292" marB="502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"/>
                        </a:rPr>
                        <a:t>Synchrony</a:t>
                      </a:r>
                    </a:p>
                  </a:txBody>
                  <a:tcPr marT="50292" marB="502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"/>
                        </a:rPr>
                        <a:t>Partial synchrony</a:t>
                      </a:r>
                      <a:endParaRPr lang="en-US" sz="3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"/>
                      </a:endParaRPr>
                    </a:p>
                  </a:txBody>
                  <a:tcPr marT="50292" marB="5029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36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3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"/>
                          <a:ea typeface="+mn-ea"/>
                          <a:cs typeface="+mn-cs"/>
                        </a:rPr>
                        <a:t>Crash</a:t>
                      </a:r>
                    </a:p>
                  </a:txBody>
                  <a:tcPr marT="50292" marB="502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32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"/>
                        </a:rPr>
                        <a:t>f &lt; n</a:t>
                      </a:r>
                    </a:p>
                  </a:txBody>
                  <a:tcPr marT="50292" marB="5029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"/>
                        </a:rPr>
                        <a:t>f &lt; n / 2</a:t>
                      </a:r>
                    </a:p>
                  </a:txBody>
                  <a:tcPr marT="50292" marB="5029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36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3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"/>
                          <a:ea typeface="+mn-ea"/>
                          <a:cs typeface="+mn-cs"/>
                        </a:rPr>
                        <a:t>Byzantine</a:t>
                      </a:r>
                    </a:p>
                  </a:txBody>
                  <a:tcPr marT="50292" marB="5029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"/>
                        </a:rPr>
                        <a:t>f &lt; n / 2</a:t>
                      </a:r>
                    </a:p>
                  </a:txBody>
                  <a:tcPr marT="50292" marB="5029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ill Sans"/>
                        </a:rPr>
                        <a:t>f &lt; n / 3</a:t>
                      </a:r>
                    </a:p>
                  </a:txBody>
                  <a:tcPr marT="50292" marB="5029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2A308B-2259-E348-B3A1-261C65AA1D06}"/>
              </a:ext>
            </a:extLst>
          </p:cNvPr>
          <p:cNvSpPr txBox="1"/>
          <p:nvPr/>
        </p:nvSpPr>
        <p:spPr>
          <a:xfrm>
            <a:off x="6436123" y="3722391"/>
            <a:ext cx="1183337" cy="57554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</a:rPr>
              <a:t>Paxos</a:t>
            </a:r>
            <a:endParaRPr lang="en-US" sz="2800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0CD406-0826-4240-958C-9423E0A678DC}"/>
              </a:ext>
            </a:extLst>
          </p:cNvPr>
          <p:cNvSpPr txBox="1"/>
          <p:nvPr/>
        </p:nvSpPr>
        <p:spPr>
          <a:xfrm>
            <a:off x="5887897" y="4758458"/>
            <a:ext cx="2279791" cy="57554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</a:rPr>
              <a:t>PBFT/</a:t>
            </a:r>
            <a:r>
              <a:rPr lang="en-US" sz="2800" dirty="0" err="1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</a:rPr>
              <a:t>HotStuff</a:t>
            </a:r>
            <a:endParaRPr lang="en-US" sz="2800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72513-EA52-7E41-990F-876DF84F0DA4}"/>
              </a:ext>
            </a:extLst>
          </p:cNvPr>
          <p:cNvSpPr txBox="1"/>
          <p:nvPr/>
        </p:nvSpPr>
        <p:spPr>
          <a:xfrm>
            <a:off x="3700446" y="4724400"/>
            <a:ext cx="102540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</a:rPr>
              <a:t>Today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48CD4B-5B9A-2B48-AF39-D188C6137E58}"/>
              </a:ext>
            </a:extLst>
          </p:cNvPr>
          <p:cNvSpPr txBox="1"/>
          <p:nvPr/>
        </p:nvSpPr>
        <p:spPr>
          <a:xfrm>
            <a:off x="2979735" y="3712211"/>
            <a:ext cx="2466830" cy="57554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</a:rPr>
              <a:t>Primary-backup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611281-09F5-CB4E-9FEC-BA2BA0BC3DA1}"/>
              </a:ext>
            </a:extLst>
          </p:cNvPr>
          <p:cNvSpPr txBox="1"/>
          <p:nvPr/>
        </p:nvSpPr>
        <p:spPr>
          <a:xfrm>
            <a:off x="4100419" y="5794525"/>
            <a:ext cx="4671407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Deterministic asynchrony f = 0</a:t>
            </a:r>
          </a:p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Randomized asynchrony same</a:t>
            </a:r>
          </a:p>
        </p:txBody>
      </p:sp>
    </p:spTree>
    <p:extLst>
      <p:ext uri="{BB962C8B-B14F-4D97-AF65-F5344CB8AC3E}">
        <p14:creationId xmlns:p14="http://schemas.microsoft.com/office/powerpoint/2010/main" val="383644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2545699"/>
          </a:xfrm>
        </p:spPr>
        <p:txBody>
          <a:bodyPr lIns="91440" rIns="91440" anchor="ctr"/>
          <a:lstStyle/>
          <a:p>
            <a:pPr algn="ctr">
              <a:lnSpc>
                <a:spcPct val="150000"/>
              </a:lnSpc>
            </a:pPr>
            <a:r>
              <a:rPr lang="en-US" sz="4000" b="0" dirty="0">
                <a:solidFill>
                  <a:srgbClr val="003D79"/>
                </a:solidFill>
                <a:latin typeface="Gill Sans"/>
                <a:ea typeface="ＭＳ Ｐゴシック" pitchFamily="-108" charset="-128"/>
                <a:cs typeface="ＭＳ Ｐゴシック" pitchFamily="-108" charset="-128"/>
              </a:rPr>
              <a:t>Sync </a:t>
            </a:r>
            <a:r>
              <a:rPr lang="en-US" sz="4000" b="0" dirty="0" err="1">
                <a:solidFill>
                  <a:srgbClr val="003D79"/>
                </a:solidFill>
                <a:latin typeface="Gill Sans"/>
                <a:ea typeface="ＭＳ Ｐゴシック" pitchFamily="-108" charset="-128"/>
                <a:cs typeface="ＭＳ Ｐゴシック" pitchFamily="-108" charset="-128"/>
              </a:rPr>
              <a:t>HotStuff</a:t>
            </a:r>
            <a:r>
              <a:rPr lang="en-US" sz="4000" b="0" dirty="0">
                <a:solidFill>
                  <a:srgbClr val="003D79"/>
                </a:solidFill>
                <a:latin typeface="Gill Sans"/>
                <a:ea typeface="ＭＳ Ｐゴシック" pitchFamily="-108" charset="-128"/>
                <a:cs typeface="ＭＳ Ｐゴシック" pitchFamily="-108" charset="-128"/>
              </a:rPr>
              <a:t>: Simple and Practical Synchronous State Machine Replication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52400" y="4191000"/>
            <a:ext cx="8763000" cy="1752600"/>
          </a:xfrm>
        </p:spPr>
        <p:txBody>
          <a:bodyPr lIns="91440" rIns="91440" anchor="ctr"/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Ittai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Abraham   Dahlia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Malkhi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Kartik Nayak Ling Ren   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Maofan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Yin</a:t>
            </a:r>
          </a:p>
        </p:txBody>
      </p:sp>
    </p:spTree>
    <p:extLst>
      <p:ext uri="{BB962C8B-B14F-4D97-AF65-F5344CB8AC3E}">
        <p14:creationId xmlns:p14="http://schemas.microsoft.com/office/powerpoint/2010/main" val="249139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6"/>
            <a:ext cx="8305800" cy="56425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How is the consensus problem defined?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Replication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 Broadcast / Agreement / …</a:t>
            </a:r>
          </a:p>
          <a:p>
            <a:pPr>
              <a:lnSpc>
                <a:spcPct val="100000"/>
              </a:lnSpc>
            </a:pPr>
            <a:r>
              <a:rPr lang="en-US" dirty="0"/>
              <a:t>Is every pair of node connected?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Yes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 No (static or dynamic?) </a:t>
            </a:r>
          </a:p>
          <a:p>
            <a:pPr>
              <a:lnSpc>
                <a:spcPct val="100000"/>
              </a:lnSpc>
            </a:pPr>
            <a:r>
              <a:rPr lang="en-US" dirty="0"/>
              <a:t>Is there a bound on message delay?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Synchrony (Yes) ∆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 Asynchrony (No) / Partial Synchrony (Sometimes)</a:t>
            </a:r>
          </a:p>
          <a:p>
            <a:pPr>
              <a:lnSpc>
                <a:spcPct val="100000"/>
              </a:lnSpc>
            </a:pPr>
            <a:r>
              <a:rPr lang="en-US" dirty="0"/>
              <a:t>What types of faults?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Crash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/</a:t>
            </a:r>
            <a:r>
              <a:rPr lang="en-US" dirty="0"/>
              <a:t> Byzantine (n = 2f + 1)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 …</a:t>
            </a:r>
          </a:p>
          <a:p>
            <a:pPr>
              <a:lnSpc>
                <a:spcPct val="100000"/>
              </a:lnSpc>
            </a:pPr>
            <a:r>
              <a:rPr lang="en-US" dirty="0"/>
              <a:t>Public key setup; </a:t>
            </a:r>
            <a:r>
              <a:rPr lang="en-US" dirty="0">
                <a:sym typeface="Wingdings" pitchFamily="2" charset="2"/>
              </a:rPr>
              <a:t>all messages are signed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6D8CF-3CDE-4807-BCD2-C9F2B831AA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177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Mware_white_4x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/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PMS130">
      <a:srgbClr val="FDB813"/>
    </a:custClr>
    <a:custClr name="PMS144">
      <a:srgbClr val="F8981D"/>
    </a:custClr>
    <a:custClr name="PMS180">
      <a:srgbClr val="D9541E"/>
    </a:custClr>
    <a:custClr name="PMS1807">
      <a:srgbClr val="9E3039"/>
    </a:custClr>
    <a:custClr name="PMS195">
      <a:srgbClr val="820024"/>
    </a:custClr>
    <a:custClr name="PMS174">
      <a:srgbClr val="9A3B26"/>
    </a:custClr>
    <a:custClr name="PMS7519">
      <a:srgbClr val="574319"/>
    </a:custClr>
    <a:custClr name="PMS654">
      <a:srgbClr val="003D79"/>
    </a:custClr>
  </a:custClrLst>
  <a:extLst>
    <a:ext uri="{05A4C25C-085E-4340-85A3-A5531E510DB2}">
      <thm15:themeFamily xmlns:thm15="http://schemas.microsoft.com/office/thememl/2012/main" name="Presentation1" id="{88D46E8B-9D22-47CC-A76A-2103E5788FF0}" vid="{D59F6E75-2E79-4649-B6A1-C601ED1433B2}"/>
    </a:ext>
  </a:extLst>
</a:theme>
</file>

<file path=ppt/theme/theme2.xml><?xml version="1.0" encoding="utf-8"?>
<a:theme xmlns:a="http://schemas.openxmlformats.org/drawingml/2006/main" name="Office Theme">
  <a:themeElements>
    <a:clrScheme name="VMware">
      <a:dk1>
        <a:srgbClr val="717074"/>
      </a:dk1>
      <a:lt1>
        <a:sysClr val="window" lastClr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Mware">
      <a:dk1>
        <a:srgbClr val="717074"/>
      </a:dk1>
      <a:lt1>
        <a:sysClr val="window" lastClr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1339</Words>
  <Application>Microsoft Macintosh PowerPoint</Application>
  <PresentationFormat>On-screen Show (4:3)</PresentationFormat>
  <Paragraphs>276</Paragraphs>
  <Slides>24</Slides>
  <Notes>19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Gill Sans</vt:lpstr>
      <vt:lpstr>Gill Sans</vt:lpstr>
      <vt:lpstr>Lucida Sans Unicode</vt:lpstr>
      <vt:lpstr>VMware_white_4x3</vt:lpstr>
      <vt:lpstr>An Overview of Byzantine Fault Tolerant Consensus</vt:lpstr>
      <vt:lpstr>So Far in the Course</vt:lpstr>
      <vt:lpstr>Consensus</vt:lpstr>
      <vt:lpstr>Many Faces of Consensus</vt:lpstr>
      <vt:lpstr>40 Years of Research</vt:lpstr>
      <vt:lpstr>Some Well-known Results</vt:lpstr>
      <vt:lpstr>Some Well-known Results</vt:lpstr>
      <vt:lpstr>Sync HotStuff: Simple and Practical Synchronous State Machine Replication</vt:lpstr>
      <vt:lpstr>Model</vt:lpstr>
      <vt:lpstr>Sync HotStuff – Overview</vt:lpstr>
      <vt:lpstr>Sync HotStuff – Overview</vt:lpstr>
      <vt:lpstr>What Misbehavior or “Bad’’ Things?</vt:lpstr>
      <vt:lpstr>What Misbehavior or “Bad’’ Things?</vt:lpstr>
      <vt:lpstr>What Misbehavior or “Bad’’ Things?</vt:lpstr>
      <vt:lpstr>What Misbehavior or “Bad’’ Things?</vt:lpstr>
      <vt:lpstr>Sync HotStuff – So Far …</vt:lpstr>
      <vt:lpstr>Sync HotStuff – So Far …</vt:lpstr>
      <vt:lpstr>Sync HotStuff – So Far …</vt:lpstr>
      <vt:lpstr>Sync HotStuff – Commit-Lock</vt:lpstr>
      <vt:lpstr>Sync HotStuff – Commit-Lock</vt:lpstr>
      <vt:lpstr>Sync HotStuff – Commit-Lock</vt:lpstr>
      <vt:lpstr>Sync HotStuff – Status Step</vt:lpstr>
      <vt:lpstr>Sync HotStuff – Full Protocol</vt:lpstr>
      <vt:lpstr>What’s New in Nakamoto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2014-03-25T22:52:16Z</dcterms:created>
  <dcterms:modified xsi:type="dcterms:W3CDTF">2020-04-23T18:22:40Z</dcterms:modified>
</cp:coreProperties>
</file>