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672" r:id="rId3"/>
    <p:sldId id="709" r:id="rId4"/>
    <p:sldId id="710" r:id="rId5"/>
    <p:sldId id="711" r:id="rId6"/>
    <p:sldId id="713" r:id="rId7"/>
    <p:sldId id="712" r:id="rId8"/>
    <p:sldId id="597" r:id="rId9"/>
    <p:sldId id="673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23" r:id="rId18"/>
    <p:sldId id="721" r:id="rId19"/>
    <p:sldId id="724" r:id="rId20"/>
    <p:sldId id="722" r:id="rId21"/>
    <p:sldId id="257" r:id="rId22"/>
    <p:sldId id="258" r:id="rId23"/>
    <p:sldId id="259" r:id="rId24"/>
    <p:sldId id="26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923"/>
    <a:srgbClr val="32241E"/>
    <a:srgbClr val="493428"/>
    <a:srgbClr val="FE8E00"/>
    <a:srgbClr val="4DA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5230"/>
  </p:normalViewPr>
  <p:slideViewPr>
    <p:cSldViewPr snapToGrid="0" snapToObjects="1">
      <p:cViewPr>
        <p:scale>
          <a:sx n="68" d="100"/>
          <a:sy n="68" d="100"/>
        </p:scale>
        <p:origin x="-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CFBD0-4678-40C0-B97F-DB8328A20AB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4EA15DA-02CC-4207-8F0F-5B3B44894A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Bitcoin is a cryptocurrency</a:t>
          </a:r>
        </a:p>
      </dgm:t>
    </dgm:pt>
    <dgm:pt modelId="{869E6326-C8A6-4E3B-89A2-0D223DA86102}" type="parTrans" cxnId="{AC19A464-0352-45D4-8613-BC1D0773E56D}">
      <dgm:prSet/>
      <dgm:spPr/>
      <dgm:t>
        <a:bodyPr/>
        <a:lstStyle/>
        <a:p>
          <a:endParaRPr lang="en-US"/>
        </a:p>
      </dgm:t>
    </dgm:pt>
    <dgm:pt modelId="{6F1933E8-AC62-4867-AFE0-07D956CBCBA8}" type="sibTrans" cxnId="{AC19A464-0352-45D4-8613-BC1D0773E56D}">
      <dgm:prSet/>
      <dgm:spPr/>
      <dgm:t>
        <a:bodyPr/>
        <a:lstStyle/>
        <a:p>
          <a:endParaRPr lang="en-US"/>
        </a:p>
      </dgm:t>
    </dgm:pt>
    <dgm:pt modelId="{1B94EAC0-31DF-4D6D-957C-6B037FA8AF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Launched in January 2019</a:t>
          </a:r>
        </a:p>
      </dgm:t>
    </dgm:pt>
    <dgm:pt modelId="{4F24D69D-FA45-4C6E-98A9-1966DF508F60}" type="parTrans" cxnId="{E46D5570-63FE-4372-8F54-39CF0CA25E4E}">
      <dgm:prSet/>
      <dgm:spPr/>
      <dgm:t>
        <a:bodyPr/>
        <a:lstStyle/>
        <a:p>
          <a:endParaRPr lang="en-US"/>
        </a:p>
      </dgm:t>
    </dgm:pt>
    <dgm:pt modelId="{BDC43C49-B572-44B2-B4CB-D6EC0055EDF8}" type="sibTrans" cxnId="{E46D5570-63FE-4372-8F54-39CF0CA25E4E}">
      <dgm:prSet/>
      <dgm:spPr/>
      <dgm:t>
        <a:bodyPr/>
        <a:lstStyle/>
        <a:p>
          <a:endParaRPr lang="en-US"/>
        </a:p>
      </dgm:t>
    </dgm:pt>
    <dgm:pt modelId="{47226243-8AAB-4A91-9DD3-4803096586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Very secure: safety and liveness</a:t>
          </a:r>
        </a:p>
      </dgm:t>
    </dgm:pt>
    <dgm:pt modelId="{B1AC095B-5E9F-4149-9456-6D40172474D7}" type="parTrans" cxnId="{850B1423-268B-411A-A5DB-0AA5DA1F5C4D}">
      <dgm:prSet/>
      <dgm:spPr/>
      <dgm:t>
        <a:bodyPr/>
        <a:lstStyle/>
        <a:p>
          <a:endParaRPr lang="en-US"/>
        </a:p>
      </dgm:t>
    </dgm:pt>
    <dgm:pt modelId="{DF6E756A-972F-4824-BBB7-FB2ED4DEE6D7}" type="sibTrans" cxnId="{850B1423-268B-411A-A5DB-0AA5DA1F5C4D}">
      <dgm:prSet/>
      <dgm:spPr/>
      <dgm:t>
        <a:bodyPr/>
        <a:lstStyle/>
        <a:p>
          <a:endParaRPr lang="en-US"/>
        </a:p>
      </dgm:t>
    </dgm:pt>
    <dgm:pt modelId="{E02421F5-4F4D-435B-93F1-655F82DEB3F7}" type="pres">
      <dgm:prSet presAssocID="{B39CFBD0-4678-40C0-B97F-DB8328A20AB6}" presName="root" presStyleCnt="0">
        <dgm:presLayoutVars>
          <dgm:dir/>
          <dgm:resizeHandles val="exact"/>
        </dgm:presLayoutVars>
      </dgm:prSet>
      <dgm:spPr/>
    </dgm:pt>
    <dgm:pt modelId="{2645795A-18D7-4F4B-8B26-9EAD5DD260B5}" type="pres">
      <dgm:prSet presAssocID="{14EA15DA-02CC-4207-8F0F-5B3B44894AC3}" presName="compNode" presStyleCnt="0"/>
      <dgm:spPr/>
    </dgm:pt>
    <dgm:pt modelId="{D1120D72-A0CE-4874-B0BF-1DC898F3E84B}" type="pres">
      <dgm:prSet presAssocID="{14EA15DA-02CC-4207-8F0F-5B3B44894AC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9D2F68F-EB23-410B-806E-42C2B5508F43}" type="pres">
      <dgm:prSet presAssocID="{14EA15DA-02CC-4207-8F0F-5B3B44894A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D924C24-E7C6-4CCA-B907-191A2D4A35BF}" type="pres">
      <dgm:prSet presAssocID="{14EA15DA-02CC-4207-8F0F-5B3B44894AC3}" presName="spaceRect" presStyleCnt="0"/>
      <dgm:spPr/>
    </dgm:pt>
    <dgm:pt modelId="{A6131948-FFDC-409E-A278-6487BC5B999D}" type="pres">
      <dgm:prSet presAssocID="{14EA15DA-02CC-4207-8F0F-5B3B44894AC3}" presName="textRect" presStyleLbl="revTx" presStyleIdx="0" presStyleCnt="3">
        <dgm:presLayoutVars>
          <dgm:chMax val="1"/>
          <dgm:chPref val="1"/>
        </dgm:presLayoutVars>
      </dgm:prSet>
      <dgm:spPr/>
    </dgm:pt>
    <dgm:pt modelId="{96BE4911-D51E-4EC1-9EF7-3A299BA294CC}" type="pres">
      <dgm:prSet presAssocID="{6F1933E8-AC62-4867-AFE0-07D956CBCBA8}" presName="sibTrans" presStyleCnt="0"/>
      <dgm:spPr/>
    </dgm:pt>
    <dgm:pt modelId="{1A1A02CE-4B08-4C15-B2AF-884D69042DBB}" type="pres">
      <dgm:prSet presAssocID="{1B94EAC0-31DF-4D6D-957C-6B037FA8AF61}" presName="compNode" presStyleCnt="0"/>
      <dgm:spPr/>
    </dgm:pt>
    <dgm:pt modelId="{7A8273C9-9C87-4AF7-AE0C-4B5A610DD7FA}" type="pres">
      <dgm:prSet presAssocID="{1B94EAC0-31DF-4D6D-957C-6B037FA8AF6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9B80EC8-1B0F-4B5E-8E3B-F9601D821847}" type="pres">
      <dgm:prSet presAssocID="{1B94EAC0-31DF-4D6D-957C-6B037FA8AF6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04A9EC79-2E4F-45F7-92A5-E707011189E6}" type="pres">
      <dgm:prSet presAssocID="{1B94EAC0-31DF-4D6D-957C-6B037FA8AF61}" presName="spaceRect" presStyleCnt="0"/>
      <dgm:spPr/>
    </dgm:pt>
    <dgm:pt modelId="{D24694EA-ECD7-490C-9835-41D1E34302B0}" type="pres">
      <dgm:prSet presAssocID="{1B94EAC0-31DF-4D6D-957C-6B037FA8AF61}" presName="textRect" presStyleLbl="revTx" presStyleIdx="1" presStyleCnt="3">
        <dgm:presLayoutVars>
          <dgm:chMax val="1"/>
          <dgm:chPref val="1"/>
        </dgm:presLayoutVars>
      </dgm:prSet>
      <dgm:spPr/>
    </dgm:pt>
    <dgm:pt modelId="{11B07530-BF19-459A-B248-4B831C9A2D59}" type="pres">
      <dgm:prSet presAssocID="{BDC43C49-B572-44B2-B4CB-D6EC0055EDF8}" presName="sibTrans" presStyleCnt="0"/>
      <dgm:spPr/>
    </dgm:pt>
    <dgm:pt modelId="{EB45FB64-C459-48DC-B190-87719CEB4846}" type="pres">
      <dgm:prSet presAssocID="{47226243-8AAB-4A91-9DD3-480309658632}" presName="compNode" presStyleCnt="0"/>
      <dgm:spPr/>
    </dgm:pt>
    <dgm:pt modelId="{2BC29156-8173-420D-868D-0D6F9922A599}" type="pres">
      <dgm:prSet presAssocID="{47226243-8AAB-4A91-9DD3-48030965863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93E1309-14F4-458D-A112-F70F3E53E1D7}" type="pres">
      <dgm:prSet presAssocID="{47226243-8AAB-4A91-9DD3-4803096586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F34841B-7978-4026-A04A-60723F7A01DC}" type="pres">
      <dgm:prSet presAssocID="{47226243-8AAB-4A91-9DD3-480309658632}" presName="spaceRect" presStyleCnt="0"/>
      <dgm:spPr/>
    </dgm:pt>
    <dgm:pt modelId="{9CCE2D48-AC72-4E6A-AF31-866E5EC543F4}" type="pres">
      <dgm:prSet presAssocID="{47226243-8AAB-4A91-9DD3-4803096586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55A109-102F-BD47-BF90-4415CD176FF7}" type="presOf" srcId="{47226243-8AAB-4A91-9DD3-480309658632}" destId="{9CCE2D48-AC72-4E6A-AF31-866E5EC543F4}" srcOrd="0" destOrd="0" presId="urn:microsoft.com/office/officeart/2018/5/layout/IconLeafLabelList"/>
    <dgm:cxn modelId="{850B1423-268B-411A-A5DB-0AA5DA1F5C4D}" srcId="{B39CFBD0-4678-40C0-B97F-DB8328A20AB6}" destId="{47226243-8AAB-4A91-9DD3-480309658632}" srcOrd="2" destOrd="0" parTransId="{B1AC095B-5E9F-4149-9456-6D40172474D7}" sibTransId="{DF6E756A-972F-4824-BBB7-FB2ED4DEE6D7}"/>
    <dgm:cxn modelId="{B7623328-AF9B-F74F-B87E-AA224CED56FB}" type="presOf" srcId="{14EA15DA-02CC-4207-8F0F-5B3B44894AC3}" destId="{A6131948-FFDC-409E-A278-6487BC5B999D}" srcOrd="0" destOrd="0" presId="urn:microsoft.com/office/officeart/2018/5/layout/IconLeafLabelList"/>
    <dgm:cxn modelId="{AC19A464-0352-45D4-8613-BC1D0773E56D}" srcId="{B39CFBD0-4678-40C0-B97F-DB8328A20AB6}" destId="{14EA15DA-02CC-4207-8F0F-5B3B44894AC3}" srcOrd="0" destOrd="0" parTransId="{869E6326-C8A6-4E3B-89A2-0D223DA86102}" sibTransId="{6F1933E8-AC62-4867-AFE0-07D956CBCBA8}"/>
    <dgm:cxn modelId="{E46D5570-63FE-4372-8F54-39CF0CA25E4E}" srcId="{B39CFBD0-4678-40C0-B97F-DB8328A20AB6}" destId="{1B94EAC0-31DF-4D6D-957C-6B037FA8AF61}" srcOrd="1" destOrd="0" parTransId="{4F24D69D-FA45-4C6E-98A9-1966DF508F60}" sibTransId="{BDC43C49-B572-44B2-B4CB-D6EC0055EDF8}"/>
    <dgm:cxn modelId="{7CA5159C-C55B-3D44-BD91-189B1BC93B8E}" type="presOf" srcId="{1B94EAC0-31DF-4D6D-957C-6B037FA8AF61}" destId="{D24694EA-ECD7-490C-9835-41D1E34302B0}" srcOrd="0" destOrd="0" presId="urn:microsoft.com/office/officeart/2018/5/layout/IconLeafLabelList"/>
    <dgm:cxn modelId="{D6BAECFB-D027-5A41-B3D1-EF5A839991D8}" type="presOf" srcId="{B39CFBD0-4678-40C0-B97F-DB8328A20AB6}" destId="{E02421F5-4F4D-435B-93F1-655F82DEB3F7}" srcOrd="0" destOrd="0" presId="urn:microsoft.com/office/officeart/2018/5/layout/IconLeafLabelList"/>
    <dgm:cxn modelId="{7339D0EC-3BF9-C94A-9A65-CFB89C0A2AE7}" type="presParOf" srcId="{E02421F5-4F4D-435B-93F1-655F82DEB3F7}" destId="{2645795A-18D7-4F4B-8B26-9EAD5DD260B5}" srcOrd="0" destOrd="0" presId="urn:microsoft.com/office/officeart/2018/5/layout/IconLeafLabelList"/>
    <dgm:cxn modelId="{5EE28FA6-C4D6-1542-A21F-32FE22F2B229}" type="presParOf" srcId="{2645795A-18D7-4F4B-8B26-9EAD5DD260B5}" destId="{D1120D72-A0CE-4874-B0BF-1DC898F3E84B}" srcOrd="0" destOrd="0" presId="urn:microsoft.com/office/officeart/2018/5/layout/IconLeafLabelList"/>
    <dgm:cxn modelId="{50C58807-747B-604A-8FB5-D78AC928728A}" type="presParOf" srcId="{2645795A-18D7-4F4B-8B26-9EAD5DD260B5}" destId="{09D2F68F-EB23-410B-806E-42C2B5508F43}" srcOrd="1" destOrd="0" presId="urn:microsoft.com/office/officeart/2018/5/layout/IconLeafLabelList"/>
    <dgm:cxn modelId="{6A657EA8-4D04-684B-A6D3-CC06814A429F}" type="presParOf" srcId="{2645795A-18D7-4F4B-8B26-9EAD5DD260B5}" destId="{3D924C24-E7C6-4CCA-B907-191A2D4A35BF}" srcOrd="2" destOrd="0" presId="urn:microsoft.com/office/officeart/2018/5/layout/IconLeafLabelList"/>
    <dgm:cxn modelId="{CEE9C0E9-CA07-FF4D-8A48-EA3691CDD930}" type="presParOf" srcId="{2645795A-18D7-4F4B-8B26-9EAD5DD260B5}" destId="{A6131948-FFDC-409E-A278-6487BC5B999D}" srcOrd="3" destOrd="0" presId="urn:microsoft.com/office/officeart/2018/5/layout/IconLeafLabelList"/>
    <dgm:cxn modelId="{F1F1287F-6D1C-514E-AA0B-CA68122C81B0}" type="presParOf" srcId="{E02421F5-4F4D-435B-93F1-655F82DEB3F7}" destId="{96BE4911-D51E-4EC1-9EF7-3A299BA294CC}" srcOrd="1" destOrd="0" presId="urn:microsoft.com/office/officeart/2018/5/layout/IconLeafLabelList"/>
    <dgm:cxn modelId="{E942A1E6-056B-F841-B045-3CA04F901979}" type="presParOf" srcId="{E02421F5-4F4D-435B-93F1-655F82DEB3F7}" destId="{1A1A02CE-4B08-4C15-B2AF-884D69042DBB}" srcOrd="2" destOrd="0" presId="urn:microsoft.com/office/officeart/2018/5/layout/IconLeafLabelList"/>
    <dgm:cxn modelId="{66054B86-9D4A-8143-ABAD-35D604CEBB21}" type="presParOf" srcId="{1A1A02CE-4B08-4C15-B2AF-884D69042DBB}" destId="{7A8273C9-9C87-4AF7-AE0C-4B5A610DD7FA}" srcOrd="0" destOrd="0" presId="urn:microsoft.com/office/officeart/2018/5/layout/IconLeafLabelList"/>
    <dgm:cxn modelId="{C3A53FD8-3277-0744-920B-676D375C46BA}" type="presParOf" srcId="{1A1A02CE-4B08-4C15-B2AF-884D69042DBB}" destId="{A9B80EC8-1B0F-4B5E-8E3B-F9601D821847}" srcOrd="1" destOrd="0" presId="urn:microsoft.com/office/officeart/2018/5/layout/IconLeafLabelList"/>
    <dgm:cxn modelId="{B11C197E-2E93-5543-B388-16D77D45CEA3}" type="presParOf" srcId="{1A1A02CE-4B08-4C15-B2AF-884D69042DBB}" destId="{04A9EC79-2E4F-45F7-92A5-E707011189E6}" srcOrd="2" destOrd="0" presId="urn:microsoft.com/office/officeart/2018/5/layout/IconLeafLabelList"/>
    <dgm:cxn modelId="{D6F43A54-FCAF-7548-BE48-4C1243304599}" type="presParOf" srcId="{1A1A02CE-4B08-4C15-B2AF-884D69042DBB}" destId="{D24694EA-ECD7-490C-9835-41D1E34302B0}" srcOrd="3" destOrd="0" presId="urn:microsoft.com/office/officeart/2018/5/layout/IconLeafLabelList"/>
    <dgm:cxn modelId="{1140720A-9D0F-4141-8985-45D8B630C244}" type="presParOf" srcId="{E02421F5-4F4D-435B-93F1-655F82DEB3F7}" destId="{11B07530-BF19-459A-B248-4B831C9A2D59}" srcOrd="3" destOrd="0" presId="urn:microsoft.com/office/officeart/2018/5/layout/IconLeafLabelList"/>
    <dgm:cxn modelId="{34A2FA1B-B04A-EE41-B113-3C8F74EC038A}" type="presParOf" srcId="{E02421F5-4F4D-435B-93F1-655F82DEB3F7}" destId="{EB45FB64-C459-48DC-B190-87719CEB4846}" srcOrd="4" destOrd="0" presId="urn:microsoft.com/office/officeart/2018/5/layout/IconLeafLabelList"/>
    <dgm:cxn modelId="{12EC7442-58A0-1D40-82D6-E2E21F39E10A}" type="presParOf" srcId="{EB45FB64-C459-48DC-B190-87719CEB4846}" destId="{2BC29156-8173-420D-868D-0D6F9922A599}" srcOrd="0" destOrd="0" presId="urn:microsoft.com/office/officeart/2018/5/layout/IconLeafLabelList"/>
    <dgm:cxn modelId="{309DFB85-713E-884D-A0BB-023D21EA914D}" type="presParOf" srcId="{EB45FB64-C459-48DC-B190-87719CEB4846}" destId="{C93E1309-14F4-458D-A112-F70F3E53E1D7}" srcOrd="1" destOrd="0" presId="urn:microsoft.com/office/officeart/2018/5/layout/IconLeafLabelList"/>
    <dgm:cxn modelId="{B4143A9B-C69A-2D40-B297-DADBA320308D}" type="presParOf" srcId="{EB45FB64-C459-48DC-B190-87719CEB4846}" destId="{0F34841B-7978-4026-A04A-60723F7A01DC}" srcOrd="2" destOrd="0" presId="urn:microsoft.com/office/officeart/2018/5/layout/IconLeafLabelList"/>
    <dgm:cxn modelId="{A15D9755-CDF6-0B46-84BD-1CD3C2C8513B}" type="presParOf" srcId="{EB45FB64-C459-48DC-B190-87719CEB4846}" destId="{9CCE2D48-AC72-4E6A-AF31-866E5EC543F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20D72-A0CE-4874-B0BF-1DC898F3E84B}">
      <dsp:nvSpPr>
        <dsp:cNvPr id="0" name=""/>
        <dsp:cNvSpPr/>
      </dsp:nvSpPr>
      <dsp:spPr>
        <a:xfrm>
          <a:off x="70874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2F68F-EB23-410B-806E-42C2B5508F43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31948-FFDC-409E-A278-6487BC5B999D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Bitcoin is a cryptocurrency</a:t>
          </a:r>
        </a:p>
      </dsp:txBody>
      <dsp:txXfrm>
        <a:off x="50618" y="3165669"/>
        <a:ext cx="3375000" cy="720000"/>
      </dsp:txXfrm>
    </dsp:sp>
    <dsp:sp modelId="{7A8273C9-9C87-4AF7-AE0C-4B5A610DD7FA}">
      <dsp:nvSpPr>
        <dsp:cNvPr id="0" name=""/>
        <dsp:cNvSpPr/>
      </dsp:nvSpPr>
      <dsp:spPr>
        <a:xfrm>
          <a:off x="4674368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80EC8-1B0F-4B5E-8E3B-F9601D821847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694EA-ECD7-490C-9835-41D1E34302B0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Launched in January 2019</a:t>
          </a:r>
        </a:p>
      </dsp:txBody>
      <dsp:txXfrm>
        <a:off x="4016243" y="3165669"/>
        <a:ext cx="3375000" cy="720000"/>
      </dsp:txXfrm>
    </dsp:sp>
    <dsp:sp modelId="{2BC29156-8173-420D-868D-0D6F9922A599}">
      <dsp:nvSpPr>
        <dsp:cNvPr id="0" name=""/>
        <dsp:cNvSpPr/>
      </dsp:nvSpPr>
      <dsp:spPr>
        <a:xfrm>
          <a:off x="863999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1309-14F4-458D-A112-F70F3E53E1D7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E2D48-AC72-4E6A-AF31-866E5EC543F4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Very secure: safety and liveness</a:t>
          </a:r>
        </a:p>
      </dsp:txBody>
      <dsp:txXfrm>
        <a:off x="7981868" y="3165669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ED9E-5BB4-9845-8F10-3CF69C408AD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7824-C578-D347-9BB7-2D5EB29A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9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3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23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56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9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5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2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7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240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99ba13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d99ba13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531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d99ba134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d99ba134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791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d99ba134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d99ba134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484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d99ba134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d99ba134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29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d99ba134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d99ba134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27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5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platforms </a:t>
            </a:r>
          </a:p>
          <a:p>
            <a:endParaRPr lang="en-US" dirty="0"/>
          </a:p>
          <a:p>
            <a:r>
              <a:rPr lang="en-US" dirty="0"/>
              <a:t>A platform for all platforms: gap -</a:t>
            </a:r>
            <a:r>
              <a:rPr lang="en-US" dirty="0">
                <a:sym typeface="Wingdings" pitchFamily="2" charset="2"/>
              </a:rPr>
              <a:t> big cross mark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Highlights gap.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5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C14F-7DB2-7E44-93AF-076BD7695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2FEEA-5CA0-4F47-A36E-0D77A24C0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EDCA-9901-8A4C-ACD7-73B0ED0A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8C05-33B0-D749-A14C-4476A2D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64B0-F19A-F04C-9EE3-73BB1AF1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7172-4FD3-164C-9683-70164E95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521B0-98AE-9D49-8638-2584B1FE5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FA8E3-95D1-5B49-93AD-E7E4981F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8935-456F-C54B-A59E-9BD79F3E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FBF0-7D7C-6943-8433-31D4178D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C14EF-57F0-B943-B44D-84316B8DC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7F7D3-6FE0-7F45-B475-27D99C56D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876D3-C532-3044-93C0-B5FDF004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D8B2-B612-5E4B-BA13-80D25F4C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6875-5142-1343-9492-6E30ACDB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53F6-7369-0540-85C6-BCC7B533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C0C5-A1A6-F744-BCF3-B145D98AE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C49B-BA5C-7D43-B18B-5C8B1374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F80-EFA8-594B-910E-EB69971D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393DC-1356-E04D-80F6-814DE8AD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1EB0-7AD3-FF49-BC37-B086A30B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63014-C4B6-7644-8CFC-91CA9A58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C7AC3-98A7-7040-ABA7-800138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6080-3516-5F42-A2E4-3005F3B8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F01D-B807-0941-B5D9-5E75AF8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88C0-A888-EA4E-8C07-676AB2CD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0B6A-D787-EE4C-AE09-0942DE095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80AA-2A6E-9541-A536-B15CF46D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2A1B4-1D1E-704A-8FAA-68345429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5CEFC-7749-E340-9A9E-2E3DB13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0ACD9-1ADE-624F-AB44-2F4214F1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820B-4D53-AA4F-A8AE-CC304754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02C46-39AF-704A-A80C-21A0D32E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CFC38-2E01-E24C-A86D-B6B36FD11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ECD0A-25DB-2746-84B5-B553BAFD5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B3E3F-6723-2D49-8B74-551E9C15F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3E6BF-8382-7148-B029-43F29209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1DFA0-11C3-294D-BBDA-DF388B4D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E174A-D364-3A4E-A629-A4C854E3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F105-70F9-4740-B501-B1728E88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5FEFC-1C8C-1B40-BDBE-8B7EC066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535D1-CA2C-F145-8103-3065C569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9B2F-D86E-6D45-AFB8-F7E8A4DB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8E2F8-84A9-D14C-8424-AF52147F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536CB-D725-EA4F-832A-91219E5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6363-C907-3744-BBD9-82BDE873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B87F-73AE-8D41-921A-74D2FF9E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1A1-74C4-8943-A6CA-57E80E48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42A57-E06A-0E4C-B0A9-B6D993BF1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730FC-2A55-FA43-BC1E-461F0577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916CD-3CFE-3F4D-8CBE-3C5416B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871C9-6B11-4A41-826F-B7FF7531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76DF-8B3D-5348-9835-7068CED5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A1016-14EC-A744-8C0B-015537D2E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E4AE7-4494-1C42-9C40-D046FAB9D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43EA4-9289-6947-A410-CD949C38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5EBC0-081A-A54D-A41A-2545448C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58DB-15F2-8845-B118-E727564A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94FDC-8A62-A646-93FE-3BDBE92A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6A68-8BF6-0B40-95BD-B6DBE926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5968-F810-0041-A45A-2B4B48039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9E17787-CDB4-FC41-8D6E-6E83B0843AB0}" type="datetimeFigureOut">
              <a:rPr lang="en-US" smtClean="0"/>
              <a:pPr/>
              <a:t>1/21/20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984A-7893-204A-A5E4-AA1A27161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B9616-7A13-7B40-ADBB-5748FBAC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44F096B6-B8DF-0C42-9CB4-52268210AD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engr.illinois.edu/ece598pv/ece598pv-sp202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5182" y="177372"/>
            <a:ext cx="12495197" cy="1423751"/>
          </a:xfrm>
        </p:spPr>
        <p:txBody>
          <a:bodyPr>
            <a:normAutofit/>
          </a:bodyPr>
          <a:lstStyle/>
          <a:p>
            <a:r>
              <a:rPr lang="en-US" sz="5000" dirty="0"/>
              <a:t>Principles of Blockchains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4AF58-8B1A-144D-818D-1289AA5DE53F}"/>
              </a:ext>
            </a:extLst>
          </p:cNvPr>
          <p:cNvSpPr txBox="1"/>
          <p:nvPr/>
        </p:nvSpPr>
        <p:spPr>
          <a:xfrm>
            <a:off x="2152650" y="3771900"/>
            <a:ext cx="8515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Course</a:t>
            </a:r>
            <a:r>
              <a:rPr lang="en-US" sz="2800" dirty="0"/>
              <a:t>: 598PV</a:t>
            </a:r>
            <a:r>
              <a:rPr lang="en-US" sz="2800"/>
              <a:t>, Spring 2020. 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Instructor</a:t>
            </a:r>
            <a:r>
              <a:rPr lang="en-US" sz="2800" dirty="0"/>
              <a:t>: Pramod Viswanath</a:t>
            </a:r>
          </a:p>
          <a:p>
            <a:endParaRPr lang="en-US" sz="2800" dirty="0"/>
          </a:p>
          <a:p>
            <a:r>
              <a:rPr lang="en-US" sz="2800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329465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Scaling Bitcoin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Throughput</a:t>
            </a: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 </a:t>
            </a: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Latency</a:t>
            </a: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Energy</a:t>
            </a: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Compute</a:t>
            </a: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Storage</a:t>
            </a: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90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This Course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Bitcoin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Scaling Bitcoin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B083A-D0DE-AE41-BDEA-516464D74798}"/>
              </a:ext>
            </a:extLst>
          </p:cNvPr>
          <p:cNvSpPr txBox="1"/>
          <p:nvPr/>
        </p:nvSpPr>
        <p:spPr>
          <a:xfrm>
            <a:off x="6875397" y="4504919"/>
            <a:ext cx="7214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Stack Design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Implementation Heavy</a:t>
            </a:r>
          </a:p>
        </p:txBody>
      </p:sp>
    </p:spTree>
    <p:extLst>
      <p:ext uri="{BB962C8B-B14F-4D97-AF65-F5344CB8AC3E}">
        <p14:creationId xmlns:p14="http://schemas.microsoft.com/office/powerpoint/2010/main" val="34003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Weeks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Full stack design of Bitcoin</a:t>
            </a:r>
          </a:p>
          <a:p>
            <a:r>
              <a:rPr lang="en-US" sz="2400" dirty="0"/>
              <a:t>	 description and analysis.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Bitcoin client implementation project</a:t>
            </a:r>
          </a:p>
          <a:p>
            <a:r>
              <a:rPr lang="en-US" sz="2400" dirty="0"/>
              <a:t>	to be completed by week 8. </a:t>
            </a:r>
          </a:p>
        </p:txBody>
      </p:sp>
    </p:spTree>
    <p:extLst>
      <p:ext uri="{BB962C8B-B14F-4D97-AF65-F5344CB8AC3E}">
        <p14:creationId xmlns:p14="http://schemas.microsoft.com/office/powerpoint/2010/main" val="5736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Bitcoin: Outline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Lecture 2: Basics of cryptography Part 1.  Hash functions. Digital signatures.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Lecture 3: Basics of cryptography Part 2. Merkle trees. Public key cryptography. </a:t>
            </a:r>
          </a:p>
        </p:txBody>
      </p:sp>
    </p:spTree>
    <p:extLst>
      <p:ext uri="{BB962C8B-B14F-4D97-AF65-F5344CB8AC3E}">
        <p14:creationId xmlns:p14="http://schemas.microsoft.com/office/powerpoint/2010/main" val="32766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Bitcoin: Outline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Lecture 4: Peer to peer networks, gossip algorithms.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Lecture 5: Nakamoto consensus (longest chain rule). Ledger formation. </a:t>
            </a:r>
          </a:p>
        </p:txBody>
      </p:sp>
    </p:spTree>
    <p:extLst>
      <p:ext uri="{BB962C8B-B14F-4D97-AF65-F5344CB8AC3E}">
        <p14:creationId xmlns:p14="http://schemas.microsoft.com/office/powerpoint/2010/main" val="30833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Bitcoin: Outline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Lecture 6: UTXO state representation. Proof of Work. Mining process. Incentives.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Lecture 7: </a:t>
            </a:r>
            <a:r>
              <a:rPr lang="en-US" sz="2400" dirty="0" err="1"/>
              <a:t>Scipting</a:t>
            </a:r>
            <a:r>
              <a:rPr lang="en-US" sz="2400" dirty="0"/>
              <a:t> language in Bitcoin. SPV light clients. </a:t>
            </a:r>
          </a:p>
        </p:txBody>
      </p:sp>
    </p:spTree>
    <p:extLst>
      <p:ext uri="{BB962C8B-B14F-4D97-AF65-F5344CB8AC3E}">
        <p14:creationId xmlns:p14="http://schemas.microsoft.com/office/powerpoint/2010/main" val="29566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Bitcoin: Outline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Lecture 8: Security of Nakamoto consensus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Lecture 9:  Incentive compatibility of Bitcoin. Selfish mining.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Lecture 10: Improving Bitcoin performance. Payment channels (lightning network).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79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Scaling Bitcoin: Outline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46494" y="1893034"/>
            <a:ext cx="7214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Throughput and latency</a:t>
            </a:r>
            <a:r>
              <a:rPr lang="en-US" sz="2400" dirty="0"/>
              <a:t>: new consensus algorithms that can potentially work at physical limits</a:t>
            </a:r>
          </a:p>
          <a:p>
            <a:endParaRPr lang="en-US" sz="2400" dirty="0"/>
          </a:p>
          <a:p>
            <a:r>
              <a:rPr lang="en-US" sz="2400" b="1" dirty="0"/>
              <a:t>Storage and Compute</a:t>
            </a:r>
            <a:r>
              <a:rPr lang="en-US" sz="2400" dirty="0"/>
              <a:t>: </a:t>
            </a:r>
            <a:r>
              <a:rPr lang="en-US" sz="2400" dirty="0" err="1"/>
              <a:t>Sharding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Communication</a:t>
            </a:r>
            <a:r>
              <a:rPr lang="en-US" sz="2400" dirty="0"/>
              <a:t>: ensuring data communication, coded block representations. </a:t>
            </a:r>
          </a:p>
          <a:p>
            <a:endParaRPr lang="en-US" sz="2400" dirty="0"/>
          </a:p>
          <a:p>
            <a:r>
              <a:rPr lang="en-US" sz="2400" b="1" dirty="0"/>
              <a:t>Energy</a:t>
            </a:r>
            <a:r>
              <a:rPr lang="en-US" sz="2400" dirty="0"/>
              <a:t>:  replace proof of work by proof of stake. Design of incentive mechanism designs for proof of stake.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1543E-A377-F74B-8476-C5AE9C9334ED}"/>
              </a:ext>
            </a:extLst>
          </p:cNvPr>
          <p:cNvSpPr txBox="1"/>
          <p:nvPr/>
        </p:nvSpPr>
        <p:spPr>
          <a:xfrm>
            <a:off x="1003935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EA8E6-5B4F-ED4C-817B-8F0CA17552B3}"/>
              </a:ext>
            </a:extLst>
          </p:cNvPr>
          <p:cNvSpPr txBox="1"/>
          <p:nvPr/>
        </p:nvSpPr>
        <p:spPr>
          <a:xfrm>
            <a:off x="9142928" y="2341482"/>
            <a:ext cx="21801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Activities</a:t>
            </a:r>
            <a:r>
              <a:rPr lang="en-US" sz="2400" dirty="0"/>
              <a:t>: </a:t>
            </a:r>
          </a:p>
          <a:p>
            <a:r>
              <a:rPr lang="en-US" sz="2400" dirty="0"/>
              <a:t>Read research papers</a:t>
            </a:r>
          </a:p>
          <a:p>
            <a:endParaRPr lang="en-US" sz="2400" dirty="0"/>
          </a:p>
          <a:p>
            <a:r>
              <a:rPr lang="en-US" sz="2400" dirty="0"/>
              <a:t>Security analysis </a:t>
            </a:r>
          </a:p>
          <a:p>
            <a:endParaRPr lang="en-US" sz="2400" dirty="0"/>
          </a:p>
          <a:p>
            <a:r>
              <a:rPr lang="en-US" sz="2400" dirty="0"/>
              <a:t>Implement promising ideas in final project</a:t>
            </a:r>
          </a:p>
        </p:txBody>
      </p:sp>
    </p:spTree>
    <p:extLst>
      <p:ext uri="{BB962C8B-B14F-4D97-AF65-F5344CB8AC3E}">
        <p14:creationId xmlns:p14="http://schemas.microsoft.com/office/powerpoint/2010/main" val="21811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Logistics: grading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Assignments:  30%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Midterm Project (Bitcoin client): 30%</a:t>
            </a:r>
          </a:p>
          <a:p>
            <a:r>
              <a:rPr lang="en-US" sz="2400" dirty="0"/>
              <a:t>	team of 2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Final Project</a:t>
            </a:r>
            <a:r>
              <a:rPr lang="en-US" sz="2400" dirty="0">
                <a:sym typeface="Wingdings" pitchFamily="2" charset="2"/>
              </a:rPr>
              <a:t> (Scaling Bitcoin): 40% </a:t>
            </a:r>
          </a:p>
          <a:p>
            <a:r>
              <a:rPr lang="en-US" sz="2400" dirty="0">
                <a:sym typeface="Wingdings" pitchFamily="2" charset="2"/>
              </a:rPr>
              <a:t>	team of 2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2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Logistics: course content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Website for the course: https://</a:t>
            </a:r>
            <a:r>
              <a:rPr lang="en-US" sz="2400" dirty="0" err="1"/>
              <a:t>courses.grainger.illinois.edu</a:t>
            </a:r>
            <a:r>
              <a:rPr lang="en-US" sz="2400" dirty="0"/>
              <a:t>/ece598pv/sp2020/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Assignments and Projects on Gitlab: </a:t>
            </a:r>
          </a:p>
          <a:p>
            <a:r>
              <a:rPr lang="en-US" sz="2400" u="sng" dirty="0">
                <a:hlinkClick r:id="rId3"/>
              </a:rPr>
              <a:t>https://gitlab.engr.illinois.edu/ece598pv/ece598pv-sp2020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Communication: Instruction from staff via email</a:t>
            </a:r>
          </a:p>
          <a:p>
            <a:r>
              <a:rPr lang="en-US" sz="2400" dirty="0"/>
              <a:t>		  Students can post on Piazza and </a:t>
            </a:r>
            <a:r>
              <a:rPr lang="en-US" sz="2400" dirty="0" err="1"/>
              <a:t>gitlab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5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What are Blockchains?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DB1D4-B729-1243-B70C-90F336777B60}"/>
              </a:ext>
            </a:extLst>
          </p:cNvPr>
          <p:cNvSpPr txBox="1"/>
          <p:nvPr/>
        </p:nvSpPr>
        <p:spPr>
          <a:xfrm>
            <a:off x="1958991" y="3124723"/>
            <a:ext cx="692946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Blockchains are decentralized digital trust platforms</a:t>
            </a:r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83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630817"/>
            <a:ext cx="11360800" cy="13313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4400" dirty="0">
                <a:latin typeface="+mj-lt"/>
              </a:rPr>
              <a:t>Logistics: programming language</a:t>
            </a:r>
            <a:endParaRPr sz="44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9B74B-D2E4-A24A-9072-E5C091EFFBEB}"/>
              </a:ext>
            </a:extLst>
          </p:cNvPr>
          <p:cNvSpPr/>
          <p:nvPr/>
        </p:nvSpPr>
        <p:spPr>
          <a:xfrm>
            <a:off x="5695950" y="3581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Rust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77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zh-CN" dirty="0">
                <a:latin typeface="+mj-lt"/>
              </a:rPr>
              <a:t>What is Rust?</a:t>
            </a:r>
            <a:endParaRPr dirty="0">
              <a:latin typeface="+mj-l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zh-CN" sz="2400" dirty="0">
                <a:latin typeface="+mn-lt"/>
              </a:rPr>
              <a:t>Rust is a compiled language just like C/C++. Rust code is compiled to executable binary.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zh-CN" sz="2400" dirty="0">
                <a:latin typeface="+mn-lt"/>
              </a:rPr>
              <a:t>Rust program is highly reliable. Rust’s type system and ownership model guarantee memory-safety and thread-safety. </a:t>
            </a:r>
            <a:endParaRPr lang="en-US" altLang="zh-CN" sz="2400" dirty="0">
              <a:latin typeface="+mn-l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zh-CN" sz="2400" dirty="0">
                <a:latin typeface="+mn-lt"/>
              </a:rPr>
              <a:t>Programmers eliminate many classes of bugs at compile-time, where the compiler message is highly useful to eliminate bugs and make the program more reliable.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zh-CN" sz="2400" dirty="0">
                <a:latin typeface="+mn-lt"/>
              </a:rPr>
              <a:t>www.rust-lang.org</a:t>
            </a:r>
            <a:endParaRPr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833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713333" y="843067"/>
            <a:ext cx="3236400" cy="1394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CN" sz="3200"/>
              <a:t>Miner</a:t>
            </a:r>
            <a:endParaRPr sz="3200"/>
          </a:p>
        </p:txBody>
      </p:sp>
      <p:sp>
        <p:nvSpPr>
          <p:cNvPr id="67" name="Google Shape;67;p15"/>
          <p:cNvSpPr/>
          <p:nvPr/>
        </p:nvSpPr>
        <p:spPr>
          <a:xfrm>
            <a:off x="7918080" y="843067"/>
            <a:ext cx="3236400" cy="1394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CN" sz="3200"/>
              <a:t>User Interface</a:t>
            </a:r>
            <a:endParaRPr sz="3200"/>
          </a:p>
        </p:txBody>
      </p:sp>
      <p:graphicFrame>
        <p:nvGraphicFramePr>
          <p:cNvPr id="68" name="Google Shape;68;p15"/>
          <p:cNvGraphicFramePr/>
          <p:nvPr/>
        </p:nvGraphicFramePr>
        <p:xfrm>
          <a:off x="4685567" y="3797567"/>
          <a:ext cx="2656200" cy="2438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Memory Pool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Transaction 1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solidFill>
                            <a:schemeClr val="dk1"/>
                          </a:solidFill>
                        </a:rPr>
                        <a:t>Transaction 2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...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9" name="Google Shape;69;p15"/>
          <p:cNvCxnSpPr/>
          <p:nvPr/>
        </p:nvCxnSpPr>
        <p:spPr>
          <a:xfrm flipH="1">
            <a:off x="6793133" y="2269800"/>
            <a:ext cx="2010400" cy="15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5"/>
          <p:cNvSpPr txBox="1"/>
          <p:nvPr/>
        </p:nvSpPr>
        <p:spPr>
          <a:xfrm>
            <a:off x="7781033" y="2897767"/>
            <a:ext cx="2723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400"/>
              <a:t>Add new transactions</a:t>
            </a:r>
            <a:endParaRPr sz="2400"/>
          </a:p>
        </p:txBody>
      </p:sp>
      <p:cxnSp>
        <p:nvCxnSpPr>
          <p:cNvPr id="71" name="Google Shape;71;p15"/>
          <p:cNvCxnSpPr/>
          <p:nvPr/>
        </p:nvCxnSpPr>
        <p:spPr>
          <a:xfrm rot="10800000">
            <a:off x="3323733" y="2269767"/>
            <a:ext cx="1929200" cy="149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Google Shape;72;p15"/>
          <p:cNvSpPr txBox="1"/>
          <p:nvPr/>
        </p:nvSpPr>
        <p:spPr>
          <a:xfrm>
            <a:off x="2116300" y="2902800"/>
            <a:ext cx="2723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400"/>
              <a:t>Get transactions</a:t>
            </a:r>
            <a:endParaRPr sz="240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713333" y="5830100"/>
            <a:ext cx="1044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0" dirty="0">
                <a:latin typeface="+mn-lt"/>
              </a:rPr>
              <a:t>Rust compiler doesn’t allow more than one owner (Miner &amp; UI) of an object (Memory Pool).</a:t>
            </a:r>
            <a:endParaRPr sz="2400" b="0" dirty="0">
              <a:latin typeface="+mn-l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053667" y="2472717"/>
            <a:ext cx="3920000" cy="108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NOT ALLOWED</a:t>
            </a:r>
            <a:endParaRPr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713333" y="843067"/>
            <a:ext cx="3236400" cy="1394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CN" sz="3200"/>
              <a:t>Miner</a:t>
            </a:r>
            <a:endParaRPr sz="3200"/>
          </a:p>
        </p:txBody>
      </p:sp>
      <p:sp>
        <p:nvSpPr>
          <p:cNvPr id="80" name="Google Shape;80;p16"/>
          <p:cNvSpPr/>
          <p:nvPr/>
        </p:nvSpPr>
        <p:spPr>
          <a:xfrm>
            <a:off x="7918080" y="843067"/>
            <a:ext cx="3236400" cy="1394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CN" sz="3200"/>
              <a:t>User Interface</a:t>
            </a:r>
            <a:endParaRPr sz="3200"/>
          </a:p>
        </p:txBody>
      </p:sp>
      <p:graphicFrame>
        <p:nvGraphicFramePr>
          <p:cNvPr id="81" name="Google Shape;81;p16"/>
          <p:cNvGraphicFramePr/>
          <p:nvPr/>
        </p:nvGraphicFramePr>
        <p:xfrm>
          <a:off x="4685567" y="3797567"/>
          <a:ext cx="2656200" cy="2438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/>
                        <a:t>Thread-safe lock</a:t>
                      </a:r>
                      <a:endParaRPr sz="2400" b="1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Memory Pool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Transaction 1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...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2" name="Google Shape;82;p16"/>
          <p:cNvCxnSpPr/>
          <p:nvPr/>
        </p:nvCxnSpPr>
        <p:spPr>
          <a:xfrm flipH="1">
            <a:off x="6793133" y="2269800"/>
            <a:ext cx="2010400" cy="15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" name="Google Shape;83;p16"/>
          <p:cNvSpPr txBox="1"/>
          <p:nvPr/>
        </p:nvSpPr>
        <p:spPr>
          <a:xfrm>
            <a:off x="7781033" y="2897767"/>
            <a:ext cx="2723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400"/>
              <a:t>Add new transactions</a:t>
            </a:r>
            <a:endParaRPr sz="2400"/>
          </a:p>
        </p:txBody>
      </p:sp>
      <p:cxnSp>
        <p:nvCxnSpPr>
          <p:cNvPr id="84" name="Google Shape;84;p16"/>
          <p:cNvCxnSpPr/>
          <p:nvPr/>
        </p:nvCxnSpPr>
        <p:spPr>
          <a:xfrm rot="10800000">
            <a:off x="3323733" y="2269767"/>
            <a:ext cx="1929200" cy="149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6"/>
          <p:cNvSpPr txBox="1"/>
          <p:nvPr/>
        </p:nvSpPr>
        <p:spPr>
          <a:xfrm>
            <a:off x="2116300" y="2902800"/>
            <a:ext cx="2723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CN" sz="2400"/>
              <a:t>Get transactions</a:t>
            </a:r>
            <a:endParaRPr sz="2400"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713333" y="5830100"/>
            <a:ext cx="1044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0" dirty="0">
                <a:latin typeface="+mn-lt"/>
              </a:rPr>
              <a:t>If an object is wrapped by a thread-safe lock, Rust compiler allows more than one owner (Miner &amp; UI).</a:t>
            </a:r>
            <a:endParaRPr sz="2400" b="0" dirty="0">
              <a:latin typeface="+mn-l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918067" y="4175733"/>
            <a:ext cx="3920000" cy="108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3200"/>
              <a:t>Pass compiling</a:t>
            </a:r>
            <a:endParaRPr sz="3200"/>
          </a:p>
          <a:p>
            <a:pPr algn="ctr"/>
            <a:r>
              <a:rPr lang="en-US" altLang="zh-CN" sz="3200"/>
              <a:t>and safe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3991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zh-CN" dirty="0"/>
              <a:t>Besides its reliability, Rust also provides good ...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15600" y="23028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zh-CN" sz="2400" dirty="0">
                <a:latin typeface="+mn-lt"/>
              </a:rPr>
              <a:t>efficiency as C/C++,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zh-CN" sz="2400" dirty="0">
                <a:latin typeface="+mn-lt"/>
              </a:rPr>
              <a:t>network support as Go and Python,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zh-CN" sz="2400" dirty="0">
                <a:latin typeface="+mn-lt"/>
              </a:rPr>
              <a:t>functional-style programming as Scala,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zh-CN" sz="2400" dirty="0">
                <a:latin typeface="+mn-lt"/>
              </a:rPr>
              <a:t>community support as many other popular lanuages.</a:t>
            </a:r>
            <a:endParaRPr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831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zh-CN"/>
              <a:t>Why is Rust chosen for blockchains?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15600" y="1917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zh-CN" sz="2400" dirty="0">
                <a:latin typeface="+mn-lt"/>
              </a:rPr>
              <a:t>High reliability makes blockchains reliable and secure.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zh-CN" sz="2400" dirty="0">
                <a:latin typeface="+mn-lt"/>
              </a:rPr>
              <a:t>Good efficiency makes blockchains scalable.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zh-CN" sz="2400" dirty="0">
                <a:latin typeface="+mn-lt"/>
              </a:rPr>
              <a:t>Network support makes communication easy-to-code.</a:t>
            </a:r>
            <a:endParaRPr sz="2400" dirty="0">
              <a:latin typeface="+mn-l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US" altLang="zh-CN" sz="2400" dirty="0">
                <a:latin typeface="+mn-lt"/>
              </a:rPr>
              <a:t>Influential </a:t>
            </a:r>
            <a:r>
              <a:rPr lang="zh-CN" sz="2400" dirty="0">
                <a:latin typeface="+mn-lt"/>
              </a:rPr>
              <a:t>projects are using Rust:</a:t>
            </a:r>
            <a:endParaRPr sz="2400" dirty="0">
              <a:latin typeface="+mn-lt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834" y="5118888"/>
            <a:ext cx="2538133" cy="97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200" y="5032141"/>
            <a:ext cx="2538149" cy="114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59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291089"/>
            <a:ext cx="11762509" cy="1842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Evolution of Trust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Human success is based on flexible cooperation in large numbers. This requires trust</a:t>
            </a:r>
            <a:endParaRPr lang="en-US" sz="48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B1CA8-4F0B-1840-B790-82C08B05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0772"/>
            <a:ext cx="10515599" cy="32072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Platform Economy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248610-60B1-CF44-815A-C7DAED4B073E}"/>
              </a:ext>
            </a:extLst>
          </p:cNvPr>
          <p:cNvGrpSpPr/>
          <p:nvPr/>
        </p:nvGrpSpPr>
        <p:grpSpPr>
          <a:xfrm>
            <a:off x="3227185" y="1591467"/>
            <a:ext cx="6637251" cy="4698497"/>
            <a:chOff x="1641811" y="1690688"/>
            <a:chExt cx="7883309" cy="45155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C7F3F3-3377-6040-83F9-5E7DB686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1811" y="2204260"/>
              <a:ext cx="7883309" cy="40019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8A1032-40C1-A34E-BC88-EAC285F647AE}"/>
                </a:ext>
              </a:extLst>
            </p:cNvPr>
            <p:cNvSpPr txBox="1"/>
            <p:nvPr/>
          </p:nvSpPr>
          <p:spPr>
            <a:xfrm>
              <a:off x="3054484" y="1762808"/>
              <a:ext cx="71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3B2BEB-DE0D-9649-B648-26DBF03406B4}"/>
                </a:ext>
              </a:extLst>
            </p:cNvPr>
            <p:cNvSpPr txBox="1"/>
            <p:nvPr/>
          </p:nvSpPr>
          <p:spPr>
            <a:xfrm>
              <a:off x="7292501" y="169068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0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Bitcoin is the original blockchain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3" name="TextBox 13">
            <a:extLst>
              <a:ext uri="{FF2B5EF4-FFF2-40B4-BE49-F238E27FC236}">
                <a16:creationId xmlns:a16="http://schemas.microsoft.com/office/drawing/2014/main" id="{55003F54-0805-4BF5-B27F-3EA663206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981837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765544" y="2126512"/>
            <a:ext cx="721464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Cryptocurrency</a:t>
            </a: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	medium of exchange and store of value</a:t>
            </a: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Born during the 2008 Financial Crisis</a:t>
            </a: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Anonymous inventor</a:t>
            </a:r>
          </a:p>
          <a:p>
            <a:r>
              <a:rPr lang="en-US" sz="2400" dirty="0">
                <a:ea typeface="Palatino"/>
                <a:cs typeface="Palatino"/>
                <a:sym typeface="Palatino"/>
              </a:rPr>
              <a:t>	pseudonym: Satoshi Nakamoto</a:t>
            </a: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92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Bitcoin is THE bubble of all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9FF60-B84B-1E4E-B4F3-97373160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627" y="1104390"/>
            <a:ext cx="6847062" cy="451905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CA2068-BA33-5E4F-9153-F759DBC816E3}"/>
              </a:ext>
            </a:extLst>
          </p:cNvPr>
          <p:cNvSpPr txBox="1"/>
          <p:nvPr/>
        </p:nvSpPr>
        <p:spPr>
          <a:xfrm>
            <a:off x="838200" y="1960940"/>
            <a:ext cx="606595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Security 			</a:t>
            </a:r>
            <a:r>
              <a:rPr lang="en-US" sz="2400" dirty="0">
                <a:ea typeface="Palatino"/>
                <a:cs typeface="Palatino"/>
                <a:sym typeface="Palatino"/>
              </a:rPr>
              <a:t>–</a:t>
            </a:r>
            <a:r>
              <a:rPr lang="en-US" sz="2400" dirty="0"/>
              <a:t> </a:t>
            </a:r>
            <a:r>
              <a:rPr lang="en-US" sz="2400" dirty="0">
                <a:ea typeface="Palatino"/>
                <a:cs typeface="Palatino"/>
                <a:sym typeface="Palatino"/>
              </a:rPr>
              <a:t>50% adversary</a:t>
            </a: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01A26-DCD2-8643-96DD-B23A8EDE585A}"/>
              </a:ext>
            </a:extLst>
          </p:cNvPr>
          <p:cNvSpPr/>
          <p:nvPr/>
        </p:nvSpPr>
        <p:spPr>
          <a:xfrm>
            <a:off x="838200" y="27835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Palatino"/>
                <a:cs typeface="Palatino"/>
                <a:sym typeface="Palatino"/>
              </a:rPr>
              <a:t>2. Transaction throughput 	– 7 tx/s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F5EE86-9147-A64C-837A-476472A39A0D}"/>
              </a:ext>
            </a:extLst>
          </p:cNvPr>
          <p:cNvSpPr/>
          <p:nvPr/>
        </p:nvSpPr>
        <p:spPr>
          <a:xfrm>
            <a:off x="829034" y="3481847"/>
            <a:ext cx="4875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Palatino"/>
                <a:cs typeface="Palatino"/>
                <a:sym typeface="Palatino"/>
              </a:rPr>
              <a:t>3. Confirmation Latency 	– hours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AFB6AF-2DB4-D749-9537-EA546BAAED3E}"/>
              </a:ext>
            </a:extLst>
          </p:cNvPr>
          <p:cNvSpPr txBox="1">
            <a:spLocks/>
          </p:cNvSpPr>
          <p:nvPr/>
        </p:nvSpPr>
        <p:spPr>
          <a:xfrm>
            <a:off x="829034" y="-1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Bitcoin performance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070DE3-919F-3143-A472-B832462B55B8}"/>
              </a:ext>
            </a:extLst>
          </p:cNvPr>
          <p:cNvSpPr/>
          <p:nvPr/>
        </p:nvSpPr>
        <p:spPr>
          <a:xfrm>
            <a:off x="838200" y="4180158"/>
            <a:ext cx="6825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Palatino"/>
                <a:cs typeface="Palatino"/>
                <a:sym typeface="Palatino"/>
              </a:rPr>
              <a:t>4. Energy consumption	– medium size country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419BF6-1712-6347-B64C-1F794F8CBC8C}"/>
              </a:ext>
            </a:extLst>
          </p:cNvPr>
          <p:cNvSpPr/>
          <p:nvPr/>
        </p:nvSpPr>
        <p:spPr>
          <a:xfrm>
            <a:off x="838200" y="4774519"/>
            <a:ext cx="7824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Palatino"/>
                <a:cs typeface="Palatino"/>
                <a:sym typeface="Palatino"/>
              </a:rPr>
              <a:t>5. Compute			– specialized mining hardware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C69B3-98FB-DC4C-AFE2-18C015C5A064}"/>
              </a:ext>
            </a:extLst>
          </p:cNvPr>
          <p:cNvSpPr/>
          <p:nvPr/>
        </p:nvSpPr>
        <p:spPr>
          <a:xfrm>
            <a:off x="838200" y="5323171"/>
            <a:ext cx="7592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Palatino"/>
                <a:cs typeface="Palatino"/>
                <a:sym typeface="Palatino"/>
              </a:rPr>
              <a:t>6. Storage 			– everyone stores everything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FF35C2-867F-F847-A0BC-05273523A3B2}"/>
              </a:ext>
            </a:extLst>
          </p:cNvPr>
          <p:cNvSpPr/>
          <p:nvPr/>
        </p:nvSpPr>
        <p:spPr>
          <a:xfrm>
            <a:off x="829034" y="5965210"/>
            <a:ext cx="7397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Palatino"/>
                <a:cs typeface="Palatino"/>
                <a:sym typeface="Palatino"/>
              </a:rPr>
              <a:t>7. Communication 		– everyone </a:t>
            </a:r>
            <a:r>
              <a:rPr lang="en-US" sz="2400" dirty="0" err="1">
                <a:ea typeface="Palatino"/>
                <a:cs typeface="Palatino"/>
                <a:sym typeface="Palatino"/>
              </a:rPr>
              <a:t>tx</a:t>
            </a:r>
            <a:r>
              <a:rPr lang="en-US" sz="2400" dirty="0">
                <a:ea typeface="Palatino"/>
                <a:cs typeface="Palatino"/>
                <a:sym typeface="Palatino"/>
              </a:rPr>
              <a:t>/</a:t>
            </a:r>
            <a:r>
              <a:rPr lang="en-US" sz="2400" dirty="0" err="1">
                <a:ea typeface="Palatino"/>
                <a:cs typeface="Palatino"/>
                <a:sym typeface="Palatino"/>
              </a:rPr>
              <a:t>rx</a:t>
            </a:r>
            <a:r>
              <a:rPr lang="en-US" sz="2400" dirty="0">
                <a:ea typeface="Palatino"/>
                <a:cs typeface="Palatino"/>
                <a:sym typeface="Palatino"/>
              </a:rPr>
              <a:t> everything</a:t>
            </a:r>
          </a:p>
        </p:txBody>
      </p:sp>
    </p:spTree>
    <p:extLst>
      <p:ext uri="{BB962C8B-B14F-4D97-AF65-F5344CB8AC3E}">
        <p14:creationId xmlns:p14="http://schemas.microsoft.com/office/powerpoint/2010/main" val="2946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46" y="189160"/>
            <a:ext cx="3805065" cy="1142339"/>
          </a:xfrm>
        </p:spPr>
        <p:txBody>
          <a:bodyPr>
            <a:normAutofit/>
          </a:bodyPr>
          <a:lstStyle/>
          <a:p>
            <a:r>
              <a:rPr lang="en-US" dirty="0"/>
              <a:t>The Promise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4005A3-A409-2B47-9D04-B748E7DEEBA7}"/>
              </a:ext>
            </a:extLst>
          </p:cNvPr>
          <p:cNvSpPr/>
          <p:nvPr/>
        </p:nvSpPr>
        <p:spPr>
          <a:xfrm>
            <a:off x="953311" y="5883411"/>
            <a:ext cx="10077855" cy="537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 Blockchain Infrastructure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02CBDC45-031E-F34B-BE24-0AD2E37BE440}"/>
              </a:ext>
            </a:extLst>
          </p:cNvPr>
          <p:cNvSpPr/>
          <p:nvPr/>
        </p:nvSpPr>
        <p:spPr>
          <a:xfrm>
            <a:off x="5461865" y="3201263"/>
            <a:ext cx="194505" cy="25995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A54125-2536-2A41-B3D1-CD16361BFBC2}"/>
              </a:ext>
            </a:extLst>
          </p:cNvPr>
          <p:cNvSpPr/>
          <p:nvPr/>
        </p:nvSpPr>
        <p:spPr>
          <a:xfrm>
            <a:off x="1934338" y="2525734"/>
            <a:ext cx="1640732" cy="537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Payments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CCF0E4-2501-0941-A38B-684462A64A34}"/>
              </a:ext>
            </a:extLst>
          </p:cNvPr>
          <p:cNvSpPr/>
          <p:nvPr/>
        </p:nvSpPr>
        <p:spPr>
          <a:xfrm>
            <a:off x="3710685" y="1386967"/>
            <a:ext cx="1958165" cy="537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Exchanges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8B0DB8-25BA-1645-9DB6-A644A2F6D54B}"/>
              </a:ext>
            </a:extLst>
          </p:cNvPr>
          <p:cNvSpPr/>
          <p:nvPr/>
        </p:nvSpPr>
        <p:spPr>
          <a:xfrm>
            <a:off x="4576325" y="2518871"/>
            <a:ext cx="1640732" cy="537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Networks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887F9E-2FC4-B94D-BB92-9FFFF6A66239}"/>
              </a:ext>
            </a:extLst>
          </p:cNvPr>
          <p:cNvSpPr/>
          <p:nvPr/>
        </p:nvSpPr>
        <p:spPr>
          <a:xfrm>
            <a:off x="6463352" y="2946613"/>
            <a:ext cx="1640732" cy="695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Prediction Market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5E67C1-4F5B-CE40-BFA0-F68D24DC5207}"/>
              </a:ext>
            </a:extLst>
          </p:cNvPr>
          <p:cNvSpPr/>
          <p:nvPr/>
        </p:nvSpPr>
        <p:spPr>
          <a:xfrm>
            <a:off x="3401958" y="2873264"/>
            <a:ext cx="1425452" cy="69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Gaming </a:t>
            </a:r>
          </a:p>
          <a:p>
            <a:pPr algn="ctr"/>
            <a:r>
              <a:rPr lang="en-US" dirty="0"/>
              <a:t>assets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07D3FA-2C8E-384A-BC75-05F66D7E3FF2}"/>
              </a:ext>
            </a:extLst>
          </p:cNvPr>
          <p:cNvSpPr/>
          <p:nvPr/>
        </p:nvSpPr>
        <p:spPr>
          <a:xfrm>
            <a:off x="6844969" y="1875078"/>
            <a:ext cx="1106507" cy="508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1FEA3-C857-E848-B30D-6B8DF2B30D40}"/>
              </a:ext>
            </a:extLst>
          </p:cNvPr>
          <p:cNvSpPr txBox="1"/>
          <p:nvPr/>
        </p:nvSpPr>
        <p:spPr>
          <a:xfrm>
            <a:off x="2092547" y="2171012"/>
            <a:ext cx="14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10K Tx / Sec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18AA1-B38E-A24D-AAF2-AA4FEFF9292F}"/>
              </a:ext>
            </a:extLst>
          </p:cNvPr>
          <p:cNvSpPr txBox="1"/>
          <p:nvPr/>
        </p:nvSpPr>
        <p:spPr>
          <a:xfrm>
            <a:off x="3710685" y="1067094"/>
            <a:ext cx="178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 Trades / Sec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1A8AC-6FC5-094E-B309-470E1064FDDF}"/>
              </a:ext>
            </a:extLst>
          </p:cNvPr>
          <p:cNvSpPr txBox="1"/>
          <p:nvPr/>
        </p:nvSpPr>
        <p:spPr>
          <a:xfrm>
            <a:off x="4449009" y="2176935"/>
            <a:ext cx="178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10K Tweet / Sec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20574-C464-234A-9229-EED98A40E999}"/>
              </a:ext>
            </a:extLst>
          </p:cNvPr>
          <p:cNvSpPr txBox="1"/>
          <p:nvPr/>
        </p:nvSpPr>
        <p:spPr>
          <a:xfrm>
            <a:off x="6523842" y="2585048"/>
            <a:ext cx="1519753" cy="36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Tx / Sec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BA359-33F8-1C42-904F-0E31C6C816EE}"/>
              </a:ext>
            </a:extLst>
          </p:cNvPr>
          <p:cNvSpPr txBox="1"/>
          <p:nvPr/>
        </p:nvSpPr>
        <p:spPr>
          <a:xfrm>
            <a:off x="3377407" y="3581241"/>
            <a:ext cx="156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Tx / Sec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5CCFBF-CEFF-8F4C-BAFE-FB1AE5A98839}"/>
              </a:ext>
            </a:extLst>
          </p:cNvPr>
          <p:cNvSpPr txBox="1"/>
          <p:nvPr/>
        </p:nvSpPr>
        <p:spPr>
          <a:xfrm>
            <a:off x="6681240" y="1536922"/>
            <a:ext cx="1529110" cy="36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100K Tx / Sec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726C7-6501-8A48-9876-4B73992E0F6B}"/>
              </a:ext>
            </a:extLst>
          </p:cNvPr>
          <p:cNvSpPr txBox="1"/>
          <p:nvPr/>
        </p:nvSpPr>
        <p:spPr>
          <a:xfrm>
            <a:off x="8962397" y="5514079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Ethereum:  20 Tx / Sec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3D8B1F-4155-1341-A846-0656A8E6388B}"/>
              </a:ext>
            </a:extLst>
          </p:cNvPr>
          <p:cNvCxnSpPr/>
          <p:nvPr/>
        </p:nvCxnSpPr>
        <p:spPr>
          <a:xfrm>
            <a:off x="11152413" y="6420629"/>
            <a:ext cx="79465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C56220-0C59-0C44-9C55-2726712CAD85}"/>
              </a:ext>
            </a:extLst>
          </p:cNvPr>
          <p:cNvCxnSpPr/>
          <p:nvPr/>
        </p:nvCxnSpPr>
        <p:spPr>
          <a:xfrm flipV="1">
            <a:off x="11544299" y="326571"/>
            <a:ext cx="0" cy="60940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01CAB6E-2F0E-4F44-B43E-B09693147229}"/>
              </a:ext>
            </a:extLst>
          </p:cNvPr>
          <p:cNvSpPr txBox="1"/>
          <p:nvPr/>
        </p:nvSpPr>
        <p:spPr>
          <a:xfrm>
            <a:off x="10733660" y="6473440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35D89-CD55-AE4C-9398-FA43A2D8F0C9}"/>
              </a:ext>
            </a:extLst>
          </p:cNvPr>
          <p:cNvSpPr txBox="1"/>
          <p:nvPr/>
        </p:nvSpPr>
        <p:spPr>
          <a:xfrm>
            <a:off x="8852525" y="3457391"/>
            <a:ext cx="235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Dfinity</a:t>
            </a:r>
            <a:r>
              <a:rPr lang="en-US" dirty="0"/>
              <a:t>:  1000 Tx / Sec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997A19-4A15-3F4E-B28D-7B5B5DAA4CC4}"/>
              </a:ext>
            </a:extLst>
          </p:cNvPr>
          <p:cNvSpPr txBox="1"/>
          <p:nvPr/>
        </p:nvSpPr>
        <p:spPr>
          <a:xfrm>
            <a:off x="8642245" y="3780645"/>
            <a:ext cx="259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Algorand</a:t>
            </a:r>
            <a:r>
              <a:rPr lang="en-US" dirty="0"/>
              <a:t>:  1000 Tx / Sec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33060F4-CD94-1142-970B-5D4BE032C70F}"/>
              </a:ext>
            </a:extLst>
          </p:cNvPr>
          <p:cNvSpPr txBox="1">
            <a:spLocks/>
          </p:cNvSpPr>
          <p:nvPr/>
        </p:nvSpPr>
        <p:spPr>
          <a:xfrm>
            <a:off x="245646" y="189160"/>
            <a:ext cx="7964701" cy="114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trike="sngStrike" dirty="0"/>
              <a:t>The Promise</a:t>
            </a:r>
            <a:r>
              <a:rPr lang="en-US" dirty="0"/>
              <a:t> Big Gap</a:t>
            </a:r>
          </a:p>
        </p:txBody>
      </p:sp>
    </p:spTree>
    <p:extLst>
      <p:ext uri="{BB962C8B-B14F-4D97-AF65-F5344CB8AC3E}">
        <p14:creationId xmlns:p14="http://schemas.microsoft.com/office/powerpoint/2010/main" val="36586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A085A53-2077-054D-9972-EE5C27611293}" vid="{FF66E2B3-201D-6240-A9AD-E21244D9A3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1797</Words>
  <Application>Microsoft Macintosh PowerPoint</Application>
  <PresentationFormat>Widescreen</PresentationFormat>
  <Paragraphs>302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Demi</vt:lpstr>
      <vt:lpstr>Franklin Gothic Medium</vt:lpstr>
      <vt:lpstr>Helvetica</vt:lpstr>
      <vt:lpstr>Office Theme</vt:lpstr>
      <vt:lpstr>Principles of Blockchains</vt:lpstr>
      <vt:lpstr>What are Blockchains?</vt:lpstr>
      <vt:lpstr>Evolution of Trust  Human success is based on flexible cooperation in large numbers. This requires trust</vt:lpstr>
      <vt:lpstr>Platform Economy </vt:lpstr>
      <vt:lpstr>Bitcoin is the original blockchain</vt:lpstr>
      <vt:lpstr>Bitcoin</vt:lpstr>
      <vt:lpstr>Bitcoin is THE bubble of all time</vt:lpstr>
      <vt:lpstr>PowerPoint Presentation</vt:lpstr>
      <vt:lpstr>The Promise</vt:lpstr>
      <vt:lpstr>Scaling Bitcoin</vt:lpstr>
      <vt:lpstr>This Course</vt:lpstr>
      <vt:lpstr>Bitcoin</vt:lpstr>
      <vt:lpstr>Bitcoin: Outline</vt:lpstr>
      <vt:lpstr>Bitcoin: Outline</vt:lpstr>
      <vt:lpstr>Bitcoin: Outline</vt:lpstr>
      <vt:lpstr>Bitcoin: Outline</vt:lpstr>
      <vt:lpstr>Scaling Bitcoin: Outline</vt:lpstr>
      <vt:lpstr>Logistics: grading</vt:lpstr>
      <vt:lpstr>Logistics: course content</vt:lpstr>
      <vt:lpstr>Logistics: programming language</vt:lpstr>
      <vt:lpstr>What is Rust?</vt:lpstr>
      <vt:lpstr>Rust compiler doesn’t allow more than one owner (Miner &amp; UI) of an object (Memory Pool).</vt:lpstr>
      <vt:lpstr>If an object is wrapped by a thread-safe lock, Rust compiler allows more than one owner (Miner &amp; UI).</vt:lpstr>
      <vt:lpstr>Besides its reliability, Rust also provides good ...</vt:lpstr>
      <vt:lpstr>Why is Rust chosen for blockchains?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Blockchains</dc:title>
  <dc:creator>Pramod Viswanath</dc:creator>
  <cp:lastModifiedBy>Pramod Viswanath</cp:lastModifiedBy>
  <cp:revision>28</cp:revision>
  <dcterms:created xsi:type="dcterms:W3CDTF">2020-01-21T17:50:53Z</dcterms:created>
  <dcterms:modified xsi:type="dcterms:W3CDTF">2020-01-21T22:41:10Z</dcterms:modified>
</cp:coreProperties>
</file>