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60" r:id="rId3"/>
    <p:sldId id="259" r:id="rId4"/>
    <p:sldId id="695" r:id="rId5"/>
    <p:sldId id="683" r:id="rId6"/>
    <p:sldId id="261" r:id="rId7"/>
    <p:sldId id="262" r:id="rId8"/>
    <p:sldId id="263" r:id="rId9"/>
    <p:sldId id="693" r:id="rId10"/>
    <p:sldId id="264" r:id="rId11"/>
    <p:sldId id="694" r:id="rId12"/>
    <p:sldId id="265" r:id="rId13"/>
    <p:sldId id="689" r:id="rId14"/>
    <p:sldId id="688" r:id="rId15"/>
    <p:sldId id="624" r:id="rId16"/>
    <p:sldId id="266" r:id="rId17"/>
    <p:sldId id="69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2923"/>
    <a:srgbClr val="32241E"/>
    <a:srgbClr val="493428"/>
    <a:srgbClr val="FE8E00"/>
    <a:srgbClr val="4DAD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12"/>
    <p:restoredTop sz="86484"/>
  </p:normalViewPr>
  <p:slideViewPr>
    <p:cSldViewPr snapToGrid="0" snapToObjects="1">
      <p:cViewPr>
        <p:scale>
          <a:sx n="163" d="100"/>
          <a:sy n="163" d="100"/>
        </p:scale>
        <p:origin x="-2472" y="-16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7ED9E-5BB4-9845-8F10-3CF69C408AD8}" type="datetimeFigureOut">
              <a:rPr lang="en-US" smtClean="0"/>
              <a:t>3/26/20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17824-C578-D347-9BB7-2D5EB29AF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57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555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424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03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511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518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4040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72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70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55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68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Block graph factorization </a:t>
            </a:r>
            <a:r>
              <a:rPr lang="en-US" dirty="0"/>
              <a:t>scales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computation and storage.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Coded Merkle tree </a:t>
            </a:r>
            <a:r>
              <a:rPr lang="en-US" dirty="0"/>
              <a:t>scales communication.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Work virtualization</a:t>
            </a:r>
            <a:r>
              <a:rPr lang="en-US" dirty="0"/>
              <a:t> creates incentivized Proof-of-Stake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476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147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910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171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Block graph factorization </a:t>
            </a:r>
            <a:r>
              <a:rPr lang="en-US" dirty="0"/>
              <a:t>scales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computation and storage.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Coded Merkle tree </a:t>
            </a:r>
            <a:r>
              <a:rPr lang="en-US" dirty="0"/>
              <a:t>scales communication.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Work virtualization</a:t>
            </a:r>
            <a:r>
              <a:rPr lang="en-US" dirty="0"/>
              <a:t> creates incentivized Proof-of-Stake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78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DC14F-7DB2-7E44-93AF-076BD7695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22FEEA-5CA0-4F47-A36E-0D77A24C08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9EDCA-9901-8A4C-ACD7-73B0ED0A6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88C05-33B0-D749-A14C-4476A2DF1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A64B0-F19A-F04C-9EE3-73BB1AF1D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7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07172-4FD3-164C-9683-70164E953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E521B0-98AE-9D49-8638-2584B1FE57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FA8E3-95D1-5B49-93AD-E7E4981F2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D8935-456F-C54B-A59E-9BD79F3EC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BFBF0-7D7C-6943-8433-31D4178DA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0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5C14EF-57F0-B943-B44D-84316B8DC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A7F7D3-6FE0-7F45-B475-27D99C56D6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876D3-C532-3044-93C0-B5FDF0048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7D8B2-B612-5E4B-BA13-80D25F4C0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36875-5142-1343-9492-6E30ACDBD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9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E53F6-7369-0540-85C6-BCC7B533B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1C0C5-A1A6-F744-BCF3-B145D98AE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DC49B-BA5C-7D43-B18B-5C8B13745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94F80-EFA8-594B-910E-EB69971DF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393DC-1356-E04D-80F6-814DE8AD7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0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41EB0-7AD3-FF49-BC37-B086A30B0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463014-C4B6-7644-8CFC-91CA9A58A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C7AC3-98A7-7040-ABA7-800138239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46080-3516-5F42-A2E4-3005F3B8B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2F01D-B807-0941-B5D9-5E75AF8F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3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288C0-A888-EA4E-8C07-676AB2CD5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10B6A-D787-EE4C-AE09-0942DE0952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2A80AA-2A6E-9541-A536-B15CF46DF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22A1B4-1D1E-704A-8FAA-68345429F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75CEFC-7749-E340-9A9E-2E3DB138B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E0ACD9-1ADE-624F-AB44-2F4214F18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568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1820B-4D53-AA4F-A8AE-CC3047542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E02C46-39AF-704A-A80C-21A0D32E2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ACFC38-2E01-E24C-A86D-B6B36FD11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BECD0A-25DB-2746-84B5-B553BAFD56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7B3E3F-6723-2D49-8B74-551E9C15FB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63E6BF-8382-7148-B029-43F292090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E1DFA0-11C3-294D-BBDA-DF388B4DD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1E174A-D364-3A4E-A629-A4C854E33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723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BF105-70F9-4740-B501-B1728E881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35FEFC-1C8C-1B40-BDBE-8B7EC0666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8535D1-CA2C-F145-8103-3065C569C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099B2F-D86E-6D45-AFB8-F7E8A4DBA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73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A8E2F8-84A9-D14C-8424-AF52147FF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0536CB-D725-EA4F-832A-91219E574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AA6363-C907-3744-BBD9-82BDE8735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60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1B87F-73AE-8D41-921A-74D2FF9EF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411A1-74C4-8943-A6CA-57E80E485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42A57-E06A-0E4C-B0A9-B6D993BF13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F730FC-2A55-FA43-BC1E-461F05773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3916CD-3CFE-3F4D-8CBE-3C5416BEE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871C9-6B11-4A41-826F-B7FF75317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63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976DF-8B3D-5348-9835-7068CED55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5A1016-14EC-A744-8C0B-015537D2E4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1E4AE7-4494-1C42-9C40-D046FAB9D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943EA4-9289-6947-A410-CD949C38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3/26/20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35EBC0-081A-A54D-A41A-2545448C9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CB58DB-15F2-8845-B118-E727564AC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78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A94FDC-8A62-A646-93FE-3BDBE92AB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4E6A68-8BF6-0B40-95BD-B6DBE9269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55968-F810-0041-A45A-2B4B480391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fld id="{B9E17787-CDB4-FC41-8D6E-6E83B0843AB0}" type="datetimeFigureOut">
              <a:rPr lang="en-US" smtClean="0"/>
              <a:pPr/>
              <a:t>3/26/20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1984A-7893-204A-A5E4-AA1A271611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B9616-7A13-7B40-ADBB-5748FBACA1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fld id="{44F096B6-B8DF-0C42-9CB4-52268210AD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207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Franklin Gothic Demi" panose="020B06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7D721-A05C-FA49-B1D4-723BE47E0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764" y="177371"/>
            <a:ext cx="11446585" cy="1423751"/>
          </a:xfrm>
        </p:spPr>
        <p:txBody>
          <a:bodyPr>
            <a:normAutofit/>
          </a:bodyPr>
          <a:lstStyle/>
          <a:p>
            <a:r>
              <a:rPr lang="en-US" sz="5000" dirty="0"/>
              <a:t>Lecture 19: </a:t>
            </a:r>
            <a:r>
              <a:rPr lang="en-US" sz="5000" dirty="0" err="1"/>
              <a:t>Sharding</a:t>
            </a:r>
            <a:endParaRPr lang="en-US" sz="5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A4AF58-8B1A-144D-818D-1289AA5DE53F}"/>
              </a:ext>
            </a:extLst>
          </p:cNvPr>
          <p:cNvSpPr txBox="1"/>
          <p:nvPr/>
        </p:nvSpPr>
        <p:spPr>
          <a:xfrm>
            <a:off x="2993914" y="2853542"/>
            <a:ext cx="8515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Scaling Storage, Compute and Communication</a:t>
            </a:r>
          </a:p>
        </p:txBody>
      </p:sp>
    </p:spTree>
    <p:extLst>
      <p:ext uri="{BB962C8B-B14F-4D97-AF65-F5344CB8AC3E}">
        <p14:creationId xmlns:p14="http://schemas.microsoft.com/office/powerpoint/2010/main" val="3294650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7D721-A05C-FA49-B1D4-723BE47E0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764" y="177371"/>
            <a:ext cx="11446585" cy="1423751"/>
          </a:xfrm>
        </p:spPr>
        <p:txBody>
          <a:bodyPr>
            <a:normAutofit/>
          </a:bodyPr>
          <a:lstStyle/>
          <a:p>
            <a:r>
              <a:rPr lang="en-US" sz="5000" dirty="0"/>
              <a:t>Sortition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639781-643B-774F-AF95-A3508507DFDE}"/>
              </a:ext>
            </a:extLst>
          </p:cNvPr>
          <p:cNvSpPr txBox="1"/>
          <p:nvPr/>
        </p:nvSpPr>
        <p:spPr>
          <a:xfrm>
            <a:off x="1298824" y="2058114"/>
            <a:ext cx="102708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Random assignment of  nodes to shards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800" dirty="0">
                <a:solidFill>
                  <a:srgbClr val="7030A0"/>
                </a:solidFill>
              </a:rPr>
              <a:t>adversaries cannot game the assignment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</a:t>
            </a:r>
          </a:p>
          <a:p>
            <a:r>
              <a:rPr lang="en-US" sz="2800" dirty="0">
                <a:solidFill>
                  <a:srgbClr val="362923"/>
                </a:solidFill>
              </a:rPr>
              <a:t>Draw </a:t>
            </a:r>
            <a:r>
              <a:rPr lang="en-US" sz="2800" dirty="0">
                <a:solidFill>
                  <a:srgbClr val="C00000"/>
                </a:solidFill>
              </a:rPr>
              <a:t>external</a:t>
            </a:r>
            <a:r>
              <a:rPr lang="en-US" sz="2800" dirty="0">
                <a:solidFill>
                  <a:srgbClr val="362923"/>
                </a:solidFill>
              </a:rPr>
              <a:t> common randomness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800" dirty="0">
                <a:solidFill>
                  <a:srgbClr val="362923"/>
                </a:solidFill>
              </a:rPr>
              <a:t>multiparty computation </a:t>
            </a:r>
            <a:r>
              <a:rPr lang="en-US" sz="2800" dirty="0">
                <a:solidFill>
                  <a:srgbClr val="C00000"/>
                </a:solidFill>
              </a:rPr>
              <a:t>(</a:t>
            </a:r>
            <a:r>
              <a:rPr lang="en-US" sz="2800" dirty="0" err="1">
                <a:solidFill>
                  <a:srgbClr val="7030A0"/>
                </a:solidFill>
              </a:rPr>
              <a:t>randhound</a:t>
            </a:r>
            <a:r>
              <a:rPr lang="en-US" sz="2800" dirty="0">
                <a:solidFill>
                  <a:srgbClr val="7030A0"/>
                </a:solidFill>
              </a:rPr>
              <a:t>)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362923"/>
                </a:solidFill>
              </a:rPr>
              <a:t>Draw randomness </a:t>
            </a:r>
            <a:r>
              <a:rPr lang="en-US" sz="2800" dirty="0">
                <a:solidFill>
                  <a:srgbClr val="C00000"/>
                </a:solidFill>
              </a:rPr>
              <a:t>internal</a:t>
            </a:r>
            <a:r>
              <a:rPr lang="en-US" sz="2800" dirty="0">
                <a:solidFill>
                  <a:srgbClr val="362923"/>
                </a:solidFill>
              </a:rPr>
              <a:t> to blockchain</a:t>
            </a:r>
          </a:p>
          <a:p>
            <a:r>
              <a:rPr lang="en-US" sz="2800" dirty="0">
                <a:solidFill>
                  <a:srgbClr val="7030A0"/>
                </a:solidFill>
              </a:rPr>
              <a:t>	sequence of miners on longest chain </a:t>
            </a:r>
            <a:r>
              <a:rPr lang="en-US" sz="2800" dirty="0">
                <a:solidFill>
                  <a:srgbClr val="362923"/>
                </a:solidFill>
              </a:rPr>
              <a:t>eligible for assignment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hash value (</a:t>
            </a:r>
            <a:r>
              <a:rPr lang="en-US" sz="2800" dirty="0" err="1">
                <a:solidFill>
                  <a:srgbClr val="362923"/>
                </a:solidFill>
              </a:rPr>
              <a:t>PoW</a:t>
            </a:r>
            <a:r>
              <a:rPr lang="en-US" sz="2800" dirty="0">
                <a:solidFill>
                  <a:srgbClr val="362923"/>
                </a:solidFill>
              </a:rPr>
              <a:t> or </a:t>
            </a:r>
            <a:r>
              <a:rPr lang="en-US" sz="2800" dirty="0" err="1">
                <a:solidFill>
                  <a:srgbClr val="362923"/>
                </a:solidFill>
              </a:rPr>
              <a:t>PoS</a:t>
            </a:r>
            <a:r>
              <a:rPr lang="en-US" sz="2800" dirty="0">
                <a:solidFill>
                  <a:srgbClr val="362923"/>
                </a:solidFill>
              </a:rPr>
              <a:t>) determines which shard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44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7D721-A05C-FA49-B1D4-723BE47E0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764" y="177371"/>
            <a:ext cx="11446585" cy="1423751"/>
          </a:xfrm>
        </p:spPr>
        <p:txBody>
          <a:bodyPr>
            <a:normAutofit/>
          </a:bodyPr>
          <a:lstStyle/>
          <a:p>
            <a:r>
              <a:rPr lang="en-US" sz="5000" dirty="0"/>
              <a:t>Limitations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639781-643B-774F-AF95-A3508507DFDE}"/>
              </a:ext>
            </a:extLst>
          </p:cNvPr>
          <p:cNvSpPr txBox="1"/>
          <p:nvPr/>
        </p:nvSpPr>
        <p:spPr>
          <a:xfrm>
            <a:off x="952500" y="2058114"/>
            <a:ext cx="1003579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Limitation 1: Identity management</a:t>
            </a:r>
          </a:p>
          <a:p>
            <a:r>
              <a:rPr lang="en-US" sz="2800" dirty="0">
                <a:solidFill>
                  <a:srgbClr val="7030A0"/>
                </a:solidFill>
              </a:rPr>
              <a:t>	identity of participants needed for node-to-shard allocation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800" dirty="0">
                <a:solidFill>
                  <a:srgbClr val="362923"/>
                </a:solidFill>
              </a:rPr>
              <a:t>public key is identity of nodes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not truly </a:t>
            </a:r>
            <a:r>
              <a:rPr lang="en-US" sz="2800" dirty="0" err="1">
                <a:solidFill>
                  <a:srgbClr val="362923"/>
                </a:solidFill>
              </a:rPr>
              <a:t>permissionless</a:t>
            </a:r>
            <a:r>
              <a:rPr lang="en-US" sz="2800" dirty="0">
                <a:solidFill>
                  <a:srgbClr val="C00000"/>
                </a:solidFill>
              </a:rPr>
              <a:t>	</a:t>
            </a:r>
          </a:p>
          <a:p>
            <a:endParaRPr lang="en-US" sz="2800" dirty="0">
              <a:solidFill>
                <a:srgbClr val="C00000"/>
              </a:solidFill>
            </a:endParaRPr>
          </a:p>
          <a:p>
            <a:r>
              <a:rPr lang="en-US" sz="2800" dirty="0">
                <a:solidFill>
                  <a:srgbClr val="C00000"/>
                </a:solidFill>
              </a:rPr>
              <a:t>Limitation 2</a:t>
            </a:r>
            <a:r>
              <a:rPr lang="en-US" sz="2800" dirty="0"/>
              <a:t>: </a:t>
            </a:r>
            <a:r>
              <a:rPr lang="en-US" sz="2800" dirty="0">
                <a:solidFill>
                  <a:srgbClr val="C00000"/>
                </a:solidFill>
              </a:rPr>
              <a:t>Large size shards  </a:t>
            </a:r>
          </a:p>
          <a:p>
            <a:r>
              <a:rPr lang="en-US" sz="2800" dirty="0"/>
              <a:t>	variance in sortition</a:t>
            </a:r>
          </a:p>
          <a:p>
            <a:r>
              <a:rPr lang="en-US" sz="2800" dirty="0"/>
              <a:t>	adversary fraction can be over-represented in a shard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C00000"/>
                </a:solidFill>
              </a:rPr>
              <a:t>Limitation 3</a:t>
            </a:r>
            <a:r>
              <a:rPr lang="en-US" sz="2800" dirty="0"/>
              <a:t>: </a:t>
            </a:r>
            <a:r>
              <a:rPr lang="en-US" sz="2800" dirty="0">
                <a:solidFill>
                  <a:srgbClr val="C00000"/>
                </a:solidFill>
              </a:rPr>
              <a:t>Adaptive Adversaries</a:t>
            </a:r>
          </a:p>
          <a:p>
            <a:r>
              <a:rPr lang="en-US" sz="2800" dirty="0">
                <a:solidFill>
                  <a:srgbClr val="7030A0"/>
                </a:solidFill>
              </a:rPr>
              <a:t>	nodes turn rogue after allocation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EFD00F-00ED-B74E-A7BE-26B354D42024}"/>
              </a:ext>
            </a:extLst>
          </p:cNvPr>
          <p:cNvSpPr txBox="1"/>
          <p:nvPr/>
        </p:nvSpPr>
        <p:spPr>
          <a:xfrm>
            <a:off x="8890000" y="3225800"/>
            <a:ext cx="249613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Will address each limitation in upcoming lectures</a:t>
            </a:r>
          </a:p>
        </p:txBody>
      </p:sp>
    </p:spTree>
    <p:extLst>
      <p:ext uri="{BB962C8B-B14F-4D97-AF65-F5344CB8AC3E}">
        <p14:creationId xmlns:p14="http://schemas.microsoft.com/office/powerpoint/2010/main" val="313209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7D721-A05C-FA49-B1D4-723BE47E0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764" y="177371"/>
            <a:ext cx="11446585" cy="1423751"/>
          </a:xfrm>
        </p:spPr>
        <p:txBody>
          <a:bodyPr>
            <a:normAutofit/>
          </a:bodyPr>
          <a:lstStyle/>
          <a:p>
            <a:r>
              <a:rPr lang="en-US" sz="5000" dirty="0" err="1"/>
              <a:t>Intershard</a:t>
            </a:r>
            <a:r>
              <a:rPr lang="en-US" sz="5000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639781-643B-774F-AF95-A3508507DFDE}"/>
              </a:ext>
            </a:extLst>
          </p:cNvPr>
          <p:cNvSpPr txBox="1"/>
          <p:nvPr/>
        </p:nvSpPr>
        <p:spPr>
          <a:xfrm>
            <a:off x="1298825" y="2058114"/>
            <a:ext cx="1064552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Thus far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800" dirty="0">
                <a:solidFill>
                  <a:srgbClr val="362923"/>
                </a:solidFill>
              </a:rPr>
              <a:t>each shard independent ledger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compute, storage, communication separate for each shard</a:t>
            </a:r>
          </a:p>
          <a:p>
            <a:endParaRPr lang="en-US" sz="2800" dirty="0">
              <a:solidFill>
                <a:srgbClr val="C00000"/>
              </a:solidFill>
            </a:endParaRPr>
          </a:p>
          <a:p>
            <a:r>
              <a:rPr lang="en-US" sz="2800" dirty="0">
                <a:solidFill>
                  <a:srgbClr val="C00000"/>
                </a:solidFill>
              </a:rPr>
              <a:t>Question</a:t>
            </a:r>
          </a:p>
          <a:p>
            <a:r>
              <a:rPr lang="en-US" sz="2800" dirty="0">
                <a:solidFill>
                  <a:srgbClr val="7030A0"/>
                </a:solidFill>
              </a:rPr>
              <a:t>	can this architecture be adapted to handle single ledger? 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C00000"/>
                </a:solidFill>
              </a:rPr>
              <a:t>Need to handle cross-shard transactions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800" dirty="0">
                <a:solidFill>
                  <a:srgbClr val="362923"/>
                </a:solidFill>
              </a:rPr>
              <a:t>each shard maintains only its sub-ledger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cross-shard transactions need careful attention</a:t>
            </a:r>
          </a:p>
        </p:txBody>
      </p:sp>
    </p:spTree>
    <p:extLst>
      <p:ext uri="{BB962C8B-B14F-4D97-AF65-F5344CB8AC3E}">
        <p14:creationId xmlns:p14="http://schemas.microsoft.com/office/powerpoint/2010/main" val="133609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33D9D-4A37-D64E-A707-80269FEA0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Cross shard transactions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B37071-77FC-0140-8D54-DF6EB627CF72}"/>
              </a:ext>
            </a:extLst>
          </p:cNvPr>
          <p:cNvSpPr/>
          <p:nvPr/>
        </p:nvSpPr>
        <p:spPr>
          <a:xfrm>
            <a:off x="3841106" y="3553004"/>
            <a:ext cx="578735" cy="473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08F0AA-EC28-A946-B3A0-62989ADA4E17}"/>
              </a:ext>
            </a:extLst>
          </p:cNvPr>
          <p:cNvSpPr/>
          <p:nvPr/>
        </p:nvSpPr>
        <p:spPr>
          <a:xfrm>
            <a:off x="3841105" y="4307287"/>
            <a:ext cx="578735" cy="473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E1062E-70C6-BC48-A719-5CE14FA3412C}"/>
              </a:ext>
            </a:extLst>
          </p:cNvPr>
          <p:cNvSpPr/>
          <p:nvPr/>
        </p:nvSpPr>
        <p:spPr>
          <a:xfrm>
            <a:off x="3841107" y="2798721"/>
            <a:ext cx="578735" cy="473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C9C9995-04B5-1F4F-9C6F-F473986F8D93}"/>
              </a:ext>
            </a:extLst>
          </p:cNvPr>
          <p:cNvCxnSpPr>
            <a:stCxn id="6" idx="0"/>
            <a:endCxn id="10" idx="2"/>
          </p:cNvCxnSpPr>
          <p:nvPr/>
        </p:nvCxnSpPr>
        <p:spPr>
          <a:xfrm flipV="1">
            <a:off x="4130475" y="2518216"/>
            <a:ext cx="1" cy="28050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9CA012A-28E8-2647-AB76-D57C6400CC11}"/>
              </a:ext>
            </a:extLst>
          </p:cNvPr>
          <p:cNvCxnSpPr>
            <a:stCxn id="4" idx="0"/>
            <a:endCxn id="6" idx="2"/>
          </p:cNvCxnSpPr>
          <p:nvPr/>
        </p:nvCxnSpPr>
        <p:spPr>
          <a:xfrm flipV="1">
            <a:off x="4130474" y="3272499"/>
            <a:ext cx="1" cy="2805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CE6817A-7F2F-E344-BF2C-D1CC30C2391F}"/>
              </a:ext>
            </a:extLst>
          </p:cNvPr>
          <p:cNvCxnSpPr>
            <a:stCxn id="5" idx="0"/>
            <a:endCxn id="4" idx="2"/>
          </p:cNvCxnSpPr>
          <p:nvPr/>
        </p:nvCxnSpPr>
        <p:spPr>
          <a:xfrm flipV="1">
            <a:off x="4130473" y="4026782"/>
            <a:ext cx="1" cy="2805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F1D2485-94B7-904D-9097-E9CC7E4848EF}"/>
              </a:ext>
            </a:extLst>
          </p:cNvPr>
          <p:cNvSpPr/>
          <p:nvPr/>
        </p:nvSpPr>
        <p:spPr>
          <a:xfrm>
            <a:off x="3841108" y="2044438"/>
            <a:ext cx="578735" cy="473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D172E46-8228-CD47-81BD-A7E1701DC3B4}"/>
              </a:ext>
            </a:extLst>
          </p:cNvPr>
          <p:cNvSpPr/>
          <p:nvPr/>
        </p:nvSpPr>
        <p:spPr>
          <a:xfrm>
            <a:off x="6814739" y="3553004"/>
            <a:ext cx="578735" cy="47377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7CC1A00-0DBB-3649-B050-825B1D1E933D}"/>
              </a:ext>
            </a:extLst>
          </p:cNvPr>
          <p:cNvSpPr/>
          <p:nvPr/>
        </p:nvSpPr>
        <p:spPr>
          <a:xfrm>
            <a:off x="6814738" y="4307287"/>
            <a:ext cx="578735" cy="47377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19631CC-E88C-3644-9FF2-799BB5AF80F5}"/>
              </a:ext>
            </a:extLst>
          </p:cNvPr>
          <p:cNvSpPr/>
          <p:nvPr/>
        </p:nvSpPr>
        <p:spPr>
          <a:xfrm>
            <a:off x="6814740" y="2798721"/>
            <a:ext cx="578735" cy="47377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80A93F0-668D-C147-852A-CE2C44B16DFC}"/>
              </a:ext>
            </a:extLst>
          </p:cNvPr>
          <p:cNvCxnSpPr>
            <a:stCxn id="13" idx="0"/>
            <a:endCxn id="17" idx="2"/>
          </p:cNvCxnSpPr>
          <p:nvPr/>
        </p:nvCxnSpPr>
        <p:spPr>
          <a:xfrm flipV="1">
            <a:off x="7104108" y="2518216"/>
            <a:ext cx="1" cy="28050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2C10804-45C4-CF42-832A-27EEE351094A}"/>
              </a:ext>
            </a:extLst>
          </p:cNvPr>
          <p:cNvCxnSpPr>
            <a:stCxn id="11" idx="0"/>
            <a:endCxn id="13" idx="2"/>
          </p:cNvCxnSpPr>
          <p:nvPr/>
        </p:nvCxnSpPr>
        <p:spPr>
          <a:xfrm flipV="1">
            <a:off x="7104107" y="3272499"/>
            <a:ext cx="1" cy="2805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E2F5CC7-58AC-5F47-B5D6-0EDD99863BCE}"/>
              </a:ext>
            </a:extLst>
          </p:cNvPr>
          <p:cNvCxnSpPr>
            <a:stCxn id="12" idx="0"/>
            <a:endCxn id="11" idx="2"/>
          </p:cNvCxnSpPr>
          <p:nvPr/>
        </p:nvCxnSpPr>
        <p:spPr>
          <a:xfrm flipV="1">
            <a:off x="7104106" y="4026782"/>
            <a:ext cx="1" cy="2805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F15AA287-B617-CC49-BFCE-1EDDFB642861}"/>
              </a:ext>
            </a:extLst>
          </p:cNvPr>
          <p:cNvSpPr/>
          <p:nvPr/>
        </p:nvSpPr>
        <p:spPr>
          <a:xfrm>
            <a:off x="6814741" y="2044438"/>
            <a:ext cx="578735" cy="47377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8039023-AE2C-3E4B-A494-6D8AC12784E7}"/>
              </a:ext>
            </a:extLst>
          </p:cNvPr>
          <p:cNvSpPr txBox="1"/>
          <p:nvPr/>
        </p:nvSpPr>
        <p:spPr>
          <a:xfrm>
            <a:off x="2059902" y="1705575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Alice: 10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143CB9A-E62E-E746-820A-D4C9FB3EB41D}"/>
              </a:ext>
            </a:extLst>
          </p:cNvPr>
          <p:cNvSpPr/>
          <p:nvPr/>
        </p:nvSpPr>
        <p:spPr>
          <a:xfrm>
            <a:off x="8881475" y="2059387"/>
            <a:ext cx="902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Bob: 10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7F53E1-93A7-3F47-881F-29121B9BEAE4}"/>
              </a:ext>
            </a:extLst>
          </p:cNvPr>
          <p:cNvSpPr txBox="1"/>
          <p:nvPr/>
        </p:nvSpPr>
        <p:spPr>
          <a:xfrm>
            <a:off x="1446209" y="2903167"/>
            <a:ext cx="2354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Alice-&gt;(Bob’s receipt):5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CFDCA38-411B-6D4F-A90F-89BB8E2AE560}"/>
              </a:ext>
            </a:extLst>
          </p:cNvPr>
          <p:cNvSpPr txBox="1"/>
          <p:nvPr/>
        </p:nvSpPr>
        <p:spPr>
          <a:xfrm>
            <a:off x="1991296" y="4300312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Alice: 5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4B5AAF8-7E36-904F-921B-5F8F6CD89506}"/>
              </a:ext>
            </a:extLst>
          </p:cNvPr>
          <p:cNvCxnSpPr>
            <a:stCxn id="6" idx="3"/>
            <a:endCxn id="11" idx="1"/>
          </p:cNvCxnSpPr>
          <p:nvPr/>
        </p:nvCxnSpPr>
        <p:spPr>
          <a:xfrm>
            <a:off x="4419842" y="3035610"/>
            <a:ext cx="2394897" cy="754283"/>
          </a:xfrm>
          <a:prstGeom prst="straightConnector1">
            <a:avLst/>
          </a:prstGeom>
          <a:ln w="31750">
            <a:prstDash val="sys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9ADB72E8-897F-F241-AF7B-FF829777E8F5}"/>
              </a:ext>
            </a:extLst>
          </p:cNvPr>
          <p:cNvSpPr txBox="1"/>
          <p:nvPr/>
        </p:nvSpPr>
        <p:spPr>
          <a:xfrm>
            <a:off x="8270872" y="3605227"/>
            <a:ext cx="2271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(Bob’s receipt)-&gt;Bob:5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112AC4D-A088-E94E-BC81-89C690158DDD}"/>
              </a:ext>
            </a:extLst>
          </p:cNvPr>
          <p:cNvSpPr/>
          <p:nvPr/>
        </p:nvSpPr>
        <p:spPr>
          <a:xfrm>
            <a:off x="8881475" y="4401061"/>
            <a:ext cx="902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Bob: 15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48DD0CA-2F7D-C844-864A-FB8DA00115A8}"/>
              </a:ext>
            </a:extLst>
          </p:cNvPr>
          <p:cNvSpPr txBox="1"/>
          <p:nvPr/>
        </p:nvSpPr>
        <p:spPr>
          <a:xfrm>
            <a:off x="1405930" y="3203346"/>
            <a:ext cx="23578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(5 coins are destroyed</a:t>
            </a:r>
          </a:p>
          <a:p>
            <a:r>
              <a:rPr lang="en-US" dirty="0"/>
              <a:t>From this shard’s state)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E482121A-2F09-324C-81C5-C6A6A78B7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38748"/>
            <a:ext cx="10515600" cy="538214"/>
          </a:xfrm>
        </p:spPr>
        <p:txBody>
          <a:bodyPr>
            <a:normAutofit/>
          </a:bodyPr>
          <a:lstStyle/>
          <a:p>
            <a:r>
              <a:rPr lang="en-US" dirty="0"/>
              <a:t>Alice wants to pay Bob 5 coins</a:t>
            </a:r>
          </a:p>
        </p:txBody>
      </p:sp>
    </p:spTree>
    <p:extLst>
      <p:ext uri="{BB962C8B-B14F-4D97-AF65-F5344CB8AC3E}">
        <p14:creationId xmlns:p14="http://schemas.microsoft.com/office/powerpoint/2010/main" val="3693158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5A117-59D0-D540-93F3-1B62A0418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Adversarial attacks – Double spends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73526D-BE40-5B45-B058-85D55491E8BF}"/>
              </a:ext>
            </a:extLst>
          </p:cNvPr>
          <p:cNvSpPr/>
          <p:nvPr/>
        </p:nvSpPr>
        <p:spPr>
          <a:xfrm>
            <a:off x="2030592" y="3553004"/>
            <a:ext cx="578735" cy="473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613D6E-E3EA-544E-A7FC-5EB0D46A9024}"/>
              </a:ext>
            </a:extLst>
          </p:cNvPr>
          <p:cNvSpPr/>
          <p:nvPr/>
        </p:nvSpPr>
        <p:spPr>
          <a:xfrm>
            <a:off x="2030591" y="4307287"/>
            <a:ext cx="578735" cy="473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95DB14-5160-BC4C-9066-A6021DC1BD0D}"/>
              </a:ext>
            </a:extLst>
          </p:cNvPr>
          <p:cNvSpPr/>
          <p:nvPr/>
        </p:nvSpPr>
        <p:spPr>
          <a:xfrm>
            <a:off x="2030593" y="2798721"/>
            <a:ext cx="578735" cy="473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DFF37FE-A03E-414E-B43E-773A2D60248C}"/>
              </a:ext>
            </a:extLst>
          </p:cNvPr>
          <p:cNvCxnSpPr>
            <a:stCxn id="6" idx="0"/>
            <a:endCxn id="10" idx="2"/>
          </p:cNvCxnSpPr>
          <p:nvPr/>
        </p:nvCxnSpPr>
        <p:spPr>
          <a:xfrm flipV="1">
            <a:off x="2319961" y="2518216"/>
            <a:ext cx="1" cy="28050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F04D43F-287C-874F-BAE0-754A93AAD2F9}"/>
              </a:ext>
            </a:extLst>
          </p:cNvPr>
          <p:cNvCxnSpPr>
            <a:stCxn id="4" idx="0"/>
            <a:endCxn id="6" idx="2"/>
          </p:cNvCxnSpPr>
          <p:nvPr/>
        </p:nvCxnSpPr>
        <p:spPr>
          <a:xfrm flipV="1">
            <a:off x="2319960" y="3272499"/>
            <a:ext cx="1" cy="2805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C1F3335-5E19-804F-ADC1-9B17716EC1E8}"/>
              </a:ext>
            </a:extLst>
          </p:cNvPr>
          <p:cNvCxnSpPr>
            <a:stCxn id="5" idx="0"/>
            <a:endCxn id="4" idx="2"/>
          </p:cNvCxnSpPr>
          <p:nvPr/>
        </p:nvCxnSpPr>
        <p:spPr>
          <a:xfrm flipV="1">
            <a:off x="2319959" y="4026782"/>
            <a:ext cx="1" cy="2805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0FFC43BC-8057-FC43-8161-B74D1821AEA4}"/>
              </a:ext>
            </a:extLst>
          </p:cNvPr>
          <p:cNvSpPr/>
          <p:nvPr/>
        </p:nvSpPr>
        <p:spPr>
          <a:xfrm>
            <a:off x="2030594" y="2044438"/>
            <a:ext cx="578735" cy="473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A3E9B4-814B-AA42-8511-E3A1FC559A16}"/>
              </a:ext>
            </a:extLst>
          </p:cNvPr>
          <p:cNvSpPr/>
          <p:nvPr/>
        </p:nvSpPr>
        <p:spPr>
          <a:xfrm>
            <a:off x="6814739" y="3553004"/>
            <a:ext cx="578735" cy="47377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CFC6DD-4CB6-744F-9DC9-335C6E937DBE}"/>
              </a:ext>
            </a:extLst>
          </p:cNvPr>
          <p:cNvSpPr/>
          <p:nvPr/>
        </p:nvSpPr>
        <p:spPr>
          <a:xfrm>
            <a:off x="6814738" y="4307287"/>
            <a:ext cx="578735" cy="47377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198E8F-83A3-9845-A404-58698E2DB516}"/>
              </a:ext>
            </a:extLst>
          </p:cNvPr>
          <p:cNvSpPr/>
          <p:nvPr/>
        </p:nvSpPr>
        <p:spPr>
          <a:xfrm>
            <a:off x="6814740" y="2798721"/>
            <a:ext cx="578735" cy="47377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82AF420-898F-F848-90A1-75FCEE624F90}"/>
              </a:ext>
            </a:extLst>
          </p:cNvPr>
          <p:cNvCxnSpPr>
            <a:stCxn id="13" idx="0"/>
            <a:endCxn id="17" idx="2"/>
          </p:cNvCxnSpPr>
          <p:nvPr/>
        </p:nvCxnSpPr>
        <p:spPr>
          <a:xfrm flipV="1">
            <a:off x="7104108" y="2518216"/>
            <a:ext cx="1" cy="28050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DFE2486-610F-8D42-B330-9F4A35469EB9}"/>
              </a:ext>
            </a:extLst>
          </p:cNvPr>
          <p:cNvCxnSpPr>
            <a:stCxn id="11" idx="0"/>
            <a:endCxn id="13" idx="2"/>
          </p:cNvCxnSpPr>
          <p:nvPr/>
        </p:nvCxnSpPr>
        <p:spPr>
          <a:xfrm flipV="1">
            <a:off x="7104107" y="3272499"/>
            <a:ext cx="1" cy="2805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A2C4EE0-169C-8C47-B285-DE49BD3C8092}"/>
              </a:ext>
            </a:extLst>
          </p:cNvPr>
          <p:cNvCxnSpPr>
            <a:stCxn id="12" idx="0"/>
            <a:endCxn id="11" idx="2"/>
          </p:cNvCxnSpPr>
          <p:nvPr/>
        </p:nvCxnSpPr>
        <p:spPr>
          <a:xfrm flipV="1">
            <a:off x="7104106" y="4026782"/>
            <a:ext cx="1" cy="2805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0EAB995C-5C8B-0A4E-B84B-098BCB5869D7}"/>
              </a:ext>
            </a:extLst>
          </p:cNvPr>
          <p:cNvSpPr/>
          <p:nvPr/>
        </p:nvSpPr>
        <p:spPr>
          <a:xfrm>
            <a:off x="6814741" y="2044438"/>
            <a:ext cx="578735" cy="47377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6948C1-EA51-104F-9D16-A1EBD5FEC0EF}"/>
              </a:ext>
            </a:extLst>
          </p:cNvPr>
          <p:cNvSpPr txBox="1"/>
          <p:nvPr/>
        </p:nvSpPr>
        <p:spPr>
          <a:xfrm>
            <a:off x="3878287" y="1859772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Alice: 10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F3D1D11-22AB-5F47-83D3-256BED062FCE}"/>
              </a:ext>
            </a:extLst>
          </p:cNvPr>
          <p:cNvSpPr/>
          <p:nvPr/>
        </p:nvSpPr>
        <p:spPr>
          <a:xfrm>
            <a:off x="8881475" y="2059387"/>
            <a:ext cx="902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Bob: 10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13C10EB-E332-AD47-B834-5546BCDEEDCB}"/>
              </a:ext>
            </a:extLst>
          </p:cNvPr>
          <p:cNvSpPr txBox="1"/>
          <p:nvPr/>
        </p:nvSpPr>
        <p:spPr>
          <a:xfrm>
            <a:off x="1885383" y="5134815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Alice: 10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2336FA5-6AF9-B446-9F78-6ABF91989669}"/>
              </a:ext>
            </a:extLst>
          </p:cNvPr>
          <p:cNvCxnSpPr>
            <a:cxnSpLocks/>
            <a:stCxn id="27" idx="3"/>
            <a:endCxn id="11" idx="1"/>
          </p:cNvCxnSpPr>
          <p:nvPr/>
        </p:nvCxnSpPr>
        <p:spPr>
          <a:xfrm>
            <a:off x="3499794" y="3052843"/>
            <a:ext cx="3314945" cy="737050"/>
          </a:xfrm>
          <a:prstGeom prst="straightConnector1">
            <a:avLst/>
          </a:prstGeom>
          <a:ln w="31750">
            <a:prstDash val="sys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EFE290BF-3D26-2E4E-9089-73939DD8101F}"/>
              </a:ext>
            </a:extLst>
          </p:cNvPr>
          <p:cNvSpPr txBox="1"/>
          <p:nvPr/>
        </p:nvSpPr>
        <p:spPr>
          <a:xfrm>
            <a:off x="8270872" y="3605227"/>
            <a:ext cx="2271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(Bob’s receipt)-&gt;Bob:5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A28B674-7B2D-D641-A616-D34C262A3E7D}"/>
              </a:ext>
            </a:extLst>
          </p:cNvPr>
          <p:cNvSpPr/>
          <p:nvPr/>
        </p:nvSpPr>
        <p:spPr>
          <a:xfrm>
            <a:off x="8881475" y="4401061"/>
            <a:ext cx="902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Bob: 15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F27977D-5BCE-2D46-8FE9-C909C50EEB8C}"/>
              </a:ext>
            </a:extLst>
          </p:cNvPr>
          <p:cNvSpPr/>
          <p:nvPr/>
        </p:nvSpPr>
        <p:spPr>
          <a:xfrm>
            <a:off x="2921059" y="2815954"/>
            <a:ext cx="578735" cy="473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4363BE4-0797-D441-82E3-6574F79523E5}"/>
              </a:ext>
            </a:extLst>
          </p:cNvPr>
          <p:cNvCxnSpPr>
            <a:cxnSpLocks/>
            <a:stCxn id="27" idx="0"/>
            <a:endCxn id="10" idx="2"/>
          </p:cNvCxnSpPr>
          <p:nvPr/>
        </p:nvCxnSpPr>
        <p:spPr>
          <a:xfrm flipH="1" flipV="1">
            <a:off x="2319962" y="2518216"/>
            <a:ext cx="890465" cy="297738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41EE0681-5AE3-734E-B9D5-1F0A6351DC2F}"/>
              </a:ext>
            </a:extLst>
          </p:cNvPr>
          <p:cNvSpPr/>
          <p:nvPr/>
        </p:nvSpPr>
        <p:spPr>
          <a:xfrm>
            <a:off x="2924253" y="3605227"/>
            <a:ext cx="578735" cy="473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66CBDC1-4609-F446-83F7-E0D412B6CE3B}"/>
              </a:ext>
            </a:extLst>
          </p:cNvPr>
          <p:cNvCxnSpPr>
            <a:cxnSpLocks/>
            <a:stCxn id="31" idx="0"/>
            <a:endCxn id="27" idx="2"/>
          </p:cNvCxnSpPr>
          <p:nvPr/>
        </p:nvCxnSpPr>
        <p:spPr>
          <a:xfrm flipH="1" flipV="1">
            <a:off x="3210427" y="3289732"/>
            <a:ext cx="3194" cy="3154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3C781D99-291E-204A-ABBB-13366DC8985A}"/>
              </a:ext>
            </a:extLst>
          </p:cNvPr>
          <p:cNvSpPr txBox="1"/>
          <p:nvPr/>
        </p:nvSpPr>
        <p:spPr>
          <a:xfrm>
            <a:off x="3687144" y="2798721"/>
            <a:ext cx="2354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Alice-&gt;(Bob’s receipt):5</a:t>
            </a:r>
          </a:p>
        </p:txBody>
      </p:sp>
    </p:spTree>
    <p:extLst>
      <p:ext uri="{BB962C8B-B14F-4D97-AF65-F5344CB8AC3E}">
        <p14:creationId xmlns:p14="http://schemas.microsoft.com/office/powerpoint/2010/main" val="4243651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7D721-A05C-FA49-B1D4-723BE47E0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707" y="0"/>
            <a:ext cx="11446585" cy="1423751"/>
          </a:xfrm>
        </p:spPr>
        <p:txBody>
          <a:bodyPr>
            <a:normAutofit/>
          </a:bodyPr>
          <a:lstStyle/>
          <a:p>
            <a:r>
              <a:rPr lang="en-US" sz="5000" dirty="0"/>
              <a:t>Atomicity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639781-643B-774F-AF95-A3508507DFDE}"/>
              </a:ext>
            </a:extLst>
          </p:cNvPr>
          <p:cNvSpPr txBox="1"/>
          <p:nvPr/>
        </p:nvSpPr>
        <p:spPr>
          <a:xfrm>
            <a:off x="1115878" y="1595021"/>
            <a:ext cx="1107612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Multiple input transactions</a:t>
            </a:r>
          </a:p>
          <a:p>
            <a:r>
              <a:rPr lang="en-US" sz="2800" dirty="0"/>
              <a:t>	</a:t>
            </a:r>
            <a:r>
              <a:rPr lang="en-US" sz="2800" dirty="0" err="1"/>
              <a:t>Alice+Bob</a:t>
            </a:r>
            <a:r>
              <a:rPr lang="en-US" sz="2800" dirty="0"/>
              <a:t> pay Charlie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C00000"/>
                </a:solidFill>
              </a:rPr>
              <a:t>Transaction state split across shards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Alice in Shard A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Bob in Shard B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Charlie in Shard C	</a:t>
            </a:r>
          </a:p>
          <a:p>
            <a:endParaRPr lang="en-US" sz="2800" dirty="0">
              <a:solidFill>
                <a:srgbClr val="C00000"/>
              </a:solidFill>
            </a:endParaRPr>
          </a:p>
          <a:p>
            <a:r>
              <a:rPr lang="en-US" sz="2800" dirty="0">
                <a:solidFill>
                  <a:srgbClr val="C00000"/>
                </a:solidFill>
              </a:rPr>
              <a:t>Issue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one shard commits, but the other aborts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Alice’s coin is spent, but Bob doesn’t have enough funds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0720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7D721-A05C-FA49-B1D4-723BE47E0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764" y="177371"/>
            <a:ext cx="11446585" cy="1423751"/>
          </a:xfrm>
        </p:spPr>
        <p:txBody>
          <a:bodyPr>
            <a:normAutofit/>
          </a:bodyPr>
          <a:lstStyle/>
          <a:p>
            <a:r>
              <a:rPr lang="en-US" sz="5000" dirty="0"/>
              <a:t>Summary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639781-643B-774F-AF95-A3508507DFDE}"/>
              </a:ext>
            </a:extLst>
          </p:cNvPr>
          <p:cNvSpPr txBox="1"/>
          <p:nvPr/>
        </p:nvSpPr>
        <p:spPr>
          <a:xfrm>
            <a:off x="939800" y="2058114"/>
            <a:ext cx="106374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C00000"/>
                </a:solidFill>
              </a:rPr>
              <a:t>Intershard</a:t>
            </a:r>
            <a:r>
              <a:rPr lang="en-US" sz="2800" dirty="0">
                <a:solidFill>
                  <a:srgbClr val="C00000"/>
                </a:solidFill>
              </a:rPr>
              <a:t> Consensus</a:t>
            </a:r>
          </a:p>
          <a:p>
            <a:endParaRPr lang="en-US" sz="2800" dirty="0"/>
          </a:p>
          <a:p>
            <a:r>
              <a:rPr lang="en-US" sz="2800" dirty="0"/>
              <a:t>	each node in a shard maintains full sub-ledger</a:t>
            </a:r>
          </a:p>
          <a:p>
            <a:r>
              <a:rPr lang="en-US" sz="2800" dirty="0"/>
              <a:t>	each node in a shard acts as light (SPV) client for other shards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4445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7D721-A05C-FA49-B1D4-723BE47E0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764" y="177371"/>
            <a:ext cx="11446585" cy="1423751"/>
          </a:xfrm>
        </p:spPr>
        <p:txBody>
          <a:bodyPr>
            <a:normAutofit/>
          </a:bodyPr>
          <a:lstStyle/>
          <a:p>
            <a:r>
              <a:rPr lang="en-US" sz="5000" dirty="0"/>
              <a:t>Limitations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639781-643B-774F-AF95-A3508507DFDE}"/>
              </a:ext>
            </a:extLst>
          </p:cNvPr>
          <p:cNvSpPr txBox="1"/>
          <p:nvPr/>
        </p:nvSpPr>
        <p:spPr>
          <a:xfrm>
            <a:off x="952500" y="2058114"/>
            <a:ext cx="1003579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Limitation 1: Identity management</a:t>
            </a:r>
          </a:p>
          <a:p>
            <a:r>
              <a:rPr lang="en-US" sz="2800" dirty="0">
                <a:solidFill>
                  <a:srgbClr val="7030A0"/>
                </a:solidFill>
              </a:rPr>
              <a:t>	identity of participants needed for node-to-shard allocation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800" dirty="0">
                <a:solidFill>
                  <a:srgbClr val="362923"/>
                </a:solidFill>
              </a:rPr>
              <a:t>public key is identity of nodes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not </a:t>
            </a:r>
            <a:r>
              <a:rPr lang="en-US" sz="2800">
                <a:solidFill>
                  <a:srgbClr val="362923"/>
                </a:solidFill>
              </a:rPr>
              <a:t>truly permission-less</a:t>
            </a:r>
            <a:r>
              <a:rPr lang="en-US" sz="2800" dirty="0">
                <a:solidFill>
                  <a:srgbClr val="C00000"/>
                </a:solidFill>
              </a:rPr>
              <a:t>	</a:t>
            </a:r>
          </a:p>
          <a:p>
            <a:endParaRPr lang="en-US" sz="2800" dirty="0">
              <a:solidFill>
                <a:srgbClr val="C00000"/>
              </a:solidFill>
            </a:endParaRPr>
          </a:p>
          <a:p>
            <a:r>
              <a:rPr lang="en-US" sz="2800" dirty="0">
                <a:solidFill>
                  <a:srgbClr val="C00000"/>
                </a:solidFill>
              </a:rPr>
              <a:t>Limitation 2</a:t>
            </a:r>
            <a:r>
              <a:rPr lang="en-US" sz="2800" dirty="0"/>
              <a:t>: </a:t>
            </a:r>
            <a:r>
              <a:rPr lang="en-US" sz="2800" dirty="0">
                <a:solidFill>
                  <a:srgbClr val="C00000"/>
                </a:solidFill>
              </a:rPr>
              <a:t>Large size shards  </a:t>
            </a:r>
          </a:p>
          <a:p>
            <a:r>
              <a:rPr lang="en-US" sz="2800" dirty="0"/>
              <a:t>	variance in sortition</a:t>
            </a:r>
          </a:p>
          <a:p>
            <a:r>
              <a:rPr lang="en-US" sz="2800" dirty="0"/>
              <a:t>	adversary fraction can be over-represented in a shard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C00000"/>
                </a:solidFill>
              </a:rPr>
              <a:t>Limitation 3</a:t>
            </a:r>
            <a:r>
              <a:rPr lang="en-US" sz="2800" dirty="0"/>
              <a:t>: </a:t>
            </a:r>
            <a:r>
              <a:rPr lang="en-US" sz="2800" dirty="0">
                <a:solidFill>
                  <a:srgbClr val="C00000"/>
                </a:solidFill>
              </a:rPr>
              <a:t>Adaptive Adversaries</a:t>
            </a:r>
          </a:p>
          <a:p>
            <a:r>
              <a:rPr lang="en-US" sz="2800" dirty="0">
                <a:solidFill>
                  <a:srgbClr val="7030A0"/>
                </a:solidFill>
              </a:rPr>
              <a:t>	nodes turn rogue after allocation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EFD00F-00ED-B74E-A7BE-26B354D42024}"/>
              </a:ext>
            </a:extLst>
          </p:cNvPr>
          <p:cNvSpPr txBox="1"/>
          <p:nvPr/>
        </p:nvSpPr>
        <p:spPr>
          <a:xfrm>
            <a:off x="8890000" y="3225800"/>
            <a:ext cx="249613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Will address each limitation in upcoming lectures</a:t>
            </a:r>
          </a:p>
        </p:txBody>
      </p:sp>
    </p:spTree>
    <p:extLst>
      <p:ext uri="{BB962C8B-B14F-4D97-AF65-F5344CB8AC3E}">
        <p14:creationId xmlns:p14="http://schemas.microsoft.com/office/powerpoint/2010/main" val="48880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7D721-A05C-FA49-B1D4-723BE47E0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764" y="177371"/>
            <a:ext cx="11446585" cy="1423751"/>
          </a:xfrm>
        </p:spPr>
        <p:txBody>
          <a:bodyPr>
            <a:normAutofit/>
          </a:bodyPr>
          <a:lstStyle/>
          <a:p>
            <a:r>
              <a:rPr lang="en-US" sz="5000" dirty="0"/>
              <a:t>Thus Far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A4AF58-8B1A-144D-818D-1289AA5DE53F}"/>
              </a:ext>
            </a:extLst>
          </p:cNvPr>
          <p:cNvSpPr txBox="1"/>
          <p:nvPr/>
        </p:nvSpPr>
        <p:spPr>
          <a:xfrm>
            <a:off x="1298825" y="2058114"/>
            <a:ext cx="851535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Bitcoin</a:t>
            </a:r>
            <a:r>
              <a:rPr lang="en-US" sz="2800" dirty="0"/>
              <a:t> </a:t>
            </a:r>
          </a:p>
          <a:p>
            <a:r>
              <a:rPr lang="en-US" sz="2800" dirty="0"/>
              <a:t>	</a:t>
            </a:r>
            <a:r>
              <a:rPr lang="en-US" sz="2800" dirty="0" err="1"/>
              <a:t>PoW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en-US" sz="2800" dirty="0">
                <a:solidFill>
                  <a:srgbClr val="7030A0"/>
                </a:solidFill>
              </a:rPr>
              <a:t>Every node handles the full blockchain</a:t>
            </a:r>
          </a:p>
          <a:p>
            <a:r>
              <a:rPr lang="en-US" sz="2800" dirty="0"/>
              <a:t>	 	stores, computes, communicates</a:t>
            </a:r>
          </a:p>
          <a:p>
            <a:r>
              <a:rPr lang="en-US" sz="2800" dirty="0"/>
              <a:t>	Compute: mining, blockchain validation</a:t>
            </a:r>
          </a:p>
          <a:p>
            <a:r>
              <a:rPr lang="en-US" sz="2800" dirty="0"/>
              <a:t>	</a:t>
            </a:r>
          </a:p>
          <a:p>
            <a:r>
              <a:rPr lang="en-US" sz="2800" dirty="0">
                <a:solidFill>
                  <a:srgbClr val="362923"/>
                </a:solidFill>
              </a:rPr>
              <a:t>Last two lectures: </a:t>
            </a:r>
            <a:r>
              <a:rPr lang="en-US" sz="2800" dirty="0" err="1">
                <a:solidFill>
                  <a:srgbClr val="7030A0"/>
                </a:solidFill>
              </a:rPr>
              <a:t>PoW</a:t>
            </a:r>
            <a:r>
              <a:rPr lang="en-US" sz="2800" dirty="0"/>
              <a:t> </a:t>
            </a:r>
            <a:r>
              <a:rPr lang="en-US" sz="2800" dirty="0">
                <a:sym typeface="Wingdings" pitchFamily="2" charset="2"/>
              </a:rPr>
              <a:t> </a:t>
            </a:r>
            <a:r>
              <a:rPr lang="en-US" sz="2800" dirty="0" err="1">
                <a:solidFill>
                  <a:srgbClr val="C00000"/>
                </a:solidFill>
                <a:sym typeface="Wingdings" pitchFamily="2" charset="2"/>
              </a:rPr>
              <a:t>PoS</a:t>
            </a:r>
            <a:r>
              <a:rPr lang="en-US" sz="2800" dirty="0">
                <a:sym typeface="Wingdings" pitchFamily="2" charset="2"/>
              </a:rPr>
              <a:t> </a:t>
            </a:r>
          </a:p>
          <a:p>
            <a:r>
              <a:rPr lang="en-US" sz="2800" dirty="0">
                <a:sym typeface="Wingdings" pitchFamily="2" charset="2"/>
              </a:rPr>
              <a:t>	eases burden of compute partially</a:t>
            </a:r>
          </a:p>
          <a:p>
            <a:endParaRPr lang="en-US" sz="2800" dirty="0">
              <a:sym typeface="Wingdings" pitchFamily="2" charset="2"/>
            </a:endParaRPr>
          </a:p>
          <a:p>
            <a:r>
              <a:rPr lang="en-US" sz="2800" dirty="0">
                <a:sym typeface="Wingdings" pitchFamily="2" charset="2"/>
              </a:rPr>
              <a:t>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4591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7D721-A05C-FA49-B1D4-723BE47E0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764" y="177371"/>
            <a:ext cx="11446585" cy="1423751"/>
          </a:xfrm>
        </p:spPr>
        <p:txBody>
          <a:bodyPr>
            <a:normAutofit/>
          </a:bodyPr>
          <a:lstStyle/>
          <a:p>
            <a:r>
              <a:rPr lang="en-US" sz="5000" dirty="0"/>
              <a:t>This lecture: </a:t>
            </a:r>
            <a:r>
              <a:rPr lang="en-US" sz="5000" dirty="0">
                <a:solidFill>
                  <a:srgbClr val="C00000"/>
                </a:solidFill>
              </a:rPr>
              <a:t>Scaling</a:t>
            </a:r>
            <a:r>
              <a:rPr lang="en-US" sz="5000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639781-643B-774F-AF95-A3508507DFDE}"/>
              </a:ext>
            </a:extLst>
          </p:cNvPr>
          <p:cNvSpPr txBox="1"/>
          <p:nvPr/>
        </p:nvSpPr>
        <p:spPr>
          <a:xfrm>
            <a:off x="1298824" y="2058114"/>
            <a:ext cx="1023544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Scaling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800" dirty="0">
                <a:solidFill>
                  <a:srgbClr val="7030A0"/>
                </a:solidFill>
              </a:rPr>
              <a:t>compute, storage, communication </a:t>
            </a:r>
          </a:p>
          <a:p>
            <a:endParaRPr lang="en-US" sz="2800" dirty="0">
              <a:solidFill>
                <a:srgbClr val="C00000"/>
              </a:solidFill>
            </a:endParaRPr>
          </a:p>
          <a:p>
            <a:r>
              <a:rPr lang="en-US" sz="2800" dirty="0">
                <a:solidFill>
                  <a:srgbClr val="C00000"/>
                </a:solidFill>
              </a:rPr>
              <a:t>Share burden across all nodes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800" dirty="0">
                <a:solidFill>
                  <a:srgbClr val="7030A0"/>
                </a:solidFill>
              </a:rPr>
              <a:t>each node’s requirement shrinks 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C00000"/>
                </a:solidFill>
              </a:rPr>
              <a:t>Ideal situation </a:t>
            </a:r>
          </a:p>
          <a:p>
            <a:r>
              <a:rPr lang="en-US" sz="2800" dirty="0"/>
              <a:t>	all resources are pooled together</a:t>
            </a:r>
          </a:p>
          <a:p>
            <a:r>
              <a:rPr lang="en-US" sz="2800" dirty="0"/>
              <a:t>	decentralized consensus but as if resources were centralized </a:t>
            </a:r>
          </a:p>
        </p:txBody>
      </p:sp>
    </p:spTree>
    <p:extLst>
      <p:ext uri="{BB962C8B-B14F-4D97-AF65-F5344CB8AC3E}">
        <p14:creationId xmlns:p14="http://schemas.microsoft.com/office/powerpoint/2010/main" val="347138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7D721-A05C-FA49-B1D4-723BE47E0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764" y="177371"/>
            <a:ext cx="11446585" cy="1423751"/>
          </a:xfrm>
        </p:spPr>
        <p:txBody>
          <a:bodyPr>
            <a:normAutofit/>
          </a:bodyPr>
          <a:lstStyle/>
          <a:p>
            <a:r>
              <a:rPr lang="en-US" sz="5000" dirty="0"/>
              <a:t>Light Clients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639781-643B-774F-AF95-A3508507DFDE}"/>
              </a:ext>
            </a:extLst>
          </p:cNvPr>
          <p:cNvSpPr txBox="1"/>
          <p:nvPr/>
        </p:nvSpPr>
        <p:spPr>
          <a:xfrm>
            <a:off x="783772" y="2058114"/>
            <a:ext cx="1075050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Simple payment verification (SPV)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</a:t>
            </a:r>
          </a:p>
          <a:p>
            <a:r>
              <a:rPr lang="en-US" sz="2800" dirty="0">
                <a:solidFill>
                  <a:srgbClr val="C00000"/>
                </a:solidFill>
              </a:rPr>
              <a:t>Light client only maintains chain of headers </a:t>
            </a:r>
          </a:p>
          <a:p>
            <a:r>
              <a:rPr lang="en-US" sz="2800" dirty="0"/>
              <a:t>	minimal storage requirement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C00000"/>
                </a:solidFill>
              </a:rPr>
              <a:t>Interested in validity of specific transactions</a:t>
            </a:r>
          </a:p>
          <a:p>
            <a:r>
              <a:rPr lang="en-US" sz="2800" dirty="0"/>
              <a:t>	requests Merkle proof of transaction inclusion</a:t>
            </a:r>
          </a:p>
          <a:p>
            <a:r>
              <a:rPr lang="en-US" sz="2800" dirty="0"/>
              <a:t>	depends on security of main chain for security of transaction</a:t>
            </a:r>
          </a:p>
          <a:p>
            <a:r>
              <a:rPr lang="en-US" sz="2800" dirty="0"/>
              <a:t>		buried deep in longest chain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C00000"/>
                </a:solidFill>
              </a:rPr>
              <a:t>Light clients do not participate meaningfully (security) of blockchain</a:t>
            </a:r>
          </a:p>
        </p:txBody>
      </p:sp>
    </p:spTree>
    <p:extLst>
      <p:ext uri="{BB962C8B-B14F-4D97-AF65-F5344CB8AC3E}">
        <p14:creationId xmlns:p14="http://schemas.microsoft.com/office/powerpoint/2010/main" val="25634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E3082-83B3-8645-A7D3-7A89A04C0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Blockchain Design:  Replication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9327508" y="4153079"/>
            <a:ext cx="578735" cy="473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327507" y="4907362"/>
            <a:ext cx="578735" cy="473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327509" y="3398796"/>
            <a:ext cx="578735" cy="473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5" idx="0"/>
            <a:endCxn id="3" idx="2"/>
          </p:cNvCxnSpPr>
          <p:nvPr/>
        </p:nvCxnSpPr>
        <p:spPr>
          <a:xfrm flipV="1">
            <a:off x="9616877" y="3118291"/>
            <a:ext cx="1" cy="28050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0"/>
            <a:endCxn id="5" idx="2"/>
          </p:cNvCxnSpPr>
          <p:nvPr/>
        </p:nvCxnSpPr>
        <p:spPr>
          <a:xfrm flipV="1">
            <a:off x="9616876" y="3872574"/>
            <a:ext cx="1" cy="2805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0"/>
            <a:endCxn id="6" idx="2"/>
          </p:cNvCxnSpPr>
          <p:nvPr/>
        </p:nvCxnSpPr>
        <p:spPr>
          <a:xfrm flipV="1">
            <a:off x="9616875" y="4626857"/>
            <a:ext cx="1" cy="2805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9327510" y="2644513"/>
            <a:ext cx="578735" cy="473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797" y="2585760"/>
            <a:ext cx="542693" cy="542693"/>
          </a:xfrm>
          <a:prstGeom prst="rect">
            <a:avLst/>
          </a:prstGeom>
        </p:spPr>
      </p:pic>
      <p:pic>
        <p:nvPicPr>
          <p:cNvPr id="18" name="Picture 2" descr="https://lh4.googleusercontent.com/zP43js5Swq5idpC-oNxx4EoKwU2RkSegY074muHE_mbuA_vHpQyiFRdECh4Wah6r8Y-aAO0yCqSFHC6PpFHv70RsyeF9UiO3B1c7GKp-LqpJTr5XGJBSUuOAawRwCg_RYF1a8TkB0k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797" y="2137690"/>
            <a:ext cx="443527" cy="39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890" y="5151576"/>
            <a:ext cx="542693" cy="54269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702" y="4155968"/>
            <a:ext cx="542693" cy="54269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218" y="2347282"/>
            <a:ext cx="542693" cy="54269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55" y="4350811"/>
            <a:ext cx="542693" cy="542693"/>
          </a:xfrm>
          <a:prstGeom prst="rect">
            <a:avLst/>
          </a:prstGeom>
        </p:spPr>
      </p:pic>
      <p:pic>
        <p:nvPicPr>
          <p:cNvPr id="23" name="Picture 2" descr="https://lh4.googleusercontent.com/zP43js5Swq5idpC-oNxx4EoKwU2RkSegY074muHE_mbuA_vHpQyiFRdECh4Wah6r8Y-aAO0yCqSFHC6PpFHv70RsyeF9UiO3B1c7GKp-LqpJTr5XGJBSUuOAawRwCg_RYF1a8TkB0k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157" y="3757746"/>
            <a:ext cx="443527" cy="39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Straight Connector 24"/>
          <p:cNvCxnSpPr>
            <a:stCxn id="14" idx="2"/>
            <a:endCxn id="22" idx="0"/>
          </p:cNvCxnSpPr>
          <p:nvPr/>
        </p:nvCxnSpPr>
        <p:spPr>
          <a:xfrm flipH="1">
            <a:off x="1148802" y="3128453"/>
            <a:ext cx="428342" cy="12223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4" idx="3"/>
            <a:endCxn id="21" idx="1"/>
          </p:cNvCxnSpPr>
          <p:nvPr/>
        </p:nvCxnSpPr>
        <p:spPr>
          <a:xfrm flipV="1">
            <a:off x="1848490" y="2618629"/>
            <a:ext cx="1874728" cy="2384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4" idx="2"/>
            <a:endCxn id="20" idx="1"/>
          </p:cNvCxnSpPr>
          <p:nvPr/>
        </p:nvCxnSpPr>
        <p:spPr>
          <a:xfrm>
            <a:off x="1577144" y="3128453"/>
            <a:ext cx="2159558" cy="12988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22" idx="2"/>
          </p:cNvCxnSpPr>
          <p:nvPr/>
        </p:nvCxnSpPr>
        <p:spPr>
          <a:xfrm flipH="1" flipV="1">
            <a:off x="1148802" y="4893504"/>
            <a:ext cx="699688" cy="5294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9" idx="3"/>
            <a:endCxn id="20" idx="2"/>
          </p:cNvCxnSpPr>
          <p:nvPr/>
        </p:nvCxnSpPr>
        <p:spPr>
          <a:xfrm flipV="1">
            <a:off x="2543583" y="4698661"/>
            <a:ext cx="1464466" cy="724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0" idx="0"/>
            <a:endCxn id="21" idx="2"/>
          </p:cNvCxnSpPr>
          <p:nvPr/>
        </p:nvCxnSpPr>
        <p:spPr>
          <a:xfrm flipH="1" flipV="1">
            <a:off x="3994565" y="2889975"/>
            <a:ext cx="13484" cy="12659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136" y="2444971"/>
            <a:ext cx="542693" cy="542693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072" y="3606635"/>
            <a:ext cx="542693" cy="542693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307" y="5288844"/>
            <a:ext cx="542693" cy="542693"/>
          </a:xfrm>
          <a:prstGeom prst="rect">
            <a:avLst/>
          </a:prstGeom>
        </p:spPr>
      </p:pic>
      <p:cxnSp>
        <p:nvCxnSpPr>
          <p:cNvPr id="43" name="Straight Connector 42"/>
          <p:cNvCxnSpPr>
            <a:stCxn id="41" idx="2"/>
            <a:endCxn id="42" idx="0"/>
          </p:cNvCxnSpPr>
          <p:nvPr/>
        </p:nvCxnSpPr>
        <p:spPr>
          <a:xfrm>
            <a:off x="5547419" y="4149328"/>
            <a:ext cx="277235" cy="11395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42" idx="3"/>
            <a:endCxn id="40" idx="2"/>
          </p:cNvCxnSpPr>
          <p:nvPr/>
        </p:nvCxnSpPr>
        <p:spPr>
          <a:xfrm flipV="1">
            <a:off x="6096000" y="2987664"/>
            <a:ext cx="974483" cy="25725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41" idx="0"/>
            <a:endCxn id="21" idx="2"/>
          </p:cNvCxnSpPr>
          <p:nvPr/>
        </p:nvCxnSpPr>
        <p:spPr>
          <a:xfrm flipH="1" flipV="1">
            <a:off x="3994565" y="2889975"/>
            <a:ext cx="1552854" cy="716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0" idx="1"/>
            <a:endCxn id="21" idx="3"/>
          </p:cNvCxnSpPr>
          <p:nvPr/>
        </p:nvCxnSpPr>
        <p:spPr>
          <a:xfrm flipH="1" flipV="1">
            <a:off x="4265911" y="2618629"/>
            <a:ext cx="2533225" cy="976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2" idx="1"/>
            <a:endCxn id="19" idx="3"/>
          </p:cNvCxnSpPr>
          <p:nvPr/>
        </p:nvCxnSpPr>
        <p:spPr>
          <a:xfrm flipH="1" flipV="1">
            <a:off x="2543583" y="5422923"/>
            <a:ext cx="3009724" cy="1372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endCxn id="40" idx="2"/>
          </p:cNvCxnSpPr>
          <p:nvPr/>
        </p:nvCxnSpPr>
        <p:spPr>
          <a:xfrm flipV="1">
            <a:off x="5868090" y="2987664"/>
            <a:ext cx="1202393" cy="7435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4382147" y="2057367"/>
            <a:ext cx="153690" cy="1401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341829" y="2172078"/>
            <a:ext cx="153690" cy="1401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905200" y="3420580"/>
            <a:ext cx="153690" cy="1401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367346" y="5148700"/>
            <a:ext cx="153690" cy="1401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1885001" y="2412884"/>
            <a:ext cx="153690" cy="1401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513027" y="4133783"/>
            <a:ext cx="153690" cy="1401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382147" y="3956049"/>
            <a:ext cx="153690" cy="1401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2709009" y="4990720"/>
            <a:ext cx="153690" cy="1401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4382147" y="2298173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7341829" y="2412884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5905200" y="3661386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6367346" y="5389506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1885001" y="2653690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1513027" y="4374589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4382147" y="4196855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2709009" y="5231526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4385283" y="2529802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7344965" y="2644513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5908336" y="3893015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6373618" y="5621135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1888137" y="2885319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1516163" y="4606218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4385283" y="4428484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2712145" y="5463155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4388419" y="2747382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/>
        </p:nvSpPr>
        <p:spPr>
          <a:xfrm>
            <a:off x="7348101" y="2862093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/>
        </p:nvSpPr>
        <p:spPr>
          <a:xfrm>
            <a:off x="5911472" y="4110595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6373618" y="5854096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1891273" y="3102899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1519299" y="4823798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/>
        </p:nvSpPr>
        <p:spPr>
          <a:xfrm>
            <a:off x="4382147" y="4669745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/>
        </p:nvSpPr>
        <p:spPr>
          <a:xfrm>
            <a:off x="2715281" y="5680735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87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4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45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8" dur="2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49" dur="2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2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2" dur="2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53" dur="2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57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2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4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65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8" dur="2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2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2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73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2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2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31" dur="2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2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4" dur="2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35" dur="2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2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8" dur="2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39" dur="2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" dur="2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2" dur="2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43" dur="2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4" dur="2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6" dur="2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47" dur="2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8" dur="2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0" dur="2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51" dur="2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2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4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55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8" dur="2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59" dur="2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2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7D721-A05C-FA49-B1D4-723BE47E0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764" y="177371"/>
            <a:ext cx="11446585" cy="1423751"/>
          </a:xfrm>
        </p:spPr>
        <p:txBody>
          <a:bodyPr>
            <a:normAutofit/>
          </a:bodyPr>
          <a:lstStyle/>
          <a:p>
            <a:r>
              <a:rPr lang="en-US" sz="5000" dirty="0"/>
              <a:t>Blockchain Design Thus Far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639781-643B-774F-AF95-A3508507DFDE}"/>
              </a:ext>
            </a:extLst>
          </p:cNvPr>
          <p:cNvSpPr txBox="1"/>
          <p:nvPr/>
        </p:nvSpPr>
        <p:spPr>
          <a:xfrm>
            <a:off x="1552508" y="2651128"/>
            <a:ext cx="106394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Replication</a:t>
            </a:r>
            <a:r>
              <a:rPr lang="en-US" sz="2800" dirty="0">
                <a:solidFill>
                  <a:srgbClr val="362923"/>
                </a:solidFill>
              </a:rPr>
              <a:t> 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every node computes, stores, communicates full blockchain</a:t>
            </a:r>
          </a:p>
          <a:p>
            <a:r>
              <a:rPr lang="en-US" sz="2800" dirty="0"/>
              <a:t> 	</a:t>
            </a:r>
          </a:p>
          <a:p>
            <a:r>
              <a:rPr lang="en-US" sz="2800" dirty="0">
                <a:solidFill>
                  <a:srgbClr val="C00000"/>
                </a:solidFill>
              </a:rPr>
              <a:t>Increasing number of nodes (N)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800" dirty="0">
                <a:solidFill>
                  <a:srgbClr val="362923"/>
                </a:solidFill>
              </a:rPr>
              <a:t>increased security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no improvement on compute/storage/communication requirement per node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991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7D721-A05C-FA49-B1D4-723BE47E0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764" y="177371"/>
            <a:ext cx="11446585" cy="1423751"/>
          </a:xfrm>
        </p:spPr>
        <p:txBody>
          <a:bodyPr>
            <a:normAutofit/>
          </a:bodyPr>
          <a:lstStyle/>
          <a:p>
            <a:r>
              <a:rPr lang="en-US" sz="5000" dirty="0"/>
              <a:t>Independent Applications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639781-643B-774F-AF95-A3508507DFDE}"/>
              </a:ext>
            </a:extLst>
          </p:cNvPr>
          <p:cNvSpPr txBox="1"/>
          <p:nvPr/>
        </p:nvSpPr>
        <p:spPr>
          <a:xfrm>
            <a:off x="1298825" y="2058114"/>
            <a:ext cx="851535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Many applications running on same blockchain 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</a:t>
            </a:r>
            <a:r>
              <a:rPr lang="en-US" sz="2800" dirty="0">
                <a:solidFill>
                  <a:srgbClr val="7030A0"/>
                </a:solidFill>
              </a:rPr>
              <a:t>parallel transaction ledgers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example: each country runs its own ledger</a:t>
            </a:r>
            <a:endParaRPr lang="en-US" sz="2800" dirty="0">
              <a:solidFill>
                <a:srgbClr val="C00000"/>
              </a:solidFill>
            </a:endParaRPr>
          </a:p>
          <a:p>
            <a:r>
              <a:rPr lang="en-US" sz="2800" dirty="0">
                <a:solidFill>
                  <a:srgbClr val="362923"/>
                </a:solidFill>
              </a:rPr>
              <a:t>	</a:t>
            </a:r>
          </a:p>
          <a:p>
            <a:r>
              <a:rPr lang="en-US" sz="2800" dirty="0"/>
              <a:t> 	</a:t>
            </a:r>
          </a:p>
          <a:p>
            <a:r>
              <a:rPr lang="en-US" sz="2800" dirty="0">
                <a:solidFill>
                  <a:srgbClr val="C00000"/>
                </a:solidFill>
              </a:rPr>
              <a:t>Idealistic scenario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800" dirty="0">
                <a:solidFill>
                  <a:srgbClr val="7030A0"/>
                </a:solidFill>
              </a:rPr>
              <a:t>no interaction between ledgers/applications</a:t>
            </a:r>
          </a:p>
          <a:p>
            <a:r>
              <a:rPr lang="en-US" sz="2800" dirty="0"/>
              <a:t>	</a:t>
            </a:r>
          </a:p>
          <a:p>
            <a:r>
              <a:rPr lang="en-US" sz="2800" dirty="0">
                <a:solidFill>
                  <a:srgbClr val="C00000"/>
                </a:solidFill>
              </a:rPr>
              <a:t>Run multiple blockchains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 </a:t>
            </a:r>
            <a:r>
              <a:rPr lang="en-US" sz="2800" dirty="0">
                <a:solidFill>
                  <a:srgbClr val="7030A0"/>
                </a:solidFill>
              </a:rPr>
              <a:t>Shards</a:t>
            </a:r>
          </a:p>
          <a:p>
            <a:r>
              <a:rPr lang="en-US" sz="2800" dirty="0"/>
              <a:t>	each node participates in only one shard</a:t>
            </a:r>
          </a:p>
        </p:txBody>
      </p:sp>
    </p:spTree>
    <p:extLst>
      <p:ext uri="{BB962C8B-B14F-4D97-AF65-F5344CB8AC3E}">
        <p14:creationId xmlns:p14="http://schemas.microsoft.com/office/powerpoint/2010/main" val="1441566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7D721-A05C-FA49-B1D4-723BE47E0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764" y="177371"/>
            <a:ext cx="11446585" cy="1423751"/>
          </a:xfrm>
        </p:spPr>
        <p:txBody>
          <a:bodyPr>
            <a:normAutofit/>
          </a:bodyPr>
          <a:lstStyle/>
          <a:p>
            <a:r>
              <a:rPr lang="en-US" sz="5000" dirty="0"/>
              <a:t>Basic </a:t>
            </a:r>
            <a:r>
              <a:rPr lang="en-US" sz="5000" dirty="0" err="1"/>
              <a:t>Sharding</a:t>
            </a:r>
            <a:endParaRPr lang="en-US" sz="5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639781-643B-774F-AF95-A3508507DFDE}"/>
              </a:ext>
            </a:extLst>
          </p:cNvPr>
          <p:cNvSpPr txBox="1"/>
          <p:nvPr/>
        </p:nvSpPr>
        <p:spPr>
          <a:xfrm>
            <a:off x="1298825" y="2058114"/>
            <a:ext cx="982895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Nodes pick shard to participate 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lesser participants per shard</a:t>
            </a:r>
          </a:p>
          <a:p>
            <a:endParaRPr lang="en-US" sz="2800" dirty="0">
              <a:solidFill>
                <a:srgbClr val="362923"/>
              </a:solidFill>
            </a:endParaRPr>
          </a:p>
          <a:p>
            <a:endParaRPr lang="en-US" sz="2800" dirty="0">
              <a:solidFill>
                <a:srgbClr val="C00000"/>
              </a:solidFill>
            </a:endParaRPr>
          </a:p>
          <a:p>
            <a:r>
              <a:rPr lang="en-US" sz="2800" dirty="0">
                <a:solidFill>
                  <a:srgbClr val="C00000"/>
                </a:solidFill>
              </a:rPr>
              <a:t>Security limited</a:t>
            </a:r>
          </a:p>
          <a:p>
            <a:r>
              <a:rPr lang="en-US" sz="2800" dirty="0">
                <a:solidFill>
                  <a:srgbClr val="362923"/>
                </a:solidFill>
              </a:rPr>
              <a:t>	adversaries can congregate in one shard</a:t>
            </a:r>
            <a:endParaRPr lang="en-US" sz="2800" dirty="0">
              <a:solidFill>
                <a:srgbClr val="C00000"/>
              </a:solidFill>
            </a:endParaRPr>
          </a:p>
          <a:p>
            <a:endParaRPr lang="en-US" sz="2800" dirty="0"/>
          </a:p>
          <a:p>
            <a:r>
              <a:rPr lang="en-US" sz="2800" dirty="0">
                <a:solidFill>
                  <a:srgbClr val="C00000"/>
                </a:solidFill>
              </a:rPr>
              <a:t>Question</a:t>
            </a:r>
          </a:p>
          <a:p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800" dirty="0">
                <a:solidFill>
                  <a:srgbClr val="7030A0"/>
                </a:solidFill>
              </a:rPr>
              <a:t>can we get security from all participants, and yet each node participate in only shard?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7368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E3082-83B3-8645-A7D3-7A89A04C0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Randomized Node Allocations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692183" y="3398796"/>
            <a:ext cx="578735" cy="473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92182" y="4153079"/>
            <a:ext cx="578735" cy="473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>
            <a:stCxn id="12" idx="0"/>
            <a:endCxn id="14" idx="2"/>
          </p:cNvCxnSpPr>
          <p:nvPr/>
        </p:nvCxnSpPr>
        <p:spPr>
          <a:xfrm flipV="1">
            <a:off x="7981551" y="3118291"/>
            <a:ext cx="1" cy="2805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3" idx="0"/>
            <a:endCxn id="12" idx="2"/>
          </p:cNvCxnSpPr>
          <p:nvPr/>
        </p:nvCxnSpPr>
        <p:spPr>
          <a:xfrm flipV="1">
            <a:off x="7981550" y="3872574"/>
            <a:ext cx="1" cy="2805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222108" y="3398796"/>
            <a:ext cx="578735" cy="47377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222107" y="4153079"/>
            <a:ext cx="578735" cy="47377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4222109" y="2364008"/>
            <a:ext cx="4048810" cy="754283"/>
            <a:chOff x="4222109" y="2364008"/>
            <a:chExt cx="4048810" cy="754283"/>
          </a:xfrm>
        </p:grpSpPr>
        <p:sp>
          <p:nvSpPr>
            <p:cNvPr id="14" name="Rectangle 13"/>
            <p:cNvSpPr/>
            <p:nvPr/>
          </p:nvSpPr>
          <p:spPr>
            <a:xfrm>
              <a:off x="7692184" y="2644513"/>
              <a:ext cx="578735" cy="47377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>
              <a:stCxn id="14" idx="0"/>
              <a:endCxn id="17" idx="2"/>
            </p:cNvCxnSpPr>
            <p:nvPr/>
          </p:nvCxnSpPr>
          <p:spPr>
            <a:xfrm flipV="1">
              <a:off x="7981552" y="2364008"/>
              <a:ext cx="1" cy="280505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4222109" y="2644513"/>
              <a:ext cx="578735" cy="473778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/>
            <p:cNvCxnSpPr>
              <a:stCxn id="23" idx="0"/>
              <a:endCxn id="26" idx="2"/>
            </p:cNvCxnSpPr>
            <p:nvPr/>
          </p:nvCxnSpPr>
          <p:spPr>
            <a:xfrm flipV="1">
              <a:off x="4511477" y="2364008"/>
              <a:ext cx="1" cy="280505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5" name="Straight Arrow Connector 24"/>
          <p:cNvCxnSpPr>
            <a:stCxn id="21" idx="0"/>
            <a:endCxn id="23" idx="2"/>
          </p:cNvCxnSpPr>
          <p:nvPr/>
        </p:nvCxnSpPr>
        <p:spPr>
          <a:xfrm flipV="1">
            <a:off x="4511476" y="3118291"/>
            <a:ext cx="1" cy="2805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2" idx="0"/>
            <a:endCxn id="21" idx="2"/>
          </p:cNvCxnSpPr>
          <p:nvPr/>
        </p:nvCxnSpPr>
        <p:spPr>
          <a:xfrm flipV="1">
            <a:off x="4511475" y="3872574"/>
            <a:ext cx="1" cy="2805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692185" y="1890230"/>
            <a:ext cx="578735" cy="473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222110" y="1890230"/>
            <a:ext cx="578735" cy="47377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531635" y="4673467"/>
            <a:ext cx="5638800" cy="205179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646" y="5038962"/>
            <a:ext cx="542693" cy="542693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512" y="5038961"/>
            <a:ext cx="542693" cy="542693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299" y="5038960"/>
            <a:ext cx="542693" cy="542693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004" y="5023772"/>
            <a:ext cx="542693" cy="54269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948" y="5737498"/>
            <a:ext cx="542693" cy="542693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618" y="5745215"/>
            <a:ext cx="542693" cy="542693"/>
          </a:xfrm>
          <a:prstGeom prst="rect">
            <a:avLst/>
          </a:prstGeom>
        </p:spPr>
      </p:pic>
      <p:grpSp>
        <p:nvGrpSpPr>
          <p:cNvPr id="40" name="Group 39"/>
          <p:cNvGrpSpPr/>
          <p:nvPr/>
        </p:nvGrpSpPr>
        <p:grpSpPr>
          <a:xfrm>
            <a:off x="4267135" y="5429396"/>
            <a:ext cx="542693" cy="858512"/>
            <a:chOff x="4800842" y="5697768"/>
            <a:chExt cx="542693" cy="858512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0842" y="6013587"/>
              <a:ext cx="542693" cy="542693"/>
            </a:xfrm>
            <a:prstGeom prst="rect">
              <a:avLst/>
            </a:prstGeom>
          </p:spPr>
        </p:pic>
        <p:pic>
          <p:nvPicPr>
            <p:cNvPr id="37" name="Picture 2" descr="https://lh4.googleusercontent.com/zP43js5Swq5idpC-oNxx4EoKwU2RkSegY074muHE_mbuA_vHpQyiFRdECh4Wah6r8Y-aAO0yCqSFHC6PpFHv70RsyeF9UiO3B1c7GKp-LqpJTr5XGJBSUuOAawRwCg_RYF1a8TkB0kk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4516" y="5697768"/>
              <a:ext cx="443527" cy="3915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1" name="Group 40"/>
          <p:cNvGrpSpPr/>
          <p:nvPr/>
        </p:nvGrpSpPr>
        <p:grpSpPr>
          <a:xfrm>
            <a:off x="7690030" y="4721972"/>
            <a:ext cx="542693" cy="903215"/>
            <a:chOff x="7999573" y="5439955"/>
            <a:chExt cx="542693" cy="903215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99573" y="5800477"/>
              <a:ext cx="542693" cy="542693"/>
            </a:xfrm>
            <a:prstGeom prst="rect">
              <a:avLst/>
            </a:prstGeom>
          </p:spPr>
        </p:pic>
        <p:pic>
          <p:nvPicPr>
            <p:cNvPr id="38" name="Picture 2" descr="https://lh4.googleusercontent.com/zP43js5Swq5idpC-oNxx4EoKwU2RkSegY074muHE_mbuA_vHpQyiFRdECh4Wah6r8Y-aAO0yCqSFHC6PpFHv70RsyeF9UiO3B1c7GKp-LqpJTr5XGJBSUuOAawRwCg_RYF1a8TkB0kk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40472" y="5439955"/>
              <a:ext cx="443527" cy="3915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3" name="Rectangle 42"/>
          <p:cNvSpPr/>
          <p:nvPr/>
        </p:nvSpPr>
        <p:spPr>
          <a:xfrm>
            <a:off x="322901" y="2583618"/>
            <a:ext cx="153690" cy="1401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22901" y="2824424"/>
            <a:ext cx="153690" cy="14014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26037" y="3056053"/>
            <a:ext cx="153690" cy="14014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29173" y="3273633"/>
            <a:ext cx="153690" cy="14014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528499" y="1923907"/>
            <a:ext cx="153690" cy="1401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528499" y="2164713"/>
            <a:ext cx="153690" cy="14014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531635" y="2396342"/>
            <a:ext cx="153690" cy="14014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534771" y="2613922"/>
            <a:ext cx="153690" cy="14014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059501" y="4669861"/>
            <a:ext cx="153690" cy="1401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059501" y="4910667"/>
            <a:ext cx="153690" cy="14014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062637" y="5142296"/>
            <a:ext cx="153690" cy="14014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065773" y="5359876"/>
            <a:ext cx="153690" cy="14014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731311" y="3346033"/>
            <a:ext cx="153690" cy="1401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731311" y="3586839"/>
            <a:ext cx="153690" cy="14014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734447" y="3818468"/>
            <a:ext cx="153690" cy="14014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737583" y="4036048"/>
            <a:ext cx="153690" cy="14014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9027901" y="2016831"/>
            <a:ext cx="153690" cy="1401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9027901" y="2257637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9031037" y="2489266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9034173" y="2706846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9479601" y="3275961"/>
            <a:ext cx="153690" cy="1401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9479601" y="3516767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9482737" y="3748396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9485873" y="3965976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1759456" y="1823597"/>
            <a:ext cx="153690" cy="1401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1759456" y="2064403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1762592" y="2296032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11765728" y="2513612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10771401" y="3761162"/>
            <a:ext cx="153690" cy="1401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10771401" y="4001968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10774537" y="4233597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10777673" y="4451177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5180287" y="6293128"/>
            <a:ext cx="2179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Node-to-shard </a:t>
            </a:r>
            <a:r>
              <a:rPr lang="en-US" dirty="0" err="1"/>
              <a:t>algo</a:t>
            </a:r>
            <a:endParaRPr lang="en-US" dirty="0"/>
          </a:p>
        </p:txBody>
      </p:sp>
      <p:pic>
        <p:nvPicPr>
          <p:cNvPr id="76" name="Picture 7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368" y="5750435"/>
            <a:ext cx="542693" cy="542693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7650198" y="5621510"/>
            <a:ext cx="542693" cy="859952"/>
            <a:chOff x="7862372" y="5512464"/>
            <a:chExt cx="542693" cy="859952"/>
          </a:xfrm>
        </p:grpSpPr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2372" y="5829723"/>
              <a:ext cx="542693" cy="542693"/>
            </a:xfrm>
            <a:prstGeom prst="rect">
              <a:avLst/>
            </a:prstGeom>
          </p:spPr>
        </p:pic>
        <p:pic>
          <p:nvPicPr>
            <p:cNvPr id="78" name="Picture 2" descr="https://lh4.googleusercontent.com/zP43js5Swq5idpC-oNxx4EoKwU2RkSegY074muHE_mbuA_vHpQyiFRdECh4Wah6r8Y-aAO0yCqSFHC6PpFHv70RsyeF9UiO3B1c7GKp-LqpJTr5XGJBSUuOAawRwCg_RYF1a8TkB0kk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3329" y="5512464"/>
              <a:ext cx="443527" cy="3915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9" name="Rectangle 78"/>
          <p:cNvSpPr/>
          <p:nvPr/>
        </p:nvSpPr>
        <p:spPr>
          <a:xfrm>
            <a:off x="10353628" y="5038960"/>
            <a:ext cx="153690" cy="1401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3072438" y="4591321"/>
            <a:ext cx="153690" cy="1401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3069306" y="4847747"/>
            <a:ext cx="153690" cy="14014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072442" y="5079376"/>
            <a:ext cx="153690" cy="14014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3075578" y="5296956"/>
            <a:ext cx="153690" cy="14014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10344160" y="5252216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10347296" y="5483845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10350432" y="5701425"/>
            <a:ext cx="153690" cy="14014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6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4.44444E-6 L -0.12787 -0.500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93" y="-250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3.33333E-6 L -0.29401 -0.4275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01" y="-2138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44444E-6 L 0.49505 -0.2409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53" y="-1206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2.59259E-6 L 0.41328 -0.5983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64" y="-2993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4.44444E-6 L -0.31823 -0.2164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11" y="-1083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L 0.24336 -0.4039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61" y="-2020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7.40741E-7 L -0.45013 -0.0467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13" y="-233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33333E-6 L 0.14232 -0.4601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09" y="-23009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7.40741E-7 L -0.21796 -0.1784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98" y="-8935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2.59259E-6 L 0.16276 -0.1162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5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1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21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2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2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37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0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45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8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49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2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53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000"/>
                            </p:stCondLst>
                            <p:childTnLst>
                              <p:par>
                                <p:cTn id="1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2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3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3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39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2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43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4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47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5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4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55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59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2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63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6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8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9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9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9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500"/>
                            </p:stCondLst>
                            <p:childTnLst>
                              <p:par>
                                <p:cTn id="30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4.44444E-6 L 0.42265 -0.49352 " pathEditMode="relative" rAng="0" ptsTypes="AA">
                                      <p:cBhvr>
                                        <p:cTn id="30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33" y="-24676"/>
                                    </p:animMotion>
                                  </p:childTnLst>
                                </p:cTn>
                              </p:par>
                              <p:par>
                                <p:cTn id="3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3.33333E-6 L 0.4539 -0.36713 " pathEditMode="relative" rAng="0" ptsTypes="AA">
                                      <p:cBhvr>
                                        <p:cTn id="31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95" y="-18356"/>
                                    </p:animMotion>
                                  </p:childTnLst>
                                </p:cTn>
                              </p:par>
                              <p:par>
                                <p:cTn id="3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L -0.34375 -0.60231 " pathEditMode="relative" rAng="0" ptsTypes="AA">
                                      <p:cBhvr>
                                        <p:cTn id="31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88" y="-30116"/>
                                    </p:animMotion>
                                  </p:childTnLst>
                                </p:cTn>
                              </p:par>
                              <p:par>
                                <p:cTn id="3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33333E-6 L -0.5819 -0.36181 " pathEditMode="relative" rAng="0" ptsTypes="AA">
                                      <p:cBhvr>
                                        <p:cTn id="31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02" y="-18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2500"/>
                            </p:stCondLst>
                            <p:childTnLst>
                              <p:par>
                                <p:cTn id="317" presetID="14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5" fill="hold">
                            <p:stCondLst>
                              <p:cond delay="1000"/>
                            </p:stCondLst>
                            <p:childTnLst>
                              <p:par>
                                <p:cTn id="37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3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6" fill="hold">
                            <p:stCondLst>
                              <p:cond delay="2000"/>
                            </p:stCondLst>
                            <p:childTnLst>
                              <p:par>
                                <p:cTn id="42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42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43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43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44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445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449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0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2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453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45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0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461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2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4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465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6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1" grpId="0" animBg="1"/>
      <p:bldP spid="22" grpId="0" animBg="1"/>
      <p:bldP spid="43" grpId="0" animBg="1"/>
      <p:bldP spid="43" grpId="1" animBg="1"/>
      <p:bldP spid="43" grpId="2" animBg="1"/>
      <p:bldP spid="44" grpId="0" animBg="1"/>
      <p:bldP spid="44" grpId="1" animBg="1"/>
      <p:bldP spid="44" grpId="2" animBg="1"/>
      <p:bldP spid="45" grpId="0" animBg="1"/>
      <p:bldP spid="45" grpId="1" animBg="1"/>
      <p:bldP spid="45" grpId="2" animBg="1"/>
      <p:bldP spid="46" grpId="0" animBg="1"/>
      <p:bldP spid="47" grpId="0" animBg="1"/>
      <p:bldP spid="47" grpId="1" animBg="1"/>
      <p:bldP spid="47" grpId="2" animBg="1"/>
      <p:bldP spid="48" grpId="0" animBg="1"/>
      <p:bldP spid="48" grpId="1" animBg="1"/>
      <p:bldP spid="48" grpId="2" animBg="1"/>
      <p:bldP spid="49" grpId="0" animBg="1"/>
      <p:bldP spid="49" grpId="1" animBg="1"/>
      <p:bldP spid="49" grpId="2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59" grpId="1" animBg="1"/>
      <p:bldP spid="59" grpId="2" animBg="1"/>
      <p:bldP spid="60" grpId="0" animBg="1"/>
      <p:bldP spid="60" grpId="1" animBg="1"/>
      <p:bldP spid="60" grpId="2" animBg="1"/>
      <p:bldP spid="61" grpId="0" animBg="1"/>
      <p:bldP spid="61" grpId="1" animBg="1"/>
      <p:bldP spid="61" grpId="2" animBg="1"/>
      <p:bldP spid="62" grpId="0" animBg="1"/>
      <p:bldP spid="63" grpId="0" animBg="1"/>
      <p:bldP spid="63" grpId="1" animBg="1"/>
      <p:bldP spid="63" grpId="2" animBg="1"/>
      <p:bldP spid="64" grpId="0" animBg="1"/>
      <p:bldP spid="64" grpId="1" animBg="1"/>
      <p:bldP spid="64" grpId="2" animBg="1"/>
      <p:bldP spid="65" grpId="0" animBg="1"/>
      <p:bldP spid="65" grpId="1" animBg="1"/>
      <p:bldP spid="65" grpId="2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9" grpId="0" animBg="1"/>
      <p:bldP spid="80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8" id="{1A085A53-2077-054D-9972-EE5C27611293}" vid="{FF66E2B3-201D-6240-A9AD-E21244D9A3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14943</TotalTime>
  <Words>722</Words>
  <Application>Microsoft Macintosh PowerPoint</Application>
  <PresentationFormat>Widescreen</PresentationFormat>
  <Paragraphs>174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Franklin Gothic Book</vt:lpstr>
      <vt:lpstr>Franklin Gothic Demi</vt:lpstr>
      <vt:lpstr>Helvetica</vt:lpstr>
      <vt:lpstr>Office Theme</vt:lpstr>
      <vt:lpstr>Lecture 19: Sharding</vt:lpstr>
      <vt:lpstr>Thus Far</vt:lpstr>
      <vt:lpstr>This lecture: Scaling </vt:lpstr>
      <vt:lpstr>Light Clients</vt:lpstr>
      <vt:lpstr>Blockchain Design:  Replication</vt:lpstr>
      <vt:lpstr>Blockchain Design Thus Far</vt:lpstr>
      <vt:lpstr>Independent Applications</vt:lpstr>
      <vt:lpstr>Basic Sharding</vt:lpstr>
      <vt:lpstr>Randomized Node Allocations</vt:lpstr>
      <vt:lpstr>Sortition</vt:lpstr>
      <vt:lpstr>Limitations</vt:lpstr>
      <vt:lpstr>Intershard </vt:lpstr>
      <vt:lpstr>Cross shard transactions</vt:lpstr>
      <vt:lpstr>Adversarial attacks – Double spends</vt:lpstr>
      <vt:lpstr>Atomicity</vt:lpstr>
      <vt:lpstr>Summary</vt:lpstr>
      <vt:lpstr>Limitations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Blockchains</dc:title>
  <dc:creator>Pramod Viswanath</dc:creator>
  <cp:lastModifiedBy>Pramod Viswanath</cp:lastModifiedBy>
  <cp:revision>264</cp:revision>
  <dcterms:created xsi:type="dcterms:W3CDTF">2020-01-21T17:50:53Z</dcterms:created>
  <dcterms:modified xsi:type="dcterms:W3CDTF">2020-04-02T03:41:00Z</dcterms:modified>
</cp:coreProperties>
</file>