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74" r:id="rId9"/>
    <p:sldId id="275" r:id="rId10"/>
    <p:sldId id="276" r:id="rId11"/>
    <p:sldId id="262" r:id="rId12"/>
    <p:sldId id="277" r:id="rId13"/>
    <p:sldId id="278" r:id="rId14"/>
    <p:sldId id="279" r:id="rId15"/>
    <p:sldId id="280" r:id="rId16"/>
    <p:sldId id="263" r:id="rId17"/>
    <p:sldId id="282" r:id="rId18"/>
    <p:sldId id="283" r:id="rId19"/>
    <p:sldId id="281" r:id="rId20"/>
    <p:sldId id="284" r:id="rId21"/>
    <p:sldId id="288" r:id="rId22"/>
    <p:sldId id="285" r:id="rId23"/>
    <p:sldId id="286" r:id="rId24"/>
    <p:sldId id="265" r:id="rId25"/>
    <p:sldId id="266" r:id="rId26"/>
    <p:sldId id="290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54805"/>
  </p:normalViewPr>
  <p:slideViewPr>
    <p:cSldViewPr snapToGrid="0" snapToObjects="1">
      <p:cViewPr varScale="1">
        <p:scale>
          <a:sx n="60" d="100"/>
          <a:sy n="60" d="100"/>
        </p:scale>
        <p:origin x="25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5DE29-BD85-1049-9D9F-DD2BFC19174D}" type="datetimeFigureOut">
              <a:rPr lang="en-US" smtClean="0"/>
              <a:t>2/20/20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CB978-D63B-484E-B9F7-B21E7E690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881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4CB978-D63B-484E-B9F7-B21E7E6902A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28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4CB978-D63B-484E-B9F7-B21E7E6902A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52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F086A-48B8-E848-9A8E-B8C508AB2E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B0D3A2-8AD4-CB45-B752-4443F9EB9E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BD5B4-7A2F-4D44-9D69-44D89183C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C546-0519-3B4E-9973-A13CA80A387A}" type="datetimeFigureOut">
              <a:rPr lang="en-US" smtClean="0"/>
              <a:t>2/20/20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18FD1-BFB7-9742-918F-9DB25E4F4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1FE5D-8696-2247-B175-27E89653E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E8CB-8581-8744-B20A-D34EF37A4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75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07CE3-9F43-F847-89EF-F49A179A3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58BD99-AE8C-1545-B215-73C0C59990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833FC1-C27F-B544-9238-2A29A9BB1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C546-0519-3B4E-9973-A13CA80A387A}" type="datetimeFigureOut">
              <a:rPr lang="en-US" smtClean="0"/>
              <a:t>2/20/20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1B23EC-7681-E64D-ABA7-106C6FC42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62F14-1D62-9449-AD21-F8768B22B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E8CB-8581-8744-B20A-D34EF37A4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512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865550-5E08-5B4B-AD56-0AE9BDCE90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9E833F-597F-224D-9917-252317B347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78F5F-2DE8-6E48-99FC-745921D84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C546-0519-3B4E-9973-A13CA80A387A}" type="datetimeFigureOut">
              <a:rPr lang="en-US" smtClean="0"/>
              <a:t>2/20/20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02E74-06D6-B643-8366-CD3DC04ED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A8737-AE23-2B4C-AE90-F48B84E52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E8CB-8581-8744-B20A-D34EF37A4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97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3AC59-F012-974A-8DF0-E55B47E2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6BC67-591E-7C45-B730-0BC3C3B9A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E9618-7C5D-4C48-B7DF-5B4A8CB08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C546-0519-3B4E-9973-A13CA80A387A}" type="datetimeFigureOut">
              <a:rPr lang="en-US" smtClean="0"/>
              <a:t>2/20/20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A79CB-10B7-CB4E-AA7A-9A536E9EF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391533-EF34-F540-A94E-DE7360202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E8CB-8581-8744-B20A-D34EF37A4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3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5DDCD-2A89-8F43-9A0C-0EFE853C5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93409D-CB2F-8F42-BFE4-932C51A3A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0817D-A955-F04F-80A2-20B8072BA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C546-0519-3B4E-9973-A13CA80A387A}" type="datetimeFigureOut">
              <a:rPr lang="en-US" smtClean="0"/>
              <a:t>2/20/20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ECBDBD-BF07-074E-8A35-7DCD25BE1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CA8C6-C9DA-8742-8D14-12AB4ACEB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E8CB-8581-8744-B20A-D34EF37A4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55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BD63C-4406-F648-BF8B-D54E6CAA2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EFAC7-1571-1B4F-9B50-4E9FB42C3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186B0-3EC4-9148-BFA4-111A9B98ED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8B9ED3-846C-B948-BF04-1AD13BEE9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C546-0519-3B4E-9973-A13CA80A387A}" type="datetimeFigureOut">
              <a:rPr lang="en-US" smtClean="0"/>
              <a:t>2/20/20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D8B136-3FF5-5A49-80EF-AC2A0DBA5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533715-BB1F-2F48-8782-3176179FA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E8CB-8581-8744-B20A-D34EF37A4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191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40B9E-B322-5641-AAF5-AE1BCD53E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7BD4D3-E217-BF4F-9B0E-52FB12E9D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08CAA7-206C-854F-A320-C605E4784E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06672F-081B-4E40-98F8-A358472BBC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AD7C41-C209-E34E-8976-0B025981D2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2CDC4D-A414-BF43-9B08-3343C50C0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C546-0519-3B4E-9973-A13CA80A387A}" type="datetimeFigureOut">
              <a:rPr lang="en-US" smtClean="0"/>
              <a:t>2/20/20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1DE7D2-E4EE-3242-90F9-3448306B4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27308D-9EB7-914D-843A-9C489E45D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E8CB-8581-8744-B20A-D34EF37A4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6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76E82-410E-0E4C-B8DB-BE0F895BB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10F66D-89CD-AD4B-9AD4-AB7034564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C546-0519-3B4E-9973-A13CA80A387A}" type="datetimeFigureOut">
              <a:rPr lang="en-US" smtClean="0"/>
              <a:t>2/20/20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E0C619-EC3E-E747-9F17-816F29625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DE4F7A-BF3C-8C45-A14C-C49AAFFE4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E8CB-8581-8744-B20A-D34EF37A4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29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9C8E9A-BE3B-C641-B003-3D54C5C34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C546-0519-3B4E-9973-A13CA80A387A}" type="datetimeFigureOut">
              <a:rPr lang="en-US" smtClean="0"/>
              <a:t>2/20/20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25380B-98BD-E841-B81C-53CD78A2D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674EA2-E484-8E43-9A57-90F2841CB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E8CB-8581-8744-B20A-D34EF37A4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28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C5F7F-F2A6-A747-9EFF-C40892318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1B34F-D0B4-4A4E-AB34-AD15D9C68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2B9DFF-5211-B24C-8020-A6B938884C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C7BC16-0535-E846-9E9E-33E5DD182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C546-0519-3B4E-9973-A13CA80A387A}" type="datetimeFigureOut">
              <a:rPr lang="en-US" smtClean="0"/>
              <a:t>2/20/20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317644-2AB5-6C49-B76D-42BA69D6B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6CF9DB-A01D-5E4C-80A9-30B81711B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E8CB-8581-8744-B20A-D34EF37A4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20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62981-821B-114B-9000-56CE532E6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26494B-4B59-5643-8B90-BB360F4A0B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C95C80-6A93-D04B-AD9C-4CAD6FCA8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3A42CE-233D-574C-9A30-872AEDAB9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C546-0519-3B4E-9973-A13CA80A387A}" type="datetimeFigureOut">
              <a:rPr lang="en-US" smtClean="0"/>
              <a:t>2/20/20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1ECCF4-A353-6044-87BA-21B25B506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C92CA8-0AC9-2A44-BAE8-CA7CD7238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E8CB-8581-8744-B20A-D34EF37A4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76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6DD4CD-EE23-4D41-ACEF-68FCB6967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8B07F3-DDAD-A741-A205-6203EADB0E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C6BCA-98DB-CB43-82A4-1569F3B49A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CC546-0519-3B4E-9973-A13CA80A387A}" type="datetimeFigureOut">
              <a:rPr lang="en-US" smtClean="0"/>
              <a:t>2/20/20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D33AF-A8BD-1C4D-B7A8-E22C80018C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3A5D2-4FCD-2B48-B982-749ED1A9F7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3E8CB-8581-8744-B20A-D34EF37A4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46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BBE35-0E07-B247-B5F5-422662A9DF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10: Payment channels</a:t>
            </a:r>
          </a:p>
        </p:txBody>
      </p:sp>
    </p:spTree>
    <p:extLst>
      <p:ext uri="{BB962C8B-B14F-4D97-AF65-F5344CB8AC3E}">
        <p14:creationId xmlns:p14="http://schemas.microsoft.com/office/powerpoint/2010/main" val="588737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28FCB-DCC6-1248-AAB0-C06EE97DF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Timelock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823E-488A-A044-8FF5-BB13C0E08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CLTV(</a:t>
            </a:r>
            <a:r>
              <a:rPr lang="en-US" dirty="0" err="1"/>
              <a:t>CheckLockTimeVerify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Pay to Bob after a certain </a:t>
            </a:r>
            <a:r>
              <a:rPr lang="en-US" dirty="0" err="1"/>
              <a:t>blockheight</a:t>
            </a:r>
            <a:endParaRPr lang="en-US" dirty="0"/>
          </a:p>
          <a:p>
            <a:r>
              <a:rPr lang="en-US" dirty="0"/>
              <a:t>CSV(Check sequence Verify)</a:t>
            </a:r>
          </a:p>
          <a:p>
            <a:pPr lvl="1"/>
            <a:r>
              <a:rPr lang="en-US" dirty="0"/>
              <a:t>Specific blocks after a CSV output is recorded in the blockchain </a:t>
            </a:r>
          </a:p>
        </p:txBody>
      </p:sp>
    </p:spTree>
    <p:extLst>
      <p:ext uri="{BB962C8B-B14F-4D97-AF65-F5344CB8AC3E}">
        <p14:creationId xmlns:p14="http://schemas.microsoft.com/office/powerpoint/2010/main" val="170673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A2935-02E6-724C-B2FF-B73538995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One-way payment channel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DC042-3279-C241-B093-05FA78585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Funding transaction</a:t>
            </a:r>
          </a:p>
          <a:p>
            <a:pPr lvl="1"/>
            <a:r>
              <a:rPr lang="en-US" dirty="0"/>
              <a:t>Creates the channel and is broadcast on the blockchain</a:t>
            </a:r>
          </a:p>
          <a:p>
            <a:r>
              <a:rPr lang="en-US" dirty="0"/>
              <a:t>Commitment transactions</a:t>
            </a:r>
          </a:p>
          <a:p>
            <a:pPr lvl="1"/>
            <a:r>
              <a:rPr lang="en-US" dirty="0"/>
              <a:t>Intermediate transaction not typically posted on blockchain</a:t>
            </a:r>
          </a:p>
          <a:p>
            <a:r>
              <a:rPr lang="en-US" dirty="0"/>
              <a:t>Closing transaction</a:t>
            </a:r>
          </a:p>
          <a:p>
            <a:pPr lvl="1"/>
            <a:r>
              <a:rPr lang="en-US" dirty="0"/>
              <a:t>Closes the channel, posted on blockchain</a:t>
            </a:r>
          </a:p>
          <a:p>
            <a:pPr lvl="1"/>
            <a:r>
              <a:rPr lang="en-US" dirty="0"/>
              <a:t>Cooperative or non-cooperative</a:t>
            </a:r>
          </a:p>
        </p:txBody>
      </p:sp>
    </p:spTree>
    <p:extLst>
      <p:ext uri="{BB962C8B-B14F-4D97-AF65-F5344CB8AC3E}">
        <p14:creationId xmlns:p14="http://schemas.microsoft.com/office/powerpoint/2010/main" val="2976618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3D4FE-9DDA-A340-979B-1EBBC3FD1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 transaction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184D35B1-2EDF-F541-81C3-016B525A6E6F}"/>
              </a:ext>
            </a:extLst>
          </p:cNvPr>
          <p:cNvSpPr/>
          <p:nvPr/>
        </p:nvSpPr>
        <p:spPr>
          <a:xfrm>
            <a:off x="3508648" y="1690688"/>
            <a:ext cx="5174703" cy="29493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B20703-D06D-5242-BAEF-D68FC58FC7AB}"/>
              </a:ext>
            </a:extLst>
          </p:cNvPr>
          <p:cNvSpPr/>
          <p:nvPr/>
        </p:nvSpPr>
        <p:spPr>
          <a:xfrm>
            <a:off x="3508648" y="2687145"/>
            <a:ext cx="1888579" cy="956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 BTC signed by Alice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5F1FF0-DE15-B647-B544-48E5D9972183}"/>
              </a:ext>
            </a:extLst>
          </p:cNvPr>
          <p:cNvSpPr/>
          <p:nvPr/>
        </p:nvSpPr>
        <p:spPr>
          <a:xfrm>
            <a:off x="6573821" y="2272568"/>
            <a:ext cx="2109530" cy="17423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10BTC</a:t>
            </a:r>
          </a:p>
          <a:p>
            <a:pPr algn="ctr"/>
            <a:r>
              <a:rPr lang="en-US" dirty="0"/>
              <a:t>2 of 2 </a:t>
            </a:r>
            <a:r>
              <a:rPr lang="en-US" dirty="0" err="1"/>
              <a:t>Multisig</a:t>
            </a:r>
            <a:r>
              <a:rPr lang="en-US" dirty="0"/>
              <a:t> (Alice and Bob)</a:t>
            </a:r>
          </a:p>
          <a:p>
            <a:pPr algn="ctr"/>
            <a:r>
              <a:rPr lang="en-US" dirty="0"/>
              <a:t>Or </a:t>
            </a:r>
          </a:p>
          <a:p>
            <a:pPr algn="ctr"/>
            <a:r>
              <a:rPr lang="en-US" dirty="0"/>
              <a:t>1-week </a:t>
            </a:r>
            <a:r>
              <a:rPr lang="en-US" dirty="0" err="1"/>
              <a:t>timelock</a:t>
            </a:r>
            <a:r>
              <a:rPr lang="en-US" dirty="0"/>
              <a:t> Alice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A06CE2-E521-A24F-AFFB-BB3DB45F637F}"/>
              </a:ext>
            </a:extLst>
          </p:cNvPr>
          <p:cNvSpPr txBox="1"/>
          <p:nvPr/>
        </p:nvSpPr>
        <p:spPr>
          <a:xfrm>
            <a:off x="5012529" y="4852593"/>
            <a:ext cx="2166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Posted on blockchain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7CC954-48CE-824C-9C27-1EE9A60B7B52}"/>
              </a:ext>
            </a:extLst>
          </p:cNvPr>
          <p:cNvSpPr txBox="1"/>
          <p:nvPr/>
        </p:nvSpPr>
        <p:spPr>
          <a:xfrm>
            <a:off x="3163330" y="5758249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Alice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B57A5E-AC0D-924F-9752-CDD861659D83}"/>
              </a:ext>
            </a:extLst>
          </p:cNvPr>
          <p:cNvSpPr txBox="1"/>
          <p:nvPr/>
        </p:nvSpPr>
        <p:spPr>
          <a:xfrm>
            <a:off x="7784757" y="5832389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Bob</a:t>
            </a:r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6AD00E97-18D5-3946-AE95-F5B4975E6A6B}"/>
              </a:ext>
            </a:extLst>
          </p:cNvPr>
          <p:cNvSpPr/>
          <p:nvPr/>
        </p:nvSpPr>
        <p:spPr>
          <a:xfrm>
            <a:off x="4621427" y="5832389"/>
            <a:ext cx="2718487" cy="1562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E5C1EB-E9A1-804D-8D1F-22F638E2D887}"/>
              </a:ext>
            </a:extLst>
          </p:cNvPr>
          <p:cNvSpPr txBox="1"/>
          <p:nvPr/>
        </p:nvSpPr>
        <p:spPr>
          <a:xfrm>
            <a:off x="4485503" y="6264876"/>
            <a:ext cx="769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10BTC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6CDA9D-9CB1-C747-BCF6-5ECCC35CDFF0}"/>
              </a:ext>
            </a:extLst>
          </p:cNvPr>
          <p:cNvSpPr txBox="1"/>
          <p:nvPr/>
        </p:nvSpPr>
        <p:spPr>
          <a:xfrm>
            <a:off x="7339914" y="6264876"/>
            <a:ext cx="740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 BTC</a:t>
            </a:r>
          </a:p>
        </p:txBody>
      </p:sp>
    </p:spTree>
    <p:extLst>
      <p:ext uri="{BB962C8B-B14F-4D97-AF65-F5344CB8AC3E}">
        <p14:creationId xmlns:p14="http://schemas.microsoft.com/office/powerpoint/2010/main" val="3541428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14DD3-DBC9-2C40-9B9D-95917D014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Commitment transactions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475FF018-1F23-6C4F-9695-A45E5D744819}"/>
              </a:ext>
            </a:extLst>
          </p:cNvPr>
          <p:cNvSpPr/>
          <p:nvPr/>
        </p:nvSpPr>
        <p:spPr>
          <a:xfrm>
            <a:off x="429305" y="1954321"/>
            <a:ext cx="5174703" cy="29493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B1C2B0-B7A1-F240-B373-127712EDA83F}"/>
              </a:ext>
            </a:extLst>
          </p:cNvPr>
          <p:cNvSpPr/>
          <p:nvPr/>
        </p:nvSpPr>
        <p:spPr>
          <a:xfrm>
            <a:off x="429305" y="2950778"/>
            <a:ext cx="1888579" cy="956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 BTC signed by Alice and Bob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E5BC54-95DD-6D48-B193-81954E7D56A6}"/>
              </a:ext>
            </a:extLst>
          </p:cNvPr>
          <p:cNvSpPr/>
          <p:nvPr/>
        </p:nvSpPr>
        <p:spPr>
          <a:xfrm>
            <a:off x="3494478" y="2536201"/>
            <a:ext cx="2109530" cy="7436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9 BTC</a:t>
            </a:r>
          </a:p>
          <a:p>
            <a:pPr algn="ctr"/>
            <a:r>
              <a:rPr lang="en-US" dirty="0"/>
              <a:t>To Alice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EED18C-5CFC-3946-9422-1584692B97E3}"/>
              </a:ext>
            </a:extLst>
          </p:cNvPr>
          <p:cNvSpPr txBox="1"/>
          <p:nvPr/>
        </p:nvSpPr>
        <p:spPr>
          <a:xfrm>
            <a:off x="1973730" y="5078742"/>
            <a:ext cx="2822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 posted on blockchain</a:t>
            </a:r>
          </a:p>
          <a:p>
            <a:r>
              <a:rPr lang="en-US" dirty="0"/>
              <a:t>Held by Bob, signed by Alice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1B868DC-D8C6-B840-AF5B-FAD38F5012FD}"/>
              </a:ext>
            </a:extLst>
          </p:cNvPr>
          <p:cNvSpPr/>
          <p:nvPr/>
        </p:nvSpPr>
        <p:spPr>
          <a:xfrm>
            <a:off x="3494478" y="3692633"/>
            <a:ext cx="2109530" cy="7436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 BTC</a:t>
            </a:r>
          </a:p>
          <a:p>
            <a:pPr algn="ctr"/>
            <a:r>
              <a:rPr lang="en-US" dirty="0"/>
              <a:t>To Bob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00C91479-9903-B140-BC64-77EFE7586F9D}"/>
              </a:ext>
            </a:extLst>
          </p:cNvPr>
          <p:cNvSpPr/>
          <p:nvPr/>
        </p:nvSpPr>
        <p:spPr>
          <a:xfrm>
            <a:off x="5791952" y="1954321"/>
            <a:ext cx="5174703" cy="29493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A3FF51-CB48-EA4A-B75F-414363C2942D}"/>
              </a:ext>
            </a:extLst>
          </p:cNvPr>
          <p:cNvSpPr/>
          <p:nvPr/>
        </p:nvSpPr>
        <p:spPr>
          <a:xfrm>
            <a:off x="5791952" y="2950778"/>
            <a:ext cx="1888579" cy="956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 BTC signed by Alice and Bob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363ABE9-8FCD-254C-9CC2-E49628B40D27}"/>
              </a:ext>
            </a:extLst>
          </p:cNvPr>
          <p:cNvSpPr/>
          <p:nvPr/>
        </p:nvSpPr>
        <p:spPr>
          <a:xfrm>
            <a:off x="8857125" y="2536201"/>
            <a:ext cx="2109530" cy="7436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8 BTC</a:t>
            </a:r>
          </a:p>
          <a:p>
            <a:pPr algn="ctr"/>
            <a:r>
              <a:rPr lang="en-US" dirty="0"/>
              <a:t>To Alice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81AA786-6EA1-884A-9A68-C71F9506BCE6}"/>
              </a:ext>
            </a:extLst>
          </p:cNvPr>
          <p:cNvSpPr txBox="1"/>
          <p:nvPr/>
        </p:nvSpPr>
        <p:spPr>
          <a:xfrm>
            <a:off x="7336377" y="5078742"/>
            <a:ext cx="2822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 posted on blockchain</a:t>
            </a:r>
          </a:p>
          <a:p>
            <a:r>
              <a:rPr lang="en-US" dirty="0"/>
              <a:t>Held by Bob, signed by Alice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DE0329E-59CF-FC4F-BBCB-46FEF86941D8}"/>
              </a:ext>
            </a:extLst>
          </p:cNvPr>
          <p:cNvSpPr/>
          <p:nvPr/>
        </p:nvSpPr>
        <p:spPr>
          <a:xfrm>
            <a:off x="8857125" y="3692633"/>
            <a:ext cx="2109530" cy="7436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 BTC</a:t>
            </a:r>
          </a:p>
          <a:p>
            <a:pPr algn="ctr"/>
            <a:r>
              <a:rPr lang="en-US" dirty="0"/>
              <a:t>To Bob</a:t>
            </a:r>
          </a:p>
        </p:txBody>
      </p:sp>
    </p:spTree>
    <p:extLst>
      <p:ext uri="{BB962C8B-B14F-4D97-AF65-F5344CB8AC3E}">
        <p14:creationId xmlns:p14="http://schemas.microsoft.com/office/powerpoint/2010/main" val="406402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13" grpId="0" animBg="1"/>
      <p:bldP spid="14" grpId="0" animBg="1"/>
      <p:bldP spid="15" grpId="0" animBg="1"/>
      <p:bldP spid="16" grpId="0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2D9B5-E41F-0444-B788-B2CC89B7D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transaction - cooperative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14BC5DBA-C56B-2E4F-A9C0-23D1F3191CFC}"/>
              </a:ext>
            </a:extLst>
          </p:cNvPr>
          <p:cNvSpPr/>
          <p:nvPr/>
        </p:nvSpPr>
        <p:spPr>
          <a:xfrm>
            <a:off x="3370028" y="2040818"/>
            <a:ext cx="5174703" cy="29493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95795F-6BCE-4C41-93C4-09D3242C59F1}"/>
              </a:ext>
            </a:extLst>
          </p:cNvPr>
          <p:cNvSpPr/>
          <p:nvPr/>
        </p:nvSpPr>
        <p:spPr>
          <a:xfrm>
            <a:off x="3370028" y="3037275"/>
            <a:ext cx="1888579" cy="956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 BTC signed by Alice and Bob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BF497F-CB5D-DC48-91EA-62833254C5A3}"/>
              </a:ext>
            </a:extLst>
          </p:cNvPr>
          <p:cNvSpPr/>
          <p:nvPr/>
        </p:nvSpPr>
        <p:spPr>
          <a:xfrm>
            <a:off x="6435201" y="2622698"/>
            <a:ext cx="2109530" cy="7436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 BTC</a:t>
            </a:r>
          </a:p>
          <a:p>
            <a:pPr algn="ctr"/>
            <a:r>
              <a:rPr lang="en-US" dirty="0"/>
              <a:t>To Alice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0DC531-49F5-E54A-8E11-ED25BA53087D}"/>
              </a:ext>
            </a:extLst>
          </p:cNvPr>
          <p:cNvSpPr/>
          <p:nvPr/>
        </p:nvSpPr>
        <p:spPr>
          <a:xfrm>
            <a:off x="6435201" y="3779130"/>
            <a:ext cx="2109530" cy="7436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 BTC</a:t>
            </a:r>
          </a:p>
          <a:p>
            <a:pPr algn="ctr"/>
            <a:r>
              <a:rPr lang="en-US" dirty="0"/>
              <a:t>To Bob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AEB872-4B39-5940-8DD9-8A18289D9F9D}"/>
              </a:ext>
            </a:extLst>
          </p:cNvPr>
          <p:cNvSpPr txBox="1"/>
          <p:nvPr/>
        </p:nvSpPr>
        <p:spPr>
          <a:xfrm>
            <a:off x="4731690" y="5218258"/>
            <a:ext cx="2451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Bob posts on blockchain</a:t>
            </a:r>
          </a:p>
        </p:txBody>
      </p:sp>
    </p:spTree>
    <p:extLst>
      <p:ext uri="{BB962C8B-B14F-4D97-AF65-F5344CB8AC3E}">
        <p14:creationId xmlns:p14="http://schemas.microsoft.com/office/powerpoint/2010/main" val="5884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2D9B5-E41F-0444-B788-B2CC89B7D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transaction – Non cooperative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14BC5DBA-C56B-2E4F-A9C0-23D1F3191CFC}"/>
              </a:ext>
            </a:extLst>
          </p:cNvPr>
          <p:cNvSpPr/>
          <p:nvPr/>
        </p:nvSpPr>
        <p:spPr>
          <a:xfrm>
            <a:off x="6360363" y="2806937"/>
            <a:ext cx="5174703" cy="29493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95795F-6BCE-4C41-93C4-09D3242C59F1}"/>
              </a:ext>
            </a:extLst>
          </p:cNvPr>
          <p:cNvSpPr/>
          <p:nvPr/>
        </p:nvSpPr>
        <p:spPr>
          <a:xfrm>
            <a:off x="6360363" y="3803394"/>
            <a:ext cx="1888579" cy="956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 BTC signed by Alice after a week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BF497F-CB5D-DC48-91EA-62833254C5A3}"/>
              </a:ext>
            </a:extLst>
          </p:cNvPr>
          <p:cNvSpPr/>
          <p:nvPr/>
        </p:nvSpPr>
        <p:spPr>
          <a:xfrm>
            <a:off x="9425536" y="3388817"/>
            <a:ext cx="2109530" cy="7436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 BTC</a:t>
            </a:r>
          </a:p>
          <a:p>
            <a:pPr algn="ctr"/>
            <a:r>
              <a:rPr lang="en-US" dirty="0"/>
              <a:t>To Alice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0DC531-49F5-E54A-8E11-ED25BA53087D}"/>
              </a:ext>
            </a:extLst>
          </p:cNvPr>
          <p:cNvSpPr/>
          <p:nvPr/>
        </p:nvSpPr>
        <p:spPr>
          <a:xfrm>
            <a:off x="9425536" y="4545249"/>
            <a:ext cx="2109530" cy="7436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 BTC</a:t>
            </a:r>
          </a:p>
          <a:p>
            <a:pPr algn="ctr"/>
            <a:r>
              <a:rPr lang="en-US" dirty="0"/>
              <a:t>To Bob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AEB872-4B39-5940-8DD9-8A18289D9F9D}"/>
              </a:ext>
            </a:extLst>
          </p:cNvPr>
          <p:cNvSpPr txBox="1"/>
          <p:nvPr/>
        </p:nvSpPr>
        <p:spPr>
          <a:xfrm>
            <a:off x="7722025" y="5984377"/>
            <a:ext cx="2534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Alice posts on blockchain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6B9912AD-CDA2-A14D-9B4B-5875C08EB9B9}"/>
              </a:ext>
            </a:extLst>
          </p:cNvPr>
          <p:cNvSpPr/>
          <p:nvPr/>
        </p:nvSpPr>
        <p:spPr>
          <a:xfrm>
            <a:off x="838200" y="2806937"/>
            <a:ext cx="5174703" cy="29493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99F903-7DB9-7A42-BEB6-6C71B8ACF722}"/>
              </a:ext>
            </a:extLst>
          </p:cNvPr>
          <p:cNvSpPr/>
          <p:nvPr/>
        </p:nvSpPr>
        <p:spPr>
          <a:xfrm>
            <a:off x="838200" y="3803394"/>
            <a:ext cx="1888579" cy="956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 BTC signed by Alice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99479B1-46D1-0E44-8C2C-CEC1AA7B7928}"/>
              </a:ext>
            </a:extLst>
          </p:cNvPr>
          <p:cNvSpPr/>
          <p:nvPr/>
        </p:nvSpPr>
        <p:spPr>
          <a:xfrm>
            <a:off x="3903373" y="3388817"/>
            <a:ext cx="2109530" cy="17423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10BTC</a:t>
            </a:r>
          </a:p>
          <a:p>
            <a:pPr algn="ctr"/>
            <a:r>
              <a:rPr lang="en-US" dirty="0"/>
              <a:t>2 of 2 </a:t>
            </a:r>
            <a:r>
              <a:rPr lang="en-US" dirty="0" err="1"/>
              <a:t>Multisig</a:t>
            </a:r>
            <a:r>
              <a:rPr lang="en-US" dirty="0"/>
              <a:t> (Alice and Bob)</a:t>
            </a:r>
          </a:p>
          <a:p>
            <a:pPr algn="ctr"/>
            <a:r>
              <a:rPr lang="en-US" dirty="0"/>
              <a:t>Or </a:t>
            </a:r>
          </a:p>
          <a:p>
            <a:pPr algn="ctr"/>
            <a:r>
              <a:rPr lang="en-US" dirty="0"/>
              <a:t>1-week </a:t>
            </a:r>
            <a:r>
              <a:rPr lang="en-US" dirty="0" err="1"/>
              <a:t>timelock</a:t>
            </a:r>
            <a:r>
              <a:rPr lang="en-US" dirty="0"/>
              <a:t> Alice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E25F229-2B41-5944-BA2F-84117B694FE0}"/>
              </a:ext>
            </a:extLst>
          </p:cNvPr>
          <p:cNvSpPr txBox="1"/>
          <p:nvPr/>
        </p:nvSpPr>
        <p:spPr>
          <a:xfrm>
            <a:off x="2402161" y="5968842"/>
            <a:ext cx="2046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Funding </a:t>
            </a:r>
            <a:r>
              <a:rPr lang="en-US" dirty="0" err="1"/>
              <a:t>transaciton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6C58F67-115E-774C-9138-5FDEDBF3D737}"/>
              </a:ext>
            </a:extLst>
          </p:cNvPr>
          <p:cNvSpPr txBox="1"/>
          <p:nvPr/>
        </p:nvSpPr>
        <p:spPr>
          <a:xfrm>
            <a:off x="1902941" y="1939377"/>
            <a:ext cx="21095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Bob is offline (non cooperative)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1BEE1E8-7928-F740-AC4A-FF6F70FA8B8C}"/>
              </a:ext>
            </a:extLst>
          </p:cNvPr>
          <p:cNvSpPr txBox="1"/>
          <p:nvPr/>
        </p:nvSpPr>
        <p:spPr>
          <a:xfrm>
            <a:off x="8192100" y="6397126"/>
            <a:ext cx="3342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Bob has to redeem before a week</a:t>
            </a:r>
          </a:p>
        </p:txBody>
      </p:sp>
    </p:spTree>
    <p:extLst>
      <p:ext uri="{BB962C8B-B14F-4D97-AF65-F5344CB8AC3E}">
        <p14:creationId xmlns:p14="http://schemas.microsoft.com/office/powerpoint/2010/main" val="2044605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EA7C4-1FEA-6442-8FAB-2C28D40E9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Two-way payment channel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FA5882B4-1A35-0842-997B-8BD6D922DF22}"/>
              </a:ext>
            </a:extLst>
          </p:cNvPr>
          <p:cNvSpPr/>
          <p:nvPr/>
        </p:nvSpPr>
        <p:spPr>
          <a:xfrm>
            <a:off x="3508648" y="2530948"/>
            <a:ext cx="5174703" cy="29493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7B4A5F-8F9D-354E-A4CB-E24146593B90}"/>
              </a:ext>
            </a:extLst>
          </p:cNvPr>
          <p:cNvSpPr/>
          <p:nvPr/>
        </p:nvSpPr>
        <p:spPr>
          <a:xfrm>
            <a:off x="3508648" y="3027538"/>
            <a:ext cx="1888579" cy="956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 BTC signed by Alice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A6F53F-C7E5-1143-8236-4972A445A395}"/>
              </a:ext>
            </a:extLst>
          </p:cNvPr>
          <p:cNvSpPr/>
          <p:nvPr/>
        </p:nvSpPr>
        <p:spPr>
          <a:xfrm>
            <a:off x="6573821" y="3112828"/>
            <a:ext cx="2109530" cy="17423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10BTC</a:t>
            </a:r>
          </a:p>
          <a:p>
            <a:pPr algn="ctr"/>
            <a:r>
              <a:rPr lang="en-US" dirty="0"/>
              <a:t>2 of 2 </a:t>
            </a:r>
            <a:r>
              <a:rPr lang="en-US" dirty="0" err="1"/>
              <a:t>Multisig</a:t>
            </a:r>
            <a:r>
              <a:rPr lang="en-US" dirty="0"/>
              <a:t> (Alice and Bob)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0A527E-FEA9-F849-8A2E-A107899E10D4}"/>
              </a:ext>
            </a:extLst>
          </p:cNvPr>
          <p:cNvSpPr/>
          <p:nvPr/>
        </p:nvSpPr>
        <p:spPr>
          <a:xfrm>
            <a:off x="3518329" y="4138272"/>
            <a:ext cx="1888579" cy="956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 BTC signed by Bob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9A6765-D32B-EB4E-990D-B47602DE29C7}"/>
              </a:ext>
            </a:extLst>
          </p:cNvPr>
          <p:cNvSpPr txBox="1"/>
          <p:nvPr/>
        </p:nvSpPr>
        <p:spPr>
          <a:xfrm>
            <a:off x="4109429" y="5902069"/>
            <a:ext cx="39731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Create secret and exchange hash(secret)</a:t>
            </a:r>
          </a:p>
          <a:p>
            <a:r>
              <a:rPr lang="en-US" dirty="0"/>
              <a:t>Not posted on blockchain</a:t>
            </a:r>
          </a:p>
          <a:p>
            <a:r>
              <a:rPr lang="en-US" dirty="0"/>
              <a:t>Not signed by both yet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CD7BCF-D496-ED48-B9AD-0C5DED8AB7B4}"/>
              </a:ext>
            </a:extLst>
          </p:cNvPr>
          <p:cNvSpPr txBox="1"/>
          <p:nvPr/>
        </p:nvSpPr>
        <p:spPr>
          <a:xfrm>
            <a:off x="1569308" y="1728655"/>
            <a:ext cx="2089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Opening transaction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F05D15-148B-9641-BE4C-331320ED8DBE}"/>
              </a:ext>
            </a:extLst>
          </p:cNvPr>
          <p:cNvSpPr txBox="1"/>
          <p:nvPr/>
        </p:nvSpPr>
        <p:spPr>
          <a:xfrm>
            <a:off x="4277755" y="1520306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Alice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805390-18CD-FB4A-8BDF-FF39E23251D4}"/>
              </a:ext>
            </a:extLst>
          </p:cNvPr>
          <p:cNvSpPr txBox="1"/>
          <p:nvPr/>
        </p:nvSpPr>
        <p:spPr>
          <a:xfrm>
            <a:off x="8899182" y="159444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42F5FEC-4486-D144-BAF1-8FCF3A9C5421}"/>
              </a:ext>
            </a:extLst>
          </p:cNvPr>
          <p:cNvSpPr txBox="1"/>
          <p:nvPr/>
        </p:nvSpPr>
        <p:spPr>
          <a:xfrm>
            <a:off x="4711223" y="1870283"/>
            <a:ext cx="652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5BTC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69DADAB-335E-D947-805C-F797920A20A1}"/>
              </a:ext>
            </a:extLst>
          </p:cNvPr>
          <p:cNvSpPr txBox="1"/>
          <p:nvPr/>
        </p:nvSpPr>
        <p:spPr>
          <a:xfrm>
            <a:off x="8246952" y="1913321"/>
            <a:ext cx="65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5BTC</a:t>
            </a:r>
          </a:p>
        </p:txBody>
      </p:sp>
      <p:sp>
        <p:nvSpPr>
          <p:cNvPr id="15" name="Left-Right Arrow 14">
            <a:extLst>
              <a:ext uri="{FF2B5EF4-FFF2-40B4-BE49-F238E27FC236}">
                <a16:creationId xmlns:a16="http://schemas.microsoft.com/office/drawing/2014/main" id="{D0C7F947-8FB9-AB44-B062-CF98BDA47FC4}"/>
              </a:ext>
            </a:extLst>
          </p:cNvPr>
          <p:cNvSpPr/>
          <p:nvPr/>
        </p:nvSpPr>
        <p:spPr>
          <a:xfrm>
            <a:off x="5379028" y="1609567"/>
            <a:ext cx="3055594" cy="25258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087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94890-5569-614F-BAC2-CEC87ADA9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Commitment transaction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C05BDB83-2566-484B-9491-806042C05076}"/>
              </a:ext>
            </a:extLst>
          </p:cNvPr>
          <p:cNvSpPr/>
          <p:nvPr/>
        </p:nvSpPr>
        <p:spPr>
          <a:xfrm>
            <a:off x="1071672" y="2077888"/>
            <a:ext cx="5174703" cy="36062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673BE6-D43C-BF41-AC2E-F8AFCA85CA02}"/>
              </a:ext>
            </a:extLst>
          </p:cNvPr>
          <p:cNvSpPr/>
          <p:nvPr/>
        </p:nvSpPr>
        <p:spPr>
          <a:xfrm>
            <a:off x="1071672" y="3074345"/>
            <a:ext cx="1888579" cy="956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 BTC signed by Alice and Bob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12E099-4B6F-6142-84A3-4D1BFE96F553}"/>
              </a:ext>
            </a:extLst>
          </p:cNvPr>
          <p:cNvSpPr/>
          <p:nvPr/>
        </p:nvSpPr>
        <p:spPr>
          <a:xfrm>
            <a:off x="3336324" y="2447010"/>
            <a:ext cx="2910051" cy="1247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 BTC</a:t>
            </a:r>
          </a:p>
          <a:p>
            <a:pPr algn="ctr"/>
            <a:r>
              <a:rPr lang="en-US" dirty="0"/>
              <a:t>1 week </a:t>
            </a:r>
            <a:r>
              <a:rPr lang="en-US" dirty="0" err="1"/>
              <a:t>timelock</a:t>
            </a:r>
            <a:r>
              <a:rPr lang="en-US" dirty="0"/>
              <a:t> (CSV) Bob or</a:t>
            </a:r>
          </a:p>
          <a:p>
            <a:pPr algn="ctr"/>
            <a:r>
              <a:rPr lang="en-US" dirty="0"/>
              <a:t>Alice if she knows Bob’s secret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E26862-5B11-654F-80F9-066F62E4F557}"/>
              </a:ext>
            </a:extLst>
          </p:cNvPr>
          <p:cNvSpPr/>
          <p:nvPr/>
        </p:nvSpPr>
        <p:spPr>
          <a:xfrm>
            <a:off x="4136845" y="4211617"/>
            <a:ext cx="2109530" cy="7436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 BTC</a:t>
            </a:r>
          </a:p>
          <a:p>
            <a:pPr algn="ctr"/>
            <a:r>
              <a:rPr lang="en-US" dirty="0"/>
              <a:t>To Alice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3BB28C-A86A-CC48-BB27-E1232CBF4D0E}"/>
              </a:ext>
            </a:extLst>
          </p:cNvPr>
          <p:cNvSpPr txBox="1"/>
          <p:nvPr/>
        </p:nvSpPr>
        <p:spPr>
          <a:xfrm>
            <a:off x="2043388" y="6016389"/>
            <a:ext cx="3231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Half signed by Alice, held by Bob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5CE37DD5-BCC2-EA43-B5C4-735C0427E4C8}"/>
              </a:ext>
            </a:extLst>
          </p:cNvPr>
          <p:cNvSpPr/>
          <p:nvPr/>
        </p:nvSpPr>
        <p:spPr>
          <a:xfrm>
            <a:off x="6622448" y="2077888"/>
            <a:ext cx="5174703" cy="36062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1BD11C-5E5B-304B-8C1A-4ACB9A65FC7D}"/>
              </a:ext>
            </a:extLst>
          </p:cNvPr>
          <p:cNvSpPr/>
          <p:nvPr/>
        </p:nvSpPr>
        <p:spPr>
          <a:xfrm>
            <a:off x="6622448" y="3074345"/>
            <a:ext cx="1888579" cy="956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 BTC signed by Alice and Bob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D5E41B0-9B15-B143-9F2C-86882DBB641B}"/>
              </a:ext>
            </a:extLst>
          </p:cNvPr>
          <p:cNvSpPr/>
          <p:nvPr/>
        </p:nvSpPr>
        <p:spPr>
          <a:xfrm>
            <a:off x="8887100" y="2447010"/>
            <a:ext cx="2910051" cy="1247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 BTC</a:t>
            </a:r>
          </a:p>
          <a:p>
            <a:pPr algn="ctr"/>
            <a:r>
              <a:rPr lang="en-US" dirty="0"/>
              <a:t>1 week </a:t>
            </a:r>
            <a:r>
              <a:rPr lang="en-US" dirty="0" err="1"/>
              <a:t>timelock</a:t>
            </a:r>
            <a:r>
              <a:rPr lang="en-US" dirty="0"/>
              <a:t> (CSV) Alice or</a:t>
            </a:r>
          </a:p>
          <a:p>
            <a:pPr algn="ctr"/>
            <a:r>
              <a:rPr lang="en-US" dirty="0"/>
              <a:t>Bob if he knows Alice’s secret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7CDB77-C93E-FA44-86E0-505CA3D1E1C3}"/>
              </a:ext>
            </a:extLst>
          </p:cNvPr>
          <p:cNvSpPr/>
          <p:nvPr/>
        </p:nvSpPr>
        <p:spPr>
          <a:xfrm>
            <a:off x="9687621" y="4211617"/>
            <a:ext cx="2109530" cy="7436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 BTC</a:t>
            </a:r>
          </a:p>
          <a:p>
            <a:pPr algn="ctr"/>
            <a:r>
              <a:rPr lang="en-US" dirty="0"/>
              <a:t>To Bob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56372F-393F-9F48-AB81-E58C65F6C695}"/>
              </a:ext>
            </a:extLst>
          </p:cNvPr>
          <p:cNvSpPr txBox="1"/>
          <p:nvPr/>
        </p:nvSpPr>
        <p:spPr>
          <a:xfrm>
            <a:off x="7594164" y="6016389"/>
            <a:ext cx="3231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Half signed by Bob, held by Alice</a:t>
            </a:r>
          </a:p>
        </p:txBody>
      </p:sp>
    </p:spTree>
    <p:extLst>
      <p:ext uri="{BB962C8B-B14F-4D97-AF65-F5344CB8AC3E}">
        <p14:creationId xmlns:p14="http://schemas.microsoft.com/office/powerpoint/2010/main" val="11192995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7EB22-3D12-D541-88A0-9F9BDC4F4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Opening transaction broadcast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56A9F-1FEC-3A4F-86B4-D40F699B4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receiving half-valid commitment transactions, post the opening transaction, post the opening transaction on blockchain</a:t>
            </a:r>
          </a:p>
          <a:p>
            <a:r>
              <a:rPr lang="en-US" dirty="0"/>
              <a:t>There is a way out if the other party does not cooperate</a:t>
            </a:r>
          </a:p>
          <a:p>
            <a:r>
              <a:rPr lang="en-US" dirty="0"/>
              <a:t>Neither Alice nor Bob gain anything by posting commitment transactions</a:t>
            </a:r>
          </a:p>
        </p:txBody>
      </p:sp>
    </p:spTree>
    <p:extLst>
      <p:ext uri="{BB962C8B-B14F-4D97-AF65-F5344CB8AC3E}">
        <p14:creationId xmlns:p14="http://schemas.microsoft.com/office/powerpoint/2010/main" val="27712771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A486B-9AD2-1E45-8862-6D0D1ACF5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Commitment transactions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0C7159-D299-A246-8E1B-5FCD0ED9F11D}"/>
              </a:ext>
            </a:extLst>
          </p:cNvPr>
          <p:cNvSpPr txBox="1"/>
          <p:nvPr/>
        </p:nvSpPr>
        <p:spPr>
          <a:xfrm>
            <a:off x="1161535" y="1865870"/>
            <a:ext cx="4133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Let's say Alice wants to send 1 BTC to Bob 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68CFBDA-2AB2-A445-B601-EF1B51BA84D5}"/>
              </a:ext>
            </a:extLst>
          </p:cNvPr>
          <p:cNvSpPr/>
          <p:nvPr/>
        </p:nvSpPr>
        <p:spPr>
          <a:xfrm>
            <a:off x="921297" y="2410384"/>
            <a:ext cx="5174703" cy="36062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1EAEBB-5B47-F046-A0EE-2A631F512A45}"/>
              </a:ext>
            </a:extLst>
          </p:cNvPr>
          <p:cNvSpPr/>
          <p:nvPr/>
        </p:nvSpPr>
        <p:spPr>
          <a:xfrm>
            <a:off x="921297" y="3406841"/>
            <a:ext cx="1888579" cy="956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 BTC signed by Alice and Bob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0D3EA8-1F89-614E-8A47-5654BAC066F8}"/>
              </a:ext>
            </a:extLst>
          </p:cNvPr>
          <p:cNvSpPr/>
          <p:nvPr/>
        </p:nvSpPr>
        <p:spPr>
          <a:xfrm>
            <a:off x="3185949" y="2779506"/>
            <a:ext cx="2910051" cy="1247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 BTC</a:t>
            </a:r>
          </a:p>
          <a:p>
            <a:pPr algn="ctr"/>
            <a:r>
              <a:rPr lang="en-US" dirty="0"/>
              <a:t>1 week </a:t>
            </a:r>
            <a:r>
              <a:rPr lang="en-US" dirty="0" err="1"/>
              <a:t>timelock</a:t>
            </a:r>
            <a:r>
              <a:rPr lang="en-US" dirty="0"/>
              <a:t> (CSV) Bob or</a:t>
            </a:r>
          </a:p>
          <a:p>
            <a:pPr algn="ctr"/>
            <a:r>
              <a:rPr lang="en-US" dirty="0"/>
              <a:t>Alice if she knows Bob’s secret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1F2881-E465-104A-8CE4-3B0672BFE24A}"/>
              </a:ext>
            </a:extLst>
          </p:cNvPr>
          <p:cNvSpPr/>
          <p:nvPr/>
        </p:nvSpPr>
        <p:spPr>
          <a:xfrm>
            <a:off x="3986470" y="4544113"/>
            <a:ext cx="2109530" cy="7436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 BTC</a:t>
            </a:r>
          </a:p>
          <a:p>
            <a:pPr algn="ctr"/>
            <a:r>
              <a:rPr lang="en-US" dirty="0"/>
              <a:t>To Alice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8854D6-D06A-FB41-8DEF-152F83B2EC98}"/>
              </a:ext>
            </a:extLst>
          </p:cNvPr>
          <p:cNvSpPr txBox="1"/>
          <p:nvPr/>
        </p:nvSpPr>
        <p:spPr>
          <a:xfrm>
            <a:off x="1893013" y="6090411"/>
            <a:ext cx="3231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Half signed by Alice, held by Bob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F57E3057-86D2-CA4B-A6F9-A1772D9CB4EE}"/>
              </a:ext>
            </a:extLst>
          </p:cNvPr>
          <p:cNvSpPr/>
          <p:nvPr/>
        </p:nvSpPr>
        <p:spPr>
          <a:xfrm>
            <a:off x="6472073" y="2410384"/>
            <a:ext cx="5174703" cy="36062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B9E870-E6DD-AE4B-B478-A102184C319A}"/>
              </a:ext>
            </a:extLst>
          </p:cNvPr>
          <p:cNvSpPr/>
          <p:nvPr/>
        </p:nvSpPr>
        <p:spPr>
          <a:xfrm>
            <a:off x="6472073" y="3406841"/>
            <a:ext cx="1888579" cy="956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 BTC signed by Alice and Bob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7361C20-299D-C046-8AAF-1DDF19D1BCC4}"/>
              </a:ext>
            </a:extLst>
          </p:cNvPr>
          <p:cNvSpPr/>
          <p:nvPr/>
        </p:nvSpPr>
        <p:spPr>
          <a:xfrm>
            <a:off x="8736725" y="2779506"/>
            <a:ext cx="2910051" cy="1247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 BTC</a:t>
            </a:r>
          </a:p>
          <a:p>
            <a:pPr algn="ctr"/>
            <a:r>
              <a:rPr lang="en-US" dirty="0"/>
              <a:t>1 week </a:t>
            </a:r>
            <a:r>
              <a:rPr lang="en-US" dirty="0" err="1"/>
              <a:t>timelock</a:t>
            </a:r>
            <a:r>
              <a:rPr lang="en-US" dirty="0"/>
              <a:t> (CSV) Alice or</a:t>
            </a:r>
          </a:p>
          <a:p>
            <a:pPr algn="ctr"/>
            <a:r>
              <a:rPr lang="en-US" dirty="0"/>
              <a:t>Bob if he knows Alice’s secret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622E75A-E57B-B04D-B179-3E02163CFFA1}"/>
              </a:ext>
            </a:extLst>
          </p:cNvPr>
          <p:cNvSpPr/>
          <p:nvPr/>
        </p:nvSpPr>
        <p:spPr>
          <a:xfrm>
            <a:off x="9537246" y="4544113"/>
            <a:ext cx="2109530" cy="7436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 BTC</a:t>
            </a:r>
          </a:p>
          <a:p>
            <a:pPr algn="ctr"/>
            <a:r>
              <a:rPr lang="en-US" dirty="0"/>
              <a:t>To Bob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530D96A-B45D-6D4E-BA9C-0C2AF25A88BD}"/>
              </a:ext>
            </a:extLst>
          </p:cNvPr>
          <p:cNvSpPr txBox="1"/>
          <p:nvPr/>
        </p:nvSpPr>
        <p:spPr>
          <a:xfrm>
            <a:off x="7416362" y="6090411"/>
            <a:ext cx="3231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Half signed by Bob, held by Alice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99B9EA-C5F7-C54A-AB17-7959FC14D9EF}"/>
              </a:ext>
            </a:extLst>
          </p:cNvPr>
          <p:cNvSpPr txBox="1"/>
          <p:nvPr/>
        </p:nvSpPr>
        <p:spPr>
          <a:xfrm>
            <a:off x="3662561" y="6488668"/>
            <a:ext cx="652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Ideally neither sign and broadcast your half of the transaction at all.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1236869-7E61-0E4D-B1B5-B206D18823E5}"/>
              </a:ext>
            </a:extLst>
          </p:cNvPr>
          <p:cNvSpPr txBox="1"/>
          <p:nvPr/>
        </p:nvSpPr>
        <p:spPr>
          <a:xfrm>
            <a:off x="6855701" y="1727490"/>
            <a:ext cx="4498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Older secrets are exchanged, and new secrets are created (Why?)</a:t>
            </a:r>
          </a:p>
        </p:txBody>
      </p:sp>
    </p:spTree>
    <p:extLst>
      <p:ext uri="{BB962C8B-B14F-4D97-AF65-F5344CB8AC3E}">
        <p14:creationId xmlns:p14="http://schemas.microsoft.com/office/powerpoint/2010/main" val="1008542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426DE-C2BA-5E4A-8BFF-FF800F326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Bitcoin Throughput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89252-537E-E245-B1DA-DD5B48D04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1MB size block every 10 mins: 1.7Kb/s</a:t>
            </a:r>
          </a:p>
          <a:p>
            <a:r>
              <a:rPr lang="en-US" dirty="0"/>
              <a:t>Average </a:t>
            </a:r>
            <a:r>
              <a:rPr lang="en-US" dirty="0" err="1"/>
              <a:t>tx</a:t>
            </a:r>
            <a:r>
              <a:rPr lang="en-US" dirty="0"/>
              <a:t> size: 250B</a:t>
            </a:r>
          </a:p>
          <a:p>
            <a:r>
              <a:rPr lang="en-US" dirty="0"/>
              <a:t>7 </a:t>
            </a:r>
            <a:r>
              <a:rPr lang="en-US" dirty="0" err="1"/>
              <a:t>tx</a:t>
            </a:r>
            <a:r>
              <a:rPr lang="en-US" dirty="0"/>
              <a:t>/s</a:t>
            </a:r>
          </a:p>
          <a:p>
            <a:r>
              <a:rPr lang="en-US" dirty="0"/>
              <a:t>Tx fees: 0.25 USD /</a:t>
            </a:r>
            <a:r>
              <a:rPr lang="en-US" dirty="0" err="1"/>
              <a:t>tx</a:t>
            </a:r>
            <a:endParaRPr lang="en-US" dirty="0"/>
          </a:p>
          <a:p>
            <a:r>
              <a:rPr lang="en-US" dirty="0"/>
              <a:t>Peaked at 35 USD/</a:t>
            </a:r>
            <a:r>
              <a:rPr lang="en-US" dirty="0" err="1"/>
              <a:t>tx</a:t>
            </a:r>
            <a:endParaRPr lang="en-US" dirty="0"/>
          </a:p>
          <a:p>
            <a:r>
              <a:rPr lang="en-US" dirty="0"/>
              <a:t>Tx giving much lower tip will be ignored</a:t>
            </a:r>
          </a:p>
        </p:txBody>
      </p:sp>
    </p:spTree>
    <p:extLst>
      <p:ext uri="{BB962C8B-B14F-4D97-AF65-F5344CB8AC3E}">
        <p14:creationId xmlns:p14="http://schemas.microsoft.com/office/powerpoint/2010/main" val="1664876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0B9B6-D330-6D41-BED6-61685D0FC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Commitment transaction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FA222D-8F65-4445-A930-7AC86069486E}"/>
              </a:ext>
            </a:extLst>
          </p:cNvPr>
          <p:cNvSpPr txBox="1"/>
          <p:nvPr/>
        </p:nvSpPr>
        <p:spPr>
          <a:xfrm>
            <a:off x="1161535" y="1865870"/>
            <a:ext cx="4080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Let's say Bob wants to send 1 BTC to Alice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CBEA18AE-C00E-5846-9503-3C335A6ECBA0}"/>
              </a:ext>
            </a:extLst>
          </p:cNvPr>
          <p:cNvSpPr/>
          <p:nvPr/>
        </p:nvSpPr>
        <p:spPr>
          <a:xfrm>
            <a:off x="921297" y="2410384"/>
            <a:ext cx="5174703" cy="36062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3E5716-6E93-E949-8582-5AC1071D4744}"/>
              </a:ext>
            </a:extLst>
          </p:cNvPr>
          <p:cNvSpPr/>
          <p:nvPr/>
        </p:nvSpPr>
        <p:spPr>
          <a:xfrm>
            <a:off x="921297" y="3406841"/>
            <a:ext cx="1888579" cy="956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 BTC signed by Alice and Bob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EED760-0CB0-684A-8582-C16045FD3D3D}"/>
              </a:ext>
            </a:extLst>
          </p:cNvPr>
          <p:cNvSpPr/>
          <p:nvPr/>
        </p:nvSpPr>
        <p:spPr>
          <a:xfrm>
            <a:off x="3185949" y="2779506"/>
            <a:ext cx="2910051" cy="1247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 BTC</a:t>
            </a:r>
          </a:p>
          <a:p>
            <a:pPr algn="ctr"/>
            <a:r>
              <a:rPr lang="en-US" dirty="0"/>
              <a:t>1 week </a:t>
            </a:r>
            <a:r>
              <a:rPr lang="en-US" dirty="0" err="1"/>
              <a:t>timelock</a:t>
            </a:r>
            <a:r>
              <a:rPr lang="en-US" dirty="0"/>
              <a:t> (CSV) Bob or</a:t>
            </a:r>
          </a:p>
          <a:p>
            <a:pPr algn="ctr"/>
            <a:r>
              <a:rPr lang="en-US" dirty="0"/>
              <a:t>Alice if she knows Bob’s secret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038D2E-FBB9-3E4D-B151-960381AE9406}"/>
              </a:ext>
            </a:extLst>
          </p:cNvPr>
          <p:cNvSpPr/>
          <p:nvPr/>
        </p:nvSpPr>
        <p:spPr>
          <a:xfrm>
            <a:off x="3986470" y="4544113"/>
            <a:ext cx="2109530" cy="7436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 BTC</a:t>
            </a:r>
          </a:p>
          <a:p>
            <a:pPr algn="ctr"/>
            <a:r>
              <a:rPr lang="en-US" dirty="0"/>
              <a:t>To Alice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C4F69A-414D-E246-8E70-C6D00AF66339}"/>
              </a:ext>
            </a:extLst>
          </p:cNvPr>
          <p:cNvSpPr txBox="1"/>
          <p:nvPr/>
        </p:nvSpPr>
        <p:spPr>
          <a:xfrm>
            <a:off x="1893013" y="6090411"/>
            <a:ext cx="3231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Half signed by Alice, held by Bob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D802E9DA-0463-9F42-AC4E-7311263167BF}"/>
              </a:ext>
            </a:extLst>
          </p:cNvPr>
          <p:cNvSpPr/>
          <p:nvPr/>
        </p:nvSpPr>
        <p:spPr>
          <a:xfrm>
            <a:off x="6472073" y="2410384"/>
            <a:ext cx="5174703" cy="36062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898306D-B6B9-5843-9C0E-E945B3120FCD}"/>
              </a:ext>
            </a:extLst>
          </p:cNvPr>
          <p:cNvSpPr/>
          <p:nvPr/>
        </p:nvSpPr>
        <p:spPr>
          <a:xfrm>
            <a:off x="6472073" y="3406841"/>
            <a:ext cx="1888579" cy="956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 BTC signed by Alice and Bob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B784A30-7B8F-BC47-B042-DBF50242EC76}"/>
              </a:ext>
            </a:extLst>
          </p:cNvPr>
          <p:cNvSpPr/>
          <p:nvPr/>
        </p:nvSpPr>
        <p:spPr>
          <a:xfrm>
            <a:off x="8736725" y="2779506"/>
            <a:ext cx="2910051" cy="1247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 BTC</a:t>
            </a:r>
          </a:p>
          <a:p>
            <a:pPr algn="ctr"/>
            <a:r>
              <a:rPr lang="en-US" dirty="0"/>
              <a:t>1 week </a:t>
            </a:r>
            <a:r>
              <a:rPr lang="en-US" dirty="0" err="1"/>
              <a:t>timelock</a:t>
            </a:r>
            <a:r>
              <a:rPr lang="en-US" dirty="0"/>
              <a:t> (CSV) Alice or</a:t>
            </a:r>
          </a:p>
          <a:p>
            <a:pPr algn="ctr"/>
            <a:r>
              <a:rPr lang="en-US" dirty="0"/>
              <a:t>Alice if he knows Alice’s secret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CD475D-1540-034C-8B02-E5534A4755FA}"/>
              </a:ext>
            </a:extLst>
          </p:cNvPr>
          <p:cNvSpPr/>
          <p:nvPr/>
        </p:nvSpPr>
        <p:spPr>
          <a:xfrm>
            <a:off x="9537246" y="4544113"/>
            <a:ext cx="2109530" cy="7436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 BTC</a:t>
            </a:r>
          </a:p>
          <a:p>
            <a:pPr algn="ctr"/>
            <a:r>
              <a:rPr lang="en-US" dirty="0"/>
              <a:t>To Bob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BC8ECB2-89C3-C44B-ADDC-67F6021E7428}"/>
              </a:ext>
            </a:extLst>
          </p:cNvPr>
          <p:cNvSpPr txBox="1"/>
          <p:nvPr/>
        </p:nvSpPr>
        <p:spPr>
          <a:xfrm>
            <a:off x="7416362" y="6090411"/>
            <a:ext cx="3231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Half signed by Bob, held by Alice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C20D331-A782-0248-9676-EE59B488E82A}"/>
              </a:ext>
            </a:extLst>
          </p:cNvPr>
          <p:cNvSpPr txBox="1"/>
          <p:nvPr/>
        </p:nvSpPr>
        <p:spPr>
          <a:xfrm>
            <a:off x="6855701" y="1727490"/>
            <a:ext cx="4498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Older secrets are exchanged, and new secrets are created (Why?)</a:t>
            </a:r>
          </a:p>
        </p:txBody>
      </p:sp>
    </p:spTree>
    <p:extLst>
      <p:ext uri="{BB962C8B-B14F-4D97-AF65-F5344CB8AC3E}">
        <p14:creationId xmlns:p14="http://schemas.microsoft.com/office/powerpoint/2010/main" val="13786428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2F995-69E2-814E-BCEB-92051F820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transaction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5D7B2-E5CB-534C-92AF-B218FE32B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Close the channel by revealing any one of the commitment transaction (non cooperative)</a:t>
            </a:r>
          </a:p>
          <a:p>
            <a:r>
              <a:rPr lang="en-US" dirty="0"/>
              <a:t>Cooperative, create a transaction sending the settled balance to each party</a:t>
            </a:r>
          </a:p>
        </p:txBody>
      </p:sp>
    </p:spTree>
    <p:extLst>
      <p:ext uri="{BB962C8B-B14F-4D97-AF65-F5344CB8AC3E}">
        <p14:creationId xmlns:p14="http://schemas.microsoft.com/office/powerpoint/2010/main" val="13582030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266EB-3F78-8C4C-AF6D-3119D25F7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to network: Multi-hop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B2BF2-535F-4C44-AF42-43B1CCFFD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Alice wants to pay Carol</a:t>
            </a:r>
          </a:p>
          <a:p>
            <a:r>
              <a:rPr lang="en-US" dirty="0"/>
              <a:t>Alice and Bob have a channel</a:t>
            </a:r>
          </a:p>
          <a:p>
            <a:r>
              <a:rPr lang="en-US" dirty="0"/>
              <a:t>Bob and Carol have a channel</a:t>
            </a:r>
          </a:p>
          <a:p>
            <a:r>
              <a:rPr lang="en-US" dirty="0"/>
              <a:t>Can we do payment over 2 hops?</a:t>
            </a:r>
          </a:p>
          <a:p>
            <a:r>
              <a:rPr lang="en-US" dirty="0"/>
              <a:t>Alice can pay Bob and Bob can pay Carol (Trust bob)</a:t>
            </a:r>
          </a:p>
          <a:p>
            <a:r>
              <a:rPr lang="en-US" dirty="0"/>
              <a:t>Carol creates a secret, exchanges the secret for 1 USD from Bob, Bob exchanges the secret for 1 USD from Carol.</a:t>
            </a:r>
          </a:p>
          <a:p>
            <a:r>
              <a:rPr lang="en-US" dirty="0"/>
              <a:t>Works if Bob trusts Alice and Carol</a:t>
            </a:r>
          </a:p>
          <a:p>
            <a:r>
              <a:rPr lang="en-US" dirty="0"/>
              <a:t>Not ideal, use HTLC(Hash Time-Locked contracts) instead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1508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4DD92-1B59-384F-B4F5-8234E98A8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HTLC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8125ABF-69E1-E546-86AD-FF6B2C2916BD}"/>
              </a:ext>
            </a:extLst>
          </p:cNvPr>
          <p:cNvSpPr/>
          <p:nvPr/>
        </p:nvSpPr>
        <p:spPr>
          <a:xfrm>
            <a:off x="666750" y="2606912"/>
            <a:ext cx="5174703" cy="29493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C3E40A-AEFA-B645-B65F-25C18961986E}"/>
              </a:ext>
            </a:extLst>
          </p:cNvPr>
          <p:cNvSpPr/>
          <p:nvPr/>
        </p:nvSpPr>
        <p:spPr>
          <a:xfrm>
            <a:off x="666750" y="3603369"/>
            <a:ext cx="1888579" cy="956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 BTC signed by Alice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6522EE-A284-1A4F-9147-15656700CF20}"/>
              </a:ext>
            </a:extLst>
          </p:cNvPr>
          <p:cNvSpPr/>
          <p:nvPr/>
        </p:nvSpPr>
        <p:spPr>
          <a:xfrm>
            <a:off x="3731923" y="3188792"/>
            <a:ext cx="2109530" cy="17423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1BTC</a:t>
            </a:r>
          </a:p>
          <a:p>
            <a:pPr algn="ctr"/>
            <a:r>
              <a:rPr lang="en-US" dirty="0"/>
              <a:t>Bob + secret</a:t>
            </a:r>
          </a:p>
          <a:p>
            <a:pPr algn="ctr"/>
            <a:r>
              <a:rPr lang="en-US" dirty="0"/>
              <a:t>Or </a:t>
            </a:r>
          </a:p>
          <a:p>
            <a:pPr algn="ctr"/>
            <a:r>
              <a:rPr lang="en-US" dirty="0"/>
              <a:t>3-week </a:t>
            </a:r>
            <a:r>
              <a:rPr lang="en-US" dirty="0" err="1"/>
              <a:t>timelock</a:t>
            </a:r>
            <a:r>
              <a:rPr lang="en-US" dirty="0"/>
              <a:t>(CLTV) Alice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53099C55-A3D5-5141-AFA5-BDFB4B9EA786}"/>
              </a:ext>
            </a:extLst>
          </p:cNvPr>
          <p:cNvSpPr/>
          <p:nvPr/>
        </p:nvSpPr>
        <p:spPr>
          <a:xfrm>
            <a:off x="6350549" y="2606912"/>
            <a:ext cx="5174703" cy="29493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29DE7ED-23E5-2141-9862-1759E98ABECF}"/>
              </a:ext>
            </a:extLst>
          </p:cNvPr>
          <p:cNvSpPr/>
          <p:nvPr/>
        </p:nvSpPr>
        <p:spPr>
          <a:xfrm>
            <a:off x="6350549" y="3603369"/>
            <a:ext cx="1888579" cy="956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 BTC signed by Bob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85D6F54-9C84-934D-876C-1E339ED6B605}"/>
              </a:ext>
            </a:extLst>
          </p:cNvPr>
          <p:cNvSpPr/>
          <p:nvPr/>
        </p:nvSpPr>
        <p:spPr>
          <a:xfrm>
            <a:off x="9415722" y="3188792"/>
            <a:ext cx="2109530" cy="17423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1BTC</a:t>
            </a:r>
          </a:p>
          <a:p>
            <a:pPr algn="ctr"/>
            <a:r>
              <a:rPr lang="en-US" dirty="0"/>
              <a:t>Carol + secret</a:t>
            </a:r>
          </a:p>
          <a:p>
            <a:pPr algn="ctr"/>
            <a:r>
              <a:rPr lang="en-US" dirty="0"/>
              <a:t>Or </a:t>
            </a:r>
          </a:p>
          <a:p>
            <a:pPr algn="ctr"/>
            <a:r>
              <a:rPr lang="en-US" dirty="0"/>
              <a:t>2-week </a:t>
            </a:r>
            <a:r>
              <a:rPr lang="en-US" dirty="0" err="1"/>
              <a:t>timelock</a:t>
            </a:r>
            <a:r>
              <a:rPr lang="en-US" dirty="0"/>
              <a:t>(CLTV) Bob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2AEC36-9A2D-D44A-BDC0-3E407065FED0}"/>
              </a:ext>
            </a:extLst>
          </p:cNvPr>
          <p:cNvSpPr txBox="1"/>
          <p:nvPr/>
        </p:nvSpPr>
        <p:spPr>
          <a:xfrm>
            <a:off x="1981368" y="1845622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Alice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ED23D2B-A417-6C48-86E2-04563A78F30E}"/>
              </a:ext>
            </a:extLst>
          </p:cNvPr>
          <p:cNvSpPr txBox="1"/>
          <p:nvPr/>
        </p:nvSpPr>
        <p:spPr>
          <a:xfrm>
            <a:off x="5687822" y="1845622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D08124-D3CF-4E4D-A95D-E0044645DF98}"/>
              </a:ext>
            </a:extLst>
          </p:cNvPr>
          <p:cNvSpPr txBox="1"/>
          <p:nvPr/>
        </p:nvSpPr>
        <p:spPr>
          <a:xfrm>
            <a:off x="8945944" y="1827625"/>
            <a:ext cx="669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Carol</a:t>
            </a:r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id="{56A23AE3-9A20-5140-BF97-EDACB4573D1C}"/>
              </a:ext>
            </a:extLst>
          </p:cNvPr>
          <p:cNvSpPr/>
          <p:nvPr/>
        </p:nvSpPr>
        <p:spPr>
          <a:xfrm>
            <a:off x="2981493" y="1845622"/>
            <a:ext cx="2486025" cy="3092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>
            <a:extLst>
              <a:ext uri="{FF2B5EF4-FFF2-40B4-BE49-F238E27FC236}">
                <a16:creationId xmlns:a16="http://schemas.microsoft.com/office/drawing/2014/main" id="{80EB8317-A885-8643-90D1-464005D6BB29}"/>
              </a:ext>
            </a:extLst>
          </p:cNvPr>
          <p:cNvSpPr/>
          <p:nvPr/>
        </p:nvSpPr>
        <p:spPr>
          <a:xfrm>
            <a:off x="6350549" y="1840640"/>
            <a:ext cx="2486025" cy="3092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FF20723-E377-6343-8B1D-CCB35E7BDCFF}"/>
              </a:ext>
            </a:extLst>
          </p:cNvPr>
          <p:cNvSpPr txBox="1"/>
          <p:nvPr/>
        </p:nvSpPr>
        <p:spPr>
          <a:xfrm>
            <a:off x="7441046" y="5903598"/>
            <a:ext cx="3949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if the </a:t>
            </a:r>
            <a:r>
              <a:rPr lang="en-US" dirty="0" err="1"/>
              <a:t>timelock</a:t>
            </a:r>
            <a:r>
              <a:rPr lang="en-US" dirty="0"/>
              <a:t> is 2 week or more?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33F4D66-6391-E64F-B4BB-4379289BC9E7}"/>
              </a:ext>
            </a:extLst>
          </p:cNvPr>
          <p:cNvSpPr txBox="1"/>
          <p:nvPr/>
        </p:nvSpPr>
        <p:spPr>
          <a:xfrm>
            <a:off x="2328863" y="6015038"/>
            <a:ext cx="2412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Why CLTV and not CSV?</a:t>
            </a:r>
          </a:p>
        </p:txBody>
      </p:sp>
    </p:spTree>
    <p:extLst>
      <p:ext uri="{BB962C8B-B14F-4D97-AF65-F5344CB8AC3E}">
        <p14:creationId xmlns:p14="http://schemas.microsoft.com/office/powerpoint/2010/main" val="12909204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90BC1-6D6E-C545-BBF2-4444FC3D2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B857D-F658-464D-B9F4-FFD0EBF97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 throughput</a:t>
            </a:r>
          </a:p>
          <a:p>
            <a:r>
              <a:rPr lang="en-US" dirty="0"/>
              <a:t>Low latency</a:t>
            </a:r>
          </a:p>
          <a:p>
            <a:r>
              <a:rPr lang="en-US" dirty="0"/>
              <a:t>Less fees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7813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9060E-D1B7-DE47-845B-1A4777F5F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88412-3A34-C241-BA58-1F35BEC47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Routing</a:t>
            </a:r>
          </a:p>
          <a:p>
            <a:pPr lvl="1"/>
            <a:r>
              <a:rPr lang="en-US" dirty="0"/>
              <a:t>Traffic based</a:t>
            </a:r>
          </a:p>
          <a:p>
            <a:pPr lvl="1"/>
            <a:r>
              <a:rPr lang="en-US" dirty="0"/>
              <a:t>Balance based</a:t>
            </a:r>
          </a:p>
          <a:p>
            <a:pPr lvl="1"/>
            <a:r>
              <a:rPr lang="en-US" dirty="0"/>
              <a:t>Centralization</a:t>
            </a:r>
          </a:p>
          <a:p>
            <a:r>
              <a:rPr lang="en-US" dirty="0"/>
              <a:t>Nodes need to stay online</a:t>
            </a:r>
          </a:p>
          <a:p>
            <a:pPr lvl="1"/>
            <a:r>
              <a:rPr lang="en-US" dirty="0"/>
              <a:t>Watchtowers: Outsourcing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5391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43D90-7E0B-2344-B234-BDFC89328C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568109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9025B-9DA5-3C4E-8ACB-00C4455BD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improve capacity of bitcoin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21B53-31F0-B546-90C2-303A6315A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Layer 1 changes</a:t>
            </a:r>
          </a:p>
          <a:p>
            <a:pPr lvl="1"/>
            <a:r>
              <a:rPr lang="en-US" dirty="0"/>
              <a:t>Change parameters (Block size, block frequency)</a:t>
            </a:r>
          </a:p>
          <a:p>
            <a:pPr lvl="1"/>
            <a:r>
              <a:rPr lang="en-US" dirty="0"/>
              <a:t>Change consensus algorithm</a:t>
            </a:r>
          </a:p>
          <a:p>
            <a:pPr lvl="1"/>
            <a:r>
              <a:rPr lang="en-US" dirty="0" err="1"/>
              <a:t>Sharding</a:t>
            </a:r>
            <a:endParaRPr lang="en-US" dirty="0"/>
          </a:p>
          <a:p>
            <a:r>
              <a:rPr lang="en-US" dirty="0"/>
              <a:t>Layer 2 changes</a:t>
            </a:r>
          </a:p>
          <a:p>
            <a:pPr lvl="1"/>
            <a:r>
              <a:rPr lang="en-US" dirty="0"/>
              <a:t>Payment networks</a:t>
            </a:r>
          </a:p>
          <a:p>
            <a:pPr lvl="1"/>
            <a:r>
              <a:rPr lang="en-US" dirty="0"/>
              <a:t>Side chains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773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E4209-886D-2A40-8779-7747A3824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 1: Change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9AF5B-BFCC-694E-8518-BE5E494E3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block size limit 1GB</a:t>
            </a:r>
          </a:p>
          <a:p>
            <a:pPr lvl="1"/>
            <a:r>
              <a:rPr lang="en-US" dirty="0"/>
              <a:t>Good if miners are centralized</a:t>
            </a:r>
          </a:p>
          <a:p>
            <a:pPr lvl="1"/>
            <a:r>
              <a:rPr lang="en-US" dirty="0"/>
              <a:t>Bad for decentralization as it hurts miners with weak network</a:t>
            </a:r>
          </a:p>
          <a:p>
            <a:pPr lvl="1"/>
            <a:r>
              <a:rPr lang="en-US" dirty="0"/>
              <a:t>Bad for security due to wasted honest work</a:t>
            </a:r>
          </a:p>
          <a:p>
            <a:r>
              <a:rPr lang="en-US" dirty="0"/>
              <a:t>Decrease inter-block time</a:t>
            </a:r>
          </a:p>
          <a:p>
            <a:pPr lvl="1"/>
            <a:r>
              <a:rPr lang="en-US" dirty="0"/>
              <a:t>Same cons as above</a:t>
            </a:r>
          </a:p>
        </p:txBody>
      </p:sp>
    </p:spTree>
    <p:extLst>
      <p:ext uri="{BB962C8B-B14F-4D97-AF65-F5344CB8AC3E}">
        <p14:creationId xmlns:p14="http://schemas.microsoft.com/office/powerpoint/2010/main" val="688797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405D1-82AF-7C47-89A1-15F4B99AC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 1: Consensus, </a:t>
            </a:r>
            <a:r>
              <a:rPr lang="en-US" dirty="0" err="1"/>
              <a:t>Sharding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261AC-0BA4-774F-B1D7-F9D541E23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 consensus algorithm to something faster (voting based BFT, Prism,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Will take a look later in class, still does full replication</a:t>
            </a:r>
          </a:p>
          <a:p>
            <a:r>
              <a:rPr lang="en-US" dirty="0" err="1"/>
              <a:t>Sharding</a:t>
            </a:r>
            <a:r>
              <a:rPr lang="en-US" dirty="0"/>
              <a:t>: Split content in multiple parallel blockchains</a:t>
            </a:r>
          </a:p>
          <a:p>
            <a:pPr lvl="1"/>
            <a:r>
              <a:rPr lang="en-US" dirty="0"/>
              <a:t>May eliminate need for full replication, some security hurdles</a:t>
            </a:r>
          </a:p>
          <a:p>
            <a:pPr lvl="1"/>
            <a:r>
              <a:rPr lang="en-US" dirty="0"/>
              <a:t>Inter shard communication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08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CB0E9-8CE5-CF43-94BC-E25BD15DC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 2: Payment channels and sidechains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6CF0A-7D38-CD4A-873C-8D8F009EE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Sidechains:</a:t>
            </a:r>
          </a:p>
          <a:p>
            <a:pPr lvl="1"/>
            <a:r>
              <a:rPr lang="en-US" dirty="0"/>
              <a:t>Small set of nodes(managers) maintain a blockchain pegged to bitcoin</a:t>
            </a:r>
          </a:p>
          <a:p>
            <a:pPr lvl="1"/>
            <a:r>
              <a:rPr lang="en-US" dirty="0"/>
              <a:t>Resolve disputes on chain</a:t>
            </a:r>
          </a:p>
          <a:p>
            <a:r>
              <a:rPr lang="en-US" dirty="0"/>
              <a:t>Payment channels:</a:t>
            </a:r>
          </a:p>
          <a:p>
            <a:pPr lvl="1"/>
            <a:r>
              <a:rPr lang="en-US" dirty="0"/>
              <a:t>Make payment off chain (participation only between parties involved in the transaction(and some others))</a:t>
            </a:r>
          </a:p>
          <a:p>
            <a:pPr lvl="1"/>
            <a:r>
              <a:rPr lang="en-US" dirty="0"/>
              <a:t>Only post transaction on-chain to start the channel and handle a dispute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E5ECF24-6F13-4A4F-AAA2-C210952DF642}"/>
              </a:ext>
            </a:extLst>
          </p:cNvPr>
          <p:cNvSpPr/>
          <p:nvPr/>
        </p:nvSpPr>
        <p:spPr>
          <a:xfrm>
            <a:off x="3981692" y="5428526"/>
            <a:ext cx="3113590" cy="4514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		            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DD35C1-38C3-B64D-A726-2662702B5B80}"/>
              </a:ext>
            </a:extLst>
          </p:cNvPr>
          <p:cNvSpPr txBox="1"/>
          <p:nvPr/>
        </p:nvSpPr>
        <p:spPr>
          <a:xfrm>
            <a:off x="2812648" y="5469566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Alice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DFF7D5-DCEF-D644-A82D-B2D7D738F55E}"/>
              </a:ext>
            </a:extLst>
          </p:cNvPr>
          <p:cNvSpPr txBox="1"/>
          <p:nvPr/>
        </p:nvSpPr>
        <p:spPr>
          <a:xfrm>
            <a:off x="7627613" y="542852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B8958D-AF7D-9640-9C16-190AA04EBD3C}"/>
              </a:ext>
            </a:extLst>
          </p:cNvPr>
          <p:cNvSpPr txBox="1"/>
          <p:nvPr/>
        </p:nvSpPr>
        <p:spPr>
          <a:xfrm>
            <a:off x="5153862" y="6076722"/>
            <a:ext cx="769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10BTC</a:t>
            </a:r>
          </a:p>
        </p:txBody>
      </p:sp>
    </p:spTree>
    <p:extLst>
      <p:ext uri="{BB962C8B-B14F-4D97-AF65-F5344CB8AC3E}">
        <p14:creationId xmlns:p14="http://schemas.microsoft.com/office/powerpoint/2010/main" val="2855484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863CB-0461-2B48-848F-E080EEFA2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Locking and unlocking script: </a:t>
            </a:r>
            <a:r>
              <a:rPr lang="en-US" dirty="0" err="1">
                <a:latin typeface="Franklin Gothic Medium" panose="020B0603020102020204" pitchFamily="34" charset="0"/>
              </a:rPr>
              <a:t>Pubkeyhash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00506-07D1-1C49-B4E1-F01689337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414286" cy="32903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&lt;sig&gt;</a:t>
            </a:r>
          </a:p>
          <a:p>
            <a:pPr marL="0" indent="0">
              <a:buNone/>
            </a:pPr>
            <a:r>
              <a:rPr lang="en-US" sz="2000" b="1" dirty="0"/>
              <a:t>&lt;</a:t>
            </a:r>
            <a:r>
              <a:rPr lang="en-US" sz="2000" b="1" dirty="0" err="1"/>
              <a:t>pubkey</a:t>
            </a:r>
            <a:r>
              <a:rPr lang="en-US" sz="2000" b="1" dirty="0"/>
              <a:t>&gt;</a:t>
            </a:r>
          </a:p>
          <a:p>
            <a:pPr marL="0" indent="0">
              <a:buNone/>
            </a:pPr>
            <a:r>
              <a:rPr lang="en-US" sz="2000" b="1" dirty="0"/>
              <a:t>---------------</a:t>
            </a:r>
          </a:p>
          <a:p>
            <a:pPr marL="0" indent="0">
              <a:buNone/>
            </a:pPr>
            <a:r>
              <a:rPr lang="en-US" sz="2000" b="1" dirty="0"/>
              <a:t>OP_DUP</a:t>
            </a:r>
          </a:p>
          <a:p>
            <a:pPr marL="0" indent="0">
              <a:buNone/>
            </a:pPr>
            <a:r>
              <a:rPr lang="en-US" sz="2000" b="1" dirty="0"/>
              <a:t>OP_HASH160</a:t>
            </a:r>
          </a:p>
          <a:p>
            <a:pPr marL="0" indent="0">
              <a:buNone/>
            </a:pPr>
            <a:r>
              <a:rPr lang="en-US" sz="2000" b="1" dirty="0"/>
              <a:t>&lt;</a:t>
            </a:r>
            <a:r>
              <a:rPr lang="en-US" sz="2000" b="1" dirty="0" err="1"/>
              <a:t>pubkeyhash</a:t>
            </a:r>
            <a:r>
              <a:rPr lang="en-US" sz="2000" b="1" dirty="0"/>
              <a:t>?&gt;</a:t>
            </a:r>
          </a:p>
          <a:p>
            <a:pPr marL="0" indent="0">
              <a:buNone/>
            </a:pPr>
            <a:r>
              <a:rPr lang="en-US" sz="2000" b="1" dirty="0"/>
              <a:t>OP_EQUALVERIFY</a:t>
            </a:r>
          </a:p>
          <a:p>
            <a:pPr marL="0" indent="0">
              <a:buNone/>
            </a:pPr>
            <a:r>
              <a:rPr lang="en-US" sz="2000" b="1" dirty="0"/>
              <a:t>OP_CHECKSIG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688D81-C856-F24F-BBFF-AE397C029684}"/>
              </a:ext>
            </a:extLst>
          </p:cNvPr>
          <p:cNvSpPr txBox="1"/>
          <p:nvPr/>
        </p:nvSpPr>
        <p:spPr>
          <a:xfrm>
            <a:off x="2954338" y="1957453"/>
            <a:ext cx="4719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Franklin Gothic Book" panose="020B0503020102020204" pitchFamily="34" charset="0"/>
              </a:rPr>
              <a:t>Redeeming transaction (Unlocking)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111CDF-31CB-1548-8EFE-497D61CCC762}"/>
              </a:ext>
            </a:extLst>
          </p:cNvPr>
          <p:cNvSpPr txBox="1"/>
          <p:nvPr/>
        </p:nvSpPr>
        <p:spPr>
          <a:xfrm>
            <a:off x="3252486" y="3746721"/>
            <a:ext cx="4216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Franklin Gothic Book" panose="020B0503020102020204" pitchFamily="34" charset="0"/>
              </a:rPr>
              <a:t>Referenced output transaction </a:t>
            </a:r>
          </a:p>
          <a:p>
            <a:r>
              <a:rPr lang="en-US" sz="2400" dirty="0">
                <a:latin typeface="Franklin Gothic Book" panose="020B0503020102020204" pitchFamily="34" charset="0"/>
              </a:rPr>
              <a:t>(UTXO input) (Locking)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C75DBD-D85E-1246-ABBC-A4803B87AAF6}"/>
              </a:ext>
            </a:extLst>
          </p:cNvPr>
          <p:cNvSpPr txBox="1"/>
          <p:nvPr/>
        </p:nvSpPr>
        <p:spPr>
          <a:xfrm>
            <a:off x="8299048" y="231493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B5868347-3991-9B45-AD41-690E215D605A}"/>
              </a:ext>
            </a:extLst>
          </p:cNvPr>
          <p:cNvSpPr/>
          <p:nvPr/>
        </p:nvSpPr>
        <p:spPr>
          <a:xfrm>
            <a:off x="3426372" y="4937344"/>
            <a:ext cx="2585544" cy="1555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Input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5835C41-2F14-7949-84D8-F670AA1D027C}"/>
              </a:ext>
            </a:extLst>
          </p:cNvPr>
          <p:cNvSpPr/>
          <p:nvPr/>
        </p:nvSpPr>
        <p:spPr>
          <a:xfrm>
            <a:off x="3426372" y="5213131"/>
            <a:ext cx="840828" cy="956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 BTC from Alice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79D1156-A67B-344E-9D6D-4D9B8FD50615}"/>
              </a:ext>
            </a:extLst>
          </p:cNvPr>
          <p:cNvSpPr/>
          <p:nvPr/>
        </p:nvSpPr>
        <p:spPr>
          <a:xfrm>
            <a:off x="5171088" y="5236888"/>
            <a:ext cx="840828" cy="956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1 BTC to holder of </a:t>
            </a:r>
            <a:r>
              <a:rPr lang="en-US" sz="1200" dirty="0" err="1"/>
              <a:t>pubkeyhash</a:t>
            </a:r>
            <a:endParaRPr lang="en-US" sz="1200" dirty="0"/>
          </a:p>
        </p:txBody>
      </p:sp>
      <p:pic>
        <p:nvPicPr>
          <p:cNvPr id="11" name="Graphic 10" descr="Lock">
            <a:extLst>
              <a:ext uri="{FF2B5EF4-FFF2-40B4-BE49-F238E27FC236}">
                <a16:creationId xmlns:a16="http://schemas.microsoft.com/office/drawing/2014/main" id="{47DBFEF3-FF31-6A42-930A-0F6E3D0D78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38503" y="6227760"/>
            <a:ext cx="705997" cy="705997"/>
          </a:xfrm>
          <a:prstGeom prst="rect">
            <a:avLst/>
          </a:prstGeom>
        </p:spPr>
      </p:pic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0A0C91AB-68F2-7A40-A859-4FA230A35837}"/>
              </a:ext>
            </a:extLst>
          </p:cNvPr>
          <p:cNvSpPr/>
          <p:nvPr/>
        </p:nvSpPr>
        <p:spPr>
          <a:xfrm>
            <a:off x="6764884" y="4937344"/>
            <a:ext cx="2585544" cy="1555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Output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158E99C-9465-4C4C-AECD-640176A6C1BF}"/>
              </a:ext>
            </a:extLst>
          </p:cNvPr>
          <p:cNvSpPr/>
          <p:nvPr/>
        </p:nvSpPr>
        <p:spPr>
          <a:xfrm>
            <a:off x="6764884" y="5213131"/>
            <a:ext cx="840828" cy="956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Signature from holder of </a:t>
            </a:r>
            <a:r>
              <a:rPr lang="en-US" sz="1100" dirty="0" err="1"/>
              <a:t>pubkeyhash</a:t>
            </a:r>
            <a:endParaRPr lang="en-US" sz="11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08BD56-AC91-4843-9C0A-9438D9ADB3F8}"/>
              </a:ext>
            </a:extLst>
          </p:cNvPr>
          <p:cNvSpPr/>
          <p:nvPr/>
        </p:nvSpPr>
        <p:spPr>
          <a:xfrm>
            <a:off x="8509600" y="5236888"/>
            <a:ext cx="840828" cy="956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------------------------</a:t>
            </a:r>
          </a:p>
        </p:txBody>
      </p:sp>
      <p:pic>
        <p:nvPicPr>
          <p:cNvPr id="16" name="Graphic 15" descr="Key">
            <a:extLst>
              <a:ext uri="{FF2B5EF4-FFF2-40B4-BE49-F238E27FC236}">
                <a16:creationId xmlns:a16="http://schemas.microsoft.com/office/drawing/2014/main" id="{0EB9E5C4-4E73-7449-9B86-580E45A7F1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86056" y="618543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21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D412B-161D-1A4D-A6F5-0847B9BD8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Multisig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40EFC-5818-784A-B955-9019FD2E4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89113"/>
          </a:xfrm>
        </p:spPr>
        <p:txBody>
          <a:bodyPr/>
          <a:lstStyle/>
          <a:p>
            <a:r>
              <a:rPr lang="en-US" dirty="0"/>
              <a:t>Locking transaction has to be signed by k out of n </a:t>
            </a:r>
            <a:r>
              <a:rPr lang="en-US" dirty="0" err="1"/>
              <a:t>pubkeys</a:t>
            </a:r>
            <a:r>
              <a:rPr lang="en-US" dirty="0"/>
              <a:t>.</a:t>
            </a:r>
          </a:p>
          <a:p>
            <a:r>
              <a:rPr lang="en-US" dirty="0"/>
              <a:t>Example: Requires transaction by Bob and Carol to unlock (2 out of 2)</a:t>
            </a:r>
          </a:p>
          <a:p>
            <a:pPr lvl="1"/>
            <a:r>
              <a:rPr lang="en-US" dirty="0"/>
              <a:t>Cannot be unlocked by signature of Bob or Carol alone</a:t>
            </a:r>
          </a:p>
        </p:txBody>
      </p:sp>
    </p:spTree>
    <p:extLst>
      <p:ext uri="{BB962C8B-B14F-4D97-AF65-F5344CB8AC3E}">
        <p14:creationId xmlns:p14="http://schemas.microsoft.com/office/powerpoint/2010/main" val="1929078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7FCEF-857D-084D-B8BB-CA5740DD0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Hashlock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FC4E6-A650-6940-BB81-5041321C3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unlocked by the owner of a public key(Bob) and a secret</a:t>
            </a:r>
          </a:p>
          <a:p>
            <a:r>
              <a:rPr lang="en-US" dirty="0"/>
              <a:t>Locking transaction has: Hash(secret) + </a:t>
            </a:r>
            <a:r>
              <a:rPr lang="en-US" dirty="0" err="1"/>
              <a:t>pubkey</a:t>
            </a:r>
            <a:r>
              <a:rPr lang="en-US" dirty="0"/>
              <a:t> </a:t>
            </a:r>
          </a:p>
          <a:p>
            <a:r>
              <a:rPr lang="en-US" dirty="0"/>
              <a:t>Unlocking transaction should have secret and a signature by Bob</a:t>
            </a:r>
          </a:p>
        </p:txBody>
      </p:sp>
    </p:spTree>
    <p:extLst>
      <p:ext uri="{BB962C8B-B14F-4D97-AF65-F5344CB8AC3E}">
        <p14:creationId xmlns:p14="http://schemas.microsoft.com/office/powerpoint/2010/main" val="2140633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1160</Words>
  <Application>Microsoft Macintosh PowerPoint</Application>
  <PresentationFormat>Widescreen</PresentationFormat>
  <Paragraphs>236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Franklin Gothic Book</vt:lpstr>
      <vt:lpstr>Franklin Gothic Medium</vt:lpstr>
      <vt:lpstr>Office Theme</vt:lpstr>
      <vt:lpstr>Lecture 10: Payment channels</vt:lpstr>
      <vt:lpstr>Bitcoin Throughput</vt:lpstr>
      <vt:lpstr>How to improve capacity of bitcoin</vt:lpstr>
      <vt:lpstr>Layer 1: Change parameters</vt:lpstr>
      <vt:lpstr>Layer 1: Consensus, Sharding</vt:lpstr>
      <vt:lpstr>Layer 2: Payment channels and sidechains</vt:lpstr>
      <vt:lpstr>Locking and unlocking script: Pubkeyhash</vt:lpstr>
      <vt:lpstr>Multisig</vt:lpstr>
      <vt:lpstr>Hashlock</vt:lpstr>
      <vt:lpstr>Timelock</vt:lpstr>
      <vt:lpstr>One-way payment channel</vt:lpstr>
      <vt:lpstr>Funding transaction</vt:lpstr>
      <vt:lpstr>Commitment transactions</vt:lpstr>
      <vt:lpstr>Closing transaction - cooperative</vt:lpstr>
      <vt:lpstr>Closing transaction – Non cooperative</vt:lpstr>
      <vt:lpstr>Two-way payment channel</vt:lpstr>
      <vt:lpstr>Commitment transaction</vt:lpstr>
      <vt:lpstr>Opening transaction broadcast</vt:lpstr>
      <vt:lpstr>Commitment transactions</vt:lpstr>
      <vt:lpstr>Commitment transaction</vt:lpstr>
      <vt:lpstr>Closing transaction</vt:lpstr>
      <vt:lpstr>Channel to network: Multi-hop</vt:lpstr>
      <vt:lpstr>HTLC</vt:lpstr>
      <vt:lpstr>Pros</vt:lpstr>
      <vt:lpstr>Cons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Payment channels</dc:title>
  <dc:creator>Rana, Ranvir B</dc:creator>
  <cp:lastModifiedBy>Rana, Ranvir B</cp:lastModifiedBy>
  <cp:revision>20</cp:revision>
  <dcterms:created xsi:type="dcterms:W3CDTF">2020-02-20T03:18:25Z</dcterms:created>
  <dcterms:modified xsi:type="dcterms:W3CDTF">2020-02-21T04:58:43Z</dcterms:modified>
</cp:coreProperties>
</file>