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  <p:sldMasterId id="2147483973" r:id="rId2"/>
    <p:sldMasterId id="2147483985" r:id="rId3"/>
    <p:sldMasterId id="2147483998" r:id="rId4"/>
    <p:sldMasterId id="2147484010" r:id="rId5"/>
    <p:sldMasterId id="2147484022" r:id="rId6"/>
    <p:sldMasterId id="2147484034" r:id="rId7"/>
    <p:sldMasterId id="2147484060" r:id="rId8"/>
    <p:sldMasterId id="2147484072" r:id="rId9"/>
    <p:sldMasterId id="2147484086" r:id="rId10"/>
    <p:sldMasterId id="2147484112" r:id="rId11"/>
    <p:sldMasterId id="2147484124" r:id="rId12"/>
  </p:sldMasterIdLst>
  <p:notesMasterIdLst>
    <p:notesMasterId r:id="rId63"/>
  </p:notesMasterIdLst>
  <p:handoutMasterIdLst>
    <p:handoutMasterId r:id="rId64"/>
  </p:handoutMasterIdLst>
  <p:sldIdLst>
    <p:sldId id="340" r:id="rId13"/>
    <p:sldId id="639" r:id="rId14"/>
    <p:sldId id="640" r:id="rId15"/>
    <p:sldId id="641" r:id="rId16"/>
    <p:sldId id="642" r:id="rId17"/>
    <p:sldId id="643" r:id="rId18"/>
    <p:sldId id="644" r:id="rId19"/>
    <p:sldId id="645" r:id="rId20"/>
    <p:sldId id="646" r:id="rId21"/>
    <p:sldId id="647" r:id="rId22"/>
    <p:sldId id="669" r:id="rId23"/>
    <p:sldId id="670" r:id="rId24"/>
    <p:sldId id="671" r:id="rId25"/>
    <p:sldId id="672" r:id="rId26"/>
    <p:sldId id="684" r:id="rId27"/>
    <p:sldId id="685" r:id="rId28"/>
    <p:sldId id="761" r:id="rId29"/>
    <p:sldId id="699" r:id="rId30"/>
    <p:sldId id="700" r:id="rId31"/>
    <p:sldId id="701" r:id="rId32"/>
    <p:sldId id="773" r:id="rId33"/>
    <p:sldId id="702" r:id="rId34"/>
    <p:sldId id="703" r:id="rId35"/>
    <p:sldId id="704" r:id="rId36"/>
    <p:sldId id="705" r:id="rId37"/>
    <p:sldId id="762" r:id="rId38"/>
    <p:sldId id="763" r:id="rId39"/>
    <p:sldId id="774" r:id="rId40"/>
    <p:sldId id="765" r:id="rId41"/>
    <p:sldId id="766" r:id="rId42"/>
    <p:sldId id="767" r:id="rId43"/>
    <p:sldId id="781" r:id="rId44"/>
    <p:sldId id="707" r:id="rId45"/>
    <p:sldId id="708" r:id="rId46"/>
    <p:sldId id="709" r:id="rId47"/>
    <p:sldId id="710" r:id="rId48"/>
    <p:sldId id="711" r:id="rId49"/>
    <p:sldId id="712" r:id="rId50"/>
    <p:sldId id="713" r:id="rId51"/>
    <p:sldId id="778" r:id="rId52"/>
    <p:sldId id="779" r:id="rId53"/>
    <p:sldId id="780" r:id="rId54"/>
    <p:sldId id="784" r:id="rId55"/>
    <p:sldId id="786" r:id="rId56"/>
    <p:sldId id="787" r:id="rId57"/>
    <p:sldId id="788" r:id="rId58"/>
    <p:sldId id="789" r:id="rId59"/>
    <p:sldId id="790" r:id="rId60"/>
    <p:sldId id="791" r:id="rId61"/>
    <p:sldId id="792" r:id="rId62"/>
  </p:sldIdLst>
  <p:sldSz cx="9144000" cy="6858000" type="screen4x3"/>
  <p:notesSz cx="8218488" cy="107711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E40668B-177F-4FCE-B987-624FC238D333}">
          <p14:sldIdLst>
            <p14:sldId id="340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69"/>
            <p14:sldId id="670"/>
            <p14:sldId id="671"/>
            <p14:sldId id="672"/>
            <p14:sldId id="684"/>
            <p14:sldId id="685"/>
            <p14:sldId id="761"/>
            <p14:sldId id="699"/>
            <p14:sldId id="700"/>
            <p14:sldId id="701"/>
            <p14:sldId id="773"/>
            <p14:sldId id="702"/>
            <p14:sldId id="703"/>
            <p14:sldId id="704"/>
            <p14:sldId id="705"/>
            <p14:sldId id="762"/>
            <p14:sldId id="763"/>
            <p14:sldId id="774"/>
            <p14:sldId id="765"/>
            <p14:sldId id="766"/>
            <p14:sldId id="767"/>
            <p14:sldId id="781"/>
            <p14:sldId id="707"/>
            <p14:sldId id="708"/>
            <p14:sldId id="709"/>
            <p14:sldId id="710"/>
            <p14:sldId id="711"/>
            <p14:sldId id="712"/>
            <p14:sldId id="713"/>
            <p14:sldId id="778"/>
            <p14:sldId id="779"/>
            <p14:sldId id="780"/>
            <p14:sldId id="784"/>
            <p14:sldId id="786"/>
            <p14:sldId id="787"/>
            <p14:sldId id="788"/>
            <p14:sldId id="789"/>
            <p14:sldId id="790"/>
            <p14:sldId id="791"/>
            <p14:sldId id="792"/>
          </p14:sldIdLst>
        </p14:section>
        <p14:section name="Untitled Section" id="{94F86456-96CD-4A68-8AC3-0C1A77ADE48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92" userDrawn="1">
          <p15:clr>
            <a:srgbClr val="A4A3A4"/>
          </p15:clr>
        </p15:guide>
        <p15:guide id="2" pos="258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m Sung Kim" initials="NSK" lastIdx="2" clrIdx="0"/>
  <p:cmAuthor id="2" name="hmoghaddam" initials="h" lastIdx="2" clrIdx="1">
    <p:extLst>
      <p:ext uri="{19B8F6BF-5375-455C-9EA6-DF929625EA0E}">
        <p15:presenceInfo xmlns:p15="http://schemas.microsoft.com/office/powerpoint/2012/main" userId="hmoghadd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66"/>
    <a:srgbClr val="FFCC99"/>
    <a:srgbClr val="CC0000"/>
    <a:srgbClr val="FF9900"/>
    <a:srgbClr val="008000"/>
    <a:srgbClr val="99FF33"/>
    <a:srgbClr val="FFFF00"/>
    <a:srgbClr val="A5002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78343" autoAdjust="0"/>
  </p:normalViewPr>
  <p:slideViewPr>
    <p:cSldViewPr snapToGrid="0">
      <p:cViewPr varScale="1">
        <p:scale>
          <a:sx n="100" d="100"/>
          <a:sy n="100" d="100"/>
        </p:scale>
        <p:origin x="2035" y="58"/>
      </p:cViewPr>
      <p:guideLst>
        <p:guide orient="horz" pos="2424"/>
        <p:guide pos="1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202" y="84"/>
      </p:cViewPr>
      <p:guideLst>
        <p:guide orient="horz" pos="3392"/>
        <p:guide pos="25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267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5113338"/>
            <a:ext cx="6024562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062" tIns="58738" rIns="119062" bIns="58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25" y="828675"/>
            <a:ext cx="5341938" cy="4006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66819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93675" rtl="0" eaLnBrk="0" fontAlgn="base" hangingPunct="0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193675" rtl="0" eaLnBrk="0" fontAlgn="base" hangingPunct="0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193675" rtl="0" eaLnBrk="0" fontAlgn="base" hangingPunct="0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193675" rtl="0" eaLnBrk="0" fontAlgn="base" hangingPunct="0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193675" rtl="0" eaLnBrk="0" fontAlgn="base" hangingPunct="0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9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348A69-22FC-0448-BA8C-D2010BAF903A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7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defTabSz="9285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defTabSz="928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210F24-A6EB-F94F-A71B-7C043DAEB347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2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8136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2088"/>
            <a:ext cx="7772400" cy="2398712"/>
          </a:xfrm>
          <a:effectLst>
            <a:outerShdw dist="45791" dir="2021404" algn="ctr" rotWithShape="0">
              <a:schemeClr val="bg2"/>
            </a:outerShdw>
          </a:effectLst>
        </p:spPr>
        <p:txBody>
          <a:bodyPr lIns="92065" tIns="46034" rIns="92065" bIns="4603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8368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>
                <a:latin typeface="Palatino Linotype" panose="02040502050505030304" pitchFamily="18" charset="0"/>
              </a:rPr>
              <a:t>ECE 511 Computer</a:t>
            </a:r>
            <a:r>
              <a:rPr lang="en-US" sz="1200" b="1" baseline="0" smtClean="0">
                <a:latin typeface="Palatino Linotype" panose="02040502050505030304" pitchFamily="18" charset="0"/>
              </a:rPr>
              <a:t> Architecture</a:t>
            </a:r>
            <a:endParaRPr lang="en-US" sz="1200" b="1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417F-2C14-6144-830B-E42ADEEC4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5353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171BC-6E8C-F74F-B79B-7105B67BD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8474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64C83-2A46-4D4A-84F8-78075880C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966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AAAFD-47E5-3243-864F-EBDDB6307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1563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defTabSz="9136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8D8DB-F6DE-7C4E-AD24-F611E08CA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8374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3EC4547-E2B1-9B4F-845F-F274F3C6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8817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B4180-6920-9C42-9DA1-4829E0437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4629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0D3C-7D80-0940-9C38-883CA5675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073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F32B-3CEF-984C-BBF2-963F764B3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1070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4898-7376-D942-82A4-9987F9AC7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945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133350"/>
            <a:ext cx="2132012" cy="631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6388" y="133350"/>
            <a:ext cx="6248400" cy="631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E4D29-6AD3-F447-89DA-A4F13DC75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7585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A4055-98B6-5F49-80DA-F6F7DEF7F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0161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9ECD9-3D5F-7F4F-998D-56B78CDEA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7639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65131-7DE5-1D4D-A3CF-3D0607171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3011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B6F9A-1324-4947-8B68-D47C2744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9497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1EA7-F64C-644A-BE34-B5A402A8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9121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C4A1C-A8E8-3C42-88AB-792537E5F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5345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FE8F650D-90A6-6546-8F8E-F308F93AACAB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CCC68787-3861-6744-9464-E051AC36C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71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C060F35-AAD6-1345-AD12-7076357BEBC1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26993FB5-3140-3044-8B0D-A3F464A99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47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9EF0D2A-CD3F-774D-83CE-436644392A68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14766B06-DD43-EC42-996C-F0AB16993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3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91513" y="6616700"/>
            <a:ext cx="606425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5967F5-2A7D-46DC-A970-8DE7BF103A7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3422082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A39FDAD8-3C1E-3E47-BF3B-C8E1B27CDA19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7B88E70-1178-9748-B730-BE80A4EA1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472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75844BB-EBDD-724F-BE56-CC9595D06F34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9224C58-2A26-5A4F-8325-D7D213A7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458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C6BBABC-D587-C949-BDCE-3C407502857E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D297F0A-5D11-434B-9A2E-0F9600ADE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579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8D0459C-A182-324E-9923-30BDCFD58D21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14A596B-12E8-1943-95FF-C08FE0936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866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02477581-27F0-5A43-B172-CF44AFFEE4D2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C8DA4925-E543-9A49-B423-CD4C388BA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38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12BB9E5-878B-5B4D-8489-4862BDBB3CE7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C91C9184-7203-BB46-B1C8-39719E9CB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826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AEE5F8E1-9033-2B44-B385-220CA16D968C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0586518-E4AC-AF45-9BDC-E4CE015F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955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079B721B-CAE8-9C4C-B1DC-742D0BBB81CB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C515447-02D1-914A-9365-4EDB8E7CF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01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129586-08AE-6F47-AC40-42971C091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95059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82EEEB-CAE1-9D42-80F3-08555E478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9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4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63EB114-84BD-D84E-A045-3368407B1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60731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776E826-88E8-9343-B8CE-14D360A83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83947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CC300DD-50E9-B241-B672-B3ED614A0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61715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2E28BF-E5C2-9440-84A9-1C5C4EC3B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5145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AB4768A-0B31-1341-95B8-ACCC602AC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8432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1C9E0C-1943-654E-A858-D0B1037B7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93545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EAAF7E-5FC7-BF48-85B4-17B208F57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66502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539E80-CD55-B742-8023-B2B43C669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39794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DE05FA7-E32E-224D-877F-442C3328A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2531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88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530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9097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7099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4496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120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960119"/>
            <a:ext cx="8458200" cy="5760720"/>
          </a:xfrm>
        </p:spPr>
        <p:txBody>
          <a:bodyPr/>
          <a:lstStyle>
            <a:lvl2pPr marL="838200" indent="-338138">
              <a:buClrTx/>
              <a:buSzPct val="100000"/>
              <a:buFont typeface="Wingdings" panose="05000000000000000000" pitchFamily="2" charset="2"/>
              <a:buChar char="ü"/>
              <a:defRPr/>
            </a:lvl2pPr>
            <a:lvl3pPr marL="1285875" indent="-238125"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8368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mtClean="0"/>
              <a:t>ECE 511 Computer</a:t>
            </a:r>
            <a:r>
              <a:rPr lang="en-US" sz="1200" b="1" baseline="0" smtClean="0"/>
              <a:t> Architecture</a:t>
            </a:r>
            <a:endParaRPr lang="en-US" sz="1200" b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1697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990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413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6133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EF0CAD05-5F98-C240-A41D-E171A6304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235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52C56-4F8A-824F-A263-2404B5D53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5526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6F638-9311-044E-822F-DB90AF053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687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FC8E-6941-C74C-BC08-436BE2F5B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1887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913EA-86C8-7044-8F98-044F5E730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8587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2717-EF8A-4F48-9475-0E5579379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327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DDA7-F9BC-D143-BB10-4566D815D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581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CDBC6-CC01-564B-8353-1EF7BD2ED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4278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88A4F-2F9B-8940-A946-705E7B7AA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30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E8B17-B4D9-5340-8D3E-0FD2DBAED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4879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4509-A4B3-2C4F-9AD0-DD3550F7C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2323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5D994-FDC0-964B-B4AE-94C64D4C4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70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00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77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4808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837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388" y="1133475"/>
            <a:ext cx="4076700" cy="531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488" y="1133475"/>
            <a:ext cx="4076700" cy="531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0497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8073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8670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027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0745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3104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2555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17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2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560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8228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9030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9243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9689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5668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3365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075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3571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2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41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3308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3896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5567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1374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8763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9955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9595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561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4730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6BE2F3F5-414B-CC44-8EA3-B6D04B3D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398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389B1-16D0-EE4E-960B-3BEB333B2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004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BDA06-07DC-5C48-A1E0-AA66FEC98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1276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77DB28-08B6-0549-88E7-35948C4263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4974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E939-8EA9-2243-ADF7-6094C42F4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1412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62138-1B09-F642-8222-426640992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56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8C8D5-D445-2D41-A2FD-8E68842A0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5873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1FAFC-66EF-4846-98A6-559425C33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2897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9A56C-4756-3143-8181-96B548DA8A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910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185A4-7415-884D-A684-DD5FF96CB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4986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861B0-9273-824B-872E-D66F32C7C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603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3E1B-F24B-9F49-8CF4-40DEEF836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1057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lIns="91369" tIns="45685" rIns="91369" bIns="45685"/>
          <a:lstStyle/>
          <a:p>
            <a:pPr defTabSz="913696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1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1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defTabSz="913696"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15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69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6" indent="0">
              <a:buNone/>
              <a:defRPr sz="1600"/>
            </a:lvl3pPr>
            <a:lvl4pPr marL="1370550" indent="0">
              <a:buNone/>
              <a:defRPr sz="1400"/>
            </a:lvl4pPr>
            <a:lvl5pPr marL="1827398" indent="0">
              <a:buNone/>
              <a:defRPr sz="1400"/>
            </a:lvl5pPr>
            <a:lvl6pPr marL="2284245" indent="0">
              <a:buNone/>
              <a:defRPr sz="1400"/>
            </a:lvl6pPr>
            <a:lvl7pPr marL="2741098" indent="0">
              <a:buNone/>
              <a:defRPr sz="1400"/>
            </a:lvl7pPr>
            <a:lvl8pPr marL="3197941" indent="0">
              <a:buNone/>
              <a:defRPr sz="1400"/>
            </a:lvl8pPr>
            <a:lvl9pPr marL="365479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8342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36912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50" indent="0">
              <a:buNone/>
              <a:defRPr sz="1600" b="1"/>
            </a:lvl4pPr>
            <a:lvl5pPr marL="1827398" indent="0">
              <a:buNone/>
              <a:defRPr sz="1600" b="1"/>
            </a:lvl5pPr>
            <a:lvl6pPr marL="2284245" indent="0">
              <a:buNone/>
              <a:defRPr sz="1600" b="1"/>
            </a:lvl6pPr>
            <a:lvl7pPr marL="2741098" indent="0">
              <a:buNone/>
              <a:defRPr sz="1600" b="1"/>
            </a:lvl7pPr>
            <a:lvl8pPr marL="3197941" indent="0">
              <a:buNone/>
              <a:defRPr sz="1600" b="1"/>
            </a:lvl8pPr>
            <a:lvl9pPr marL="36547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8389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9039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3361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2989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6" indent="0">
              <a:buNone/>
              <a:defRPr sz="2400"/>
            </a:lvl3pPr>
            <a:lvl4pPr marL="1370550" indent="0">
              <a:buNone/>
              <a:defRPr sz="2000"/>
            </a:lvl4pPr>
            <a:lvl5pPr marL="1827398" indent="0">
              <a:buNone/>
              <a:defRPr sz="2000"/>
            </a:lvl5pPr>
            <a:lvl6pPr marL="2284245" indent="0">
              <a:buNone/>
              <a:defRPr sz="2000"/>
            </a:lvl6pPr>
            <a:lvl7pPr marL="2741098" indent="0">
              <a:buNone/>
              <a:defRPr sz="2000"/>
            </a:lvl7pPr>
            <a:lvl8pPr marL="3197941" indent="0">
              <a:buNone/>
              <a:defRPr sz="2000"/>
            </a:lvl8pPr>
            <a:lvl9pPr marL="365479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6" indent="0">
              <a:buNone/>
              <a:defRPr sz="1000"/>
            </a:lvl3pPr>
            <a:lvl4pPr marL="1370550" indent="0">
              <a:buNone/>
              <a:defRPr sz="900"/>
            </a:lvl4pPr>
            <a:lvl5pPr marL="1827398" indent="0">
              <a:buNone/>
              <a:defRPr sz="900"/>
            </a:lvl5pPr>
            <a:lvl6pPr marL="2284245" indent="0">
              <a:buNone/>
              <a:defRPr sz="900"/>
            </a:lvl6pPr>
            <a:lvl7pPr marL="2741098" indent="0">
              <a:buNone/>
              <a:defRPr sz="900"/>
            </a:lvl7pPr>
            <a:lvl8pPr marL="3197941" indent="0">
              <a:buNone/>
              <a:defRPr sz="900"/>
            </a:lvl8pPr>
            <a:lvl9pPr marL="36547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588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9970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1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1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1315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32FADCB-48B2-EA48-842F-00DFB3F26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2821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7879-3FBA-B54E-968A-FC6666509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6268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EA502-C52A-234B-A385-176FDBE48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915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5F4F-A033-0F4C-9EC5-6505BC2B7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8299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FF62-1895-FF4A-A6F6-800069378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8734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AC695-E190-B34F-BEE3-61EF86E36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7816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E6B8-289B-D940-8844-711DD1502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5656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1048-1417-DA43-8EBC-A96804AD6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25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960438"/>
            <a:ext cx="850423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33350"/>
            <a:ext cx="85042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26475" y="0"/>
            <a:ext cx="517525" cy="327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fld id="{56C02AC0-9534-4805-B2C5-CE8CA9B20F8B}" type="slidenum">
              <a:rPr lang="en-US" sz="1800">
                <a:cs typeface="+mn-cs"/>
              </a:rPr>
              <a:pPr>
                <a:lnSpc>
                  <a:spcPct val="85000"/>
                </a:lnSpc>
                <a:spcBef>
                  <a:spcPct val="50000"/>
                </a:spcBef>
                <a:defRPr/>
              </a:pPr>
              <a:t>‹#›</a:t>
            </a:fld>
            <a:endParaRPr lang="en-US" sz="32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2" r:id="rId12"/>
  </p:sldLayoutIdLst>
  <p:hf hdr="0" dt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85763" indent="-385763" algn="l" rtl="0" eaLnBrk="0" fontAlgn="base" hangingPunct="0">
        <a:lnSpc>
          <a:spcPct val="93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38138" algn="l" rtl="0" eaLnBrk="0" fontAlgn="base" hangingPunct="0">
        <a:lnSpc>
          <a:spcPct val="87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¤"/>
        <a:defRPr sz="2000">
          <a:solidFill>
            <a:schemeClr val="tx1"/>
          </a:solidFill>
          <a:latin typeface="+mn-lt"/>
        </a:defRPr>
      </a:lvl2pPr>
      <a:lvl3pPr marL="1285875" indent="-238125" algn="l" rtl="0" eaLnBrk="0" fontAlgn="base" hangingPunct="0">
        <a:lnSpc>
          <a:spcPct val="87000"/>
        </a:lnSpc>
        <a:spcBef>
          <a:spcPct val="10000"/>
        </a:spcBef>
        <a:spcAft>
          <a:spcPct val="0"/>
        </a:spcAft>
        <a:buClr>
          <a:schemeClr val="accent2"/>
        </a:buClr>
        <a:buSzPct val="68000"/>
        <a:buFont typeface="Wingdings" pitchFamily="2" charset="2"/>
        <a:buChar char="¢"/>
        <a:defRPr sz="2000">
          <a:solidFill>
            <a:schemeClr val="tx1"/>
          </a:solidFill>
          <a:latin typeface="+mn-lt"/>
        </a:defRPr>
      </a:lvl3pPr>
      <a:lvl4pPr marL="2032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A22E6346-468B-3E4F-8804-5358276127F2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6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3330169-5DBF-8F45-A4DD-67FA506A6550}" type="datetimeFigureOut">
              <a:rPr lang="en-US">
                <a:ea typeface="ＭＳ Ｐゴシック" charset="0"/>
              </a:rPr>
              <a:pPr>
                <a:defRPr/>
              </a:pPr>
              <a:t>2/11/2018</a:t>
            </a:fld>
            <a:endParaRPr lang="en-US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187424B-719A-6E49-B550-E468413869F6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6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DDFB6AD-FE1B-B34C-B1D2-58136F130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8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fld id="{55D46416-474E-184B-A5AD-7D0BC91A8C60}" type="slidenum">
              <a:rPr lang="en-US" smtClean="0">
                <a:ea typeface="ＭＳ Ｐゴシック" charset="0"/>
              </a:rPr>
              <a:pPr/>
              <a:t>‹#›</a:t>
            </a:fld>
            <a:endParaRPr lang="en-US" smtClean="0">
              <a:ea typeface="ＭＳ Ｐゴシック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8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85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22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0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fld id="{964860F9-DD7C-AE47-98ED-AEBA17B0375F}" type="slidenum">
              <a:rPr lang="en-US" smtClean="0">
                <a:ea typeface="ＭＳ Ｐゴシック" charset="0"/>
              </a:rPr>
              <a:pPr/>
              <a:t>‹#›</a:t>
            </a:fld>
            <a:endParaRPr lang="en-US" smtClean="0">
              <a:ea typeface="ＭＳ Ｐゴシック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3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1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9" tIns="45685" rIns="91369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defTabSz="913696"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9" tIns="45685" rIns="91369" bIns="45685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defTabSz="913696"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cs typeface="+mn-cs"/>
              </a:rPr>
              <a:pPr defTabSz="91369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369" tIns="45685" rIns="91369" bIns="45685"/>
          <a:lstStyle/>
          <a:p>
            <a:pPr defTabSz="9136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Tahom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7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684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369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055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7398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640" indent="-3426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411" indent="-3251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1568" indent="-35056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8821" indent="-31567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79873" indent="-3394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6728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3569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0421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7263" indent="-33946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4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9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9DF91429-77CF-4443-9858-4275C45EE4FF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1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9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371600" y="4094164"/>
            <a:ext cx="6400800" cy="2475970"/>
          </a:xfrm>
        </p:spPr>
        <p:txBody>
          <a:bodyPr/>
          <a:lstStyle/>
          <a:p>
            <a:r>
              <a:rPr lang="en-US" b="1" dirty="0" smtClean="0">
                <a:latin typeface="Palatino Linotype" panose="02040502050505030304" pitchFamily="18" charset="0"/>
              </a:rPr>
              <a:t>Nam Sung Kim</a:t>
            </a:r>
          </a:p>
          <a:p>
            <a:r>
              <a:rPr lang="en-US" b="1" dirty="0" smtClean="0">
                <a:latin typeface="Palatino Linotype" panose="02040502050505030304" pitchFamily="18" charset="0"/>
              </a:rPr>
              <a:t>Dept</a:t>
            </a:r>
            <a:r>
              <a:rPr lang="en-US" b="1" dirty="0" smtClean="0">
                <a:latin typeface="Palatino Linotype" panose="02040502050505030304" pitchFamily="18" charset="0"/>
              </a:rPr>
              <a:t>. of Electrical and Computer Engineering</a:t>
            </a:r>
          </a:p>
          <a:p>
            <a:r>
              <a:rPr lang="en-US" b="1" dirty="0" smtClean="0">
                <a:latin typeface="Palatino Linotype" panose="02040502050505030304" pitchFamily="18" charset="0"/>
              </a:rPr>
              <a:t>University of Illinois-Urbana Champaign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462843" y="192088"/>
            <a:ext cx="8207024" cy="2398712"/>
          </a:xfrm>
        </p:spPr>
        <p:txBody>
          <a:bodyPr/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Main </a:t>
            </a:r>
            <a:r>
              <a:rPr lang="en-US" dirty="0" smtClean="0">
                <a:latin typeface="Palatino Linotype" panose="02040502050505030304" pitchFamily="18" charset="0"/>
              </a:rPr>
              <a:t>Memory System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8775" y="6099175"/>
            <a:ext cx="8229600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 dirty="0"/>
              <a:t>Acknowledgement: Many slides were adapted from </a:t>
            </a:r>
            <a:r>
              <a:rPr lang="en-US" sz="1200" dirty="0" smtClean="0"/>
              <a:t>Prof. </a:t>
            </a:r>
            <a:r>
              <a:rPr lang="en-US" sz="1200" dirty="0" err="1" smtClean="0"/>
              <a:t>Mutulu’s</a:t>
            </a:r>
            <a:r>
              <a:rPr lang="en-US" sz="1200" dirty="0" smtClean="0"/>
              <a:t> ECE740 Computer Architecture at CMU with his generous </a:t>
            </a:r>
            <a:r>
              <a:rPr lang="en-US" sz="1200" dirty="0"/>
              <a:t>permission</a:t>
            </a:r>
            <a:r>
              <a:rPr lang="en-US" sz="1200" dirty="0" smtClean="0"/>
              <a:t>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12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DRAM Scaling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stores charge in a capacitor (charge-based memory)</a:t>
            </a:r>
            <a:endParaRPr lang="en-US" sz="20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capacitor </a:t>
            </a:r>
            <a:r>
              <a:rPr lang="en-US" sz="2000" dirty="0">
                <a:latin typeface="Tahoma" charset="0"/>
                <a:ea typeface="ＭＳ Ｐゴシック" charset="0"/>
              </a:rPr>
              <a:t>must be large enough for reliable sensing</a:t>
            </a: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access </a:t>
            </a:r>
            <a:r>
              <a:rPr lang="en-US" sz="2000" dirty="0">
                <a:latin typeface="Tahoma" charset="0"/>
                <a:ea typeface="ＭＳ Ｐゴシック" charset="0"/>
              </a:rPr>
              <a:t>transistor should be large enough for low leakage and high retention time</a:t>
            </a: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scaling </a:t>
            </a:r>
            <a:r>
              <a:rPr lang="en-US" sz="2000" dirty="0">
                <a:latin typeface="Tahoma" charset="0"/>
                <a:ea typeface="ＭＳ Ｐゴシック" charset="0"/>
              </a:rPr>
              <a:t>beyond 40-35nm (2013) is challenging [</a:t>
            </a:r>
            <a:r>
              <a:rPr lang="en-US" sz="2000" dirty="0" err="1">
                <a:latin typeface="Tahoma" charset="0"/>
                <a:ea typeface="ＭＳ Ｐゴシック" charset="0"/>
              </a:rPr>
              <a:t>ITRS</a:t>
            </a:r>
            <a:r>
              <a:rPr lang="en-US" sz="2000" dirty="0">
                <a:latin typeface="Tahoma" charset="0"/>
                <a:ea typeface="ＭＳ Ｐゴシック" charset="0"/>
              </a:rPr>
              <a:t>, 2009]</a:t>
            </a: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sz="2000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DRAM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cost, and energy/power hard to scale</a:t>
            </a:r>
          </a:p>
          <a:p>
            <a:pPr lvl="2">
              <a:buFont typeface="Wingdings" charset="0"/>
              <a:buNone/>
            </a:pPr>
            <a:endParaRPr lang="en-US" sz="1800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999534" indent="-35999534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2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3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5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45EC618-0165-BC45-84E6-E864E9DC06E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10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789238"/>
            <a:ext cx="35814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406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Main Memory in the System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89F24D-C198-2F42-B71F-C0564C409F1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76804" name="Content Placeholder 6" descr="barcelona-die-photo-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108075"/>
            <a:ext cx="48768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ounded Rectangle 33"/>
          <p:cNvSpPr>
            <a:spLocks noChangeArrowheads="1"/>
          </p:cNvSpPr>
          <p:nvPr/>
        </p:nvSpPr>
        <p:spPr bwMode="auto">
          <a:xfrm rot="5400000">
            <a:off x="4213225" y="1844676"/>
            <a:ext cx="1603375" cy="12192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6806" name="TextBox 34"/>
          <p:cNvSpPr txBox="1">
            <a:spLocks noChangeArrowheads="1"/>
          </p:cNvSpPr>
          <p:nvPr/>
        </p:nvSpPr>
        <p:spPr bwMode="auto">
          <a:xfrm>
            <a:off x="4400550" y="2262188"/>
            <a:ext cx="1233488" cy="430212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FFFFFF"/>
                </a:solidFill>
                <a:cs typeface="Arial" charset="0"/>
              </a:rPr>
              <a:t>CORE 1</a:t>
            </a:r>
          </a:p>
        </p:txBody>
      </p:sp>
      <p:sp>
        <p:nvSpPr>
          <p:cNvPr id="76807" name="Rectangle 35"/>
          <p:cNvSpPr>
            <a:spLocks noChangeArrowheads="1"/>
          </p:cNvSpPr>
          <p:nvPr/>
        </p:nvSpPr>
        <p:spPr bwMode="auto">
          <a:xfrm rot="5400000">
            <a:off x="2880519" y="2235994"/>
            <a:ext cx="1603375" cy="427037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6808" name="TextBox 36"/>
          <p:cNvSpPr txBox="1">
            <a:spLocks noChangeArrowheads="1"/>
          </p:cNvSpPr>
          <p:nvPr/>
        </p:nvSpPr>
        <p:spPr bwMode="auto">
          <a:xfrm rot="5400000">
            <a:off x="2920206" y="2275682"/>
            <a:ext cx="1531937" cy="36830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FFFFFF"/>
                </a:solidFill>
                <a:cs typeface="Arial" charset="0"/>
              </a:rPr>
              <a:t>L2 CACHE 0</a:t>
            </a:r>
          </a:p>
        </p:txBody>
      </p:sp>
      <p:sp>
        <p:nvSpPr>
          <p:cNvPr id="76809" name="Rectangle 37"/>
          <p:cNvSpPr>
            <a:spLocks noChangeArrowheads="1"/>
          </p:cNvSpPr>
          <p:nvPr/>
        </p:nvSpPr>
        <p:spPr bwMode="auto">
          <a:xfrm rot="5400000">
            <a:off x="-568325" y="3127375"/>
            <a:ext cx="4756150" cy="717550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6810" name="TextBox 38"/>
          <p:cNvSpPr txBox="1">
            <a:spLocks noChangeArrowheads="1"/>
          </p:cNvSpPr>
          <p:nvPr/>
        </p:nvSpPr>
        <p:spPr bwMode="auto">
          <a:xfrm rot="5400000">
            <a:off x="246063" y="3244850"/>
            <a:ext cx="3113087" cy="461963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smtClean="0">
                <a:solidFill>
                  <a:srgbClr val="FFFFFF"/>
                </a:solidFill>
                <a:cs typeface="Arial" charset="0"/>
              </a:rPr>
              <a:t>SHARED L3 CACHE</a:t>
            </a:r>
          </a:p>
        </p:txBody>
      </p:sp>
      <p:sp>
        <p:nvSpPr>
          <p:cNvPr id="76811" name="Rectangle 39"/>
          <p:cNvSpPr>
            <a:spLocks noChangeArrowheads="1"/>
          </p:cNvSpPr>
          <p:nvPr/>
        </p:nvSpPr>
        <p:spPr bwMode="auto">
          <a:xfrm rot="5400000">
            <a:off x="3513138" y="3259137"/>
            <a:ext cx="4756150" cy="454025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6812" name="TextBox 40"/>
          <p:cNvSpPr txBox="1">
            <a:spLocks noChangeArrowheads="1"/>
          </p:cNvSpPr>
          <p:nvPr/>
        </p:nvSpPr>
        <p:spPr bwMode="auto">
          <a:xfrm rot="5400000">
            <a:off x="4415632" y="3247231"/>
            <a:ext cx="2940050" cy="461963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smtClean="0">
                <a:solidFill>
                  <a:srgbClr val="FFFFFF"/>
                </a:solidFill>
                <a:cs typeface="Arial" charset="0"/>
              </a:rPr>
              <a:t>DRAM INTERFACE</a:t>
            </a:r>
          </a:p>
        </p:txBody>
      </p:sp>
      <p:pic>
        <p:nvPicPr>
          <p:cNvPr id="76813" name="Picture 37" descr="samsung-dimm-bett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919163"/>
            <a:ext cx="1312863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4" name="Rounded Rectangle 42"/>
          <p:cNvSpPr>
            <a:spLocks noChangeArrowheads="1"/>
          </p:cNvSpPr>
          <p:nvPr/>
        </p:nvSpPr>
        <p:spPr bwMode="auto">
          <a:xfrm rot="5400000">
            <a:off x="2004219" y="1835944"/>
            <a:ext cx="1601788" cy="12192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6815" name="TextBox 43"/>
          <p:cNvSpPr txBox="1">
            <a:spLocks noChangeArrowheads="1"/>
          </p:cNvSpPr>
          <p:nvPr/>
        </p:nvSpPr>
        <p:spPr bwMode="auto">
          <a:xfrm>
            <a:off x="2190750" y="2254250"/>
            <a:ext cx="1235075" cy="430213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FFFFFF"/>
                </a:solidFill>
                <a:cs typeface="Arial" charset="0"/>
              </a:rPr>
              <a:t>CORE 0</a:t>
            </a:r>
          </a:p>
        </p:txBody>
      </p:sp>
      <p:sp>
        <p:nvSpPr>
          <p:cNvPr id="76816" name="Rounded Rectangle 44"/>
          <p:cNvSpPr>
            <a:spLocks noChangeArrowheads="1"/>
          </p:cNvSpPr>
          <p:nvPr/>
        </p:nvSpPr>
        <p:spPr bwMode="auto">
          <a:xfrm rot="5400000">
            <a:off x="2014537" y="4022726"/>
            <a:ext cx="1603375" cy="12192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6817" name="TextBox 45"/>
          <p:cNvSpPr txBox="1">
            <a:spLocks noChangeArrowheads="1"/>
          </p:cNvSpPr>
          <p:nvPr/>
        </p:nvSpPr>
        <p:spPr bwMode="auto">
          <a:xfrm>
            <a:off x="2201863" y="4440238"/>
            <a:ext cx="1235075" cy="430212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FFFFFF"/>
                </a:solidFill>
                <a:cs typeface="Arial" charset="0"/>
              </a:rPr>
              <a:t>CORE 2</a:t>
            </a:r>
          </a:p>
        </p:txBody>
      </p:sp>
      <p:sp>
        <p:nvSpPr>
          <p:cNvPr id="76818" name="Rounded Rectangle 46"/>
          <p:cNvSpPr>
            <a:spLocks noChangeArrowheads="1"/>
          </p:cNvSpPr>
          <p:nvPr/>
        </p:nvSpPr>
        <p:spPr bwMode="auto">
          <a:xfrm rot="5400000">
            <a:off x="4202112" y="4017963"/>
            <a:ext cx="1603375" cy="1219200"/>
          </a:xfrm>
          <a:prstGeom prst="roundRect">
            <a:avLst>
              <a:gd name="adj" fmla="val 16667"/>
            </a:avLst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6819" name="TextBox 47"/>
          <p:cNvSpPr txBox="1">
            <a:spLocks noChangeArrowheads="1"/>
          </p:cNvSpPr>
          <p:nvPr/>
        </p:nvSpPr>
        <p:spPr bwMode="auto">
          <a:xfrm>
            <a:off x="4389438" y="4435475"/>
            <a:ext cx="1235075" cy="430213"/>
          </a:xfrm>
          <a:prstGeom prst="rect">
            <a:avLst/>
          </a:prstGeom>
          <a:solidFill>
            <a:srgbClr val="C0C0C0">
              <a:alpha val="5411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 smtClean="0">
                <a:solidFill>
                  <a:srgbClr val="FFFFFF"/>
                </a:solidFill>
                <a:cs typeface="Arial" charset="0"/>
              </a:rPr>
              <a:t>CORE 3</a:t>
            </a:r>
          </a:p>
        </p:txBody>
      </p:sp>
      <p:sp>
        <p:nvSpPr>
          <p:cNvPr id="76820" name="Rectangle 48"/>
          <p:cNvSpPr>
            <a:spLocks noChangeArrowheads="1"/>
          </p:cNvSpPr>
          <p:nvPr/>
        </p:nvSpPr>
        <p:spPr bwMode="auto">
          <a:xfrm rot="5400000">
            <a:off x="3364707" y="2235994"/>
            <a:ext cx="1601787" cy="428625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6821" name="TextBox 49"/>
          <p:cNvSpPr txBox="1">
            <a:spLocks noChangeArrowheads="1"/>
          </p:cNvSpPr>
          <p:nvPr/>
        </p:nvSpPr>
        <p:spPr bwMode="auto">
          <a:xfrm rot="5400000">
            <a:off x="3404394" y="2266156"/>
            <a:ext cx="1530350" cy="369888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FFFFFF"/>
                </a:solidFill>
                <a:cs typeface="Arial" charset="0"/>
              </a:rPr>
              <a:t>L2 CACHE 1</a:t>
            </a:r>
          </a:p>
        </p:txBody>
      </p:sp>
      <p:sp>
        <p:nvSpPr>
          <p:cNvPr id="76822" name="Rectangle 50"/>
          <p:cNvSpPr>
            <a:spLocks noChangeArrowheads="1"/>
          </p:cNvSpPr>
          <p:nvPr/>
        </p:nvSpPr>
        <p:spPr bwMode="auto">
          <a:xfrm rot="5400000">
            <a:off x="2881313" y="4408488"/>
            <a:ext cx="1601787" cy="427037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6823" name="TextBox 51"/>
          <p:cNvSpPr txBox="1">
            <a:spLocks noChangeArrowheads="1"/>
          </p:cNvSpPr>
          <p:nvPr/>
        </p:nvSpPr>
        <p:spPr bwMode="auto">
          <a:xfrm rot="5400000">
            <a:off x="2921000" y="4438650"/>
            <a:ext cx="1530350" cy="36830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FFFFFF"/>
                </a:solidFill>
                <a:cs typeface="Arial" charset="0"/>
              </a:rPr>
              <a:t>L2 CACHE 2</a:t>
            </a:r>
          </a:p>
        </p:txBody>
      </p:sp>
      <p:sp>
        <p:nvSpPr>
          <p:cNvPr id="76824" name="Rectangle 52"/>
          <p:cNvSpPr>
            <a:spLocks noChangeArrowheads="1"/>
          </p:cNvSpPr>
          <p:nvPr/>
        </p:nvSpPr>
        <p:spPr bwMode="auto">
          <a:xfrm rot="5400000">
            <a:off x="3354388" y="4408488"/>
            <a:ext cx="1601787" cy="427037"/>
          </a:xfrm>
          <a:prstGeom prst="rect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6825" name="TextBox 53"/>
          <p:cNvSpPr txBox="1">
            <a:spLocks noChangeArrowheads="1"/>
          </p:cNvSpPr>
          <p:nvPr/>
        </p:nvSpPr>
        <p:spPr bwMode="auto">
          <a:xfrm rot="5400000">
            <a:off x="3394075" y="4438650"/>
            <a:ext cx="1530350" cy="368300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FFFFFF"/>
                </a:solidFill>
                <a:cs typeface="Arial" charset="0"/>
              </a:rPr>
              <a:t>L2 CACHE 3</a:t>
            </a:r>
          </a:p>
        </p:txBody>
      </p:sp>
      <p:sp>
        <p:nvSpPr>
          <p:cNvPr id="76826" name="Rectangle 54"/>
          <p:cNvSpPr>
            <a:spLocks noChangeArrowheads="1"/>
          </p:cNvSpPr>
          <p:nvPr/>
        </p:nvSpPr>
        <p:spPr bwMode="auto">
          <a:xfrm rot="5400000">
            <a:off x="4795837" y="2903538"/>
            <a:ext cx="354013" cy="1258888"/>
          </a:xfrm>
          <a:prstGeom prst="rect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76827" name="Straight Arrow Connector 48"/>
          <p:cNvCxnSpPr>
            <a:cxnSpLocks noChangeShapeType="1"/>
          </p:cNvCxnSpPr>
          <p:nvPr/>
        </p:nvCxnSpPr>
        <p:spPr bwMode="auto">
          <a:xfrm>
            <a:off x="6215063" y="3355975"/>
            <a:ext cx="420687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6828" name="Rectangle 56"/>
          <p:cNvSpPr>
            <a:spLocks noChangeArrowheads="1"/>
          </p:cNvSpPr>
          <p:nvPr/>
        </p:nvSpPr>
        <p:spPr bwMode="auto">
          <a:xfrm rot="5400000">
            <a:off x="4894263" y="3152775"/>
            <a:ext cx="4756150" cy="666750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6829" name="TextBox 57"/>
          <p:cNvSpPr txBox="1">
            <a:spLocks noChangeArrowheads="1"/>
          </p:cNvSpPr>
          <p:nvPr/>
        </p:nvSpPr>
        <p:spPr bwMode="auto">
          <a:xfrm rot="5400000">
            <a:off x="5968206" y="3302794"/>
            <a:ext cx="2640013" cy="523875"/>
          </a:xfrm>
          <a:prstGeom prst="rect">
            <a:avLst/>
          </a:prstGeom>
          <a:solidFill>
            <a:srgbClr val="C0C0C0">
              <a:alpha val="4901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srgbClr val="FFFFFF"/>
                </a:solidFill>
                <a:cs typeface="Arial" charset="0"/>
              </a:rPr>
              <a:t>DRAM BANKS</a:t>
            </a:r>
          </a:p>
        </p:txBody>
      </p:sp>
      <p:sp>
        <p:nvSpPr>
          <p:cNvPr id="76830" name="Rectangle 58"/>
          <p:cNvSpPr>
            <a:spLocks noChangeArrowheads="1"/>
          </p:cNvSpPr>
          <p:nvPr/>
        </p:nvSpPr>
        <p:spPr bwMode="auto">
          <a:xfrm rot="5400000">
            <a:off x="6284912" y="3028951"/>
            <a:ext cx="320675" cy="654050"/>
          </a:xfrm>
          <a:prstGeom prst="rect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10063" y="3311525"/>
            <a:ext cx="1417637" cy="365125"/>
          </a:xfrm>
          <a:prstGeom prst="rect">
            <a:avLst/>
          </a:prstGeom>
          <a:solidFill>
            <a:srgbClr val="C0C0C0">
              <a:alpha val="51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250" b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DRAM MEMORY CONTROLLER</a:t>
            </a:r>
          </a:p>
        </p:txBody>
      </p:sp>
    </p:spTree>
    <p:extLst>
      <p:ext uri="{BB962C8B-B14F-4D97-AF65-F5344CB8AC3E}">
        <p14:creationId xmlns:p14="http://schemas.microsoft.com/office/powerpoint/2010/main" val="4290310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Ideal Memory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zero </a:t>
            </a:r>
            <a:r>
              <a:rPr lang="en-US" dirty="0">
                <a:latin typeface="Tahoma" charset="0"/>
              </a:rPr>
              <a:t>access time (latency)</a:t>
            </a:r>
          </a:p>
          <a:p>
            <a:r>
              <a:rPr lang="en-US" dirty="0" smtClean="0">
                <a:latin typeface="Tahoma" charset="0"/>
              </a:rPr>
              <a:t>infinite </a:t>
            </a:r>
            <a:r>
              <a:rPr lang="en-US" dirty="0">
                <a:latin typeface="Tahoma" charset="0"/>
              </a:rPr>
              <a:t>capacity</a:t>
            </a:r>
          </a:p>
          <a:p>
            <a:r>
              <a:rPr lang="en-US" dirty="0" smtClean="0">
                <a:latin typeface="Tahoma" charset="0"/>
              </a:rPr>
              <a:t>zero </a:t>
            </a:r>
            <a:r>
              <a:rPr lang="en-US" dirty="0">
                <a:latin typeface="Tahoma" charset="0"/>
              </a:rPr>
              <a:t>cost</a:t>
            </a:r>
          </a:p>
          <a:p>
            <a:r>
              <a:rPr lang="en-US" dirty="0" smtClean="0">
                <a:latin typeface="Tahoma" charset="0"/>
              </a:rPr>
              <a:t>infinite </a:t>
            </a:r>
            <a:r>
              <a:rPr lang="en-US" dirty="0">
                <a:latin typeface="Tahoma" charset="0"/>
              </a:rPr>
              <a:t>bandwidth (to support multiple accesses in parallel)</a:t>
            </a:r>
          </a:p>
          <a:p>
            <a:endParaRPr lang="en-US" dirty="0">
              <a:latin typeface="Tahoma" charset="0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BF2938-6055-DD48-BFC9-99E62D09283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80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ideal </a:t>
            </a:r>
            <a:r>
              <a:rPr lang="en-US" dirty="0">
                <a:latin typeface="Tahoma" charset="0"/>
              </a:rPr>
              <a:t>memory’s requirements oppose each other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bigger </a:t>
            </a:r>
            <a:r>
              <a:rPr lang="en-US" dirty="0">
                <a:latin typeface="Tahoma" charset="0"/>
              </a:rPr>
              <a:t>is slower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bigger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 Takes longer to determine the location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faster </a:t>
            </a:r>
            <a:r>
              <a:rPr lang="en-US" dirty="0">
                <a:latin typeface="Tahoma" charset="0"/>
              </a:rPr>
              <a:t>is more </a:t>
            </a:r>
            <a:r>
              <a:rPr lang="en-US" dirty="0" smtClean="0">
                <a:latin typeface="Tahoma" charset="0"/>
              </a:rPr>
              <a:t>expensive</a:t>
            </a:r>
            <a:endParaRPr lang="en-US" dirty="0">
              <a:latin typeface="Tahoma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memory </a:t>
            </a:r>
            <a:r>
              <a:rPr lang="en-US" dirty="0">
                <a:latin typeface="Tahoma" charset="0"/>
                <a:ea typeface="ＭＳ Ｐゴシック" charset="0"/>
              </a:rPr>
              <a:t>technology: SRAM vs. DRAM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higher </a:t>
            </a:r>
            <a:r>
              <a:rPr lang="en-US" dirty="0">
                <a:latin typeface="Tahoma" charset="0"/>
              </a:rPr>
              <a:t>bandwidth is more expensive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need </a:t>
            </a:r>
            <a:r>
              <a:rPr lang="en-US" dirty="0">
                <a:latin typeface="Tahoma" charset="0"/>
                <a:ea typeface="ＭＳ Ｐゴシック" charset="0"/>
              </a:rPr>
              <a:t>more banks, more ports, higher frequency, or faster technology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A6441B-9A95-454F-BCAA-A388C695CD9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99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Memory Technology: DRAM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dynamic </a:t>
            </a:r>
            <a:r>
              <a:rPr lang="en-US" dirty="0">
                <a:latin typeface="Tahoma" charset="0"/>
              </a:rPr>
              <a:t>random access memory</a:t>
            </a:r>
          </a:p>
          <a:p>
            <a:r>
              <a:rPr lang="en-US" dirty="0" smtClean="0">
                <a:latin typeface="Tahoma" charset="0"/>
              </a:rPr>
              <a:t>capacitor </a:t>
            </a:r>
            <a:r>
              <a:rPr lang="en-US" dirty="0">
                <a:latin typeface="Tahoma" charset="0"/>
              </a:rPr>
              <a:t>charge state indicates stored value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whether </a:t>
            </a:r>
            <a:r>
              <a:rPr lang="en-US" dirty="0">
                <a:latin typeface="Tahoma" charset="0"/>
                <a:ea typeface="ＭＳ Ｐゴシック" charset="0"/>
              </a:rPr>
              <a:t>the capacitor is charged or discharged indicates storage of 1 or 0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1 capacitor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1 access transistor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</a:rPr>
              <a:t>capacitor </a:t>
            </a:r>
            <a:r>
              <a:rPr lang="en-US" dirty="0">
                <a:latin typeface="Tahoma" charset="0"/>
              </a:rPr>
              <a:t>leaks through the RC path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DRAM cell loses charge over time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DRAM cell needs to be </a:t>
            </a:r>
            <a:r>
              <a:rPr lang="en-US" dirty="0" smtClean="0">
                <a:latin typeface="Tahoma" charset="0"/>
                <a:ea typeface="ＭＳ Ｐゴシック" charset="0"/>
              </a:rPr>
              <a:t>refreshed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98D5A3-FD57-C14F-95F9-D42D18D1327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280150" y="2996952"/>
            <a:ext cx="2635250" cy="2133600"/>
            <a:chOff x="466725" y="3276600"/>
            <a:chExt cx="2635250" cy="2133600"/>
          </a:xfrm>
        </p:grpSpPr>
        <p:sp>
          <p:nvSpPr>
            <p:cNvPr id="53258" name="Freeform 4"/>
            <p:cNvSpPr>
              <a:spLocks/>
            </p:cNvSpPr>
            <p:nvPr/>
          </p:nvSpPr>
          <p:spPr bwMode="auto">
            <a:xfrm>
              <a:off x="1152525" y="4419600"/>
              <a:ext cx="838200" cy="228600"/>
            </a:xfrm>
            <a:custGeom>
              <a:avLst/>
              <a:gdLst>
                <a:gd name="T0" fmla="*/ 0 w 624"/>
                <a:gd name="T1" fmla="*/ 2147483647 h 144"/>
                <a:gd name="T2" fmla="*/ 2147483647 w 624"/>
                <a:gd name="T3" fmla="*/ 2147483647 h 144"/>
                <a:gd name="T4" fmla="*/ 2147483647 w 624"/>
                <a:gd name="T5" fmla="*/ 0 h 144"/>
                <a:gd name="T6" fmla="*/ 2147483647 w 624"/>
                <a:gd name="T7" fmla="*/ 0 h 144"/>
                <a:gd name="T8" fmla="*/ 2147483647 w 624"/>
                <a:gd name="T9" fmla="*/ 2147483647 h 144"/>
                <a:gd name="T10" fmla="*/ 2147483647 w 624"/>
                <a:gd name="T11" fmla="*/ 2147483647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144"/>
                <a:gd name="T20" fmla="*/ 624 w 624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144">
                  <a:moveTo>
                    <a:pt x="0" y="144"/>
                  </a:moveTo>
                  <a:lnTo>
                    <a:pt x="144" y="144"/>
                  </a:lnTo>
                  <a:lnTo>
                    <a:pt x="144" y="0"/>
                  </a:lnTo>
                  <a:lnTo>
                    <a:pt x="432" y="0"/>
                  </a:lnTo>
                  <a:lnTo>
                    <a:pt x="432" y="144"/>
                  </a:lnTo>
                  <a:lnTo>
                    <a:pt x="624" y="14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59" name="Line 5"/>
            <p:cNvSpPr>
              <a:spLocks noChangeShapeType="1"/>
            </p:cNvSpPr>
            <p:nvPr/>
          </p:nvSpPr>
          <p:spPr bwMode="auto">
            <a:xfrm>
              <a:off x="1381125" y="4343400"/>
              <a:ext cx="304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0" name="Oval 6"/>
            <p:cNvSpPr>
              <a:spLocks noChangeArrowheads="1"/>
            </p:cNvSpPr>
            <p:nvPr/>
          </p:nvSpPr>
          <p:spPr bwMode="auto">
            <a:xfrm flipH="1">
              <a:off x="1457325" y="4191000"/>
              <a:ext cx="152400" cy="1524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1" name="Line 7"/>
            <p:cNvSpPr>
              <a:spLocks noChangeShapeType="1"/>
            </p:cNvSpPr>
            <p:nvPr/>
          </p:nvSpPr>
          <p:spPr bwMode="auto">
            <a:xfrm>
              <a:off x="1152525" y="3276600"/>
              <a:ext cx="0" cy="21336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2" name="Line 8"/>
            <p:cNvSpPr>
              <a:spLocks noChangeShapeType="1"/>
            </p:cNvSpPr>
            <p:nvPr/>
          </p:nvSpPr>
          <p:spPr bwMode="auto">
            <a:xfrm>
              <a:off x="466725" y="3810000"/>
              <a:ext cx="1971675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3" name="Line 9"/>
            <p:cNvSpPr>
              <a:spLocks noChangeShapeType="1"/>
            </p:cNvSpPr>
            <p:nvPr/>
          </p:nvSpPr>
          <p:spPr bwMode="auto">
            <a:xfrm>
              <a:off x="1533525" y="3810000"/>
              <a:ext cx="0" cy="3810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64" name="Text Box 10"/>
            <p:cNvSpPr txBox="1">
              <a:spLocks noChangeArrowheads="1"/>
            </p:cNvSpPr>
            <p:nvPr/>
          </p:nvSpPr>
          <p:spPr bwMode="auto">
            <a:xfrm>
              <a:off x="1800225" y="3487738"/>
              <a:ext cx="13017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800" i="1" smtClean="0">
                  <a:solidFill>
                    <a:srgbClr val="5F5F5F"/>
                  </a:solidFill>
                  <a:cs typeface="Arial" charset="0"/>
                </a:rPr>
                <a:t>row enable</a:t>
              </a:r>
            </a:p>
          </p:txBody>
        </p:sp>
        <p:sp>
          <p:nvSpPr>
            <p:cNvPr id="53265" name="Text Box 11"/>
            <p:cNvSpPr txBox="1">
              <a:spLocks noChangeArrowheads="1"/>
            </p:cNvSpPr>
            <p:nvPr/>
          </p:nvSpPr>
          <p:spPr bwMode="auto">
            <a:xfrm rot="-5400000">
              <a:off x="525463" y="4473575"/>
              <a:ext cx="9080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1800" i="1" smtClean="0">
                  <a:solidFill>
                    <a:srgbClr val="5F5F5F"/>
                  </a:solidFill>
                  <a:cs typeface="Arial" charset="0"/>
                </a:rPr>
                <a:t>_bitline</a:t>
              </a:r>
            </a:p>
          </p:txBody>
        </p:sp>
      </p:grpSp>
      <p:sp>
        <p:nvSpPr>
          <p:cNvPr id="53253" name="Line 30"/>
          <p:cNvSpPr>
            <a:spLocks noChangeShapeType="1"/>
          </p:cNvSpPr>
          <p:nvPr/>
        </p:nvSpPr>
        <p:spPr bwMode="auto">
          <a:xfrm>
            <a:off x="7794625" y="4368552"/>
            <a:ext cx="1588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3254" name="Line 31"/>
          <p:cNvSpPr>
            <a:spLocks noChangeShapeType="1"/>
          </p:cNvSpPr>
          <p:nvPr/>
        </p:nvSpPr>
        <p:spPr bwMode="auto">
          <a:xfrm>
            <a:off x="7642225" y="452095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3255" name="Line 32"/>
          <p:cNvSpPr>
            <a:spLocks noChangeShapeType="1"/>
          </p:cNvSpPr>
          <p:nvPr/>
        </p:nvSpPr>
        <p:spPr bwMode="auto">
          <a:xfrm>
            <a:off x="7642225" y="459715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3256" name="Line 35"/>
          <p:cNvSpPr>
            <a:spLocks noChangeShapeType="1"/>
          </p:cNvSpPr>
          <p:nvPr/>
        </p:nvSpPr>
        <p:spPr bwMode="auto">
          <a:xfrm>
            <a:off x="7794625" y="4597152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3257" name="AutoShape 36"/>
          <p:cNvSpPr>
            <a:spLocks noChangeArrowheads="1"/>
          </p:cNvSpPr>
          <p:nvPr/>
        </p:nvSpPr>
        <p:spPr bwMode="auto">
          <a:xfrm flipV="1">
            <a:off x="7642225" y="4825752"/>
            <a:ext cx="304800" cy="2286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2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33563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The DRAM Subsystem</a:t>
            </a:r>
          </a:p>
        </p:txBody>
      </p:sp>
      <p:sp>
        <p:nvSpPr>
          <p:cNvPr id="901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82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Subsystem Organization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channel</a:t>
            </a:r>
            <a:endParaRPr lang="en-US" dirty="0">
              <a:latin typeface="Tahoma" charset="0"/>
            </a:endParaRPr>
          </a:p>
          <a:p>
            <a:r>
              <a:rPr lang="en-US" dirty="0" err="1">
                <a:latin typeface="Tahoma" charset="0"/>
              </a:rPr>
              <a:t>DIMM</a:t>
            </a:r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rank</a:t>
            </a:r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chip</a:t>
            </a:r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bank</a:t>
            </a:r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row/column</a:t>
            </a:r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87FF57-CBB8-6C4C-A5FD-A36C4A7B33C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3" name="Flowchart: Merge 4"/>
          <p:cNvSpPr/>
          <p:nvPr/>
        </p:nvSpPr>
        <p:spPr>
          <a:xfrm>
            <a:off x="2971800" y="1447800"/>
            <a:ext cx="1981200" cy="2971800"/>
          </a:xfrm>
          <a:prstGeom prst="flowChartMerg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Flowchart: Merge 7"/>
          <p:cNvSpPr/>
          <p:nvPr/>
        </p:nvSpPr>
        <p:spPr>
          <a:xfrm>
            <a:off x="3124200" y="1905000"/>
            <a:ext cx="1676400" cy="2514600"/>
          </a:xfrm>
          <a:prstGeom prst="flowChartMerge">
            <a:avLst/>
          </a:prstGeom>
          <a:solidFill>
            <a:srgbClr val="00B050"/>
          </a:solidFill>
          <a:ln w="25400" cap="flat" cmpd="sng" algn="ctr">
            <a:solidFill>
              <a:srgbClr val="004C22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Flowchart: Merge 8"/>
          <p:cNvSpPr/>
          <p:nvPr/>
        </p:nvSpPr>
        <p:spPr>
          <a:xfrm>
            <a:off x="3276600" y="2362200"/>
            <a:ext cx="1371600" cy="2057400"/>
          </a:xfrm>
          <a:prstGeom prst="flowChartMerge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lowchart: Merge 9"/>
          <p:cNvSpPr/>
          <p:nvPr/>
        </p:nvSpPr>
        <p:spPr>
          <a:xfrm>
            <a:off x="3429000" y="2819400"/>
            <a:ext cx="1066800" cy="1600200"/>
          </a:xfrm>
          <a:prstGeom prst="flowChartMerg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Flowchart: Merge 10"/>
          <p:cNvSpPr/>
          <p:nvPr/>
        </p:nvSpPr>
        <p:spPr>
          <a:xfrm>
            <a:off x="3581400" y="3276600"/>
            <a:ext cx="762000" cy="1143000"/>
          </a:xfrm>
          <a:prstGeom prst="flowChartMerge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lowchart: Merge 11"/>
          <p:cNvSpPr/>
          <p:nvPr/>
        </p:nvSpPr>
        <p:spPr>
          <a:xfrm>
            <a:off x="3733800" y="3733800"/>
            <a:ext cx="457200" cy="685800"/>
          </a:xfrm>
          <a:prstGeom prst="flowChartMerge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74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Generalized Memory Structure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869E5B-2B46-CA4E-ACC1-075696D0625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34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852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977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DRAM subsystem</a:t>
            </a:r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 independent channels: 2 memory controllers (Above)</a:t>
            </a:r>
          </a:p>
          <a:p>
            <a:r>
              <a:rPr lang="en-US" dirty="0" smtClean="0"/>
              <a:t>2 dependent/lockstep channels: 1 memory controller w/ wide interface (bot shown above)</a:t>
            </a:r>
            <a:endParaRPr lang="en-US" dirty="0"/>
          </a:p>
        </p:txBody>
      </p:sp>
      <p:pic>
        <p:nvPicPr>
          <p:cNvPr id="108546" name="Picture 4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72602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5" descr="nehal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3650515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8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05802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9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83715"/>
            <a:ext cx="2590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10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5802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hape 12"/>
          <p:cNvCxnSpPr>
            <a:cxnSpLocks noChangeShapeType="1"/>
            <a:stCxn id="108547" idx="3"/>
            <a:endCxn id="108549" idx="2"/>
          </p:cNvCxnSpPr>
          <p:nvPr/>
        </p:nvCxnSpPr>
        <p:spPr bwMode="auto">
          <a:xfrm flipV="1">
            <a:off x="5029200" y="3182202"/>
            <a:ext cx="1219200" cy="1144588"/>
          </a:xfrm>
          <a:prstGeom prst="bentConnector2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hape 13"/>
          <p:cNvCxnSpPr>
            <a:cxnSpLocks noChangeShapeType="1"/>
            <a:stCxn id="108547" idx="1"/>
            <a:endCxn id="108546" idx="2"/>
          </p:cNvCxnSpPr>
          <p:nvPr/>
        </p:nvCxnSpPr>
        <p:spPr bwMode="auto">
          <a:xfrm rot="10800000">
            <a:off x="2667000" y="3171090"/>
            <a:ext cx="1009650" cy="1155700"/>
          </a:xfrm>
          <a:prstGeom prst="bentConnector2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Shape 16"/>
          <p:cNvCxnSpPr>
            <a:cxnSpLocks noChangeShapeType="1"/>
            <a:stCxn id="108549" idx="0"/>
            <a:endCxn id="108550" idx="2"/>
          </p:cNvCxnSpPr>
          <p:nvPr/>
        </p:nvCxnSpPr>
        <p:spPr bwMode="auto">
          <a:xfrm rot="5400000" flipH="1" flipV="1">
            <a:off x="6007895" y="2343208"/>
            <a:ext cx="481012" cy="3175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Shape 16"/>
          <p:cNvCxnSpPr>
            <a:cxnSpLocks noChangeShapeType="1"/>
            <a:stCxn id="108546" idx="0"/>
            <a:endCxn id="108548" idx="2"/>
          </p:cNvCxnSpPr>
          <p:nvPr/>
        </p:nvCxnSpPr>
        <p:spPr bwMode="auto">
          <a:xfrm rot="5400000" flipH="1" flipV="1">
            <a:off x="2432844" y="2338446"/>
            <a:ext cx="469900" cy="1588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8555" name="TextBox 22"/>
          <p:cNvSpPr txBox="1">
            <a:spLocks noChangeArrowheads="1"/>
          </p:cNvSpPr>
          <p:nvPr/>
        </p:nvSpPr>
        <p:spPr bwMode="auto">
          <a:xfrm>
            <a:off x="647700" y="4044024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C0504D"/>
                </a:solidFill>
                <a:latin typeface="Calibri" charset="0"/>
                <a:cs typeface="Arial" charset="0"/>
              </a:rPr>
              <a:t>m</a:t>
            </a:r>
            <a:r>
              <a:rPr lang="en-US" sz="1800" b="1" dirty="0" smtClean="0">
                <a:solidFill>
                  <a:srgbClr val="C0504D"/>
                </a:solidFill>
                <a:latin typeface="Calibri" charset="0"/>
                <a:cs typeface="Arial" charset="0"/>
              </a:rPr>
              <a:t>emory channel</a:t>
            </a:r>
          </a:p>
        </p:txBody>
      </p:sp>
      <p:sp>
        <p:nvSpPr>
          <p:cNvPr id="108556" name="TextBox 23"/>
          <p:cNvSpPr txBox="1">
            <a:spLocks noChangeArrowheads="1"/>
          </p:cNvSpPr>
          <p:nvPr/>
        </p:nvSpPr>
        <p:spPr bwMode="auto">
          <a:xfrm>
            <a:off x="6286500" y="3933090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rgbClr val="C0504D"/>
                </a:solidFill>
                <a:latin typeface="Calibri" charset="0"/>
                <a:cs typeface="Arial" charset="0"/>
              </a:rPr>
              <a:t>memory channel</a:t>
            </a:r>
          </a:p>
        </p:txBody>
      </p:sp>
      <p:sp>
        <p:nvSpPr>
          <p:cNvPr id="108557" name="TextBox 24"/>
          <p:cNvSpPr txBox="1">
            <a:spLocks noChangeArrowheads="1"/>
          </p:cNvSpPr>
          <p:nvPr/>
        </p:nvSpPr>
        <p:spPr bwMode="auto">
          <a:xfrm>
            <a:off x="4648200" y="896202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smtClean="0">
                <a:solidFill>
                  <a:srgbClr val="00B050"/>
                </a:solidFill>
                <a:latin typeface="Calibri" charset="0"/>
                <a:cs typeface="Arial" charset="0"/>
              </a:rPr>
              <a:t>DIMM </a:t>
            </a:r>
            <a:r>
              <a:rPr lang="en-US" sz="1400" b="1" dirty="0" smtClean="0">
                <a:solidFill>
                  <a:srgbClr val="00B050"/>
                </a:solidFill>
                <a:latin typeface="Calibri" charset="0"/>
                <a:cs typeface="Arial" charset="0"/>
              </a:rPr>
              <a:t>(dual in-line memory module)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6800" y="1429602"/>
            <a:ext cx="2743200" cy="762000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559" name="TextBox 26"/>
          <p:cNvSpPr txBox="1">
            <a:spLocks noChangeArrowheads="1"/>
          </p:cNvSpPr>
          <p:nvPr/>
        </p:nvSpPr>
        <p:spPr bwMode="auto">
          <a:xfrm>
            <a:off x="3638550" y="3324283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Calibri" charset="0"/>
                <a:cs typeface="Arial" charset="0"/>
              </a:rPr>
              <a:t>p</a:t>
            </a:r>
            <a:r>
              <a:rPr lang="en-US" sz="1800" b="1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rocessor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019800" y="3639402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438400" y="3639402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219200" y="1353402"/>
            <a:ext cx="2895600" cy="1905000"/>
          </a:xfrm>
          <a:prstGeom prst="rect">
            <a:avLst/>
          </a:prstGeom>
          <a:noFill/>
          <a:ln w="508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563" name="TextBox 34"/>
          <p:cNvSpPr txBox="1">
            <a:spLocks noChangeArrowheads="1"/>
          </p:cNvSpPr>
          <p:nvPr/>
        </p:nvSpPr>
        <p:spPr bwMode="auto">
          <a:xfrm>
            <a:off x="1676400" y="896202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US" sz="1800" b="1" dirty="0" smtClean="0">
                <a:solidFill>
                  <a:srgbClr val="C0504D"/>
                </a:solidFill>
                <a:latin typeface="Calibri" charset="0"/>
                <a:cs typeface="Arial" charset="0"/>
              </a:rPr>
              <a:t>“</a:t>
            </a:r>
            <a:r>
              <a:rPr lang="en-US" altLang="ja-JP" sz="1800" b="1" dirty="0">
                <a:solidFill>
                  <a:srgbClr val="C0504D"/>
                </a:solidFill>
                <a:latin typeface="Calibri" charset="0"/>
                <a:cs typeface="Arial" charset="0"/>
              </a:rPr>
              <a:t>c</a:t>
            </a:r>
            <a:r>
              <a:rPr lang="en-US" altLang="ja-JP" sz="1800" b="1" dirty="0" smtClean="0">
                <a:solidFill>
                  <a:srgbClr val="C0504D"/>
                </a:solidFill>
                <a:latin typeface="Calibri" charset="0"/>
                <a:cs typeface="Arial" charset="0"/>
              </a:rPr>
              <a:t>hannel</a:t>
            </a:r>
            <a:r>
              <a:rPr lang="ja-JP" altLang="en-US" sz="1800" b="1" dirty="0" smtClean="0">
                <a:solidFill>
                  <a:srgbClr val="C0504D"/>
                </a:solidFill>
                <a:latin typeface="Calibri" charset="0"/>
                <a:cs typeface="Arial" charset="0"/>
              </a:rPr>
              <a:t>”</a:t>
            </a:r>
            <a:endParaRPr lang="en-US" sz="1800" b="1" dirty="0" smtClean="0">
              <a:solidFill>
                <a:srgbClr val="C0504D"/>
              </a:solidFill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23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Breaking down a DIMM</a:t>
            </a:r>
          </a:p>
        </p:txBody>
      </p:sp>
      <p:pic>
        <p:nvPicPr>
          <p:cNvPr id="109570" name="Picture 3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Box 4"/>
          <p:cNvSpPr txBox="1">
            <a:spLocks noChangeArrowheads="1"/>
          </p:cNvSpPr>
          <p:nvPr/>
        </p:nvSpPr>
        <p:spPr bwMode="auto">
          <a:xfrm>
            <a:off x="609600" y="15240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DIMM </a:t>
            </a:r>
            <a:r>
              <a:rPr lang="en-US" sz="14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(Dual in-line memory module)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038600" y="1828800"/>
            <a:ext cx="1752600" cy="762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Side view</a:t>
            </a:r>
          </a:p>
        </p:txBody>
      </p:sp>
      <p:pic>
        <p:nvPicPr>
          <p:cNvPr id="109573" name="Picture 7" descr="DIMM_s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152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8" descr="DIMM_fro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87863"/>
            <a:ext cx="38449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9" descr="DIMM_bac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79925"/>
            <a:ext cx="3844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TextBox 10"/>
          <p:cNvSpPr txBox="1">
            <a:spLocks noChangeArrowheads="1"/>
          </p:cNvSpPr>
          <p:nvPr/>
        </p:nvSpPr>
        <p:spPr bwMode="auto">
          <a:xfrm>
            <a:off x="2514600" y="403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Front of DIMM</a:t>
            </a:r>
          </a:p>
        </p:txBody>
      </p:sp>
      <p:sp>
        <p:nvSpPr>
          <p:cNvPr id="109577" name="TextBox 11"/>
          <p:cNvSpPr txBox="1">
            <a:spLocks noChangeArrowheads="1"/>
          </p:cNvSpPr>
          <p:nvPr/>
        </p:nvSpPr>
        <p:spPr bwMode="auto">
          <a:xfrm>
            <a:off x="6781800" y="403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Back of DIMM</a:t>
            </a:r>
          </a:p>
        </p:txBody>
      </p:sp>
      <p:cxnSp>
        <p:nvCxnSpPr>
          <p:cNvPr id="14" name="Straight Arrow Connector 13"/>
          <p:cNvCxnSpPr>
            <a:endCxn id="109576" idx="0"/>
          </p:cNvCxnSpPr>
          <p:nvPr/>
        </p:nvCxnSpPr>
        <p:spPr>
          <a:xfrm rot="10800000" flipV="1">
            <a:off x="3429000" y="2514600"/>
            <a:ext cx="3505200" cy="1524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09577" idx="0"/>
          </p:cNvCxnSpPr>
          <p:nvPr/>
        </p:nvCxnSpPr>
        <p:spPr>
          <a:xfrm rot="16200000" flipH="1">
            <a:off x="6743700" y="3086100"/>
            <a:ext cx="152400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324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23" descr="http://i.ehow.com/images/a04/ac/qb/format-hard-drive-xp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144">
            <a:off x="5944993" y="1201593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The Main Memory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2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ain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is a critical component of all computing systems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: server, mobile, embedded, desktop, sensor</a:t>
            </a: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system must scale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(in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size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technology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efficiency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</a:rPr>
              <a:t>cost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i="1" dirty="0" smtClean="0">
                <a:latin typeface="Tahoma" charset="0"/>
                <a:ea typeface="ＭＳ Ｐゴシック" charset="0"/>
                <a:cs typeface="ＭＳ Ｐゴシック" charset="0"/>
              </a:rPr>
              <a:t>management algorithms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to maintain performance growth and technology scaling benefits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330F078-BF11-6B47-89B1-D774F401853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3190875" y="1166668"/>
            <a:ext cx="2557463" cy="2447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1" name="Text Box 13" descr="90%"/>
          <p:cNvSpPr txBox="1">
            <a:spLocks noChangeArrowheads="1"/>
          </p:cNvSpPr>
          <p:nvPr/>
        </p:nvSpPr>
        <p:spPr bwMode="auto">
          <a:xfrm>
            <a:off x="1245861" y="2928793"/>
            <a:ext cx="1309915" cy="6186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Processor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a</a:t>
            </a:r>
            <a:r>
              <a:rPr lang="en-US" sz="1800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nd caches</a:t>
            </a:r>
            <a:endParaRPr lang="en-US" sz="1800" kern="0" dirty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6" name="Text Box 20" descr="90%"/>
          <p:cNvSpPr txBox="1">
            <a:spLocks noChangeArrowheads="1"/>
          </p:cNvSpPr>
          <p:nvPr/>
        </p:nvSpPr>
        <p:spPr bwMode="auto">
          <a:xfrm>
            <a:off x="3616246" y="2996808"/>
            <a:ext cx="1527335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Main </a:t>
            </a:r>
            <a:r>
              <a:rPr lang="en-US" sz="1800" kern="0" dirty="0" smtClea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  <a:endParaRPr lang="en-US" sz="1800" kern="0" dirty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2506663" y="2282060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9472" name="Text Box 24" descr="90%"/>
          <p:cNvSpPr txBox="1">
            <a:spLocks noChangeArrowheads="1"/>
          </p:cNvSpPr>
          <p:nvPr/>
        </p:nvSpPr>
        <p:spPr bwMode="auto">
          <a:xfrm>
            <a:off x="6049936" y="3020548"/>
            <a:ext cx="219447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800" dirty="0" smtClean="0">
                <a:solidFill>
                  <a:srgbClr val="000000"/>
                </a:solidFill>
              </a:rPr>
              <a:t>Storage (SSD/HDD)</a:t>
            </a:r>
          </a:p>
        </p:txBody>
      </p:sp>
      <p:pic>
        <p:nvPicPr>
          <p:cNvPr id="19" name="Content Placeholder 6" descr="barcelona-die-photo-col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08" y="1633988"/>
            <a:ext cx="1312168" cy="12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5724128" y="2282060"/>
            <a:ext cx="697185" cy="62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64008" tIns="32004" rIns="64008" bIns="3200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pic>
        <p:nvPicPr>
          <p:cNvPr id="23" name="Picture 22" descr="di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24124" y="1633988"/>
            <a:ext cx="2304256" cy="549297"/>
          </a:xfrm>
          <a:prstGeom prst="rect">
            <a:avLst/>
          </a:prstGeom>
        </p:spPr>
      </p:pic>
      <p:pic>
        <p:nvPicPr>
          <p:cNvPr id="24" name="Picture 23" descr="dim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99596" y="2308826"/>
            <a:ext cx="2304256" cy="5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7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Breaking down a DIMM</a:t>
            </a:r>
          </a:p>
        </p:txBody>
      </p:sp>
      <p:pic>
        <p:nvPicPr>
          <p:cNvPr id="110594" name="Picture 3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590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4"/>
          <p:cNvSpPr txBox="1">
            <a:spLocks noChangeArrowheads="1"/>
          </p:cNvSpPr>
          <p:nvPr/>
        </p:nvSpPr>
        <p:spPr bwMode="auto">
          <a:xfrm>
            <a:off x="609600" y="15240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DIMM </a:t>
            </a:r>
            <a:r>
              <a:rPr lang="en-US" sz="14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(Dual in-line memory module)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038600" y="1828800"/>
            <a:ext cx="1752600" cy="762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Side view</a:t>
            </a:r>
          </a:p>
        </p:txBody>
      </p:sp>
      <p:pic>
        <p:nvPicPr>
          <p:cNvPr id="110597" name="Picture 7" descr="DIMM_s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152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8" descr="DIMM_fro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87863"/>
            <a:ext cx="38449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9" descr="DIMM_back.png"/>
          <p:cNvPicPr>
            <a:picLocks noChangeAspect="1"/>
          </p:cNvPicPr>
          <p:nvPr/>
        </p:nvPicPr>
        <p:blipFill>
          <a:blip r:embed="rId5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79925"/>
            <a:ext cx="3844925" cy="701675"/>
          </a:xfrm>
          <a:prstGeom prst="rect">
            <a:avLst/>
          </a:prstGeom>
          <a:solidFill>
            <a:schemeClr val="accent2">
              <a:alpha val="3999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TextBox 10"/>
          <p:cNvSpPr txBox="1">
            <a:spLocks noChangeArrowheads="1"/>
          </p:cNvSpPr>
          <p:nvPr/>
        </p:nvSpPr>
        <p:spPr bwMode="auto">
          <a:xfrm>
            <a:off x="2514600" y="403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Front of DIMM</a:t>
            </a:r>
          </a:p>
        </p:txBody>
      </p:sp>
      <p:sp>
        <p:nvSpPr>
          <p:cNvPr id="110601" name="TextBox 11"/>
          <p:cNvSpPr txBox="1">
            <a:spLocks noChangeArrowheads="1"/>
          </p:cNvSpPr>
          <p:nvPr/>
        </p:nvSpPr>
        <p:spPr bwMode="auto">
          <a:xfrm>
            <a:off x="6781800" y="40386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Back of DIMM</a:t>
            </a:r>
          </a:p>
        </p:txBody>
      </p:sp>
      <p:cxnSp>
        <p:nvCxnSpPr>
          <p:cNvPr id="14" name="Straight Arrow Connector 13"/>
          <p:cNvCxnSpPr>
            <a:endCxn id="110600" idx="0"/>
          </p:cNvCxnSpPr>
          <p:nvPr/>
        </p:nvCxnSpPr>
        <p:spPr>
          <a:xfrm rot="10800000" flipV="1">
            <a:off x="3429000" y="2514600"/>
            <a:ext cx="3505200" cy="1524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10601" idx="0"/>
          </p:cNvCxnSpPr>
          <p:nvPr/>
        </p:nvCxnSpPr>
        <p:spPr>
          <a:xfrm rot="16200000" flipH="1">
            <a:off x="6743700" y="3086100"/>
            <a:ext cx="152400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5800" y="4495800"/>
            <a:ext cx="3581400" cy="533400"/>
          </a:xfrm>
          <a:prstGeom prst="rect">
            <a:avLst/>
          </a:prstGeom>
          <a:solidFill>
            <a:srgbClr val="FFC000">
              <a:alpha val="40000"/>
            </a:srgbClr>
          </a:solidFill>
          <a:ln w="50800">
            <a:solidFill>
              <a:schemeClr val="accent6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4495800"/>
            <a:ext cx="3581400" cy="533400"/>
          </a:xfrm>
          <a:prstGeom prst="rect">
            <a:avLst/>
          </a:prstGeom>
          <a:solidFill>
            <a:srgbClr val="FFC000">
              <a:alpha val="40000"/>
            </a:srgbClr>
          </a:solidFill>
          <a:ln w="508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606" name="TextBox 38"/>
          <p:cNvSpPr txBox="1">
            <a:spLocks noChangeArrowheads="1"/>
          </p:cNvSpPr>
          <p:nvPr/>
        </p:nvSpPr>
        <p:spPr bwMode="auto">
          <a:xfrm>
            <a:off x="1295400" y="56388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0: </a:t>
            </a:r>
            <a:r>
              <a:rPr lang="en-US" sz="1800" smtClean="0">
                <a:solidFill>
                  <a:srgbClr val="F79646"/>
                </a:solidFill>
                <a:latin typeface="Calibri" charset="0"/>
                <a:cs typeface="Arial" charset="0"/>
              </a:rPr>
              <a:t>collection of 8 chips</a:t>
            </a:r>
          </a:p>
        </p:txBody>
      </p:sp>
      <p:sp>
        <p:nvSpPr>
          <p:cNvPr id="110607" name="TextBox 39"/>
          <p:cNvSpPr txBox="1">
            <a:spLocks noChangeArrowheads="1"/>
          </p:cNvSpPr>
          <p:nvPr/>
        </p:nvSpPr>
        <p:spPr bwMode="auto">
          <a:xfrm>
            <a:off x="6705600" y="56499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1</a:t>
            </a:r>
          </a:p>
        </p:txBody>
      </p:sp>
      <p:cxnSp>
        <p:nvCxnSpPr>
          <p:cNvPr id="43" name="Straight Arrow Connector 42"/>
          <p:cNvCxnSpPr>
            <a:stCxn id="37" idx="2"/>
            <a:endCxn id="110606" idx="0"/>
          </p:cNvCxnSpPr>
          <p:nvPr/>
        </p:nvCxnSpPr>
        <p:spPr>
          <a:xfrm rot="16200000" flipH="1">
            <a:off x="2362200" y="5143500"/>
            <a:ext cx="609600" cy="38100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2"/>
            <a:endCxn id="110607" idx="0"/>
          </p:cNvCxnSpPr>
          <p:nvPr/>
        </p:nvCxnSpPr>
        <p:spPr>
          <a:xfrm rot="16200000" flipH="1">
            <a:off x="6661943" y="5110957"/>
            <a:ext cx="620713" cy="45720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2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DIMM &amp; 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DIMM</a:t>
            </a:r>
          </a:p>
          <a:p>
            <a:pPr lvl="1"/>
            <a:r>
              <a:rPr lang="en-US" dirty="0" smtClean="0">
                <a:latin typeface="Tahoma" charset="0"/>
              </a:rPr>
              <a:t>what </a:t>
            </a:r>
            <a:r>
              <a:rPr lang="en-US" dirty="0">
                <a:latin typeface="Tahoma" charset="0"/>
              </a:rPr>
              <a:t>you plug into your </a:t>
            </a:r>
            <a:r>
              <a:rPr lang="en-US" dirty="0" smtClean="0">
                <a:latin typeface="Tahoma" charset="0"/>
              </a:rPr>
              <a:t>motherboard</a:t>
            </a:r>
            <a:endParaRPr lang="en-US" dirty="0" smtClean="0"/>
          </a:p>
          <a:p>
            <a:pPr lvl="1"/>
            <a:r>
              <a:rPr lang="en-US" dirty="0" smtClean="0"/>
              <a:t>consists of one or more ranks</a:t>
            </a:r>
          </a:p>
          <a:p>
            <a:r>
              <a:rPr lang="en-US" dirty="0" smtClean="0"/>
              <a:t>rank: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multiple chips operated together to form a wide interface</a:t>
            </a:r>
            <a:endParaRPr lang="en-US" dirty="0" smtClean="0"/>
          </a:p>
          <a:p>
            <a:pPr lvl="1"/>
            <a:r>
              <a:rPr lang="en-US" dirty="0">
                <a:latin typeface="Tahoma" charset="0"/>
              </a:rPr>
              <a:t>all chips comprising a rank are controlled at the same </a:t>
            </a:r>
            <a:r>
              <a:rPr lang="en-US" dirty="0" smtClean="0">
                <a:latin typeface="Tahoma" charset="0"/>
              </a:rPr>
              <a:t>time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respond to a single command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share address and command buses, but provide different data</a:t>
            </a:r>
            <a:endParaRPr lang="en-US" dirty="0" smtClean="0"/>
          </a:p>
          <a:p>
            <a:pPr lvl="1"/>
            <a:r>
              <a:rPr lang="en-US" dirty="0" smtClean="0"/>
              <a:t>advantages:</a:t>
            </a:r>
          </a:p>
          <a:p>
            <a:pPr lvl="2"/>
            <a:r>
              <a:rPr lang="en-US" dirty="0" smtClean="0"/>
              <a:t>acts like a high-capacity DRAM chip with a wide interface</a:t>
            </a:r>
          </a:p>
          <a:p>
            <a:pPr lvl="2"/>
            <a:r>
              <a:rPr lang="en-US" dirty="0" smtClean="0"/>
              <a:t>flexibility: MC doesn’t need to deal with individual chips</a:t>
            </a:r>
          </a:p>
          <a:p>
            <a:pPr lvl="1"/>
            <a:r>
              <a:rPr lang="en-US" dirty="0" smtClean="0"/>
              <a:t>disadvantages:</a:t>
            </a:r>
          </a:p>
          <a:p>
            <a:pPr lvl="2"/>
            <a:r>
              <a:rPr lang="en-US" dirty="0" smtClean="0"/>
              <a:t>granularity: accesses can’t be smaller than the interface width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B4AEAA-1E3C-6947-9548-E3EFC2AB0CB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10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Rank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0" y="2438400"/>
            <a:ext cx="2209800" cy="533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Rank 0 (Front)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9800" y="2438400"/>
            <a:ext cx="2209800" cy="533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Rank 1 (Back)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511800" y="46482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cxnSpLocks noChangeShapeType="1"/>
          </p:cNvCxnSpPr>
          <p:nvPr/>
        </p:nvCxnSpPr>
        <p:spPr bwMode="auto">
          <a:xfrm rot="5400000" flipH="1" flipV="1">
            <a:off x="5190332" y="4877594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Shape 31"/>
          <p:cNvCxnSpPr>
            <a:stCxn id="4" idx="1"/>
          </p:cNvCxnSpPr>
          <p:nvPr/>
        </p:nvCxnSpPr>
        <p:spPr>
          <a:xfrm rot="10800000" flipV="1">
            <a:off x="2895600" y="2705100"/>
            <a:ext cx="304800" cy="2705100"/>
          </a:xfrm>
          <a:prstGeom prst="bentConnector2">
            <a:avLst/>
          </a:prstGeom>
          <a:ln w="2540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5" idx="1"/>
          </p:cNvCxnSpPr>
          <p:nvPr/>
        </p:nvCxnSpPr>
        <p:spPr>
          <a:xfrm rot="10800000">
            <a:off x="2643188" y="2057400"/>
            <a:ext cx="3376612" cy="647700"/>
          </a:xfrm>
          <a:prstGeom prst="bentConnector3">
            <a:avLst>
              <a:gd name="adj1" fmla="val 7977"/>
            </a:avLst>
          </a:prstGeom>
          <a:ln w="254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/>
          <p:nvPr/>
        </p:nvCxnSpPr>
        <p:spPr>
          <a:xfrm rot="5400000">
            <a:off x="982663" y="3733800"/>
            <a:ext cx="3352800" cy="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25" name="TextBox 40"/>
          <p:cNvSpPr txBox="1">
            <a:spLocks noChangeArrowheads="1"/>
          </p:cNvSpPr>
          <p:nvPr/>
        </p:nvSpPr>
        <p:spPr bwMode="auto">
          <a:xfrm>
            <a:off x="4953000" y="5410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111626" name="TextBox 41"/>
          <p:cNvSpPr txBox="1">
            <a:spLocks noChangeArrowheads="1"/>
          </p:cNvSpPr>
          <p:nvPr/>
        </p:nvSpPr>
        <p:spPr bwMode="auto">
          <a:xfrm>
            <a:off x="1952625" y="5410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CS &lt;0:1&gt;</a:t>
            </a:r>
          </a:p>
        </p:txBody>
      </p:sp>
      <p:cxnSp>
        <p:nvCxnSpPr>
          <p:cNvPr id="45" name="Shape 44"/>
          <p:cNvCxnSpPr>
            <a:stCxn id="4" idx="0"/>
          </p:cNvCxnSpPr>
          <p:nvPr/>
        </p:nvCxnSpPr>
        <p:spPr>
          <a:xfrm rot="16200000" flipH="1" flipV="1">
            <a:off x="1428750" y="2533650"/>
            <a:ext cx="2971800" cy="2781300"/>
          </a:xfrm>
          <a:prstGeom prst="bentConnector3">
            <a:avLst>
              <a:gd name="adj1" fmla="val -28116"/>
            </a:avLst>
          </a:prstGeom>
          <a:ln w="50800">
            <a:solidFill>
              <a:srgbClr val="0070C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hape 44"/>
          <p:cNvCxnSpPr>
            <a:stCxn id="5" idx="0"/>
          </p:cNvCxnSpPr>
          <p:nvPr/>
        </p:nvCxnSpPr>
        <p:spPr>
          <a:xfrm rot="16200000" flipV="1">
            <a:off x="5276850" y="590550"/>
            <a:ext cx="838200" cy="2857500"/>
          </a:xfrm>
          <a:prstGeom prst="bentConnector2">
            <a:avLst/>
          </a:prstGeom>
          <a:ln w="50800">
            <a:solidFill>
              <a:srgbClr val="0070C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29" name="TextBox 54"/>
          <p:cNvSpPr txBox="1">
            <a:spLocks noChangeArrowheads="1"/>
          </p:cNvSpPr>
          <p:nvPr/>
        </p:nvSpPr>
        <p:spPr bwMode="auto">
          <a:xfrm>
            <a:off x="762000" y="5410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0070C0"/>
                </a:solidFill>
                <a:latin typeface="Calibri" charset="0"/>
                <a:cs typeface="Arial" charset="0"/>
              </a:rPr>
              <a:t>Addr/Cmd</a:t>
            </a:r>
          </a:p>
        </p:txBody>
      </p:sp>
      <p:cxnSp>
        <p:nvCxnSpPr>
          <p:cNvPr id="58" name="Shape 9"/>
          <p:cNvCxnSpPr>
            <a:cxnSpLocks noChangeShapeType="1"/>
            <a:endCxn id="4" idx="2"/>
          </p:cNvCxnSpPr>
          <p:nvPr/>
        </p:nvCxnSpPr>
        <p:spPr bwMode="auto">
          <a:xfrm rot="16200000" flipV="1">
            <a:off x="4286250" y="2990850"/>
            <a:ext cx="1066800" cy="1028700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" name="Shape 9"/>
          <p:cNvCxnSpPr>
            <a:cxnSpLocks noChangeShapeType="1"/>
            <a:endCxn id="5" idx="2"/>
          </p:cNvCxnSpPr>
          <p:nvPr/>
        </p:nvCxnSpPr>
        <p:spPr bwMode="auto">
          <a:xfrm rot="5400000" flipH="1" flipV="1">
            <a:off x="6076950" y="2990850"/>
            <a:ext cx="1066800" cy="1028700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Diagonal Stripe 6"/>
          <p:cNvSpPr/>
          <p:nvPr/>
        </p:nvSpPr>
        <p:spPr>
          <a:xfrm rot="13500000">
            <a:off x="5270500" y="3544888"/>
            <a:ext cx="914400" cy="91440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4572000" y="33528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400800" y="3352800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35" name="TextBox 74"/>
          <p:cNvSpPr txBox="1">
            <a:spLocks noChangeArrowheads="1"/>
          </p:cNvSpPr>
          <p:nvPr/>
        </p:nvSpPr>
        <p:spPr bwMode="auto">
          <a:xfrm>
            <a:off x="6477000" y="3581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&lt;0:63&gt;</a:t>
            </a:r>
          </a:p>
        </p:txBody>
      </p:sp>
      <p:sp>
        <p:nvSpPr>
          <p:cNvPr id="111636" name="TextBox 75"/>
          <p:cNvSpPr txBox="1">
            <a:spLocks noChangeArrowheads="1"/>
          </p:cNvSpPr>
          <p:nvPr/>
        </p:nvSpPr>
        <p:spPr bwMode="auto">
          <a:xfrm>
            <a:off x="3733800" y="3581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&lt;0:63&gt;</a:t>
            </a:r>
          </a:p>
        </p:txBody>
      </p:sp>
      <p:sp>
        <p:nvSpPr>
          <p:cNvPr id="79" name="Right Brace 78"/>
          <p:cNvSpPr/>
          <p:nvPr/>
        </p:nvSpPr>
        <p:spPr>
          <a:xfrm rot="5400000">
            <a:off x="3390900" y="3009900"/>
            <a:ext cx="533400" cy="5791200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638" name="TextBox 87"/>
          <p:cNvSpPr txBox="1">
            <a:spLocks noChangeArrowheads="1"/>
          </p:cNvSpPr>
          <p:nvPr/>
        </p:nvSpPr>
        <p:spPr bwMode="auto">
          <a:xfrm>
            <a:off x="2667000" y="6172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Memory channel</a:t>
            </a:r>
          </a:p>
        </p:txBody>
      </p:sp>
    </p:spTree>
    <p:extLst>
      <p:ext uri="{BB962C8B-B14F-4D97-AF65-F5344CB8AC3E}">
        <p14:creationId xmlns:p14="http://schemas.microsoft.com/office/powerpoint/2010/main" val="1169493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Breaking down a Rank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895600"/>
            <a:ext cx="12954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Rank 0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800" y="3579813"/>
            <a:ext cx="457200" cy="381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hape 9"/>
          <p:cNvCxnSpPr>
            <a:cxnSpLocks noChangeShapeType="1"/>
          </p:cNvCxnSpPr>
          <p:nvPr/>
        </p:nvCxnSpPr>
        <p:spPr bwMode="auto">
          <a:xfrm rot="5400000" flipH="1" flipV="1">
            <a:off x="745332" y="3809206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2645" name="TextBox 7"/>
          <p:cNvSpPr txBox="1">
            <a:spLocks noChangeArrowheads="1"/>
          </p:cNvSpPr>
          <p:nvPr/>
        </p:nvSpPr>
        <p:spPr bwMode="auto">
          <a:xfrm>
            <a:off x="1295400" y="35925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&lt;0:63&gt;</a:t>
            </a:r>
          </a:p>
        </p:txBody>
      </p:sp>
      <p:cxnSp>
        <p:nvCxnSpPr>
          <p:cNvPr id="11" name="Straight Connector 10"/>
          <p:cNvCxnSpPr>
            <a:stCxn id="23" idx="0"/>
            <a:endCxn id="43" idx="1"/>
          </p:cNvCxnSpPr>
          <p:nvPr/>
        </p:nvCxnSpPr>
        <p:spPr>
          <a:xfrm rot="5400000" flipH="1" flipV="1">
            <a:off x="2353469" y="1048544"/>
            <a:ext cx="331787" cy="2447925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3" idx="4"/>
            <a:endCxn id="43" idx="3"/>
          </p:cNvCxnSpPr>
          <p:nvPr/>
        </p:nvCxnSpPr>
        <p:spPr>
          <a:xfrm rot="16200000" flipH="1">
            <a:off x="2162969" y="3704431"/>
            <a:ext cx="712788" cy="2447925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38600" y="2362200"/>
            <a:ext cx="609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Chip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2362200"/>
            <a:ext cx="609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Chip 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2362200"/>
            <a:ext cx="609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Chip 7</a:t>
            </a:r>
          </a:p>
        </p:txBody>
      </p:sp>
      <p:sp>
        <p:nvSpPr>
          <p:cNvPr id="23" name="Oval 22"/>
          <p:cNvSpPr/>
          <p:nvPr/>
        </p:nvSpPr>
        <p:spPr>
          <a:xfrm>
            <a:off x="228600" y="2438400"/>
            <a:ext cx="2133600" cy="2133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652" name="TextBox 29"/>
          <p:cNvSpPr txBox="1">
            <a:spLocks noChangeArrowheads="1"/>
          </p:cNvSpPr>
          <p:nvPr/>
        </p:nvSpPr>
        <p:spPr bwMode="auto">
          <a:xfrm>
            <a:off x="5638800" y="2209800"/>
            <a:ext cx="121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  <p:cxnSp>
        <p:nvCxnSpPr>
          <p:cNvPr id="31" name="Shape 9"/>
          <p:cNvCxnSpPr>
            <a:cxnSpLocks noChangeShapeType="1"/>
          </p:cNvCxnSpPr>
          <p:nvPr/>
        </p:nvCxnSpPr>
        <p:spPr bwMode="auto">
          <a:xfrm rot="5400000" flipH="1" flipV="1">
            <a:off x="3810794" y="3885406"/>
            <a:ext cx="1066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2654" name="TextBox 31"/>
          <p:cNvSpPr txBox="1">
            <a:spLocks noChangeArrowheads="1"/>
          </p:cNvSpPr>
          <p:nvPr/>
        </p:nvSpPr>
        <p:spPr bwMode="auto">
          <a:xfrm rot="-5400000">
            <a:off x="3663157" y="3663156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34" name="Shape 9"/>
          <p:cNvCxnSpPr>
            <a:cxnSpLocks noChangeShapeType="1"/>
          </p:cNvCxnSpPr>
          <p:nvPr/>
        </p:nvCxnSpPr>
        <p:spPr bwMode="auto">
          <a:xfrm rot="5400000" flipH="1" flipV="1">
            <a:off x="4647407" y="3885406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2656" name="TextBox 34"/>
          <p:cNvSpPr txBox="1">
            <a:spLocks noChangeArrowheads="1"/>
          </p:cNvSpPr>
          <p:nvPr/>
        </p:nvSpPr>
        <p:spPr bwMode="auto">
          <a:xfrm rot="-5400000">
            <a:off x="4499769" y="36631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36" name="Shape 9"/>
          <p:cNvCxnSpPr>
            <a:cxnSpLocks noChangeShapeType="1"/>
          </p:cNvCxnSpPr>
          <p:nvPr/>
        </p:nvCxnSpPr>
        <p:spPr bwMode="auto">
          <a:xfrm rot="5400000" flipH="1" flipV="1">
            <a:off x="6857207" y="3885406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2658" name="TextBox 36"/>
          <p:cNvSpPr txBox="1">
            <a:spLocks noChangeArrowheads="1"/>
          </p:cNvSpPr>
          <p:nvPr/>
        </p:nvSpPr>
        <p:spPr bwMode="auto">
          <a:xfrm rot="-5400000">
            <a:off x="6709569" y="36631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38" name="Shape 9"/>
          <p:cNvCxnSpPr>
            <a:cxnSpLocks noChangeShapeType="1"/>
          </p:cNvCxnSpPr>
          <p:nvPr/>
        </p:nvCxnSpPr>
        <p:spPr bwMode="auto">
          <a:xfrm>
            <a:off x="4343400" y="4419600"/>
            <a:ext cx="30480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1" name="Shape 9"/>
          <p:cNvCxnSpPr>
            <a:cxnSpLocks noChangeShapeType="1"/>
          </p:cNvCxnSpPr>
          <p:nvPr/>
        </p:nvCxnSpPr>
        <p:spPr bwMode="auto">
          <a:xfrm rot="5400000" flipH="1" flipV="1">
            <a:off x="5317332" y="4952206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2661" name="TextBox 41"/>
          <p:cNvSpPr txBox="1">
            <a:spLocks noChangeArrowheads="1"/>
          </p:cNvSpPr>
          <p:nvPr/>
        </p:nvSpPr>
        <p:spPr bwMode="auto">
          <a:xfrm>
            <a:off x="5867400" y="4800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43" name="Oval 42"/>
          <p:cNvSpPr/>
          <p:nvPr/>
        </p:nvSpPr>
        <p:spPr>
          <a:xfrm>
            <a:off x="2895600" y="1447800"/>
            <a:ext cx="5791200" cy="44958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376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9"/>
          <p:cNvCxnSpPr>
            <a:cxnSpLocks noChangeShapeType="1"/>
          </p:cNvCxnSpPr>
          <p:nvPr/>
        </p:nvCxnSpPr>
        <p:spPr bwMode="auto">
          <a:xfrm rot="16200000" flipV="1">
            <a:off x="5143500" y="4152900"/>
            <a:ext cx="914400" cy="381000"/>
          </a:xfrm>
          <a:prstGeom prst="bentConnector3">
            <a:avLst>
              <a:gd name="adj1" fmla="val 5813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Shape 9"/>
          <p:cNvCxnSpPr>
            <a:cxnSpLocks noChangeShapeType="1"/>
          </p:cNvCxnSpPr>
          <p:nvPr/>
        </p:nvCxnSpPr>
        <p:spPr bwMode="auto">
          <a:xfrm rot="16200000" flipV="1">
            <a:off x="5562600" y="3810000"/>
            <a:ext cx="1752600" cy="22860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6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Breaking down a Chip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2590800"/>
            <a:ext cx="6096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Chip 0</a:t>
            </a:r>
          </a:p>
        </p:txBody>
      </p:sp>
      <p:cxnSp>
        <p:nvCxnSpPr>
          <p:cNvPr id="6" name="Shape 9"/>
          <p:cNvCxnSpPr>
            <a:cxnSpLocks noChangeShapeType="1"/>
          </p:cNvCxnSpPr>
          <p:nvPr/>
        </p:nvCxnSpPr>
        <p:spPr bwMode="auto">
          <a:xfrm rot="5400000" flipH="1" flipV="1">
            <a:off x="1056482" y="4114006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670" name="TextBox 6"/>
          <p:cNvSpPr txBox="1">
            <a:spLocks noChangeArrowheads="1"/>
          </p:cNvSpPr>
          <p:nvPr/>
        </p:nvSpPr>
        <p:spPr bwMode="auto">
          <a:xfrm rot="-5400000">
            <a:off x="908844" y="38917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38800" y="1720850"/>
          <a:ext cx="1249368" cy="11938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228"/>
                <a:gridCol w="208228"/>
                <a:gridCol w="208228"/>
                <a:gridCol w="208228"/>
                <a:gridCol w="208228"/>
                <a:gridCol w="208228"/>
              </a:tblGrid>
              <a:tr h="19896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638800" y="17208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8732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20256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1600" y="21780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029200" y="2330450"/>
          <a:ext cx="1249368" cy="11938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228"/>
                <a:gridCol w="208228"/>
                <a:gridCol w="208228"/>
                <a:gridCol w="208228"/>
                <a:gridCol w="208228"/>
                <a:gridCol w="208228"/>
              </a:tblGrid>
              <a:tr h="19896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  <a:tr h="198967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14" marR="9141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029200" y="23304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24828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24400" y="26352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4457700" y="1758950"/>
            <a:ext cx="990600" cy="9144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781" name="TextBox 30"/>
          <p:cNvSpPr txBox="1">
            <a:spLocks noChangeArrowheads="1"/>
          </p:cNvSpPr>
          <p:nvPr/>
        </p:nvSpPr>
        <p:spPr bwMode="auto">
          <a:xfrm rot="-2834338">
            <a:off x="4279106" y="1861344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8 banks</a:t>
            </a:r>
          </a:p>
        </p:txBody>
      </p:sp>
      <p:cxnSp>
        <p:nvCxnSpPr>
          <p:cNvPr id="34" name="Shape 9"/>
          <p:cNvCxnSpPr>
            <a:cxnSpLocks noChangeShapeType="1"/>
            <a:endCxn id="22" idx="2"/>
          </p:cNvCxnSpPr>
          <p:nvPr/>
        </p:nvCxnSpPr>
        <p:spPr bwMode="auto">
          <a:xfrm rot="16200000" flipV="1">
            <a:off x="5032375" y="4194175"/>
            <a:ext cx="793750" cy="419100"/>
          </a:xfrm>
          <a:prstGeom prst="bentConnector3">
            <a:avLst>
              <a:gd name="adj1" fmla="val 5187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4572000" y="278765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Bank 0</a:t>
            </a:r>
          </a:p>
        </p:txBody>
      </p:sp>
      <p:sp>
        <p:nvSpPr>
          <p:cNvPr id="32" name="Diagonal Stripe 31"/>
          <p:cNvSpPr/>
          <p:nvPr/>
        </p:nvSpPr>
        <p:spPr>
          <a:xfrm rot="13500000">
            <a:off x="5675313" y="4303713"/>
            <a:ext cx="914400" cy="91440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785" name="TextBox 55"/>
          <p:cNvSpPr txBox="1">
            <a:spLocks noChangeArrowheads="1"/>
          </p:cNvSpPr>
          <p:nvPr/>
        </p:nvSpPr>
        <p:spPr bwMode="auto">
          <a:xfrm>
            <a:off x="5410200" y="39909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113786" name="TextBox 56"/>
          <p:cNvSpPr txBox="1">
            <a:spLocks noChangeArrowheads="1"/>
          </p:cNvSpPr>
          <p:nvPr/>
        </p:nvSpPr>
        <p:spPr bwMode="auto">
          <a:xfrm>
            <a:off x="5105400" y="44196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113787" name="TextBox 57"/>
          <p:cNvSpPr txBox="1">
            <a:spLocks noChangeArrowheads="1"/>
          </p:cNvSpPr>
          <p:nvPr/>
        </p:nvSpPr>
        <p:spPr bwMode="auto">
          <a:xfrm>
            <a:off x="6324600" y="3686175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113788" name="TextBox 59"/>
          <p:cNvSpPr txBox="1">
            <a:spLocks noChangeArrowheads="1"/>
          </p:cNvSpPr>
          <p:nvPr/>
        </p:nvSpPr>
        <p:spPr bwMode="auto">
          <a:xfrm>
            <a:off x="5791200" y="40386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61" name="Shape 9"/>
          <p:cNvCxnSpPr>
            <a:cxnSpLocks noChangeShapeType="1"/>
          </p:cNvCxnSpPr>
          <p:nvPr/>
        </p:nvCxnSpPr>
        <p:spPr bwMode="auto">
          <a:xfrm rot="5400000" flipH="1" flipV="1">
            <a:off x="5628482" y="5638006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790" name="TextBox 61"/>
          <p:cNvSpPr txBox="1">
            <a:spLocks noChangeArrowheads="1"/>
          </p:cNvSpPr>
          <p:nvPr/>
        </p:nvSpPr>
        <p:spPr bwMode="auto">
          <a:xfrm rot="-5400000">
            <a:off x="5480844" y="54157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64" name="Oval 63"/>
          <p:cNvSpPr/>
          <p:nvPr/>
        </p:nvSpPr>
        <p:spPr>
          <a:xfrm>
            <a:off x="533400" y="2286000"/>
            <a:ext cx="2133600" cy="2514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429000" y="1295400"/>
            <a:ext cx="5257800" cy="50292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6" name="Straight Connector 65"/>
          <p:cNvCxnSpPr>
            <a:stCxn id="64" idx="0"/>
            <a:endCxn id="65" idx="1"/>
          </p:cNvCxnSpPr>
          <p:nvPr/>
        </p:nvCxnSpPr>
        <p:spPr>
          <a:xfrm rot="5400000" flipH="1" flipV="1">
            <a:off x="2772569" y="859631"/>
            <a:ext cx="254000" cy="2598738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4"/>
            <a:endCxn id="65" idx="3"/>
          </p:cNvCxnSpPr>
          <p:nvPr/>
        </p:nvCxnSpPr>
        <p:spPr>
          <a:xfrm rot="16200000" flipH="1">
            <a:off x="2505869" y="3894931"/>
            <a:ext cx="787400" cy="2598738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c</a:t>
            </a:r>
            <a:r>
              <a:rPr lang="en-US" dirty="0" smtClean="0">
                <a:latin typeface="Tahoma" charset="0"/>
              </a:rPr>
              <a:t>onsists </a:t>
            </a:r>
            <a:r>
              <a:rPr lang="en-US" dirty="0">
                <a:latin typeface="Tahoma" charset="0"/>
              </a:rPr>
              <a:t>of multiple banks (2-16 in Synchronous DRAM)</a:t>
            </a:r>
          </a:p>
          <a:p>
            <a:r>
              <a:rPr lang="en-US" dirty="0">
                <a:latin typeface="Tahoma" charset="0"/>
              </a:rPr>
              <a:t>b</a:t>
            </a:r>
            <a:r>
              <a:rPr lang="en-US" dirty="0" smtClean="0">
                <a:latin typeface="Tahoma" charset="0"/>
              </a:rPr>
              <a:t>anks </a:t>
            </a:r>
            <a:r>
              <a:rPr lang="en-US" dirty="0">
                <a:latin typeface="Tahoma" charset="0"/>
              </a:rPr>
              <a:t>share command/address/data buses</a:t>
            </a:r>
          </a:p>
          <a:p>
            <a:endParaRPr lang="en-US" dirty="0" smtClean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 smtClean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 smtClean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 smtClean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 smtClean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the </a:t>
            </a:r>
            <a:r>
              <a:rPr lang="en-US" dirty="0">
                <a:latin typeface="Tahoma" charset="0"/>
              </a:rPr>
              <a:t>chip itself has a narrow interface (4-16 bits per read)</a:t>
            </a: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40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hape 9"/>
          <p:cNvCxnSpPr>
            <a:cxnSpLocks noChangeShapeType="1"/>
          </p:cNvCxnSpPr>
          <p:nvPr/>
        </p:nvCxnSpPr>
        <p:spPr bwMode="auto">
          <a:xfrm rot="5400000" flipH="1" flipV="1">
            <a:off x="6172200" y="4497388"/>
            <a:ext cx="990600" cy="99060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Breaking down a Bank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2514600"/>
            <a:ext cx="1295400" cy="12192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Bank 0</a:t>
            </a:r>
          </a:p>
        </p:txBody>
      </p:sp>
      <p:cxnSp>
        <p:nvCxnSpPr>
          <p:cNvPr id="10" name="Shape 9"/>
          <p:cNvCxnSpPr>
            <a:cxnSpLocks noChangeShapeType="1"/>
          </p:cNvCxnSpPr>
          <p:nvPr/>
        </p:nvCxnSpPr>
        <p:spPr bwMode="auto">
          <a:xfrm rot="5400000" flipH="1" flipV="1">
            <a:off x="904082" y="4266406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4693" name="TextBox 10"/>
          <p:cNvSpPr txBox="1">
            <a:spLocks noChangeArrowheads="1"/>
          </p:cNvSpPr>
          <p:nvPr/>
        </p:nvSpPr>
        <p:spPr bwMode="auto">
          <a:xfrm rot="-5400000">
            <a:off x="756444" y="404415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114694" name="TextBox 11"/>
          <p:cNvSpPr txBox="1">
            <a:spLocks noChangeArrowheads="1"/>
          </p:cNvSpPr>
          <p:nvPr/>
        </p:nvSpPr>
        <p:spPr bwMode="auto">
          <a:xfrm>
            <a:off x="7467600" y="3659188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4F81BD"/>
                </a:solidFill>
                <a:latin typeface="Calibri" charset="0"/>
                <a:cs typeface="Arial" charset="0"/>
              </a:rPr>
              <a:t>row 0</a:t>
            </a:r>
          </a:p>
        </p:txBody>
      </p:sp>
      <p:sp>
        <p:nvSpPr>
          <p:cNvPr id="114695" name="TextBox 13"/>
          <p:cNvSpPr txBox="1">
            <a:spLocks noChangeArrowheads="1"/>
          </p:cNvSpPr>
          <p:nvPr/>
        </p:nvSpPr>
        <p:spPr bwMode="auto">
          <a:xfrm>
            <a:off x="7467600" y="21336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4F81BD"/>
                </a:solidFill>
                <a:latin typeface="Calibri" charset="0"/>
                <a:cs typeface="Arial" charset="0"/>
              </a:rPr>
              <a:t>row 16k-1</a:t>
            </a:r>
          </a:p>
        </p:txBody>
      </p:sp>
      <p:sp>
        <p:nvSpPr>
          <p:cNvPr id="114696" name="TextBox 17"/>
          <p:cNvSpPr txBox="1">
            <a:spLocks noChangeArrowheads="1"/>
          </p:cNvSpPr>
          <p:nvPr/>
        </p:nvSpPr>
        <p:spPr bwMode="auto">
          <a:xfrm rot="5400000">
            <a:off x="7378700" y="2757488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4F81BD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38600" y="1557338"/>
            <a:ext cx="3276600" cy="1587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698" name="TextBox 20"/>
          <p:cNvSpPr txBox="1">
            <a:spLocks noChangeArrowheads="1"/>
          </p:cNvSpPr>
          <p:nvPr/>
        </p:nvSpPr>
        <p:spPr bwMode="auto">
          <a:xfrm>
            <a:off x="5181600" y="1219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smtClean="0">
                <a:solidFill>
                  <a:srgbClr val="4F81BD"/>
                </a:solidFill>
                <a:latin typeface="Calibri" charset="0"/>
                <a:cs typeface="Arial" charset="0"/>
              </a:rPr>
              <a:t>2kB</a:t>
            </a:r>
          </a:p>
        </p:txBody>
      </p:sp>
      <p:cxnSp>
        <p:nvCxnSpPr>
          <p:cNvPr id="22" name="Shape 9"/>
          <p:cNvCxnSpPr>
            <a:cxnSpLocks noChangeShapeType="1"/>
          </p:cNvCxnSpPr>
          <p:nvPr/>
        </p:nvCxnSpPr>
        <p:spPr bwMode="auto">
          <a:xfrm rot="16200000" flipV="1">
            <a:off x="4267200" y="4497388"/>
            <a:ext cx="990600" cy="99060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4700" name="TextBox 22"/>
          <p:cNvSpPr txBox="1">
            <a:spLocks noChangeArrowheads="1"/>
          </p:cNvSpPr>
          <p:nvPr/>
        </p:nvSpPr>
        <p:spPr bwMode="auto">
          <a:xfrm>
            <a:off x="3810000" y="45847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1B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060825" y="1968500"/>
            <a:ext cx="381000" cy="1588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702" name="TextBox 26"/>
          <p:cNvSpPr txBox="1">
            <a:spLocks noChangeArrowheads="1"/>
          </p:cNvSpPr>
          <p:nvPr/>
        </p:nvSpPr>
        <p:spPr bwMode="auto">
          <a:xfrm>
            <a:off x="3679825" y="1601788"/>
            <a:ext cx="1106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smtClean="0">
                <a:solidFill>
                  <a:srgbClr val="4F81BD"/>
                </a:solidFill>
                <a:latin typeface="Calibri" charset="0"/>
                <a:cs typeface="Arial" charset="0"/>
              </a:rPr>
              <a:t>1B (column)</a:t>
            </a:r>
          </a:p>
        </p:txBody>
      </p:sp>
      <p:cxnSp>
        <p:nvCxnSpPr>
          <p:cNvPr id="35" name="Shape 9"/>
          <p:cNvCxnSpPr>
            <a:cxnSpLocks noChangeShapeType="1"/>
          </p:cNvCxnSpPr>
          <p:nvPr/>
        </p:nvCxnSpPr>
        <p:spPr bwMode="auto">
          <a:xfrm rot="16200000" flipV="1">
            <a:off x="4533900" y="4611688"/>
            <a:ext cx="990600" cy="762000"/>
          </a:xfrm>
          <a:prstGeom prst="bentConnector3">
            <a:avLst>
              <a:gd name="adj1" fmla="val 65759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38600" y="2090738"/>
          <a:ext cx="3332160" cy="24495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6520"/>
                <a:gridCol w="416520"/>
                <a:gridCol w="416520"/>
                <a:gridCol w="416520"/>
                <a:gridCol w="416520"/>
                <a:gridCol w="416520"/>
                <a:gridCol w="416520"/>
                <a:gridCol w="416520"/>
              </a:tblGrid>
              <a:tr h="48990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</a:tr>
              <a:tr h="48990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</a:tr>
              <a:tr h="48990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</a:tr>
              <a:tr h="48990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91431" marR="91431" marT="45724" marB="45724">
                    <a:solidFill>
                      <a:schemeClr val="bg1"/>
                    </a:solidFill>
                  </a:tcPr>
                </a:tc>
              </a:tr>
              <a:tr h="489902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1" marR="91431" marT="45724" marB="45724"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14760" name="TextBox 40"/>
          <p:cNvSpPr txBox="1">
            <a:spLocks noChangeArrowheads="1"/>
          </p:cNvSpPr>
          <p:nvPr/>
        </p:nvSpPr>
        <p:spPr bwMode="auto">
          <a:xfrm>
            <a:off x="4800600" y="4497388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1B</a:t>
            </a:r>
          </a:p>
        </p:txBody>
      </p:sp>
      <p:sp>
        <p:nvSpPr>
          <p:cNvPr id="114761" name="Rectangle 43"/>
          <p:cNvSpPr>
            <a:spLocks noChangeArrowheads="1"/>
          </p:cNvSpPr>
          <p:nvPr/>
        </p:nvSpPr>
        <p:spPr bwMode="auto">
          <a:xfrm>
            <a:off x="4953000" y="4065588"/>
            <a:ext cx="15065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200" b="1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Row-buffer</a:t>
            </a:r>
          </a:p>
        </p:txBody>
      </p:sp>
      <p:sp>
        <p:nvSpPr>
          <p:cNvPr id="114762" name="TextBox 46"/>
          <p:cNvSpPr txBox="1">
            <a:spLocks noChangeArrowheads="1"/>
          </p:cNvSpPr>
          <p:nvPr/>
        </p:nvSpPr>
        <p:spPr bwMode="auto">
          <a:xfrm>
            <a:off x="7162800" y="4573588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1B</a:t>
            </a:r>
          </a:p>
        </p:txBody>
      </p:sp>
      <p:sp>
        <p:nvSpPr>
          <p:cNvPr id="114763" name="TextBox 48"/>
          <p:cNvSpPr txBox="1">
            <a:spLocks noChangeArrowheads="1"/>
          </p:cNvSpPr>
          <p:nvPr/>
        </p:nvSpPr>
        <p:spPr bwMode="auto">
          <a:xfrm>
            <a:off x="5410200" y="4802188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18919" y="6134894"/>
            <a:ext cx="8382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4765" name="TextBox 50"/>
          <p:cNvSpPr txBox="1">
            <a:spLocks noChangeArrowheads="1"/>
          </p:cNvSpPr>
          <p:nvPr/>
        </p:nvSpPr>
        <p:spPr bwMode="auto">
          <a:xfrm rot="-5400000">
            <a:off x="5110957" y="5950744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sp>
        <p:nvSpPr>
          <p:cNvPr id="28" name="Diagonal Stripe 27"/>
          <p:cNvSpPr/>
          <p:nvPr/>
        </p:nvSpPr>
        <p:spPr>
          <a:xfrm rot="13500000">
            <a:off x="5294313" y="4991100"/>
            <a:ext cx="914400" cy="914400"/>
          </a:xfrm>
          <a:prstGeom prst="diagStri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04800" y="2057400"/>
            <a:ext cx="2286000" cy="28956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124200" y="1219200"/>
            <a:ext cx="5410200" cy="5410200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8" name="Straight Connector 57"/>
          <p:cNvCxnSpPr>
            <a:stCxn id="56" idx="0"/>
          </p:cNvCxnSpPr>
          <p:nvPr/>
        </p:nvCxnSpPr>
        <p:spPr>
          <a:xfrm rot="5400000" flipH="1" flipV="1">
            <a:off x="2133600" y="762000"/>
            <a:ext cx="609600" cy="198120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6" idx="4"/>
          </p:cNvCxnSpPr>
          <p:nvPr/>
        </p:nvCxnSpPr>
        <p:spPr>
          <a:xfrm rot="16200000" flipH="1">
            <a:off x="1714500" y="4686300"/>
            <a:ext cx="1295400" cy="182880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079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Page Mode DRAM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a </a:t>
            </a:r>
            <a:r>
              <a:rPr lang="en-US" dirty="0">
                <a:latin typeface="Tahoma" charset="0"/>
              </a:rPr>
              <a:t>DRAM bank is a 2D array of cells: rows x columns</a:t>
            </a:r>
          </a:p>
          <a:p>
            <a:r>
              <a:rPr lang="en-US" dirty="0" smtClean="0">
                <a:latin typeface="Tahoma" charset="0"/>
              </a:rPr>
              <a:t>a </a:t>
            </a:r>
            <a:r>
              <a:rPr lang="en-US" altLang="ja-JP" dirty="0" smtClean="0">
                <a:latin typeface="Tahoma" charset="0"/>
              </a:rPr>
              <a:t>DRAM row </a:t>
            </a:r>
            <a:r>
              <a:rPr lang="en-US" altLang="ja-JP" dirty="0">
                <a:latin typeface="Tahoma" charset="0"/>
              </a:rPr>
              <a:t>is also called a </a:t>
            </a:r>
            <a:r>
              <a:rPr lang="en-US" altLang="ja-JP" dirty="0" smtClean="0">
                <a:latin typeface="Tahoma" charset="0"/>
              </a:rPr>
              <a:t>DRAM page</a:t>
            </a:r>
            <a:endParaRPr lang="en-US" altLang="ja-JP" dirty="0">
              <a:latin typeface="Tahoma" charset="0"/>
            </a:endParaRPr>
          </a:p>
          <a:p>
            <a:r>
              <a:rPr lang="en-US" altLang="ja-JP" dirty="0" smtClean="0">
                <a:latin typeface="Tahoma" charset="0"/>
              </a:rPr>
              <a:t>sense amplifiers </a:t>
            </a:r>
            <a:r>
              <a:rPr lang="en-US" altLang="ja-JP" dirty="0">
                <a:latin typeface="Tahoma" charset="0"/>
              </a:rPr>
              <a:t>also called </a:t>
            </a:r>
            <a:r>
              <a:rPr lang="ja-JP" altLang="en-US" dirty="0">
                <a:latin typeface="Tahoma" charset="0"/>
              </a:rPr>
              <a:t>“</a:t>
            </a:r>
            <a:r>
              <a:rPr lang="en-US" altLang="ja-JP" dirty="0">
                <a:latin typeface="Tahoma" charset="0"/>
              </a:rPr>
              <a:t>row buffer</a:t>
            </a:r>
            <a:r>
              <a:rPr lang="ja-JP" altLang="en-US" dirty="0">
                <a:latin typeface="Tahoma" charset="0"/>
              </a:rPr>
              <a:t>”</a:t>
            </a:r>
            <a:endParaRPr lang="en-US" altLang="ja-JP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each </a:t>
            </a:r>
            <a:r>
              <a:rPr lang="en-US" dirty="0">
                <a:latin typeface="Tahoma" charset="0"/>
              </a:rPr>
              <a:t>address is a &lt;</a:t>
            </a:r>
            <a:r>
              <a:rPr lang="en-US" dirty="0" err="1">
                <a:latin typeface="Tahoma" charset="0"/>
              </a:rPr>
              <a:t>row,column</a:t>
            </a:r>
            <a:r>
              <a:rPr lang="en-US" dirty="0">
                <a:latin typeface="Tahoma" charset="0"/>
              </a:rPr>
              <a:t>&gt; pair</a:t>
            </a:r>
          </a:p>
          <a:p>
            <a:r>
              <a:rPr lang="en-US" dirty="0" smtClean="0">
                <a:latin typeface="Tahoma" charset="0"/>
              </a:rPr>
              <a:t>access </a:t>
            </a:r>
            <a:r>
              <a:rPr lang="en-US" dirty="0">
                <a:latin typeface="Tahoma" charset="0"/>
              </a:rPr>
              <a:t>to a </a:t>
            </a:r>
            <a:r>
              <a:rPr lang="ja-JP" altLang="en-US" dirty="0">
                <a:latin typeface="Tahoma" charset="0"/>
              </a:rPr>
              <a:t>“</a:t>
            </a:r>
            <a:r>
              <a:rPr lang="en-US" altLang="ja-JP" dirty="0">
                <a:latin typeface="Tahoma" charset="0"/>
              </a:rPr>
              <a:t>closed row</a:t>
            </a:r>
            <a:r>
              <a:rPr lang="ja-JP" altLang="en-US" dirty="0">
                <a:latin typeface="Tahoma" charset="0"/>
              </a:rPr>
              <a:t>”</a:t>
            </a:r>
            <a:endParaRPr lang="en-US" altLang="ja-JP" dirty="0">
              <a:latin typeface="Tahoma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activate</a:t>
            </a:r>
            <a:r>
              <a:rPr lang="en-US" dirty="0" smtClean="0">
                <a:latin typeface="Tahoma" charset="0"/>
                <a:ea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</a:rPr>
              <a:t>command opens row (placed into row buffer)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read/write</a:t>
            </a:r>
            <a:r>
              <a:rPr lang="en-US" dirty="0" smtClean="0">
                <a:latin typeface="Tahoma" charset="0"/>
                <a:ea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</a:rPr>
              <a:t>command reads/writes column in the row buffer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precharge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</a:rPr>
              <a:t>command closes the row and prepares the bank for next access</a:t>
            </a:r>
          </a:p>
          <a:p>
            <a:r>
              <a:rPr lang="en-US" dirty="0" smtClean="0">
                <a:latin typeface="Tahoma" charset="0"/>
              </a:rPr>
              <a:t>access </a:t>
            </a:r>
            <a:r>
              <a:rPr lang="en-US" dirty="0">
                <a:latin typeface="Tahoma" charset="0"/>
              </a:rPr>
              <a:t>to an </a:t>
            </a:r>
            <a:r>
              <a:rPr lang="ja-JP" altLang="en-US" dirty="0">
                <a:latin typeface="Tahoma" charset="0"/>
              </a:rPr>
              <a:t>“</a:t>
            </a:r>
            <a:r>
              <a:rPr lang="en-US" altLang="ja-JP" dirty="0">
                <a:latin typeface="Tahoma" charset="0"/>
              </a:rPr>
              <a:t>open row</a:t>
            </a:r>
            <a:r>
              <a:rPr lang="ja-JP" altLang="en-US" dirty="0">
                <a:latin typeface="Tahoma" charset="0"/>
              </a:rPr>
              <a:t>”</a:t>
            </a:r>
            <a:endParaRPr lang="en-US" altLang="ja-JP" dirty="0">
              <a:latin typeface="Tahoma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no </a:t>
            </a:r>
            <a:r>
              <a:rPr lang="en-US" dirty="0">
                <a:latin typeface="Tahoma" charset="0"/>
                <a:ea typeface="ＭＳ Ｐゴシック" charset="0"/>
              </a:rPr>
              <a:t>need for activate command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165383-8F94-D94D-979D-782FF22F809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8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Bank Operation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25EFCA-4315-3D4A-B90C-1B409A85256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3822700" y="1643063"/>
            <a:ext cx="1612900" cy="2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3822700" y="1931988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3822700" y="2219325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3822700" y="2508250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3822700" y="2795588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>
            <a:off x="3822700" y="3082925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3822700" y="3371850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822700" y="4480878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629150" y="38893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389563" y="4408488"/>
            <a:ext cx="12320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CC0000"/>
                </a:solidFill>
                <a:cs typeface="Arial" charset="0"/>
              </a:rPr>
              <a:t>row buffer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36525" y="1244600"/>
            <a:ext cx="2018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3399"/>
                </a:solidFill>
                <a:cs typeface="Arial" charset="0"/>
              </a:rPr>
              <a:t>(row 0, column 0)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900363" y="1643063"/>
            <a:ext cx="461962" cy="2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 rot="-5400000">
            <a:off x="2394697" y="2595047"/>
            <a:ext cx="1454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row decoder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889375" y="5056188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column mux</a:t>
            </a:r>
          </a:p>
        </p:txBody>
      </p:sp>
      <p:sp>
        <p:nvSpPr>
          <p:cNvPr id="95250" name="Line 20"/>
          <p:cNvSpPr>
            <a:spLocks noChangeShapeType="1"/>
          </p:cNvSpPr>
          <p:nvPr/>
        </p:nvSpPr>
        <p:spPr bwMode="auto">
          <a:xfrm>
            <a:off x="4052888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5251" name="Line 21"/>
          <p:cNvSpPr>
            <a:spLocks noChangeShapeType="1"/>
          </p:cNvSpPr>
          <p:nvPr/>
        </p:nvSpPr>
        <p:spPr bwMode="auto">
          <a:xfrm>
            <a:off x="4283075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5252" name="Line 22"/>
          <p:cNvSpPr>
            <a:spLocks noChangeShapeType="1"/>
          </p:cNvSpPr>
          <p:nvPr/>
        </p:nvSpPr>
        <p:spPr bwMode="auto">
          <a:xfrm>
            <a:off x="4514850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5253" name="Line 23"/>
          <p:cNvSpPr>
            <a:spLocks noChangeShapeType="1"/>
          </p:cNvSpPr>
          <p:nvPr/>
        </p:nvSpPr>
        <p:spPr bwMode="auto">
          <a:xfrm>
            <a:off x="4745038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5254" name="Line 24"/>
          <p:cNvSpPr>
            <a:spLocks noChangeShapeType="1"/>
          </p:cNvSpPr>
          <p:nvPr/>
        </p:nvSpPr>
        <p:spPr bwMode="auto">
          <a:xfrm>
            <a:off x="4975225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5255" name="Line 25"/>
          <p:cNvSpPr>
            <a:spLocks noChangeShapeType="1"/>
          </p:cNvSpPr>
          <p:nvPr/>
        </p:nvSpPr>
        <p:spPr bwMode="auto">
          <a:xfrm>
            <a:off x="5205413" y="1643063"/>
            <a:ext cx="0" cy="22463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5256" name="Line 26"/>
          <p:cNvSpPr>
            <a:spLocks noChangeShapeType="1"/>
          </p:cNvSpPr>
          <p:nvPr/>
        </p:nvSpPr>
        <p:spPr bwMode="auto">
          <a:xfrm>
            <a:off x="3822700" y="3636963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3362325" y="2795588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4637088" y="4754563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>
            <a:off x="2266950" y="2795588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558800" y="2565400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row address 0</a:t>
            </a:r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1301750" y="5078413"/>
            <a:ext cx="203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column address 0</a:t>
            </a:r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>
            <a:off x="3414713" y="5272088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4629150" y="5445125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4283075" y="5734050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data</a:t>
            </a:r>
          </a:p>
        </p:txBody>
      </p:sp>
      <p:sp>
        <p:nvSpPr>
          <p:cNvPr id="34" name="Rectangle 45"/>
          <p:cNvSpPr>
            <a:spLocks noChangeArrowheads="1"/>
          </p:cNvSpPr>
          <p:nvPr/>
        </p:nvSpPr>
        <p:spPr bwMode="auto">
          <a:xfrm>
            <a:off x="3822700" y="1643063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47"/>
          <p:cNvSpPr>
            <a:spLocks noChangeArrowheads="1"/>
          </p:cNvSpPr>
          <p:nvPr/>
        </p:nvSpPr>
        <p:spPr bwMode="auto">
          <a:xfrm>
            <a:off x="3822700" y="4465638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48"/>
          <p:cNvSpPr>
            <a:spLocks noChangeArrowheads="1"/>
          </p:cNvSpPr>
          <p:nvPr/>
        </p:nvSpPr>
        <p:spPr bwMode="auto">
          <a:xfrm>
            <a:off x="3822700" y="4480878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4225925" y="4444048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chemeClr val="bg1"/>
                </a:solidFill>
                <a:cs typeface="Arial" charset="0"/>
              </a:rPr>
              <a:t>row 0</a:t>
            </a: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4237038" y="443642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empty</a:t>
            </a:r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7938" y="1530350"/>
            <a:ext cx="2146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3399"/>
                </a:solidFill>
                <a:cs typeface="Arial" charset="0"/>
              </a:rPr>
              <a:t>  (row 0, column 1)</a:t>
            </a:r>
          </a:p>
        </p:txBody>
      </p:sp>
      <p:sp>
        <p:nvSpPr>
          <p:cNvPr id="40" name="Text Box 52"/>
          <p:cNvSpPr txBox="1">
            <a:spLocks noChangeArrowheads="1"/>
          </p:cNvSpPr>
          <p:nvPr/>
        </p:nvSpPr>
        <p:spPr bwMode="auto">
          <a:xfrm>
            <a:off x="1301750" y="5078413"/>
            <a:ext cx="203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column address 1</a:t>
            </a:r>
          </a:p>
        </p:txBody>
      </p:sp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4054475" y="4465638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136525" y="1797050"/>
            <a:ext cx="2146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3399"/>
                </a:solidFill>
                <a:cs typeface="Arial" charset="0"/>
              </a:rPr>
              <a:t>(row 0, column 85)</a:t>
            </a:r>
          </a:p>
        </p:txBody>
      </p:sp>
      <p:sp>
        <p:nvSpPr>
          <p:cNvPr id="43" name="Rectangle 55"/>
          <p:cNvSpPr>
            <a:spLocks noChangeArrowheads="1"/>
          </p:cNvSpPr>
          <p:nvPr/>
        </p:nvSpPr>
        <p:spPr bwMode="auto">
          <a:xfrm>
            <a:off x="5032375" y="4465638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1301750" y="5078413"/>
            <a:ext cx="218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column address 85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144463" y="2070100"/>
            <a:ext cx="2018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3399"/>
                </a:solidFill>
                <a:cs typeface="Arial" charset="0"/>
              </a:rPr>
              <a:t>(row 1, column 0)</a:t>
            </a:r>
          </a:p>
        </p:txBody>
      </p: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6669088" y="440848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3B812F"/>
                </a:solidFill>
                <a:cs typeface="Arial" charset="0"/>
              </a:rPr>
              <a:t>HIT</a:t>
            </a:r>
          </a:p>
        </p:txBody>
      </p:sp>
      <p:sp>
        <p:nvSpPr>
          <p:cNvPr id="47" name="Text Box 60"/>
          <p:cNvSpPr txBox="1">
            <a:spLocks noChangeArrowheads="1"/>
          </p:cNvSpPr>
          <p:nvPr/>
        </p:nvSpPr>
        <p:spPr bwMode="auto">
          <a:xfrm>
            <a:off x="6667500" y="4408488"/>
            <a:ext cx="55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3B812F"/>
                </a:solidFill>
                <a:cs typeface="Arial" charset="0"/>
              </a:rPr>
              <a:t>HIT</a:t>
            </a:r>
          </a:p>
        </p:txBody>
      </p:sp>
      <p:sp>
        <p:nvSpPr>
          <p:cNvPr id="48" name="Text Box 61"/>
          <p:cNvSpPr txBox="1">
            <a:spLocks noChangeArrowheads="1"/>
          </p:cNvSpPr>
          <p:nvPr/>
        </p:nvSpPr>
        <p:spPr bwMode="auto">
          <a:xfrm>
            <a:off x="558800" y="2564766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row address 1</a:t>
            </a:r>
          </a:p>
        </p:txBody>
      </p:sp>
      <p:sp>
        <p:nvSpPr>
          <p:cNvPr id="49" name="Rectangle 62"/>
          <p:cNvSpPr>
            <a:spLocks noChangeArrowheads="1"/>
          </p:cNvSpPr>
          <p:nvPr/>
        </p:nvSpPr>
        <p:spPr bwMode="auto">
          <a:xfrm>
            <a:off x="3822700" y="1931988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Rectangle 63"/>
          <p:cNvSpPr>
            <a:spLocks noChangeArrowheads="1"/>
          </p:cNvSpPr>
          <p:nvPr/>
        </p:nvSpPr>
        <p:spPr bwMode="auto">
          <a:xfrm>
            <a:off x="3822700" y="4473258"/>
            <a:ext cx="1612900" cy="2889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Rectangle 64"/>
          <p:cNvSpPr>
            <a:spLocks noChangeArrowheads="1"/>
          </p:cNvSpPr>
          <p:nvPr/>
        </p:nvSpPr>
        <p:spPr bwMode="auto">
          <a:xfrm>
            <a:off x="3822700" y="4465638"/>
            <a:ext cx="230188" cy="2889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Text Box 65"/>
          <p:cNvSpPr txBox="1">
            <a:spLocks noChangeArrowheads="1"/>
          </p:cNvSpPr>
          <p:nvPr/>
        </p:nvSpPr>
        <p:spPr bwMode="auto">
          <a:xfrm>
            <a:off x="4273550" y="4419600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FFFF"/>
                </a:solidFill>
                <a:cs typeface="Arial" charset="0"/>
              </a:rPr>
              <a:t>row 1</a:t>
            </a:r>
          </a:p>
        </p:txBody>
      </p:sp>
      <p:sp>
        <p:nvSpPr>
          <p:cNvPr id="53" name="Text Box 66"/>
          <p:cNvSpPr txBox="1">
            <a:spLocks noChangeArrowheads="1"/>
          </p:cNvSpPr>
          <p:nvPr/>
        </p:nvSpPr>
        <p:spPr bwMode="auto">
          <a:xfrm>
            <a:off x="1301750" y="5072022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column address 0</a:t>
            </a:r>
          </a:p>
        </p:txBody>
      </p:sp>
      <p:sp>
        <p:nvSpPr>
          <p:cNvPr id="54" name="Text Box 67"/>
          <p:cNvSpPr txBox="1">
            <a:spLocks noChangeArrowheads="1"/>
          </p:cNvSpPr>
          <p:nvPr/>
        </p:nvSpPr>
        <p:spPr bwMode="auto">
          <a:xfrm>
            <a:off x="6645275" y="4408488"/>
            <a:ext cx="145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00"/>
                </a:solidFill>
                <a:cs typeface="Arial" charset="0"/>
              </a:rPr>
              <a:t>CONFLICT !</a:t>
            </a:r>
          </a:p>
        </p:txBody>
      </p:sp>
      <p:sp>
        <p:nvSpPr>
          <p:cNvPr id="95286" name="Text Box 69"/>
          <p:cNvSpPr txBox="1">
            <a:spLocks noChangeArrowheads="1"/>
          </p:cNvSpPr>
          <p:nvPr/>
        </p:nvSpPr>
        <p:spPr bwMode="auto">
          <a:xfrm>
            <a:off x="4052888" y="1296988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00"/>
                </a:solidFill>
                <a:cs typeface="Arial" charset="0"/>
              </a:rPr>
              <a:t>columns</a:t>
            </a:r>
          </a:p>
        </p:txBody>
      </p:sp>
      <p:sp>
        <p:nvSpPr>
          <p:cNvPr id="95287" name="Text Box 70"/>
          <p:cNvSpPr txBox="1">
            <a:spLocks noChangeArrowheads="1"/>
          </p:cNvSpPr>
          <p:nvPr/>
        </p:nvSpPr>
        <p:spPr bwMode="auto">
          <a:xfrm rot="5400000">
            <a:off x="5262329" y="2636322"/>
            <a:ext cx="6719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00"/>
                </a:solidFill>
                <a:cs typeface="Arial" charset="0"/>
              </a:rPr>
              <a:t>rows</a:t>
            </a: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153988" y="979488"/>
            <a:ext cx="207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3399"/>
                </a:solidFill>
                <a:cs typeface="Arial" charset="0"/>
              </a:rPr>
              <a:t>  access address: </a:t>
            </a:r>
          </a:p>
        </p:txBody>
      </p:sp>
      <p:sp>
        <p:nvSpPr>
          <p:cNvPr id="58" name="Trapezoid 57"/>
          <p:cNvSpPr/>
          <p:nvPr/>
        </p:nvSpPr>
        <p:spPr bwMode="auto">
          <a:xfrm rot="10800000">
            <a:off x="3814763" y="5026025"/>
            <a:ext cx="1617662" cy="422275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49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0231 L 0.07899 0.00069 L 0.07413 0.22615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 0.0007 C 0.02622 0.00116 0.05243 0.00232 0.05243 0.00232 L 0.04879 0.22778 " pathEditMode="relative" ptsTypes="fAA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0.00232 L -0.05695 0.00232 L -0.05816 0.22616 " pathEditMode="relative" ptsTypes="AAA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0.00232 L 0.07899 0.0007 L 0.07413 0.22616 " pathEditMode="relative" ptsTypes="AAA">
                                      <p:cBhvr>
                                        <p:cTn id="1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5" grpId="1"/>
      <p:bldP spid="16" grpId="0" animBg="1"/>
      <p:bldP spid="17" grpId="0"/>
      <p:bldP spid="18" grpId="0"/>
      <p:bldP spid="26" grpId="0" animBg="1"/>
      <p:bldP spid="27" grpId="0" animBg="1"/>
      <p:bldP spid="28" grpId="0" animBg="1"/>
      <p:bldP spid="29" grpId="0"/>
      <p:bldP spid="29" grpId="1"/>
      <p:bldP spid="30" grpId="0"/>
      <p:bldP spid="30" grpId="1"/>
      <p:bldP spid="31" grpId="0" animBg="1"/>
      <p:bldP spid="32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6" grpId="2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 animBg="1"/>
      <p:bldP spid="41" grpId="1" animBg="1"/>
      <p:bldP spid="41" grpId="2" animBg="1"/>
      <p:bldP spid="42" grpId="0"/>
      <p:bldP spid="42" grpId="1"/>
      <p:bldP spid="43" grpId="0" animBg="1"/>
      <p:bldP spid="43" grpId="1" animBg="1"/>
      <p:bldP spid="43" grpId="2" animBg="1"/>
      <p:bldP spid="44" grpId="0"/>
      <p:bldP spid="44" grpId="1"/>
      <p:bldP spid="45" grpId="0"/>
      <p:bldP spid="46" grpId="0"/>
      <p:bldP spid="46" grpId="1"/>
      <p:bldP spid="47" grpId="0"/>
      <p:bldP spid="47" grpId="1"/>
      <p:bldP spid="48" grpId="0"/>
      <p:bldP spid="48" grpId="1"/>
      <p:bldP spid="49" grpId="0" animBg="1"/>
      <p:bldP spid="49" grpId="1" animBg="1"/>
      <p:bldP spid="50" grpId="0" animBg="1"/>
      <p:bldP spid="51" grpId="0" animBg="1"/>
      <p:bldP spid="51" grpId="1" animBg="1"/>
      <p:bldP spid="52" grpId="0"/>
      <p:bldP spid="53" grpId="0"/>
      <p:bldP spid="54" grpId="0"/>
      <p:bldP spid="54" grpId="1"/>
      <p:bldP spid="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Bank: A Fundamental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problem</a:t>
            </a:r>
            <a:r>
              <a:rPr lang="en-US" dirty="0" smtClean="0"/>
              <a:t>: a single monolithic memory array takes long to access and does not enable multiple accesses in parallel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goal</a:t>
            </a:r>
            <a:r>
              <a:rPr lang="en-US" dirty="0" smtClean="0"/>
              <a:t>: reduce the latency of memory array access and enable multiple accesses in parallel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idea</a:t>
            </a:r>
            <a:r>
              <a:rPr lang="en-US" dirty="0" smtClean="0"/>
              <a:t>: divide the array into multiple banks that can be accessed independently (in the same cycle or in consecutive cycles)</a:t>
            </a:r>
          </a:p>
          <a:p>
            <a:pPr lvl="1"/>
            <a:r>
              <a:rPr lang="en-US" dirty="0" smtClean="0"/>
              <a:t>each bank is smaller than the entire memory storage</a:t>
            </a:r>
          </a:p>
          <a:p>
            <a:pPr lvl="1"/>
            <a:r>
              <a:rPr lang="en-US" dirty="0" smtClean="0"/>
              <a:t>accesses to different banks can be overlapped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83AFEA-169F-CB45-8A50-A5BA6C808AD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55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>
          <a:xfrm>
            <a:off x="300038" y="152400"/>
            <a:ext cx="8843962" cy="1066800"/>
          </a:xfrm>
        </p:spPr>
        <p:txBody>
          <a:bodyPr/>
          <a:lstStyle/>
          <a:p>
            <a:r>
              <a:rPr lang="en-US" dirty="0" smtClean="0">
                <a:latin typeface="Garamond" charset="0"/>
              </a:rPr>
              <a:t>Interleaving </a:t>
            </a:r>
            <a:r>
              <a:rPr lang="en-US" dirty="0">
                <a:latin typeface="Garamond" charset="0"/>
              </a:rPr>
              <a:t>Multiple Banks and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m</a:t>
            </a:r>
            <a:r>
              <a:rPr lang="en-US" dirty="0" smtClean="0">
                <a:latin typeface="Tahoma" charset="0"/>
              </a:rPr>
              <a:t>ultiple </a:t>
            </a:r>
            <a:r>
              <a:rPr lang="en-US" dirty="0">
                <a:latin typeface="Tahoma" charset="0"/>
              </a:rPr>
              <a:t>banks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enable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concurrent DRAM accesses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bits </a:t>
            </a:r>
            <a:r>
              <a:rPr lang="en-US" dirty="0">
                <a:latin typeface="Tahoma" charset="0"/>
                <a:ea typeface="ＭＳ Ｐゴシック" charset="0"/>
              </a:rPr>
              <a:t>in address determine which bank an address resides in</a:t>
            </a:r>
          </a:p>
          <a:p>
            <a:r>
              <a:rPr lang="en-US" dirty="0" smtClean="0">
                <a:latin typeface="Tahoma" charset="0"/>
              </a:rPr>
              <a:t>multiple </a:t>
            </a:r>
            <a:r>
              <a:rPr lang="en-US" dirty="0">
                <a:latin typeface="Tahoma" charset="0"/>
              </a:rPr>
              <a:t>independent channels serve the same purpose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but </a:t>
            </a:r>
            <a:r>
              <a:rPr lang="en-US" dirty="0">
                <a:latin typeface="Tahoma" charset="0"/>
                <a:ea typeface="ＭＳ Ｐゴシック" charset="0"/>
              </a:rPr>
              <a:t>they are even better because they have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separate data buses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increased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bus bandwidth</a:t>
            </a:r>
          </a:p>
          <a:p>
            <a:pPr lvl="1"/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</a:rPr>
              <a:t>enabling </a:t>
            </a:r>
            <a:r>
              <a:rPr lang="en-US" dirty="0">
                <a:latin typeface="Tahoma" charset="0"/>
              </a:rPr>
              <a:t>more concurrency requires reducing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bank </a:t>
            </a:r>
            <a:r>
              <a:rPr lang="en-US" dirty="0">
                <a:latin typeface="Tahoma" charset="0"/>
                <a:ea typeface="ＭＳ Ｐゴシック" charset="0"/>
              </a:rPr>
              <a:t>conflicts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channel </a:t>
            </a:r>
            <a:r>
              <a:rPr lang="en-US" dirty="0">
                <a:latin typeface="Tahoma" charset="0"/>
                <a:ea typeface="ＭＳ Ｐゴシック" charset="0"/>
              </a:rPr>
              <a:t>conflicts</a:t>
            </a:r>
          </a:p>
          <a:p>
            <a:r>
              <a:rPr lang="en-US" dirty="0" smtClean="0">
                <a:latin typeface="Tahoma" charset="0"/>
              </a:rPr>
              <a:t>how </a:t>
            </a:r>
            <a:r>
              <a:rPr lang="en-US" dirty="0">
                <a:latin typeface="Tahoma" charset="0"/>
              </a:rPr>
              <a:t>to select/randomize bank/channel indices in address?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lower </a:t>
            </a:r>
            <a:r>
              <a:rPr lang="en-US" dirty="0">
                <a:latin typeface="Tahoma" charset="0"/>
                <a:ea typeface="ＭＳ Ｐゴシック" charset="0"/>
              </a:rPr>
              <a:t>order bits have more entropy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randomizing </a:t>
            </a:r>
            <a:r>
              <a:rPr lang="en-US" dirty="0">
                <a:latin typeface="Tahoma" charset="0"/>
                <a:ea typeface="ＭＳ Ｐゴシック" charset="0"/>
              </a:rPr>
              <a:t>hash functions (XOR of different address bits)</a:t>
            </a:r>
          </a:p>
          <a:p>
            <a:pPr lvl="1"/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32C247-D2EF-E549-AC01-40D30E25CF1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91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State of the Main Memory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0728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recent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technology, architecture, and application trends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lead to new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requirements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exacerbate old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requirements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DRAM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and memory controllers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, as we know them today, are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(will be)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unlikely to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satisfy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all requirements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emerging non-volatile memory technologies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(e.g., PCM)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enable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new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opportunities</a:t>
            </a:r>
            <a:r>
              <a:rPr lang="en-US" dirty="0" smtClean="0">
                <a:latin typeface="Tahoma" charset="0"/>
                <a:ea typeface="ＭＳ Ｐゴシック" charset="0"/>
              </a:rPr>
              <a:t>: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memory+storage</a:t>
            </a:r>
            <a:r>
              <a:rPr lang="en-US" dirty="0" smtClean="0">
                <a:latin typeface="Tahoma" charset="0"/>
                <a:ea typeface="ＭＳ Ｐゴシック" charset="0"/>
              </a:rPr>
              <a:t> merging</a:t>
            </a: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to rethink the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system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to fix DRAM issues and enable emerging technologies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to satisfy all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requirements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marL="344487" lvl="1" indent="0">
              <a:buNone/>
            </a:pPr>
            <a:endParaRPr lang="en-US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7878BD7-8E09-7949-990F-1FFCA512AD3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00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How Multiple </a:t>
            </a:r>
            <a:r>
              <a:rPr lang="en-US" dirty="0" smtClean="0">
                <a:latin typeface="Garamond" charset="0"/>
              </a:rPr>
              <a:t>Banks </a:t>
            </a:r>
            <a:r>
              <a:rPr lang="en-US" dirty="0">
                <a:latin typeface="Garamond" charset="0"/>
              </a:rPr>
              <a:t>Help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2B3E68-0FA9-C74F-BF96-14479F3E0AA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259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12850"/>
            <a:ext cx="858043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381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Address Mapping (Single Channel)</a:t>
            </a: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31237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s</a:t>
            </a:r>
            <a:r>
              <a:rPr lang="en-US" dirty="0" smtClean="0">
                <a:latin typeface="Tahoma" charset="0"/>
              </a:rPr>
              <a:t>ingle-channel </a:t>
            </a:r>
            <a:r>
              <a:rPr lang="en-US" dirty="0">
                <a:latin typeface="Tahoma" charset="0"/>
              </a:rPr>
              <a:t>system with 8-byte memory bus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2GB memory, 8 banks, 16K rows &amp; 2K columns per bank</a:t>
            </a:r>
          </a:p>
          <a:p>
            <a:endParaRPr lang="en-US" sz="1200" dirty="0" smtClean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row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interleaving</a:t>
            </a: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consecutive </a:t>
            </a:r>
            <a:r>
              <a:rPr lang="en-US" sz="2000" dirty="0">
                <a:latin typeface="Tahoma" charset="0"/>
                <a:ea typeface="ＭＳ Ｐゴシック" charset="0"/>
              </a:rPr>
              <a:t>rows of memory in consecutive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banks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a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ccesses to consecutive cache blocks serviced in a pipelined manner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endParaRPr lang="en-US" sz="1200" dirty="0" smtClean="0">
              <a:solidFill>
                <a:srgbClr val="0000FF"/>
              </a:solidFill>
              <a:latin typeface="Tahoma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cache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block interleaving</a:t>
            </a:r>
          </a:p>
          <a:p>
            <a:pPr marL="695325" lvl="2" indent="-342900"/>
            <a:r>
              <a:rPr lang="en-US" dirty="0" smtClean="0">
                <a:latin typeface="Tahoma" charset="0"/>
                <a:ea typeface="ＭＳ Ｐゴシック" charset="0"/>
              </a:rPr>
              <a:t>consecutive </a:t>
            </a:r>
            <a:r>
              <a:rPr lang="en-US" dirty="0">
                <a:latin typeface="Tahoma" charset="0"/>
                <a:ea typeface="ＭＳ Ｐゴシック" charset="0"/>
              </a:rPr>
              <a:t>cache block addresses in consecutive banks</a:t>
            </a:r>
          </a:p>
          <a:p>
            <a:pPr marL="695325" lvl="2" indent="-342900"/>
            <a:r>
              <a:rPr lang="en-US" dirty="0">
                <a:latin typeface="Tahoma" charset="0"/>
                <a:ea typeface="ＭＳ Ｐゴシック" charset="0"/>
              </a:rPr>
              <a:t>64 byte cache blocks</a:t>
            </a:r>
          </a:p>
          <a:p>
            <a:pPr marL="695325" lvl="2" indent="-342900"/>
            <a:endParaRPr lang="en-US" dirty="0">
              <a:latin typeface="Tahoma" charset="0"/>
              <a:ea typeface="ＭＳ Ｐゴシック" charset="0"/>
            </a:endParaRPr>
          </a:p>
          <a:p>
            <a:pPr marL="352425" lvl="2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marL="695325" lvl="2" indent="-342900"/>
            <a:r>
              <a:rPr lang="en-US" dirty="0" smtClean="0">
                <a:latin typeface="Tahoma" charset="0"/>
                <a:ea typeface="ＭＳ Ｐゴシック" charset="0"/>
              </a:rPr>
              <a:t>accesses </a:t>
            </a:r>
            <a:r>
              <a:rPr lang="en-US" dirty="0">
                <a:latin typeface="Tahoma" charset="0"/>
                <a:ea typeface="ＭＳ Ｐゴシック" charset="0"/>
              </a:rPr>
              <a:t>to consecutive cache blocks can be serviced in parallel</a:t>
            </a:r>
          </a:p>
          <a:p>
            <a:endParaRPr lang="en-US" dirty="0">
              <a:solidFill>
                <a:srgbClr val="0000FF"/>
              </a:solidFill>
              <a:latin typeface="Tahoma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B96288-5370-894B-BD4E-81EC5619814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28004" name="TextBox 4"/>
          <p:cNvSpPr txBox="1">
            <a:spLocks noChangeArrowheads="1"/>
          </p:cNvSpPr>
          <p:nvPr/>
        </p:nvSpPr>
        <p:spPr bwMode="auto">
          <a:xfrm>
            <a:off x="4425950" y="3068960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olumn (11 bits)</a:t>
            </a:r>
          </a:p>
        </p:txBody>
      </p:sp>
      <p:sp>
        <p:nvSpPr>
          <p:cNvPr id="128005" name="TextBox 5"/>
          <p:cNvSpPr txBox="1">
            <a:spLocks noChangeArrowheads="1"/>
          </p:cNvSpPr>
          <p:nvPr/>
        </p:nvSpPr>
        <p:spPr bwMode="auto">
          <a:xfrm>
            <a:off x="3205163" y="3068960"/>
            <a:ext cx="122078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ank (3 bits)</a:t>
            </a:r>
          </a:p>
        </p:txBody>
      </p:sp>
      <p:sp>
        <p:nvSpPr>
          <p:cNvPr id="128006" name="TextBox 6"/>
          <p:cNvSpPr txBox="1">
            <a:spLocks noChangeArrowheads="1"/>
          </p:cNvSpPr>
          <p:nvPr/>
        </p:nvSpPr>
        <p:spPr bwMode="auto">
          <a:xfrm>
            <a:off x="427038" y="3068960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(14 bits)</a:t>
            </a:r>
          </a:p>
        </p:txBody>
      </p:sp>
      <p:sp>
        <p:nvSpPr>
          <p:cNvPr id="128007" name="TextBox 7"/>
          <p:cNvSpPr txBox="1">
            <a:spLocks noChangeArrowheads="1"/>
          </p:cNvSpPr>
          <p:nvPr/>
        </p:nvSpPr>
        <p:spPr bwMode="auto">
          <a:xfrm>
            <a:off x="6845300" y="3068960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yte in bus (3 bits)</a:t>
            </a:r>
          </a:p>
        </p:txBody>
      </p:sp>
      <p:sp>
        <p:nvSpPr>
          <p:cNvPr id="128008" name="TextBox 8"/>
          <p:cNvSpPr txBox="1">
            <a:spLocks noChangeArrowheads="1"/>
          </p:cNvSpPr>
          <p:nvPr/>
        </p:nvSpPr>
        <p:spPr bwMode="auto">
          <a:xfrm>
            <a:off x="5800725" y="5566817"/>
            <a:ext cx="10445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ol. </a:t>
            </a:r>
          </a:p>
        </p:txBody>
      </p:sp>
      <p:sp>
        <p:nvSpPr>
          <p:cNvPr id="128009" name="TextBox 9"/>
          <p:cNvSpPr txBox="1">
            <a:spLocks noChangeArrowheads="1"/>
          </p:cNvSpPr>
          <p:nvPr/>
        </p:nvSpPr>
        <p:spPr bwMode="auto">
          <a:xfrm>
            <a:off x="3205163" y="5566817"/>
            <a:ext cx="1373187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high column</a:t>
            </a:r>
          </a:p>
        </p:txBody>
      </p:sp>
      <p:sp>
        <p:nvSpPr>
          <p:cNvPr id="128010" name="TextBox 10"/>
          <p:cNvSpPr txBox="1">
            <a:spLocks noChangeArrowheads="1"/>
          </p:cNvSpPr>
          <p:nvPr/>
        </p:nvSpPr>
        <p:spPr bwMode="auto">
          <a:xfrm>
            <a:off x="427038" y="5566817"/>
            <a:ext cx="277812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(14 bits)</a:t>
            </a:r>
          </a:p>
        </p:txBody>
      </p:sp>
      <p:sp>
        <p:nvSpPr>
          <p:cNvPr id="128011" name="TextBox 11"/>
          <p:cNvSpPr txBox="1">
            <a:spLocks noChangeArrowheads="1"/>
          </p:cNvSpPr>
          <p:nvPr/>
        </p:nvSpPr>
        <p:spPr bwMode="auto">
          <a:xfrm>
            <a:off x="6845300" y="5566817"/>
            <a:ext cx="16668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yte in bus (3 bits)</a:t>
            </a:r>
          </a:p>
        </p:txBody>
      </p:sp>
      <p:sp>
        <p:nvSpPr>
          <p:cNvPr id="128012" name="TextBox 12"/>
          <p:cNvSpPr txBox="1">
            <a:spLocks noChangeArrowheads="1"/>
          </p:cNvSpPr>
          <p:nvPr/>
        </p:nvSpPr>
        <p:spPr bwMode="auto">
          <a:xfrm>
            <a:off x="4578350" y="5566817"/>
            <a:ext cx="1222375" cy="3063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bank (3 bits)</a:t>
            </a:r>
          </a:p>
        </p:txBody>
      </p:sp>
      <p:sp>
        <p:nvSpPr>
          <p:cNvPr id="128013" name="TextBox 13"/>
          <p:cNvSpPr txBox="1">
            <a:spLocks noChangeArrowheads="1"/>
          </p:cNvSpPr>
          <p:nvPr/>
        </p:nvSpPr>
        <p:spPr bwMode="auto">
          <a:xfrm>
            <a:off x="6040438" y="5873204"/>
            <a:ext cx="552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128014" name="TextBox 14"/>
          <p:cNvSpPr txBox="1">
            <a:spLocks noChangeArrowheads="1"/>
          </p:cNvSpPr>
          <p:nvPr/>
        </p:nvSpPr>
        <p:spPr bwMode="auto">
          <a:xfrm>
            <a:off x="3673475" y="5887492"/>
            <a:ext cx="552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</p:spTree>
    <p:extLst>
      <p:ext uri="{BB962C8B-B14F-4D97-AF65-F5344CB8AC3E}">
        <p14:creationId xmlns:p14="http://schemas.microsoft.com/office/powerpoint/2010/main" val="3615604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Address Mapping (Multiple Channels)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6650"/>
            <a:ext cx="8610600" cy="5192713"/>
          </a:xfrm>
        </p:spPr>
        <p:txBody>
          <a:bodyPr/>
          <a:lstStyle/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w</a:t>
            </a:r>
            <a:r>
              <a:rPr lang="en-US" dirty="0" smtClean="0">
                <a:latin typeface="Tahoma" charset="0"/>
              </a:rPr>
              <a:t>here </a:t>
            </a:r>
            <a:r>
              <a:rPr lang="en-US" dirty="0">
                <a:latin typeface="Tahoma" charset="0"/>
              </a:rPr>
              <a:t>are consecutive cache blocks?</a:t>
            </a: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9EEBF2-B904-6541-953F-2D2C4596492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30052" name="TextBox 4"/>
          <p:cNvSpPr txBox="1">
            <a:spLocks noChangeArrowheads="1"/>
          </p:cNvSpPr>
          <p:nvPr/>
        </p:nvSpPr>
        <p:spPr bwMode="auto">
          <a:xfrm>
            <a:off x="4556125" y="1001713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olumn (11 bits)</a:t>
            </a:r>
          </a:p>
        </p:txBody>
      </p:sp>
      <p:sp>
        <p:nvSpPr>
          <p:cNvPr id="130053" name="TextBox 5"/>
          <p:cNvSpPr txBox="1">
            <a:spLocks noChangeArrowheads="1"/>
          </p:cNvSpPr>
          <p:nvPr/>
        </p:nvSpPr>
        <p:spPr bwMode="auto">
          <a:xfrm>
            <a:off x="3333750" y="1001713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ank (3 bits)</a:t>
            </a:r>
          </a:p>
        </p:txBody>
      </p:sp>
      <p:sp>
        <p:nvSpPr>
          <p:cNvPr id="130054" name="TextBox 6"/>
          <p:cNvSpPr txBox="1">
            <a:spLocks noChangeArrowheads="1"/>
          </p:cNvSpPr>
          <p:nvPr/>
        </p:nvSpPr>
        <p:spPr bwMode="auto">
          <a:xfrm>
            <a:off x="557213" y="1001713"/>
            <a:ext cx="27765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(14 bits)</a:t>
            </a:r>
          </a:p>
        </p:txBody>
      </p:sp>
      <p:sp>
        <p:nvSpPr>
          <p:cNvPr id="130055" name="TextBox 7"/>
          <p:cNvSpPr txBox="1">
            <a:spLocks noChangeArrowheads="1"/>
          </p:cNvSpPr>
          <p:nvPr/>
        </p:nvSpPr>
        <p:spPr bwMode="auto">
          <a:xfrm>
            <a:off x="6975475" y="1001713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yte in bus (3 bits)</a:t>
            </a:r>
          </a:p>
        </p:txBody>
      </p:sp>
      <p:sp>
        <p:nvSpPr>
          <p:cNvPr id="130056" name="TextBox 12"/>
          <p:cNvSpPr txBox="1">
            <a:spLocks noChangeArrowheads="1"/>
          </p:cNvSpPr>
          <p:nvPr/>
        </p:nvSpPr>
        <p:spPr bwMode="auto">
          <a:xfrm>
            <a:off x="333375" y="1001713"/>
            <a:ext cx="2238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130057" name="TextBox 13"/>
          <p:cNvSpPr txBox="1">
            <a:spLocks noChangeArrowheads="1"/>
          </p:cNvSpPr>
          <p:nvPr/>
        </p:nvSpPr>
        <p:spPr bwMode="auto">
          <a:xfrm>
            <a:off x="4556125" y="1498600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olumn (11 bits)</a:t>
            </a:r>
          </a:p>
        </p:txBody>
      </p:sp>
      <p:sp>
        <p:nvSpPr>
          <p:cNvPr id="130058" name="TextBox 14"/>
          <p:cNvSpPr txBox="1">
            <a:spLocks noChangeArrowheads="1"/>
          </p:cNvSpPr>
          <p:nvPr/>
        </p:nvSpPr>
        <p:spPr bwMode="auto">
          <a:xfrm>
            <a:off x="3333750" y="1498600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ank (3 bits)</a:t>
            </a:r>
          </a:p>
        </p:txBody>
      </p:sp>
      <p:sp>
        <p:nvSpPr>
          <p:cNvPr id="130059" name="TextBox 15"/>
          <p:cNvSpPr txBox="1">
            <a:spLocks noChangeArrowheads="1"/>
          </p:cNvSpPr>
          <p:nvPr/>
        </p:nvSpPr>
        <p:spPr bwMode="auto">
          <a:xfrm>
            <a:off x="333375" y="1498600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(14 bits)</a:t>
            </a:r>
          </a:p>
        </p:txBody>
      </p:sp>
      <p:sp>
        <p:nvSpPr>
          <p:cNvPr id="130060" name="TextBox 16"/>
          <p:cNvSpPr txBox="1">
            <a:spLocks noChangeArrowheads="1"/>
          </p:cNvSpPr>
          <p:nvPr/>
        </p:nvSpPr>
        <p:spPr bwMode="auto">
          <a:xfrm>
            <a:off x="6975475" y="1498600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yte in bus (3 bits)</a:t>
            </a:r>
          </a:p>
        </p:txBody>
      </p:sp>
      <p:sp>
        <p:nvSpPr>
          <p:cNvPr id="130061" name="TextBox 17"/>
          <p:cNvSpPr txBox="1">
            <a:spLocks noChangeArrowheads="1"/>
          </p:cNvSpPr>
          <p:nvPr/>
        </p:nvSpPr>
        <p:spPr bwMode="auto">
          <a:xfrm>
            <a:off x="3109913" y="1498600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130062" name="TextBox 18"/>
          <p:cNvSpPr txBox="1">
            <a:spLocks noChangeArrowheads="1"/>
          </p:cNvSpPr>
          <p:nvPr/>
        </p:nvSpPr>
        <p:spPr bwMode="auto">
          <a:xfrm>
            <a:off x="4556125" y="1997075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olumn (11 bits)</a:t>
            </a:r>
          </a:p>
        </p:txBody>
      </p:sp>
      <p:sp>
        <p:nvSpPr>
          <p:cNvPr id="130063" name="TextBox 19"/>
          <p:cNvSpPr txBox="1">
            <a:spLocks noChangeArrowheads="1"/>
          </p:cNvSpPr>
          <p:nvPr/>
        </p:nvSpPr>
        <p:spPr bwMode="auto">
          <a:xfrm>
            <a:off x="3109913" y="1997075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ank (3 bits)</a:t>
            </a:r>
          </a:p>
        </p:txBody>
      </p:sp>
      <p:sp>
        <p:nvSpPr>
          <p:cNvPr id="130064" name="TextBox 20"/>
          <p:cNvSpPr txBox="1">
            <a:spLocks noChangeArrowheads="1"/>
          </p:cNvSpPr>
          <p:nvPr/>
        </p:nvSpPr>
        <p:spPr bwMode="auto">
          <a:xfrm>
            <a:off x="333375" y="1997075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(14 bits)</a:t>
            </a:r>
          </a:p>
        </p:txBody>
      </p:sp>
      <p:sp>
        <p:nvSpPr>
          <p:cNvPr id="130065" name="TextBox 21"/>
          <p:cNvSpPr txBox="1">
            <a:spLocks noChangeArrowheads="1"/>
          </p:cNvSpPr>
          <p:nvPr/>
        </p:nvSpPr>
        <p:spPr bwMode="auto">
          <a:xfrm>
            <a:off x="6975475" y="1997075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yte in bus (3 bits)</a:t>
            </a:r>
          </a:p>
        </p:txBody>
      </p:sp>
      <p:sp>
        <p:nvSpPr>
          <p:cNvPr id="130066" name="TextBox 22"/>
          <p:cNvSpPr txBox="1">
            <a:spLocks noChangeArrowheads="1"/>
          </p:cNvSpPr>
          <p:nvPr/>
        </p:nvSpPr>
        <p:spPr bwMode="auto">
          <a:xfrm>
            <a:off x="4332288" y="1997075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130067" name="TextBox 23"/>
          <p:cNvSpPr txBox="1">
            <a:spLocks noChangeArrowheads="1"/>
          </p:cNvSpPr>
          <p:nvPr/>
        </p:nvSpPr>
        <p:spPr bwMode="auto">
          <a:xfrm>
            <a:off x="4332288" y="2457450"/>
            <a:ext cx="2419350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olumn (11 bits)</a:t>
            </a:r>
          </a:p>
        </p:txBody>
      </p:sp>
      <p:sp>
        <p:nvSpPr>
          <p:cNvPr id="130068" name="TextBox 24"/>
          <p:cNvSpPr txBox="1">
            <a:spLocks noChangeArrowheads="1"/>
          </p:cNvSpPr>
          <p:nvPr/>
        </p:nvSpPr>
        <p:spPr bwMode="auto">
          <a:xfrm>
            <a:off x="3109913" y="2457450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ank (3 bits)</a:t>
            </a:r>
          </a:p>
        </p:txBody>
      </p:sp>
      <p:sp>
        <p:nvSpPr>
          <p:cNvPr id="130069" name="TextBox 25"/>
          <p:cNvSpPr txBox="1">
            <a:spLocks noChangeArrowheads="1"/>
          </p:cNvSpPr>
          <p:nvPr/>
        </p:nvSpPr>
        <p:spPr bwMode="auto">
          <a:xfrm>
            <a:off x="333375" y="2457450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(14 bits)</a:t>
            </a:r>
          </a:p>
        </p:txBody>
      </p:sp>
      <p:sp>
        <p:nvSpPr>
          <p:cNvPr id="130070" name="TextBox 26"/>
          <p:cNvSpPr txBox="1">
            <a:spLocks noChangeArrowheads="1"/>
          </p:cNvSpPr>
          <p:nvPr/>
        </p:nvSpPr>
        <p:spPr bwMode="auto">
          <a:xfrm>
            <a:off x="6975475" y="2457450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yte in bus (3 bits)</a:t>
            </a:r>
          </a:p>
        </p:txBody>
      </p:sp>
      <p:sp>
        <p:nvSpPr>
          <p:cNvPr id="130071" name="TextBox 27"/>
          <p:cNvSpPr txBox="1">
            <a:spLocks noChangeArrowheads="1"/>
          </p:cNvSpPr>
          <p:nvPr/>
        </p:nvSpPr>
        <p:spPr bwMode="auto">
          <a:xfrm>
            <a:off x="6751638" y="2457450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929313" y="3443288"/>
            <a:ext cx="1046162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Col.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33750" y="3443288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igh 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olumn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7213" y="3443288"/>
            <a:ext cx="27765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(14 bits)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975475" y="3443288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yte in bus (3 bits)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08525" y="3443288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ank (3 bits)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70613" y="3751263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03650" y="3765550"/>
            <a:ext cx="550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33375" y="3443288"/>
            <a:ext cx="2238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929313" y="4041775"/>
            <a:ext cx="10445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Col.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333750" y="4041775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igh 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olumn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33375" y="4041775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(14 bits)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973888" y="4041775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yte in bus (3 bits)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708525" y="4041775"/>
            <a:ext cx="12207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ank (3 bits)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170613" y="4349750"/>
            <a:ext cx="5508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02063" y="4364038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109913" y="4041775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929313" y="4625975"/>
            <a:ext cx="1046162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Col. 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116263" y="4625975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igh 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olumn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33375" y="4625975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(14 bits)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975475" y="4625975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yte in bus (3 bits)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08525" y="4625975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ank (3 bits)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170613" y="4933950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586163" y="4946650"/>
            <a:ext cx="5508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484688" y="4625975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929313" y="5224463"/>
            <a:ext cx="1046162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Col.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116263" y="5224463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igh 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olumn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33375" y="5224463"/>
            <a:ext cx="277812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(14 bits)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975475" y="5224463"/>
            <a:ext cx="166528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yte in bus (3 bits)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484688" y="5224463"/>
            <a:ext cx="122078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ank (3 bits)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170613" y="5532438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586163" y="5545138"/>
            <a:ext cx="5508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5705475" y="5224463"/>
            <a:ext cx="2238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702300" y="5808663"/>
            <a:ext cx="10445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Col. 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108325" y="5808663"/>
            <a:ext cx="13747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igh 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olumn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27025" y="5808663"/>
            <a:ext cx="2776538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ow (14 bits)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967538" y="5808663"/>
            <a:ext cx="16668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yte in bus (3 bits)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476750" y="5808663"/>
            <a:ext cx="1222375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ank (3 bits)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946775" y="6116638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3 bits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578225" y="6130925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8 bits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757988" y="5808663"/>
            <a:ext cx="223837" cy="307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11920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6739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16740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16741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16742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6745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16746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pic>
        <p:nvPicPr>
          <p:cNvPr id="116747" name="Picture 53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2071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8" name="Picture 54" descr="nehale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9794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9" name="Picture 55" descr="DIMM_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20975"/>
            <a:ext cx="20716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0" name="Picture 56" descr="DIMM_c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62363"/>
            <a:ext cx="12954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1" name="Picture 57" descr="DIMM_c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24163"/>
            <a:ext cx="12954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hape 58"/>
          <p:cNvCxnSpPr>
            <a:cxnSpLocks noChangeShapeType="1"/>
            <a:stCxn id="116748" idx="3"/>
            <a:endCxn id="116750" idx="2"/>
          </p:cNvCxnSpPr>
          <p:nvPr/>
        </p:nvCxnSpPr>
        <p:spPr bwMode="auto">
          <a:xfrm flipV="1">
            <a:off x="7913688" y="3962400"/>
            <a:ext cx="354012" cy="1098550"/>
          </a:xfrm>
          <a:prstGeom prst="bentConnector2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0" name="Shape 59"/>
          <p:cNvCxnSpPr>
            <a:cxnSpLocks noChangeShapeType="1"/>
            <a:stCxn id="116748" idx="1"/>
            <a:endCxn id="116747" idx="2"/>
          </p:cNvCxnSpPr>
          <p:nvPr/>
        </p:nvCxnSpPr>
        <p:spPr bwMode="auto">
          <a:xfrm rot="10800000">
            <a:off x="6142038" y="4060825"/>
            <a:ext cx="792162" cy="1000125"/>
          </a:xfrm>
          <a:prstGeom prst="bentConnector2">
            <a:avLst/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1" name="Shape 16"/>
          <p:cNvCxnSpPr>
            <a:cxnSpLocks noChangeShapeType="1"/>
            <a:stCxn id="116750" idx="0"/>
            <a:endCxn id="116751" idx="2"/>
          </p:cNvCxnSpPr>
          <p:nvPr/>
        </p:nvCxnSpPr>
        <p:spPr bwMode="auto">
          <a:xfrm rot="5400000" flipH="1" flipV="1">
            <a:off x="7999413" y="3394075"/>
            <a:ext cx="538162" cy="1588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" name="Shape 16"/>
          <p:cNvCxnSpPr>
            <a:cxnSpLocks noChangeShapeType="1"/>
            <a:stCxn id="116747" idx="0"/>
            <a:endCxn id="116749" idx="2"/>
          </p:cNvCxnSpPr>
          <p:nvPr/>
        </p:nvCxnSpPr>
        <p:spPr bwMode="auto">
          <a:xfrm rot="5400000" flipH="1" flipV="1">
            <a:off x="5950744" y="3391694"/>
            <a:ext cx="381000" cy="1588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" name="Rectangle 62"/>
          <p:cNvSpPr/>
          <p:nvPr/>
        </p:nvSpPr>
        <p:spPr>
          <a:xfrm>
            <a:off x="4876800" y="2514600"/>
            <a:ext cx="2514600" cy="1752600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6757" name="TextBox 63"/>
          <p:cNvSpPr txBox="1">
            <a:spLocks noChangeArrowheads="1"/>
          </p:cNvSpPr>
          <p:nvPr/>
        </p:nvSpPr>
        <p:spPr bwMode="auto">
          <a:xfrm>
            <a:off x="5195888" y="21336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Channel 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029200" y="3505200"/>
            <a:ext cx="2209800" cy="609600"/>
          </a:xfrm>
          <a:prstGeom prst="rect">
            <a:avLst/>
          </a:prstGeom>
          <a:noFill/>
          <a:ln w="254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6759" name="TextBox 67"/>
          <p:cNvSpPr txBox="1">
            <a:spLocks noChangeArrowheads="1"/>
          </p:cNvSpPr>
          <p:nvPr/>
        </p:nvSpPr>
        <p:spPr bwMode="auto">
          <a:xfrm>
            <a:off x="3810000" y="34401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00B050"/>
                </a:solidFill>
                <a:latin typeface="Calibri" charset="0"/>
                <a:cs typeface="Arial" charset="0"/>
              </a:rPr>
              <a:t>DIMM 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181600" y="3635375"/>
            <a:ext cx="1905000" cy="304800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6761" name="TextBox 69"/>
          <p:cNvSpPr txBox="1">
            <a:spLocks noChangeArrowheads="1"/>
          </p:cNvSpPr>
          <p:nvPr/>
        </p:nvSpPr>
        <p:spPr bwMode="auto">
          <a:xfrm>
            <a:off x="4572000" y="4495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cxnSp>
        <p:nvCxnSpPr>
          <p:cNvPr id="72" name="Straight Arrow Connector 71"/>
          <p:cNvCxnSpPr>
            <a:stCxn id="67" idx="1"/>
            <a:endCxn id="116759" idx="3"/>
          </p:cNvCxnSpPr>
          <p:nvPr/>
        </p:nvCxnSpPr>
        <p:spPr>
          <a:xfrm rot="10800000">
            <a:off x="4648200" y="3625850"/>
            <a:ext cx="381000" cy="18415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9" idx="2"/>
            <a:endCxn id="116761" idx="0"/>
          </p:cNvCxnSpPr>
          <p:nvPr/>
        </p:nvCxnSpPr>
        <p:spPr>
          <a:xfrm rot="5400000">
            <a:off x="5380037" y="3741738"/>
            <a:ext cx="555625" cy="952500"/>
          </a:xfrm>
          <a:prstGeom prst="straightConnector1">
            <a:avLst/>
          </a:prstGeom>
          <a:ln w="1905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ght Arrow 81"/>
          <p:cNvSpPr/>
          <p:nvPr/>
        </p:nvSpPr>
        <p:spPr>
          <a:xfrm rot="20478382">
            <a:off x="2882900" y="4121150"/>
            <a:ext cx="1654175" cy="1143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Mapped to</a:t>
            </a:r>
          </a:p>
        </p:txBody>
      </p:sp>
    </p:spTree>
    <p:extLst>
      <p:ext uri="{BB962C8B-B14F-4D97-AF65-F5344CB8AC3E}">
        <p14:creationId xmlns:p14="http://schemas.microsoft.com/office/powerpoint/2010/main" val="10829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7763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17764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17765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17766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7769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17770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7772" name="TextBox 69"/>
          <p:cNvSpPr txBox="1">
            <a:spLocks noChangeArrowheads="1"/>
          </p:cNvSpPr>
          <p:nvPr/>
        </p:nvSpPr>
        <p:spPr bwMode="auto">
          <a:xfrm>
            <a:off x="5715000" y="18399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7938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17939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17940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7942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7944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7946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7948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cxnSp>
        <p:nvCxnSpPr>
          <p:cNvPr id="53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7950" name="TextBox 64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7131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8787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18788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18789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18790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8793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18794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8796" name="TextBox 69"/>
          <p:cNvSpPr txBox="1">
            <a:spLocks noChangeArrowheads="1"/>
          </p:cNvSpPr>
          <p:nvPr/>
        </p:nvSpPr>
        <p:spPr bwMode="auto">
          <a:xfrm>
            <a:off x="5715000" y="184308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8962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18963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18964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8966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8968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8970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8972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cxnSp>
        <p:nvCxnSpPr>
          <p:cNvPr id="52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8974" name="TextBox 52"/>
          <p:cNvSpPr txBox="1">
            <a:spLocks noChangeArrowheads="1"/>
          </p:cNvSpPr>
          <p:nvPr/>
        </p:nvSpPr>
        <p:spPr bwMode="auto">
          <a:xfrm>
            <a:off x="3048000" y="26003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Row 0</a:t>
            </a:r>
          </a:p>
          <a:p>
            <a:pPr eaLnBrk="1" hangingPunct="1"/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Col 0</a:t>
            </a:r>
          </a:p>
        </p:txBody>
      </p:sp>
      <p:cxnSp>
        <p:nvCxnSpPr>
          <p:cNvPr id="55" name="Straight Arrow Connector 54"/>
          <p:cNvCxnSpPr>
            <a:endCxn id="118974" idx="3"/>
          </p:cNvCxnSpPr>
          <p:nvPr/>
        </p:nvCxnSpPr>
        <p:spPr>
          <a:xfrm rot="10800000" flipV="1">
            <a:off x="3505200" y="2819400"/>
            <a:ext cx="3048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976" name="TextBox 58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9666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9811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19812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19813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19814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9817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19818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9820" name="TextBox 69"/>
          <p:cNvSpPr txBox="1">
            <a:spLocks noChangeArrowheads="1"/>
          </p:cNvSpPr>
          <p:nvPr/>
        </p:nvSpPr>
        <p:spPr bwMode="auto">
          <a:xfrm>
            <a:off x="5715000" y="184308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9986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19987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19988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9990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9992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9994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9996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82688" y="5227638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8B</a:t>
            </a:r>
          </a:p>
        </p:txBody>
      </p:sp>
      <p:cxnSp>
        <p:nvCxnSpPr>
          <p:cNvPr id="53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9999" name="TextBox 53"/>
          <p:cNvSpPr txBox="1">
            <a:spLocks noChangeArrowheads="1"/>
          </p:cNvSpPr>
          <p:nvPr/>
        </p:nvSpPr>
        <p:spPr bwMode="auto">
          <a:xfrm>
            <a:off x="3048000" y="26003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Row 0</a:t>
            </a:r>
          </a:p>
          <a:p>
            <a:pPr eaLnBrk="1" hangingPunct="1"/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Col 0</a:t>
            </a:r>
          </a:p>
        </p:txBody>
      </p:sp>
      <p:cxnSp>
        <p:nvCxnSpPr>
          <p:cNvPr id="55" name="Straight Arrow Connector 54"/>
          <p:cNvCxnSpPr>
            <a:endCxn id="119999" idx="3"/>
          </p:cNvCxnSpPr>
          <p:nvPr/>
        </p:nvCxnSpPr>
        <p:spPr>
          <a:xfrm rot="10800000" flipV="1">
            <a:off x="3505200" y="2819400"/>
            <a:ext cx="3048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001" name="TextBox 55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638800" y="5486400"/>
            <a:ext cx="4572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8B</a:t>
            </a:r>
          </a:p>
        </p:txBody>
      </p:sp>
    </p:spTree>
    <p:extLst>
      <p:ext uri="{BB962C8B-B14F-4D97-AF65-F5344CB8AC3E}">
        <p14:creationId xmlns:p14="http://schemas.microsoft.com/office/powerpoint/2010/main" val="30097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0835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20836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20837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20838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0841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20842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0844" name="TextBox 69"/>
          <p:cNvSpPr txBox="1">
            <a:spLocks noChangeArrowheads="1"/>
          </p:cNvSpPr>
          <p:nvPr/>
        </p:nvSpPr>
        <p:spPr bwMode="auto">
          <a:xfrm>
            <a:off x="5715000" y="184308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1010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21011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21012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1014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1016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1018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1020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82688" y="5227638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8B</a:t>
            </a:r>
          </a:p>
        </p:txBody>
      </p:sp>
      <p:cxnSp>
        <p:nvCxnSpPr>
          <p:cNvPr id="53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1023" name="TextBox 53"/>
          <p:cNvSpPr txBox="1">
            <a:spLocks noChangeArrowheads="1"/>
          </p:cNvSpPr>
          <p:nvPr/>
        </p:nvSpPr>
        <p:spPr bwMode="auto">
          <a:xfrm>
            <a:off x="3048000" y="26003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Row 0</a:t>
            </a:r>
          </a:p>
          <a:p>
            <a:pPr eaLnBrk="1" hangingPunct="1"/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Col 1</a:t>
            </a:r>
          </a:p>
        </p:txBody>
      </p:sp>
      <p:cxnSp>
        <p:nvCxnSpPr>
          <p:cNvPr id="55" name="Straight Arrow Connector 54"/>
          <p:cNvCxnSpPr>
            <a:endCxn id="121023" idx="3"/>
          </p:cNvCxnSpPr>
          <p:nvPr/>
        </p:nvCxnSpPr>
        <p:spPr>
          <a:xfrm rot="10800000" flipV="1">
            <a:off x="3505200" y="2819400"/>
            <a:ext cx="4572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025" name="TextBox 56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7019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1859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21860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21861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21862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1865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21866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1868" name="TextBox 69"/>
          <p:cNvSpPr txBox="1">
            <a:spLocks noChangeArrowheads="1"/>
          </p:cNvSpPr>
          <p:nvPr/>
        </p:nvSpPr>
        <p:spPr bwMode="auto">
          <a:xfrm>
            <a:off x="5715000" y="184308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2034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22035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22036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2038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2040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2042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49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2045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82688" y="5227638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8B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89038" y="4845050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8B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3505200" y="2819400"/>
            <a:ext cx="4572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049" name="TextBox 57"/>
          <p:cNvSpPr txBox="1">
            <a:spLocks noChangeArrowheads="1"/>
          </p:cNvSpPr>
          <p:nvPr/>
        </p:nvSpPr>
        <p:spPr bwMode="auto">
          <a:xfrm>
            <a:off x="3048000" y="26003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Row 0</a:t>
            </a:r>
          </a:p>
          <a:p>
            <a:pPr eaLnBrk="1" hangingPunct="1"/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Col 1</a:t>
            </a:r>
          </a:p>
        </p:txBody>
      </p:sp>
      <p:sp>
        <p:nvSpPr>
          <p:cNvPr id="122050" name="TextBox 59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638800" y="5486400"/>
            <a:ext cx="4572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8B</a:t>
            </a:r>
          </a:p>
        </p:txBody>
      </p:sp>
    </p:spTree>
    <p:extLst>
      <p:ext uri="{BB962C8B-B14F-4D97-AF65-F5344CB8AC3E}">
        <p14:creationId xmlns:p14="http://schemas.microsoft.com/office/powerpoint/2010/main" val="4513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Example: Transferring a cache block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457200" cy="3429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2883" name="TextBox 4"/>
          <p:cNvSpPr txBox="1">
            <a:spLocks noChangeArrowheads="1"/>
          </p:cNvSpPr>
          <p:nvPr/>
        </p:nvSpPr>
        <p:spPr bwMode="auto">
          <a:xfrm>
            <a:off x="152400" y="1981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0xFFFF…F</a:t>
            </a:r>
          </a:p>
        </p:txBody>
      </p:sp>
      <p:sp>
        <p:nvSpPr>
          <p:cNvPr id="122884" name="TextBox 5"/>
          <p:cNvSpPr txBox="1">
            <a:spLocks noChangeArrowheads="1"/>
          </p:cNvSpPr>
          <p:nvPr/>
        </p:nvSpPr>
        <p:spPr bwMode="auto">
          <a:xfrm>
            <a:off x="152400" y="53768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0x00</a:t>
            </a:r>
          </a:p>
        </p:txBody>
      </p:sp>
      <p:sp>
        <p:nvSpPr>
          <p:cNvPr id="122885" name="TextBox 6"/>
          <p:cNvSpPr txBox="1">
            <a:spLocks noChangeArrowheads="1"/>
          </p:cNvSpPr>
          <p:nvPr/>
        </p:nvSpPr>
        <p:spPr bwMode="auto">
          <a:xfrm>
            <a:off x="152400" y="42672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smtClean="0">
                <a:solidFill>
                  <a:srgbClr val="8064A2"/>
                </a:solidFill>
                <a:latin typeface="Calibri" charset="0"/>
                <a:cs typeface="Arial" charset="0"/>
              </a:rPr>
              <a:t>0x40</a:t>
            </a:r>
          </a:p>
        </p:txBody>
      </p:sp>
      <p:sp>
        <p:nvSpPr>
          <p:cNvPr id="122886" name="TextBox 7"/>
          <p:cNvSpPr txBox="1">
            <a:spLocks noChangeArrowheads="1"/>
          </p:cNvSpPr>
          <p:nvPr/>
        </p:nvSpPr>
        <p:spPr bwMode="auto">
          <a:xfrm rot="-5400000">
            <a:off x="292100" y="30607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8064A2"/>
                </a:solidFill>
                <a:latin typeface="Calibri" charset="0"/>
                <a:cs typeface="Arial" charset="0"/>
              </a:rPr>
              <a:t>...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181101" y="4991100"/>
            <a:ext cx="1141412" cy="1587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4419600"/>
            <a:ext cx="457200" cy="1143000"/>
          </a:xfrm>
          <a:prstGeom prst="rect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2889" name="TextBox 14"/>
          <p:cNvSpPr txBox="1">
            <a:spLocks noChangeArrowheads="1"/>
          </p:cNvSpPr>
          <p:nvPr/>
        </p:nvSpPr>
        <p:spPr bwMode="auto">
          <a:xfrm>
            <a:off x="1752600" y="47244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64B </a:t>
            </a:r>
          </a:p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cache block</a:t>
            </a:r>
          </a:p>
        </p:txBody>
      </p:sp>
      <p:sp>
        <p:nvSpPr>
          <p:cNvPr id="122890" name="TextBox 15"/>
          <p:cNvSpPr txBox="1">
            <a:spLocks noChangeArrowheads="1"/>
          </p:cNvSpPr>
          <p:nvPr/>
        </p:nvSpPr>
        <p:spPr bwMode="auto">
          <a:xfrm>
            <a:off x="304800" y="1447800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Physical memory space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81400" y="2212975"/>
            <a:ext cx="4724400" cy="979488"/>
          </a:xfrm>
          <a:prstGeom prst="rect">
            <a:avLst/>
          </a:prstGeom>
          <a:solidFill>
            <a:schemeClr val="accent6">
              <a:alpha val="40000"/>
            </a:schemeClr>
          </a:solidFill>
          <a:ln w="254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2892" name="TextBox 69"/>
          <p:cNvSpPr txBox="1">
            <a:spLocks noChangeArrowheads="1"/>
          </p:cNvSpPr>
          <p:nvPr/>
        </p:nvSpPr>
        <p:spPr bwMode="auto">
          <a:xfrm>
            <a:off x="5715000" y="1843088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F79646"/>
                </a:solidFill>
                <a:latin typeface="Calibri" charset="0"/>
                <a:cs typeface="Arial" charset="0"/>
              </a:rPr>
              <a:t>Rank 0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8608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7846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7518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42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4851400" y="23907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775200" y="2492375"/>
          <a:ext cx="558800" cy="55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9700"/>
                <a:gridCol w="139700"/>
                <a:gridCol w="139700"/>
                <a:gridCol w="139700"/>
              </a:tblGrid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 marL="0" marR="0">
                    <a:solidFill>
                      <a:schemeClr val="bg1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37338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24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91400" y="2060575"/>
            <a:ext cx="762000" cy="1295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3058" name="TextBox 39"/>
          <p:cNvSpPr txBox="1">
            <a:spLocks noChangeArrowheads="1"/>
          </p:cNvSpPr>
          <p:nvPr/>
        </p:nvSpPr>
        <p:spPr bwMode="auto">
          <a:xfrm>
            <a:off x="37338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0</a:t>
            </a:r>
          </a:p>
        </p:txBody>
      </p:sp>
      <p:sp>
        <p:nvSpPr>
          <p:cNvPr id="123059" name="TextBox 40"/>
          <p:cNvSpPr txBox="1">
            <a:spLocks noChangeArrowheads="1"/>
          </p:cNvSpPr>
          <p:nvPr/>
        </p:nvSpPr>
        <p:spPr bwMode="auto">
          <a:xfrm>
            <a:off x="4724400" y="1752600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1</a:t>
            </a:r>
          </a:p>
        </p:txBody>
      </p:sp>
      <p:sp>
        <p:nvSpPr>
          <p:cNvPr id="123060" name="TextBox 41"/>
          <p:cNvSpPr txBox="1">
            <a:spLocks noChangeArrowheads="1"/>
          </p:cNvSpPr>
          <p:nvPr/>
        </p:nvSpPr>
        <p:spPr bwMode="auto">
          <a:xfrm>
            <a:off x="7391400" y="1755775"/>
            <a:ext cx="76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Chip 7</a:t>
            </a:r>
          </a:p>
        </p:txBody>
      </p:sp>
      <p:cxnSp>
        <p:nvCxnSpPr>
          <p:cNvPr id="43" name="Shape 9"/>
          <p:cNvCxnSpPr>
            <a:cxnSpLocks noChangeShapeType="1"/>
          </p:cNvCxnSpPr>
          <p:nvPr/>
        </p:nvCxnSpPr>
        <p:spPr bwMode="auto">
          <a:xfrm rot="5400000" flipH="1" flipV="1">
            <a:off x="3571082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3062" name="TextBox 43"/>
          <p:cNvSpPr txBox="1">
            <a:spLocks noChangeArrowheads="1"/>
          </p:cNvSpPr>
          <p:nvPr/>
        </p:nvSpPr>
        <p:spPr bwMode="auto">
          <a:xfrm rot="-5400000">
            <a:off x="3423444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&lt;0:7&gt;</a:t>
            </a:r>
          </a:p>
        </p:txBody>
      </p:sp>
      <p:cxnSp>
        <p:nvCxnSpPr>
          <p:cNvPr id="45" name="Shape 9"/>
          <p:cNvCxnSpPr>
            <a:cxnSpLocks noChangeShapeType="1"/>
          </p:cNvCxnSpPr>
          <p:nvPr/>
        </p:nvCxnSpPr>
        <p:spPr bwMode="auto">
          <a:xfrm rot="5400000" flipH="1" flipV="1">
            <a:off x="45712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3064" name="TextBox 45"/>
          <p:cNvSpPr txBox="1">
            <a:spLocks noChangeArrowheads="1"/>
          </p:cNvSpPr>
          <p:nvPr/>
        </p:nvSpPr>
        <p:spPr bwMode="auto">
          <a:xfrm rot="-5400000">
            <a:off x="44235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&lt;8:15&gt;</a:t>
            </a:r>
          </a:p>
        </p:txBody>
      </p:sp>
      <p:cxnSp>
        <p:nvCxnSpPr>
          <p:cNvPr id="47" name="Shape 9"/>
          <p:cNvCxnSpPr>
            <a:cxnSpLocks noChangeShapeType="1"/>
          </p:cNvCxnSpPr>
          <p:nvPr/>
        </p:nvCxnSpPr>
        <p:spPr bwMode="auto">
          <a:xfrm rot="5400000" flipH="1" flipV="1">
            <a:off x="7314407" y="3888581"/>
            <a:ext cx="1066800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3066" name="TextBox 47"/>
          <p:cNvSpPr txBox="1">
            <a:spLocks noChangeArrowheads="1"/>
          </p:cNvSpPr>
          <p:nvPr/>
        </p:nvSpPr>
        <p:spPr bwMode="auto">
          <a:xfrm rot="-5400000">
            <a:off x="7166769" y="3666331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&lt;56:63&gt;</a:t>
            </a:r>
          </a:p>
        </p:txBody>
      </p:sp>
      <p:cxnSp>
        <p:nvCxnSpPr>
          <p:cNvPr id="49" name="Shape 9"/>
          <p:cNvCxnSpPr>
            <a:cxnSpLocks noChangeShapeType="1"/>
          </p:cNvCxnSpPr>
          <p:nvPr/>
        </p:nvCxnSpPr>
        <p:spPr bwMode="auto">
          <a:xfrm>
            <a:off x="4114800" y="4419600"/>
            <a:ext cx="3733800" cy="158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" name="Shape 9"/>
          <p:cNvCxnSpPr>
            <a:cxnSpLocks noChangeShapeType="1"/>
          </p:cNvCxnSpPr>
          <p:nvPr/>
        </p:nvCxnSpPr>
        <p:spPr bwMode="auto">
          <a:xfrm rot="5400000" flipH="1" flipV="1">
            <a:off x="5333207" y="4955381"/>
            <a:ext cx="1066800" cy="1587"/>
          </a:xfrm>
          <a:prstGeom prst="bentConnector3">
            <a:avLst>
              <a:gd name="adj1" fmla="val 50000"/>
            </a:avLst>
          </a:prstGeom>
          <a:noFill/>
          <a:ln w="1016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3069" name="TextBox 50"/>
          <p:cNvSpPr txBox="1">
            <a:spLocks noChangeArrowheads="1"/>
          </p:cNvSpPr>
          <p:nvPr/>
        </p:nvSpPr>
        <p:spPr bwMode="auto">
          <a:xfrm>
            <a:off x="5867400" y="4803775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C0504D"/>
                </a:solidFill>
                <a:latin typeface="Calibri" charset="0"/>
                <a:cs typeface="Arial" charset="0"/>
              </a:rPr>
              <a:t>Data &lt;0:63&gt;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82688" y="5227638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8B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89038" y="4845050"/>
            <a:ext cx="381000" cy="3048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8B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3505200" y="2819400"/>
            <a:ext cx="457200" cy="42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73" name="TextBox 57"/>
          <p:cNvSpPr txBox="1">
            <a:spLocks noChangeArrowheads="1"/>
          </p:cNvSpPr>
          <p:nvPr/>
        </p:nvSpPr>
        <p:spPr bwMode="auto">
          <a:xfrm>
            <a:off x="3048000" y="260032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Row 0</a:t>
            </a:r>
          </a:p>
          <a:p>
            <a:pPr eaLnBrk="1" hangingPunct="1"/>
            <a:r>
              <a:rPr lang="en-US" sz="14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Col 1</a:t>
            </a:r>
          </a:p>
        </p:txBody>
      </p:sp>
      <p:sp>
        <p:nvSpPr>
          <p:cNvPr id="123074" name="TextBox 58"/>
          <p:cNvSpPr txBox="1">
            <a:spLocks noChangeArrowheads="1"/>
          </p:cNvSpPr>
          <p:nvPr/>
        </p:nvSpPr>
        <p:spPr bwMode="auto">
          <a:xfrm>
            <a:off x="2133600" y="56388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A 64B cache block takes 8 I/O cycles to transfer.</a:t>
            </a:r>
          </a:p>
          <a:p>
            <a:pPr algn="ctr" eaLnBrk="1" hangingPunct="1"/>
            <a:endParaRPr lang="en-US" sz="1800" b="1" smtClean="0">
              <a:solidFill>
                <a:srgbClr val="FF0000"/>
              </a:solidFill>
              <a:latin typeface="Calibri" charset="0"/>
              <a:cs typeface="Arial" charset="0"/>
            </a:endParaRPr>
          </a:p>
          <a:p>
            <a:pPr algn="ctr" eaLnBrk="1" hangingPunct="1"/>
            <a:r>
              <a:rPr lang="en-US" sz="1800" b="1" smtClean="0">
                <a:solidFill>
                  <a:srgbClr val="FF0000"/>
                </a:solidFill>
                <a:latin typeface="Calibri" charset="0"/>
                <a:cs typeface="Arial" charset="0"/>
              </a:rPr>
              <a:t>During the process, 8 columns are read sequentially.</a:t>
            </a:r>
          </a:p>
        </p:txBody>
      </p:sp>
      <p:sp>
        <p:nvSpPr>
          <p:cNvPr id="123075" name="TextBox 53"/>
          <p:cNvSpPr txBox="1">
            <a:spLocks noChangeArrowheads="1"/>
          </p:cNvSpPr>
          <p:nvPr/>
        </p:nvSpPr>
        <p:spPr bwMode="auto">
          <a:xfrm>
            <a:off x="6096000" y="23114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smtClean="0">
                <a:solidFill>
                  <a:srgbClr val="000000"/>
                </a:solidFill>
                <a:latin typeface="Calibri" charset="0"/>
                <a:cs typeface="Arial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2603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for main memory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w/ high capacity and bandwidth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energy/power is a key system design concern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CDE87C-4DFB-8147-A2EF-37268286C75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0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Refresh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DRAM capacitor charge leaks over time</a:t>
            </a:r>
          </a:p>
          <a:p>
            <a:r>
              <a:rPr lang="en-US" dirty="0" smtClean="0">
                <a:latin typeface="Tahoma" charset="0"/>
              </a:rPr>
              <a:t>memory </a:t>
            </a:r>
            <a:r>
              <a:rPr lang="en-US" dirty="0">
                <a:latin typeface="Tahoma" charset="0"/>
              </a:rPr>
              <a:t>controller needs to read each row periodically to restore the charge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activate </a:t>
            </a:r>
            <a:r>
              <a:rPr lang="en-US" dirty="0">
                <a:latin typeface="Tahoma" charset="0"/>
                <a:ea typeface="ＭＳ Ｐゴシック" charset="0"/>
              </a:rPr>
              <a:t>+ </a:t>
            </a:r>
            <a:r>
              <a:rPr lang="en-US" dirty="0" err="1">
                <a:latin typeface="Tahoma" charset="0"/>
                <a:ea typeface="ＭＳ Ｐゴシック" charset="0"/>
              </a:rPr>
              <a:t>precharge</a:t>
            </a:r>
            <a:r>
              <a:rPr lang="en-US" dirty="0">
                <a:latin typeface="Tahoma" charset="0"/>
                <a:ea typeface="ＭＳ Ｐゴシック" charset="0"/>
              </a:rPr>
              <a:t> each row every N </a:t>
            </a:r>
            <a:r>
              <a:rPr lang="en-US" dirty="0" err="1">
                <a:latin typeface="Tahoma" charset="0"/>
                <a:ea typeface="ＭＳ Ｐゴシック" charset="0"/>
              </a:rPr>
              <a:t>ms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typical </a:t>
            </a:r>
            <a:r>
              <a:rPr lang="en-US" dirty="0">
                <a:latin typeface="Tahoma" charset="0"/>
                <a:ea typeface="ＭＳ Ｐゴシック" charset="0"/>
              </a:rPr>
              <a:t>N = 64 </a:t>
            </a:r>
            <a:r>
              <a:rPr lang="en-US" dirty="0" err="1">
                <a:latin typeface="Tahoma" charset="0"/>
                <a:ea typeface="ＭＳ Ｐゴシック" charset="0"/>
              </a:rPr>
              <a:t>ms</a:t>
            </a:r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</a:rPr>
              <a:t>implications </a:t>
            </a:r>
            <a:r>
              <a:rPr lang="en-US" dirty="0">
                <a:latin typeface="Tahoma" charset="0"/>
              </a:rPr>
              <a:t>on performance?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-- DRAM bank unavailable while refreshed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-- </a:t>
            </a:r>
            <a:r>
              <a:rPr lang="en-US" dirty="0" smtClean="0">
                <a:latin typeface="Tahoma" charset="0"/>
                <a:ea typeface="ＭＳ Ｐゴシック" charset="0"/>
              </a:rPr>
              <a:t>long </a:t>
            </a:r>
            <a:r>
              <a:rPr lang="en-US" dirty="0">
                <a:latin typeface="Tahoma" charset="0"/>
                <a:ea typeface="ＭＳ Ｐゴシック" charset="0"/>
              </a:rPr>
              <a:t>pause times: </a:t>
            </a:r>
            <a:r>
              <a:rPr lang="en-US" dirty="0" smtClean="0">
                <a:latin typeface="Tahoma" charset="0"/>
                <a:ea typeface="ＭＳ Ｐゴシック" charset="0"/>
              </a:rPr>
              <a:t>if </a:t>
            </a:r>
            <a:r>
              <a:rPr lang="en-US" dirty="0">
                <a:latin typeface="Tahoma" charset="0"/>
                <a:ea typeface="ＭＳ Ｐゴシック" charset="0"/>
              </a:rPr>
              <a:t>we refresh all rows in burst, every 64ms the DRAM will be unavailable until refresh ends</a:t>
            </a: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b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urst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refresh</a:t>
            </a:r>
            <a:r>
              <a:rPr lang="en-US" dirty="0">
                <a:latin typeface="Tahoma" charset="0"/>
              </a:rPr>
              <a:t>: </a:t>
            </a:r>
            <a:r>
              <a:rPr lang="en-US" dirty="0" smtClean="0">
                <a:latin typeface="Tahoma" charset="0"/>
              </a:rPr>
              <a:t>all </a:t>
            </a:r>
            <a:r>
              <a:rPr lang="en-US" dirty="0">
                <a:latin typeface="Tahoma" charset="0"/>
              </a:rPr>
              <a:t>rows refreshed immediately after one another</a:t>
            </a: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d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istributed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refresh</a:t>
            </a:r>
            <a:r>
              <a:rPr lang="en-US" dirty="0">
                <a:latin typeface="Tahoma" charset="0"/>
              </a:rPr>
              <a:t>: Each row refreshed at a different time, at regular intervals</a:t>
            </a: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825C47-2605-534C-9672-E99D798633E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7"/>
            <a:ext cx="2016224" cy="173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468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Refresh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d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istributed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refresh eliminates long pause times</a:t>
            </a:r>
          </a:p>
          <a:p>
            <a:r>
              <a:rPr lang="en-US" dirty="0">
                <a:latin typeface="Tahoma" charset="0"/>
              </a:rPr>
              <a:t>h</a:t>
            </a:r>
            <a:r>
              <a:rPr lang="en-US" dirty="0" smtClean="0">
                <a:latin typeface="Tahoma" charset="0"/>
              </a:rPr>
              <a:t>ow </a:t>
            </a:r>
            <a:r>
              <a:rPr lang="en-US" dirty="0">
                <a:latin typeface="Tahoma" charset="0"/>
              </a:rPr>
              <a:t>else we can reduce the effect of refresh on performance?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can </a:t>
            </a:r>
            <a:r>
              <a:rPr lang="en-US" dirty="0">
                <a:latin typeface="Tahoma" charset="0"/>
                <a:ea typeface="ＭＳ Ｐゴシック" charset="0"/>
              </a:rPr>
              <a:t>we reduce the number of refreshes?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D9CBDF-83F9-D14C-B378-18EE874920B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075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36675"/>
            <a:ext cx="7572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146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896" cy="51943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latin typeface="Tahoma" charset="0"/>
                <a:ea typeface="ＭＳ Ｐゴシック" charset="0"/>
              </a:rPr>
              <a:t>-</a:t>
            </a:r>
            <a:r>
              <a:rPr lang="en-US" sz="2200" dirty="0">
                <a:latin typeface="Tahoma" charset="0"/>
                <a:ea typeface="ＭＳ Ｐゴシック" charset="0"/>
              </a:rPr>
              <a:t>- 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energy </a:t>
            </a:r>
            <a:r>
              <a:rPr lang="en-US" sz="22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consumption</a:t>
            </a:r>
            <a:r>
              <a:rPr lang="en-US" sz="2200" dirty="0">
                <a:latin typeface="Tahoma" charset="0"/>
                <a:ea typeface="ＭＳ Ｐゴシック" charset="0"/>
              </a:rPr>
              <a:t>: Each refresh consumes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energ</a:t>
            </a:r>
            <a:r>
              <a:rPr lang="en-US" sz="2200" dirty="0" smtClean="0">
                <a:latin typeface="Tahoma" charset="0"/>
              </a:rPr>
              <a:t>y</a:t>
            </a:r>
          </a:p>
          <a:p>
            <a:pPr marL="0" indent="0">
              <a:buNone/>
            </a:pPr>
            <a:r>
              <a:rPr lang="en-US" sz="2200" dirty="0" smtClean="0">
                <a:latin typeface="Tahoma" charset="0"/>
                <a:ea typeface="ＭＳ Ｐゴシック" charset="0"/>
              </a:rPr>
              <a:t>-</a:t>
            </a:r>
            <a:r>
              <a:rPr lang="en-US" sz="2200" dirty="0">
                <a:latin typeface="Tahoma" charset="0"/>
                <a:ea typeface="ＭＳ Ｐゴシック" charset="0"/>
              </a:rPr>
              <a:t>- 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performance degradation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: DRAM rank/bank </a:t>
            </a:r>
            <a:r>
              <a:rPr lang="en-US" sz="2200" dirty="0">
                <a:latin typeface="Tahoma" charset="0"/>
                <a:ea typeface="ＭＳ Ｐゴシック" charset="0"/>
              </a:rPr>
              <a:t>unavailable while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refreshed</a:t>
            </a:r>
          </a:p>
          <a:p>
            <a:pPr marL="0" indent="0">
              <a:buNone/>
            </a:pPr>
            <a:r>
              <a:rPr lang="en-US" sz="2200" dirty="0" smtClean="0">
                <a:latin typeface="Tahoma" charset="0"/>
              </a:rPr>
              <a:t>-</a:t>
            </a:r>
            <a:r>
              <a:rPr lang="en-US" sz="2200" dirty="0">
                <a:latin typeface="Tahoma" charset="0"/>
              </a:rPr>
              <a:t>- 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</a:rPr>
              <a:t>QoS/predictability impact</a:t>
            </a:r>
            <a:r>
              <a:rPr lang="en-US" sz="2200" dirty="0" smtClean="0">
                <a:latin typeface="Tahoma" charset="0"/>
              </a:rPr>
              <a:t>: (Long) pause times during refresh</a:t>
            </a:r>
            <a:endParaRPr lang="en-US" sz="2200" dirty="0">
              <a:latin typeface="Tahoma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ahoma" charset="0"/>
              </a:rPr>
              <a:t>-- 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</a:rPr>
              <a:t>refresh </a:t>
            </a:r>
            <a:r>
              <a:rPr lang="en-US" sz="2200" dirty="0">
                <a:solidFill>
                  <a:srgbClr val="0000FF"/>
                </a:solidFill>
                <a:latin typeface="Tahoma" charset="0"/>
              </a:rPr>
              <a:t>rate limits DRAM density scaling </a:t>
            </a: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2808312" cy="241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Downsides of DRAM Refresh</a:t>
            </a:r>
            <a:endParaRPr lang="en-US" dirty="0">
              <a:latin typeface="Garamond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494" indent="-2855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294" indent="-2284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216" indent="-2284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140" indent="-22845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3059" indent="-228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69976" indent="-228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6897" indent="-228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3813" indent="-228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AABF4E-AD47-7B46-972B-7FE6F07FB6A2}" type="slidenum">
              <a:rPr lang="en-US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42</a:t>
            </a:fld>
            <a:endParaRPr lang="en-US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602128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Liu et al., “</a:t>
            </a:r>
            <a:r>
              <a:rPr lang="en-US" sz="1800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RAIDR: Retention-aware Intelligent DRAM Refresh</a:t>
            </a:r>
            <a:r>
              <a:rPr lang="en-US" sz="1800" dirty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,” ISCA 2012.</a:t>
            </a:r>
          </a:p>
        </p:txBody>
      </p:sp>
    </p:spTree>
    <p:extLst>
      <p:ext uri="{BB962C8B-B14F-4D97-AF65-F5344CB8AC3E}">
        <p14:creationId xmlns:p14="http://schemas.microsoft.com/office/powerpoint/2010/main" val="728775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768475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Memory Controllers</a:t>
            </a:r>
          </a:p>
        </p:txBody>
      </p:sp>
      <p:sp>
        <p:nvSpPr>
          <p:cNvPr id="8909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63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Controller: Functions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ensure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correct operation </a:t>
            </a:r>
            <a:r>
              <a:rPr lang="en-US" dirty="0">
                <a:latin typeface="Tahoma" charset="0"/>
              </a:rPr>
              <a:t>of DRAM (refresh and timing)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service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DRAM requests while obeying timing constraints of DRAM chips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constraints</a:t>
            </a:r>
            <a:r>
              <a:rPr lang="en-US" dirty="0">
                <a:latin typeface="Tahoma" charset="0"/>
                <a:ea typeface="ＭＳ Ｐゴシック" charset="0"/>
              </a:rPr>
              <a:t>: resource conflicts (bank, bus, channel), minimum write-to-read delays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translate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requests to DRAM command sequences</a:t>
            </a:r>
          </a:p>
          <a:p>
            <a:endParaRPr lang="en-US" dirty="0">
              <a:solidFill>
                <a:srgbClr val="0033CC"/>
              </a:solidFill>
              <a:latin typeface="Tahoma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buffer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and schedule requests to improve performance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reordering</a:t>
            </a:r>
            <a:r>
              <a:rPr lang="en-US" dirty="0">
                <a:latin typeface="Tahoma" charset="0"/>
                <a:ea typeface="ＭＳ Ｐゴシック" charset="0"/>
              </a:rPr>
              <a:t>, row-buffer, bank, rank, bus management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manage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power consumption and thermals in DRAM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turn </a:t>
            </a:r>
            <a:r>
              <a:rPr lang="en-US" dirty="0">
                <a:latin typeface="Tahoma" charset="0"/>
                <a:ea typeface="ＭＳ Ｐゴシック" charset="0"/>
              </a:rPr>
              <a:t>on/off DRAM chips, manage power modes</a:t>
            </a: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686E4E-B6CE-A34B-8BE8-A3C7D6401A5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87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Controller: Where to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</a:t>
            </a:r>
            <a:r>
              <a:rPr lang="en-US" dirty="0" smtClean="0">
                <a:latin typeface="Tahoma" charset="0"/>
              </a:rPr>
              <a:t>n </a:t>
            </a:r>
            <a:r>
              <a:rPr lang="en-US" dirty="0">
                <a:latin typeface="Tahoma" charset="0"/>
              </a:rPr>
              <a:t>chipset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</a:t>
            </a:r>
            <a:r>
              <a:rPr lang="en-US" dirty="0" smtClean="0">
                <a:latin typeface="Tahoma" charset="0"/>
                <a:ea typeface="ＭＳ Ｐゴシック" charset="0"/>
              </a:rPr>
              <a:t>more </a:t>
            </a:r>
            <a:r>
              <a:rPr lang="en-US" dirty="0">
                <a:latin typeface="Tahoma" charset="0"/>
                <a:ea typeface="ＭＳ Ｐゴシック" charset="0"/>
              </a:rPr>
              <a:t>flexibility to plug different DRAM types into the system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    + </a:t>
            </a:r>
            <a:r>
              <a:rPr lang="en-US" sz="2200" dirty="0" smtClean="0">
                <a:latin typeface="Tahoma" charset="0"/>
              </a:rPr>
              <a:t>less </a:t>
            </a:r>
            <a:r>
              <a:rPr lang="en-US" sz="2200" dirty="0">
                <a:latin typeface="Tahoma" charset="0"/>
              </a:rPr>
              <a:t>power density in the CPU chip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o</a:t>
            </a:r>
            <a:r>
              <a:rPr lang="en-US" dirty="0" smtClean="0">
                <a:latin typeface="Tahoma" charset="0"/>
              </a:rPr>
              <a:t>n </a:t>
            </a:r>
            <a:r>
              <a:rPr lang="en-US" dirty="0">
                <a:latin typeface="Tahoma" charset="0"/>
              </a:rPr>
              <a:t>CPU chip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</a:t>
            </a:r>
            <a:r>
              <a:rPr lang="en-US" dirty="0" smtClean="0">
                <a:latin typeface="Tahoma" charset="0"/>
                <a:ea typeface="ＭＳ Ｐゴシック" charset="0"/>
              </a:rPr>
              <a:t>reduced </a:t>
            </a:r>
            <a:r>
              <a:rPr lang="en-US" dirty="0">
                <a:latin typeface="Tahoma" charset="0"/>
                <a:ea typeface="ＭＳ Ｐゴシック" charset="0"/>
              </a:rPr>
              <a:t>latency for main memory access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</a:t>
            </a:r>
            <a:r>
              <a:rPr lang="en-US" dirty="0" smtClean="0">
                <a:latin typeface="Tahoma" charset="0"/>
                <a:ea typeface="ＭＳ Ｐゴシック" charset="0"/>
              </a:rPr>
              <a:t>higher </a:t>
            </a:r>
            <a:r>
              <a:rPr lang="en-US" dirty="0">
                <a:latin typeface="Tahoma" charset="0"/>
                <a:ea typeface="ＭＳ Ｐゴシック" charset="0"/>
              </a:rPr>
              <a:t>bandwidth between cores and controller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m</a:t>
            </a:r>
            <a:r>
              <a:rPr lang="en-US" dirty="0" smtClean="0">
                <a:latin typeface="Tahoma" charset="0"/>
                <a:ea typeface="ＭＳ Ｐゴシック" charset="0"/>
              </a:rPr>
              <a:t>ore </a:t>
            </a:r>
            <a:r>
              <a:rPr lang="en-US" dirty="0">
                <a:latin typeface="Tahoma" charset="0"/>
                <a:ea typeface="ＭＳ Ｐゴシック" charset="0"/>
              </a:rPr>
              <a:t>information can be communicated (e.g. request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altLang="ja-JP" dirty="0">
                <a:latin typeface="Tahoma" charset="0"/>
                <a:ea typeface="ＭＳ Ｐゴシック" charset="0"/>
              </a:rPr>
              <a:t>s importance in the processing core)</a:t>
            </a:r>
          </a:p>
          <a:p>
            <a:pPr lvl="3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C60B6A-0D48-7843-B933-AC8F1C05616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2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155F93-7693-5B40-8E2A-F412E3EBEF2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 Modern DRAM Controller</a:t>
            </a: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273175"/>
            <a:ext cx="667385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657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Scheduling Policies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FCFS</a:t>
            </a:r>
            <a:r>
              <a:rPr lang="en-US" dirty="0">
                <a:latin typeface="Tahoma" charset="0"/>
              </a:rPr>
              <a:t> (first come first served)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o</a:t>
            </a:r>
            <a:r>
              <a:rPr lang="en-US" dirty="0" smtClean="0">
                <a:latin typeface="Tahoma" charset="0"/>
                <a:ea typeface="ＭＳ Ｐゴシック" charset="0"/>
              </a:rPr>
              <a:t>ldest </a:t>
            </a:r>
            <a:r>
              <a:rPr lang="en-US" dirty="0">
                <a:latin typeface="Tahoma" charset="0"/>
                <a:ea typeface="ＭＳ Ｐゴシック" charset="0"/>
              </a:rPr>
              <a:t>request first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</a:rPr>
              <a:t>FR-FCFS </a:t>
            </a:r>
            <a:r>
              <a:rPr lang="en-US" dirty="0">
                <a:latin typeface="Tahoma" charset="0"/>
              </a:rPr>
              <a:t>(first ready, first come first served)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1. </a:t>
            </a:r>
            <a:r>
              <a:rPr lang="en-US" dirty="0" smtClean="0">
                <a:latin typeface="Tahoma" charset="0"/>
                <a:ea typeface="ＭＳ Ｐゴシック" charset="0"/>
              </a:rPr>
              <a:t>row-hit </a:t>
            </a:r>
            <a:r>
              <a:rPr lang="en-US" dirty="0">
                <a:latin typeface="Tahoma" charset="0"/>
                <a:ea typeface="ＭＳ Ｐゴシック" charset="0"/>
              </a:rPr>
              <a:t>first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2. </a:t>
            </a:r>
            <a:r>
              <a:rPr lang="en-US" dirty="0" smtClean="0">
                <a:latin typeface="Tahoma" charset="0"/>
                <a:ea typeface="ＭＳ Ｐゴシック" charset="0"/>
              </a:rPr>
              <a:t>oldest </a:t>
            </a:r>
            <a:r>
              <a:rPr lang="en-US" dirty="0">
                <a:latin typeface="Tahoma" charset="0"/>
                <a:ea typeface="ＭＳ Ｐゴシック" charset="0"/>
              </a:rPr>
              <a:t>first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g</a:t>
            </a:r>
            <a:r>
              <a:rPr lang="en-US" dirty="0" smtClean="0">
                <a:latin typeface="Tahoma" charset="0"/>
                <a:ea typeface="ＭＳ Ｐゴシック" charset="0"/>
              </a:rPr>
              <a:t>oal</a:t>
            </a:r>
            <a:r>
              <a:rPr lang="en-US" dirty="0">
                <a:latin typeface="Tahoma" charset="0"/>
                <a:ea typeface="ＭＳ Ｐゴシック" charset="0"/>
              </a:rPr>
              <a:t>: </a:t>
            </a:r>
            <a:r>
              <a:rPr lang="en-US" dirty="0" smtClean="0">
                <a:latin typeface="Tahoma" charset="0"/>
                <a:ea typeface="ＭＳ Ｐゴシック" charset="0"/>
              </a:rPr>
              <a:t>maximize </a:t>
            </a:r>
            <a:r>
              <a:rPr lang="en-US" dirty="0">
                <a:latin typeface="Tahoma" charset="0"/>
                <a:ea typeface="ＭＳ Ｐゴシック" charset="0"/>
              </a:rPr>
              <a:t>row buffer hit rate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sym typeface="Wingdings" charset="0"/>
              </a:rPr>
              <a:t>maximize DRAM throughput</a:t>
            </a: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</a:t>
            </a:r>
            <a:r>
              <a:rPr lang="en-US" dirty="0" smtClean="0">
                <a:latin typeface="Tahoma" charset="0"/>
                <a:ea typeface="ＭＳ Ｐゴシック" charset="0"/>
              </a:rPr>
              <a:t>ctually</a:t>
            </a:r>
            <a:r>
              <a:rPr lang="en-US" dirty="0">
                <a:latin typeface="Tahoma" charset="0"/>
                <a:ea typeface="ＭＳ Ｐゴシック" charset="0"/>
              </a:rPr>
              <a:t>, scheduling is done at the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command level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c</a:t>
            </a:r>
            <a:r>
              <a:rPr lang="en-US" dirty="0" smtClean="0">
                <a:latin typeface="Tahoma" charset="0"/>
                <a:ea typeface="ＭＳ Ｐゴシック" charset="0"/>
              </a:rPr>
              <a:t>olumn </a:t>
            </a:r>
            <a:r>
              <a:rPr lang="en-US" dirty="0">
                <a:latin typeface="Tahoma" charset="0"/>
                <a:ea typeface="ＭＳ Ｐゴシック" charset="0"/>
              </a:rPr>
              <a:t>commands (read/write) prioritized over row commands (activate/</a:t>
            </a:r>
            <a:r>
              <a:rPr lang="en-US" dirty="0" err="1">
                <a:latin typeface="Tahoma" charset="0"/>
                <a:ea typeface="ＭＳ Ｐゴシック" charset="0"/>
              </a:rPr>
              <a:t>precharge</a:t>
            </a:r>
            <a:r>
              <a:rPr lang="en-US" dirty="0">
                <a:latin typeface="Tahoma" charset="0"/>
                <a:ea typeface="ＭＳ Ｐゴシック" charset="0"/>
              </a:rPr>
              <a:t>)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w</a:t>
            </a:r>
            <a:r>
              <a:rPr lang="en-US" dirty="0" smtClean="0">
                <a:latin typeface="Tahoma" charset="0"/>
                <a:ea typeface="ＭＳ Ｐゴシック" charset="0"/>
              </a:rPr>
              <a:t>ithin </a:t>
            </a:r>
            <a:r>
              <a:rPr lang="en-US" dirty="0">
                <a:latin typeface="Tahoma" charset="0"/>
                <a:ea typeface="ＭＳ Ｐゴシック" charset="0"/>
              </a:rPr>
              <a:t>each group, older commands prioritized over younger ones</a:t>
            </a: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A757B1-8578-AC4E-8377-2F7EB84F7BD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1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Scheduling Policies (II)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a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dirty="0">
                <a:latin typeface="Tahoma" charset="0"/>
              </a:rPr>
              <a:t>scheduling policy is essentially a prioritization order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p</a:t>
            </a:r>
            <a:r>
              <a:rPr lang="en-US" dirty="0" smtClean="0">
                <a:latin typeface="Tahoma" charset="0"/>
              </a:rPr>
              <a:t>rioritization </a:t>
            </a:r>
            <a:r>
              <a:rPr lang="en-US" dirty="0">
                <a:latin typeface="Tahoma" charset="0"/>
              </a:rPr>
              <a:t>can be based on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request </a:t>
            </a:r>
            <a:r>
              <a:rPr lang="en-US" dirty="0">
                <a:latin typeface="Tahoma" charset="0"/>
                <a:ea typeface="ＭＳ Ｐゴシック" charset="0"/>
              </a:rPr>
              <a:t>age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row </a:t>
            </a:r>
            <a:r>
              <a:rPr lang="en-US" dirty="0">
                <a:latin typeface="Tahoma" charset="0"/>
                <a:ea typeface="ＭＳ Ｐゴシック" charset="0"/>
              </a:rPr>
              <a:t>buffer hit/miss status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request </a:t>
            </a:r>
            <a:r>
              <a:rPr lang="en-US" dirty="0">
                <a:latin typeface="Tahoma" charset="0"/>
                <a:ea typeface="ＭＳ Ｐゴシック" charset="0"/>
              </a:rPr>
              <a:t>type (</a:t>
            </a:r>
            <a:r>
              <a:rPr lang="en-US" dirty="0" err="1">
                <a:latin typeface="Tahoma" charset="0"/>
                <a:ea typeface="ＭＳ Ｐゴシック" charset="0"/>
              </a:rPr>
              <a:t>prefetch</a:t>
            </a:r>
            <a:r>
              <a:rPr lang="en-US" dirty="0">
                <a:latin typeface="Tahoma" charset="0"/>
                <a:ea typeface="ＭＳ Ｐゴシック" charset="0"/>
              </a:rPr>
              <a:t>, read, write)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requestor </a:t>
            </a:r>
            <a:r>
              <a:rPr lang="en-US" dirty="0">
                <a:latin typeface="Tahoma" charset="0"/>
                <a:ea typeface="ＭＳ Ｐゴシック" charset="0"/>
              </a:rPr>
              <a:t>type (load miss or store miss)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request </a:t>
            </a:r>
            <a:r>
              <a:rPr lang="en-US" dirty="0">
                <a:latin typeface="Tahoma" charset="0"/>
                <a:ea typeface="ＭＳ Ｐゴシック" charset="0"/>
              </a:rPr>
              <a:t>criticality</a:t>
            </a:r>
          </a:p>
          <a:p>
            <a:pPr lvl="2"/>
            <a:r>
              <a:rPr lang="en-US" dirty="0" smtClean="0">
                <a:latin typeface="Tahoma" charset="0"/>
                <a:ea typeface="ＭＳ Ｐゴシック" charset="0"/>
              </a:rPr>
              <a:t>oldest </a:t>
            </a:r>
            <a:r>
              <a:rPr lang="en-US" dirty="0">
                <a:latin typeface="Tahoma" charset="0"/>
                <a:ea typeface="ＭＳ Ｐゴシック" charset="0"/>
              </a:rPr>
              <a:t>miss in the core?</a:t>
            </a:r>
          </a:p>
          <a:p>
            <a:pPr lvl="2"/>
            <a:r>
              <a:rPr lang="en-US" dirty="0" smtClean="0">
                <a:latin typeface="Tahoma" charset="0"/>
                <a:ea typeface="ＭＳ Ｐゴシック" charset="0"/>
              </a:rPr>
              <a:t>how </a:t>
            </a:r>
            <a:r>
              <a:rPr lang="en-US" dirty="0">
                <a:latin typeface="Tahoma" charset="0"/>
                <a:ea typeface="ＭＳ Ｐゴシック" charset="0"/>
              </a:rPr>
              <a:t>many instructions in core are dependent on it?</a:t>
            </a: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0765E5-DDD7-F149-AFCE-4B8ADD3322A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94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Row Buffer Management Policies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o</a:t>
            </a:r>
            <a:r>
              <a:rPr lang="en-US" dirty="0" smtClean="0">
                <a:latin typeface="Tahoma" charset="0"/>
              </a:rPr>
              <a:t>pen </a:t>
            </a:r>
            <a:r>
              <a:rPr lang="en-US" dirty="0">
                <a:latin typeface="Tahoma" charset="0"/>
              </a:rPr>
              <a:t>row</a:t>
            </a:r>
          </a:p>
          <a:p>
            <a:pPr lvl="1"/>
            <a:r>
              <a:rPr lang="en-US" sz="1800" dirty="0" smtClean="0">
                <a:latin typeface="Tahoma" charset="0"/>
                <a:ea typeface="ＭＳ Ｐゴシック" charset="0"/>
              </a:rPr>
              <a:t>keep </a:t>
            </a:r>
            <a:r>
              <a:rPr lang="en-US" sz="1800" dirty="0">
                <a:latin typeface="Tahoma" charset="0"/>
                <a:ea typeface="ＭＳ Ｐゴシック" charset="0"/>
              </a:rPr>
              <a:t>the row open after an access</a:t>
            </a:r>
          </a:p>
          <a:p>
            <a:pPr lvl="1">
              <a:buFont typeface="Wingdings" charset="0"/>
              <a:buNone/>
            </a:pPr>
            <a:r>
              <a:rPr lang="en-US" sz="1800" dirty="0">
                <a:latin typeface="Tahoma" charset="0"/>
                <a:ea typeface="ＭＳ Ｐゴシック" charset="0"/>
              </a:rPr>
              <a:t>+ </a:t>
            </a:r>
            <a:r>
              <a:rPr lang="en-US" sz="1800" dirty="0" smtClean="0">
                <a:latin typeface="Tahoma" charset="0"/>
                <a:ea typeface="ＭＳ Ｐゴシック" charset="0"/>
              </a:rPr>
              <a:t>next </a:t>
            </a:r>
            <a:r>
              <a:rPr lang="en-US" sz="1800" dirty="0">
                <a:latin typeface="Tahoma" charset="0"/>
                <a:ea typeface="ＭＳ Ｐゴシック" charset="0"/>
              </a:rPr>
              <a:t>access might need the same row </a:t>
            </a:r>
            <a:r>
              <a:rPr lang="en-US" sz="1800" dirty="0">
                <a:latin typeface="Tahoma" charset="0"/>
                <a:ea typeface="ＭＳ Ｐゴシック" charset="0"/>
                <a:sym typeface="Wingdings" charset="0"/>
              </a:rPr>
              <a:t> row hit</a:t>
            </a:r>
          </a:p>
          <a:p>
            <a:pPr lvl="1">
              <a:buFont typeface="Wingdings" charset="0"/>
              <a:buNone/>
            </a:pPr>
            <a:r>
              <a:rPr lang="en-US" sz="1800" dirty="0">
                <a:latin typeface="Tahoma" charset="0"/>
                <a:ea typeface="ＭＳ Ｐゴシック" charset="0"/>
                <a:sym typeface="Wingdings" charset="0"/>
              </a:rPr>
              <a:t>-- </a:t>
            </a:r>
            <a:r>
              <a:rPr lang="en-US" sz="1800" dirty="0" smtClean="0">
                <a:latin typeface="Tahoma" charset="0"/>
                <a:ea typeface="ＭＳ Ｐゴシック" charset="0"/>
                <a:sym typeface="Wingdings" charset="0"/>
              </a:rPr>
              <a:t>next </a:t>
            </a:r>
            <a:r>
              <a:rPr lang="en-US" sz="1800" dirty="0">
                <a:latin typeface="Tahoma" charset="0"/>
                <a:ea typeface="ＭＳ Ｐゴシック" charset="0"/>
                <a:sym typeface="Wingdings" charset="0"/>
              </a:rPr>
              <a:t>access might need a different row  row conflict, wasted energy</a:t>
            </a:r>
            <a:endParaRPr lang="en-US" sz="1800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 smtClean="0">
                <a:latin typeface="Tahoma" charset="0"/>
              </a:rPr>
              <a:t>closed </a:t>
            </a:r>
            <a:r>
              <a:rPr lang="en-US" dirty="0">
                <a:latin typeface="Tahoma" charset="0"/>
              </a:rPr>
              <a:t>row</a:t>
            </a:r>
          </a:p>
          <a:p>
            <a:pPr lvl="1"/>
            <a:r>
              <a:rPr lang="en-US" sz="1800" dirty="0" smtClean="0">
                <a:latin typeface="Tahoma" charset="0"/>
                <a:ea typeface="ＭＳ Ｐゴシック" charset="0"/>
              </a:rPr>
              <a:t>close </a:t>
            </a:r>
            <a:r>
              <a:rPr lang="en-US" sz="1800" dirty="0">
                <a:latin typeface="Tahoma" charset="0"/>
                <a:ea typeface="ＭＳ Ｐゴシック" charset="0"/>
              </a:rPr>
              <a:t>the row after an access (if no other requests already in the request buffer need the same row)</a:t>
            </a:r>
            <a:endParaRPr lang="en-US" sz="16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sz="1800" dirty="0">
                <a:latin typeface="Tahoma" charset="0"/>
                <a:ea typeface="ＭＳ Ｐゴシック" charset="0"/>
              </a:rPr>
              <a:t>+ </a:t>
            </a:r>
            <a:r>
              <a:rPr lang="en-US" sz="1800" dirty="0" smtClean="0">
                <a:latin typeface="Tahoma" charset="0"/>
                <a:ea typeface="ＭＳ Ｐゴシック" charset="0"/>
              </a:rPr>
              <a:t>next </a:t>
            </a:r>
            <a:r>
              <a:rPr lang="en-US" sz="1800" dirty="0">
                <a:latin typeface="Tahoma" charset="0"/>
                <a:ea typeface="ＭＳ Ｐゴシック" charset="0"/>
              </a:rPr>
              <a:t>access might need a different row </a:t>
            </a:r>
            <a:r>
              <a:rPr lang="en-US" sz="1800" dirty="0">
                <a:latin typeface="Tahoma" charset="0"/>
                <a:ea typeface="ＭＳ Ｐゴシック" charset="0"/>
                <a:sym typeface="Wingdings" charset="0"/>
              </a:rPr>
              <a:t> avoid a row conflict</a:t>
            </a:r>
          </a:p>
          <a:p>
            <a:pPr lvl="1">
              <a:buFont typeface="Wingdings" charset="0"/>
              <a:buNone/>
            </a:pPr>
            <a:r>
              <a:rPr lang="en-US" sz="1800" dirty="0">
                <a:latin typeface="Tahoma" charset="0"/>
                <a:ea typeface="ＭＳ Ｐゴシック" charset="0"/>
                <a:sym typeface="Wingdings" charset="0"/>
              </a:rPr>
              <a:t>-- </a:t>
            </a:r>
            <a:r>
              <a:rPr lang="en-US" sz="1800" dirty="0" smtClean="0">
                <a:latin typeface="Tahoma" charset="0"/>
                <a:ea typeface="ＭＳ Ｐゴシック" charset="0"/>
                <a:sym typeface="Wingdings" charset="0"/>
              </a:rPr>
              <a:t>next </a:t>
            </a:r>
            <a:r>
              <a:rPr lang="en-US" sz="1800" dirty="0">
                <a:latin typeface="Tahoma" charset="0"/>
                <a:ea typeface="ＭＳ Ｐゴシック" charset="0"/>
                <a:sym typeface="Wingdings" charset="0"/>
              </a:rPr>
              <a:t>access might need the same row  extra activate latency</a:t>
            </a:r>
          </a:p>
          <a:p>
            <a:pPr lvl="1"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 dirty="0" smtClean="0">
                <a:latin typeface="Tahoma" charset="0"/>
                <a:sym typeface="Wingdings" charset="0"/>
              </a:rPr>
              <a:t>adaptive </a:t>
            </a:r>
            <a:r>
              <a:rPr lang="en-US" dirty="0">
                <a:latin typeface="Tahoma" charset="0"/>
                <a:sym typeface="Wingdings" charset="0"/>
              </a:rPr>
              <a:t>policies</a:t>
            </a: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  <a:sym typeface="Wingdings" charset="0"/>
              </a:rPr>
              <a:t>predict </a:t>
            </a:r>
            <a:r>
              <a:rPr lang="en-US" dirty="0">
                <a:latin typeface="Tahoma" charset="0"/>
                <a:ea typeface="ＭＳ Ｐゴシック" charset="0"/>
                <a:sym typeface="Wingdings" charset="0"/>
              </a:rPr>
              <a:t>whether or not the next access to the bank will be to the same row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07F5B7-C131-FD49-B58A-55F96869452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97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w/ high capacity and bandwidth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multi-core</a:t>
            </a:r>
            <a:r>
              <a:rPr lang="en-US" dirty="0">
                <a:latin typeface="Tahoma" charset="0"/>
                <a:ea typeface="ＭＳ Ｐゴシック" charset="0"/>
              </a:rPr>
              <a:t>: increasing number of cores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data-intensive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applications</a:t>
            </a:r>
            <a:r>
              <a:rPr lang="en-US" dirty="0">
                <a:latin typeface="Tahoma" charset="0"/>
                <a:ea typeface="ＭＳ Ｐゴシック" charset="0"/>
              </a:rPr>
              <a:t>: increasing demand/hunger for data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consolidation</a:t>
            </a:r>
            <a:r>
              <a:rPr lang="en-US" dirty="0" smtClean="0">
                <a:latin typeface="Tahoma" charset="0"/>
                <a:ea typeface="ＭＳ Ｐゴシック" charset="0"/>
              </a:rPr>
              <a:t>: cloud computing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</a:t>
            </a:r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energy/power is a key system design concern</a:t>
            </a:r>
          </a:p>
          <a:p>
            <a:endParaRPr lang="en-US" sz="2200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200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E096BAB-925E-464D-8476-CD2FB218257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65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Open vs. Closed Row Policies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420813"/>
          <a:ext cx="8610600" cy="4668957"/>
        </p:xfrm>
        <a:graphic>
          <a:graphicData uri="http://schemas.openxmlformats.org/drawingml/2006/table">
            <a:tbl>
              <a:tblPr/>
              <a:tblGrid>
                <a:gridCol w="2152650"/>
                <a:gridCol w="2152650"/>
                <a:gridCol w="2152650"/>
                <a:gridCol w="2152650"/>
              </a:tblGrid>
              <a:tr h="9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Policy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First access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Next access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Commands needed for next access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Open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 (row hit)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Read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9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Open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1 (row conflict)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Precharge + Activate Row 1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Read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9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Closed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 – access in request buffer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(row hit)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Read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914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Closed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 – access not in request buffer (row closed)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Activate Row 0 + Read +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Precharge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640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Closed row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Row 1 (row closed)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Activate Row 1 + Read +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Precharge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</a:tbl>
          </a:graphicData>
        </a:graphic>
      </p:graphicFrame>
      <p:sp>
        <p:nvSpPr>
          <p:cNvPr id="983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D8639E-3A54-7D4A-90B0-63014AD9B55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55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Trend: Many Cores on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6"/>
            <a:ext cx="8610600" cy="5195664"/>
          </a:xfrm>
        </p:spPr>
        <p:txBody>
          <a:bodyPr/>
          <a:lstStyle/>
          <a:p>
            <a:r>
              <a:rPr lang="en-US" dirty="0" smtClean="0"/>
              <a:t>simpler and lower power than a single large core</a:t>
            </a:r>
          </a:p>
          <a:p>
            <a:r>
              <a:rPr lang="en-US" dirty="0" smtClean="0"/>
              <a:t>large-scale parallelism on chip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953000" y="2235200"/>
            <a:ext cx="1847850" cy="1808930"/>
            <a:chOff x="3647468" y="1676931"/>
            <a:chExt cx="1848260" cy="1808173"/>
          </a:xfrm>
        </p:grpSpPr>
        <p:pic>
          <p:nvPicPr>
            <p:cNvPr id="6" name="Picture 33" descr="cell-diephot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4" t="10641" r="5714" b="11047"/>
            <a:stretch>
              <a:fillRect/>
            </a:stretch>
          </p:blipFill>
          <p:spPr bwMode="auto">
            <a:xfrm>
              <a:off x="3647468" y="1676931"/>
              <a:ext cx="18482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3647468" y="2869681"/>
              <a:ext cx="1274990" cy="6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IBM Cell BE</a:t>
              </a:r>
              <a:b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</a:br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8+1 cores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2362200" y="2235200"/>
            <a:ext cx="2206625" cy="1806575"/>
            <a:chOff x="2223822" y="1484985"/>
            <a:chExt cx="2206183" cy="1806217"/>
          </a:xfrm>
        </p:grpSpPr>
        <p:sp>
          <p:nvSpPr>
            <p:cNvPr id="9" name="TextBox 36"/>
            <p:cNvSpPr txBox="1">
              <a:spLocks noChangeArrowheads="1"/>
            </p:cNvSpPr>
            <p:nvPr/>
          </p:nvSpPr>
          <p:spPr bwMode="auto">
            <a:xfrm>
              <a:off x="2223822" y="2675824"/>
              <a:ext cx="1315796" cy="61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Intel Core i7</a:t>
              </a:r>
              <a:b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</a:br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8 cores</a:t>
              </a:r>
              <a:endParaRPr lang="en-US" altLang="zh-CN" sz="1800" dirty="0">
                <a:solidFill>
                  <a:srgbClr val="000000"/>
                </a:solidFill>
                <a:latin typeface="Calibri" charset="0"/>
              </a:endParaRPr>
            </a:p>
          </p:txBody>
        </p:sp>
        <p:pic>
          <p:nvPicPr>
            <p:cNvPr id="10" name="Picture 30" descr="3177_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2220" r="3780" b="12109"/>
            <a:stretch>
              <a:fillRect/>
            </a:stretch>
          </p:blipFill>
          <p:spPr bwMode="auto">
            <a:xfrm>
              <a:off x="2223822" y="1484985"/>
              <a:ext cx="2206183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7159625" y="4318000"/>
            <a:ext cx="1984375" cy="1755775"/>
            <a:chOff x="6769103" y="859632"/>
            <a:chExt cx="1983636" cy="1755215"/>
          </a:xfrm>
        </p:grpSpPr>
        <p:pic>
          <p:nvPicPr>
            <p:cNvPr id="12" name="Picture 2" descr="C:\Daten\talks\invited\ferc2010\material\Tilera_TILE-Gx1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59" y="859632"/>
              <a:ext cx="13794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6769103" y="1999294"/>
              <a:ext cx="198363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Tilera TILE Gx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100 cores, networked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7162800" y="2235200"/>
            <a:ext cx="1538288" cy="1811338"/>
            <a:chOff x="241300" y="4189413"/>
            <a:chExt cx="1538944" cy="1811568"/>
          </a:xfrm>
        </p:grpSpPr>
        <p:pic>
          <p:nvPicPr>
            <p:cNvPr id="15" name="Picture 2" descr="C:\franzf\talks\invited\dagstuhl-2010\material\6686259_im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39"/>
            <a:stretch>
              <a:fillRect/>
            </a:stretch>
          </p:blipFill>
          <p:spPr bwMode="auto">
            <a:xfrm>
              <a:off x="292100" y="4189413"/>
              <a:ext cx="1488144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241300" y="5385428"/>
              <a:ext cx="14479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IBM POWER7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8 cores</a:t>
              </a:r>
            </a:p>
          </p:txBody>
        </p:sp>
      </p:grp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4953000" y="4318000"/>
            <a:ext cx="1879600" cy="1789113"/>
            <a:chOff x="3809208" y="4471194"/>
            <a:chExt cx="1879641" cy="1789346"/>
          </a:xfrm>
        </p:grpSpPr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3809208" y="5644987"/>
              <a:ext cx="187964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Intel SCC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48 cores, networked</a:t>
              </a:r>
            </a:p>
          </p:txBody>
        </p:sp>
        <p:pic>
          <p:nvPicPr>
            <p:cNvPr id="19" name="Picture 5" descr="C:\Daten\talks\invited\ferc2010\material\scc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081" y="4471194"/>
              <a:ext cx="146551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47"/>
          <p:cNvGrpSpPr>
            <a:grpSpLocks/>
          </p:cNvGrpSpPr>
          <p:nvPr/>
        </p:nvGrpSpPr>
        <p:grpSpPr bwMode="auto">
          <a:xfrm>
            <a:off x="3276600" y="4318000"/>
            <a:ext cx="1363663" cy="1800225"/>
            <a:chOff x="5252245" y="4774407"/>
            <a:chExt cx="1363286" cy="1800456"/>
          </a:xfrm>
        </p:grpSpPr>
        <p:sp>
          <p:nvSpPr>
            <p:cNvPr id="21" name="TextBox 8"/>
            <p:cNvSpPr txBox="1">
              <a:spLocks noChangeArrowheads="1"/>
            </p:cNvSpPr>
            <p:nvPr/>
          </p:nvSpPr>
          <p:spPr bwMode="auto">
            <a:xfrm>
              <a:off x="5252245" y="5959310"/>
              <a:ext cx="136328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Nvidia Fermi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448 “cores”</a:t>
              </a:r>
            </a:p>
          </p:txBody>
        </p:sp>
        <p:pic>
          <p:nvPicPr>
            <p:cNvPr id="22" name="Picture 6" descr="C:\Daten\talks\invited\ferc2010\material\Fermi_Die_FINAL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944" y="4774407"/>
              <a:ext cx="1201936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78"/>
          <p:cNvGrpSpPr>
            <a:grpSpLocks/>
          </p:cNvGrpSpPr>
          <p:nvPr/>
        </p:nvGrpSpPr>
        <p:grpSpPr bwMode="auto">
          <a:xfrm>
            <a:off x="304800" y="2235200"/>
            <a:ext cx="1676400" cy="2139950"/>
            <a:chOff x="533400" y="1371600"/>
            <a:chExt cx="1676399" cy="2139553"/>
          </a:xfrm>
        </p:grpSpPr>
        <p:pic>
          <p:nvPicPr>
            <p:cNvPr id="24" name="Content Placeholder 6" descr="barcelona-die-photo-color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371600"/>
              <a:ext cx="1600199" cy="1560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164202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000000"/>
                  </a:solidFill>
                  <a:latin typeface="Calibri" charset="0"/>
                </a:rPr>
                <a:t>AMD Barcelona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rgbClr val="000000"/>
                  </a:solidFill>
                  <a:latin typeface="Calibri" charset="0"/>
                </a:rPr>
                <a:t>4 cores</a:t>
              </a:r>
            </a:p>
          </p:txBody>
        </p:sp>
      </p:grpSp>
      <p:pic>
        <p:nvPicPr>
          <p:cNvPr id="26" name="Picture 8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18000"/>
            <a:ext cx="2209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81000" y="5740400"/>
            <a:ext cx="14684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rgbClr val="000000"/>
                </a:solidFill>
                <a:latin typeface="Calibri" charset="0"/>
              </a:rPr>
              <a:t>Sun Niagara II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>
                <a:solidFill>
                  <a:srgbClr val="000000"/>
                </a:solidFill>
                <a:latin typeface="Calibri" charset="0"/>
              </a:rPr>
              <a:t>8 cores</a:t>
            </a:r>
          </a:p>
        </p:txBody>
      </p:sp>
    </p:spTree>
    <p:extLst>
      <p:ext uri="{BB962C8B-B14F-4D97-AF65-F5344CB8AC3E}">
        <p14:creationId xmlns:p14="http://schemas.microsoft.com/office/powerpoint/2010/main" val="2354093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ＭＳ Ｐゴシック" charset="0"/>
                <a:cs typeface="ＭＳ Ｐゴシック" charset="0"/>
              </a:rPr>
              <a:t>Consequence: The </a:t>
            </a:r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Memory Capacity Gap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1600" dirty="0" smtClean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</a:t>
            </a:r>
            <a:r>
              <a:rPr lang="en-US" sz="2100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 per core expected to drop by 30% every two years</a:t>
            </a:r>
          </a:p>
          <a:p>
            <a:r>
              <a:rPr lang="en-US" sz="2100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trends worse for memory bandwidth per core!</a:t>
            </a:r>
            <a:endParaRPr lang="en-US" sz="2100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E14D88-6476-D942-BCE2-3889B364305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25605" name="Picture 8" descr="9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700808"/>
            <a:ext cx="58578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9" descr="90%"/>
          <p:cNvSpPr txBox="1">
            <a:spLocks noChangeArrowheads="1"/>
          </p:cNvSpPr>
          <p:nvPr/>
        </p:nvSpPr>
        <p:spPr bwMode="auto">
          <a:xfrm>
            <a:off x="1692275" y="980728"/>
            <a:ext cx="60642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rgbClr val="000000"/>
                </a:solidFill>
              </a:rPr>
              <a:t>core count doubling ~ every 2 years </a:t>
            </a:r>
          </a:p>
          <a:p>
            <a:pPr eaLnBrk="1" hangingPunct="1"/>
            <a:r>
              <a:rPr lang="en-US" sz="2200" dirty="0" smtClean="0">
                <a:solidFill>
                  <a:srgbClr val="000000"/>
                </a:solidFill>
              </a:rPr>
              <a:t>DRAM DIMM capacity doubling ~ every 3 years</a:t>
            </a:r>
          </a:p>
        </p:txBody>
      </p:sp>
      <p:pic>
        <p:nvPicPr>
          <p:cNvPr id="25607" name="Picture 6" descr="90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5487988"/>
            <a:ext cx="1806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30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(III)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w/ high capacity and bandwidth</a:t>
            </a: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</a:t>
            </a:r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energy/power is a key system design concern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~40-50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% energy spent in off-chip memory hierarchy </a:t>
            </a:r>
            <a:r>
              <a:rPr lang="en-US" sz="1800" dirty="0">
                <a:solidFill>
                  <a:srgbClr val="008000"/>
                </a:solidFill>
                <a:latin typeface="Tahoma" charset="0"/>
                <a:ea typeface="ＭＳ Ｐゴシック" charset="0"/>
              </a:rPr>
              <a:t>[Lefurgy, IEEE Computer 2003]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consumes power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even when not used (periodic refresh)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52ED14-562A-7B41-81C5-4AADBA53F90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23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>
                <a:latin typeface="Garamond" charset="0"/>
                <a:ea typeface="ＭＳ Ｐゴシック" charset="0"/>
                <a:cs typeface="ＭＳ Ｐゴシック" charset="0"/>
              </a:rPr>
              <a:t>Major Trends Affecting Main Memory (IV)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Need for main memory </a:t>
            </a:r>
            <a:r>
              <a:rPr lang="en-US" dirty="0" smtClean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capacity, bandwidth, QoS </a:t>
            </a:r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increasing </a:t>
            </a:r>
          </a:p>
          <a:p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7F7F7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7F7F7F"/>
                </a:solidFill>
                <a:latin typeface="Tahoma" charset="0"/>
                <a:ea typeface="ＭＳ Ｐゴシック" charset="0"/>
                <a:cs typeface="ＭＳ Ｐゴシック" charset="0"/>
              </a:rPr>
              <a:t>Main memory energy/power is a key system design concern</a:t>
            </a:r>
          </a:p>
          <a:p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DRAM technology scaling is ending 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ITRS projects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DRAM will not scale easily below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X nm </a:t>
            </a:r>
            <a:endParaRPr lang="en-US" dirty="0">
              <a:solidFill>
                <a:srgbClr val="FF0000"/>
              </a:solidFill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Scaling has provided many benefits: 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capacity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(density), </a:t>
            </a:r>
            <a:r>
              <a:rPr lang="en-US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cost, lower energy</a:t>
            </a: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E99A2B-29DD-5A4F-B100-24CE86C78EE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9</a:t>
            </a:fld>
            <a:endParaRPr lang="en-US" sz="1600" dirty="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79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-v">
  <a:themeElements>
    <a:clrScheme name="blue-v 1">
      <a:dk1>
        <a:srgbClr val="000000"/>
      </a:dk1>
      <a:lt1>
        <a:srgbClr val="FFFFFF"/>
      </a:lt1>
      <a:dk2>
        <a:srgbClr val="3333CC"/>
      </a:dk2>
      <a:lt2>
        <a:srgbClr val="B2B2B2"/>
      </a:lt2>
      <a:accent1>
        <a:srgbClr val="DC0A00"/>
      </a:accent1>
      <a:accent2>
        <a:srgbClr val="008000"/>
      </a:accent2>
      <a:accent3>
        <a:srgbClr val="FFFFFF"/>
      </a:accent3>
      <a:accent4>
        <a:srgbClr val="000000"/>
      </a:accent4>
      <a:accent5>
        <a:srgbClr val="EBAAAA"/>
      </a:accent5>
      <a:accent6>
        <a:srgbClr val="007300"/>
      </a:accent6>
      <a:hlink>
        <a:srgbClr val="BF23BF"/>
      </a:hlink>
      <a:folHlink>
        <a:srgbClr val="FF9632"/>
      </a:folHlink>
    </a:clrScheme>
    <a:fontScheme name="blue-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ue-v 1">
        <a:dk1>
          <a:srgbClr val="000000"/>
        </a:dk1>
        <a:lt1>
          <a:srgbClr val="FFFFFF"/>
        </a:lt1>
        <a:dk2>
          <a:srgbClr val="3333CC"/>
        </a:dk2>
        <a:lt2>
          <a:srgbClr val="B2B2B2"/>
        </a:lt2>
        <a:accent1>
          <a:srgbClr val="DC0A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007300"/>
        </a:accent6>
        <a:hlink>
          <a:srgbClr val="BF23BF"/>
        </a:hlink>
        <a:folHlink>
          <a:srgbClr val="FF96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16304515</TotalTime>
  <Pages>19</Pages>
  <Words>2708</Words>
  <Application>Microsoft Office PowerPoint</Application>
  <PresentationFormat>On-screen Show (4:3)</PresentationFormat>
  <Paragraphs>724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50</vt:i4>
      </vt:variant>
    </vt:vector>
  </HeadingPairs>
  <TitlesOfParts>
    <vt:vector size="71" baseType="lpstr">
      <vt:lpstr>ＭＳ Ｐゴシック</vt:lpstr>
      <vt:lpstr>Arial</vt:lpstr>
      <vt:lpstr>Calibri</vt:lpstr>
      <vt:lpstr>Courier New</vt:lpstr>
      <vt:lpstr>Garamond</vt:lpstr>
      <vt:lpstr>Palatino Linotype</vt:lpstr>
      <vt:lpstr>Tahoma</vt:lpstr>
      <vt:lpstr>Times New Roman</vt:lpstr>
      <vt:lpstr>Wingdings</vt:lpstr>
      <vt:lpstr>blue-v</vt:lpstr>
      <vt:lpstr>Edge</vt:lpstr>
      <vt:lpstr>16_Edge</vt:lpstr>
      <vt:lpstr>17_Edge</vt:lpstr>
      <vt:lpstr>35_Edge</vt:lpstr>
      <vt:lpstr>39_Edge</vt:lpstr>
      <vt:lpstr>38_Edge</vt:lpstr>
      <vt:lpstr>41_Edge</vt:lpstr>
      <vt:lpstr>42_Edge</vt:lpstr>
      <vt:lpstr>43_Edge</vt:lpstr>
      <vt:lpstr>7_Office Theme</vt:lpstr>
      <vt:lpstr>45_Edge</vt:lpstr>
      <vt:lpstr>Main Memory System</vt:lpstr>
      <vt:lpstr>The Main Memory System</vt:lpstr>
      <vt:lpstr>State of the Main Memory System</vt:lpstr>
      <vt:lpstr>Major Trends Affecting Main Memory (I)</vt:lpstr>
      <vt:lpstr>Major Trends Affecting Main Memory (II)</vt:lpstr>
      <vt:lpstr>Example Trend: Many Cores on Chip</vt:lpstr>
      <vt:lpstr>Consequence: The Memory Capacity Gap</vt:lpstr>
      <vt:lpstr>Major Trends Affecting Main Memory (III)</vt:lpstr>
      <vt:lpstr>Major Trends Affecting Main Memory (IV)</vt:lpstr>
      <vt:lpstr>The DRAM Scaling Problem</vt:lpstr>
      <vt:lpstr>Main Memory in the System</vt:lpstr>
      <vt:lpstr>Ideal Memory</vt:lpstr>
      <vt:lpstr>The Problem</vt:lpstr>
      <vt:lpstr>Memory Technology: DRAM</vt:lpstr>
      <vt:lpstr>The DRAM Subsystem</vt:lpstr>
      <vt:lpstr>DRAM Subsystem Organization</vt:lpstr>
      <vt:lpstr>Generalized Memory Structure</vt:lpstr>
      <vt:lpstr>The DRAM subsystem</vt:lpstr>
      <vt:lpstr>Breaking down a DIMM</vt:lpstr>
      <vt:lpstr>Breaking down a DIMM</vt:lpstr>
      <vt:lpstr>DIMM &amp; Rank</vt:lpstr>
      <vt:lpstr>Rank</vt:lpstr>
      <vt:lpstr>Breaking down a Rank</vt:lpstr>
      <vt:lpstr>Breaking down a Chip</vt:lpstr>
      <vt:lpstr>Breaking down a Bank</vt:lpstr>
      <vt:lpstr>Page Mode DRAM</vt:lpstr>
      <vt:lpstr>DRAM Bank Operation</vt:lpstr>
      <vt:lpstr>Memory Bank: A Fundamental Concept</vt:lpstr>
      <vt:lpstr>Interleaving Multiple Banks and Channels</vt:lpstr>
      <vt:lpstr>How Multiple Banks Help</vt:lpstr>
      <vt:lpstr>Address Mapping (Single Channel)</vt:lpstr>
      <vt:lpstr>Address Mapping (Multiple Channels)</vt:lpstr>
      <vt:lpstr>Example: Transferring a cache block</vt:lpstr>
      <vt:lpstr>Example: Transferring a cache block</vt:lpstr>
      <vt:lpstr>Example: Transferring a cache block</vt:lpstr>
      <vt:lpstr>Example: Transferring a cache block</vt:lpstr>
      <vt:lpstr>Example: Transferring a cache block</vt:lpstr>
      <vt:lpstr>Example: Transferring a cache block</vt:lpstr>
      <vt:lpstr>Example: Transferring a cache block</vt:lpstr>
      <vt:lpstr>DRAM Refresh (I)</vt:lpstr>
      <vt:lpstr>DRAM Refresh (II)</vt:lpstr>
      <vt:lpstr>Downsides of DRAM Refresh</vt:lpstr>
      <vt:lpstr>Memory Controllers</vt:lpstr>
      <vt:lpstr>DRAM Controller: Functions</vt:lpstr>
      <vt:lpstr>DRAM Controller: Where to Place</vt:lpstr>
      <vt:lpstr>A Modern DRAM Controller</vt:lpstr>
      <vt:lpstr>DRAM Scheduling Policies (I)</vt:lpstr>
      <vt:lpstr>DRAM Scheduling Policies (II)</vt:lpstr>
      <vt:lpstr>Row Buffer Management Policies</vt:lpstr>
      <vt:lpstr>Open vs. Closed Row Policies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kit</dc:title>
  <dc:creator>Carla Otten</dc:creator>
  <cp:lastModifiedBy>Kim, Nam Sung</cp:lastModifiedBy>
  <cp:revision>2263</cp:revision>
  <cp:lastPrinted>1998-03-19T00:23:44Z</cp:lastPrinted>
  <dcterms:created xsi:type="dcterms:W3CDTF">1995-04-19T10:16:14Z</dcterms:created>
  <dcterms:modified xsi:type="dcterms:W3CDTF">2018-02-11T23:18:43Z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cacou@xs4all.nl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9043968</vt:i4>
  </property>
  <property fmtid="{D5CDD505-2E9C-101B-9397-08002B2CF9AE}" pid="14" name="TextColor">
    <vt:i4>16777215</vt:i4>
  </property>
  <property fmtid="{D5CDD505-2E9C-101B-9397-08002B2CF9AE}" pid="15" name="LinkColor">
    <vt:i4>16777088</vt:i4>
  </property>
  <property fmtid="{D5CDD505-2E9C-101B-9397-08002B2CF9AE}" pid="16" name="VisitedColor">
    <vt:i4>12615935</vt:i4>
  </property>
  <property fmtid="{D5CDD505-2E9C-101B-9397-08002B2CF9AE}" pid="17" name="TransparentButton">
    <vt:i4>-1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E:\Carla\DAC</vt:lpwstr>
  </property>
</Properties>
</file>