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2"/>
  </p:notesMasterIdLst>
  <p:handoutMasterIdLst>
    <p:handoutMasterId r:id="rId33"/>
  </p:handoutMasterIdLst>
  <p:sldIdLst>
    <p:sldId id="258" r:id="rId2"/>
    <p:sldId id="349" r:id="rId3"/>
    <p:sldId id="429" r:id="rId4"/>
    <p:sldId id="430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0" r:id="rId15"/>
    <p:sldId id="441" r:id="rId16"/>
    <p:sldId id="442" r:id="rId17"/>
    <p:sldId id="443" r:id="rId18"/>
    <p:sldId id="444" r:id="rId19"/>
    <p:sldId id="470" r:id="rId20"/>
    <p:sldId id="445" r:id="rId21"/>
    <p:sldId id="446" r:id="rId22"/>
    <p:sldId id="447" r:id="rId23"/>
    <p:sldId id="448" r:id="rId24"/>
    <p:sldId id="449" r:id="rId25"/>
    <p:sldId id="450" r:id="rId26"/>
    <p:sldId id="451" r:id="rId27"/>
    <p:sldId id="452" r:id="rId28"/>
    <p:sldId id="453" r:id="rId29"/>
    <p:sldId id="454" r:id="rId30"/>
    <p:sldId id="455" r:id="rId31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>
      <p:cViewPr>
        <p:scale>
          <a:sx n="119" d="100"/>
          <a:sy n="119" d="100"/>
        </p:scale>
        <p:origin x="-564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3CB68D-9017-45B6-B9B7-48EE4AF5F6F9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87D03A-3E56-47E0-B63A-B3CE8E914B82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27FBC2-C75D-4D54-9A61-6E3B20A52824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B42C2EF-A8E0-41BC-A969-D8985C6033E3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3C607D-F975-42C3-9EFC-9156927EA4A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3573E-2723-43CA-969F-53FBE35FDF53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B5182B0-E1BD-47C8-AB77-588AF18ED28C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69AA7C-0C6A-4DAC-B4A2-D39994F4C43D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F45AEE2-9A30-4F5F-933F-DE1A3D53A223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DBE05A-DE5F-4A52-A333-C151981C60DC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0974B9-E1BF-42D9-954D-5C32F1F232AD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021077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AA29A6-E36D-436C-98F8-58487E513C21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19DCA62-E26A-4407-808F-51D1C2D2F59B}" type="slidenum">
              <a:rPr lang="en-US" altLang="en-US" sz="1200"/>
              <a:pPr eaLnBrk="1" hangingPunct="1"/>
              <a:t>22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269B2DD-C896-4B06-80E5-B2924CC81926}" type="slidenum">
              <a:rPr lang="en-US" altLang="en-US" sz="1200"/>
              <a:pPr eaLnBrk="1" hangingPunct="1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C0C26D-D546-4711-8355-2CB6750C3F42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CBED885-5366-4419-9442-A1AFA2A10856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C1F483-A964-4567-B165-B607D985E98E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CAE40AC-8389-4622-87CB-A43550045ABC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17C775-18ED-40A3-A366-9F598577178A}" type="slidenum">
              <a:rPr lang="en-US" altLang="en-US" sz="1200"/>
              <a:pPr eaLnBrk="1" hangingPunct="1"/>
              <a:t>28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7F6DEE-A4A5-43E8-966B-68EE1290854B}" type="slidenum">
              <a:rPr lang="en-US" altLang="en-US" sz="1200"/>
              <a:pPr eaLnBrk="1" hangingPunct="1"/>
              <a:t>29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B41B23-F278-4D53-A84F-9A11C47A6C0A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118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345E8F-1F9C-4CD8-9031-24E10891182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86805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AFF3BD6-776E-433B-B383-03ABA3F455CD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51816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4B77E-8D96-4A87-B6C4-1ED4423EA19D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5A2327-3063-4FF3-87DF-B7FBECEB1D8B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1941A4-8417-4E7A-B667-781AB58C1F11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65610" indent="-294465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77862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49006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120151" indent="-235572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9129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3062440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533585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4004729" indent="-23557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110DBD-AB72-4B49-941F-F4F92D3D2C51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12" name="Picture 410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4" name="Picture 9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86221" y="952500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5.jpe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9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30.wmf"/><Relationship Id="rId4" Type="http://schemas.openxmlformats.org/officeDocument/2006/relationships/oleObject" Target="../embeddings/oleObject2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5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/>
              <a:t>ECE 476 </a:t>
            </a:r>
            <a:br>
              <a:rPr lang="en-US" altLang="en-US" dirty="0" smtClean="0"/>
            </a:br>
            <a:r>
              <a:rPr lang="en-US" altLang="en-US" dirty="0" smtClean="0"/>
              <a:t>Power System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Lecture 8</a:t>
            </a:r>
            <a:r>
              <a:rPr lang="en-US" sz="3200" b="1" kern="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Transmission Line Parameters</a:t>
            </a:r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Hyperbolic Functions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altLang="en-US" smtClean="0"/>
              <a:t>For x = </a:t>
            </a:r>
            <a:r>
              <a:rPr lang="en-US" altLang="en-US" smtClean="0">
                <a:sym typeface="Symbol" pitchFamily="18" charset="2"/>
              </a:rPr>
              <a:t> + j </a:t>
            </a:r>
            <a:r>
              <a:rPr lang="en-US" altLang="en-US" smtClean="0"/>
              <a:t>the cosh and sinh functions have the following form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1517650" y="2667000"/>
          <a:ext cx="5791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7" name="Equation" r:id="rId4" imgW="5791200" imgH="914400" progId="Equation.DSMT4">
                  <p:embed/>
                </p:oleObj>
              </mc:Choice>
              <mc:Fallback>
                <p:oleObj name="Equation" r:id="rId4" imgW="57912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7650" y="2667000"/>
                        <a:ext cx="5791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Determining Line Voltage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973377"/>
              </p:ext>
            </p:extLst>
          </p:nvPr>
        </p:nvGraphicFramePr>
        <p:xfrm>
          <a:off x="457200" y="1280160"/>
          <a:ext cx="7785100" cy="355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1" name="Equation" r:id="rId4" imgW="7785100" imgH="3556000" progId="Equation.DSMT4">
                  <p:embed/>
                </p:oleObj>
              </mc:Choice>
              <mc:Fallback>
                <p:oleObj name="Equation" r:id="rId4" imgW="7785100" imgH="355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85100" cy="355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Determining Line Voltage, cont’d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63954"/>
              </p:ext>
            </p:extLst>
          </p:nvPr>
        </p:nvGraphicFramePr>
        <p:xfrm>
          <a:off x="457200" y="1280160"/>
          <a:ext cx="6858000" cy="568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5" name="Equation" r:id="rId4" imgW="6858000" imgH="5689600" progId="Equation.DSMT4">
                  <p:embed/>
                </p:oleObj>
              </mc:Choice>
              <mc:Fallback>
                <p:oleObj name="Equation" r:id="rId4" imgW="6858000" imgH="568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58000" cy="568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Determining Line Current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647342"/>
              </p:ext>
            </p:extLst>
          </p:nvPr>
        </p:nvGraphicFramePr>
        <p:xfrm>
          <a:off x="457200" y="1280160"/>
          <a:ext cx="6578600" cy="354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9" name="Equation" r:id="rId4" imgW="6578600" imgH="3543300" progId="Equation.DSMT4">
                  <p:embed/>
                </p:oleObj>
              </mc:Choice>
              <mc:Fallback>
                <p:oleObj name="Equation" r:id="rId4" imgW="6578600" imgH="3543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578600" cy="354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Line Example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507126"/>
              </p:ext>
            </p:extLst>
          </p:nvPr>
        </p:nvGraphicFramePr>
        <p:xfrm>
          <a:off x="457200" y="1280160"/>
          <a:ext cx="78232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4" imgW="7823200" imgH="5156200" progId="Equation.DSMT4">
                  <p:embed/>
                </p:oleObj>
              </mc:Choice>
              <mc:Fallback>
                <p:oleObj name="Equation" r:id="rId4" imgW="7823200" imgH="515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8232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Line Example, cont’d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54143"/>
              </p:ext>
            </p:extLst>
          </p:nvPr>
        </p:nvGraphicFramePr>
        <p:xfrm>
          <a:off x="457200" y="1280160"/>
          <a:ext cx="7632700" cy="462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7" name="Equation" r:id="rId4" imgW="7632700" imgH="4622800" progId="Equation.DSMT4">
                  <p:embed/>
                </p:oleObj>
              </mc:Choice>
              <mc:Fallback>
                <p:oleObj name="Equation" r:id="rId4" imgW="7632700" imgH="4622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632700" cy="462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Line Example, cont’d</a:t>
            </a:r>
          </a:p>
        </p:txBody>
      </p:sp>
      <p:pic>
        <p:nvPicPr>
          <p:cNvPr id="39939" name="Picture 3" descr="Fig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1726" r="11765" b="56067"/>
          <a:stretch>
            <a:fillRect/>
          </a:stretch>
        </p:blipFill>
        <p:spPr bwMode="auto">
          <a:xfrm>
            <a:off x="533400" y="1339516"/>
            <a:ext cx="69342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Lossless Transmission Lines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181252"/>
              </p:ext>
            </p:extLst>
          </p:nvPr>
        </p:nvGraphicFramePr>
        <p:xfrm>
          <a:off x="457200" y="1280160"/>
          <a:ext cx="7429500" cy="463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1" name="Equation" r:id="rId4" imgW="7429500" imgH="4635500" progId="Equation.DSMT4">
                  <p:embed/>
                </p:oleObj>
              </mc:Choice>
              <mc:Fallback>
                <p:oleObj name="Equation" r:id="rId4" imgW="7429500" imgH="463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429500" cy="463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Lossless Transmission Lines</a:t>
            </a:r>
          </a:p>
        </p:txBody>
      </p:sp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110079"/>
              </p:ext>
            </p:extLst>
          </p:nvPr>
        </p:nvGraphicFramePr>
        <p:xfrm>
          <a:off x="457200" y="1280160"/>
          <a:ext cx="70739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5" name="Equation" r:id="rId4" imgW="7073900" imgH="5257800" progId="Equation.DSMT4">
                  <p:embed/>
                </p:oleObj>
              </mc:Choice>
              <mc:Fallback>
                <p:oleObj name="Equation" r:id="rId4" imgW="7073900" imgH="525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739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81400" y="5181600"/>
            <a:ext cx="5181600" cy="1040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If P &gt; SIL then line consumes</a:t>
            </a:r>
          </a:p>
          <a:p>
            <a:pPr eaLnBrk="1" hangingPunct="1"/>
            <a:r>
              <a:rPr lang="en-US" altLang="en-US" sz="2800" dirty="0" err="1"/>
              <a:t>vars</a:t>
            </a:r>
            <a:r>
              <a:rPr lang="en-US" altLang="en-US" sz="2800" dirty="0"/>
              <a:t>; otherwise line generates vars.</a:t>
            </a:r>
            <a:r>
              <a:rPr lang="en-US" altLang="en-US" dirty="0"/>
              <a:t>  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5.4 (SIL Loading and Maximum Loading)</a:t>
            </a:r>
            <a:endParaRPr lang="en-US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3124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4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001000" cy="3733800"/>
          </a:xfrm>
        </p:spPr>
        <p:txBody>
          <a:bodyPr/>
          <a:lstStyle/>
          <a:p>
            <a:r>
              <a:rPr lang="en-US" dirty="0" smtClean="0"/>
              <a:t>Please read Chapters 5 and 3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Quiz today on HW 3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HW 4 is 4.32, 4.41, 5.1, 5.7, 5.14; this one must be turned in on Sept 22 (hence there will be no quiz that day)</a:t>
            </a:r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Matrix Model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16002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Oftentimes we’re only interested in the terminal characteristics of the transmission line.  Therefore we can model it as a “black box”.  </a:t>
            </a:r>
          </a:p>
        </p:txBody>
      </p:sp>
      <p:grpSp>
        <p:nvGrpSpPr>
          <p:cNvPr id="12293" name="Group 4"/>
          <p:cNvGrpSpPr>
            <a:grpSpLocks/>
          </p:cNvGrpSpPr>
          <p:nvPr/>
        </p:nvGrpSpPr>
        <p:grpSpPr bwMode="auto">
          <a:xfrm>
            <a:off x="736266" y="2947737"/>
            <a:ext cx="4968875" cy="1447800"/>
            <a:chOff x="1152" y="2016"/>
            <a:chExt cx="3130" cy="912"/>
          </a:xfrm>
        </p:grpSpPr>
        <p:sp>
          <p:nvSpPr>
            <p:cNvPr id="12294" name="Rectangle 5"/>
            <p:cNvSpPr>
              <a:spLocks noChangeArrowheads="1"/>
            </p:cNvSpPr>
            <p:nvPr/>
          </p:nvSpPr>
          <p:spPr bwMode="auto">
            <a:xfrm>
              <a:off x="2208" y="2208"/>
              <a:ext cx="1248" cy="672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5" name="Line 6"/>
            <p:cNvSpPr>
              <a:spLocks noChangeShapeType="1"/>
            </p:cNvSpPr>
            <p:nvPr/>
          </p:nvSpPr>
          <p:spPr bwMode="auto">
            <a:xfrm>
              <a:off x="1584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6" name="Line 7"/>
            <p:cNvSpPr>
              <a:spLocks noChangeShapeType="1"/>
            </p:cNvSpPr>
            <p:nvPr/>
          </p:nvSpPr>
          <p:spPr bwMode="auto">
            <a:xfrm>
              <a:off x="1584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7" name="Line 8"/>
            <p:cNvSpPr>
              <a:spLocks noChangeShapeType="1"/>
            </p:cNvSpPr>
            <p:nvPr/>
          </p:nvSpPr>
          <p:spPr bwMode="auto">
            <a:xfrm>
              <a:off x="3456" y="23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8" name="Line 9"/>
            <p:cNvSpPr>
              <a:spLocks noChangeShapeType="1"/>
            </p:cNvSpPr>
            <p:nvPr/>
          </p:nvSpPr>
          <p:spPr bwMode="auto">
            <a:xfrm>
              <a:off x="3456" y="2784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Text Box 10"/>
            <p:cNvSpPr txBox="1">
              <a:spLocks noChangeArrowheads="1"/>
            </p:cNvSpPr>
            <p:nvPr/>
          </p:nvSpPr>
          <p:spPr bwMode="auto">
            <a:xfrm>
              <a:off x="1152" y="2352"/>
              <a:ext cx="36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S</a:t>
              </a:r>
              <a:endParaRPr lang="en-US" altLang="en-US" sz="2800"/>
            </a:p>
          </p:txBody>
        </p:sp>
        <p:sp>
          <p:nvSpPr>
            <p:cNvPr id="12300" name="Text Box 11"/>
            <p:cNvSpPr txBox="1">
              <a:spLocks noChangeArrowheads="1"/>
            </p:cNvSpPr>
            <p:nvPr/>
          </p:nvSpPr>
          <p:spPr bwMode="auto">
            <a:xfrm>
              <a:off x="3840" y="2400"/>
              <a:ext cx="37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R</a:t>
              </a:r>
              <a:endParaRPr lang="en-US" altLang="en-US" sz="2800"/>
            </a:p>
          </p:txBody>
        </p:sp>
        <p:sp>
          <p:nvSpPr>
            <p:cNvPr id="12301" name="Text Box 12"/>
            <p:cNvSpPr txBox="1">
              <a:spLocks noChangeArrowheads="1"/>
            </p:cNvSpPr>
            <p:nvPr/>
          </p:nvSpPr>
          <p:spPr bwMode="auto">
            <a:xfrm>
              <a:off x="1344" y="2208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12302" name="Text Box 13"/>
            <p:cNvSpPr txBox="1">
              <a:spLocks noChangeArrowheads="1"/>
            </p:cNvSpPr>
            <p:nvPr/>
          </p:nvSpPr>
          <p:spPr bwMode="auto">
            <a:xfrm>
              <a:off x="4080" y="2208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12303" name="Text Box 14"/>
            <p:cNvSpPr txBox="1">
              <a:spLocks noChangeArrowheads="1"/>
            </p:cNvSpPr>
            <p:nvPr/>
          </p:nvSpPr>
          <p:spPr bwMode="auto">
            <a:xfrm>
              <a:off x="1344" y="2640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12304" name="Text Box 15"/>
            <p:cNvSpPr txBox="1">
              <a:spLocks noChangeArrowheads="1"/>
            </p:cNvSpPr>
            <p:nvPr/>
          </p:nvSpPr>
          <p:spPr bwMode="auto">
            <a:xfrm>
              <a:off x="4128" y="2640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12305" name="Text Box 16"/>
            <p:cNvSpPr txBox="1">
              <a:spLocks noChangeArrowheads="1"/>
            </p:cNvSpPr>
            <p:nvPr/>
          </p:nvSpPr>
          <p:spPr bwMode="auto">
            <a:xfrm>
              <a:off x="1536" y="2016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S</a:t>
              </a:r>
              <a:endParaRPr lang="en-US" altLang="en-US"/>
            </a:p>
          </p:txBody>
        </p:sp>
        <p:sp>
          <p:nvSpPr>
            <p:cNvPr id="12306" name="Line 17"/>
            <p:cNvSpPr>
              <a:spLocks noChangeShapeType="1"/>
            </p:cNvSpPr>
            <p:nvPr/>
          </p:nvSpPr>
          <p:spPr bwMode="auto">
            <a:xfrm>
              <a:off x="1824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7" name="Text Box 18"/>
            <p:cNvSpPr txBox="1">
              <a:spLocks noChangeArrowheads="1"/>
            </p:cNvSpPr>
            <p:nvPr/>
          </p:nvSpPr>
          <p:spPr bwMode="auto">
            <a:xfrm>
              <a:off x="3552" y="2016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R</a:t>
              </a:r>
              <a:endParaRPr lang="en-US" altLang="en-US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>
              <a:off x="3840" y="2208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9" name="Text Box 20"/>
            <p:cNvSpPr txBox="1">
              <a:spLocks noChangeArrowheads="1"/>
            </p:cNvSpPr>
            <p:nvPr/>
          </p:nvSpPr>
          <p:spPr bwMode="auto">
            <a:xfrm>
              <a:off x="2294" y="2234"/>
              <a:ext cx="1150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Transmission</a:t>
              </a:r>
            </a:p>
            <a:p>
              <a:pPr algn="ctr" eaLnBrk="1" hangingPunct="1"/>
              <a:r>
                <a:rPr lang="en-US" altLang="en-US" dirty="0"/>
                <a:t>Line</a:t>
              </a:r>
            </a:p>
          </p:txBody>
        </p:sp>
      </p:grpSp>
      <p:graphicFrame>
        <p:nvGraphicFramePr>
          <p:cNvPr id="12290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184683"/>
              </p:ext>
            </p:extLst>
          </p:nvPr>
        </p:nvGraphicFramePr>
        <p:xfrm>
          <a:off x="784392" y="4800600"/>
          <a:ext cx="39624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0" name="Equation" r:id="rId4" imgW="3962400" imgH="990600" progId="Equation.DSMT4">
                  <p:embed/>
                </p:oleObj>
              </mc:Choice>
              <mc:Fallback>
                <p:oleObj name="Equation" r:id="rId4" imgW="3962400" imgH="990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392" y="4800600"/>
                        <a:ext cx="39624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Matrix Model, cont’d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451678"/>
              </p:ext>
            </p:extLst>
          </p:nvPr>
        </p:nvGraphicFramePr>
        <p:xfrm>
          <a:off x="457200" y="1280160"/>
          <a:ext cx="7747000" cy="515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4" imgW="7747000" imgH="5156200" progId="Equation.DSMT4">
                  <p:embed/>
                </p:oleObj>
              </mc:Choice>
              <mc:Fallback>
                <p:oleObj name="Equation" r:id="rId4" imgW="7747000" imgH="515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47000" cy="515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Equivalent Circuit Model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194252"/>
              </p:ext>
            </p:extLst>
          </p:nvPr>
        </p:nvGraphicFramePr>
        <p:xfrm>
          <a:off x="457200" y="1280160"/>
          <a:ext cx="7772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7" name="Equation" r:id="rId4" imgW="7772400" imgH="838200" progId="Equation.DSMT4">
                  <p:embed/>
                </p:oleObj>
              </mc:Choice>
              <mc:Fallback>
                <p:oleObj name="Equation" r:id="rId4" imgW="7772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72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Fig4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8235" b="77631"/>
          <a:stretch>
            <a:fillRect/>
          </a:stretch>
        </p:blipFill>
        <p:spPr bwMode="auto">
          <a:xfrm>
            <a:off x="533400" y="1905000"/>
            <a:ext cx="6781800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3400" y="4648200"/>
            <a:ext cx="69786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/>
              <a:t>Next we’ll use the </a:t>
            </a:r>
            <a:r>
              <a:rPr lang="en-US" altLang="en-US" sz="2800" b="1"/>
              <a:t>T</a:t>
            </a:r>
            <a:r>
              <a:rPr lang="en-US" altLang="en-US" sz="2800"/>
              <a:t> matrix values to derive the</a:t>
            </a:r>
          </a:p>
          <a:p>
            <a:pPr eaLnBrk="1" hangingPunct="1"/>
            <a:r>
              <a:rPr lang="en-US" altLang="en-US" sz="2800"/>
              <a:t>parameters Z' and Y'.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Equivalent Circuit Parameters</a:t>
            </a:r>
          </a:p>
        </p:txBody>
      </p:sp>
      <p:pic>
        <p:nvPicPr>
          <p:cNvPr id="15364" name="Picture 3" descr="Fig4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862" r="8235" b="77631"/>
          <a:stretch>
            <a:fillRect/>
          </a:stretch>
        </p:blipFill>
        <p:spPr bwMode="auto">
          <a:xfrm>
            <a:off x="4419600" y="1371599"/>
            <a:ext cx="397033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799129"/>
              </p:ext>
            </p:extLst>
          </p:nvPr>
        </p:nvGraphicFramePr>
        <p:xfrm>
          <a:off x="457200" y="1280160"/>
          <a:ext cx="5715000" cy="529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1" name="Equation" r:id="rId5" imgW="6197600" imgH="5740400" progId="Equation.DSMT4">
                  <p:embed/>
                </p:oleObj>
              </mc:Choice>
              <mc:Fallback>
                <p:oleObj name="Equation" r:id="rId5" imgW="6197600" imgH="5740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5715000" cy="529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Equivalent circuit parameters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41447"/>
              </p:ext>
            </p:extLst>
          </p:nvPr>
        </p:nvGraphicFramePr>
        <p:xfrm>
          <a:off x="457200" y="1280160"/>
          <a:ext cx="7023100" cy="443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5" name="Equation" r:id="rId4" imgW="7023100" imgH="4432300" progId="Equation.DSMT4">
                  <p:embed/>
                </p:oleObj>
              </mc:Choice>
              <mc:Fallback>
                <p:oleObj name="Equation" r:id="rId4" imgW="7023100" imgH="443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23100" cy="443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Simplified Parameters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315928"/>
              </p:ext>
            </p:extLst>
          </p:nvPr>
        </p:nvGraphicFramePr>
        <p:xfrm>
          <a:off x="457200" y="1280160"/>
          <a:ext cx="7327900" cy="558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9" name="Equation" r:id="rId4" imgW="7327900" imgH="5588000" progId="Equation.DSMT4">
                  <p:embed/>
                </p:oleObj>
              </mc:Choice>
              <mc:Fallback>
                <p:oleObj name="Equation" r:id="rId4" imgW="7327900" imgH="558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27900" cy="558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Simplified Parameters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466278"/>
              </p:ext>
            </p:extLst>
          </p:nvPr>
        </p:nvGraphicFramePr>
        <p:xfrm>
          <a:off x="457200" y="1280160"/>
          <a:ext cx="73152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3" name="Equation" r:id="rId4" imgW="7315200" imgH="4978400" progId="Equation.DSMT4">
                  <p:embed/>
                </p:oleObj>
              </mc:Choice>
              <mc:Fallback>
                <p:oleObj name="Equation" r:id="rId4" imgW="7315200" imgH="497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3152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Medium Length Line Approximations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00658"/>
              </p:ext>
            </p:extLst>
          </p:nvPr>
        </p:nvGraphicFramePr>
        <p:xfrm>
          <a:off x="457200" y="1280160"/>
          <a:ext cx="8089900" cy="497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7" name="Equation" r:id="rId4" imgW="8089900" imgH="4978400" progId="Equation.DSMT4">
                  <p:embed/>
                </p:oleObj>
              </mc:Choice>
              <mc:Fallback>
                <p:oleObj name="Equation" r:id="rId4" imgW="8089900" imgH="497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089900" cy="497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4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 Line Models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866144"/>
              </p:ext>
            </p:extLst>
          </p:nvPr>
        </p:nvGraphicFramePr>
        <p:xfrm>
          <a:off x="457200" y="1280160"/>
          <a:ext cx="7200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1" name="Equation" r:id="rId4" imgW="7200900" imgH="4419600" progId="Equation.DSMT4">
                  <p:embed/>
                </p:oleObj>
              </mc:Choice>
              <mc:Fallback>
                <p:oleObj name="Equation" r:id="rId4" imgW="7200900" imgH="441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200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Transfer in Short Lines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9906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Often we'd like to know the maximum power that could be transferred through a short transmission line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703262" y="2346158"/>
            <a:ext cx="6353175" cy="1447800"/>
            <a:chOff x="816" y="1632"/>
            <a:chExt cx="4002" cy="912"/>
          </a:xfrm>
        </p:grpSpPr>
        <p:sp>
          <p:nvSpPr>
            <p:cNvPr id="21510" name="Rectangle 5"/>
            <p:cNvSpPr>
              <a:spLocks noChangeArrowheads="1"/>
            </p:cNvSpPr>
            <p:nvPr/>
          </p:nvSpPr>
          <p:spPr bwMode="auto">
            <a:xfrm>
              <a:off x="2160" y="1824"/>
              <a:ext cx="1248" cy="672"/>
            </a:xfrm>
            <a:prstGeom prst="rect">
              <a:avLst/>
            </a:prstGeom>
            <a:noFill/>
            <a:ln w="412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auto">
            <a:xfrm>
              <a:off x="1392" y="1968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auto">
            <a:xfrm>
              <a:off x="1392" y="2400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Line 8"/>
            <p:cNvSpPr>
              <a:spLocks noChangeShapeType="1"/>
            </p:cNvSpPr>
            <p:nvPr/>
          </p:nvSpPr>
          <p:spPr bwMode="auto">
            <a:xfrm>
              <a:off x="3408" y="1968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Line 9"/>
            <p:cNvSpPr>
              <a:spLocks noChangeShapeType="1"/>
            </p:cNvSpPr>
            <p:nvPr/>
          </p:nvSpPr>
          <p:spPr bwMode="auto">
            <a:xfrm>
              <a:off x="3408" y="24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Text Box 10"/>
            <p:cNvSpPr txBox="1">
              <a:spLocks noChangeArrowheads="1"/>
            </p:cNvSpPr>
            <p:nvPr/>
          </p:nvSpPr>
          <p:spPr bwMode="auto">
            <a:xfrm>
              <a:off x="816" y="1968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 dirty="0"/>
                <a:t>V</a:t>
              </a:r>
              <a:r>
                <a:rPr lang="en-US" altLang="en-US" sz="2800" baseline="-25000" dirty="0"/>
                <a:t>1</a:t>
              </a:r>
              <a:endParaRPr lang="en-US" altLang="en-US" sz="2800" dirty="0"/>
            </a:p>
          </p:txBody>
        </p:sp>
        <p:sp>
          <p:nvSpPr>
            <p:cNvPr id="21516" name="Text Box 11"/>
            <p:cNvSpPr txBox="1">
              <a:spLocks noChangeArrowheads="1"/>
            </p:cNvSpPr>
            <p:nvPr/>
          </p:nvSpPr>
          <p:spPr bwMode="auto">
            <a:xfrm>
              <a:off x="4464" y="2016"/>
              <a:ext cx="35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V</a:t>
              </a:r>
              <a:r>
                <a:rPr lang="en-US" altLang="en-US" sz="2800" baseline="-25000"/>
                <a:t>2</a:t>
              </a:r>
              <a:endParaRPr lang="en-US" altLang="en-US" sz="2800"/>
            </a:p>
          </p:txBody>
        </p:sp>
        <p:sp>
          <p:nvSpPr>
            <p:cNvPr id="21517" name="Text Box 12"/>
            <p:cNvSpPr txBox="1">
              <a:spLocks noChangeArrowheads="1"/>
            </p:cNvSpPr>
            <p:nvPr/>
          </p:nvSpPr>
          <p:spPr bwMode="auto">
            <a:xfrm>
              <a:off x="1104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8" name="Text Box 13"/>
            <p:cNvSpPr txBox="1">
              <a:spLocks noChangeArrowheads="1"/>
            </p:cNvSpPr>
            <p:nvPr/>
          </p:nvSpPr>
          <p:spPr bwMode="auto">
            <a:xfrm>
              <a:off x="4320" y="1824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+</a:t>
              </a:r>
            </a:p>
          </p:txBody>
        </p:sp>
        <p:sp>
          <p:nvSpPr>
            <p:cNvPr id="21519" name="Text Box 14"/>
            <p:cNvSpPr txBox="1">
              <a:spLocks noChangeArrowheads="1"/>
            </p:cNvSpPr>
            <p:nvPr/>
          </p:nvSpPr>
          <p:spPr bwMode="auto">
            <a:xfrm>
              <a:off x="1152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0" name="Text Box 15"/>
            <p:cNvSpPr txBox="1">
              <a:spLocks noChangeArrowheads="1"/>
            </p:cNvSpPr>
            <p:nvPr/>
          </p:nvSpPr>
          <p:spPr bwMode="auto">
            <a:xfrm>
              <a:off x="4368" y="2256"/>
              <a:ext cx="1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-</a:t>
              </a:r>
            </a:p>
          </p:txBody>
        </p:sp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1488" y="1632"/>
              <a:ext cx="2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2" name="Line 17"/>
            <p:cNvSpPr>
              <a:spLocks noChangeShapeType="1"/>
            </p:cNvSpPr>
            <p:nvPr/>
          </p:nvSpPr>
          <p:spPr bwMode="auto">
            <a:xfrm>
              <a:off x="1776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Text Box 18"/>
            <p:cNvSpPr txBox="1">
              <a:spLocks noChangeArrowheads="1"/>
            </p:cNvSpPr>
            <p:nvPr/>
          </p:nvSpPr>
          <p:spPr bwMode="auto">
            <a:xfrm>
              <a:off x="3792" y="1680"/>
              <a:ext cx="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/>
                <a:t>I</a:t>
              </a:r>
              <a:r>
                <a:rPr lang="en-US" altLang="en-US" baseline="-25000"/>
                <a:t>1</a:t>
              </a:r>
              <a:endParaRPr lang="en-US" altLang="en-US"/>
            </a:p>
          </p:txBody>
        </p:sp>
        <p:sp>
          <p:nvSpPr>
            <p:cNvPr id="21524" name="Line 19"/>
            <p:cNvSpPr>
              <a:spLocks noChangeShapeType="1"/>
            </p:cNvSpPr>
            <p:nvPr/>
          </p:nvSpPr>
          <p:spPr bwMode="auto">
            <a:xfrm>
              <a:off x="3504" y="1824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5" name="Text Box 20"/>
            <p:cNvSpPr txBox="1">
              <a:spLocks noChangeArrowheads="1"/>
            </p:cNvSpPr>
            <p:nvPr/>
          </p:nvSpPr>
          <p:spPr bwMode="auto">
            <a:xfrm>
              <a:off x="2256" y="1776"/>
              <a:ext cx="1150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Transmission</a:t>
              </a:r>
            </a:p>
            <a:p>
              <a:pPr algn="ctr" eaLnBrk="1" hangingPunct="1"/>
              <a:r>
                <a:rPr lang="en-US" altLang="en-US"/>
                <a:t>Line with </a:t>
              </a:r>
              <a:br>
                <a:rPr lang="en-US" altLang="en-US"/>
              </a:br>
              <a:r>
                <a:rPr lang="en-US" altLang="en-US"/>
                <a:t>Impedance Z</a:t>
              </a:r>
            </a:p>
          </p:txBody>
        </p:sp>
        <p:sp>
          <p:nvSpPr>
            <p:cNvPr id="21526" name="Text Box 21"/>
            <p:cNvSpPr txBox="1">
              <a:spLocks noChangeArrowheads="1"/>
            </p:cNvSpPr>
            <p:nvPr/>
          </p:nvSpPr>
          <p:spPr bwMode="auto">
            <a:xfrm>
              <a:off x="14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12</a:t>
              </a:r>
              <a:endParaRPr lang="en-US" altLang="en-US" sz="2800"/>
            </a:p>
          </p:txBody>
        </p:sp>
        <p:sp>
          <p:nvSpPr>
            <p:cNvPr id="21527" name="Line 22"/>
            <p:cNvSpPr>
              <a:spLocks noChangeShapeType="1"/>
            </p:cNvSpPr>
            <p:nvPr/>
          </p:nvSpPr>
          <p:spPr bwMode="auto">
            <a:xfrm>
              <a:off x="1824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23"/>
            <p:cNvSpPr>
              <a:spLocks noChangeShapeType="1"/>
            </p:cNvSpPr>
            <p:nvPr/>
          </p:nvSpPr>
          <p:spPr bwMode="auto">
            <a:xfrm flipH="1">
              <a:off x="3552" y="21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9" name="Rectangle 24"/>
            <p:cNvSpPr>
              <a:spLocks noChangeArrowheads="1"/>
            </p:cNvSpPr>
            <p:nvPr/>
          </p:nvSpPr>
          <p:spPr bwMode="auto">
            <a:xfrm>
              <a:off x="3840" y="2016"/>
              <a:ext cx="39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en-US" altLang="en-US" sz="2800"/>
                <a:t>S</a:t>
              </a:r>
              <a:r>
                <a:rPr lang="en-US" altLang="en-US" sz="2800" baseline="-25000"/>
                <a:t>21</a:t>
              </a:r>
            </a:p>
          </p:txBody>
        </p:sp>
      </p:grpSp>
      <p:graphicFrame>
        <p:nvGraphicFramePr>
          <p:cNvPr id="2150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795143"/>
              </p:ext>
            </p:extLst>
          </p:nvPr>
        </p:nvGraphicFramePr>
        <p:xfrm>
          <a:off x="703262" y="3793958"/>
          <a:ext cx="6781800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05" name="Equation" r:id="rId4" imgW="6781800" imgH="2781300" progId="Equation.DSMT4">
                  <p:embed/>
                </p:oleObj>
              </mc:Choice>
              <mc:Fallback>
                <p:oleObj name="Equation" r:id="rId4" imgW="6781800" imgH="278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" y="3793958"/>
                        <a:ext cx="6781800" cy="278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Transmission Line Models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Previous lectures have covered how to calculate the distributed inductance, capacitance and resistance of transmission lines.</a:t>
            </a:r>
          </a:p>
          <a:p>
            <a:pPr eaLnBrk="1" hangingPunct="1"/>
            <a:r>
              <a:rPr lang="en-US" altLang="en-US" dirty="0" smtClean="0"/>
              <a:t>In this section we will use these distributed parameters to develop the transmission line models used in power system analysis.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Power Transfer in Lossless Lines</a:t>
            </a:r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978812"/>
              </p:ext>
            </p:extLst>
          </p:nvPr>
        </p:nvGraphicFramePr>
        <p:xfrm>
          <a:off x="457200" y="1280160"/>
          <a:ext cx="77343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9" name="Equation" r:id="rId4" imgW="7734240" imgH="5105160" progId="Equation.DSMT4">
                  <p:embed/>
                </p:oleObj>
              </mc:Choice>
              <mc:Fallback>
                <p:oleObj name="Equation" r:id="rId4" imgW="7734240" imgH="5105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734300" cy="510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6106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Transmission Line Equivalent Circuit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7620000" cy="10668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Our current model of a transmission line is shown below</a:t>
            </a:r>
          </a:p>
        </p:txBody>
      </p:sp>
      <p:pic>
        <p:nvPicPr>
          <p:cNvPr id="36868" name="Picture 4" descr="Fig41LineEqvCircui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23529" b="64482"/>
          <a:stretch>
            <a:fillRect/>
          </a:stretch>
        </p:blipFill>
        <p:spPr bwMode="auto">
          <a:xfrm>
            <a:off x="609600" y="2212975"/>
            <a:ext cx="59436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21613"/>
              </p:ext>
            </p:extLst>
          </p:nvPr>
        </p:nvGraphicFramePr>
        <p:xfrm>
          <a:off x="685800" y="5334000"/>
          <a:ext cx="64516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1" name="Equation" r:id="rId5" imgW="6451600" imgH="939800" progId="Equation.DSMT4">
                  <p:embed/>
                </p:oleObj>
              </mc:Choice>
              <mc:Fallback>
                <p:oleObj name="Equation" r:id="rId5" imgW="6451600" imgH="93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0"/>
                        <a:ext cx="6451600" cy="93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858000" y="2514600"/>
            <a:ext cx="2057400" cy="20744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Units on </a:t>
            </a:r>
          </a:p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z and y are</a:t>
            </a:r>
          </a:p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per unit </a:t>
            </a:r>
          </a:p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length!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Derivation of V, I Relationships</a:t>
            </a:r>
          </a:p>
        </p:txBody>
      </p:sp>
      <p:pic>
        <p:nvPicPr>
          <p:cNvPr id="37891" name="Picture 4" descr="Fig41LineEqvCircuit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7" r="11765" b="64482"/>
          <a:stretch>
            <a:fillRect/>
          </a:stretch>
        </p:blipFill>
        <p:spPr>
          <a:xfrm>
            <a:off x="533400" y="1295400"/>
            <a:ext cx="4343400" cy="1814513"/>
          </a:xfrm>
          <a:noFill/>
        </p:spPr>
      </p:pic>
      <p:graphicFrame>
        <p:nvGraphicFramePr>
          <p:cNvPr id="37892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65636"/>
              </p:ext>
            </p:extLst>
          </p:nvPr>
        </p:nvGraphicFramePr>
        <p:xfrm>
          <a:off x="609600" y="3352800"/>
          <a:ext cx="6731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Equation" r:id="rId5" imgW="6731000" imgH="2413000" progId="Equation.DSMT4">
                  <p:embed/>
                </p:oleObj>
              </mc:Choice>
              <mc:Fallback>
                <p:oleObj name="Equation" r:id="rId5" imgW="6731000" imgH="241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67310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3820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Setting up a Second Order Equation</a:t>
            </a:r>
          </a:p>
        </p:txBody>
      </p:sp>
      <p:graphicFrame>
        <p:nvGraphicFramePr>
          <p:cNvPr id="389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419215"/>
              </p:ext>
            </p:extLst>
          </p:nvPr>
        </p:nvGraphicFramePr>
        <p:xfrm>
          <a:off x="457200" y="1280160"/>
          <a:ext cx="688340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9" name="Equation" r:id="rId4" imgW="6883400" imgH="4000500" progId="Equation.DSMT4">
                  <p:embed/>
                </p:oleObj>
              </mc:Choice>
              <mc:Fallback>
                <p:oleObj name="Equation" r:id="rId4" imgW="6883400" imgH="400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883400" cy="400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V, I Relationships, cont’d</a:t>
            </a:r>
          </a:p>
        </p:txBody>
      </p:sp>
      <p:graphicFrame>
        <p:nvGraphicFramePr>
          <p:cNvPr id="399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0698846"/>
              </p:ext>
            </p:extLst>
          </p:nvPr>
        </p:nvGraphicFramePr>
        <p:xfrm>
          <a:off x="457200" y="1280160"/>
          <a:ext cx="6426200" cy="482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Equation" r:id="rId4" imgW="6426200" imgH="4826000" progId="Equation.DSMT4">
                  <p:embed/>
                </p:oleObj>
              </mc:Choice>
              <mc:Fallback>
                <p:oleObj name="Equation" r:id="rId4" imgW="6426200" imgH="482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6426200" cy="482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Equation for Voltage</a:t>
            </a:r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990600" y="1524000"/>
          <a:ext cx="7493000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Equation" r:id="rId4" imgW="7493000" imgH="4673600" progId="Equation.DSMT4">
                  <p:embed/>
                </p:oleObj>
              </mc:Choice>
              <mc:Fallback>
                <p:oleObj name="Equation" r:id="rId4" imgW="7493000" imgH="4673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24000"/>
                        <a:ext cx="7493000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Real Hyperbolic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0160"/>
            <a:ext cx="8001000" cy="990600"/>
          </a:xfrm>
        </p:spPr>
        <p:txBody>
          <a:bodyPr/>
          <a:lstStyle/>
          <a:p>
            <a:pPr marL="0" indent="0" eaLnBrk="1" hangingPunct="1"/>
            <a:r>
              <a:rPr lang="en-US" altLang="en-US" dirty="0" smtClean="0"/>
              <a:t>For real x the </a:t>
            </a:r>
            <a:r>
              <a:rPr lang="en-US" altLang="en-US" dirty="0" err="1" smtClean="0"/>
              <a:t>cosh</a:t>
            </a:r>
            <a:r>
              <a:rPr lang="en-US" altLang="en-US" dirty="0" smtClean="0"/>
              <a:t> and </a:t>
            </a:r>
            <a:r>
              <a:rPr lang="en-US" altLang="en-US" dirty="0" err="1" smtClean="0"/>
              <a:t>sinh</a:t>
            </a:r>
            <a:r>
              <a:rPr lang="en-US" altLang="en-US" dirty="0" smtClean="0"/>
              <a:t> functions have the following form:</a:t>
            </a:r>
          </a:p>
        </p:txBody>
      </p:sp>
      <p:pic>
        <p:nvPicPr>
          <p:cNvPr id="41988" name="Picture 4" descr="Fig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t="862" r="11765" b="75906"/>
          <a:stretch>
            <a:fillRect/>
          </a:stretch>
        </p:blipFill>
        <p:spPr bwMode="auto">
          <a:xfrm>
            <a:off x="457200" y="2286000"/>
            <a:ext cx="65532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570544"/>
              </p:ext>
            </p:extLst>
          </p:nvPr>
        </p:nvGraphicFramePr>
        <p:xfrm>
          <a:off x="441158" y="5181600"/>
          <a:ext cx="73025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5" imgW="7302500" imgH="825500" progId="Equation.DSMT4">
                  <p:embed/>
                </p:oleObj>
              </mc:Choice>
              <mc:Fallback>
                <p:oleObj name="Equation" r:id="rId5" imgW="73025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58" y="5181600"/>
                        <a:ext cx="73025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3191</TotalTime>
  <Words>419</Words>
  <Application>Microsoft Office PowerPoint</Application>
  <PresentationFormat>On-screen Show (4:3)</PresentationFormat>
  <Paragraphs>133</Paragraphs>
  <Slides>30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Capsules</vt:lpstr>
      <vt:lpstr>Equation</vt:lpstr>
      <vt:lpstr>ECE 476  Power System Analysis</vt:lpstr>
      <vt:lpstr>Announcements</vt:lpstr>
      <vt:lpstr>Transmission Line Models</vt:lpstr>
      <vt:lpstr>Transmission Line Equivalent Circuit</vt:lpstr>
      <vt:lpstr>Derivation of V, I Relationships</vt:lpstr>
      <vt:lpstr>Setting up a Second Order Equation</vt:lpstr>
      <vt:lpstr>V, I Relationships, cont’d</vt:lpstr>
      <vt:lpstr>Equation for Voltage</vt:lpstr>
      <vt:lpstr>Real Hyperbolic Functions</vt:lpstr>
      <vt:lpstr>Complex Hyperbolic Functions</vt:lpstr>
      <vt:lpstr>Determining Line Voltage</vt:lpstr>
      <vt:lpstr>Determining Line Voltage, cont’d</vt:lpstr>
      <vt:lpstr>Determining Line Current</vt:lpstr>
      <vt:lpstr>Transmission Line Example</vt:lpstr>
      <vt:lpstr>Transmission Line Example, cont’d</vt:lpstr>
      <vt:lpstr>Transmission Line Example, cont’d</vt:lpstr>
      <vt:lpstr>Lossless Transmission Lines</vt:lpstr>
      <vt:lpstr>Lossless Transmission Lines</vt:lpstr>
      <vt:lpstr>Example 5.4 (SIL Loading and Maximum Loading)</vt:lpstr>
      <vt:lpstr>Transmission Matrix Model</vt:lpstr>
      <vt:lpstr>Transmission Matrix Model, cont’d</vt:lpstr>
      <vt:lpstr>Equivalent Circuit Model</vt:lpstr>
      <vt:lpstr>Equivalent Circuit Parameters</vt:lpstr>
      <vt:lpstr>Equivalent circuit parameters</vt:lpstr>
      <vt:lpstr>Simplified Parameters</vt:lpstr>
      <vt:lpstr>Simplified Parameters</vt:lpstr>
      <vt:lpstr>Medium Length Line Approximations</vt:lpstr>
      <vt:lpstr>Three Line Models</vt:lpstr>
      <vt:lpstr>Power Transfer in Short Lines</vt:lpstr>
      <vt:lpstr>Power Transfer in Lossless Lines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265</cp:revision>
  <cp:lastPrinted>2011-08-22T16:49:24Z</cp:lastPrinted>
  <dcterms:created xsi:type="dcterms:W3CDTF">2000-05-11T14:27:08Z</dcterms:created>
  <dcterms:modified xsi:type="dcterms:W3CDTF">2016-09-15T18:52:45Z</dcterms:modified>
</cp:coreProperties>
</file>