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saveSubsetFonts="1">
  <p:sldMasterIdLst>
    <p:sldMasterId id="2147483662" r:id="rId1"/>
  </p:sldMasterIdLst>
  <p:notesMasterIdLst>
    <p:notesMasterId r:id="rId49"/>
  </p:notesMasterIdLst>
  <p:handoutMasterIdLst>
    <p:handoutMasterId r:id="rId50"/>
  </p:handoutMasterIdLst>
  <p:sldIdLst>
    <p:sldId id="258" r:id="rId2"/>
    <p:sldId id="349" r:id="rId3"/>
    <p:sldId id="797" r:id="rId4"/>
    <p:sldId id="798" r:id="rId5"/>
    <p:sldId id="799" r:id="rId6"/>
    <p:sldId id="800" r:id="rId7"/>
    <p:sldId id="801" r:id="rId8"/>
    <p:sldId id="802" r:id="rId9"/>
    <p:sldId id="803" r:id="rId10"/>
    <p:sldId id="804" r:id="rId11"/>
    <p:sldId id="805" r:id="rId12"/>
    <p:sldId id="856" r:id="rId13"/>
    <p:sldId id="857" r:id="rId14"/>
    <p:sldId id="859" r:id="rId15"/>
    <p:sldId id="858" r:id="rId16"/>
    <p:sldId id="860" r:id="rId17"/>
    <p:sldId id="845" r:id="rId18"/>
    <p:sldId id="861" r:id="rId19"/>
    <p:sldId id="862" r:id="rId20"/>
    <p:sldId id="863" r:id="rId21"/>
    <p:sldId id="864" r:id="rId22"/>
    <p:sldId id="865" r:id="rId23"/>
    <p:sldId id="866" r:id="rId24"/>
    <p:sldId id="867" r:id="rId25"/>
    <p:sldId id="868" r:id="rId26"/>
    <p:sldId id="869" r:id="rId27"/>
    <p:sldId id="870" r:id="rId28"/>
    <p:sldId id="809" r:id="rId29"/>
    <p:sldId id="810" r:id="rId30"/>
    <p:sldId id="811" r:id="rId31"/>
    <p:sldId id="812" r:id="rId32"/>
    <p:sldId id="813" r:id="rId33"/>
    <p:sldId id="814" r:id="rId34"/>
    <p:sldId id="815" r:id="rId35"/>
    <p:sldId id="816" r:id="rId36"/>
    <p:sldId id="817" r:id="rId37"/>
    <p:sldId id="818" r:id="rId38"/>
    <p:sldId id="819" r:id="rId39"/>
    <p:sldId id="821" r:id="rId40"/>
    <p:sldId id="830" r:id="rId41"/>
    <p:sldId id="832" r:id="rId42"/>
    <p:sldId id="833" r:id="rId43"/>
    <p:sldId id="838" r:id="rId44"/>
    <p:sldId id="841" r:id="rId45"/>
    <p:sldId id="842" r:id="rId46"/>
    <p:sldId id="843" r:id="rId47"/>
    <p:sldId id="844" r:id="rId48"/>
  </p:sldIdLst>
  <p:sldSz cx="9144000" cy="6858000" type="screen4x3"/>
  <p:notesSz cx="7023100" cy="9309100"/>
  <p:defaultTex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0394" autoAdjust="0"/>
  </p:normalViewPr>
  <p:slideViewPr>
    <p:cSldViewPr>
      <p:cViewPr>
        <p:scale>
          <a:sx n="112" d="100"/>
          <a:sy n="112" d="100"/>
        </p:scale>
        <p:origin x="-1584" y="1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38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13.wmf"/><Relationship Id="rId13" Type="http://schemas.openxmlformats.org/officeDocument/2006/relationships/image" Target="../media/image18.wmf"/><Relationship Id="rId3" Type="http://schemas.openxmlformats.org/officeDocument/2006/relationships/image" Target="../media/image8.wmf"/><Relationship Id="rId7" Type="http://schemas.openxmlformats.org/officeDocument/2006/relationships/image" Target="../media/image12.wmf"/><Relationship Id="rId12" Type="http://schemas.openxmlformats.org/officeDocument/2006/relationships/image" Target="../media/image17.wmf"/><Relationship Id="rId2" Type="http://schemas.openxmlformats.org/officeDocument/2006/relationships/image" Target="../media/image7.wmf"/><Relationship Id="rId1" Type="http://schemas.openxmlformats.org/officeDocument/2006/relationships/image" Target="../media/image6.wmf"/><Relationship Id="rId6" Type="http://schemas.openxmlformats.org/officeDocument/2006/relationships/image" Target="../media/image11.wmf"/><Relationship Id="rId11" Type="http://schemas.openxmlformats.org/officeDocument/2006/relationships/image" Target="../media/image16.wmf"/><Relationship Id="rId5" Type="http://schemas.openxmlformats.org/officeDocument/2006/relationships/image" Target="../media/image10.wmf"/><Relationship Id="rId10" Type="http://schemas.openxmlformats.org/officeDocument/2006/relationships/image" Target="../media/image15.wmf"/><Relationship Id="rId4" Type="http://schemas.openxmlformats.org/officeDocument/2006/relationships/image" Target="../media/image9.wmf"/><Relationship Id="rId9" Type="http://schemas.openxmlformats.org/officeDocument/2006/relationships/image" Target="../media/image1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1" y="0"/>
            <a:ext cx="3043762" cy="465927"/>
          </a:xfrm>
          <a:prstGeom prst="rect">
            <a:avLst/>
          </a:prstGeom>
          <a:noFill/>
          <a:ln w="9525">
            <a:noFill/>
            <a:miter lim="800000"/>
            <a:headEnd/>
            <a:tailEnd/>
          </a:ln>
          <a:effectLst/>
        </p:spPr>
        <p:txBody>
          <a:bodyPr vert="horz" wrap="square" lIns="93315" tIns="46657" rIns="93315" bIns="46657" numCol="1" anchor="t" anchorCtr="0" compatLnSpc="1">
            <a:prstTxWarp prst="textNoShape">
              <a:avLst/>
            </a:prstTxWarp>
          </a:bodyPr>
          <a:lstStyle>
            <a:lvl1pPr>
              <a:spcBef>
                <a:spcPct val="0"/>
              </a:spcBef>
              <a:buClrTx/>
              <a:buSzTx/>
              <a:buFontTx/>
              <a:buNone/>
              <a:defRPr sz="1200"/>
            </a:lvl1pPr>
          </a:lstStyle>
          <a:p>
            <a:pPr>
              <a:defRPr/>
            </a:pPr>
            <a:endParaRPr lang="en-US"/>
          </a:p>
        </p:txBody>
      </p:sp>
      <p:sp>
        <p:nvSpPr>
          <p:cNvPr id="28675" name="Rectangle 3"/>
          <p:cNvSpPr>
            <a:spLocks noGrp="1" noChangeArrowheads="1"/>
          </p:cNvSpPr>
          <p:nvPr>
            <p:ph type="dt" sz="quarter" idx="1"/>
          </p:nvPr>
        </p:nvSpPr>
        <p:spPr bwMode="auto">
          <a:xfrm>
            <a:off x="3979339" y="0"/>
            <a:ext cx="3043761" cy="465927"/>
          </a:xfrm>
          <a:prstGeom prst="rect">
            <a:avLst/>
          </a:prstGeom>
          <a:noFill/>
          <a:ln w="9525">
            <a:noFill/>
            <a:miter lim="800000"/>
            <a:headEnd/>
            <a:tailEnd/>
          </a:ln>
          <a:effectLst/>
        </p:spPr>
        <p:txBody>
          <a:bodyPr vert="horz" wrap="square" lIns="93315" tIns="46657" rIns="93315" bIns="46657" numCol="1" anchor="t" anchorCtr="0" compatLnSpc="1">
            <a:prstTxWarp prst="textNoShape">
              <a:avLst/>
            </a:prstTxWarp>
          </a:bodyPr>
          <a:lstStyle>
            <a:lvl1pPr algn="r">
              <a:spcBef>
                <a:spcPct val="0"/>
              </a:spcBef>
              <a:buClrTx/>
              <a:buSzTx/>
              <a:buFontTx/>
              <a:buNone/>
              <a:defRPr sz="1200"/>
            </a:lvl1pPr>
          </a:lstStyle>
          <a:p>
            <a:pPr>
              <a:defRPr/>
            </a:pPr>
            <a:endParaRPr lang="en-US"/>
          </a:p>
        </p:txBody>
      </p:sp>
      <p:sp>
        <p:nvSpPr>
          <p:cNvPr id="28676" name="Rectangle 4"/>
          <p:cNvSpPr>
            <a:spLocks noGrp="1" noChangeArrowheads="1"/>
          </p:cNvSpPr>
          <p:nvPr>
            <p:ph type="ftr" sz="quarter" idx="2"/>
          </p:nvPr>
        </p:nvSpPr>
        <p:spPr bwMode="auto">
          <a:xfrm>
            <a:off x="1" y="8843173"/>
            <a:ext cx="3043762" cy="465927"/>
          </a:xfrm>
          <a:prstGeom prst="rect">
            <a:avLst/>
          </a:prstGeom>
          <a:noFill/>
          <a:ln w="9525">
            <a:noFill/>
            <a:miter lim="800000"/>
            <a:headEnd/>
            <a:tailEnd/>
          </a:ln>
          <a:effectLst/>
        </p:spPr>
        <p:txBody>
          <a:bodyPr vert="horz" wrap="square" lIns="93315" tIns="46657" rIns="93315" bIns="46657" numCol="1" anchor="b" anchorCtr="0" compatLnSpc="1">
            <a:prstTxWarp prst="textNoShape">
              <a:avLst/>
            </a:prstTxWarp>
          </a:bodyPr>
          <a:lstStyle>
            <a:lvl1pPr>
              <a:spcBef>
                <a:spcPct val="0"/>
              </a:spcBef>
              <a:buClrTx/>
              <a:buSzTx/>
              <a:buFontTx/>
              <a:buNone/>
              <a:defRPr sz="1200"/>
            </a:lvl1pPr>
          </a:lstStyle>
          <a:p>
            <a:pPr>
              <a:defRPr/>
            </a:pPr>
            <a:endParaRPr lang="en-US"/>
          </a:p>
        </p:txBody>
      </p:sp>
      <p:sp>
        <p:nvSpPr>
          <p:cNvPr id="28677" name="Rectangle 5"/>
          <p:cNvSpPr>
            <a:spLocks noGrp="1" noChangeArrowheads="1"/>
          </p:cNvSpPr>
          <p:nvPr>
            <p:ph type="sldNum" sz="quarter" idx="3"/>
          </p:nvPr>
        </p:nvSpPr>
        <p:spPr bwMode="auto">
          <a:xfrm>
            <a:off x="3979339" y="8843173"/>
            <a:ext cx="3043761" cy="465927"/>
          </a:xfrm>
          <a:prstGeom prst="rect">
            <a:avLst/>
          </a:prstGeom>
          <a:noFill/>
          <a:ln w="9525">
            <a:noFill/>
            <a:miter lim="800000"/>
            <a:headEnd/>
            <a:tailEnd/>
          </a:ln>
          <a:effectLst/>
        </p:spPr>
        <p:txBody>
          <a:bodyPr vert="horz" wrap="square" lIns="93315" tIns="46657" rIns="93315" bIns="46657" numCol="1" anchor="b" anchorCtr="0" compatLnSpc="1">
            <a:prstTxWarp prst="textNoShape">
              <a:avLst/>
            </a:prstTxWarp>
          </a:bodyPr>
          <a:lstStyle>
            <a:lvl1pPr algn="r">
              <a:spcBef>
                <a:spcPct val="0"/>
              </a:spcBef>
              <a:buClrTx/>
              <a:buSzTx/>
              <a:buFontTx/>
              <a:buNone/>
              <a:defRPr sz="1200"/>
            </a:lvl1pPr>
          </a:lstStyle>
          <a:p>
            <a:pPr>
              <a:defRPr/>
            </a:pPr>
            <a:fld id="{3B7227E4-51F8-45C2-83C1-D251491FB81E}" type="slidenum">
              <a:rPr lang="en-US"/>
              <a:pPr>
                <a:defRPr/>
              </a:pPr>
              <a:t>‹#›</a:t>
            </a:fld>
            <a:endParaRPr lang="en-US"/>
          </a:p>
        </p:txBody>
      </p:sp>
    </p:spTree>
    <p:extLst>
      <p:ext uri="{BB962C8B-B14F-4D97-AF65-F5344CB8AC3E}">
        <p14:creationId xmlns:p14="http://schemas.microsoft.com/office/powerpoint/2010/main" val="17143979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762" cy="465927"/>
          </a:xfrm>
          <a:prstGeom prst="rect">
            <a:avLst/>
          </a:prstGeom>
        </p:spPr>
        <p:txBody>
          <a:bodyPr vert="horz" wrap="square" lIns="93315" tIns="46657" rIns="93315" bIns="46657" numCol="1" anchor="t" anchorCtr="0" compatLnSpc="1">
            <a:prstTxWarp prst="textNoShape">
              <a:avLst/>
            </a:prstTxWarp>
          </a:bodyPr>
          <a:lstStyle>
            <a:lvl1pPr>
              <a:defRPr sz="1200"/>
            </a:lvl1pPr>
          </a:lstStyle>
          <a:p>
            <a:pPr>
              <a:defRPr/>
            </a:pPr>
            <a:endParaRPr lang="en-US"/>
          </a:p>
        </p:txBody>
      </p:sp>
      <p:sp>
        <p:nvSpPr>
          <p:cNvPr id="3" name="Date Placeholder 2"/>
          <p:cNvSpPr>
            <a:spLocks noGrp="1"/>
          </p:cNvSpPr>
          <p:nvPr>
            <p:ph type="dt" idx="1"/>
          </p:nvPr>
        </p:nvSpPr>
        <p:spPr>
          <a:xfrm>
            <a:off x="3977769" y="0"/>
            <a:ext cx="3043762" cy="465927"/>
          </a:xfrm>
          <a:prstGeom prst="rect">
            <a:avLst/>
          </a:prstGeom>
        </p:spPr>
        <p:txBody>
          <a:bodyPr vert="horz" wrap="square" lIns="93315" tIns="46657" rIns="93315" bIns="46657" numCol="1" anchor="t" anchorCtr="0" compatLnSpc="1">
            <a:prstTxWarp prst="textNoShape">
              <a:avLst/>
            </a:prstTxWarp>
          </a:bodyPr>
          <a:lstStyle>
            <a:lvl1pPr algn="r">
              <a:defRPr sz="1200"/>
            </a:lvl1pPr>
          </a:lstStyle>
          <a:p>
            <a:pPr>
              <a:defRPr/>
            </a:pPr>
            <a:fld id="{24C5774C-03E1-499A-B4E4-895282C04360}" type="datetimeFigureOut">
              <a:rPr lang="en-US"/>
              <a:pPr>
                <a:defRPr/>
              </a:pPr>
              <a:t>12/5/2016</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15" tIns="46657" rIns="93315" bIns="46657" rtlCol="0" anchor="ctr"/>
          <a:lstStyle/>
          <a:p>
            <a:pPr lvl="0"/>
            <a:endParaRPr lang="en-US" noProof="0" smtClean="0"/>
          </a:p>
        </p:txBody>
      </p:sp>
      <p:sp>
        <p:nvSpPr>
          <p:cNvPr id="5" name="Notes Placeholder 4"/>
          <p:cNvSpPr>
            <a:spLocks noGrp="1"/>
          </p:cNvSpPr>
          <p:nvPr>
            <p:ph type="body" sz="quarter" idx="3"/>
          </p:nvPr>
        </p:nvSpPr>
        <p:spPr>
          <a:xfrm>
            <a:off x="701682" y="4421588"/>
            <a:ext cx="5619736" cy="4188622"/>
          </a:xfrm>
          <a:prstGeom prst="rect">
            <a:avLst/>
          </a:prstGeom>
        </p:spPr>
        <p:txBody>
          <a:bodyPr vert="horz" lIns="93315" tIns="46657" rIns="93315" bIns="46657"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1" y="8841599"/>
            <a:ext cx="3043762" cy="465927"/>
          </a:xfrm>
          <a:prstGeom prst="rect">
            <a:avLst/>
          </a:prstGeom>
        </p:spPr>
        <p:txBody>
          <a:bodyPr vert="horz" wrap="square" lIns="93315" tIns="46657" rIns="93315" bIns="46657" numCol="1" anchor="b" anchorCtr="0" compatLnSpc="1">
            <a:prstTxWarp prst="textNoShape">
              <a:avLst/>
            </a:prstTxWarp>
          </a:bodyPr>
          <a:lstStyle>
            <a:lvl1pPr>
              <a:defRPr sz="1200"/>
            </a:lvl1pPr>
          </a:lstStyle>
          <a:p>
            <a:pPr>
              <a:defRPr/>
            </a:pPr>
            <a:endParaRPr lang="en-US"/>
          </a:p>
        </p:txBody>
      </p:sp>
      <p:sp>
        <p:nvSpPr>
          <p:cNvPr id="7" name="Slide Number Placeholder 6"/>
          <p:cNvSpPr>
            <a:spLocks noGrp="1"/>
          </p:cNvSpPr>
          <p:nvPr>
            <p:ph type="sldNum" sz="quarter" idx="5"/>
          </p:nvPr>
        </p:nvSpPr>
        <p:spPr>
          <a:xfrm>
            <a:off x="3977769" y="8841599"/>
            <a:ext cx="3043762" cy="465927"/>
          </a:xfrm>
          <a:prstGeom prst="rect">
            <a:avLst/>
          </a:prstGeom>
        </p:spPr>
        <p:txBody>
          <a:bodyPr vert="horz" wrap="square" lIns="93315" tIns="46657" rIns="93315" bIns="46657" numCol="1" anchor="b" anchorCtr="0" compatLnSpc="1">
            <a:prstTxWarp prst="textNoShape">
              <a:avLst/>
            </a:prstTxWarp>
          </a:bodyPr>
          <a:lstStyle>
            <a:lvl1pPr algn="r">
              <a:defRPr sz="1200"/>
            </a:lvl1pPr>
          </a:lstStyle>
          <a:p>
            <a:pPr>
              <a:defRPr/>
            </a:pPr>
            <a:fld id="{169181FC-D85A-4591-8BD1-5E6A6B17461A}" type="slidenum">
              <a:rPr lang="en-US"/>
              <a:pPr>
                <a:defRPr/>
              </a:pPr>
              <a:t>‹#›</a:t>
            </a:fld>
            <a:endParaRPr lang="en-US"/>
          </a:p>
        </p:txBody>
      </p:sp>
    </p:spTree>
    <p:extLst>
      <p:ext uri="{BB962C8B-B14F-4D97-AF65-F5344CB8AC3E}">
        <p14:creationId xmlns:p14="http://schemas.microsoft.com/office/powerpoint/2010/main" val="35706096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defRPr>
            </a:lvl1pPr>
            <a:lvl2pPr marL="735743" indent="-282978" eaLnBrk="0" hangingPunct="0">
              <a:defRPr sz="2800">
                <a:solidFill>
                  <a:schemeClr val="tx1"/>
                </a:solidFill>
                <a:latin typeface="Times New Roman" pitchFamily="18" charset="0"/>
              </a:defRPr>
            </a:lvl2pPr>
            <a:lvl3pPr marL="1131913" indent="-226383" eaLnBrk="0" hangingPunct="0">
              <a:defRPr sz="2800">
                <a:solidFill>
                  <a:schemeClr val="tx1"/>
                </a:solidFill>
                <a:latin typeface="Times New Roman" pitchFamily="18" charset="0"/>
              </a:defRPr>
            </a:lvl3pPr>
            <a:lvl4pPr marL="1584678" indent="-226383" eaLnBrk="0" hangingPunct="0">
              <a:defRPr sz="2800">
                <a:solidFill>
                  <a:schemeClr val="tx1"/>
                </a:solidFill>
                <a:latin typeface="Times New Roman" pitchFamily="18" charset="0"/>
              </a:defRPr>
            </a:lvl4pPr>
            <a:lvl5pPr marL="2037443" indent="-226383" eaLnBrk="0" hangingPunct="0">
              <a:defRPr sz="2800">
                <a:solidFill>
                  <a:schemeClr val="tx1"/>
                </a:solidFill>
                <a:latin typeface="Times New Roman" pitchFamily="18" charset="0"/>
              </a:defRPr>
            </a:lvl5pPr>
            <a:lvl6pPr marL="2490208" indent="-226383"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6pPr>
            <a:lvl7pPr marL="2942974" indent="-226383"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7pPr>
            <a:lvl8pPr marL="3395739" indent="-226383"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8pPr>
            <a:lvl9pPr marL="3848504" indent="-226383"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9pPr>
          </a:lstStyle>
          <a:p>
            <a:pPr eaLnBrk="1" hangingPunct="1"/>
            <a:fld id="{FFA44757-FF1F-42D8-B2CA-5FE2A078B1AB}" type="slidenum">
              <a:rPr lang="en-US" altLang="en-US" sz="1200"/>
              <a:pPr eaLnBrk="1" hangingPunct="1"/>
              <a:t>0</a:t>
            </a:fld>
            <a:endParaRPr lang="en-US" altLang="en-US" sz="1200" dirty="0"/>
          </a:p>
        </p:txBody>
      </p:sp>
    </p:spTree>
    <p:extLst>
      <p:ext uri="{BB962C8B-B14F-4D97-AF65-F5344CB8AC3E}">
        <p14:creationId xmlns:p14="http://schemas.microsoft.com/office/powerpoint/2010/main" val="3180905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58184" indent="-291609" eaLnBrk="0" hangingPunct="0">
              <a:defRPr sz="2500">
                <a:solidFill>
                  <a:schemeClr val="tx1"/>
                </a:solidFill>
                <a:latin typeface="Times New Roman" pitchFamily="18" charset="0"/>
              </a:defRPr>
            </a:lvl2pPr>
            <a:lvl3pPr marL="1166437" indent="-233287" eaLnBrk="0" hangingPunct="0">
              <a:defRPr sz="2500">
                <a:solidFill>
                  <a:schemeClr val="tx1"/>
                </a:solidFill>
                <a:latin typeface="Times New Roman" pitchFamily="18" charset="0"/>
              </a:defRPr>
            </a:lvl3pPr>
            <a:lvl4pPr marL="1633011" indent="-233287" eaLnBrk="0" hangingPunct="0">
              <a:defRPr sz="2500">
                <a:solidFill>
                  <a:schemeClr val="tx1"/>
                </a:solidFill>
                <a:latin typeface="Times New Roman" pitchFamily="18" charset="0"/>
              </a:defRPr>
            </a:lvl4pPr>
            <a:lvl5pPr marL="2099586" indent="-233287" eaLnBrk="0" hangingPunct="0">
              <a:defRPr sz="2500">
                <a:solidFill>
                  <a:schemeClr val="tx1"/>
                </a:solidFill>
                <a:latin typeface="Times New Roman" pitchFamily="18" charset="0"/>
              </a:defRPr>
            </a:lvl5pPr>
            <a:lvl6pPr marL="2566159" indent="-233287" eaLnBrk="0" fontAlgn="base" hangingPunct="0">
              <a:spcBef>
                <a:spcPct val="0"/>
              </a:spcBef>
              <a:spcAft>
                <a:spcPct val="0"/>
              </a:spcAft>
              <a:defRPr sz="2500">
                <a:solidFill>
                  <a:schemeClr val="tx1"/>
                </a:solidFill>
                <a:latin typeface="Times New Roman" pitchFamily="18" charset="0"/>
              </a:defRPr>
            </a:lvl6pPr>
            <a:lvl7pPr marL="3032734" indent="-233287" eaLnBrk="0" fontAlgn="base" hangingPunct="0">
              <a:spcBef>
                <a:spcPct val="0"/>
              </a:spcBef>
              <a:spcAft>
                <a:spcPct val="0"/>
              </a:spcAft>
              <a:defRPr sz="2500">
                <a:solidFill>
                  <a:schemeClr val="tx1"/>
                </a:solidFill>
                <a:latin typeface="Times New Roman" pitchFamily="18" charset="0"/>
              </a:defRPr>
            </a:lvl7pPr>
            <a:lvl8pPr marL="3499309" indent="-233287" eaLnBrk="0" fontAlgn="base" hangingPunct="0">
              <a:spcBef>
                <a:spcPct val="0"/>
              </a:spcBef>
              <a:spcAft>
                <a:spcPct val="0"/>
              </a:spcAft>
              <a:defRPr sz="2500">
                <a:solidFill>
                  <a:schemeClr val="tx1"/>
                </a:solidFill>
                <a:latin typeface="Times New Roman" pitchFamily="18" charset="0"/>
              </a:defRPr>
            </a:lvl8pPr>
            <a:lvl9pPr marL="3965883" indent="-233287" eaLnBrk="0" fontAlgn="base" hangingPunct="0">
              <a:spcBef>
                <a:spcPct val="0"/>
              </a:spcBef>
              <a:spcAft>
                <a:spcPct val="0"/>
              </a:spcAft>
              <a:defRPr sz="2500">
                <a:solidFill>
                  <a:schemeClr val="tx1"/>
                </a:solidFill>
                <a:latin typeface="Times New Roman" pitchFamily="18" charset="0"/>
              </a:defRPr>
            </a:lvl9pPr>
          </a:lstStyle>
          <a:p>
            <a:pPr eaLnBrk="1" hangingPunct="1"/>
            <a:fld id="{0ABF815F-7AC3-4355-A6B1-497E866D6A57}" type="slidenum">
              <a:rPr lang="en-US" altLang="en-US" sz="1200"/>
              <a:pPr eaLnBrk="1" hangingPunct="1"/>
              <a:t>10</a:t>
            </a:fld>
            <a:endParaRPr lang="en-US" altLang="en-US" sz="1200"/>
          </a:p>
        </p:txBody>
      </p:sp>
    </p:spTree>
    <p:extLst>
      <p:ext uri="{BB962C8B-B14F-4D97-AF65-F5344CB8AC3E}">
        <p14:creationId xmlns:p14="http://schemas.microsoft.com/office/powerpoint/2010/main" val="2921508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69181FC-D85A-4591-8BD1-5E6A6B17461A}" type="slidenum">
              <a:rPr lang="en-US" smtClean="0"/>
              <a:pPr>
                <a:defRPr/>
              </a:pPr>
              <a:t>14</a:t>
            </a:fld>
            <a:endParaRPr lang="en-US"/>
          </a:p>
        </p:txBody>
      </p:sp>
    </p:spTree>
    <p:extLst>
      <p:ext uri="{BB962C8B-B14F-4D97-AF65-F5344CB8AC3E}">
        <p14:creationId xmlns:p14="http://schemas.microsoft.com/office/powerpoint/2010/main" val="77034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80FA59D-E2E8-4CA7-83E5-F4B7B05E1FA1}" type="slidenum">
              <a:rPr lang="en-US" smtClean="0"/>
              <a:pPr>
                <a:defRPr/>
              </a:pPr>
              <a:t>16</a:t>
            </a:fld>
            <a:endParaRPr lang="en-US" dirty="0"/>
          </a:p>
        </p:txBody>
      </p:sp>
    </p:spTree>
    <p:extLst>
      <p:ext uri="{BB962C8B-B14F-4D97-AF65-F5344CB8AC3E}">
        <p14:creationId xmlns:p14="http://schemas.microsoft.com/office/powerpoint/2010/main" val="14022345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58196" indent="-291614" eaLnBrk="0" hangingPunct="0">
              <a:defRPr sz="2900">
                <a:solidFill>
                  <a:schemeClr val="tx1"/>
                </a:solidFill>
                <a:latin typeface="Times New Roman" pitchFamily="18" charset="0"/>
              </a:defRPr>
            </a:lvl2pPr>
            <a:lvl3pPr marL="1166454" indent="-233291" eaLnBrk="0" hangingPunct="0">
              <a:defRPr sz="2900">
                <a:solidFill>
                  <a:schemeClr val="tx1"/>
                </a:solidFill>
                <a:latin typeface="Times New Roman" pitchFamily="18" charset="0"/>
              </a:defRPr>
            </a:lvl3pPr>
            <a:lvl4pPr marL="1633035" indent="-233291" eaLnBrk="0" hangingPunct="0">
              <a:defRPr sz="2900">
                <a:solidFill>
                  <a:schemeClr val="tx1"/>
                </a:solidFill>
                <a:latin typeface="Times New Roman" pitchFamily="18" charset="0"/>
              </a:defRPr>
            </a:lvl4pPr>
            <a:lvl5pPr marL="2099617" indent="-233291" eaLnBrk="0" hangingPunct="0">
              <a:defRPr sz="2900">
                <a:solidFill>
                  <a:schemeClr val="tx1"/>
                </a:solidFill>
                <a:latin typeface="Times New Roman" pitchFamily="18" charset="0"/>
              </a:defRPr>
            </a:lvl5pPr>
            <a:lvl6pPr marL="2566200" indent="-233291" eaLnBrk="0" fontAlgn="base" hangingPunct="0">
              <a:spcBef>
                <a:spcPct val="20000"/>
              </a:spcBef>
              <a:spcAft>
                <a:spcPct val="0"/>
              </a:spcAft>
              <a:buClr>
                <a:schemeClr val="tx1"/>
              </a:buClr>
              <a:buSzPct val="100000"/>
              <a:buFont typeface="Wingdings" pitchFamily="2" charset="2"/>
              <a:defRPr sz="2900">
                <a:solidFill>
                  <a:schemeClr val="tx1"/>
                </a:solidFill>
                <a:latin typeface="Times New Roman" pitchFamily="18" charset="0"/>
              </a:defRPr>
            </a:lvl6pPr>
            <a:lvl7pPr marL="3032781" indent="-233291" eaLnBrk="0" fontAlgn="base" hangingPunct="0">
              <a:spcBef>
                <a:spcPct val="20000"/>
              </a:spcBef>
              <a:spcAft>
                <a:spcPct val="0"/>
              </a:spcAft>
              <a:buClr>
                <a:schemeClr val="tx1"/>
              </a:buClr>
              <a:buSzPct val="100000"/>
              <a:buFont typeface="Wingdings" pitchFamily="2" charset="2"/>
              <a:defRPr sz="2900">
                <a:solidFill>
                  <a:schemeClr val="tx1"/>
                </a:solidFill>
                <a:latin typeface="Times New Roman" pitchFamily="18" charset="0"/>
              </a:defRPr>
            </a:lvl7pPr>
            <a:lvl8pPr marL="3499363" indent="-233291" eaLnBrk="0" fontAlgn="base" hangingPunct="0">
              <a:spcBef>
                <a:spcPct val="20000"/>
              </a:spcBef>
              <a:spcAft>
                <a:spcPct val="0"/>
              </a:spcAft>
              <a:buClr>
                <a:schemeClr val="tx1"/>
              </a:buClr>
              <a:buSzPct val="100000"/>
              <a:buFont typeface="Wingdings" pitchFamily="2" charset="2"/>
              <a:defRPr sz="2900">
                <a:solidFill>
                  <a:schemeClr val="tx1"/>
                </a:solidFill>
                <a:latin typeface="Times New Roman" pitchFamily="18" charset="0"/>
              </a:defRPr>
            </a:lvl8pPr>
            <a:lvl9pPr marL="3965944" indent="-233291" eaLnBrk="0" fontAlgn="base" hangingPunct="0">
              <a:spcBef>
                <a:spcPct val="20000"/>
              </a:spcBef>
              <a:spcAft>
                <a:spcPct val="0"/>
              </a:spcAft>
              <a:buClr>
                <a:schemeClr val="tx1"/>
              </a:buClr>
              <a:buSzPct val="100000"/>
              <a:buFont typeface="Wingdings" pitchFamily="2" charset="2"/>
              <a:defRPr sz="2900">
                <a:solidFill>
                  <a:schemeClr val="tx1"/>
                </a:solidFill>
                <a:latin typeface="Times New Roman" pitchFamily="18" charset="0"/>
              </a:defRPr>
            </a:lvl9pPr>
          </a:lstStyle>
          <a:p>
            <a:pPr eaLnBrk="1" hangingPunct="1"/>
            <a:fld id="{453028AF-466A-43E6-9BEC-F61C81B4C12F}" type="slidenum">
              <a:rPr lang="en-US" sz="1200"/>
              <a:pPr eaLnBrk="1" hangingPunct="1"/>
              <a:t>17</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58196" indent="-291614" eaLnBrk="0" hangingPunct="0">
              <a:defRPr sz="2900">
                <a:solidFill>
                  <a:schemeClr val="tx1"/>
                </a:solidFill>
                <a:latin typeface="Times New Roman" pitchFamily="18" charset="0"/>
              </a:defRPr>
            </a:lvl2pPr>
            <a:lvl3pPr marL="1166454" indent="-233291" eaLnBrk="0" hangingPunct="0">
              <a:defRPr sz="2900">
                <a:solidFill>
                  <a:schemeClr val="tx1"/>
                </a:solidFill>
                <a:latin typeface="Times New Roman" pitchFamily="18" charset="0"/>
              </a:defRPr>
            </a:lvl3pPr>
            <a:lvl4pPr marL="1633035" indent="-233291" eaLnBrk="0" hangingPunct="0">
              <a:defRPr sz="2900">
                <a:solidFill>
                  <a:schemeClr val="tx1"/>
                </a:solidFill>
                <a:latin typeface="Times New Roman" pitchFamily="18" charset="0"/>
              </a:defRPr>
            </a:lvl4pPr>
            <a:lvl5pPr marL="2099617" indent="-233291" eaLnBrk="0" hangingPunct="0">
              <a:defRPr sz="2900">
                <a:solidFill>
                  <a:schemeClr val="tx1"/>
                </a:solidFill>
                <a:latin typeface="Times New Roman" pitchFamily="18" charset="0"/>
              </a:defRPr>
            </a:lvl5pPr>
            <a:lvl6pPr marL="2566200" indent="-233291" eaLnBrk="0" fontAlgn="base" hangingPunct="0">
              <a:spcBef>
                <a:spcPct val="20000"/>
              </a:spcBef>
              <a:spcAft>
                <a:spcPct val="0"/>
              </a:spcAft>
              <a:buClr>
                <a:schemeClr val="tx1"/>
              </a:buClr>
              <a:buSzPct val="100000"/>
              <a:buFont typeface="Wingdings" pitchFamily="2" charset="2"/>
              <a:defRPr sz="2900">
                <a:solidFill>
                  <a:schemeClr val="tx1"/>
                </a:solidFill>
                <a:latin typeface="Times New Roman" pitchFamily="18" charset="0"/>
              </a:defRPr>
            </a:lvl6pPr>
            <a:lvl7pPr marL="3032781" indent="-233291" eaLnBrk="0" fontAlgn="base" hangingPunct="0">
              <a:spcBef>
                <a:spcPct val="20000"/>
              </a:spcBef>
              <a:spcAft>
                <a:spcPct val="0"/>
              </a:spcAft>
              <a:buClr>
                <a:schemeClr val="tx1"/>
              </a:buClr>
              <a:buSzPct val="100000"/>
              <a:buFont typeface="Wingdings" pitchFamily="2" charset="2"/>
              <a:defRPr sz="2900">
                <a:solidFill>
                  <a:schemeClr val="tx1"/>
                </a:solidFill>
                <a:latin typeface="Times New Roman" pitchFamily="18" charset="0"/>
              </a:defRPr>
            </a:lvl7pPr>
            <a:lvl8pPr marL="3499363" indent="-233291" eaLnBrk="0" fontAlgn="base" hangingPunct="0">
              <a:spcBef>
                <a:spcPct val="20000"/>
              </a:spcBef>
              <a:spcAft>
                <a:spcPct val="0"/>
              </a:spcAft>
              <a:buClr>
                <a:schemeClr val="tx1"/>
              </a:buClr>
              <a:buSzPct val="100000"/>
              <a:buFont typeface="Wingdings" pitchFamily="2" charset="2"/>
              <a:defRPr sz="2900">
                <a:solidFill>
                  <a:schemeClr val="tx1"/>
                </a:solidFill>
                <a:latin typeface="Times New Roman" pitchFamily="18" charset="0"/>
              </a:defRPr>
            </a:lvl8pPr>
            <a:lvl9pPr marL="3965944" indent="-233291" eaLnBrk="0" fontAlgn="base" hangingPunct="0">
              <a:spcBef>
                <a:spcPct val="20000"/>
              </a:spcBef>
              <a:spcAft>
                <a:spcPct val="0"/>
              </a:spcAft>
              <a:buClr>
                <a:schemeClr val="tx1"/>
              </a:buClr>
              <a:buSzPct val="100000"/>
              <a:buFont typeface="Wingdings" pitchFamily="2" charset="2"/>
              <a:defRPr sz="2900">
                <a:solidFill>
                  <a:schemeClr val="tx1"/>
                </a:solidFill>
                <a:latin typeface="Times New Roman" pitchFamily="18" charset="0"/>
              </a:defRPr>
            </a:lvl9pPr>
          </a:lstStyle>
          <a:p>
            <a:pPr eaLnBrk="1" hangingPunct="1"/>
            <a:fld id="{C4D2A6FF-6148-44B9-AF00-52741A2990E1}" type="slidenum">
              <a:rPr lang="en-US" sz="1200"/>
              <a:pPr eaLnBrk="1" hangingPunct="1"/>
              <a:t>18</a:t>
            </a:fld>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58196" indent="-291614" eaLnBrk="0" hangingPunct="0">
              <a:defRPr sz="2900">
                <a:solidFill>
                  <a:schemeClr val="tx1"/>
                </a:solidFill>
                <a:latin typeface="Times New Roman" pitchFamily="18" charset="0"/>
              </a:defRPr>
            </a:lvl2pPr>
            <a:lvl3pPr marL="1166454" indent="-233291" eaLnBrk="0" hangingPunct="0">
              <a:defRPr sz="2900">
                <a:solidFill>
                  <a:schemeClr val="tx1"/>
                </a:solidFill>
                <a:latin typeface="Times New Roman" pitchFamily="18" charset="0"/>
              </a:defRPr>
            </a:lvl3pPr>
            <a:lvl4pPr marL="1633035" indent="-233291" eaLnBrk="0" hangingPunct="0">
              <a:defRPr sz="2900">
                <a:solidFill>
                  <a:schemeClr val="tx1"/>
                </a:solidFill>
                <a:latin typeface="Times New Roman" pitchFamily="18" charset="0"/>
              </a:defRPr>
            </a:lvl4pPr>
            <a:lvl5pPr marL="2099617" indent="-233291" eaLnBrk="0" hangingPunct="0">
              <a:defRPr sz="2900">
                <a:solidFill>
                  <a:schemeClr val="tx1"/>
                </a:solidFill>
                <a:latin typeface="Times New Roman" pitchFamily="18" charset="0"/>
              </a:defRPr>
            </a:lvl5pPr>
            <a:lvl6pPr marL="2566200" indent="-233291" eaLnBrk="0" fontAlgn="base" hangingPunct="0">
              <a:spcBef>
                <a:spcPct val="20000"/>
              </a:spcBef>
              <a:spcAft>
                <a:spcPct val="0"/>
              </a:spcAft>
              <a:buClr>
                <a:schemeClr val="tx1"/>
              </a:buClr>
              <a:buSzPct val="100000"/>
              <a:buFont typeface="Wingdings" pitchFamily="2" charset="2"/>
              <a:defRPr sz="2900">
                <a:solidFill>
                  <a:schemeClr val="tx1"/>
                </a:solidFill>
                <a:latin typeface="Times New Roman" pitchFamily="18" charset="0"/>
              </a:defRPr>
            </a:lvl6pPr>
            <a:lvl7pPr marL="3032781" indent="-233291" eaLnBrk="0" fontAlgn="base" hangingPunct="0">
              <a:spcBef>
                <a:spcPct val="20000"/>
              </a:spcBef>
              <a:spcAft>
                <a:spcPct val="0"/>
              </a:spcAft>
              <a:buClr>
                <a:schemeClr val="tx1"/>
              </a:buClr>
              <a:buSzPct val="100000"/>
              <a:buFont typeface="Wingdings" pitchFamily="2" charset="2"/>
              <a:defRPr sz="2900">
                <a:solidFill>
                  <a:schemeClr val="tx1"/>
                </a:solidFill>
                <a:latin typeface="Times New Roman" pitchFamily="18" charset="0"/>
              </a:defRPr>
            </a:lvl7pPr>
            <a:lvl8pPr marL="3499363" indent="-233291" eaLnBrk="0" fontAlgn="base" hangingPunct="0">
              <a:spcBef>
                <a:spcPct val="20000"/>
              </a:spcBef>
              <a:spcAft>
                <a:spcPct val="0"/>
              </a:spcAft>
              <a:buClr>
                <a:schemeClr val="tx1"/>
              </a:buClr>
              <a:buSzPct val="100000"/>
              <a:buFont typeface="Wingdings" pitchFamily="2" charset="2"/>
              <a:defRPr sz="2900">
                <a:solidFill>
                  <a:schemeClr val="tx1"/>
                </a:solidFill>
                <a:latin typeface="Times New Roman" pitchFamily="18" charset="0"/>
              </a:defRPr>
            </a:lvl8pPr>
            <a:lvl9pPr marL="3965944" indent="-233291" eaLnBrk="0" fontAlgn="base" hangingPunct="0">
              <a:spcBef>
                <a:spcPct val="20000"/>
              </a:spcBef>
              <a:spcAft>
                <a:spcPct val="0"/>
              </a:spcAft>
              <a:buClr>
                <a:schemeClr val="tx1"/>
              </a:buClr>
              <a:buSzPct val="100000"/>
              <a:buFont typeface="Wingdings" pitchFamily="2" charset="2"/>
              <a:defRPr sz="2900">
                <a:solidFill>
                  <a:schemeClr val="tx1"/>
                </a:solidFill>
                <a:latin typeface="Times New Roman" pitchFamily="18" charset="0"/>
              </a:defRPr>
            </a:lvl9pPr>
          </a:lstStyle>
          <a:p>
            <a:pPr eaLnBrk="1" hangingPunct="1"/>
            <a:fld id="{4FC5F7D3-3D0C-406D-B2F4-1AEB8E3F98F4}" type="slidenum">
              <a:rPr lang="en-US" sz="1200"/>
              <a:pPr eaLnBrk="1" hangingPunct="1"/>
              <a:t>19</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58196" indent="-291614" eaLnBrk="0" hangingPunct="0">
              <a:defRPr sz="2900">
                <a:solidFill>
                  <a:schemeClr val="tx1"/>
                </a:solidFill>
                <a:latin typeface="Times New Roman" pitchFamily="18" charset="0"/>
              </a:defRPr>
            </a:lvl2pPr>
            <a:lvl3pPr marL="1166454" indent="-233291" eaLnBrk="0" hangingPunct="0">
              <a:defRPr sz="2900">
                <a:solidFill>
                  <a:schemeClr val="tx1"/>
                </a:solidFill>
                <a:latin typeface="Times New Roman" pitchFamily="18" charset="0"/>
              </a:defRPr>
            </a:lvl3pPr>
            <a:lvl4pPr marL="1633035" indent="-233291" eaLnBrk="0" hangingPunct="0">
              <a:defRPr sz="2900">
                <a:solidFill>
                  <a:schemeClr val="tx1"/>
                </a:solidFill>
                <a:latin typeface="Times New Roman" pitchFamily="18" charset="0"/>
              </a:defRPr>
            </a:lvl4pPr>
            <a:lvl5pPr marL="2099617" indent="-233291" eaLnBrk="0" hangingPunct="0">
              <a:defRPr sz="2900">
                <a:solidFill>
                  <a:schemeClr val="tx1"/>
                </a:solidFill>
                <a:latin typeface="Times New Roman" pitchFamily="18" charset="0"/>
              </a:defRPr>
            </a:lvl5pPr>
            <a:lvl6pPr marL="2566200" indent="-233291" eaLnBrk="0" fontAlgn="base" hangingPunct="0">
              <a:spcBef>
                <a:spcPct val="20000"/>
              </a:spcBef>
              <a:spcAft>
                <a:spcPct val="0"/>
              </a:spcAft>
              <a:buClr>
                <a:schemeClr val="tx1"/>
              </a:buClr>
              <a:buSzPct val="100000"/>
              <a:buFont typeface="Wingdings" pitchFamily="2" charset="2"/>
              <a:defRPr sz="2900">
                <a:solidFill>
                  <a:schemeClr val="tx1"/>
                </a:solidFill>
                <a:latin typeface="Times New Roman" pitchFamily="18" charset="0"/>
              </a:defRPr>
            </a:lvl6pPr>
            <a:lvl7pPr marL="3032781" indent="-233291" eaLnBrk="0" fontAlgn="base" hangingPunct="0">
              <a:spcBef>
                <a:spcPct val="20000"/>
              </a:spcBef>
              <a:spcAft>
                <a:spcPct val="0"/>
              </a:spcAft>
              <a:buClr>
                <a:schemeClr val="tx1"/>
              </a:buClr>
              <a:buSzPct val="100000"/>
              <a:buFont typeface="Wingdings" pitchFamily="2" charset="2"/>
              <a:defRPr sz="2900">
                <a:solidFill>
                  <a:schemeClr val="tx1"/>
                </a:solidFill>
                <a:latin typeface="Times New Roman" pitchFamily="18" charset="0"/>
              </a:defRPr>
            </a:lvl7pPr>
            <a:lvl8pPr marL="3499363" indent="-233291" eaLnBrk="0" fontAlgn="base" hangingPunct="0">
              <a:spcBef>
                <a:spcPct val="20000"/>
              </a:spcBef>
              <a:spcAft>
                <a:spcPct val="0"/>
              </a:spcAft>
              <a:buClr>
                <a:schemeClr val="tx1"/>
              </a:buClr>
              <a:buSzPct val="100000"/>
              <a:buFont typeface="Wingdings" pitchFamily="2" charset="2"/>
              <a:defRPr sz="2900">
                <a:solidFill>
                  <a:schemeClr val="tx1"/>
                </a:solidFill>
                <a:latin typeface="Times New Roman" pitchFamily="18" charset="0"/>
              </a:defRPr>
            </a:lvl8pPr>
            <a:lvl9pPr marL="3965944" indent="-233291" eaLnBrk="0" fontAlgn="base" hangingPunct="0">
              <a:spcBef>
                <a:spcPct val="20000"/>
              </a:spcBef>
              <a:spcAft>
                <a:spcPct val="0"/>
              </a:spcAft>
              <a:buClr>
                <a:schemeClr val="tx1"/>
              </a:buClr>
              <a:buSzPct val="100000"/>
              <a:buFont typeface="Wingdings" pitchFamily="2" charset="2"/>
              <a:defRPr sz="2900">
                <a:solidFill>
                  <a:schemeClr val="tx1"/>
                </a:solidFill>
                <a:latin typeface="Times New Roman" pitchFamily="18" charset="0"/>
              </a:defRPr>
            </a:lvl9pPr>
          </a:lstStyle>
          <a:p>
            <a:pPr eaLnBrk="1" hangingPunct="1"/>
            <a:fld id="{B036F09B-51C1-49EB-887E-4A2A9F62D069}" type="slidenum">
              <a:rPr lang="en-US" sz="1200"/>
              <a:pPr eaLnBrk="1" hangingPunct="1"/>
              <a:t>20</a:t>
            </a:fld>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58196" indent="-291614" eaLnBrk="0" hangingPunct="0">
              <a:defRPr sz="2900">
                <a:solidFill>
                  <a:schemeClr val="tx1"/>
                </a:solidFill>
                <a:latin typeface="Times New Roman" pitchFamily="18" charset="0"/>
              </a:defRPr>
            </a:lvl2pPr>
            <a:lvl3pPr marL="1166454" indent="-233291" eaLnBrk="0" hangingPunct="0">
              <a:defRPr sz="2900">
                <a:solidFill>
                  <a:schemeClr val="tx1"/>
                </a:solidFill>
                <a:latin typeface="Times New Roman" pitchFamily="18" charset="0"/>
              </a:defRPr>
            </a:lvl3pPr>
            <a:lvl4pPr marL="1633035" indent="-233291" eaLnBrk="0" hangingPunct="0">
              <a:defRPr sz="2900">
                <a:solidFill>
                  <a:schemeClr val="tx1"/>
                </a:solidFill>
                <a:latin typeface="Times New Roman" pitchFamily="18" charset="0"/>
              </a:defRPr>
            </a:lvl4pPr>
            <a:lvl5pPr marL="2099617" indent="-233291" eaLnBrk="0" hangingPunct="0">
              <a:defRPr sz="2900">
                <a:solidFill>
                  <a:schemeClr val="tx1"/>
                </a:solidFill>
                <a:latin typeface="Times New Roman" pitchFamily="18" charset="0"/>
              </a:defRPr>
            </a:lvl5pPr>
            <a:lvl6pPr marL="2566200" indent="-233291" eaLnBrk="0" fontAlgn="base" hangingPunct="0">
              <a:spcBef>
                <a:spcPct val="20000"/>
              </a:spcBef>
              <a:spcAft>
                <a:spcPct val="0"/>
              </a:spcAft>
              <a:buClr>
                <a:schemeClr val="tx1"/>
              </a:buClr>
              <a:buSzPct val="100000"/>
              <a:buFont typeface="Wingdings" pitchFamily="2" charset="2"/>
              <a:defRPr sz="2900">
                <a:solidFill>
                  <a:schemeClr val="tx1"/>
                </a:solidFill>
                <a:latin typeface="Times New Roman" pitchFamily="18" charset="0"/>
              </a:defRPr>
            </a:lvl6pPr>
            <a:lvl7pPr marL="3032781" indent="-233291" eaLnBrk="0" fontAlgn="base" hangingPunct="0">
              <a:spcBef>
                <a:spcPct val="20000"/>
              </a:spcBef>
              <a:spcAft>
                <a:spcPct val="0"/>
              </a:spcAft>
              <a:buClr>
                <a:schemeClr val="tx1"/>
              </a:buClr>
              <a:buSzPct val="100000"/>
              <a:buFont typeface="Wingdings" pitchFamily="2" charset="2"/>
              <a:defRPr sz="2900">
                <a:solidFill>
                  <a:schemeClr val="tx1"/>
                </a:solidFill>
                <a:latin typeface="Times New Roman" pitchFamily="18" charset="0"/>
              </a:defRPr>
            </a:lvl7pPr>
            <a:lvl8pPr marL="3499363" indent="-233291" eaLnBrk="0" fontAlgn="base" hangingPunct="0">
              <a:spcBef>
                <a:spcPct val="20000"/>
              </a:spcBef>
              <a:spcAft>
                <a:spcPct val="0"/>
              </a:spcAft>
              <a:buClr>
                <a:schemeClr val="tx1"/>
              </a:buClr>
              <a:buSzPct val="100000"/>
              <a:buFont typeface="Wingdings" pitchFamily="2" charset="2"/>
              <a:defRPr sz="2900">
                <a:solidFill>
                  <a:schemeClr val="tx1"/>
                </a:solidFill>
                <a:latin typeface="Times New Roman" pitchFamily="18" charset="0"/>
              </a:defRPr>
            </a:lvl8pPr>
            <a:lvl9pPr marL="3965944" indent="-233291" eaLnBrk="0" fontAlgn="base" hangingPunct="0">
              <a:spcBef>
                <a:spcPct val="20000"/>
              </a:spcBef>
              <a:spcAft>
                <a:spcPct val="0"/>
              </a:spcAft>
              <a:buClr>
                <a:schemeClr val="tx1"/>
              </a:buClr>
              <a:buSzPct val="100000"/>
              <a:buFont typeface="Wingdings" pitchFamily="2" charset="2"/>
              <a:defRPr sz="2900">
                <a:solidFill>
                  <a:schemeClr val="tx1"/>
                </a:solidFill>
                <a:latin typeface="Times New Roman" pitchFamily="18" charset="0"/>
              </a:defRPr>
            </a:lvl9pPr>
          </a:lstStyle>
          <a:p>
            <a:pPr eaLnBrk="1" hangingPunct="1"/>
            <a:fld id="{45E2CC25-39FB-418C-A7A9-96FF910B7845}" type="slidenum">
              <a:rPr lang="en-US" sz="1200"/>
              <a:pPr eaLnBrk="1" hangingPunct="1"/>
              <a:t>21</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80FA59D-E2E8-4CA7-83E5-F4B7B05E1FA1}" type="slidenum">
              <a:rPr lang="en-US" smtClean="0"/>
              <a:pPr>
                <a:defRPr/>
              </a:pPr>
              <a:t>22</a:t>
            </a:fld>
            <a:endParaRPr lang="en-US" dirty="0"/>
          </a:p>
        </p:txBody>
      </p:sp>
    </p:spTree>
    <p:extLst>
      <p:ext uri="{BB962C8B-B14F-4D97-AF65-F5344CB8AC3E}">
        <p14:creationId xmlns:p14="http://schemas.microsoft.com/office/powerpoint/2010/main" val="10434753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58196" indent="-291614" eaLnBrk="0" hangingPunct="0">
              <a:defRPr sz="2900">
                <a:solidFill>
                  <a:schemeClr val="tx1"/>
                </a:solidFill>
                <a:latin typeface="Times New Roman" pitchFamily="18" charset="0"/>
              </a:defRPr>
            </a:lvl2pPr>
            <a:lvl3pPr marL="1166454" indent="-233291" eaLnBrk="0" hangingPunct="0">
              <a:defRPr sz="2900">
                <a:solidFill>
                  <a:schemeClr val="tx1"/>
                </a:solidFill>
                <a:latin typeface="Times New Roman" pitchFamily="18" charset="0"/>
              </a:defRPr>
            </a:lvl3pPr>
            <a:lvl4pPr marL="1633035" indent="-233291" eaLnBrk="0" hangingPunct="0">
              <a:defRPr sz="2900">
                <a:solidFill>
                  <a:schemeClr val="tx1"/>
                </a:solidFill>
                <a:latin typeface="Times New Roman" pitchFamily="18" charset="0"/>
              </a:defRPr>
            </a:lvl4pPr>
            <a:lvl5pPr marL="2099617" indent="-233291" eaLnBrk="0" hangingPunct="0">
              <a:defRPr sz="2900">
                <a:solidFill>
                  <a:schemeClr val="tx1"/>
                </a:solidFill>
                <a:latin typeface="Times New Roman" pitchFamily="18" charset="0"/>
              </a:defRPr>
            </a:lvl5pPr>
            <a:lvl6pPr marL="2566200" indent="-233291" eaLnBrk="0" fontAlgn="base" hangingPunct="0">
              <a:spcBef>
                <a:spcPct val="20000"/>
              </a:spcBef>
              <a:spcAft>
                <a:spcPct val="0"/>
              </a:spcAft>
              <a:buClr>
                <a:schemeClr val="tx1"/>
              </a:buClr>
              <a:buSzPct val="100000"/>
              <a:buFont typeface="Wingdings" pitchFamily="2" charset="2"/>
              <a:defRPr sz="2900">
                <a:solidFill>
                  <a:schemeClr val="tx1"/>
                </a:solidFill>
                <a:latin typeface="Times New Roman" pitchFamily="18" charset="0"/>
              </a:defRPr>
            </a:lvl6pPr>
            <a:lvl7pPr marL="3032781" indent="-233291" eaLnBrk="0" fontAlgn="base" hangingPunct="0">
              <a:spcBef>
                <a:spcPct val="20000"/>
              </a:spcBef>
              <a:spcAft>
                <a:spcPct val="0"/>
              </a:spcAft>
              <a:buClr>
                <a:schemeClr val="tx1"/>
              </a:buClr>
              <a:buSzPct val="100000"/>
              <a:buFont typeface="Wingdings" pitchFamily="2" charset="2"/>
              <a:defRPr sz="2900">
                <a:solidFill>
                  <a:schemeClr val="tx1"/>
                </a:solidFill>
                <a:latin typeface="Times New Roman" pitchFamily="18" charset="0"/>
              </a:defRPr>
            </a:lvl7pPr>
            <a:lvl8pPr marL="3499363" indent="-233291" eaLnBrk="0" fontAlgn="base" hangingPunct="0">
              <a:spcBef>
                <a:spcPct val="20000"/>
              </a:spcBef>
              <a:spcAft>
                <a:spcPct val="0"/>
              </a:spcAft>
              <a:buClr>
                <a:schemeClr val="tx1"/>
              </a:buClr>
              <a:buSzPct val="100000"/>
              <a:buFont typeface="Wingdings" pitchFamily="2" charset="2"/>
              <a:defRPr sz="2900">
                <a:solidFill>
                  <a:schemeClr val="tx1"/>
                </a:solidFill>
                <a:latin typeface="Times New Roman" pitchFamily="18" charset="0"/>
              </a:defRPr>
            </a:lvl8pPr>
            <a:lvl9pPr marL="3965944" indent="-233291" eaLnBrk="0" fontAlgn="base" hangingPunct="0">
              <a:spcBef>
                <a:spcPct val="20000"/>
              </a:spcBef>
              <a:spcAft>
                <a:spcPct val="0"/>
              </a:spcAft>
              <a:buClr>
                <a:schemeClr val="tx1"/>
              </a:buClr>
              <a:buSzPct val="100000"/>
              <a:buFont typeface="Wingdings" pitchFamily="2" charset="2"/>
              <a:defRPr sz="2900">
                <a:solidFill>
                  <a:schemeClr val="tx1"/>
                </a:solidFill>
                <a:latin typeface="Times New Roman" pitchFamily="18" charset="0"/>
              </a:defRPr>
            </a:lvl9pPr>
          </a:lstStyle>
          <a:p>
            <a:pPr eaLnBrk="1" hangingPunct="1"/>
            <a:fld id="{16F15349-C9B9-4D46-9C3F-10F15E5EB5C9}" type="slidenum">
              <a:rPr lang="en-US" sz="1200"/>
              <a:pPr eaLnBrk="1" hangingPunct="1"/>
              <a:t>23</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58184" indent="-291609" eaLnBrk="0" hangingPunct="0">
              <a:defRPr sz="2500">
                <a:solidFill>
                  <a:schemeClr val="tx1"/>
                </a:solidFill>
                <a:latin typeface="Times New Roman" pitchFamily="18" charset="0"/>
              </a:defRPr>
            </a:lvl2pPr>
            <a:lvl3pPr marL="1166437" indent="-233287" eaLnBrk="0" hangingPunct="0">
              <a:defRPr sz="2500">
                <a:solidFill>
                  <a:schemeClr val="tx1"/>
                </a:solidFill>
                <a:latin typeface="Times New Roman" pitchFamily="18" charset="0"/>
              </a:defRPr>
            </a:lvl3pPr>
            <a:lvl4pPr marL="1633011" indent="-233287" eaLnBrk="0" hangingPunct="0">
              <a:defRPr sz="2500">
                <a:solidFill>
                  <a:schemeClr val="tx1"/>
                </a:solidFill>
                <a:latin typeface="Times New Roman" pitchFamily="18" charset="0"/>
              </a:defRPr>
            </a:lvl4pPr>
            <a:lvl5pPr marL="2099586" indent="-233287" eaLnBrk="0" hangingPunct="0">
              <a:defRPr sz="2500">
                <a:solidFill>
                  <a:schemeClr val="tx1"/>
                </a:solidFill>
                <a:latin typeface="Times New Roman" pitchFamily="18" charset="0"/>
              </a:defRPr>
            </a:lvl5pPr>
            <a:lvl6pPr marL="2566159" indent="-233287" eaLnBrk="0" fontAlgn="base" hangingPunct="0">
              <a:spcBef>
                <a:spcPct val="0"/>
              </a:spcBef>
              <a:spcAft>
                <a:spcPct val="0"/>
              </a:spcAft>
              <a:defRPr sz="2500">
                <a:solidFill>
                  <a:schemeClr val="tx1"/>
                </a:solidFill>
                <a:latin typeface="Times New Roman" pitchFamily="18" charset="0"/>
              </a:defRPr>
            </a:lvl6pPr>
            <a:lvl7pPr marL="3032734" indent="-233287" eaLnBrk="0" fontAlgn="base" hangingPunct="0">
              <a:spcBef>
                <a:spcPct val="0"/>
              </a:spcBef>
              <a:spcAft>
                <a:spcPct val="0"/>
              </a:spcAft>
              <a:defRPr sz="2500">
                <a:solidFill>
                  <a:schemeClr val="tx1"/>
                </a:solidFill>
                <a:latin typeface="Times New Roman" pitchFamily="18" charset="0"/>
              </a:defRPr>
            </a:lvl7pPr>
            <a:lvl8pPr marL="3499309" indent="-233287" eaLnBrk="0" fontAlgn="base" hangingPunct="0">
              <a:spcBef>
                <a:spcPct val="0"/>
              </a:spcBef>
              <a:spcAft>
                <a:spcPct val="0"/>
              </a:spcAft>
              <a:defRPr sz="2500">
                <a:solidFill>
                  <a:schemeClr val="tx1"/>
                </a:solidFill>
                <a:latin typeface="Times New Roman" pitchFamily="18" charset="0"/>
              </a:defRPr>
            </a:lvl8pPr>
            <a:lvl9pPr marL="3965883" indent="-233287" eaLnBrk="0" fontAlgn="base" hangingPunct="0">
              <a:spcBef>
                <a:spcPct val="0"/>
              </a:spcBef>
              <a:spcAft>
                <a:spcPct val="0"/>
              </a:spcAft>
              <a:defRPr sz="2500">
                <a:solidFill>
                  <a:schemeClr val="tx1"/>
                </a:solidFill>
                <a:latin typeface="Times New Roman" pitchFamily="18" charset="0"/>
              </a:defRPr>
            </a:lvl9pPr>
          </a:lstStyle>
          <a:p>
            <a:pPr eaLnBrk="1" hangingPunct="1"/>
            <a:fld id="{0453DE3C-474E-4F99-990D-228D9102DF29}" type="slidenum">
              <a:rPr lang="en-US" altLang="en-US" sz="1200"/>
              <a:pPr eaLnBrk="1" hangingPunct="1"/>
              <a:t>2</a:t>
            </a:fld>
            <a:endParaRPr lang="en-US" altLang="en-US" sz="1200"/>
          </a:p>
        </p:txBody>
      </p:sp>
    </p:spTree>
    <p:extLst>
      <p:ext uri="{BB962C8B-B14F-4D97-AF65-F5344CB8AC3E}">
        <p14:creationId xmlns:p14="http://schemas.microsoft.com/office/powerpoint/2010/main" val="17523644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80FA59D-E2E8-4CA7-83E5-F4B7B05E1FA1}" type="slidenum">
              <a:rPr lang="en-US" smtClean="0"/>
              <a:pPr>
                <a:defRPr/>
              </a:pPr>
              <a:t>24</a:t>
            </a:fld>
            <a:endParaRPr lang="en-US" dirty="0"/>
          </a:p>
        </p:txBody>
      </p:sp>
    </p:spTree>
    <p:extLst>
      <p:ext uri="{BB962C8B-B14F-4D97-AF65-F5344CB8AC3E}">
        <p14:creationId xmlns:p14="http://schemas.microsoft.com/office/powerpoint/2010/main" val="1902288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80FA59D-E2E8-4CA7-83E5-F4B7B05E1FA1}" type="slidenum">
              <a:rPr lang="en-US" smtClean="0"/>
              <a:pPr>
                <a:defRPr/>
              </a:pPr>
              <a:t>25</a:t>
            </a:fld>
            <a:endParaRPr lang="en-US" dirty="0"/>
          </a:p>
        </p:txBody>
      </p:sp>
    </p:spTree>
    <p:extLst>
      <p:ext uri="{BB962C8B-B14F-4D97-AF65-F5344CB8AC3E}">
        <p14:creationId xmlns:p14="http://schemas.microsoft.com/office/powerpoint/2010/main" val="727423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58184" indent="-291609" eaLnBrk="0" hangingPunct="0">
              <a:defRPr sz="2500">
                <a:solidFill>
                  <a:schemeClr val="tx1"/>
                </a:solidFill>
                <a:latin typeface="Times New Roman" pitchFamily="18" charset="0"/>
              </a:defRPr>
            </a:lvl2pPr>
            <a:lvl3pPr marL="1166437" indent="-233287" eaLnBrk="0" hangingPunct="0">
              <a:defRPr sz="2500">
                <a:solidFill>
                  <a:schemeClr val="tx1"/>
                </a:solidFill>
                <a:latin typeface="Times New Roman" pitchFamily="18" charset="0"/>
              </a:defRPr>
            </a:lvl3pPr>
            <a:lvl4pPr marL="1633011" indent="-233287" eaLnBrk="0" hangingPunct="0">
              <a:defRPr sz="2500">
                <a:solidFill>
                  <a:schemeClr val="tx1"/>
                </a:solidFill>
                <a:latin typeface="Times New Roman" pitchFamily="18" charset="0"/>
              </a:defRPr>
            </a:lvl4pPr>
            <a:lvl5pPr marL="2099586" indent="-233287" eaLnBrk="0" hangingPunct="0">
              <a:defRPr sz="2500">
                <a:solidFill>
                  <a:schemeClr val="tx1"/>
                </a:solidFill>
                <a:latin typeface="Times New Roman" pitchFamily="18" charset="0"/>
              </a:defRPr>
            </a:lvl5pPr>
            <a:lvl6pPr marL="2566159" indent="-233287" eaLnBrk="0" fontAlgn="base" hangingPunct="0">
              <a:spcBef>
                <a:spcPct val="0"/>
              </a:spcBef>
              <a:spcAft>
                <a:spcPct val="0"/>
              </a:spcAft>
              <a:defRPr sz="2500">
                <a:solidFill>
                  <a:schemeClr val="tx1"/>
                </a:solidFill>
                <a:latin typeface="Times New Roman" pitchFamily="18" charset="0"/>
              </a:defRPr>
            </a:lvl6pPr>
            <a:lvl7pPr marL="3032734" indent="-233287" eaLnBrk="0" fontAlgn="base" hangingPunct="0">
              <a:spcBef>
                <a:spcPct val="0"/>
              </a:spcBef>
              <a:spcAft>
                <a:spcPct val="0"/>
              </a:spcAft>
              <a:defRPr sz="2500">
                <a:solidFill>
                  <a:schemeClr val="tx1"/>
                </a:solidFill>
                <a:latin typeface="Times New Roman" pitchFamily="18" charset="0"/>
              </a:defRPr>
            </a:lvl7pPr>
            <a:lvl8pPr marL="3499309" indent="-233287" eaLnBrk="0" fontAlgn="base" hangingPunct="0">
              <a:spcBef>
                <a:spcPct val="0"/>
              </a:spcBef>
              <a:spcAft>
                <a:spcPct val="0"/>
              </a:spcAft>
              <a:defRPr sz="2500">
                <a:solidFill>
                  <a:schemeClr val="tx1"/>
                </a:solidFill>
                <a:latin typeface="Times New Roman" pitchFamily="18" charset="0"/>
              </a:defRPr>
            </a:lvl8pPr>
            <a:lvl9pPr marL="3965883" indent="-233287" eaLnBrk="0" fontAlgn="base" hangingPunct="0">
              <a:spcBef>
                <a:spcPct val="0"/>
              </a:spcBef>
              <a:spcAft>
                <a:spcPct val="0"/>
              </a:spcAft>
              <a:defRPr sz="2500">
                <a:solidFill>
                  <a:schemeClr val="tx1"/>
                </a:solidFill>
                <a:latin typeface="Times New Roman" pitchFamily="18" charset="0"/>
              </a:defRPr>
            </a:lvl9pPr>
          </a:lstStyle>
          <a:p>
            <a:pPr eaLnBrk="1" hangingPunct="1"/>
            <a:fld id="{1A013064-4862-4A7E-B501-059BBE0D756F}" type="slidenum">
              <a:rPr lang="en-US" altLang="en-US" sz="1200"/>
              <a:pPr eaLnBrk="1" hangingPunct="1"/>
              <a:t>3</a:t>
            </a:fld>
            <a:endParaRPr lang="en-US" altLang="en-US" sz="1200"/>
          </a:p>
        </p:txBody>
      </p:sp>
    </p:spTree>
    <p:extLst>
      <p:ext uri="{BB962C8B-B14F-4D97-AF65-F5344CB8AC3E}">
        <p14:creationId xmlns:p14="http://schemas.microsoft.com/office/powerpoint/2010/main" val="3933123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58184" indent="-291609" eaLnBrk="0" hangingPunct="0">
              <a:defRPr sz="2500">
                <a:solidFill>
                  <a:schemeClr val="tx1"/>
                </a:solidFill>
                <a:latin typeface="Times New Roman" pitchFamily="18" charset="0"/>
              </a:defRPr>
            </a:lvl2pPr>
            <a:lvl3pPr marL="1166437" indent="-233287" eaLnBrk="0" hangingPunct="0">
              <a:defRPr sz="2500">
                <a:solidFill>
                  <a:schemeClr val="tx1"/>
                </a:solidFill>
                <a:latin typeface="Times New Roman" pitchFamily="18" charset="0"/>
              </a:defRPr>
            </a:lvl3pPr>
            <a:lvl4pPr marL="1633011" indent="-233287" eaLnBrk="0" hangingPunct="0">
              <a:defRPr sz="2500">
                <a:solidFill>
                  <a:schemeClr val="tx1"/>
                </a:solidFill>
                <a:latin typeface="Times New Roman" pitchFamily="18" charset="0"/>
              </a:defRPr>
            </a:lvl4pPr>
            <a:lvl5pPr marL="2099586" indent="-233287" eaLnBrk="0" hangingPunct="0">
              <a:defRPr sz="2500">
                <a:solidFill>
                  <a:schemeClr val="tx1"/>
                </a:solidFill>
                <a:latin typeface="Times New Roman" pitchFamily="18" charset="0"/>
              </a:defRPr>
            </a:lvl5pPr>
            <a:lvl6pPr marL="2566159" indent="-233287" eaLnBrk="0" fontAlgn="base" hangingPunct="0">
              <a:spcBef>
                <a:spcPct val="0"/>
              </a:spcBef>
              <a:spcAft>
                <a:spcPct val="0"/>
              </a:spcAft>
              <a:defRPr sz="2500">
                <a:solidFill>
                  <a:schemeClr val="tx1"/>
                </a:solidFill>
                <a:latin typeface="Times New Roman" pitchFamily="18" charset="0"/>
              </a:defRPr>
            </a:lvl6pPr>
            <a:lvl7pPr marL="3032734" indent="-233287" eaLnBrk="0" fontAlgn="base" hangingPunct="0">
              <a:spcBef>
                <a:spcPct val="0"/>
              </a:spcBef>
              <a:spcAft>
                <a:spcPct val="0"/>
              </a:spcAft>
              <a:defRPr sz="2500">
                <a:solidFill>
                  <a:schemeClr val="tx1"/>
                </a:solidFill>
                <a:latin typeface="Times New Roman" pitchFamily="18" charset="0"/>
              </a:defRPr>
            </a:lvl7pPr>
            <a:lvl8pPr marL="3499309" indent="-233287" eaLnBrk="0" fontAlgn="base" hangingPunct="0">
              <a:spcBef>
                <a:spcPct val="0"/>
              </a:spcBef>
              <a:spcAft>
                <a:spcPct val="0"/>
              </a:spcAft>
              <a:defRPr sz="2500">
                <a:solidFill>
                  <a:schemeClr val="tx1"/>
                </a:solidFill>
                <a:latin typeface="Times New Roman" pitchFamily="18" charset="0"/>
              </a:defRPr>
            </a:lvl8pPr>
            <a:lvl9pPr marL="3965883" indent="-233287" eaLnBrk="0" fontAlgn="base" hangingPunct="0">
              <a:spcBef>
                <a:spcPct val="0"/>
              </a:spcBef>
              <a:spcAft>
                <a:spcPct val="0"/>
              </a:spcAft>
              <a:defRPr sz="2500">
                <a:solidFill>
                  <a:schemeClr val="tx1"/>
                </a:solidFill>
                <a:latin typeface="Times New Roman" pitchFamily="18" charset="0"/>
              </a:defRPr>
            </a:lvl9pPr>
          </a:lstStyle>
          <a:p>
            <a:pPr eaLnBrk="1" hangingPunct="1"/>
            <a:fld id="{15D70595-7571-4002-A3F4-1CE3EFFB4583}" type="slidenum">
              <a:rPr lang="en-US" altLang="en-US" sz="1200"/>
              <a:pPr eaLnBrk="1" hangingPunct="1"/>
              <a:t>4</a:t>
            </a:fld>
            <a:endParaRPr lang="en-US" altLang="en-US" sz="1200"/>
          </a:p>
        </p:txBody>
      </p:sp>
    </p:spTree>
    <p:extLst>
      <p:ext uri="{BB962C8B-B14F-4D97-AF65-F5344CB8AC3E}">
        <p14:creationId xmlns:p14="http://schemas.microsoft.com/office/powerpoint/2010/main" val="1984146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58184" indent="-291609" eaLnBrk="0" hangingPunct="0">
              <a:defRPr sz="2500">
                <a:solidFill>
                  <a:schemeClr val="tx1"/>
                </a:solidFill>
                <a:latin typeface="Times New Roman" pitchFamily="18" charset="0"/>
              </a:defRPr>
            </a:lvl2pPr>
            <a:lvl3pPr marL="1166437" indent="-233287" eaLnBrk="0" hangingPunct="0">
              <a:defRPr sz="2500">
                <a:solidFill>
                  <a:schemeClr val="tx1"/>
                </a:solidFill>
                <a:latin typeface="Times New Roman" pitchFamily="18" charset="0"/>
              </a:defRPr>
            </a:lvl3pPr>
            <a:lvl4pPr marL="1633011" indent="-233287" eaLnBrk="0" hangingPunct="0">
              <a:defRPr sz="2500">
                <a:solidFill>
                  <a:schemeClr val="tx1"/>
                </a:solidFill>
                <a:latin typeface="Times New Roman" pitchFamily="18" charset="0"/>
              </a:defRPr>
            </a:lvl4pPr>
            <a:lvl5pPr marL="2099586" indent="-233287" eaLnBrk="0" hangingPunct="0">
              <a:defRPr sz="2500">
                <a:solidFill>
                  <a:schemeClr val="tx1"/>
                </a:solidFill>
                <a:latin typeface="Times New Roman" pitchFamily="18" charset="0"/>
              </a:defRPr>
            </a:lvl5pPr>
            <a:lvl6pPr marL="2566159" indent="-233287" eaLnBrk="0" fontAlgn="base" hangingPunct="0">
              <a:spcBef>
                <a:spcPct val="0"/>
              </a:spcBef>
              <a:spcAft>
                <a:spcPct val="0"/>
              </a:spcAft>
              <a:defRPr sz="2500">
                <a:solidFill>
                  <a:schemeClr val="tx1"/>
                </a:solidFill>
                <a:latin typeface="Times New Roman" pitchFamily="18" charset="0"/>
              </a:defRPr>
            </a:lvl6pPr>
            <a:lvl7pPr marL="3032734" indent="-233287" eaLnBrk="0" fontAlgn="base" hangingPunct="0">
              <a:spcBef>
                <a:spcPct val="0"/>
              </a:spcBef>
              <a:spcAft>
                <a:spcPct val="0"/>
              </a:spcAft>
              <a:defRPr sz="2500">
                <a:solidFill>
                  <a:schemeClr val="tx1"/>
                </a:solidFill>
                <a:latin typeface="Times New Roman" pitchFamily="18" charset="0"/>
              </a:defRPr>
            </a:lvl7pPr>
            <a:lvl8pPr marL="3499309" indent="-233287" eaLnBrk="0" fontAlgn="base" hangingPunct="0">
              <a:spcBef>
                <a:spcPct val="0"/>
              </a:spcBef>
              <a:spcAft>
                <a:spcPct val="0"/>
              </a:spcAft>
              <a:defRPr sz="2500">
                <a:solidFill>
                  <a:schemeClr val="tx1"/>
                </a:solidFill>
                <a:latin typeface="Times New Roman" pitchFamily="18" charset="0"/>
              </a:defRPr>
            </a:lvl8pPr>
            <a:lvl9pPr marL="3965883" indent="-233287" eaLnBrk="0" fontAlgn="base" hangingPunct="0">
              <a:spcBef>
                <a:spcPct val="0"/>
              </a:spcBef>
              <a:spcAft>
                <a:spcPct val="0"/>
              </a:spcAft>
              <a:defRPr sz="2500">
                <a:solidFill>
                  <a:schemeClr val="tx1"/>
                </a:solidFill>
                <a:latin typeface="Times New Roman" pitchFamily="18" charset="0"/>
              </a:defRPr>
            </a:lvl9pPr>
          </a:lstStyle>
          <a:p>
            <a:pPr eaLnBrk="1" hangingPunct="1"/>
            <a:fld id="{DA1F3AED-A2E5-4A09-9E1D-4FE868B91974}" type="slidenum">
              <a:rPr lang="en-US" altLang="en-US" sz="1200"/>
              <a:pPr eaLnBrk="1" hangingPunct="1"/>
              <a:t>5</a:t>
            </a:fld>
            <a:endParaRPr lang="en-US" altLang="en-US" sz="1200"/>
          </a:p>
        </p:txBody>
      </p:sp>
    </p:spTree>
    <p:extLst>
      <p:ext uri="{BB962C8B-B14F-4D97-AF65-F5344CB8AC3E}">
        <p14:creationId xmlns:p14="http://schemas.microsoft.com/office/powerpoint/2010/main" val="3791869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58184" indent="-291609" eaLnBrk="0" hangingPunct="0">
              <a:defRPr sz="2500">
                <a:solidFill>
                  <a:schemeClr val="tx1"/>
                </a:solidFill>
                <a:latin typeface="Times New Roman" pitchFamily="18" charset="0"/>
              </a:defRPr>
            </a:lvl2pPr>
            <a:lvl3pPr marL="1166437" indent="-233287" eaLnBrk="0" hangingPunct="0">
              <a:defRPr sz="2500">
                <a:solidFill>
                  <a:schemeClr val="tx1"/>
                </a:solidFill>
                <a:latin typeface="Times New Roman" pitchFamily="18" charset="0"/>
              </a:defRPr>
            </a:lvl3pPr>
            <a:lvl4pPr marL="1633011" indent="-233287" eaLnBrk="0" hangingPunct="0">
              <a:defRPr sz="2500">
                <a:solidFill>
                  <a:schemeClr val="tx1"/>
                </a:solidFill>
                <a:latin typeface="Times New Roman" pitchFamily="18" charset="0"/>
              </a:defRPr>
            </a:lvl4pPr>
            <a:lvl5pPr marL="2099586" indent="-233287" eaLnBrk="0" hangingPunct="0">
              <a:defRPr sz="2500">
                <a:solidFill>
                  <a:schemeClr val="tx1"/>
                </a:solidFill>
                <a:latin typeface="Times New Roman" pitchFamily="18" charset="0"/>
              </a:defRPr>
            </a:lvl5pPr>
            <a:lvl6pPr marL="2566159" indent="-233287" eaLnBrk="0" fontAlgn="base" hangingPunct="0">
              <a:spcBef>
                <a:spcPct val="0"/>
              </a:spcBef>
              <a:spcAft>
                <a:spcPct val="0"/>
              </a:spcAft>
              <a:defRPr sz="2500">
                <a:solidFill>
                  <a:schemeClr val="tx1"/>
                </a:solidFill>
                <a:latin typeface="Times New Roman" pitchFamily="18" charset="0"/>
              </a:defRPr>
            </a:lvl6pPr>
            <a:lvl7pPr marL="3032734" indent="-233287" eaLnBrk="0" fontAlgn="base" hangingPunct="0">
              <a:spcBef>
                <a:spcPct val="0"/>
              </a:spcBef>
              <a:spcAft>
                <a:spcPct val="0"/>
              </a:spcAft>
              <a:defRPr sz="2500">
                <a:solidFill>
                  <a:schemeClr val="tx1"/>
                </a:solidFill>
                <a:latin typeface="Times New Roman" pitchFamily="18" charset="0"/>
              </a:defRPr>
            </a:lvl7pPr>
            <a:lvl8pPr marL="3499309" indent="-233287" eaLnBrk="0" fontAlgn="base" hangingPunct="0">
              <a:spcBef>
                <a:spcPct val="0"/>
              </a:spcBef>
              <a:spcAft>
                <a:spcPct val="0"/>
              </a:spcAft>
              <a:defRPr sz="2500">
                <a:solidFill>
                  <a:schemeClr val="tx1"/>
                </a:solidFill>
                <a:latin typeface="Times New Roman" pitchFamily="18" charset="0"/>
              </a:defRPr>
            </a:lvl8pPr>
            <a:lvl9pPr marL="3965883" indent="-233287" eaLnBrk="0" fontAlgn="base" hangingPunct="0">
              <a:spcBef>
                <a:spcPct val="0"/>
              </a:spcBef>
              <a:spcAft>
                <a:spcPct val="0"/>
              </a:spcAft>
              <a:defRPr sz="2500">
                <a:solidFill>
                  <a:schemeClr val="tx1"/>
                </a:solidFill>
                <a:latin typeface="Times New Roman" pitchFamily="18" charset="0"/>
              </a:defRPr>
            </a:lvl9pPr>
          </a:lstStyle>
          <a:p>
            <a:pPr eaLnBrk="1" hangingPunct="1"/>
            <a:fld id="{B04ED5AC-4F9E-46D2-B4BF-07B8C602E913}" type="slidenum">
              <a:rPr lang="en-US" altLang="en-US" sz="1200"/>
              <a:pPr eaLnBrk="1" hangingPunct="1"/>
              <a:t>6</a:t>
            </a:fld>
            <a:endParaRPr lang="en-US" altLang="en-US" sz="1200"/>
          </a:p>
        </p:txBody>
      </p:sp>
    </p:spTree>
    <p:extLst>
      <p:ext uri="{BB962C8B-B14F-4D97-AF65-F5344CB8AC3E}">
        <p14:creationId xmlns:p14="http://schemas.microsoft.com/office/powerpoint/2010/main" val="1491821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58184" indent="-291609" eaLnBrk="0" hangingPunct="0">
              <a:defRPr sz="2500">
                <a:solidFill>
                  <a:schemeClr val="tx1"/>
                </a:solidFill>
                <a:latin typeface="Times New Roman" pitchFamily="18" charset="0"/>
              </a:defRPr>
            </a:lvl2pPr>
            <a:lvl3pPr marL="1166437" indent="-233287" eaLnBrk="0" hangingPunct="0">
              <a:defRPr sz="2500">
                <a:solidFill>
                  <a:schemeClr val="tx1"/>
                </a:solidFill>
                <a:latin typeface="Times New Roman" pitchFamily="18" charset="0"/>
              </a:defRPr>
            </a:lvl3pPr>
            <a:lvl4pPr marL="1633011" indent="-233287" eaLnBrk="0" hangingPunct="0">
              <a:defRPr sz="2500">
                <a:solidFill>
                  <a:schemeClr val="tx1"/>
                </a:solidFill>
                <a:latin typeface="Times New Roman" pitchFamily="18" charset="0"/>
              </a:defRPr>
            </a:lvl4pPr>
            <a:lvl5pPr marL="2099586" indent="-233287" eaLnBrk="0" hangingPunct="0">
              <a:defRPr sz="2500">
                <a:solidFill>
                  <a:schemeClr val="tx1"/>
                </a:solidFill>
                <a:latin typeface="Times New Roman" pitchFamily="18" charset="0"/>
              </a:defRPr>
            </a:lvl5pPr>
            <a:lvl6pPr marL="2566159" indent="-233287" eaLnBrk="0" fontAlgn="base" hangingPunct="0">
              <a:spcBef>
                <a:spcPct val="0"/>
              </a:spcBef>
              <a:spcAft>
                <a:spcPct val="0"/>
              </a:spcAft>
              <a:defRPr sz="2500">
                <a:solidFill>
                  <a:schemeClr val="tx1"/>
                </a:solidFill>
                <a:latin typeface="Times New Roman" pitchFamily="18" charset="0"/>
              </a:defRPr>
            </a:lvl6pPr>
            <a:lvl7pPr marL="3032734" indent="-233287" eaLnBrk="0" fontAlgn="base" hangingPunct="0">
              <a:spcBef>
                <a:spcPct val="0"/>
              </a:spcBef>
              <a:spcAft>
                <a:spcPct val="0"/>
              </a:spcAft>
              <a:defRPr sz="2500">
                <a:solidFill>
                  <a:schemeClr val="tx1"/>
                </a:solidFill>
                <a:latin typeface="Times New Roman" pitchFamily="18" charset="0"/>
              </a:defRPr>
            </a:lvl7pPr>
            <a:lvl8pPr marL="3499309" indent="-233287" eaLnBrk="0" fontAlgn="base" hangingPunct="0">
              <a:spcBef>
                <a:spcPct val="0"/>
              </a:spcBef>
              <a:spcAft>
                <a:spcPct val="0"/>
              </a:spcAft>
              <a:defRPr sz="2500">
                <a:solidFill>
                  <a:schemeClr val="tx1"/>
                </a:solidFill>
                <a:latin typeface="Times New Roman" pitchFamily="18" charset="0"/>
              </a:defRPr>
            </a:lvl8pPr>
            <a:lvl9pPr marL="3965883" indent="-233287" eaLnBrk="0" fontAlgn="base" hangingPunct="0">
              <a:spcBef>
                <a:spcPct val="0"/>
              </a:spcBef>
              <a:spcAft>
                <a:spcPct val="0"/>
              </a:spcAft>
              <a:defRPr sz="2500">
                <a:solidFill>
                  <a:schemeClr val="tx1"/>
                </a:solidFill>
                <a:latin typeface="Times New Roman" pitchFamily="18" charset="0"/>
              </a:defRPr>
            </a:lvl9pPr>
          </a:lstStyle>
          <a:p>
            <a:pPr eaLnBrk="1" hangingPunct="1"/>
            <a:fld id="{08795868-08B6-4177-A6B6-FCD2BB9865D5}" type="slidenum">
              <a:rPr lang="en-US" altLang="en-US" sz="1200"/>
              <a:pPr eaLnBrk="1" hangingPunct="1"/>
              <a:t>7</a:t>
            </a:fld>
            <a:endParaRPr lang="en-US" altLang="en-US" sz="1200"/>
          </a:p>
        </p:txBody>
      </p:sp>
    </p:spTree>
    <p:extLst>
      <p:ext uri="{BB962C8B-B14F-4D97-AF65-F5344CB8AC3E}">
        <p14:creationId xmlns:p14="http://schemas.microsoft.com/office/powerpoint/2010/main" val="3006719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58184" indent="-291609" eaLnBrk="0" hangingPunct="0">
              <a:defRPr sz="2500">
                <a:solidFill>
                  <a:schemeClr val="tx1"/>
                </a:solidFill>
                <a:latin typeface="Times New Roman" pitchFamily="18" charset="0"/>
              </a:defRPr>
            </a:lvl2pPr>
            <a:lvl3pPr marL="1166437" indent="-233287" eaLnBrk="0" hangingPunct="0">
              <a:defRPr sz="2500">
                <a:solidFill>
                  <a:schemeClr val="tx1"/>
                </a:solidFill>
                <a:latin typeface="Times New Roman" pitchFamily="18" charset="0"/>
              </a:defRPr>
            </a:lvl3pPr>
            <a:lvl4pPr marL="1633011" indent="-233287" eaLnBrk="0" hangingPunct="0">
              <a:defRPr sz="2500">
                <a:solidFill>
                  <a:schemeClr val="tx1"/>
                </a:solidFill>
                <a:latin typeface="Times New Roman" pitchFamily="18" charset="0"/>
              </a:defRPr>
            </a:lvl4pPr>
            <a:lvl5pPr marL="2099586" indent="-233287" eaLnBrk="0" hangingPunct="0">
              <a:defRPr sz="2500">
                <a:solidFill>
                  <a:schemeClr val="tx1"/>
                </a:solidFill>
                <a:latin typeface="Times New Roman" pitchFamily="18" charset="0"/>
              </a:defRPr>
            </a:lvl5pPr>
            <a:lvl6pPr marL="2566159" indent="-233287" eaLnBrk="0" fontAlgn="base" hangingPunct="0">
              <a:spcBef>
                <a:spcPct val="0"/>
              </a:spcBef>
              <a:spcAft>
                <a:spcPct val="0"/>
              </a:spcAft>
              <a:defRPr sz="2500">
                <a:solidFill>
                  <a:schemeClr val="tx1"/>
                </a:solidFill>
                <a:latin typeface="Times New Roman" pitchFamily="18" charset="0"/>
              </a:defRPr>
            </a:lvl6pPr>
            <a:lvl7pPr marL="3032734" indent="-233287" eaLnBrk="0" fontAlgn="base" hangingPunct="0">
              <a:spcBef>
                <a:spcPct val="0"/>
              </a:spcBef>
              <a:spcAft>
                <a:spcPct val="0"/>
              </a:spcAft>
              <a:defRPr sz="2500">
                <a:solidFill>
                  <a:schemeClr val="tx1"/>
                </a:solidFill>
                <a:latin typeface="Times New Roman" pitchFamily="18" charset="0"/>
              </a:defRPr>
            </a:lvl7pPr>
            <a:lvl8pPr marL="3499309" indent="-233287" eaLnBrk="0" fontAlgn="base" hangingPunct="0">
              <a:spcBef>
                <a:spcPct val="0"/>
              </a:spcBef>
              <a:spcAft>
                <a:spcPct val="0"/>
              </a:spcAft>
              <a:defRPr sz="2500">
                <a:solidFill>
                  <a:schemeClr val="tx1"/>
                </a:solidFill>
                <a:latin typeface="Times New Roman" pitchFamily="18" charset="0"/>
              </a:defRPr>
            </a:lvl8pPr>
            <a:lvl9pPr marL="3965883" indent="-233287" eaLnBrk="0" fontAlgn="base" hangingPunct="0">
              <a:spcBef>
                <a:spcPct val="0"/>
              </a:spcBef>
              <a:spcAft>
                <a:spcPct val="0"/>
              </a:spcAft>
              <a:defRPr sz="2500">
                <a:solidFill>
                  <a:schemeClr val="tx1"/>
                </a:solidFill>
                <a:latin typeface="Times New Roman" pitchFamily="18" charset="0"/>
              </a:defRPr>
            </a:lvl9pPr>
          </a:lstStyle>
          <a:p>
            <a:pPr eaLnBrk="1" hangingPunct="1"/>
            <a:fld id="{01C03D48-E4A6-407A-92AB-56A351895996}" type="slidenum">
              <a:rPr lang="en-US" altLang="en-US" sz="1200"/>
              <a:pPr eaLnBrk="1" hangingPunct="1"/>
              <a:t>8</a:t>
            </a:fld>
            <a:endParaRPr lang="en-US" altLang="en-US" sz="1200"/>
          </a:p>
        </p:txBody>
      </p:sp>
    </p:spTree>
    <p:extLst>
      <p:ext uri="{BB962C8B-B14F-4D97-AF65-F5344CB8AC3E}">
        <p14:creationId xmlns:p14="http://schemas.microsoft.com/office/powerpoint/2010/main" val="1934255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58184" indent="-291609" eaLnBrk="0" hangingPunct="0">
              <a:defRPr sz="2500">
                <a:solidFill>
                  <a:schemeClr val="tx1"/>
                </a:solidFill>
                <a:latin typeface="Times New Roman" pitchFamily="18" charset="0"/>
              </a:defRPr>
            </a:lvl2pPr>
            <a:lvl3pPr marL="1166437" indent="-233287" eaLnBrk="0" hangingPunct="0">
              <a:defRPr sz="2500">
                <a:solidFill>
                  <a:schemeClr val="tx1"/>
                </a:solidFill>
                <a:latin typeface="Times New Roman" pitchFamily="18" charset="0"/>
              </a:defRPr>
            </a:lvl3pPr>
            <a:lvl4pPr marL="1633011" indent="-233287" eaLnBrk="0" hangingPunct="0">
              <a:defRPr sz="2500">
                <a:solidFill>
                  <a:schemeClr val="tx1"/>
                </a:solidFill>
                <a:latin typeface="Times New Roman" pitchFamily="18" charset="0"/>
              </a:defRPr>
            </a:lvl4pPr>
            <a:lvl5pPr marL="2099586" indent="-233287" eaLnBrk="0" hangingPunct="0">
              <a:defRPr sz="2500">
                <a:solidFill>
                  <a:schemeClr val="tx1"/>
                </a:solidFill>
                <a:latin typeface="Times New Roman" pitchFamily="18" charset="0"/>
              </a:defRPr>
            </a:lvl5pPr>
            <a:lvl6pPr marL="2566159" indent="-233287" eaLnBrk="0" fontAlgn="base" hangingPunct="0">
              <a:spcBef>
                <a:spcPct val="0"/>
              </a:spcBef>
              <a:spcAft>
                <a:spcPct val="0"/>
              </a:spcAft>
              <a:defRPr sz="2500">
                <a:solidFill>
                  <a:schemeClr val="tx1"/>
                </a:solidFill>
                <a:latin typeface="Times New Roman" pitchFamily="18" charset="0"/>
              </a:defRPr>
            </a:lvl6pPr>
            <a:lvl7pPr marL="3032734" indent="-233287" eaLnBrk="0" fontAlgn="base" hangingPunct="0">
              <a:spcBef>
                <a:spcPct val="0"/>
              </a:spcBef>
              <a:spcAft>
                <a:spcPct val="0"/>
              </a:spcAft>
              <a:defRPr sz="2500">
                <a:solidFill>
                  <a:schemeClr val="tx1"/>
                </a:solidFill>
                <a:latin typeface="Times New Roman" pitchFamily="18" charset="0"/>
              </a:defRPr>
            </a:lvl7pPr>
            <a:lvl8pPr marL="3499309" indent="-233287" eaLnBrk="0" fontAlgn="base" hangingPunct="0">
              <a:spcBef>
                <a:spcPct val="0"/>
              </a:spcBef>
              <a:spcAft>
                <a:spcPct val="0"/>
              </a:spcAft>
              <a:defRPr sz="2500">
                <a:solidFill>
                  <a:schemeClr val="tx1"/>
                </a:solidFill>
                <a:latin typeface="Times New Roman" pitchFamily="18" charset="0"/>
              </a:defRPr>
            </a:lvl8pPr>
            <a:lvl9pPr marL="3965883" indent="-233287" eaLnBrk="0" fontAlgn="base" hangingPunct="0">
              <a:spcBef>
                <a:spcPct val="0"/>
              </a:spcBef>
              <a:spcAft>
                <a:spcPct val="0"/>
              </a:spcAft>
              <a:defRPr sz="2500">
                <a:solidFill>
                  <a:schemeClr val="tx1"/>
                </a:solidFill>
                <a:latin typeface="Times New Roman" pitchFamily="18" charset="0"/>
              </a:defRPr>
            </a:lvl9pPr>
          </a:lstStyle>
          <a:p>
            <a:pPr eaLnBrk="1" hangingPunct="1"/>
            <a:fld id="{DD054D92-F4EF-4B52-8891-CD596DAB7586}" type="slidenum">
              <a:rPr lang="en-US" altLang="en-US" sz="1200"/>
              <a:pPr eaLnBrk="1" hangingPunct="1"/>
              <a:t>9</a:t>
            </a:fld>
            <a:endParaRPr lang="en-US" altLang="en-US" sz="1200"/>
          </a:p>
        </p:txBody>
      </p:sp>
    </p:spTree>
    <p:extLst>
      <p:ext uri="{BB962C8B-B14F-4D97-AF65-F5344CB8AC3E}">
        <p14:creationId xmlns:p14="http://schemas.microsoft.com/office/powerpoint/2010/main" val="17848003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 name="Line 4103"/>
          <p:cNvSpPr>
            <a:spLocks noChangeShapeType="1"/>
          </p:cNvSpPr>
          <p:nvPr userDrawn="1"/>
        </p:nvSpPr>
        <p:spPr bwMode="auto">
          <a:xfrm>
            <a:off x="0" y="3048000"/>
            <a:ext cx="8991600" cy="0"/>
          </a:xfrm>
          <a:prstGeom prst="line">
            <a:avLst/>
          </a:prstGeom>
          <a:noFill/>
          <a:ln w="76200">
            <a:solidFill>
              <a:srgbClr val="000080"/>
            </a:solidFill>
            <a:round/>
            <a:headEnd type="none" w="sm" len="sm"/>
            <a:tailEnd type="none" w="sm" len="sm"/>
          </a:ln>
          <a:effectLst/>
        </p:spPr>
        <p:txBody>
          <a:bodyPr wrap="none" anchor="ctr"/>
          <a:lstStyle/>
          <a:p>
            <a:pPr>
              <a:defRPr/>
            </a:pPr>
            <a:endParaRPr lang="en-US" dirty="0"/>
          </a:p>
        </p:txBody>
      </p:sp>
      <p:sp>
        <p:nvSpPr>
          <p:cNvPr id="10" name="Rectangle 4098"/>
          <p:cNvSpPr>
            <a:spLocks noGrp="1" noChangeArrowheads="1"/>
          </p:cNvSpPr>
          <p:nvPr>
            <p:ph type="ctrTitle" sz="quarter"/>
          </p:nvPr>
        </p:nvSpPr>
        <p:spPr>
          <a:xfrm>
            <a:off x="685800" y="228600"/>
            <a:ext cx="7772400" cy="1143000"/>
          </a:xfrm>
        </p:spPr>
        <p:txBody>
          <a:bodyPr/>
          <a:lstStyle>
            <a:lvl1pPr>
              <a:defRPr sz="3600">
                <a:latin typeface="Arial" pitchFamily="34" charset="0"/>
                <a:cs typeface="Arial" pitchFamily="34" charset="0"/>
              </a:defRPr>
            </a:lvl1pPr>
          </a:lstStyle>
          <a:p>
            <a:r>
              <a:rPr lang="en-US" dirty="0"/>
              <a:t>Click to edit Master title style</a:t>
            </a:r>
          </a:p>
        </p:txBody>
      </p:sp>
      <p:sp>
        <p:nvSpPr>
          <p:cNvPr id="11" name="Rectangle 4099"/>
          <p:cNvSpPr>
            <a:spLocks noGrp="1" noChangeArrowheads="1"/>
          </p:cNvSpPr>
          <p:nvPr>
            <p:ph type="subTitle" sz="quarter" idx="1"/>
          </p:nvPr>
        </p:nvSpPr>
        <p:spPr>
          <a:xfrm>
            <a:off x="1447800" y="3124200"/>
            <a:ext cx="6400800" cy="1752600"/>
          </a:xfrm>
        </p:spPr>
        <p:txBody>
          <a:bodyPr/>
          <a:lstStyle>
            <a:lvl1pPr marL="0" indent="0" algn="ctr">
              <a:buFontTx/>
              <a:buNone/>
              <a:defRPr>
                <a:latin typeface="Arial" pitchFamily="34" charset="0"/>
                <a:cs typeface="Arial" pitchFamily="34" charset="0"/>
              </a:defRPr>
            </a:lvl1pPr>
          </a:lstStyle>
          <a:p>
            <a:r>
              <a:rPr lang="en-US" dirty="0"/>
              <a:t>Click to edit Master subtitle </a:t>
            </a:r>
            <a:r>
              <a:rPr lang="en-US" dirty="0" smtClean="0"/>
              <a:t>style</a:t>
            </a:r>
            <a:endParaRPr lang="en-US" dirty="0"/>
          </a:p>
        </p:txBody>
      </p:sp>
      <p:pic>
        <p:nvPicPr>
          <p:cNvPr id="12" name="Picture 410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600" y="6096000"/>
            <a:ext cx="31242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695054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a:spLocks noGrp="1"/>
          </p:cNvSpPr>
          <p:nvPr>
            <p:ph type="title"/>
          </p:nvPr>
        </p:nvSpPr>
        <p:spPr>
          <a:xfrm>
            <a:off x="457200" y="76200"/>
            <a:ext cx="8001000" cy="1066800"/>
          </a:xfrm>
        </p:spPr>
        <p:txBody>
          <a:bodyPr/>
          <a:lstStyle/>
          <a:p>
            <a:r>
              <a:rPr lang="en-US" dirty="0" smtClean="0"/>
              <a:t>Click to edit Master title style</a:t>
            </a:r>
            <a:endParaRPr lang="en-US" dirty="0"/>
          </a:p>
        </p:txBody>
      </p:sp>
      <p:sp>
        <p:nvSpPr>
          <p:cNvPr id="5" name="Content Placeholder 2"/>
          <p:cNvSpPr>
            <a:spLocks noGrp="1"/>
          </p:cNvSpPr>
          <p:nvPr>
            <p:ph idx="1"/>
          </p:nvPr>
        </p:nvSpPr>
        <p:spPr>
          <a:xfrm>
            <a:off x="457200" y="1280160"/>
            <a:ext cx="8001000" cy="3733800"/>
          </a:xfrm>
        </p:spPr>
        <p:txBody>
          <a:bodyPr/>
          <a:lstStyle>
            <a:lvl1pPr marL="457200" indent="-457200">
              <a:buSzPct val="100000"/>
              <a:buFont typeface="Arial" panose="020B0604020202020204" pitchFamily="34" charset="0"/>
              <a:buChar char="•"/>
              <a:defRPr/>
            </a:lvl1pPr>
            <a:lvl3pPr marL="1257300" indent="-342900">
              <a:buSzPct val="90000"/>
              <a:buFont typeface="Arial" panose="020B0604020202020204" pitchFamily="34" charset="0"/>
              <a:buChar char="•"/>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2000">
                <a:latin typeface="Times New Roman" pitchFamily="18" charset="0"/>
              </a:defRPr>
            </a:lvl1pPr>
          </a:lstStyle>
          <a:p>
            <a:pPr>
              <a:defRPr/>
            </a:pPr>
            <a:fld id="{F6D20532-61D7-47D0-903F-227F7C48AD34}" type="slidenum">
              <a:rPr lang="en-US"/>
              <a:pPr>
                <a:defRPr/>
              </a:pPr>
              <a:t>‹#›</a:t>
            </a:fld>
            <a:endParaRPr lang="en-US" dirty="0"/>
          </a:p>
        </p:txBody>
      </p:sp>
    </p:spTree>
    <p:extLst>
      <p:ext uri="{BB962C8B-B14F-4D97-AF65-F5344CB8AC3E}">
        <p14:creationId xmlns:p14="http://schemas.microsoft.com/office/powerpoint/2010/main" val="65402040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4600708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8001000" cy="8382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24000"/>
            <a:ext cx="3924300" cy="3733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0" y="1524000"/>
            <a:ext cx="3924300" cy="3733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2317435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001000" cy="838200"/>
          </a:xfrm>
          <a:prstGeom prst="rect">
            <a:avLst/>
          </a:prstGeom>
        </p:spPr>
        <p:txBody>
          <a:bodyPr/>
          <a:lstStyle/>
          <a:p>
            <a:r>
              <a:rPr lang="en-US" dirty="0" smtClean="0"/>
              <a:t>Click to edit Master title style</a:t>
            </a:r>
            <a:endParaRPr lang="en-US" dirty="0"/>
          </a:p>
        </p:txBody>
      </p:sp>
      <p:sp>
        <p:nvSpPr>
          <p:cNvPr id="3"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2000">
                <a:latin typeface="Times New Roman" pitchFamily="18" charset="0"/>
              </a:defRPr>
            </a:lvl1pPr>
          </a:lstStyle>
          <a:p>
            <a:pPr>
              <a:defRPr/>
            </a:pPr>
            <a:fld id="{F6D20532-61D7-47D0-903F-227F7C48AD34}" type="slidenum">
              <a:rPr lang="en-US"/>
              <a:pPr>
                <a:defRPr/>
              </a:pPr>
              <a:t>‹#›</a:t>
            </a:fld>
            <a:endParaRPr lang="en-US" dirty="0"/>
          </a:p>
        </p:txBody>
      </p:sp>
    </p:spTree>
    <p:extLst>
      <p:ext uri="{BB962C8B-B14F-4D97-AF65-F5344CB8AC3E}">
        <p14:creationId xmlns:p14="http://schemas.microsoft.com/office/powerpoint/2010/main" val="150242275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15" name="Rectangle 15"/>
          <p:cNvSpPr>
            <a:spLocks noChangeArrowheads="1"/>
          </p:cNvSpPr>
          <p:nvPr userDrawn="1"/>
        </p:nvSpPr>
        <p:spPr bwMode="auto">
          <a:xfrm>
            <a:off x="228600" y="6629400"/>
            <a:ext cx="8683625" cy="9525"/>
          </a:xfrm>
          <a:prstGeom prst="rect">
            <a:avLst/>
          </a:prstGeom>
          <a:gradFill rotWithShape="0">
            <a:gsLst>
              <a:gs pos="0">
                <a:schemeClr val="folHlink"/>
              </a:gs>
              <a:gs pos="100000">
                <a:schemeClr val="folHlink">
                  <a:gamma/>
                  <a:tint val="25098"/>
                  <a:invGamma/>
                </a:schemeClr>
              </a:gs>
            </a:gsLst>
            <a:path path="shape">
              <a:fillToRect l="50000" t="50000" r="50000" b="50000"/>
            </a:path>
          </a:gradFill>
          <a:ln w="19050">
            <a:noFill/>
            <a:miter lim="800000"/>
            <a:headEnd/>
            <a:tailEnd/>
          </a:ln>
          <a:effectLst/>
        </p:spPr>
        <p:txBody>
          <a:bodyPr wrap="none" anchor="ctr"/>
          <a:lstStyle/>
          <a:p>
            <a:pPr algn="ctr">
              <a:spcBef>
                <a:spcPct val="0"/>
              </a:spcBef>
              <a:buClrTx/>
              <a:buSzTx/>
              <a:buFontTx/>
              <a:buNone/>
              <a:defRPr/>
            </a:pPr>
            <a:endParaRPr lang="en-US" sz="2400">
              <a:latin typeface="Helvetica" charset="0"/>
            </a:endParaRPr>
          </a:p>
        </p:txBody>
      </p:sp>
      <p:sp>
        <p:nvSpPr>
          <p:cNvPr id="11" name="Line 8"/>
          <p:cNvSpPr>
            <a:spLocks noChangeShapeType="1"/>
          </p:cNvSpPr>
          <p:nvPr userDrawn="1"/>
        </p:nvSpPr>
        <p:spPr bwMode="auto">
          <a:xfrm>
            <a:off x="0" y="1143000"/>
            <a:ext cx="8382000" cy="0"/>
          </a:xfrm>
          <a:prstGeom prst="line">
            <a:avLst/>
          </a:prstGeom>
          <a:noFill/>
          <a:ln w="76200">
            <a:solidFill>
              <a:srgbClr val="000080"/>
            </a:solidFill>
            <a:round/>
            <a:headEnd type="none" w="sm" len="sm"/>
            <a:tailEnd type="none" w="sm" len="sm"/>
          </a:ln>
          <a:effectLst/>
        </p:spPr>
        <p:txBody>
          <a:bodyPr wrap="none" anchor="ctr"/>
          <a:lstStyle/>
          <a:p>
            <a:pPr>
              <a:defRPr/>
            </a:pPr>
            <a:endParaRPr lang="en-US" dirty="0"/>
          </a:p>
        </p:txBody>
      </p:sp>
      <p:sp>
        <p:nvSpPr>
          <p:cNvPr id="12" name="Rectangle 6"/>
          <p:cNvSpPr>
            <a:spLocks noGrp="1" noChangeArrowheads="1"/>
          </p:cNvSpPr>
          <p:nvPr>
            <p:ph type="title"/>
          </p:nvPr>
        </p:nvSpPr>
        <p:spPr bwMode="auto">
          <a:xfrm>
            <a:off x="457200" y="76200"/>
            <a:ext cx="80010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3"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2000">
                <a:latin typeface="Times New Roman" pitchFamily="18" charset="0"/>
              </a:defRPr>
            </a:lvl1pPr>
          </a:lstStyle>
          <a:p>
            <a:pPr>
              <a:defRPr/>
            </a:pPr>
            <a:fld id="{F6D20532-61D7-47D0-903F-227F7C48AD34}" type="slidenum">
              <a:rPr lang="en-US"/>
              <a:pPr>
                <a:defRPr/>
              </a:pPr>
              <a:t>‹#›</a:t>
            </a:fld>
            <a:endParaRPr lang="en-US" dirty="0"/>
          </a:p>
        </p:txBody>
      </p:sp>
      <p:pic>
        <p:nvPicPr>
          <p:cNvPr id="14" name="Picture 9"/>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r="24806"/>
          <a:stretch>
            <a:fillRect/>
          </a:stretch>
        </p:blipFill>
        <p:spPr bwMode="auto">
          <a:xfrm>
            <a:off x="8686221" y="952500"/>
            <a:ext cx="28733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7"/>
          <p:cNvSpPr>
            <a:spLocks noGrp="1" noChangeArrowheads="1"/>
          </p:cNvSpPr>
          <p:nvPr>
            <p:ph type="body" idx="1"/>
          </p:nvPr>
        </p:nvSpPr>
        <p:spPr bwMode="auto">
          <a:xfrm>
            <a:off x="457200" y="1280160"/>
            <a:ext cx="8001000" cy="3733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 bg1="lt1" tx1="dk1" bg2="lt2" tx2="dk2" accent1="accent1" accent2="accent2" accent3="accent3" accent4="accent4" accent5="accent5" accent6="accent6" hlink="hlink" folHlink="folHlink"/>
  <p:sldLayoutIdLst>
    <p:sldLayoutId id="2147483733" r:id="rId1"/>
    <p:sldLayoutId id="2147483723" r:id="rId2"/>
    <p:sldLayoutId id="2147483724" r:id="rId3"/>
    <p:sldLayoutId id="2147483725" r:id="rId4"/>
    <p:sldLayoutId id="2147483727" r:id="rId5"/>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3600" b="1">
          <a:solidFill>
            <a:schemeClr val="tx2"/>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Arial" charset="0"/>
        </a:defRPr>
      </a:lvl2pPr>
      <a:lvl3pPr algn="l" rtl="0" eaLnBrk="0" fontAlgn="base" hangingPunct="0">
        <a:lnSpc>
          <a:spcPct val="90000"/>
        </a:lnSpc>
        <a:spcBef>
          <a:spcPct val="0"/>
        </a:spcBef>
        <a:spcAft>
          <a:spcPct val="0"/>
        </a:spcAft>
        <a:defRPr sz="3600" b="1">
          <a:solidFill>
            <a:schemeClr val="tx2"/>
          </a:solidFill>
          <a:latin typeface="Arial" charset="0"/>
        </a:defRPr>
      </a:lvl3pPr>
      <a:lvl4pPr algn="l" rtl="0" eaLnBrk="0" fontAlgn="base" hangingPunct="0">
        <a:lnSpc>
          <a:spcPct val="90000"/>
        </a:lnSpc>
        <a:spcBef>
          <a:spcPct val="0"/>
        </a:spcBef>
        <a:spcAft>
          <a:spcPct val="0"/>
        </a:spcAft>
        <a:defRPr sz="3600" b="1">
          <a:solidFill>
            <a:schemeClr val="tx2"/>
          </a:solidFill>
          <a:latin typeface="Arial" charset="0"/>
        </a:defRPr>
      </a:lvl4pPr>
      <a:lvl5pPr algn="l" rtl="0" eaLnBrk="0" fontAlgn="base" hangingPunct="0">
        <a:lnSpc>
          <a:spcPct val="90000"/>
        </a:lnSpc>
        <a:spcBef>
          <a:spcPct val="0"/>
        </a:spcBef>
        <a:spcAft>
          <a:spcPct val="0"/>
        </a:spcAft>
        <a:defRPr sz="3600" b="1">
          <a:solidFill>
            <a:schemeClr val="tx2"/>
          </a:solidFill>
          <a:latin typeface="Arial"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457200" indent="-457200" algn="l" rtl="0" eaLnBrk="0" fontAlgn="base" hangingPunct="0">
        <a:spcBef>
          <a:spcPct val="20000"/>
        </a:spcBef>
        <a:spcAft>
          <a:spcPct val="0"/>
        </a:spcAft>
        <a:buClr>
          <a:schemeClr val="tx1"/>
        </a:buClr>
        <a:buSzPct val="100000"/>
        <a:buFont typeface="Arial" panose="020B0604020202020204" pitchFamily="34" charset="0"/>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defRPr>
      </a:lvl2pPr>
      <a:lvl3pPr marL="1257300" indent="-342900" algn="l" rtl="0" eaLnBrk="0" fontAlgn="base" hangingPunct="0">
        <a:spcBef>
          <a:spcPct val="20000"/>
        </a:spcBef>
        <a:spcAft>
          <a:spcPct val="0"/>
        </a:spcAft>
        <a:buClr>
          <a:schemeClr val="tx1"/>
        </a:buClr>
        <a:buSzPct val="90000"/>
        <a:buFont typeface="Arial" panose="020B0604020202020204" pitchFamily="34" charset="0"/>
        <a:buChar char="•"/>
        <a:defRPr sz="2000">
          <a:solidFill>
            <a:schemeClr val="tx1"/>
          </a:solidFill>
          <a:latin typeface="+mn-lt"/>
        </a:defRPr>
      </a:lvl3pPr>
      <a:lvl4pPr marL="1600200" indent="-228600" algn="l" rtl="0" eaLnBrk="0" fontAlgn="base" hangingPunct="0">
        <a:spcBef>
          <a:spcPct val="20000"/>
        </a:spcBef>
        <a:spcAft>
          <a:spcPct val="0"/>
        </a:spcAft>
        <a:buClr>
          <a:schemeClr val="tx1"/>
        </a:buClr>
        <a:buSzPct val="80000"/>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6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wmf"/><Relationship Id="rId5" Type="http://schemas.openxmlformats.org/officeDocument/2006/relationships/oleObject" Target="../embeddings/oleObject1.bin"/><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10.wmf"/><Relationship Id="rId18" Type="http://schemas.openxmlformats.org/officeDocument/2006/relationships/oleObject" Target="../embeddings/oleObject9.bin"/><Relationship Id="rId26" Type="http://schemas.openxmlformats.org/officeDocument/2006/relationships/oleObject" Target="../embeddings/oleObject14.bin"/><Relationship Id="rId3" Type="http://schemas.openxmlformats.org/officeDocument/2006/relationships/notesSlide" Target="../notesSlides/notesSlide6.xml"/><Relationship Id="rId21" Type="http://schemas.openxmlformats.org/officeDocument/2006/relationships/oleObject" Target="../embeddings/oleObject11.bin"/><Relationship Id="rId7" Type="http://schemas.openxmlformats.org/officeDocument/2006/relationships/image" Target="../media/image7.wmf"/><Relationship Id="rId12" Type="http://schemas.openxmlformats.org/officeDocument/2006/relationships/oleObject" Target="../embeddings/oleObject6.bin"/><Relationship Id="rId17" Type="http://schemas.openxmlformats.org/officeDocument/2006/relationships/image" Target="../media/image12.wmf"/><Relationship Id="rId25" Type="http://schemas.openxmlformats.org/officeDocument/2006/relationships/oleObject" Target="../embeddings/oleObject13.bin"/><Relationship Id="rId2" Type="http://schemas.openxmlformats.org/officeDocument/2006/relationships/slideLayout" Target="../slideLayouts/slideLayout2.xml"/><Relationship Id="rId16" Type="http://schemas.openxmlformats.org/officeDocument/2006/relationships/oleObject" Target="../embeddings/oleObject8.bin"/><Relationship Id="rId20" Type="http://schemas.openxmlformats.org/officeDocument/2006/relationships/oleObject" Target="../embeddings/oleObject10.bin"/><Relationship Id="rId29" Type="http://schemas.openxmlformats.org/officeDocument/2006/relationships/image" Target="../media/image17.wmf"/><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9.wmf"/><Relationship Id="rId24" Type="http://schemas.openxmlformats.org/officeDocument/2006/relationships/image" Target="../media/image15.wmf"/><Relationship Id="rId5" Type="http://schemas.openxmlformats.org/officeDocument/2006/relationships/image" Target="../media/image6.wmf"/><Relationship Id="rId15" Type="http://schemas.openxmlformats.org/officeDocument/2006/relationships/image" Target="../media/image11.wmf"/><Relationship Id="rId23" Type="http://schemas.openxmlformats.org/officeDocument/2006/relationships/oleObject" Target="../embeddings/oleObject12.bin"/><Relationship Id="rId28" Type="http://schemas.openxmlformats.org/officeDocument/2006/relationships/oleObject" Target="../embeddings/oleObject15.bin"/><Relationship Id="rId10" Type="http://schemas.openxmlformats.org/officeDocument/2006/relationships/oleObject" Target="../embeddings/oleObject5.bin"/><Relationship Id="rId19" Type="http://schemas.openxmlformats.org/officeDocument/2006/relationships/image" Target="../media/image13.wmf"/><Relationship Id="rId31" Type="http://schemas.openxmlformats.org/officeDocument/2006/relationships/image" Target="../media/image18.wmf"/><Relationship Id="rId4" Type="http://schemas.openxmlformats.org/officeDocument/2006/relationships/oleObject" Target="../embeddings/oleObject2.bin"/><Relationship Id="rId9" Type="http://schemas.openxmlformats.org/officeDocument/2006/relationships/image" Target="../media/image8.wmf"/><Relationship Id="rId14" Type="http://schemas.openxmlformats.org/officeDocument/2006/relationships/oleObject" Target="../embeddings/oleObject7.bin"/><Relationship Id="rId22" Type="http://schemas.openxmlformats.org/officeDocument/2006/relationships/image" Target="../media/image14.wmf"/><Relationship Id="rId27" Type="http://schemas.openxmlformats.org/officeDocument/2006/relationships/image" Target="../media/image16.wmf"/><Relationship Id="rId30" Type="http://schemas.openxmlformats.org/officeDocument/2006/relationships/oleObject" Target="../embeddings/oleObject16.bin"/></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p:cNvSpPr>
            <a:spLocks noGrp="1" noChangeArrowheads="1"/>
          </p:cNvSpPr>
          <p:nvPr>
            <p:ph type="ctrTitle"/>
          </p:nvPr>
        </p:nvSpPr>
        <p:spPr>
          <a:xfrm>
            <a:off x="0" y="76200"/>
            <a:ext cx="9144000" cy="1646237"/>
          </a:xfrm>
          <a:noFill/>
        </p:spPr>
        <p:txBody>
          <a:bodyPr anchor="ctr"/>
          <a:lstStyle/>
          <a:p>
            <a:pPr algn="ctr" eaLnBrk="1" hangingPunct="1">
              <a:spcBef>
                <a:spcPct val="50000"/>
              </a:spcBef>
            </a:pPr>
            <a:r>
              <a:rPr lang="en-US" altLang="en-US" dirty="0" smtClean="0"/>
              <a:t>ECE 476 </a:t>
            </a:r>
            <a:br>
              <a:rPr lang="en-US" altLang="en-US" dirty="0" smtClean="0"/>
            </a:br>
            <a:r>
              <a:rPr lang="en-US" altLang="en-US" dirty="0" smtClean="0"/>
              <a:t>Power System Analysis</a:t>
            </a:r>
          </a:p>
        </p:txBody>
      </p:sp>
      <p:sp>
        <p:nvSpPr>
          <p:cNvPr id="6" name="Rectangle 5"/>
          <p:cNvSpPr/>
          <p:nvPr/>
        </p:nvSpPr>
        <p:spPr>
          <a:xfrm>
            <a:off x="304800" y="1752600"/>
            <a:ext cx="8686800" cy="1077218"/>
          </a:xfrm>
          <a:prstGeom prst="rect">
            <a:avLst/>
          </a:prstGeom>
        </p:spPr>
        <p:txBody>
          <a:bodyPr wrap="square">
            <a:spAutoFit/>
          </a:bodyPr>
          <a:lstStyle/>
          <a:p>
            <a:pPr algn="ctr"/>
            <a:r>
              <a:rPr lang="en-US" sz="3200" b="1" kern="0" dirty="0">
                <a:solidFill>
                  <a:schemeClr val="tx1">
                    <a:lumMod val="50000"/>
                  </a:schemeClr>
                </a:solidFill>
                <a:latin typeface="Arial" pitchFamily="34" charset="0"/>
                <a:cs typeface="Arial" pitchFamily="34" charset="0"/>
              </a:rPr>
              <a:t>Lecture </a:t>
            </a:r>
            <a:r>
              <a:rPr lang="en-US" sz="3200" b="1" kern="0" dirty="0" smtClean="0">
                <a:solidFill>
                  <a:schemeClr val="tx1">
                    <a:lumMod val="50000"/>
                  </a:schemeClr>
                </a:solidFill>
                <a:latin typeface="Arial" pitchFamily="34" charset="0"/>
                <a:cs typeface="Arial" pitchFamily="34" charset="0"/>
              </a:rPr>
              <a:t>26: </a:t>
            </a:r>
            <a:r>
              <a:rPr lang="en-US" sz="3200" b="1" kern="0" dirty="0" smtClean="0">
                <a:solidFill>
                  <a:schemeClr val="tx1">
                    <a:lumMod val="50000"/>
                  </a:schemeClr>
                </a:solidFill>
                <a:latin typeface="Arial" pitchFamily="34" charset="0"/>
                <a:cs typeface="Arial" pitchFamily="34" charset="0"/>
              </a:rPr>
              <a:t>Transient Stability, </a:t>
            </a:r>
            <a:r>
              <a:rPr lang="en-US" sz="3200" b="1" kern="0" dirty="0" smtClean="0">
                <a:solidFill>
                  <a:schemeClr val="tx1">
                    <a:lumMod val="50000"/>
                  </a:schemeClr>
                </a:solidFill>
                <a:latin typeface="Arial" pitchFamily="34" charset="0"/>
                <a:cs typeface="Arial" pitchFamily="34" charset="0"/>
              </a:rPr>
              <a:t>Smart Grid, Distribution System, High </a:t>
            </a:r>
            <a:r>
              <a:rPr lang="en-US" sz="3200" b="1" kern="0" dirty="0" smtClean="0">
                <a:solidFill>
                  <a:schemeClr val="tx1">
                    <a:lumMod val="50000"/>
                  </a:schemeClr>
                </a:solidFill>
                <a:latin typeface="Arial" pitchFamily="34" charset="0"/>
                <a:cs typeface="Arial" pitchFamily="34" charset="0"/>
              </a:rPr>
              <a:t>Impact Events</a:t>
            </a:r>
            <a:endParaRPr lang="en-US" sz="3200" b="1" kern="0" dirty="0">
              <a:solidFill>
                <a:schemeClr val="tx1">
                  <a:lumMod val="50000"/>
                </a:schemeClr>
              </a:solidFill>
              <a:latin typeface="Arial" pitchFamily="34" charset="0"/>
              <a:cs typeface="Arial" pitchFamily="34" charset="0"/>
            </a:endParaRPr>
          </a:p>
        </p:txBody>
      </p:sp>
      <p:sp>
        <p:nvSpPr>
          <p:cNvPr id="7" name="Subtitle 2"/>
          <p:cNvSpPr>
            <a:spLocks noGrp="1"/>
          </p:cNvSpPr>
          <p:nvPr>
            <p:ph type="subTitle" sz="quarter" idx="1"/>
          </p:nvPr>
        </p:nvSpPr>
        <p:spPr>
          <a:xfrm>
            <a:off x="228600" y="3251817"/>
            <a:ext cx="8534400" cy="1752600"/>
          </a:xfrm>
        </p:spPr>
        <p:txBody>
          <a:bodyPr/>
          <a:lstStyle/>
          <a:p>
            <a:r>
              <a:rPr lang="en-US" dirty="0" smtClean="0"/>
              <a:t>Prof. Tom Overbye</a:t>
            </a:r>
            <a:endParaRPr lang="en-US" dirty="0"/>
          </a:p>
          <a:p>
            <a:r>
              <a:rPr lang="en-US" dirty="0" smtClean="0"/>
              <a:t>Dept. </a:t>
            </a:r>
            <a:r>
              <a:rPr lang="en-US" dirty="0"/>
              <a:t>of Electrical and Computer Engineering</a:t>
            </a:r>
          </a:p>
          <a:p>
            <a:r>
              <a:rPr lang="en-US" dirty="0"/>
              <a:t>University of Illinois at </a:t>
            </a:r>
            <a:r>
              <a:rPr lang="en-US" dirty="0" smtClean="0"/>
              <a:t>Urbana-Champaign</a:t>
            </a:r>
          </a:p>
          <a:p>
            <a:r>
              <a:rPr lang="en-US" dirty="0" smtClean="0"/>
              <a:t>overbye@illinois.edu</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smtClean="0"/>
              <a:t>Restoring Frequency to 60 Hz</a:t>
            </a:r>
          </a:p>
        </p:txBody>
      </p:sp>
      <p:sp>
        <p:nvSpPr>
          <p:cNvPr id="16387" name="Content Placeholder 2"/>
          <p:cNvSpPr>
            <a:spLocks noGrp="1"/>
          </p:cNvSpPr>
          <p:nvPr>
            <p:ph idx="1"/>
          </p:nvPr>
        </p:nvSpPr>
        <p:spPr>
          <a:xfrm>
            <a:off x="457200" y="1280160"/>
            <a:ext cx="8153400" cy="3276600"/>
          </a:xfrm>
        </p:spPr>
        <p:txBody>
          <a:bodyPr/>
          <a:lstStyle/>
          <a:p>
            <a:pPr>
              <a:buFont typeface="Arial" charset="0"/>
              <a:buChar char="•"/>
            </a:pPr>
            <a:r>
              <a:rPr lang="en-US" altLang="en-US" dirty="0" smtClean="0"/>
              <a:t>In an interconnected power system the governors to not automatically restore the frequency to 60 Hz</a:t>
            </a:r>
          </a:p>
          <a:p>
            <a:pPr>
              <a:buFont typeface="Arial" charset="0"/>
              <a:buChar char="•"/>
            </a:pPr>
            <a:r>
              <a:rPr lang="en-US" altLang="en-US" dirty="0" smtClean="0"/>
              <a:t>Rather this is done via the ACE (area control area calculation).  Previously we defined ACE as the difference between the actual real power exports from an area and the scheduled exports.  But it has an additional term</a:t>
            </a:r>
            <a:br>
              <a:rPr lang="en-US" altLang="en-US" dirty="0" smtClean="0"/>
            </a:br>
            <a:r>
              <a:rPr lang="en-US" altLang="en-US" dirty="0" smtClean="0"/>
              <a:t>ACE = </a:t>
            </a:r>
            <a:r>
              <a:rPr lang="en-US" altLang="en-US" dirty="0" err="1" smtClean="0"/>
              <a:t>P</a:t>
            </a:r>
            <a:r>
              <a:rPr lang="en-US" altLang="en-US" baseline="-25000" dirty="0" err="1" smtClean="0"/>
              <a:t>actual</a:t>
            </a:r>
            <a:r>
              <a:rPr lang="en-US" altLang="en-US" dirty="0" smtClean="0"/>
              <a:t> - </a:t>
            </a:r>
            <a:r>
              <a:rPr lang="en-US" altLang="en-US" dirty="0" err="1" smtClean="0"/>
              <a:t>P</a:t>
            </a:r>
            <a:r>
              <a:rPr lang="en-US" altLang="en-US" baseline="-25000" dirty="0" err="1" smtClean="0"/>
              <a:t>sched</a:t>
            </a:r>
            <a:r>
              <a:rPr lang="en-US" altLang="en-US" dirty="0" smtClean="0"/>
              <a:t> – 10</a:t>
            </a:r>
            <a:r>
              <a:rPr lang="en-US" altLang="en-US" dirty="0" smtClean="0">
                <a:latin typeface="Symbol" pitchFamily="18" charset="2"/>
              </a:rPr>
              <a:t>b</a:t>
            </a:r>
            <a:r>
              <a:rPr lang="en-US" altLang="en-US" dirty="0" smtClean="0"/>
              <a:t>(</a:t>
            </a:r>
            <a:r>
              <a:rPr lang="en-US" altLang="en-US" dirty="0" err="1" smtClean="0"/>
              <a:t>freq</a:t>
            </a:r>
            <a:r>
              <a:rPr lang="en-US" altLang="en-US" baseline="-25000" dirty="0" err="1" smtClean="0"/>
              <a:t>act</a:t>
            </a:r>
            <a:r>
              <a:rPr lang="en-US" altLang="en-US" dirty="0" smtClean="0"/>
              <a:t> - </a:t>
            </a:r>
            <a:r>
              <a:rPr lang="en-US" altLang="en-US" dirty="0" err="1" smtClean="0"/>
              <a:t>freq</a:t>
            </a:r>
            <a:r>
              <a:rPr lang="en-US" altLang="en-US" baseline="-25000" dirty="0" err="1" smtClean="0"/>
              <a:t>sched</a:t>
            </a:r>
            <a:r>
              <a:rPr lang="en-US" altLang="en-US" dirty="0" smtClean="0"/>
              <a:t>) </a:t>
            </a:r>
          </a:p>
          <a:p>
            <a:pPr>
              <a:buFont typeface="Arial" charset="0"/>
              <a:buChar char="•"/>
            </a:pPr>
            <a:r>
              <a:rPr lang="en-US" altLang="en-US" dirty="0" smtClean="0">
                <a:latin typeface="Symbol" pitchFamily="18" charset="2"/>
              </a:rPr>
              <a:t> b </a:t>
            </a:r>
            <a:r>
              <a:rPr lang="en-US" altLang="en-US" dirty="0" smtClean="0"/>
              <a:t>is the balancing authority frequency bias in MW/0.1 Hz with a negative sign.  It is about 0.8% of peak load/generation</a:t>
            </a:r>
            <a:endParaRPr lang="en-US" altLang="en-US" dirty="0" smtClean="0">
              <a:latin typeface="Symbol" pitchFamily="18" charset="2"/>
            </a:endParaRPr>
          </a:p>
        </p:txBody>
      </p:sp>
      <p:sp>
        <p:nvSpPr>
          <p:cNvPr id="4" name="Slide Number Placeholder 1"/>
          <p:cNvSpPr txBox="1">
            <a:spLocks/>
          </p:cNvSpPr>
          <p:nvPr/>
        </p:nvSpPr>
        <p:spPr>
          <a:xfrm>
            <a:off x="7086600" y="6324600"/>
            <a:ext cx="19050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pPr algn="r">
                <a:defRPr/>
              </a:pPr>
              <a:t>9</a:t>
            </a:fld>
            <a:endParaRPr lang="en-US" sz="20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304800" y="76200"/>
            <a:ext cx="8610600" cy="838200"/>
          </a:xfrm>
        </p:spPr>
        <p:txBody>
          <a:bodyPr/>
          <a:lstStyle/>
          <a:p>
            <a:r>
              <a:rPr lang="en-US" altLang="en-US" smtClean="0"/>
              <a:t>2600 MW Loss Frequency Recovery</a:t>
            </a:r>
          </a:p>
        </p:txBody>
      </p:sp>
      <p:pic>
        <p:nvPicPr>
          <p:cNvPr id="17411" name="Picture 1027"/>
          <p:cNvPicPr>
            <a:picLocks noChangeAspect="1" noChangeArrowheads="1"/>
          </p:cNvPicPr>
          <p:nvPr/>
        </p:nvPicPr>
        <p:blipFill>
          <a:blip r:embed="rId3">
            <a:extLst>
              <a:ext uri="{28A0092B-C50C-407E-A947-70E740481C1C}">
                <a14:useLocalDpi xmlns:a14="http://schemas.microsoft.com/office/drawing/2010/main" val="0"/>
              </a:ext>
            </a:extLst>
          </a:blip>
          <a:srcRect l="15002" t="28391" r="7501" b="6453"/>
          <a:stretch>
            <a:fillRect/>
          </a:stretch>
        </p:blipFill>
        <p:spPr bwMode="auto">
          <a:xfrm>
            <a:off x="609600" y="1325562"/>
            <a:ext cx="7558088" cy="46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7412" name="TextBox 3"/>
          <p:cNvSpPr txBox="1">
            <a:spLocks noChangeArrowheads="1"/>
          </p:cNvSpPr>
          <p:nvPr/>
        </p:nvSpPr>
        <p:spPr bwMode="auto">
          <a:xfrm>
            <a:off x="1371600" y="5943600"/>
            <a:ext cx="52562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a:t>Frequency recovers in about ten minutes </a:t>
            </a:r>
          </a:p>
        </p:txBody>
      </p:sp>
      <p:sp>
        <p:nvSpPr>
          <p:cNvPr id="5" name="Slide Number Placeholder 1"/>
          <p:cNvSpPr txBox="1">
            <a:spLocks/>
          </p:cNvSpPr>
          <p:nvPr/>
        </p:nvSpPr>
        <p:spPr>
          <a:xfrm>
            <a:off x="7086600" y="6324600"/>
            <a:ext cx="19050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pPr algn="r">
                <a:defRPr/>
              </a:pPr>
              <a:t>10</a:t>
            </a:fld>
            <a:endParaRPr lang="en-US" sz="20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Distribution System</a:t>
            </a:r>
            <a:endParaRPr lang="en-US" dirty="0"/>
          </a:p>
        </p:txBody>
      </p:sp>
      <p:sp>
        <p:nvSpPr>
          <p:cNvPr id="3" name="Content Placeholder 2"/>
          <p:cNvSpPr>
            <a:spLocks noGrp="1"/>
          </p:cNvSpPr>
          <p:nvPr>
            <p:ph idx="1"/>
          </p:nvPr>
        </p:nvSpPr>
        <p:spPr/>
        <p:txBody>
          <a:bodyPr/>
          <a:lstStyle/>
          <a:p>
            <a:r>
              <a:rPr lang="en-US" dirty="0" smtClean="0"/>
              <a:t>The distribution system is the lower voltage portion (&lt; 50 kV) of the grid</a:t>
            </a:r>
          </a:p>
          <a:p>
            <a:pPr lvl="1"/>
            <a:r>
              <a:rPr lang="en-US" dirty="0" smtClean="0"/>
              <a:t>Usually radial, though </a:t>
            </a:r>
            <a:br>
              <a:rPr lang="en-US" dirty="0" smtClean="0"/>
            </a:br>
            <a:r>
              <a:rPr lang="en-US" dirty="0" smtClean="0"/>
              <a:t>networked in some urban</a:t>
            </a:r>
            <a:br>
              <a:rPr lang="en-US" dirty="0" smtClean="0"/>
            </a:br>
            <a:r>
              <a:rPr lang="en-US" dirty="0" smtClean="0"/>
              <a:t>areas</a:t>
            </a:r>
          </a:p>
          <a:p>
            <a:pPr lvl="1"/>
            <a:r>
              <a:rPr lang="en-US" dirty="0" smtClean="0"/>
              <a:t>Historically the power flow</a:t>
            </a:r>
            <a:br>
              <a:rPr lang="en-US" dirty="0" smtClean="0"/>
            </a:br>
            <a:r>
              <a:rPr lang="en-US" dirty="0" smtClean="0"/>
              <a:t>was from transmission,</a:t>
            </a:r>
            <a:br>
              <a:rPr lang="en-US" dirty="0" smtClean="0"/>
            </a:br>
            <a:r>
              <a:rPr lang="en-US" dirty="0" smtClean="0"/>
              <a:t>into distribution to load; </a:t>
            </a:r>
            <a:br>
              <a:rPr lang="en-US" dirty="0" smtClean="0"/>
            </a:br>
            <a:r>
              <a:rPr lang="en-US" dirty="0" smtClean="0"/>
              <a:t>but this is changing with</a:t>
            </a:r>
            <a:br>
              <a:rPr lang="en-US" dirty="0" smtClean="0"/>
            </a:br>
            <a:r>
              <a:rPr lang="en-US" dirty="0" smtClean="0"/>
              <a:t>more distributed generation</a:t>
            </a:r>
          </a:p>
          <a:p>
            <a:r>
              <a:rPr lang="en-US" dirty="0" smtClean="0"/>
              <a:t>Much recent interest in</a:t>
            </a:r>
            <a:br>
              <a:rPr lang="en-US" dirty="0" smtClean="0"/>
            </a:br>
            <a:r>
              <a:rPr lang="en-US" dirty="0" smtClean="0"/>
              <a:t>the distribution system</a:t>
            </a:r>
            <a:endParaRPr lang="en-US" dirty="0"/>
          </a:p>
        </p:txBody>
      </p:sp>
      <p:pic>
        <p:nvPicPr>
          <p:cNvPr id="3164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562" t="17874" r="27616" b="3793"/>
          <a:stretch/>
        </p:blipFill>
        <p:spPr bwMode="auto">
          <a:xfrm>
            <a:off x="4648200" y="2133600"/>
            <a:ext cx="3931920" cy="4297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1"/>
          <p:cNvSpPr txBox="1">
            <a:spLocks/>
          </p:cNvSpPr>
          <p:nvPr/>
        </p:nvSpPr>
        <p:spPr>
          <a:xfrm>
            <a:off x="7086600" y="6324600"/>
            <a:ext cx="19050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pPr algn="r">
                <a:defRPr/>
              </a:pPr>
              <a:t>11</a:t>
            </a:fld>
            <a:endParaRPr lang="en-US" sz="2000" dirty="0"/>
          </a:p>
        </p:txBody>
      </p:sp>
    </p:spTree>
    <p:extLst>
      <p:ext uri="{BB962C8B-B14F-4D97-AF65-F5344CB8AC3E}">
        <p14:creationId xmlns:p14="http://schemas.microsoft.com/office/powerpoint/2010/main" val="432164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Distribution System Components</a:t>
            </a:r>
            <a:endParaRPr lang="en-US" dirty="0"/>
          </a:p>
        </p:txBody>
      </p:sp>
      <p:sp>
        <p:nvSpPr>
          <p:cNvPr id="3" name="Content Placeholder 2"/>
          <p:cNvSpPr>
            <a:spLocks noGrp="1"/>
          </p:cNvSpPr>
          <p:nvPr>
            <p:ph idx="1"/>
          </p:nvPr>
        </p:nvSpPr>
        <p:spPr/>
        <p:txBody>
          <a:bodyPr/>
          <a:lstStyle/>
          <a:p>
            <a:r>
              <a:rPr lang="en-US" dirty="0" smtClean="0"/>
              <a:t>Primary distribution uses</a:t>
            </a:r>
            <a:br>
              <a:rPr lang="en-US" dirty="0" smtClean="0"/>
            </a:br>
            <a:r>
              <a:rPr lang="en-US" dirty="0" smtClean="0"/>
              <a:t>voltages between 34.5 kV down</a:t>
            </a:r>
            <a:br>
              <a:rPr lang="en-US" dirty="0" smtClean="0"/>
            </a:br>
            <a:r>
              <a:rPr lang="en-US" dirty="0" smtClean="0"/>
              <a:t>to 2.4, with 13.8 and 12.4 kV </a:t>
            </a:r>
            <a:br>
              <a:rPr lang="en-US" dirty="0" smtClean="0"/>
            </a:br>
            <a:r>
              <a:rPr lang="en-US" dirty="0" smtClean="0"/>
              <a:t>common</a:t>
            </a:r>
          </a:p>
          <a:p>
            <a:r>
              <a:rPr lang="en-US" dirty="0" smtClean="0"/>
              <a:t>Secondary distribution uses the</a:t>
            </a:r>
            <a:br>
              <a:rPr lang="en-US" dirty="0" smtClean="0"/>
            </a:br>
            <a:r>
              <a:rPr lang="en-US" dirty="0" smtClean="0"/>
              <a:t>end customer utilization voltages</a:t>
            </a:r>
            <a:br>
              <a:rPr lang="en-US" dirty="0" smtClean="0"/>
            </a:br>
            <a:r>
              <a:rPr lang="en-US" dirty="0" smtClean="0"/>
              <a:t>(120/240, 208Y/120, </a:t>
            </a:r>
            <a:br>
              <a:rPr lang="en-US" dirty="0" smtClean="0"/>
            </a:br>
            <a:r>
              <a:rPr lang="en-US" dirty="0" smtClean="0"/>
              <a:t>480Y/277 V)</a:t>
            </a:r>
          </a:p>
          <a:p>
            <a:r>
              <a:rPr lang="en-US" dirty="0" smtClean="0"/>
              <a:t>Distribution transformers come in a wide variety of sizes; often they have load tap changers (LTCs) to control the voltage</a:t>
            </a:r>
            <a:endParaRPr lang="en-US" dirty="0"/>
          </a:p>
        </p:txBody>
      </p:sp>
      <p:pic>
        <p:nvPicPr>
          <p:cNvPr id="3174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9395" t="18336" r="30816" b="14998"/>
          <a:stretch/>
        </p:blipFill>
        <p:spPr bwMode="auto">
          <a:xfrm>
            <a:off x="5715000" y="1159933"/>
            <a:ext cx="301752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1"/>
          <p:cNvSpPr txBox="1">
            <a:spLocks/>
          </p:cNvSpPr>
          <p:nvPr/>
        </p:nvSpPr>
        <p:spPr>
          <a:xfrm>
            <a:off x="7086600" y="6324600"/>
            <a:ext cx="19050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pPr algn="r">
                <a:defRPr/>
              </a:pPr>
              <a:t>12</a:t>
            </a:fld>
            <a:endParaRPr lang="en-US" sz="2000" dirty="0"/>
          </a:p>
        </p:txBody>
      </p:sp>
    </p:spTree>
    <p:extLst>
      <p:ext uri="{BB962C8B-B14F-4D97-AF65-F5344CB8AC3E}">
        <p14:creationId xmlns:p14="http://schemas.microsoft.com/office/powerpoint/2010/main" val="28303784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Pole and </a:t>
            </a:r>
            <a:r>
              <a:rPr lang="en-US" dirty="0" err="1" smtClean="0"/>
              <a:t>Padmount</a:t>
            </a:r>
            <a:r>
              <a:rPr lang="en-US" dirty="0" smtClean="0"/>
              <a:t> Transformers </a:t>
            </a:r>
            <a:endParaRPr lang="en-US" dirty="0"/>
          </a:p>
        </p:txBody>
      </p:sp>
      <p:pic>
        <p:nvPicPr>
          <p:cNvPr id="3194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0837" t="35077" r="34163" b="14152"/>
          <a:stretch/>
        </p:blipFill>
        <p:spPr bwMode="auto">
          <a:xfrm>
            <a:off x="304800" y="1371600"/>
            <a:ext cx="457200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949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8997" t="37841" r="34003" b="11387"/>
          <a:stretch/>
        </p:blipFill>
        <p:spPr bwMode="auto">
          <a:xfrm>
            <a:off x="4648200" y="1524000"/>
            <a:ext cx="4264429"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1"/>
          <p:cNvSpPr txBox="1">
            <a:spLocks/>
          </p:cNvSpPr>
          <p:nvPr/>
        </p:nvSpPr>
        <p:spPr>
          <a:xfrm>
            <a:off x="7086600" y="6324600"/>
            <a:ext cx="19050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pPr algn="r">
                <a:defRPr/>
              </a:pPr>
              <a:t>13</a:t>
            </a:fld>
            <a:endParaRPr lang="en-US" sz="2000" dirty="0"/>
          </a:p>
        </p:txBody>
      </p:sp>
    </p:spTree>
    <p:extLst>
      <p:ext uri="{BB962C8B-B14F-4D97-AF65-F5344CB8AC3E}">
        <p14:creationId xmlns:p14="http://schemas.microsoft.com/office/powerpoint/2010/main" val="37163326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Distribution System </a:t>
            </a:r>
            <a:r>
              <a:rPr lang="en-US" dirty="0" smtClean="0"/>
              <a:t>Components, cont.</a:t>
            </a:r>
            <a:endParaRPr lang="en-US" dirty="0"/>
          </a:p>
        </p:txBody>
      </p:sp>
      <p:sp>
        <p:nvSpPr>
          <p:cNvPr id="3" name="Content Placeholder 2"/>
          <p:cNvSpPr>
            <a:spLocks noGrp="1"/>
          </p:cNvSpPr>
          <p:nvPr>
            <p:ph idx="1"/>
          </p:nvPr>
        </p:nvSpPr>
        <p:spPr/>
        <p:txBody>
          <a:bodyPr/>
          <a:lstStyle/>
          <a:p>
            <a:r>
              <a:rPr lang="en-US" dirty="0" smtClean="0"/>
              <a:t>Maintaining adequate</a:t>
            </a:r>
            <a:br>
              <a:rPr lang="en-US" dirty="0" smtClean="0"/>
            </a:br>
            <a:r>
              <a:rPr lang="en-US" dirty="0" smtClean="0"/>
              <a:t>voltage levels to all</a:t>
            </a:r>
            <a:br>
              <a:rPr lang="en-US" dirty="0" smtClean="0"/>
            </a:br>
            <a:r>
              <a:rPr lang="en-US" dirty="0" smtClean="0"/>
              <a:t>customers is a key</a:t>
            </a:r>
            <a:br>
              <a:rPr lang="en-US" dirty="0" smtClean="0"/>
            </a:br>
            <a:r>
              <a:rPr lang="en-US" dirty="0" smtClean="0"/>
              <a:t>distribution system</a:t>
            </a:r>
            <a:br>
              <a:rPr lang="en-US" dirty="0" smtClean="0"/>
            </a:br>
            <a:r>
              <a:rPr lang="en-US" dirty="0" smtClean="0"/>
              <a:t>requirement</a:t>
            </a:r>
          </a:p>
          <a:p>
            <a:r>
              <a:rPr lang="en-US" dirty="0" smtClean="0"/>
              <a:t>Shunt capacitors are</a:t>
            </a:r>
            <a:br>
              <a:rPr lang="en-US" dirty="0" smtClean="0"/>
            </a:br>
            <a:r>
              <a:rPr lang="en-US" dirty="0" smtClean="0"/>
              <a:t>widely used for </a:t>
            </a:r>
            <a:br>
              <a:rPr lang="en-US" dirty="0" smtClean="0"/>
            </a:br>
            <a:r>
              <a:rPr lang="en-US" dirty="0" smtClean="0"/>
              <a:t>voltage control</a:t>
            </a:r>
          </a:p>
          <a:p>
            <a:pPr lvl="1"/>
            <a:r>
              <a:rPr lang="en-US" dirty="0" smtClean="0"/>
              <a:t>In the future some of</a:t>
            </a:r>
            <a:br>
              <a:rPr lang="en-US" dirty="0" smtClean="0"/>
            </a:br>
            <a:r>
              <a:rPr lang="en-US" dirty="0" smtClean="0"/>
              <a:t>this reactive power could</a:t>
            </a:r>
            <a:br>
              <a:rPr lang="en-US" dirty="0" smtClean="0"/>
            </a:br>
            <a:r>
              <a:rPr lang="en-US" dirty="0" smtClean="0"/>
              <a:t>come for solar PV</a:t>
            </a:r>
            <a:br>
              <a:rPr lang="en-US" dirty="0" smtClean="0"/>
            </a:br>
            <a:r>
              <a:rPr lang="en-US" dirty="0" smtClean="0"/>
              <a:t>inverters</a:t>
            </a:r>
            <a:endParaRPr lang="en-US" dirty="0"/>
          </a:p>
        </p:txBody>
      </p:sp>
      <p:pic>
        <p:nvPicPr>
          <p:cNvPr id="3184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398" t="18750" r="22142" b="33749"/>
          <a:stretch/>
        </p:blipFill>
        <p:spPr bwMode="auto">
          <a:xfrm>
            <a:off x="4191000" y="1143000"/>
            <a:ext cx="4572000"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1"/>
          <p:cNvSpPr txBox="1">
            <a:spLocks/>
          </p:cNvSpPr>
          <p:nvPr/>
        </p:nvSpPr>
        <p:spPr>
          <a:xfrm>
            <a:off x="7086600" y="6324600"/>
            <a:ext cx="19050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pPr algn="r">
                <a:defRPr/>
              </a:pPr>
              <a:t>14</a:t>
            </a:fld>
            <a:endParaRPr lang="en-US" sz="2000" dirty="0"/>
          </a:p>
        </p:txBody>
      </p:sp>
      <p:pic>
        <p:nvPicPr>
          <p:cNvPr id="31846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6490" t="23070" r="33510" b="38161"/>
          <a:stretch/>
        </p:blipFill>
        <p:spPr bwMode="auto">
          <a:xfrm>
            <a:off x="4453467" y="3813387"/>
            <a:ext cx="3914019" cy="2739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2432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PowerWorld Figure 14.22 Case</a:t>
            </a:r>
            <a:endParaRPr lang="en-US" dirty="0"/>
          </a:p>
        </p:txBody>
      </p:sp>
      <p:pic>
        <p:nvPicPr>
          <p:cNvPr id="3205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972" r="25503"/>
          <a:stretch/>
        </p:blipFill>
        <p:spPr bwMode="auto">
          <a:xfrm>
            <a:off x="304800" y="1236133"/>
            <a:ext cx="82296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1"/>
          <p:cNvSpPr txBox="1">
            <a:spLocks/>
          </p:cNvSpPr>
          <p:nvPr/>
        </p:nvSpPr>
        <p:spPr>
          <a:xfrm>
            <a:off x="7086600" y="6324600"/>
            <a:ext cx="19050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pPr algn="r">
                <a:defRPr/>
              </a:pPr>
              <a:t>15</a:t>
            </a:fld>
            <a:endParaRPr lang="en-US" sz="2000" dirty="0"/>
          </a:p>
        </p:txBody>
      </p:sp>
    </p:spTree>
    <p:extLst>
      <p:ext uri="{BB962C8B-B14F-4D97-AF65-F5344CB8AC3E}">
        <p14:creationId xmlns:p14="http://schemas.microsoft.com/office/powerpoint/2010/main" val="3638371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Smart Grid</a:t>
            </a:r>
            <a:endParaRPr lang="en-US" dirty="0"/>
          </a:p>
        </p:txBody>
      </p:sp>
      <p:sp>
        <p:nvSpPr>
          <p:cNvPr id="3" name="Content Placeholder 2"/>
          <p:cNvSpPr>
            <a:spLocks noGrp="1"/>
          </p:cNvSpPr>
          <p:nvPr>
            <p:ph idx="1"/>
          </p:nvPr>
        </p:nvSpPr>
        <p:spPr/>
        <p:txBody>
          <a:bodyPr/>
          <a:lstStyle/>
          <a:p>
            <a:r>
              <a:rPr lang="en-US" dirty="0"/>
              <a:t>As defined by DOE a Smart Grid has the following seven characteristics</a:t>
            </a:r>
          </a:p>
          <a:p>
            <a:pPr lvl="1"/>
            <a:r>
              <a:rPr lang="en-US" dirty="0"/>
              <a:t>Self-healing from power disturbance events </a:t>
            </a:r>
          </a:p>
          <a:p>
            <a:pPr lvl="1"/>
            <a:r>
              <a:rPr lang="en-US" dirty="0"/>
              <a:t>Enabling active participation by consumers in demand response </a:t>
            </a:r>
          </a:p>
          <a:p>
            <a:pPr lvl="1"/>
            <a:r>
              <a:rPr lang="en-US" dirty="0"/>
              <a:t>Operating resiliently against physical/cyber attack </a:t>
            </a:r>
          </a:p>
          <a:p>
            <a:pPr lvl="1"/>
            <a:r>
              <a:rPr lang="en-US" dirty="0"/>
              <a:t>Providing power quality for 21st century needs </a:t>
            </a:r>
          </a:p>
          <a:p>
            <a:pPr lvl="1"/>
            <a:r>
              <a:rPr lang="en-US" dirty="0"/>
              <a:t>Accommodating all generation and storage options </a:t>
            </a:r>
          </a:p>
          <a:p>
            <a:pPr lvl="1"/>
            <a:r>
              <a:rPr lang="en-US" dirty="0"/>
              <a:t>Enabling new products, services, and markets </a:t>
            </a:r>
          </a:p>
          <a:p>
            <a:pPr lvl="1"/>
            <a:r>
              <a:rPr lang="en-US" dirty="0"/>
              <a:t>Optimizing assets and operating efficiently</a:t>
            </a:r>
          </a:p>
          <a:p>
            <a:endParaRPr lang="en-US" dirty="0"/>
          </a:p>
        </p:txBody>
      </p:sp>
      <p:sp>
        <p:nvSpPr>
          <p:cNvPr id="4" name="Slide Number Placeholder 3"/>
          <p:cNvSpPr>
            <a:spLocks noGrp="1"/>
          </p:cNvSpPr>
          <p:nvPr>
            <p:ph type="sldNum" sz="quarter" idx="4"/>
          </p:nvPr>
        </p:nvSpPr>
        <p:spPr/>
        <p:txBody>
          <a:bodyPr/>
          <a:lstStyle/>
          <a:p>
            <a:pPr>
              <a:defRPr/>
            </a:pPr>
            <a:fld id="{F6D20532-61D7-47D0-903F-227F7C48AD34}" type="slidenum">
              <a:rPr lang="en-US" smtClean="0"/>
              <a:pPr>
                <a:defRPr/>
              </a:pPr>
              <a:t>16</a:t>
            </a:fld>
            <a:endParaRPr lang="en-US" dirty="0"/>
          </a:p>
        </p:txBody>
      </p:sp>
    </p:spTree>
    <p:extLst>
      <p:ext uri="{BB962C8B-B14F-4D97-AF65-F5344CB8AC3E}">
        <p14:creationId xmlns:p14="http://schemas.microsoft.com/office/powerpoint/2010/main" val="7719955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55613" y="73152"/>
            <a:ext cx="8001000" cy="1066800"/>
          </a:xfrm>
          <a:noFill/>
        </p:spPr>
        <p:txBody>
          <a:bodyPr/>
          <a:lstStyle/>
          <a:p>
            <a:r>
              <a:rPr lang="en-US" dirty="0" smtClean="0"/>
              <a:t>The Smart Grid: Not quite as Dumb as They Think</a:t>
            </a:r>
          </a:p>
        </p:txBody>
      </p:sp>
      <p:pic>
        <p:nvPicPr>
          <p:cNvPr id="491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371600"/>
            <a:ext cx="76200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49156" name="Text Box 8"/>
          <p:cNvSpPr txBox="1">
            <a:spLocks noChangeArrowheads="1"/>
          </p:cNvSpPr>
          <p:nvPr/>
        </p:nvSpPr>
        <p:spPr bwMode="auto">
          <a:xfrm>
            <a:off x="304800" y="6257925"/>
            <a:ext cx="71975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6pPr>
            <a:lvl7pPr marL="2971800" indent="-228600"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7pPr>
            <a:lvl8pPr marL="3429000" indent="-228600"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8pPr>
            <a:lvl9pPr marL="3886200" indent="-228600"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9pPr>
          </a:lstStyle>
          <a:p>
            <a:pPr>
              <a:spcBef>
                <a:spcPct val="0"/>
              </a:spcBef>
              <a:buClrTx/>
              <a:buSzTx/>
              <a:buFontTx/>
              <a:buNone/>
            </a:pPr>
            <a:r>
              <a:rPr lang="en-US" sz="1400" dirty="0">
                <a:latin typeface="Arial" charset="0"/>
              </a:rPr>
              <a:t>Source: GE </a:t>
            </a:r>
            <a:r>
              <a:rPr lang="en-US" sz="1400" dirty="0" err="1">
                <a:latin typeface="Arial" charset="0"/>
              </a:rPr>
              <a:t>SmartGrid</a:t>
            </a:r>
            <a:r>
              <a:rPr lang="en-US" sz="1400" dirty="0">
                <a:latin typeface="Arial" charset="0"/>
              </a:rPr>
              <a:t> </a:t>
            </a:r>
            <a:r>
              <a:rPr lang="en-US" sz="1400" dirty="0" err="1">
                <a:latin typeface="Arial" charset="0"/>
              </a:rPr>
              <a:t>Superbowl</a:t>
            </a:r>
            <a:r>
              <a:rPr lang="en-US" sz="1400" dirty="0">
                <a:latin typeface="Arial" charset="0"/>
              </a:rPr>
              <a:t> ad; https://www.youtube.com/watch?v=Mtdv2FCJMBc</a:t>
            </a:r>
          </a:p>
        </p:txBody>
      </p:sp>
      <p:sp>
        <p:nvSpPr>
          <p:cNvPr id="2" name="Slide Number Placeholder 1"/>
          <p:cNvSpPr>
            <a:spLocks noGrp="1"/>
          </p:cNvSpPr>
          <p:nvPr>
            <p:ph type="sldNum" sz="quarter" idx="4"/>
          </p:nvPr>
        </p:nvSpPr>
        <p:spPr/>
        <p:txBody>
          <a:bodyPr/>
          <a:lstStyle/>
          <a:p>
            <a:pPr>
              <a:defRPr/>
            </a:pPr>
            <a:fld id="{F6D20532-61D7-47D0-903F-227F7C48AD34}" type="slidenum">
              <a:rPr lang="en-US" smtClean="0"/>
              <a:pPr>
                <a:defRPr/>
              </a:pPr>
              <a:t>17</a:t>
            </a:fld>
            <a:endParaRPr lang="en-US" dirty="0"/>
          </a:p>
        </p:txBody>
      </p:sp>
    </p:spTree>
    <p:extLst>
      <p:ext uri="{BB962C8B-B14F-4D97-AF65-F5344CB8AC3E}">
        <p14:creationId xmlns:p14="http://schemas.microsoft.com/office/powerpoint/2010/main" val="3835085255"/>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73152"/>
            <a:ext cx="8001000" cy="1066800"/>
          </a:xfrm>
        </p:spPr>
        <p:txBody>
          <a:bodyPr/>
          <a:lstStyle/>
          <a:p>
            <a:r>
              <a:rPr lang="en-US" dirty="0" smtClean="0"/>
              <a:t>Electric Utilities have Been Leaders in the Use of Technology</a:t>
            </a:r>
          </a:p>
        </p:txBody>
      </p:sp>
      <p:pic>
        <p:nvPicPr>
          <p:cNvPr id="3174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1600200"/>
            <a:ext cx="710088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31748" name="TextBox 5"/>
          <p:cNvSpPr txBox="1">
            <a:spLocks noChangeArrowheads="1"/>
          </p:cNvSpPr>
          <p:nvPr/>
        </p:nvSpPr>
        <p:spPr bwMode="auto">
          <a:xfrm>
            <a:off x="2514600" y="6248400"/>
            <a:ext cx="4676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6pPr>
            <a:lvl7pPr marL="2971800" indent="-228600"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7pPr>
            <a:lvl8pPr marL="3429000" indent="-228600"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8pPr>
            <a:lvl9pPr marL="3886200" indent="-228600"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9pPr>
          </a:lstStyle>
          <a:p>
            <a:pPr>
              <a:spcBef>
                <a:spcPct val="0"/>
              </a:spcBef>
              <a:buClrTx/>
              <a:buSzTx/>
              <a:buFontTx/>
              <a:buNone/>
            </a:pPr>
            <a:r>
              <a:rPr lang="en-US" sz="2400">
                <a:latin typeface="Arial" charset="0"/>
              </a:rPr>
              <a:t>ISO New England Control Center</a:t>
            </a:r>
          </a:p>
        </p:txBody>
      </p:sp>
      <p:sp>
        <p:nvSpPr>
          <p:cNvPr id="2" name="Slide Number Placeholder 1"/>
          <p:cNvSpPr>
            <a:spLocks noGrp="1"/>
          </p:cNvSpPr>
          <p:nvPr>
            <p:ph type="sldNum" sz="quarter" idx="4"/>
          </p:nvPr>
        </p:nvSpPr>
        <p:spPr/>
        <p:txBody>
          <a:bodyPr/>
          <a:lstStyle/>
          <a:p>
            <a:pPr>
              <a:defRPr/>
            </a:pPr>
            <a:fld id="{F6D20532-61D7-47D0-903F-227F7C48AD34}" type="slidenum">
              <a:rPr lang="en-US" smtClean="0"/>
              <a:pPr>
                <a:defRPr/>
              </a:pPr>
              <a:t>18</a:t>
            </a:fld>
            <a:endParaRPr lang="en-US" dirty="0"/>
          </a:p>
        </p:txBody>
      </p:sp>
    </p:spTree>
    <p:extLst>
      <p:ext uri="{BB962C8B-B14F-4D97-AF65-F5344CB8AC3E}">
        <p14:creationId xmlns:p14="http://schemas.microsoft.com/office/powerpoint/2010/main" val="14612429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Announcements</a:t>
            </a:r>
            <a:endParaRPr lang="en-US" dirty="0"/>
          </a:p>
        </p:txBody>
      </p:sp>
      <p:sp>
        <p:nvSpPr>
          <p:cNvPr id="3" name="Content Placeholder 2"/>
          <p:cNvSpPr>
            <a:spLocks noGrp="1"/>
          </p:cNvSpPr>
          <p:nvPr>
            <p:ph idx="1"/>
          </p:nvPr>
        </p:nvSpPr>
        <p:spPr>
          <a:xfrm>
            <a:off x="457200" y="1280160"/>
            <a:ext cx="8534400" cy="3733800"/>
          </a:xfrm>
        </p:spPr>
        <p:txBody>
          <a:bodyPr/>
          <a:lstStyle/>
          <a:p>
            <a:r>
              <a:rPr lang="en-US" dirty="0" smtClean="0"/>
              <a:t>Please read Chapters 12 and 14</a:t>
            </a:r>
          </a:p>
          <a:p>
            <a:pPr eaLnBrk="1" hangingPunct="1">
              <a:buFont typeface="Arial" charset="0"/>
              <a:buChar char="•"/>
            </a:pPr>
            <a:r>
              <a:rPr lang="en-US" dirty="0" smtClean="0"/>
              <a:t>HW 11 is </a:t>
            </a:r>
            <a:r>
              <a:rPr lang="en-US" altLang="en-US" dirty="0" smtClean="0"/>
              <a:t>11.25</a:t>
            </a:r>
            <a:r>
              <a:rPr lang="en-US" altLang="en-US" dirty="0"/>
              <a:t>, 12.3, 12.11, </a:t>
            </a:r>
            <a:r>
              <a:rPr lang="en-US" altLang="en-US" dirty="0" smtClean="0"/>
              <a:t>14.15</a:t>
            </a:r>
          </a:p>
          <a:p>
            <a:pPr lvl="1" eaLnBrk="1" hangingPunct="1">
              <a:buFont typeface="Arial" charset="0"/>
              <a:buChar char="•"/>
            </a:pPr>
            <a:r>
              <a:rPr lang="en-US" dirty="0" smtClean="0"/>
              <a:t>Should be done before the final but is not turned in</a:t>
            </a:r>
          </a:p>
          <a:p>
            <a:pPr eaLnBrk="1" hangingPunct="1">
              <a:buFont typeface="Arial" charset="0"/>
              <a:buChar char="•"/>
            </a:pPr>
            <a:r>
              <a:rPr lang="en-US" dirty="0" smtClean="0"/>
              <a:t>Chapter 6 Design Project 1 is due on Wednesday Dec </a:t>
            </a:r>
            <a:r>
              <a:rPr lang="en-US" dirty="0"/>
              <a:t>7</a:t>
            </a:r>
            <a:endParaRPr lang="en-US" dirty="0" smtClean="0"/>
          </a:p>
          <a:p>
            <a:pPr lvl="1" eaLnBrk="1" hangingPunct="1">
              <a:buFont typeface="Arial" charset="0"/>
              <a:buChar char="•"/>
            </a:pPr>
            <a:r>
              <a:rPr lang="en-US" dirty="0"/>
              <a:t>Simplified to change limit on Cedar69-Olive69 to 95 MVA</a:t>
            </a:r>
          </a:p>
          <a:p>
            <a:pPr lvl="1" eaLnBrk="1" hangingPunct="1">
              <a:buFont typeface="Arial" charset="0"/>
              <a:buChar char="•"/>
            </a:pPr>
            <a:r>
              <a:rPr lang="en-US" dirty="0"/>
              <a:t>Contingency low voltages limit to 0.93 per unit </a:t>
            </a:r>
          </a:p>
          <a:p>
            <a:pPr eaLnBrk="1" hangingPunct="1">
              <a:buFont typeface="Arial" charset="0"/>
              <a:buChar char="•"/>
            </a:pPr>
            <a:r>
              <a:rPr lang="en-US" dirty="0" smtClean="0"/>
              <a:t>Final exam is on Monday December 12, 1:30-4:30pm</a:t>
            </a:r>
          </a:p>
          <a:p>
            <a:pPr lvl="1" eaLnBrk="1" hangingPunct="1">
              <a:buFont typeface="Arial" charset="0"/>
              <a:buChar char="•"/>
            </a:pPr>
            <a:r>
              <a:rPr lang="en-US" dirty="0" smtClean="0"/>
              <a:t>Comprehensive, closed book/notes; three note sheets allowed</a:t>
            </a:r>
          </a:p>
          <a:p>
            <a:pPr lvl="1" eaLnBrk="1" hangingPunct="1">
              <a:buFont typeface="Arial" charset="0"/>
              <a:buChar char="•"/>
            </a:pPr>
            <a:r>
              <a:rPr lang="en-US" dirty="0" smtClean="0"/>
              <a:t>Last name A-H in ECEB 3013, rest in ECE 3017</a:t>
            </a:r>
          </a:p>
          <a:p>
            <a:pPr marL="0" indent="0" eaLnBrk="1" hangingPunct="1">
              <a:buNone/>
            </a:pPr>
            <a:r>
              <a:rPr lang="en-US" dirty="0" smtClean="0"/>
              <a:t> </a:t>
            </a:r>
          </a:p>
          <a:p>
            <a:pPr eaLnBrk="1" hangingPunct="1">
              <a:buFont typeface="Arial" charset="0"/>
              <a:buChar char="•"/>
            </a:pPr>
            <a:endParaRPr lang="en-US" altLang="en-US" dirty="0"/>
          </a:p>
          <a:p>
            <a:endParaRPr lang="en-US" dirty="0"/>
          </a:p>
        </p:txBody>
      </p:sp>
      <p:sp>
        <p:nvSpPr>
          <p:cNvPr id="4" name="Slide Number Placeholder 1"/>
          <p:cNvSpPr>
            <a:spLocks noGrp="1"/>
          </p:cNvSpPr>
          <p:nvPr>
            <p:ph type="sldNum" sz="quarter" idx="4"/>
          </p:nvPr>
        </p:nvSpPr>
        <p:spPr>
          <a:xfrm>
            <a:off x="7086600" y="6324600"/>
            <a:ext cx="1905000" cy="457200"/>
          </a:xfrm>
        </p:spPr>
        <p:txBody>
          <a:bodyPr/>
          <a:lstStyle/>
          <a:p>
            <a:pPr>
              <a:defRPr/>
            </a:pPr>
            <a:fld id="{F6D20532-61D7-47D0-903F-227F7C48AD34}" type="slidenum">
              <a:rPr lang="en-US" smtClean="0"/>
              <a:pPr>
                <a:defRPr/>
              </a:pPr>
              <a:t>1</a:t>
            </a:fld>
            <a:endParaRPr lang="en-US" dirty="0"/>
          </a:p>
        </p:txBody>
      </p:sp>
    </p:spTree>
    <p:extLst>
      <p:ext uri="{BB962C8B-B14F-4D97-AF65-F5344CB8AC3E}">
        <p14:creationId xmlns:p14="http://schemas.microsoft.com/office/powerpoint/2010/main" val="31096382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04800" y="76200"/>
            <a:ext cx="8610600" cy="1066800"/>
          </a:xfrm>
        </p:spPr>
        <p:txBody>
          <a:bodyPr/>
          <a:lstStyle/>
          <a:p>
            <a:r>
              <a:rPr lang="en-US" dirty="0" smtClean="0"/>
              <a:t>Key Drivers for Smart Grid: Control and Improved Reliability</a:t>
            </a:r>
          </a:p>
        </p:txBody>
      </p:sp>
      <p:sp>
        <p:nvSpPr>
          <p:cNvPr id="32771" name="Rectangle 3"/>
          <p:cNvSpPr>
            <a:spLocks noGrp="1" noChangeArrowheads="1"/>
          </p:cNvSpPr>
          <p:nvPr>
            <p:ph type="body" idx="1"/>
          </p:nvPr>
        </p:nvSpPr>
        <p:spPr/>
        <p:txBody>
          <a:bodyPr/>
          <a:lstStyle/>
          <a:p>
            <a:r>
              <a:rPr lang="en-US" dirty="0" smtClean="0"/>
              <a:t>Key needs for the Smart Grid idea are to allow for the integration of much more non-controllable electric generation like wind and solar, and improved customer reliability</a:t>
            </a:r>
          </a:p>
          <a:p>
            <a:r>
              <a:rPr lang="en-US" dirty="0" smtClean="0"/>
              <a:t>Adding electric vehicle loads also requires charging control</a:t>
            </a:r>
          </a:p>
          <a:p>
            <a:r>
              <a:rPr lang="en-US" dirty="0" smtClean="0"/>
              <a:t>Germane Power Grid characteristics</a:t>
            </a:r>
          </a:p>
          <a:p>
            <a:pPr lvl="1"/>
            <a:r>
              <a:rPr lang="en-US" dirty="0" smtClean="0"/>
              <a:t>Electric energy cannot be economically stored</a:t>
            </a:r>
          </a:p>
          <a:p>
            <a:pPr lvl="1"/>
            <a:r>
              <a:rPr lang="en-US" dirty="0" smtClean="0"/>
              <a:t>Electric power flow is difficult to directly control</a:t>
            </a:r>
          </a:p>
          <a:p>
            <a:pPr lvl="1"/>
            <a:r>
              <a:rPr lang="en-US" dirty="0" smtClean="0"/>
              <a:t>Customers have been in complete control</a:t>
            </a:r>
          </a:p>
          <a:p>
            <a:endParaRPr lang="en-US" dirty="0" smtClean="0"/>
          </a:p>
        </p:txBody>
      </p:sp>
      <p:sp>
        <p:nvSpPr>
          <p:cNvPr id="2" name="Slide Number Placeholder 1"/>
          <p:cNvSpPr>
            <a:spLocks noGrp="1"/>
          </p:cNvSpPr>
          <p:nvPr>
            <p:ph type="sldNum" sz="quarter" idx="4"/>
          </p:nvPr>
        </p:nvSpPr>
        <p:spPr/>
        <p:txBody>
          <a:bodyPr/>
          <a:lstStyle/>
          <a:p>
            <a:pPr>
              <a:defRPr/>
            </a:pPr>
            <a:fld id="{F6D20532-61D7-47D0-903F-227F7C48AD34}" type="slidenum">
              <a:rPr lang="en-US" smtClean="0"/>
              <a:pPr>
                <a:defRPr/>
              </a:pPr>
              <a:t>19</a:t>
            </a:fld>
            <a:endParaRPr lang="en-US" dirty="0"/>
          </a:p>
        </p:txBody>
      </p:sp>
    </p:spTree>
    <p:extLst>
      <p:ext uri="{BB962C8B-B14F-4D97-AF65-F5344CB8AC3E}">
        <p14:creationId xmlns:p14="http://schemas.microsoft.com/office/powerpoint/2010/main" val="34034081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5613" y="76200"/>
            <a:ext cx="8535987" cy="1066800"/>
          </a:xfrm>
        </p:spPr>
        <p:txBody>
          <a:bodyPr/>
          <a:lstStyle/>
          <a:p>
            <a:r>
              <a:rPr lang="en-US" smtClean="0"/>
              <a:t>Smart Grid and the Distribution System</a:t>
            </a:r>
          </a:p>
        </p:txBody>
      </p:sp>
      <p:sp>
        <p:nvSpPr>
          <p:cNvPr id="33795" name="Rectangle 3"/>
          <p:cNvSpPr>
            <a:spLocks noGrp="1" noChangeArrowheads="1"/>
          </p:cNvSpPr>
          <p:nvPr>
            <p:ph type="body" idx="1"/>
          </p:nvPr>
        </p:nvSpPr>
        <p:spPr>
          <a:xfrm>
            <a:off x="365760" y="1280160"/>
            <a:ext cx="8001000" cy="3733800"/>
          </a:xfrm>
        </p:spPr>
        <p:txBody>
          <a:bodyPr/>
          <a:lstStyle/>
          <a:p>
            <a:r>
              <a:rPr lang="en-US" dirty="0" smtClean="0"/>
              <a:t>Distribution system automation has been making steady advances for many years, a trend that should accelerate with smart grid funding</a:t>
            </a:r>
          </a:p>
          <a:p>
            <a:r>
              <a:rPr lang="en-US" dirty="0" smtClean="0"/>
              <a:t>Self-healing is often</a:t>
            </a:r>
            <a:br>
              <a:rPr lang="en-US" dirty="0" smtClean="0"/>
            </a:br>
            <a:r>
              <a:rPr lang="en-US" dirty="0" smtClean="0"/>
              <a:t>used to refer to</a:t>
            </a:r>
            <a:br>
              <a:rPr lang="en-US" dirty="0" smtClean="0"/>
            </a:br>
            <a:r>
              <a:rPr lang="en-US" dirty="0" smtClean="0"/>
              <a:t>automatic distribution</a:t>
            </a:r>
            <a:br>
              <a:rPr lang="en-US" dirty="0" smtClean="0"/>
            </a:br>
            <a:r>
              <a:rPr lang="en-US" dirty="0" smtClean="0"/>
              <a:t>system reconfiguration</a:t>
            </a:r>
          </a:p>
          <a:p>
            <a:r>
              <a:rPr lang="en-US" dirty="0" smtClean="0"/>
              <a:t>Some EMSs already</a:t>
            </a:r>
            <a:br>
              <a:rPr lang="en-US" dirty="0" smtClean="0"/>
            </a:br>
            <a:r>
              <a:rPr lang="en-US" dirty="0" smtClean="0"/>
              <a:t>monitor portions of the</a:t>
            </a:r>
            <a:br>
              <a:rPr lang="en-US" dirty="0" smtClean="0"/>
            </a:br>
            <a:r>
              <a:rPr lang="en-US" dirty="0" smtClean="0"/>
              <a:t>distribution system</a:t>
            </a:r>
          </a:p>
        </p:txBody>
      </p:sp>
      <p:pic>
        <p:nvPicPr>
          <p:cNvPr id="33796" name="Picture 5" descr="S&amp;C IntelliRupter® PulseClos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2667000"/>
            <a:ext cx="4267200"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Rectangle 6"/>
          <p:cNvSpPr>
            <a:spLocks noChangeArrowheads="1"/>
          </p:cNvSpPr>
          <p:nvPr/>
        </p:nvSpPr>
        <p:spPr bwMode="auto">
          <a:xfrm>
            <a:off x="4572000" y="5867400"/>
            <a:ext cx="3846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p>
            <a:pPr eaLnBrk="0" hangingPunct="0">
              <a:spcBef>
                <a:spcPct val="0"/>
              </a:spcBef>
              <a:buClrTx/>
              <a:buSzTx/>
              <a:buFontTx/>
              <a:buNone/>
            </a:pPr>
            <a:r>
              <a:rPr lang="en-US" sz="2000">
                <a:latin typeface="Arial" charset="0"/>
              </a:rPr>
              <a:t>S&amp;C IntelliRupter® PulseCloser</a:t>
            </a:r>
            <a:r>
              <a:rPr lang="en-US" sz="2400">
                <a:latin typeface="Arial" charset="0"/>
              </a:rPr>
              <a:t> </a:t>
            </a:r>
          </a:p>
        </p:txBody>
      </p:sp>
      <p:sp>
        <p:nvSpPr>
          <p:cNvPr id="2" name="Slide Number Placeholder 1"/>
          <p:cNvSpPr>
            <a:spLocks noGrp="1"/>
          </p:cNvSpPr>
          <p:nvPr>
            <p:ph type="sldNum" sz="quarter" idx="4"/>
          </p:nvPr>
        </p:nvSpPr>
        <p:spPr/>
        <p:txBody>
          <a:bodyPr/>
          <a:lstStyle/>
          <a:p>
            <a:pPr>
              <a:defRPr/>
            </a:pPr>
            <a:fld id="{F6D20532-61D7-47D0-903F-227F7C48AD34}" type="slidenum">
              <a:rPr lang="en-US" smtClean="0"/>
              <a:pPr>
                <a:defRPr/>
              </a:pPr>
              <a:t>20</a:t>
            </a:fld>
            <a:endParaRPr lang="en-US" dirty="0"/>
          </a:p>
        </p:txBody>
      </p:sp>
    </p:spTree>
    <p:extLst>
      <p:ext uri="{BB962C8B-B14F-4D97-AF65-F5344CB8AC3E}">
        <p14:creationId xmlns:p14="http://schemas.microsoft.com/office/powerpoint/2010/main" val="2318066666"/>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5613" y="76200"/>
            <a:ext cx="8001000" cy="1066800"/>
          </a:xfrm>
        </p:spPr>
        <p:txBody>
          <a:bodyPr/>
          <a:lstStyle/>
          <a:p>
            <a:r>
              <a:rPr lang="en-US" dirty="0" smtClean="0"/>
              <a:t>Smart Grid and Controllable Load</a:t>
            </a:r>
          </a:p>
        </p:txBody>
      </p:sp>
      <p:sp>
        <p:nvSpPr>
          <p:cNvPr id="34819" name="Rectangle 3"/>
          <p:cNvSpPr>
            <a:spLocks noGrp="1" noChangeArrowheads="1"/>
          </p:cNvSpPr>
          <p:nvPr>
            <p:ph type="body" idx="1"/>
          </p:nvPr>
        </p:nvSpPr>
        <p:spPr>
          <a:xfrm>
            <a:off x="365760" y="1280160"/>
            <a:ext cx="8458200" cy="3733800"/>
          </a:xfrm>
        </p:spPr>
        <p:txBody>
          <a:bodyPr/>
          <a:lstStyle/>
          <a:p>
            <a:r>
              <a:rPr lang="en-US" dirty="0" smtClean="0"/>
              <a:t>A key goal of the smart grid is to make the load more flexible (controllable).  One advantage (to utilities) of smart meters is the ability to remotely disconnect folks.</a:t>
            </a:r>
          </a:p>
          <a:p>
            <a:r>
              <a:rPr lang="en-US" dirty="0" smtClean="0"/>
              <a:t>This requires 1) two-way communication, and 2) at least some loads equipped with controls</a:t>
            </a:r>
          </a:p>
          <a:p>
            <a:r>
              <a:rPr lang="en-US" dirty="0" smtClean="0"/>
              <a:t>The best methods for achieving this control are still being considered.  Communications is key, with the “last mile” the key challenge.  </a:t>
            </a:r>
          </a:p>
          <a:p>
            <a:r>
              <a:rPr lang="en-US" dirty="0" smtClean="0"/>
              <a:t>Potential options are 1) use existing customer broadband connections, 2) broadband over power line (BPL), 3) meshed wireless  </a:t>
            </a:r>
          </a:p>
        </p:txBody>
      </p:sp>
      <p:sp>
        <p:nvSpPr>
          <p:cNvPr id="2" name="Slide Number Placeholder 1"/>
          <p:cNvSpPr>
            <a:spLocks noGrp="1"/>
          </p:cNvSpPr>
          <p:nvPr>
            <p:ph type="sldNum" sz="quarter" idx="4"/>
          </p:nvPr>
        </p:nvSpPr>
        <p:spPr/>
        <p:txBody>
          <a:bodyPr/>
          <a:lstStyle/>
          <a:p>
            <a:pPr>
              <a:defRPr/>
            </a:pPr>
            <a:fld id="{F6D20532-61D7-47D0-903F-227F7C48AD34}" type="slidenum">
              <a:rPr lang="en-US" smtClean="0"/>
              <a:pPr>
                <a:defRPr/>
              </a:pPr>
              <a:t>21</a:t>
            </a:fld>
            <a:endParaRPr lang="en-US" dirty="0"/>
          </a:p>
        </p:txBody>
      </p:sp>
    </p:spTree>
    <p:extLst>
      <p:ext uri="{BB962C8B-B14F-4D97-AF65-F5344CB8AC3E}">
        <p14:creationId xmlns:p14="http://schemas.microsoft.com/office/powerpoint/2010/main" val="4137168797"/>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Smart Grid Starts at the Meter</a:t>
            </a:r>
            <a:endParaRPr lang="en-US" dirty="0"/>
          </a:p>
        </p:txBody>
      </p:sp>
      <p:sp>
        <p:nvSpPr>
          <p:cNvPr id="3" name="Content Placeholder 2"/>
          <p:cNvSpPr>
            <a:spLocks noGrp="1"/>
          </p:cNvSpPr>
          <p:nvPr>
            <p:ph idx="1"/>
          </p:nvPr>
        </p:nvSpPr>
        <p:spPr>
          <a:xfrm>
            <a:off x="365760" y="1280160"/>
            <a:ext cx="8077200" cy="3733800"/>
          </a:xfrm>
        </p:spPr>
        <p:txBody>
          <a:bodyPr/>
          <a:lstStyle/>
          <a:p>
            <a:r>
              <a:rPr lang="en-US" dirty="0" smtClean="0"/>
              <a:t>Traditional electric meters integrated the electric demand and had no communication capability</a:t>
            </a:r>
          </a:p>
          <a:p>
            <a:pPr lvl="1"/>
            <a:r>
              <a:rPr lang="en-US" dirty="0" smtClean="0"/>
              <a:t>needed to be read manually.  </a:t>
            </a:r>
          </a:p>
          <a:p>
            <a:r>
              <a:rPr lang="en-US" dirty="0" smtClean="0"/>
              <a:t>Newer meters have the ability to </a:t>
            </a:r>
            <a:br>
              <a:rPr lang="en-US" dirty="0" smtClean="0"/>
            </a:br>
            <a:r>
              <a:rPr lang="en-US" dirty="0" smtClean="0"/>
              <a:t>measure the demand on a second by</a:t>
            </a:r>
            <a:br>
              <a:rPr lang="en-US" dirty="0" smtClean="0"/>
            </a:br>
            <a:r>
              <a:rPr lang="en-US" dirty="0" smtClean="0"/>
              <a:t>second basis, and have at least </a:t>
            </a:r>
            <a:br>
              <a:rPr lang="en-US" dirty="0" smtClean="0"/>
            </a:br>
            <a:r>
              <a:rPr lang="en-US" dirty="0" smtClean="0"/>
              <a:t>some communication capability</a:t>
            </a:r>
          </a:p>
          <a:p>
            <a:pPr lvl="1"/>
            <a:r>
              <a:rPr lang="en-US" dirty="0" smtClean="0"/>
              <a:t>Can be used to provide consumer </a:t>
            </a:r>
            <a:br>
              <a:rPr lang="en-US" dirty="0" smtClean="0"/>
            </a:br>
            <a:r>
              <a:rPr lang="en-US" dirty="0" smtClean="0"/>
              <a:t>access to their electric demand, and also</a:t>
            </a:r>
            <a:br>
              <a:rPr lang="en-US" dirty="0" smtClean="0"/>
            </a:br>
            <a:r>
              <a:rPr lang="en-US" dirty="0" smtClean="0"/>
              <a:t>can be used by the utility to remotely disconnect customers </a:t>
            </a:r>
            <a:br>
              <a:rPr lang="en-US" dirty="0" smtClean="0"/>
            </a:br>
            <a:endParaRPr lang="en-US" dirty="0"/>
          </a:p>
        </p:txBody>
      </p:sp>
      <p:pic>
        <p:nvPicPr>
          <p:cNvPr id="4" name="Picture 3" descr="C:\Users\Thomas Overbye\AppData\Local\Microsoft\Windows\Temporary Internet Files\Content.Outlook\KCEW9DZF\tcipg smart meter.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95999" y="2438400"/>
            <a:ext cx="2786743" cy="24384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pPr>
              <a:defRPr/>
            </a:pPr>
            <a:fld id="{F6D20532-61D7-47D0-903F-227F7C48AD34}" type="slidenum">
              <a:rPr lang="en-US" smtClean="0"/>
              <a:pPr>
                <a:defRPr/>
              </a:pPr>
              <a:t>22</a:t>
            </a:fld>
            <a:endParaRPr lang="en-US" dirty="0"/>
          </a:p>
        </p:txBody>
      </p:sp>
    </p:spTree>
    <p:extLst>
      <p:ext uri="{BB962C8B-B14F-4D97-AF65-F5344CB8AC3E}">
        <p14:creationId xmlns:p14="http://schemas.microsoft.com/office/powerpoint/2010/main" val="35585959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0"/>
            <a:ext cx="8915400" cy="1066800"/>
          </a:xfrm>
        </p:spPr>
        <p:txBody>
          <a:bodyPr/>
          <a:lstStyle/>
          <a:p>
            <a:r>
              <a:rPr lang="en-US" dirty="0" smtClean="0"/>
              <a:t>Electric Vehicles</a:t>
            </a:r>
          </a:p>
        </p:txBody>
      </p:sp>
      <p:sp>
        <p:nvSpPr>
          <p:cNvPr id="36867" name="Rectangle 3"/>
          <p:cNvSpPr>
            <a:spLocks noGrp="1" noChangeArrowheads="1"/>
          </p:cNvSpPr>
          <p:nvPr>
            <p:ph type="body" idx="1"/>
          </p:nvPr>
        </p:nvSpPr>
        <p:spPr>
          <a:xfrm>
            <a:off x="365760" y="1280160"/>
            <a:ext cx="8001000" cy="3733800"/>
          </a:xfrm>
        </p:spPr>
        <p:txBody>
          <a:bodyPr/>
          <a:lstStyle/>
          <a:p>
            <a:r>
              <a:rPr lang="en-US" dirty="0" smtClean="0"/>
              <a:t>The real driver for widespread implementation of controllable electric load could well be pluggable hybrid electric vehicles (PHEVs) or completely</a:t>
            </a:r>
            <a:br>
              <a:rPr lang="en-US" dirty="0" smtClean="0"/>
            </a:br>
            <a:r>
              <a:rPr lang="en-US" dirty="0" smtClean="0"/>
              <a:t>electric vehicles</a:t>
            </a:r>
          </a:p>
          <a:p>
            <a:r>
              <a:rPr lang="en-US" dirty="0" smtClean="0"/>
              <a:t>Recharging PHEVs when </a:t>
            </a:r>
            <a:br>
              <a:rPr lang="en-US" dirty="0" smtClean="0"/>
            </a:br>
            <a:r>
              <a:rPr lang="en-US" dirty="0" smtClean="0"/>
              <a:t>their drivers return home </a:t>
            </a:r>
            <a:br>
              <a:rPr lang="en-US" dirty="0" smtClean="0"/>
            </a:br>
            <a:r>
              <a:rPr lang="en-US" dirty="0" smtClean="0"/>
              <a:t>at 5pm would be a really </a:t>
            </a:r>
            <a:br>
              <a:rPr lang="en-US" dirty="0" smtClean="0"/>
            </a:br>
            <a:r>
              <a:rPr lang="en-US" dirty="0" smtClean="0"/>
              <a:t>bad idea, so some type of </a:t>
            </a:r>
            <a:br>
              <a:rPr lang="en-US" dirty="0" smtClean="0"/>
            </a:br>
            <a:r>
              <a:rPr lang="en-US" dirty="0" smtClean="0"/>
              <a:t>load control is a must.</a:t>
            </a:r>
          </a:p>
          <a:p>
            <a:r>
              <a:rPr lang="en-US" dirty="0" smtClean="0"/>
              <a:t>Range on the all electric Tesla Model S (shown above) is about 270 with a 85 kWh battery</a:t>
            </a:r>
          </a:p>
        </p:txBody>
      </p:sp>
      <p:sp>
        <p:nvSpPr>
          <p:cNvPr id="2" name="Slide Number Placeholder 1"/>
          <p:cNvSpPr>
            <a:spLocks noGrp="1"/>
          </p:cNvSpPr>
          <p:nvPr>
            <p:ph type="sldNum" sz="quarter" idx="4"/>
          </p:nvPr>
        </p:nvSpPr>
        <p:spPr/>
        <p:txBody>
          <a:bodyPr/>
          <a:lstStyle/>
          <a:p>
            <a:pPr>
              <a:defRPr/>
            </a:pPr>
            <a:fld id="{F6D20532-61D7-47D0-903F-227F7C48AD34}" type="slidenum">
              <a:rPr lang="en-US" smtClean="0"/>
              <a:pPr>
                <a:defRPr/>
              </a:pPr>
              <a:t>23</a:t>
            </a:fld>
            <a:endParaRPr lang="en-US" dirty="0"/>
          </a:p>
        </p:txBody>
      </p:sp>
      <p:sp>
        <p:nvSpPr>
          <p:cNvPr id="3" name="Rectangle 2"/>
          <p:cNvSpPr/>
          <p:nvPr/>
        </p:nvSpPr>
        <p:spPr>
          <a:xfrm>
            <a:off x="4800600" y="4810125"/>
            <a:ext cx="3429000" cy="307777"/>
          </a:xfrm>
          <a:prstGeom prst="rect">
            <a:avLst/>
          </a:prstGeom>
        </p:spPr>
        <p:txBody>
          <a:bodyPr wrap="square">
            <a:spAutoFit/>
          </a:bodyPr>
          <a:lstStyle/>
          <a:p>
            <a:r>
              <a:rPr lang="en-US" sz="1400" dirty="0" smtClean="0"/>
              <a:t>Image: www.teslamotors.com/models/drive</a:t>
            </a:r>
            <a:endParaRPr lang="en-US" sz="1400" dirty="0"/>
          </a:p>
        </p:txBody>
      </p:sp>
      <p:pic>
        <p:nvPicPr>
          <p:cNvPr id="1955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507" t="27558" r="28494" b="36889"/>
          <a:stretch/>
        </p:blipFill>
        <p:spPr bwMode="auto">
          <a:xfrm>
            <a:off x="4648200" y="2834640"/>
            <a:ext cx="4325112" cy="1965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1467063"/>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PHEVs</a:t>
            </a:r>
            <a:endParaRPr lang="en-US" dirty="0"/>
          </a:p>
        </p:txBody>
      </p:sp>
      <p:sp>
        <p:nvSpPr>
          <p:cNvPr id="3" name="Content Placeholder 2"/>
          <p:cNvSpPr>
            <a:spLocks noGrp="1"/>
          </p:cNvSpPr>
          <p:nvPr>
            <p:ph idx="1"/>
          </p:nvPr>
        </p:nvSpPr>
        <p:spPr>
          <a:xfrm>
            <a:off x="365760" y="1280160"/>
            <a:ext cx="8382000" cy="3733800"/>
          </a:xfrm>
        </p:spPr>
        <p:txBody>
          <a:bodyPr/>
          <a:lstStyle/>
          <a:p>
            <a:r>
              <a:rPr lang="en-US" dirty="0" smtClean="0"/>
              <a:t>PHEVs give the range of a gas vehicle with the lower cost of an electric vehicle, allowing all electric travel for about 40 miles with an energy storage capacity of around 10 to 17 kWh</a:t>
            </a:r>
          </a:p>
          <a:p>
            <a:pPr lvl="1"/>
            <a:r>
              <a:rPr lang="en-US" dirty="0" smtClean="0"/>
              <a:t>One gallon of gasoline has 36.6 kWh but the energy in the battery can be used with a much higher efficiency than that stored in chemical form in gasoline </a:t>
            </a:r>
            <a:br>
              <a:rPr lang="en-US" dirty="0" smtClean="0"/>
            </a:br>
            <a:endParaRPr lang="en-US" dirty="0" smtClean="0"/>
          </a:p>
        </p:txBody>
      </p:sp>
      <p:pic>
        <p:nvPicPr>
          <p:cNvPr id="136196" name="Picture 4" descr="http://upload.wikimedia.org/wikipedia/commons/c/c9/Hybridseri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4419600"/>
            <a:ext cx="5499100" cy="189654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4"/>
          </p:nvPr>
        </p:nvSpPr>
        <p:spPr/>
        <p:txBody>
          <a:bodyPr/>
          <a:lstStyle/>
          <a:p>
            <a:pPr>
              <a:defRPr/>
            </a:pPr>
            <a:fld id="{F6D20532-61D7-47D0-903F-227F7C48AD34}" type="slidenum">
              <a:rPr lang="en-US" smtClean="0"/>
              <a:pPr>
                <a:defRPr/>
              </a:pPr>
              <a:t>24</a:t>
            </a:fld>
            <a:endParaRPr lang="en-US" dirty="0"/>
          </a:p>
        </p:txBody>
      </p:sp>
    </p:spTree>
    <p:extLst>
      <p:ext uri="{BB962C8B-B14F-4D97-AF65-F5344CB8AC3E}">
        <p14:creationId xmlns:p14="http://schemas.microsoft.com/office/powerpoint/2010/main" val="21121989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PHEV Charging Rate and Demand</a:t>
            </a:r>
            <a:endParaRPr lang="en-US" dirty="0"/>
          </a:p>
        </p:txBody>
      </p:sp>
      <p:sp>
        <p:nvSpPr>
          <p:cNvPr id="3" name="Content Placeholder 2"/>
          <p:cNvSpPr>
            <a:spLocks noGrp="1"/>
          </p:cNvSpPr>
          <p:nvPr>
            <p:ph idx="1"/>
          </p:nvPr>
        </p:nvSpPr>
        <p:spPr>
          <a:xfrm>
            <a:off x="365760" y="1280160"/>
            <a:ext cx="8001000" cy="3733800"/>
          </a:xfrm>
        </p:spPr>
        <p:txBody>
          <a:bodyPr/>
          <a:lstStyle/>
          <a:p>
            <a:r>
              <a:rPr lang="en-US" dirty="0" smtClean="0"/>
              <a:t>Power demand and time required to fully charge depend upon the energy needed and the charging voltage </a:t>
            </a:r>
          </a:p>
          <a:p>
            <a:pPr lvl="1"/>
            <a:r>
              <a:rPr lang="en-US" dirty="0" smtClean="0"/>
              <a:t>A standard 120V, 20A outlet change provide a maximum of about 1.5 kW, requiring 6 hours to provide 9 kWh. </a:t>
            </a:r>
          </a:p>
          <a:p>
            <a:pPr lvl="1"/>
            <a:r>
              <a:rPr lang="en-US" dirty="0" smtClean="0"/>
              <a:t>A 240V, 60A outlet could provide the same charge in about 1 hour at 9.0 kW. </a:t>
            </a:r>
          </a:p>
          <a:p>
            <a:r>
              <a:rPr lang="en-US" dirty="0" smtClean="0"/>
              <a:t>Having people in a neighborhood trying to simultaneously charge their cars at high rates could overload the distribution system  </a:t>
            </a:r>
            <a:endParaRPr lang="en-US" dirty="0"/>
          </a:p>
        </p:txBody>
      </p:sp>
      <p:sp>
        <p:nvSpPr>
          <p:cNvPr id="4" name="Slide Number Placeholder 3"/>
          <p:cNvSpPr>
            <a:spLocks noGrp="1"/>
          </p:cNvSpPr>
          <p:nvPr>
            <p:ph type="sldNum" sz="quarter" idx="4"/>
          </p:nvPr>
        </p:nvSpPr>
        <p:spPr/>
        <p:txBody>
          <a:bodyPr/>
          <a:lstStyle/>
          <a:p>
            <a:pPr>
              <a:defRPr/>
            </a:pPr>
            <a:fld id="{F6D20532-61D7-47D0-903F-227F7C48AD34}" type="slidenum">
              <a:rPr lang="en-US" smtClean="0"/>
              <a:pPr>
                <a:defRPr/>
              </a:pPr>
              <a:t>25</a:t>
            </a:fld>
            <a:endParaRPr lang="en-US" dirty="0"/>
          </a:p>
        </p:txBody>
      </p:sp>
    </p:spTree>
    <p:extLst>
      <p:ext uri="{BB962C8B-B14F-4D97-AF65-F5344CB8AC3E}">
        <p14:creationId xmlns:p14="http://schemas.microsoft.com/office/powerpoint/2010/main" val="14211354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PHEV and EV Sales</a:t>
            </a:r>
            <a:endParaRPr lang="en-US" dirty="0"/>
          </a:p>
        </p:txBody>
      </p:sp>
      <p:sp>
        <p:nvSpPr>
          <p:cNvPr id="3" name="Content Placeholder 2"/>
          <p:cNvSpPr>
            <a:spLocks noGrp="1"/>
          </p:cNvSpPr>
          <p:nvPr>
            <p:ph idx="1"/>
          </p:nvPr>
        </p:nvSpPr>
        <p:spPr>
          <a:xfrm>
            <a:off x="365760" y="1280160"/>
            <a:ext cx="8473440" cy="929640"/>
          </a:xfrm>
        </p:spPr>
        <p:txBody>
          <a:bodyPr/>
          <a:lstStyle/>
          <a:p>
            <a:r>
              <a:rPr lang="en-US" dirty="0" smtClean="0"/>
              <a:t>Sales have increased from 17,000 cars to 2011 to 52,000 in 2012, 97,000 in 2013 and 123,049 in 2014 </a:t>
            </a:r>
            <a:endParaRPr lang="en-US" dirty="0"/>
          </a:p>
        </p:txBody>
      </p:sp>
      <p:sp>
        <p:nvSpPr>
          <p:cNvPr id="4" name="Slide Number Placeholder 3"/>
          <p:cNvSpPr>
            <a:spLocks noGrp="1"/>
          </p:cNvSpPr>
          <p:nvPr>
            <p:ph type="sldNum" sz="quarter" idx="4"/>
          </p:nvPr>
        </p:nvSpPr>
        <p:spPr/>
        <p:txBody>
          <a:bodyPr/>
          <a:lstStyle/>
          <a:p>
            <a:pPr>
              <a:defRPr/>
            </a:pPr>
            <a:fld id="{F6D20532-61D7-47D0-903F-227F7C48AD34}" type="slidenum">
              <a:rPr lang="en-US" smtClean="0"/>
              <a:pPr>
                <a:defRPr/>
              </a:pPr>
              <a:t>26</a:t>
            </a:fld>
            <a:endParaRPr lang="en-US" dirty="0"/>
          </a:p>
        </p:txBody>
      </p:sp>
      <p:pic>
        <p:nvPicPr>
          <p:cNvPr id="1966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988" t="40896" r="40011" b="8443"/>
          <a:stretch/>
        </p:blipFill>
        <p:spPr bwMode="auto">
          <a:xfrm>
            <a:off x="533400" y="2362200"/>
            <a:ext cx="5257800" cy="3746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81000" y="6248400"/>
            <a:ext cx="6705600" cy="307777"/>
          </a:xfrm>
          <a:prstGeom prst="rect">
            <a:avLst/>
          </a:prstGeom>
        </p:spPr>
        <p:txBody>
          <a:bodyPr wrap="square">
            <a:spAutoFit/>
          </a:bodyPr>
          <a:lstStyle/>
          <a:p>
            <a:r>
              <a:rPr lang="en-US" sz="1400" dirty="0"/>
              <a:t>http://insideevs.com/monthly-plug-in-sales-scorecard/</a:t>
            </a:r>
          </a:p>
        </p:txBody>
      </p:sp>
      <p:sp>
        <p:nvSpPr>
          <p:cNvPr id="6" name="TextBox 5"/>
          <p:cNvSpPr txBox="1"/>
          <p:nvPr/>
        </p:nvSpPr>
        <p:spPr>
          <a:xfrm>
            <a:off x="6286500" y="2381250"/>
            <a:ext cx="1790875" cy="1569660"/>
          </a:xfrm>
          <a:prstGeom prst="rect">
            <a:avLst/>
          </a:prstGeom>
          <a:solidFill>
            <a:schemeClr val="accent1"/>
          </a:solidFill>
        </p:spPr>
        <p:txBody>
          <a:bodyPr wrap="none" rtlCol="0">
            <a:spAutoFit/>
          </a:bodyPr>
          <a:lstStyle/>
          <a:p>
            <a:r>
              <a:rPr lang="en-US" sz="2400" dirty="0" smtClean="0"/>
              <a:t>Total US car</a:t>
            </a:r>
            <a:br>
              <a:rPr lang="en-US" sz="2400" dirty="0" smtClean="0"/>
            </a:br>
            <a:r>
              <a:rPr lang="en-US" sz="2400" dirty="0" smtClean="0"/>
              <a:t>sales in 2014</a:t>
            </a:r>
            <a:br>
              <a:rPr lang="en-US" sz="2400" dirty="0" smtClean="0"/>
            </a:br>
            <a:r>
              <a:rPr lang="en-US" sz="2400" dirty="0" smtClean="0"/>
              <a:t>were about </a:t>
            </a:r>
            <a:br>
              <a:rPr lang="en-US" sz="2400" dirty="0" smtClean="0"/>
            </a:br>
            <a:r>
              <a:rPr lang="en-US" sz="2400" dirty="0" smtClean="0"/>
              <a:t>8 million</a:t>
            </a:r>
            <a:endParaRPr lang="en-US" sz="2400" dirty="0"/>
          </a:p>
        </p:txBody>
      </p:sp>
    </p:spTree>
    <p:extLst>
      <p:ext uri="{BB962C8B-B14F-4D97-AF65-F5344CB8AC3E}">
        <p14:creationId xmlns:p14="http://schemas.microsoft.com/office/powerpoint/2010/main" val="5955291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686800" cy="1066800"/>
          </a:xfrm>
        </p:spPr>
        <p:txBody>
          <a:bodyPr/>
          <a:lstStyle/>
          <a:p>
            <a:r>
              <a:rPr lang="en-US" dirty="0" smtClean="0"/>
              <a:t>High-Impact, Low-Frequency Events</a:t>
            </a:r>
            <a:endParaRPr lang="en-US" dirty="0"/>
          </a:p>
        </p:txBody>
      </p:sp>
      <p:sp>
        <p:nvSpPr>
          <p:cNvPr id="3" name="Content Placeholder 2"/>
          <p:cNvSpPr>
            <a:spLocks noGrp="1"/>
          </p:cNvSpPr>
          <p:nvPr>
            <p:ph idx="1"/>
          </p:nvPr>
        </p:nvSpPr>
        <p:spPr>
          <a:xfrm>
            <a:off x="457200" y="1280160"/>
            <a:ext cx="8382000" cy="4800600"/>
          </a:xfrm>
        </p:spPr>
        <p:txBody>
          <a:bodyPr/>
          <a:lstStyle/>
          <a:p>
            <a:r>
              <a:rPr lang="en-US" dirty="0" smtClean="0"/>
              <a:t>In 2010 the North American Electric Reliability</a:t>
            </a:r>
            <a:br>
              <a:rPr lang="en-US" dirty="0" smtClean="0"/>
            </a:br>
            <a:r>
              <a:rPr lang="en-US" dirty="0" smtClean="0"/>
              <a:t>Corporation (NERC) identified some severe grid threads called High-Impact, Low-Frequency Events (HILFs); others call them black</a:t>
            </a:r>
            <a:br>
              <a:rPr lang="en-US" dirty="0" smtClean="0"/>
            </a:br>
            <a:r>
              <a:rPr lang="en-US" dirty="0" smtClean="0"/>
              <a:t>swan events or black sky days</a:t>
            </a:r>
          </a:p>
          <a:p>
            <a:pPr lvl="1"/>
            <a:r>
              <a:rPr lang="en-US" dirty="0" smtClean="0"/>
              <a:t>Large-scale, potentially long duration blackouts</a:t>
            </a:r>
          </a:p>
          <a:p>
            <a:r>
              <a:rPr lang="en-US" dirty="0" smtClean="0"/>
              <a:t>HILFs identified by NERC were </a:t>
            </a:r>
          </a:p>
          <a:p>
            <a:pPr marL="800100" lvl="1" indent="-514350">
              <a:buFont typeface="+mj-lt"/>
              <a:buAutoNum type="arabicPeriod"/>
            </a:pPr>
            <a:r>
              <a:rPr lang="en-US" dirty="0" smtClean="0"/>
              <a:t>a coordinated cyber, physical or blended attacks, </a:t>
            </a:r>
          </a:p>
          <a:p>
            <a:pPr marL="800100" lvl="1" indent="-514350">
              <a:buFont typeface="+mj-lt"/>
              <a:buAutoNum type="arabicPeriod"/>
            </a:pPr>
            <a:r>
              <a:rPr lang="en-US" dirty="0" smtClean="0"/>
              <a:t> pandemics, </a:t>
            </a:r>
          </a:p>
          <a:p>
            <a:pPr marL="800100" lvl="1" indent="-514350">
              <a:buFont typeface="+mj-lt"/>
              <a:buAutoNum type="arabicPeriod"/>
            </a:pPr>
            <a:r>
              <a:rPr lang="en-US" dirty="0" smtClean="0"/>
              <a:t>geomagnetic disturbances (GMDs), and </a:t>
            </a:r>
          </a:p>
          <a:p>
            <a:pPr marL="800100" lvl="1" indent="-514350">
              <a:buFont typeface="+mj-lt"/>
              <a:buAutoNum type="arabicPeriod"/>
            </a:pPr>
            <a:r>
              <a:rPr lang="en-US" dirty="0" smtClean="0"/>
              <a:t>high altitude electromagnetics pulses (HEMPs) </a:t>
            </a:r>
          </a:p>
          <a:p>
            <a:pPr lvl="1"/>
            <a:endParaRPr lang="en-US" dirty="0" smtClean="0"/>
          </a:p>
          <a:p>
            <a:pPr lvl="1"/>
            <a:endParaRPr lang="en-US" dirty="0" smtClean="0"/>
          </a:p>
          <a:p>
            <a:endParaRPr lang="en-US" dirty="0"/>
          </a:p>
        </p:txBody>
      </p:sp>
      <p:sp>
        <p:nvSpPr>
          <p:cNvPr id="7" name="Slide Number Placeholder 1"/>
          <p:cNvSpPr txBox="1">
            <a:spLocks/>
          </p:cNvSpPr>
          <p:nvPr/>
        </p:nvSpPr>
        <p:spPr>
          <a:xfrm>
            <a:off x="7086600" y="6324600"/>
            <a:ext cx="19050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pPr algn="r">
                <a:defRPr/>
              </a:pPr>
              <a:t>27</a:t>
            </a:fld>
            <a:endParaRPr lang="en-US" sz="2000" dirty="0"/>
          </a:p>
        </p:txBody>
      </p:sp>
    </p:spTree>
    <p:extLst>
      <p:ext uri="{BB962C8B-B14F-4D97-AF65-F5344CB8AC3E}">
        <p14:creationId xmlns:p14="http://schemas.microsoft.com/office/powerpoint/2010/main" val="41854424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Geomagnetic Disturbances (GMDs)</a:t>
            </a:r>
          </a:p>
        </p:txBody>
      </p:sp>
      <p:sp>
        <p:nvSpPr>
          <p:cNvPr id="3" name="Content Placeholder 2"/>
          <p:cNvSpPr>
            <a:spLocks noGrp="1"/>
          </p:cNvSpPr>
          <p:nvPr>
            <p:ph idx="1"/>
          </p:nvPr>
        </p:nvSpPr>
        <p:spPr>
          <a:xfrm>
            <a:off x="457200" y="1280160"/>
            <a:ext cx="8610600" cy="4800600"/>
          </a:xfrm>
        </p:spPr>
        <p:txBody>
          <a:bodyPr/>
          <a:lstStyle/>
          <a:p>
            <a:r>
              <a:rPr lang="en-US" dirty="0">
                <a:cs typeface="Arial" charset="0"/>
              </a:rPr>
              <a:t>GMDs </a:t>
            </a:r>
            <a:r>
              <a:rPr lang="en-US" dirty="0" smtClean="0">
                <a:cs typeface="Arial" charset="0"/>
              </a:rPr>
              <a:t>are caused by corona mass ejections (CMEs) from the sun; a GMD caused the Quebec blackout in 1989</a:t>
            </a:r>
          </a:p>
          <a:p>
            <a:r>
              <a:rPr lang="en-US" dirty="0" smtClean="0">
                <a:cs typeface="Arial" charset="0"/>
              </a:rPr>
              <a:t>They have </a:t>
            </a:r>
            <a:r>
              <a:rPr lang="en-US" dirty="0">
                <a:cs typeface="Arial" charset="0"/>
              </a:rPr>
              <a:t>the potential to severely disrupt </a:t>
            </a:r>
            <a:r>
              <a:rPr lang="en-US" dirty="0" smtClean="0">
                <a:cs typeface="Arial" charset="0"/>
              </a:rPr>
              <a:t>the </a:t>
            </a:r>
            <a:r>
              <a:rPr lang="en-US" dirty="0">
                <a:cs typeface="Arial" charset="0"/>
              </a:rPr>
              <a:t>electric grid by </a:t>
            </a:r>
            <a:r>
              <a:rPr lang="en-US" dirty="0" smtClean="0">
                <a:cs typeface="Arial" charset="0"/>
              </a:rPr>
              <a:t>causing </a:t>
            </a:r>
            <a:r>
              <a:rPr lang="en-US" dirty="0">
                <a:cs typeface="Arial" charset="0"/>
              </a:rPr>
              <a:t>quasi-dc geomagnetically induced currents (GICs) in the high voltage grid</a:t>
            </a:r>
          </a:p>
          <a:p>
            <a:r>
              <a:rPr lang="en-US" dirty="0">
                <a:cs typeface="Arial" charset="0"/>
              </a:rPr>
              <a:t>Until </a:t>
            </a:r>
            <a:r>
              <a:rPr lang="en-US" dirty="0" smtClean="0">
                <a:cs typeface="Arial" charset="0"/>
              </a:rPr>
              <a:t>recently power </a:t>
            </a:r>
            <a:r>
              <a:rPr lang="en-US" dirty="0">
                <a:cs typeface="Arial" charset="0"/>
              </a:rPr>
              <a:t>engineers had few tools to help them assess the impact of GMDs </a:t>
            </a:r>
            <a:endParaRPr lang="en-US" dirty="0" smtClean="0">
              <a:cs typeface="Arial" charset="0"/>
            </a:endParaRPr>
          </a:p>
          <a:p>
            <a:r>
              <a:rPr lang="en-US" dirty="0" smtClean="0">
                <a:cs typeface="Arial" charset="0"/>
              </a:rPr>
              <a:t>GMD </a:t>
            </a:r>
            <a:r>
              <a:rPr lang="en-US" dirty="0">
                <a:cs typeface="Arial" charset="0"/>
              </a:rPr>
              <a:t>assessment tools are now moving into the realm of power system planning and operations </a:t>
            </a:r>
            <a:r>
              <a:rPr lang="en-US" dirty="0" smtClean="0">
                <a:cs typeface="Arial" charset="0"/>
              </a:rPr>
              <a:t>engineers</a:t>
            </a:r>
          </a:p>
          <a:p>
            <a:r>
              <a:rPr lang="en-US" dirty="0" smtClean="0">
                <a:cs typeface="Arial" charset="0"/>
              </a:rPr>
              <a:t>Wide industry interest in GMD assessment</a:t>
            </a:r>
            <a:endParaRPr lang="en-US" dirty="0">
              <a:cs typeface="Arial" charset="0"/>
            </a:endParaRPr>
          </a:p>
        </p:txBody>
      </p:sp>
      <p:sp>
        <p:nvSpPr>
          <p:cNvPr id="4" name="Slide Number Placeholder 3"/>
          <p:cNvSpPr>
            <a:spLocks noGrp="1"/>
          </p:cNvSpPr>
          <p:nvPr>
            <p:ph type="sldNum" sz="quarter" idx="4294967295"/>
          </p:nvPr>
        </p:nvSpPr>
        <p:spPr>
          <a:xfrm>
            <a:off x="7239000" y="0"/>
            <a:ext cx="1905000" cy="457200"/>
          </a:xfrm>
          <a:prstGeom prst="rect">
            <a:avLst/>
          </a:prstGeom>
        </p:spPr>
        <p:txBody>
          <a:bodyPr/>
          <a:lstStyle/>
          <a:p>
            <a:pPr>
              <a:defRPr/>
            </a:pPr>
            <a:fld id="{F600619E-8B3B-4247-8142-DA26F62CE2D9}" type="slidenum">
              <a:rPr lang="en-US" smtClean="0"/>
              <a:pPr>
                <a:defRPr/>
              </a:pPr>
              <a:t>28</a:t>
            </a:fld>
            <a:endParaRPr lang="en-US" dirty="0"/>
          </a:p>
        </p:txBody>
      </p:sp>
      <p:sp>
        <p:nvSpPr>
          <p:cNvPr id="5" name="Slide Number Placeholder 1"/>
          <p:cNvSpPr txBox="1">
            <a:spLocks/>
          </p:cNvSpPr>
          <p:nvPr/>
        </p:nvSpPr>
        <p:spPr>
          <a:xfrm>
            <a:off x="7086600" y="6324600"/>
            <a:ext cx="19050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pPr algn="r">
                <a:defRPr/>
              </a:pPr>
              <a:t>28</a:t>
            </a:fld>
            <a:endParaRPr lang="en-US" sz="2000" dirty="0"/>
          </a:p>
        </p:txBody>
      </p:sp>
    </p:spTree>
    <p:extLst>
      <p:ext uri="{BB962C8B-B14F-4D97-AF65-F5344CB8AC3E}">
        <p14:creationId xmlns:p14="http://schemas.microsoft.com/office/powerpoint/2010/main" val="12869763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smtClean="0"/>
              <a:t>Generator Governors</a:t>
            </a:r>
          </a:p>
        </p:txBody>
      </p:sp>
      <p:sp>
        <p:nvSpPr>
          <p:cNvPr id="11267" name="Content Placeholder 2"/>
          <p:cNvSpPr>
            <a:spLocks noGrp="1"/>
          </p:cNvSpPr>
          <p:nvPr>
            <p:ph idx="1"/>
          </p:nvPr>
        </p:nvSpPr>
        <p:spPr/>
        <p:txBody>
          <a:bodyPr/>
          <a:lstStyle/>
          <a:p>
            <a:pPr>
              <a:buFont typeface="Arial" charset="0"/>
              <a:buChar char="•"/>
            </a:pPr>
            <a:r>
              <a:rPr lang="en-US" altLang="en-US" dirty="0" smtClean="0"/>
              <a:t>The other key generator control system is the governor, which changes the mechanical power into the generator to maintain a desired speed and hence frequency.  </a:t>
            </a:r>
          </a:p>
          <a:p>
            <a:pPr>
              <a:buFont typeface="Arial" charset="0"/>
              <a:buChar char="•"/>
            </a:pPr>
            <a:r>
              <a:rPr lang="en-US" altLang="en-US" dirty="0" smtClean="0"/>
              <a:t>Historically centrifugal “</a:t>
            </a:r>
            <a:r>
              <a:rPr lang="en-US" altLang="en-US" dirty="0" err="1" smtClean="0"/>
              <a:t>flyball</a:t>
            </a:r>
            <a:r>
              <a:rPr lang="en-US" altLang="en-US" dirty="0" smtClean="0"/>
              <a:t>” governors have been used to regulate the speed of devices such as steam engines</a:t>
            </a:r>
          </a:p>
          <a:p>
            <a:pPr>
              <a:buFont typeface="Arial" charset="0"/>
              <a:buChar char="•"/>
            </a:pPr>
            <a:r>
              <a:rPr lang="en-US" altLang="en-US" dirty="0" smtClean="0"/>
              <a:t>The centrifugal force varies</a:t>
            </a:r>
            <a:br>
              <a:rPr lang="en-US" altLang="en-US" dirty="0" smtClean="0"/>
            </a:br>
            <a:r>
              <a:rPr lang="en-US" altLang="en-US" dirty="0" smtClean="0"/>
              <a:t>with speed, opening or</a:t>
            </a:r>
            <a:br>
              <a:rPr lang="en-US" altLang="en-US" dirty="0" smtClean="0"/>
            </a:br>
            <a:r>
              <a:rPr lang="en-US" altLang="en-US" dirty="0" smtClean="0"/>
              <a:t>closing the throttle valve</a:t>
            </a:r>
          </a:p>
          <a:p>
            <a:pPr>
              <a:buFont typeface="Arial" charset="0"/>
              <a:buChar char="•"/>
            </a:pPr>
            <a:endParaRPr lang="en-US" altLang="en-US" dirty="0" smtClean="0"/>
          </a:p>
          <a:p>
            <a:pPr>
              <a:buFont typeface="Arial" charset="0"/>
              <a:buChar char="•"/>
            </a:pPr>
            <a:endParaRPr lang="en-US" altLang="en-US" dirty="0" smtClean="0"/>
          </a:p>
        </p:txBody>
      </p:sp>
      <p:pic>
        <p:nvPicPr>
          <p:cNvPr id="11268" name="Picture 2" descr="http://upload.wikimedia.org/wikipedia/commons/thumb/1/1e/Centrifugal_governor.png/220px-Centrifugal_governo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4191000"/>
            <a:ext cx="2895600"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Rectangle 4"/>
          <p:cNvSpPr>
            <a:spLocks noChangeArrowheads="1"/>
          </p:cNvSpPr>
          <p:nvPr/>
        </p:nvSpPr>
        <p:spPr bwMode="auto">
          <a:xfrm>
            <a:off x="609600" y="6248400"/>
            <a:ext cx="457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400"/>
              <a:t>Photo source: en.wikipedia.org/wiki/Centrifugal_governor</a:t>
            </a:r>
          </a:p>
        </p:txBody>
      </p:sp>
      <p:sp>
        <p:nvSpPr>
          <p:cNvPr id="6" name="Slide Number Placeholder 1"/>
          <p:cNvSpPr txBox="1">
            <a:spLocks/>
          </p:cNvSpPr>
          <p:nvPr/>
        </p:nvSpPr>
        <p:spPr>
          <a:xfrm>
            <a:off x="7086600" y="6324600"/>
            <a:ext cx="19050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pPr algn="r">
                <a:defRPr/>
              </a:pPr>
              <a:t>2</a:t>
            </a:fld>
            <a:endParaRPr lang="en-US" sz="20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GMD Overview</a:t>
            </a:r>
            <a:endParaRPr lang="en-US" dirty="0"/>
          </a:p>
        </p:txBody>
      </p:sp>
      <p:sp>
        <p:nvSpPr>
          <p:cNvPr id="3" name="Content Placeholder 2"/>
          <p:cNvSpPr>
            <a:spLocks noGrp="1"/>
          </p:cNvSpPr>
          <p:nvPr>
            <p:ph idx="1"/>
          </p:nvPr>
        </p:nvSpPr>
        <p:spPr>
          <a:xfrm>
            <a:off x="457200" y="1280160"/>
            <a:ext cx="8610600" cy="4800600"/>
          </a:xfrm>
        </p:spPr>
        <p:txBody>
          <a:bodyPr/>
          <a:lstStyle/>
          <a:p>
            <a:r>
              <a:rPr lang="en-US" altLang="en-US" dirty="0"/>
              <a:t>Solar </a:t>
            </a:r>
            <a:r>
              <a:rPr lang="en-US" altLang="en-US" dirty="0" smtClean="0"/>
              <a:t>corona mass ejections (CMEs) </a:t>
            </a:r>
            <a:r>
              <a:rPr lang="en-US" altLang="en-US" dirty="0"/>
              <a:t>can cause changes in the earth’s magnetic field (i.e., dB/dt).  These changes in turn </a:t>
            </a:r>
            <a:r>
              <a:rPr lang="en-US" altLang="en-US" dirty="0" smtClean="0"/>
              <a:t>produce a non-uniform electric fields</a:t>
            </a:r>
          </a:p>
          <a:p>
            <a:pPr lvl="1"/>
            <a:r>
              <a:rPr lang="en-US" altLang="en-US" dirty="0"/>
              <a:t>Changes in the magnetic flux are </a:t>
            </a:r>
            <a:r>
              <a:rPr lang="en-US" altLang="en-US" dirty="0" smtClean="0"/>
              <a:t>usually </a:t>
            </a:r>
            <a:r>
              <a:rPr lang="en-US" altLang="en-US" dirty="0"/>
              <a:t>expressed in nT/minute; </a:t>
            </a:r>
            <a:r>
              <a:rPr lang="en-US" altLang="en-US" dirty="0" smtClean="0"/>
              <a:t>from </a:t>
            </a:r>
            <a:r>
              <a:rPr lang="en-US" altLang="en-US" dirty="0"/>
              <a:t>a 60 Hz perspective </a:t>
            </a:r>
            <a:r>
              <a:rPr lang="en-US" altLang="en-US" dirty="0" smtClean="0"/>
              <a:t/>
            </a:r>
            <a:br>
              <a:rPr lang="en-US" altLang="en-US" dirty="0" smtClean="0"/>
            </a:br>
            <a:r>
              <a:rPr lang="en-US" altLang="en-US" dirty="0" smtClean="0"/>
              <a:t>they </a:t>
            </a:r>
            <a:r>
              <a:rPr lang="en-US" altLang="en-US" dirty="0"/>
              <a:t>produce an almost dc electric field</a:t>
            </a:r>
          </a:p>
          <a:p>
            <a:pPr lvl="1"/>
            <a:r>
              <a:rPr lang="en-US" altLang="en-US" dirty="0"/>
              <a:t>1989 North America storm produced a </a:t>
            </a:r>
            <a:r>
              <a:rPr lang="en-US" altLang="en-US" dirty="0" smtClean="0"/>
              <a:t/>
            </a:r>
            <a:br>
              <a:rPr lang="en-US" altLang="en-US" dirty="0" smtClean="0"/>
            </a:br>
            <a:r>
              <a:rPr lang="en-US" altLang="en-US" dirty="0" smtClean="0"/>
              <a:t>change </a:t>
            </a:r>
            <a:r>
              <a:rPr lang="en-US" altLang="en-US" dirty="0"/>
              <a:t>of 500 nT/minute, while a </a:t>
            </a:r>
            <a:r>
              <a:rPr lang="en-US" altLang="en-US" dirty="0" smtClean="0"/>
              <a:t>stronger </a:t>
            </a:r>
            <a:r>
              <a:rPr lang="en-US" altLang="en-US" dirty="0"/>
              <a:t>storm, such as the </a:t>
            </a:r>
            <a:r>
              <a:rPr lang="en-US" altLang="en-US" dirty="0" smtClean="0"/>
              <a:t>ones in 1859 or 1921</a:t>
            </a:r>
            <a:r>
              <a:rPr lang="en-US" altLang="en-US" dirty="0"/>
              <a:t>, </a:t>
            </a:r>
            <a:r>
              <a:rPr lang="en-US" altLang="en-US" dirty="0" smtClean="0"/>
              <a:t>could produce 2500 </a:t>
            </a:r>
            <a:r>
              <a:rPr lang="en-US" altLang="en-US" dirty="0"/>
              <a:t>nT/minute variation</a:t>
            </a:r>
          </a:p>
          <a:p>
            <a:pPr lvl="1"/>
            <a:r>
              <a:rPr lang="en-US" altLang="en-US" dirty="0"/>
              <a:t>Storm “footprint” can be continental in </a:t>
            </a:r>
            <a:r>
              <a:rPr lang="en-US" altLang="en-US" dirty="0" smtClean="0"/>
              <a:t>scale</a:t>
            </a:r>
            <a:endParaRPr lang="en-US" altLang="en-US" dirty="0"/>
          </a:p>
          <a:p>
            <a:pPr lvl="1"/>
            <a:r>
              <a:rPr lang="en-US" altLang="en-US" dirty="0" smtClean="0"/>
              <a:t>Earth’s </a:t>
            </a:r>
            <a:r>
              <a:rPr lang="en-US" altLang="en-US" dirty="0"/>
              <a:t>magnetic field is normally between </a:t>
            </a:r>
            <a:r>
              <a:rPr lang="en-US" altLang="en-US" dirty="0" smtClean="0"/>
              <a:t>25,000 </a:t>
            </a:r>
            <a:r>
              <a:rPr lang="en-US" altLang="en-US" dirty="0"/>
              <a:t>and 65,000 nT, with higher values near the poles</a:t>
            </a:r>
          </a:p>
          <a:p>
            <a:endParaRPr lang="en-US" altLang="en-US" dirty="0"/>
          </a:p>
          <a:p>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2580641"/>
            <a:ext cx="2724270" cy="1361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3"/>
          <p:cNvSpPr txBox="1">
            <a:spLocks noChangeArrowheads="1"/>
          </p:cNvSpPr>
          <p:nvPr/>
        </p:nvSpPr>
        <p:spPr bwMode="auto">
          <a:xfrm>
            <a:off x="457200" y="6400800"/>
            <a:ext cx="8093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r>
              <a:rPr lang="en-US" altLang="en-US" sz="1400" dirty="0"/>
              <a:t>Image source: J. Kappenman, “A Perfect Storm of Planetary Proportions,” </a:t>
            </a:r>
            <a:r>
              <a:rPr lang="en-US" altLang="en-US" sz="1400" i="1" dirty="0"/>
              <a:t>IEEE Spectrum</a:t>
            </a:r>
            <a:r>
              <a:rPr lang="en-US" altLang="en-US" sz="1400" dirty="0"/>
              <a:t>, Feb 2012, page 29</a:t>
            </a:r>
          </a:p>
        </p:txBody>
      </p:sp>
      <p:sp>
        <p:nvSpPr>
          <p:cNvPr id="7" name="Slide Number Placeholder 1"/>
          <p:cNvSpPr txBox="1">
            <a:spLocks/>
          </p:cNvSpPr>
          <p:nvPr/>
        </p:nvSpPr>
        <p:spPr>
          <a:xfrm>
            <a:off x="7086600" y="6324600"/>
            <a:ext cx="19050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pPr algn="r">
                <a:defRPr/>
              </a:pPr>
              <a:t>29</a:t>
            </a:fld>
            <a:endParaRPr lang="en-US" sz="2000" dirty="0"/>
          </a:p>
        </p:txBody>
      </p:sp>
    </p:spTree>
    <p:extLst>
      <p:ext uri="{BB962C8B-B14F-4D97-AF65-F5344CB8AC3E}">
        <p14:creationId xmlns:p14="http://schemas.microsoft.com/office/powerpoint/2010/main" val="36772532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76200"/>
            <a:ext cx="8610600" cy="1066800"/>
          </a:xfrm>
        </p:spPr>
        <p:txBody>
          <a:bodyPr/>
          <a:lstStyle/>
          <a:p>
            <a:r>
              <a:rPr lang="en-US" altLang="en-US" dirty="0" smtClean="0"/>
              <a:t>Electric Fields and Geomagnetically Induced Currents (GICs)</a:t>
            </a:r>
          </a:p>
        </p:txBody>
      </p:sp>
      <p:sp>
        <p:nvSpPr>
          <p:cNvPr id="7171" name="Content Placeholder 2"/>
          <p:cNvSpPr>
            <a:spLocks noGrp="1"/>
          </p:cNvSpPr>
          <p:nvPr>
            <p:ph idx="1"/>
          </p:nvPr>
        </p:nvSpPr>
        <p:spPr>
          <a:xfrm>
            <a:off x="457200" y="1279525"/>
            <a:ext cx="8534400" cy="4800600"/>
          </a:xfrm>
        </p:spPr>
        <p:txBody>
          <a:bodyPr/>
          <a:lstStyle/>
          <a:p>
            <a:r>
              <a:rPr lang="en-US" altLang="en-US" dirty="0" smtClean="0">
                <a:latin typeface="Arial" charset="0"/>
                <a:cs typeface="Arial" charset="0"/>
              </a:rPr>
              <a:t>The induced electric field at the surface is dependent on deep earth (hundreds of km) conductivity</a:t>
            </a:r>
          </a:p>
          <a:p>
            <a:pPr lvl="1"/>
            <a:r>
              <a:rPr lang="en-US" altLang="en-US" dirty="0" smtClean="0">
                <a:latin typeface="Arial" charset="0"/>
                <a:cs typeface="Arial" charset="0"/>
              </a:rPr>
              <a:t>Electric fields are vectors (magnitude and angle); values expressed in units of volts/mile (or volts/km);</a:t>
            </a:r>
          </a:p>
          <a:p>
            <a:pPr lvl="1"/>
            <a:r>
              <a:rPr lang="en-US" altLang="en-US" dirty="0" smtClean="0">
                <a:latin typeface="Arial" charset="0"/>
                <a:cs typeface="Arial" charset="0"/>
              </a:rPr>
              <a:t>A 2400 </a:t>
            </a:r>
            <a:r>
              <a:rPr lang="en-US" altLang="en-US" dirty="0" err="1" smtClean="0">
                <a:latin typeface="Arial" charset="0"/>
                <a:cs typeface="Arial" charset="0"/>
              </a:rPr>
              <a:t>nT</a:t>
            </a:r>
            <a:r>
              <a:rPr lang="en-US" altLang="en-US" dirty="0" smtClean="0">
                <a:latin typeface="Arial" charset="0"/>
                <a:cs typeface="Arial" charset="0"/>
              </a:rPr>
              <a:t>/minute storm could produce 5 to 10 volts/mile. </a:t>
            </a:r>
          </a:p>
          <a:p>
            <a:r>
              <a:rPr lang="en-US" altLang="en-US" dirty="0" smtClean="0">
                <a:latin typeface="Arial" charset="0"/>
                <a:cs typeface="Arial" charset="0"/>
              </a:rPr>
              <a:t>The electric fields cause GICs to flow in the high voltage transmission grid</a:t>
            </a:r>
          </a:p>
          <a:p>
            <a:r>
              <a:rPr lang="en-US" altLang="en-US" dirty="0" smtClean="0">
                <a:latin typeface="Arial" charset="0"/>
                <a:cs typeface="Arial" charset="0"/>
              </a:rPr>
              <a:t>The induced voltages that drive the GICs can be modeled as dc voltages in the transmission lines.  </a:t>
            </a:r>
          </a:p>
          <a:p>
            <a:endParaRPr lang="en-US" altLang="en-US" dirty="0" smtClean="0">
              <a:latin typeface="Arial" charset="0"/>
              <a:cs typeface="Arial" charset="0"/>
            </a:endParaRPr>
          </a:p>
        </p:txBody>
      </p:sp>
      <p:sp>
        <p:nvSpPr>
          <p:cNvPr id="5" name="Slide Number Placeholder 1"/>
          <p:cNvSpPr txBox="1">
            <a:spLocks/>
          </p:cNvSpPr>
          <p:nvPr/>
        </p:nvSpPr>
        <p:spPr>
          <a:xfrm>
            <a:off x="7086600" y="6324600"/>
            <a:ext cx="19050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pPr algn="r">
                <a:defRPr/>
              </a:pPr>
              <a:t>30</a:t>
            </a:fld>
            <a:endParaRPr lang="en-US" sz="20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smtClean="0"/>
              <a:t>July 2012 GMD Near Miss</a:t>
            </a:r>
          </a:p>
        </p:txBody>
      </p:sp>
      <p:sp>
        <p:nvSpPr>
          <p:cNvPr id="8195" name="Content Placeholder 2"/>
          <p:cNvSpPr>
            <a:spLocks noGrp="1"/>
          </p:cNvSpPr>
          <p:nvPr>
            <p:ph idx="1"/>
          </p:nvPr>
        </p:nvSpPr>
        <p:spPr>
          <a:xfrm>
            <a:off x="457200" y="1371600"/>
            <a:ext cx="8210550" cy="4800600"/>
          </a:xfrm>
        </p:spPr>
        <p:txBody>
          <a:bodyPr/>
          <a:lstStyle/>
          <a:p>
            <a:r>
              <a:rPr lang="en-US" altLang="en-US" dirty="0" smtClean="0">
                <a:latin typeface="Arial" charset="0"/>
                <a:cs typeface="Arial" charset="0"/>
              </a:rPr>
              <a:t>In July 2014 NASA said in July of 2012 there was a solar CME that barely missed the earth</a:t>
            </a:r>
          </a:p>
          <a:p>
            <a:pPr lvl="1"/>
            <a:r>
              <a:rPr lang="en-US" altLang="en-US" dirty="0" smtClean="0">
                <a:latin typeface="Arial" charset="0"/>
                <a:cs typeface="Arial" charset="0"/>
              </a:rPr>
              <a:t>It would likely have</a:t>
            </a:r>
            <a:br>
              <a:rPr lang="en-US" altLang="en-US" dirty="0" smtClean="0">
                <a:latin typeface="Arial" charset="0"/>
                <a:cs typeface="Arial" charset="0"/>
              </a:rPr>
            </a:br>
            <a:r>
              <a:rPr lang="en-US" altLang="en-US" dirty="0" smtClean="0">
                <a:latin typeface="Arial" charset="0"/>
                <a:cs typeface="Arial" charset="0"/>
              </a:rPr>
              <a:t>caused the largest</a:t>
            </a:r>
            <a:br>
              <a:rPr lang="en-US" altLang="en-US" dirty="0" smtClean="0">
                <a:latin typeface="Arial" charset="0"/>
                <a:cs typeface="Arial" charset="0"/>
              </a:rPr>
            </a:br>
            <a:r>
              <a:rPr lang="en-US" altLang="en-US" dirty="0" smtClean="0">
                <a:latin typeface="Arial" charset="0"/>
                <a:cs typeface="Arial" charset="0"/>
              </a:rPr>
              <a:t>GMD that we have</a:t>
            </a:r>
            <a:br>
              <a:rPr lang="en-US" altLang="en-US" dirty="0" smtClean="0">
                <a:latin typeface="Arial" charset="0"/>
                <a:cs typeface="Arial" charset="0"/>
              </a:rPr>
            </a:br>
            <a:r>
              <a:rPr lang="en-US" altLang="en-US" dirty="0" smtClean="0">
                <a:latin typeface="Arial" charset="0"/>
                <a:cs typeface="Arial" charset="0"/>
              </a:rPr>
              <a:t>seen in the last 150</a:t>
            </a:r>
            <a:br>
              <a:rPr lang="en-US" altLang="en-US" dirty="0" smtClean="0">
                <a:latin typeface="Arial" charset="0"/>
                <a:cs typeface="Arial" charset="0"/>
              </a:rPr>
            </a:br>
            <a:r>
              <a:rPr lang="en-US" altLang="en-US" dirty="0" smtClean="0">
                <a:latin typeface="Arial" charset="0"/>
                <a:cs typeface="Arial" charset="0"/>
              </a:rPr>
              <a:t>years</a:t>
            </a:r>
          </a:p>
          <a:p>
            <a:r>
              <a:rPr lang="en-US" altLang="en-US" dirty="0" smtClean="0">
                <a:latin typeface="Arial" charset="0"/>
                <a:cs typeface="Arial" charset="0"/>
              </a:rPr>
              <a:t>There is still lots of </a:t>
            </a:r>
            <a:br>
              <a:rPr lang="en-US" altLang="en-US" dirty="0" smtClean="0">
                <a:latin typeface="Arial" charset="0"/>
                <a:cs typeface="Arial" charset="0"/>
              </a:rPr>
            </a:br>
            <a:r>
              <a:rPr lang="en-US" altLang="en-US" dirty="0" smtClean="0">
                <a:latin typeface="Arial" charset="0"/>
                <a:cs typeface="Arial" charset="0"/>
              </a:rPr>
              <a:t>uncertainly about </a:t>
            </a:r>
            <a:br>
              <a:rPr lang="en-US" altLang="en-US" dirty="0" smtClean="0">
                <a:latin typeface="Arial" charset="0"/>
                <a:cs typeface="Arial" charset="0"/>
              </a:rPr>
            </a:br>
            <a:r>
              <a:rPr lang="en-US" altLang="en-US" dirty="0" smtClean="0">
                <a:latin typeface="Arial" charset="0"/>
                <a:cs typeface="Arial" charset="0"/>
              </a:rPr>
              <a:t>how large a storm </a:t>
            </a:r>
            <a:br>
              <a:rPr lang="en-US" altLang="en-US" dirty="0" smtClean="0">
                <a:latin typeface="Arial" charset="0"/>
                <a:cs typeface="Arial" charset="0"/>
              </a:rPr>
            </a:br>
            <a:r>
              <a:rPr lang="en-US" altLang="en-US" dirty="0" smtClean="0">
                <a:latin typeface="Arial" charset="0"/>
                <a:cs typeface="Arial" charset="0"/>
              </a:rPr>
              <a:t>is reasonable to </a:t>
            </a:r>
            <a:br>
              <a:rPr lang="en-US" altLang="en-US" dirty="0" smtClean="0">
                <a:latin typeface="Arial" charset="0"/>
                <a:cs typeface="Arial" charset="0"/>
              </a:rPr>
            </a:br>
            <a:r>
              <a:rPr lang="en-US" altLang="en-US" dirty="0" smtClean="0">
                <a:latin typeface="Arial" charset="0"/>
                <a:cs typeface="Arial" charset="0"/>
              </a:rPr>
              <a:t>consider in electric utility planning </a:t>
            </a:r>
          </a:p>
        </p:txBody>
      </p:sp>
      <p:sp>
        <p:nvSpPr>
          <p:cNvPr id="8196" name="Slide Number Placeholder 3"/>
          <p:cNvSpPr>
            <a:spLocks noGrp="1"/>
          </p:cNvSpPr>
          <p:nvPr>
            <p:ph type="sldNum" sz="quarter" idx="4294967295"/>
          </p:nvPr>
        </p:nvSpPr>
        <p:spPr>
          <a:xfrm>
            <a:off x="7239000" y="0"/>
            <a:ext cx="1905000" cy="457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fld id="{9DABC3B0-F6EB-4BF7-89D6-2E27A55E2BF2}" type="slidenum">
              <a:rPr lang="en-US" altLang="en-US" sz="2000" smtClean="0"/>
              <a:pPr>
                <a:defRPr/>
              </a:pPr>
              <a:t>31</a:t>
            </a:fld>
            <a:endParaRPr lang="en-US" altLang="en-US" sz="2000" smtClean="0"/>
          </a:p>
        </p:txBody>
      </p:sp>
      <p:pic>
        <p:nvPicPr>
          <p:cNvPr id="8197" name="Picture 2" descr="spla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362200"/>
            <a:ext cx="53149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Rectangle 5"/>
          <p:cNvSpPr>
            <a:spLocks noChangeArrowheads="1"/>
          </p:cNvSpPr>
          <p:nvPr/>
        </p:nvSpPr>
        <p:spPr bwMode="auto">
          <a:xfrm>
            <a:off x="304800" y="6248400"/>
            <a:ext cx="830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6600"/>
              </a:buClr>
              <a:buSzPct val="140000"/>
              <a:buChar char="•"/>
              <a:defRPr sz="3200">
                <a:solidFill>
                  <a:schemeClr val="tx1"/>
                </a:solidFill>
                <a:latin typeface="Times New Roman" pitchFamily="18" charset="0"/>
              </a:defRPr>
            </a:lvl1pPr>
            <a:lvl2pPr marL="742950" indent="-285750" eaLnBrk="0" hangingPunct="0">
              <a:spcBef>
                <a:spcPct val="20000"/>
              </a:spcBef>
              <a:buClr>
                <a:srgbClr val="006600"/>
              </a:buClr>
              <a:buSzPct val="140000"/>
              <a:buChar char="–"/>
              <a:defRPr sz="2800">
                <a:solidFill>
                  <a:schemeClr val="tx1"/>
                </a:solidFill>
                <a:latin typeface="Times New Roman" pitchFamily="18" charset="0"/>
              </a:defRPr>
            </a:lvl2pPr>
            <a:lvl3pPr marL="1143000" indent="-228600" eaLnBrk="0" hangingPunct="0">
              <a:spcBef>
                <a:spcPct val="20000"/>
              </a:spcBef>
              <a:buClr>
                <a:srgbClr val="006600"/>
              </a:buClr>
              <a:buSzPct val="140000"/>
              <a:buChar char="•"/>
              <a:defRPr sz="2400">
                <a:solidFill>
                  <a:schemeClr val="tx1"/>
                </a:solidFill>
                <a:latin typeface="Times New Roman" pitchFamily="18" charset="0"/>
              </a:defRPr>
            </a:lvl3pPr>
            <a:lvl4pPr marL="1600200" indent="-228600" eaLnBrk="0" hangingPunct="0">
              <a:spcBef>
                <a:spcPct val="20000"/>
              </a:spcBef>
              <a:buClr>
                <a:srgbClr val="006600"/>
              </a:buClr>
              <a:buSzPct val="140000"/>
              <a:buChar char="–"/>
              <a:defRPr sz="2000">
                <a:solidFill>
                  <a:schemeClr val="tx1"/>
                </a:solidFill>
                <a:latin typeface="Times New Roman" pitchFamily="18" charset="0"/>
              </a:defRPr>
            </a:lvl4pPr>
            <a:lvl5pPr marL="2057400" indent="-228600" eaLnBrk="0" hangingPunct="0">
              <a:spcBef>
                <a:spcPct val="20000"/>
              </a:spcBef>
              <a:buClr>
                <a:srgbClr val="006600"/>
              </a:buClr>
              <a:buSzPct val="14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9pPr>
          </a:lstStyle>
          <a:p>
            <a:pPr>
              <a:spcBef>
                <a:spcPct val="0"/>
              </a:spcBef>
              <a:buClrTx/>
              <a:buSzTx/>
              <a:buFontTx/>
              <a:buNone/>
            </a:pPr>
            <a:r>
              <a:rPr lang="en-US" altLang="en-US" sz="1600"/>
              <a:t>Image Source: science.nasa.gov/science-news/science-at-nasa/2014/23jul_superstorm</a:t>
            </a:r>
            <a:r>
              <a:rPr lang="en-US" altLang="en-US" sz="2400"/>
              <a:t>/</a:t>
            </a:r>
          </a:p>
        </p:txBody>
      </p:sp>
      <p:sp>
        <p:nvSpPr>
          <p:cNvPr id="7" name="Slide Number Placeholder 1"/>
          <p:cNvSpPr txBox="1">
            <a:spLocks/>
          </p:cNvSpPr>
          <p:nvPr/>
        </p:nvSpPr>
        <p:spPr>
          <a:xfrm>
            <a:off x="7086600" y="6324600"/>
            <a:ext cx="19050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pPr algn="r">
                <a:defRPr/>
              </a:pPr>
              <a:t>31</a:t>
            </a:fld>
            <a:endParaRPr lang="en-US" sz="20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smtClean="0"/>
              <a:t>Solar Cycles</a:t>
            </a:r>
          </a:p>
        </p:txBody>
      </p:sp>
      <p:sp>
        <p:nvSpPr>
          <p:cNvPr id="9219" name="Content Placeholder 2"/>
          <p:cNvSpPr>
            <a:spLocks noGrp="1"/>
          </p:cNvSpPr>
          <p:nvPr>
            <p:ph idx="1"/>
          </p:nvPr>
        </p:nvSpPr>
        <p:spPr>
          <a:xfrm>
            <a:off x="457200" y="1279525"/>
            <a:ext cx="8305800" cy="1844675"/>
          </a:xfrm>
        </p:spPr>
        <p:txBody>
          <a:bodyPr/>
          <a:lstStyle/>
          <a:p>
            <a:r>
              <a:rPr lang="en-US" altLang="en-US" dirty="0" smtClean="0">
                <a:latin typeface="Arial" charset="0"/>
                <a:cs typeface="Arial" charset="0"/>
              </a:rPr>
              <a:t>Sunspots follow an 11 year cycle, and have been observed for hundreds of years</a:t>
            </a:r>
          </a:p>
          <a:p>
            <a:r>
              <a:rPr lang="en-US" altLang="en-US" dirty="0" smtClean="0">
                <a:latin typeface="Arial" charset="0"/>
                <a:cs typeface="Arial" charset="0"/>
              </a:rPr>
              <a:t>We're in solar cycle 24 (first numbered cycle was in 1755); minimum was in 2009, maximum in 2014/2015</a:t>
            </a:r>
          </a:p>
          <a:p>
            <a:endParaRPr lang="en-US" altLang="en-US" dirty="0" smtClean="0">
              <a:latin typeface="Arial" charset="0"/>
              <a:cs typeface="Arial" charset="0"/>
            </a:endParaRPr>
          </a:p>
        </p:txBody>
      </p:sp>
      <p:pic>
        <p:nvPicPr>
          <p:cNvPr id="922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151188"/>
            <a:ext cx="5029200"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2" descr="http://solarscience.msfc.nasa.gov/images/ssn_predict_l.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3262313"/>
            <a:ext cx="3663950" cy="274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TextBox 6"/>
          <p:cNvSpPr txBox="1">
            <a:spLocks noChangeArrowheads="1"/>
          </p:cNvSpPr>
          <p:nvPr/>
        </p:nvSpPr>
        <p:spPr bwMode="auto">
          <a:xfrm>
            <a:off x="3635375" y="6318780"/>
            <a:ext cx="183896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6600"/>
              </a:buClr>
              <a:buSzPct val="140000"/>
              <a:buChar char="•"/>
              <a:defRPr sz="3200">
                <a:solidFill>
                  <a:schemeClr val="tx1"/>
                </a:solidFill>
                <a:latin typeface="Times New Roman" pitchFamily="18" charset="0"/>
              </a:defRPr>
            </a:lvl1pPr>
            <a:lvl2pPr marL="742950" indent="-285750" eaLnBrk="0" hangingPunct="0">
              <a:spcBef>
                <a:spcPct val="20000"/>
              </a:spcBef>
              <a:buClr>
                <a:srgbClr val="006600"/>
              </a:buClr>
              <a:buSzPct val="140000"/>
              <a:buChar char="–"/>
              <a:defRPr sz="2800">
                <a:solidFill>
                  <a:schemeClr val="tx1"/>
                </a:solidFill>
                <a:latin typeface="Times New Roman" pitchFamily="18" charset="0"/>
              </a:defRPr>
            </a:lvl2pPr>
            <a:lvl3pPr marL="1143000" indent="-228600" eaLnBrk="0" hangingPunct="0">
              <a:spcBef>
                <a:spcPct val="20000"/>
              </a:spcBef>
              <a:buClr>
                <a:srgbClr val="006600"/>
              </a:buClr>
              <a:buSzPct val="140000"/>
              <a:buChar char="•"/>
              <a:defRPr sz="2400">
                <a:solidFill>
                  <a:schemeClr val="tx1"/>
                </a:solidFill>
                <a:latin typeface="Times New Roman" pitchFamily="18" charset="0"/>
              </a:defRPr>
            </a:lvl3pPr>
            <a:lvl4pPr marL="1600200" indent="-228600" eaLnBrk="0" hangingPunct="0">
              <a:spcBef>
                <a:spcPct val="20000"/>
              </a:spcBef>
              <a:buClr>
                <a:srgbClr val="006600"/>
              </a:buClr>
              <a:buSzPct val="140000"/>
              <a:buChar char="–"/>
              <a:defRPr sz="2000">
                <a:solidFill>
                  <a:schemeClr val="tx1"/>
                </a:solidFill>
                <a:latin typeface="Times New Roman" pitchFamily="18" charset="0"/>
              </a:defRPr>
            </a:lvl4pPr>
            <a:lvl5pPr marL="2057400" indent="-228600" eaLnBrk="0" hangingPunct="0">
              <a:spcBef>
                <a:spcPct val="20000"/>
              </a:spcBef>
              <a:buClr>
                <a:srgbClr val="006600"/>
              </a:buClr>
              <a:buSzPct val="14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9pPr>
          </a:lstStyle>
          <a:p>
            <a:pPr>
              <a:spcBef>
                <a:spcPct val="0"/>
              </a:spcBef>
              <a:buClrTx/>
              <a:buSzTx/>
              <a:buFontTx/>
              <a:buNone/>
            </a:pPr>
            <a:r>
              <a:rPr lang="en-US" altLang="en-US" sz="1600" dirty="0"/>
              <a:t>Images from NASA</a:t>
            </a:r>
          </a:p>
        </p:txBody>
      </p:sp>
      <p:sp>
        <p:nvSpPr>
          <p:cNvPr id="8" name="Slide Number Placeholder 1"/>
          <p:cNvSpPr txBox="1">
            <a:spLocks/>
          </p:cNvSpPr>
          <p:nvPr/>
        </p:nvSpPr>
        <p:spPr>
          <a:xfrm>
            <a:off x="7086600" y="6324600"/>
            <a:ext cx="19050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pPr algn="r">
                <a:defRPr/>
              </a:pPr>
              <a:t>32</a:t>
            </a:fld>
            <a:endParaRPr lang="en-US" sz="20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dirty="0" smtClean="0"/>
              <a:t>But Large CMEs Are Not Well Correlated with Sunspot Maximums</a:t>
            </a:r>
          </a:p>
        </p:txBody>
      </p:sp>
      <p:pic>
        <p:nvPicPr>
          <p:cNvPr id="102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19200"/>
            <a:ext cx="6705600" cy="515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5" name="TextBox 5"/>
          <p:cNvSpPr txBox="1">
            <a:spLocks noChangeArrowheads="1"/>
          </p:cNvSpPr>
          <p:nvPr/>
        </p:nvSpPr>
        <p:spPr bwMode="auto">
          <a:xfrm>
            <a:off x="7315200" y="1752600"/>
            <a:ext cx="1606550" cy="26781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6600"/>
              </a:buClr>
              <a:buSzPct val="140000"/>
              <a:buChar char="•"/>
              <a:defRPr sz="3200">
                <a:solidFill>
                  <a:schemeClr val="tx1"/>
                </a:solidFill>
                <a:latin typeface="Times New Roman" pitchFamily="18" charset="0"/>
              </a:defRPr>
            </a:lvl1pPr>
            <a:lvl2pPr marL="742950" indent="-285750" eaLnBrk="0" hangingPunct="0">
              <a:spcBef>
                <a:spcPct val="20000"/>
              </a:spcBef>
              <a:buClr>
                <a:srgbClr val="006600"/>
              </a:buClr>
              <a:buSzPct val="140000"/>
              <a:buChar char="–"/>
              <a:defRPr sz="2800">
                <a:solidFill>
                  <a:schemeClr val="tx1"/>
                </a:solidFill>
                <a:latin typeface="Times New Roman" pitchFamily="18" charset="0"/>
              </a:defRPr>
            </a:lvl2pPr>
            <a:lvl3pPr marL="1143000" indent="-228600" eaLnBrk="0" hangingPunct="0">
              <a:spcBef>
                <a:spcPct val="20000"/>
              </a:spcBef>
              <a:buClr>
                <a:srgbClr val="006600"/>
              </a:buClr>
              <a:buSzPct val="140000"/>
              <a:buChar char="•"/>
              <a:defRPr sz="2400">
                <a:solidFill>
                  <a:schemeClr val="tx1"/>
                </a:solidFill>
                <a:latin typeface="Times New Roman" pitchFamily="18" charset="0"/>
              </a:defRPr>
            </a:lvl3pPr>
            <a:lvl4pPr marL="1600200" indent="-228600" eaLnBrk="0" hangingPunct="0">
              <a:spcBef>
                <a:spcPct val="20000"/>
              </a:spcBef>
              <a:buClr>
                <a:srgbClr val="006600"/>
              </a:buClr>
              <a:buSzPct val="140000"/>
              <a:buChar char="–"/>
              <a:defRPr sz="2000">
                <a:solidFill>
                  <a:schemeClr val="tx1"/>
                </a:solidFill>
                <a:latin typeface="Times New Roman" pitchFamily="18" charset="0"/>
              </a:defRPr>
            </a:lvl4pPr>
            <a:lvl5pPr marL="2057400" indent="-228600" eaLnBrk="0" hangingPunct="0">
              <a:spcBef>
                <a:spcPct val="20000"/>
              </a:spcBef>
              <a:buClr>
                <a:srgbClr val="006600"/>
              </a:buClr>
              <a:buSzPct val="14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9pPr>
          </a:lstStyle>
          <a:p>
            <a:pPr>
              <a:spcBef>
                <a:spcPct val="0"/>
              </a:spcBef>
              <a:buClrTx/>
              <a:buSzTx/>
              <a:buFontTx/>
              <a:buNone/>
            </a:pPr>
            <a:r>
              <a:rPr lang="en-US" altLang="en-US" sz="2400"/>
              <a:t>The large</a:t>
            </a:r>
            <a:br>
              <a:rPr lang="en-US" altLang="en-US" sz="2400"/>
            </a:br>
            <a:r>
              <a:rPr lang="en-US" altLang="en-US" sz="2400"/>
              <a:t>1921 storm</a:t>
            </a:r>
            <a:br>
              <a:rPr lang="en-US" altLang="en-US" sz="2400"/>
            </a:br>
            <a:r>
              <a:rPr lang="en-US" altLang="en-US" sz="2400"/>
              <a:t>occurred</a:t>
            </a:r>
            <a:br>
              <a:rPr lang="en-US" altLang="en-US" sz="2400"/>
            </a:br>
            <a:r>
              <a:rPr lang="en-US" altLang="en-US" sz="2400"/>
              <a:t>four years</a:t>
            </a:r>
            <a:br>
              <a:rPr lang="en-US" altLang="en-US" sz="2400"/>
            </a:br>
            <a:r>
              <a:rPr lang="en-US" altLang="en-US" sz="2400"/>
              <a:t>after the </a:t>
            </a:r>
            <a:br>
              <a:rPr lang="en-US" altLang="en-US" sz="2400"/>
            </a:br>
            <a:r>
              <a:rPr lang="en-US" altLang="en-US" sz="2400"/>
              <a:t>1917</a:t>
            </a:r>
            <a:br>
              <a:rPr lang="en-US" altLang="en-US" sz="2400"/>
            </a:br>
            <a:r>
              <a:rPr lang="en-US" altLang="en-US" sz="2400"/>
              <a:t>maximum</a:t>
            </a:r>
          </a:p>
        </p:txBody>
      </p:sp>
      <p:sp>
        <p:nvSpPr>
          <p:cNvPr id="6" name="Slide Number Placeholder 1"/>
          <p:cNvSpPr txBox="1">
            <a:spLocks/>
          </p:cNvSpPr>
          <p:nvPr/>
        </p:nvSpPr>
        <p:spPr>
          <a:xfrm>
            <a:off x="7086600" y="6324600"/>
            <a:ext cx="19050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pPr algn="r">
                <a:defRPr/>
              </a:pPr>
              <a:t>33</a:t>
            </a:fld>
            <a:endParaRPr lang="en-US" sz="20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smtClean="0"/>
              <a:t>Geomagnetically Induced Currents (GICs</a:t>
            </a:r>
          </a:p>
        </p:txBody>
      </p:sp>
      <p:sp>
        <p:nvSpPr>
          <p:cNvPr id="11267" name="Content Placeholder 2"/>
          <p:cNvSpPr>
            <a:spLocks noGrp="1"/>
          </p:cNvSpPr>
          <p:nvPr>
            <p:ph idx="1"/>
          </p:nvPr>
        </p:nvSpPr>
        <p:spPr>
          <a:xfrm>
            <a:off x="457200" y="1279525"/>
            <a:ext cx="8305800" cy="4800600"/>
          </a:xfrm>
        </p:spPr>
        <p:txBody>
          <a:bodyPr/>
          <a:lstStyle/>
          <a:p>
            <a:r>
              <a:rPr lang="en-US" altLang="en-US" dirty="0" smtClean="0">
                <a:latin typeface="Arial" charset="0"/>
                <a:cs typeface="Arial" charset="0"/>
              </a:rPr>
              <a:t>GMDs cause slowly varying electric fields</a:t>
            </a:r>
          </a:p>
          <a:p>
            <a:r>
              <a:rPr lang="en-US" altLang="en-US" dirty="0" smtClean="0">
                <a:latin typeface="Arial" charset="0"/>
                <a:cs typeface="Arial" charset="0"/>
              </a:rPr>
              <a:t>Along length of a high voltage transmission line, electric fields can be modeled as a dc voltage source superimposed on the lines</a:t>
            </a:r>
          </a:p>
          <a:p>
            <a:r>
              <a:rPr lang="en-US" altLang="en-US" dirty="0" smtClean="0">
                <a:latin typeface="Arial" charset="0"/>
                <a:cs typeface="Arial" charset="0"/>
              </a:rPr>
              <a:t>These voltage sources </a:t>
            </a:r>
            <a:br>
              <a:rPr lang="en-US" altLang="en-US" dirty="0" smtClean="0">
                <a:latin typeface="Arial" charset="0"/>
                <a:cs typeface="Arial" charset="0"/>
              </a:rPr>
            </a:br>
            <a:r>
              <a:rPr lang="en-US" altLang="en-US" dirty="0" smtClean="0">
                <a:latin typeface="Arial" charset="0"/>
                <a:cs typeface="Arial" charset="0"/>
              </a:rPr>
              <a:t>produce quasi-dc </a:t>
            </a:r>
            <a:br>
              <a:rPr lang="en-US" altLang="en-US" dirty="0" smtClean="0">
                <a:latin typeface="Arial" charset="0"/>
                <a:cs typeface="Arial" charset="0"/>
              </a:rPr>
            </a:br>
            <a:r>
              <a:rPr lang="en-US" altLang="en-US" dirty="0" smtClean="0">
                <a:latin typeface="Arial" charset="0"/>
                <a:cs typeface="Arial" charset="0"/>
              </a:rPr>
              <a:t>geomagnetically induced </a:t>
            </a:r>
            <a:br>
              <a:rPr lang="en-US" altLang="en-US" dirty="0" smtClean="0">
                <a:latin typeface="Arial" charset="0"/>
                <a:cs typeface="Arial" charset="0"/>
              </a:rPr>
            </a:br>
            <a:r>
              <a:rPr lang="en-US" altLang="en-US" dirty="0" smtClean="0">
                <a:latin typeface="Arial" charset="0"/>
                <a:cs typeface="Arial" charset="0"/>
              </a:rPr>
              <a:t>currents (GICs) that are </a:t>
            </a:r>
            <a:br>
              <a:rPr lang="en-US" altLang="en-US" dirty="0" smtClean="0">
                <a:latin typeface="Arial" charset="0"/>
                <a:cs typeface="Arial" charset="0"/>
              </a:rPr>
            </a:br>
            <a:r>
              <a:rPr lang="en-US" altLang="en-US" dirty="0" smtClean="0">
                <a:latin typeface="Arial" charset="0"/>
                <a:cs typeface="Arial" charset="0"/>
              </a:rPr>
              <a:t>superimposed on the ac </a:t>
            </a:r>
            <a:br>
              <a:rPr lang="en-US" altLang="en-US" dirty="0" smtClean="0">
                <a:latin typeface="Arial" charset="0"/>
                <a:cs typeface="Arial" charset="0"/>
              </a:rPr>
            </a:br>
            <a:r>
              <a:rPr lang="en-US" altLang="en-US" dirty="0" smtClean="0">
                <a:latin typeface="Arial" charset="0"/>
                <a:cs typeface="Arial" charset="0"/>
              </a:rPr>
              <a:t>(60 Hz) flows</a:t>
            </a:r>
          </a:p>
        </p:txBody>
      </p:sp>
      <p:pic>
        <p:nvPicPr>
          <p:cNvPr id="1126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971800"/>
            <a:ext cx="4017963" cy="327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1"/>
          <p:cNvSpPr txBox="1">
            <a:spLocks/>
          </p:cNvSpPr>
          <p:nvPr/>
        </p:nvSpPr>
        <p:spPr>
          <a:xfrm>
            <a:off x="7086600" y="6324600"/>
            <a:ext cx="19050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pPr algn="r">
                <a:defRPr/>
              </a:pPr>
              <a:t>34</a:t>
            </a:fld>
            <a:endParaRPr lang="en-US" sz="20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smtClean="0"/>
              <a:t>Transformer Impacts of GICs</a:t>
            </a:r>
          </a:p>
        </p:txBody>
      </p:sp>
      <p:sp>
        <p:nvSpPr>
          <p:cNvPr id="12291" name="Content Placeholder 2"/>
          <p:cNvSpPr>
            <a:spLocks noGrp="1"/>
          </p:cNvSpPr>
          <p:nvPr>
            <p:ph idx="1"/>
          </p:nvPr>
        </p:nvSpPr>
        <p:spPr>
          <a:xfrm>
            <a:off x="457200" y="1280160"/>
            <a:ext cx="4495800" cy="4800600"/>
          </a:xfrm>
        </p:spPr>
        <p:txBody>
          <a:bodyPr/>
          <a:lstStyle/>
          <a:p>
            <a:r>
              <a:rPr lang="en-US" altLang="en-US" sz="2400" dirty="0" smtClean="0">
                <a:latin typeface="Arial" charset="0"/>
                <a:cs typeface="Arial" charset="0"/>
              </a:rPr>
              <a:t>The superimposed  dc GICs can push transformers into </a:t>
            </a:r>
            <a:br>
              <a:rPr lang="en-US" altLang="en-US" sz="2400" dirty="0" smtClean="0">
                <a:latin typeface="Arial" charset="0"/>
                <a:cs typeface="Arial" charset="0"/>
              </a:rPr>
            </a:br>
            <a:r>
              <a:rPr lang="en-US" altLang="en-US" sz="2400" dirty="0" smtClean="0">
                <a:latin typeface="Arial" charset="0"/>
                <a:cs typeface="Arial" charset="0"/>
              </a:rPr>
              <a:t>saturation for part of the ac cycle</a:t>
            </a:r>
          </a:p>
          <a:p>
            <a:r>
              <a:rPr lang="en-US" altLang="en-US" sz="2400" dirty="0" smtClean="0">
                <a:latin typeface="Arial" charset="0"/>
                <a:cs typeface="Arial" charset="0"/>
              </a:rPr>
              <a:t>This can cause large harmonics; in the positive sequence (e.g., power flow and transient </a:t>
            </a:r>
            <a:br>
              <a:rPr lang="en-US" altLang="en-US" sz="2400" dirty="0" smtClean="0">
                <a:latin typeface="Arial" charset="0"/>
                <a:cs typeface="Arial" charset="0"/>
              </a:rPr>
            </a:br>
            <a:r>
              <a:rPr lang="en-US" altLang="en-US" sz="2400" dirty="0" smtClean="0">
                <a:latin typeface="Arial" charset="0"/>
                <a:cs typeface="Arial" charset="0"/>
              </a:rPr>
              <a:t>stability) these harmonics can be represented by increased reactive power losses in the transformer </a:t>
            </a:r>
          </a:p>
        </p:txBody>
      </p:sp>
      <p:pic>
        <p:nvPicPr>
          <p:cNvPr id="1229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990600"/>
            <a:ext cx="3962400" cy="288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3383" y="4267200"/>
            <a:ext cx="4298950" cy="223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5" name="TextBox 4"/>
          <p:cNvSpPr txBox="1">
            <a:spLocks noChangeArrowheads="1"/>
          </p:cNvSpPr>
          <p:nvPr/>
        </p:nvSpPr>
        <p:spPr bwMode="auto">
          <a:xfrm>
            <a:off x="304800" y="6172200"/>
            <a:ext cx="44751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6600"/>
              </a:buClr>
              <a:buSzPct val="140000"/>
              <a:buChar char="•"/>
              <a:defRPr sz="3200">
                <a:solidFill>
                  <a:schemeClr val="tx1"/>
                </a:solidFill>
                <a:latin typeface="Times New Roman" pitchFamily="18" charset="0"/>
              </a:defRPr>
            </a:lvl1pPr>
            <a:lvl2pPr marL="742950" indent="-285750" eaLnBrk="0" hangingPunct="0">
              <a:spcBef>
                <a:spcPct val="20000"/>
              </a:spcBef>
              <a:buClr>
                <a:srgbClr val="006600"/>
              </a:buClr>
              <a:buSzPct val="140000"/>
              <a:buChar char="–"/>
              <a:defRPr sz="2800">
                <a:solidFill>
                  <a:schemeClr val="tx1"/>
                </a:solidFill>
                <a:latin typeface="Times New Roman" pitchFamily="18" charset="0"/>
              </a:defRPr>
            </a:lvl2pPr>
            <a:lvl3pPr marL="1143000" indent="-228600" eaLnBrk="0" hangingPunct="0">
              <a:spcBef>
                <a:spcPct val="20000"/>
              </a:spcBef>
              <a:buClr>
                <a:srgbClr val="006600"/>
              </a:buClr>
              <a:buSzPct val="140000"/>
              <a:buChar char="•"/>
              <a:defRPr sz="2400">
                <a:solidFill>
                  <a:schemeClr val="tx1"/>
                </a:solidFill>
                <a:latin typeface="Times New Roman" pitchFamily="18" charset="0"/>
              </a:defRPr>
            </a:lvl3pPr>
            <a:lvl4pPr marL="1600200" indent="-228600" eaLnBrk="0" hangingPunct="0">
              <a:spcBef>
                <a:spcPct val="20000"/>
              </a:spcBef>
              <a:buClr>
                <a:srgbClr val="006600"/>
              </a:buClr>
              <a:buSzPct val="140000"/>
              <a:buChar char="–"/>
              <a:defRPr sz="2000">
                <a:solidFill>
                  <a:schemeClr val="tx1"/>
                </a:solidFill>
                <a:latin typeface="Times New Roman" pitchFamily="18" charset="0"/>
              </a:defRPr>
            </a:lvl4pPr>
            <a:lvl5pPr marL="2057400" indent="-228600" eaLnBrk="0" hangingPunct="0">
              <a:spcBef>
                <a:spcPct val="20000"/>
              </a:spcBef>
              <a:buClr>
                <a:srgbClr val="006600"/>
              </a:buClr>
              <a:buSzPct val="14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9pPr>
          </a:lstStyle>
          <a:p>
            <a:pPr>
              <a:spcBef>
                <a:spcPct val="0"/>
              </a:spcBef>
              <a:buClrTx/>
              <a:buSzTx/>
              <a:buFontTx/>
              <a:buNone/>
            </a:pPr>
            <a:r>
              <a:rPr lang="en-US" altLang="en-US" sz="1200"/>
              <a:t>Images: Craig Stiegemeier and Ed Schweitzer, JASON Presentations,</a:t>
            </a:r>
            <a:br>
              <a:rPr lang="en-US" altLang="en-US" sz="1200"/>
            </a:br>
            <a:r>
              <a:rPr lang="en-US" altLang="en-US" sz="1200"/>
              <a:t>June 2011</a:t>
            </a:r>
          </a:p>
        </p:txBody>
      </p:sp>
      <p:sp>
        <p:nvSpPr>
          <p:cNvPr id="12296" name="TextBox 5"/>
          <p:cNvSpPr txBox="1">
            <a:spLocks noChangeArrowheads="1"/>
          </p:cNvSpPr>
          <p:nvPr/>
        </p:nvSpPr>
        <p:spPr bwMode="auto">
          <a:xfrm>
            <a:off x="6307138" y="3884613"/>
            <a:ext cx="1535112" cy="4603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6600"/>
              </a:buClr>
              <a:buSzPct val="140000"/>
              <a:buChar char="•"/>
              <a:defRPr sz="3200">
                <a:solidFill>
                  <a:schemeClr val="tx1"/>
                </a:solidFill>
                <a:latin typeface="Times New Roman" pitchFamily="18" charset="0"/>
              </a:defRPr>
            </a:lvl1pPr>
            <a:lvl2pPr marL="742950" indent="-285750" eaLnBrk="0" hangingPunct="0">
              <a:spcBef>
                <a:spcPct val="20000"/>
              </a:spcBef>
              <a:buClr>
                <a:srgbClr val="006600"/>
              </a:buClr>
              <a:buSzPct val="140000"/>
              <a:buChar char="–"/>
              <a:defRPr sz="2800">
                <a:solidFill>
                  <a:schemeClr val="tx1"/>
                </a:solidFill>
                <a:latin typeface="Times New Roman" pitchFamily="18" charset="0"/>
              </a:defRPr>
            </a:lvl2pPr>
            <a:lvl3pPr marL="1143000" indent="-228600" eaLnBrk="0" hangingPunct="0">
              <a:spcBef>
                <a:spcPct val="20000"/>
              </a:spcBef>
              <a:buClr>
                <a:srgbClr val="006600"/>
              </a:buClr>
              <a:buSzPct val="140000"/>
              <a:buChar char="•"/>
              <a:defRPr sz="2400">
                <a:solidFill>
                  <a:schemeClr val="tx1"/>
                </a:solidFill>
                <a:latin typeface="Times New Roman" pitchFamily="18" charset="0"/>
              </a:defRPr>
            </a:lvl3pPr>
            <a:lvl4pPr marL="1600200" indent="-228600" eaLnBrk="0" hangingPunct="0">
              <a:spcBef>
                <a:spcPct val="20000"/>
              </a:spcBef>
              <a:buClr>
                <a:srgbClr val="006600"/>
              </a:buClr>
              <a:buSzPct val="140000"/>
              <a:buChar char="–"/>
              <a:defRPr sz="2000">
                <a:solidFill>
                  <a:schemeClr val="tx1"/>
                </a:solidFill>
                <a:latin typeface="Times New Roman" pitchFamily="18" charset="0"/>
              </a:defRPr>
            </a:lvl4pPr>
            <a:lvl5pPr marL="2057400" indent="-228600" eaLnBrk="0" hangingPunct="0">
              <a:spcBef>
                <a:spcPct val="20000"/>
              </a:spcBef>
              <a:buClr>
                <a:srgbClr val="006600"/>
              </a:buClr>
              <a:buSzPct val="14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9pPr>
          </a:lstStyle>
          <a:p>
            <a:pPr>
              <a:spcBef>
                <a:spcPct val="0"/>
              </a:spcBef>
              <a:buClrTx/>
              <a:buSzTx/>
              <a:buFontTx/>
              <a:buNone/>
            </a:pPr>
            <a:r>
              <a:rPr lang="en-US" altLang="en-US" sz="2400"/>
              <a:t>Harmonics</a:t>
            </a:r>
          </a:p>
        </p:txBody>
      </p:sp>
      <p:sp>
        <p:nvSpPr>
          <p:cNvPr id="9" name="Slide Number Placeholder 1"/>
          <p:cNvSpPr txBox="1">
            <a:spLocks/>
          </p:cNvSpPr>
          <p:nvPr/>
        </p:nvSpPr>
        <p:spPr>
          <a:xfrm>
            <a:off x="7086600" y="6324600"/>
            <a:ext cx="19050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pPr algn="r">
                <a:defRPr/>
              </a:pPr>
              <a:t>35</a:t>
            </a:fld>
            <a:endParaRPr lang="en-US" sz="20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smtClean="0"/>
              <a:t>GMD Enhanced Power Analysis Software</a:t>
            </a:r>
          </a:p>
        </p:txBody>
      </p:sp>
      <p:sp>
        <p:nvSpPr>
          <p:cNvPr id="13315" name="Content Placeholder 2"/>
          <p:cNvSpPr>
            <a:spLocks noGrp="1"/>
          </p:cNvSpPr>
          <p:nvPr>
            <p:ph idx="1"/>
          </p:nvPr>
        </p:nvSpPr>
        <p:spPr>
          <a:xfrm>
            <a:off x="457200" y="1279525"/>
            <a:ext cx="8305800" cy="4800600"/>
          </a:xfrm>
        </p:spPr>
        <p:txBody>
          <a:bodyPr/>
          <a:lstStyle/>
          <a:p>
            <a:r>
              <a:rPr lang="en-US" altLang="en-US" dirty="0" smtClean="0">
                <a:latin typeface="Arial" charset="0"/>
                <a:cs typeface="Arial" charset="0"/>
              </a:rPr>
              <a:t>By integrating GIC calculations directly within power flow and transient stability engineers can see the impact of GICs on their systems, and consider mitigation options</a:t>
            </a:r>
          </a:p>
          <a:p>
            <a:r>
              <a:rPr lang="en-US" altLang="en-US" dirty="0" smtClean="0">
                <a:latin typeface="Arial" charset="0"/>
                <a:cs typeface="Arial" charset="0"/>
              </a:rPr>
              <a:t>GIC calculations use many of the existing model parameters such as line resistance.  Some non-standard values are also needed; either provided or estimated</a:t>
            </a:r>
          </a:p>
          <a:p>
            <a:pPr lvl="1"/>
            <a:r>
              <a:rPr lang="en-US" altLang="en-US" dirty="0" smtClean="0">
                <a:latin typeface="Arial" charset="0"/>
                <a:cs typeface="Arial" charset="0"/>
              </a:rPr>
              <a:t>Substation grounding resistance</a:t>
            </a:r>
          </a:p>
          <a:p>
            <a:pPr lvl="1"/>
            <a:r>
              <a:rPr lang="en-US" altLang="en-US" dirty="0" smtClean="0">
                <a:latin typeface="Arial" charset="0"/>
                <a:cs typeface="Arial" charset="0"/>
              </a:rPr>
              <a:t>transformer grounding configuration</a:t>
            </a:r>
          </a:p>
          <a:p>
            <a:pPr lvl="1"/>
            <a:r>
              <a:rPr lang="en-US" altLang="en-US" dirty="0" smtClean="0">
                <a:latin typeface="Arial" charset="0"/>
                <a:cs typeface="Arial" charset="0"/>
              </a:rPr>
              <a:t>transformer coil resistance</a:t>
            </a:r>
          </a:p>
          <a:p>
            <a:pPr lvl="1"/>
            <a:r>
              <a:rPr lang="en-US" altLang="en-US" dirty="0" smtClean="0">
                <a:latin typeface="Arial" charset="0"/>
                <a:cs typeface="Arial" charset="0"/>
              </a:rPr>
              <a:t>whether auto-transformer</a:t>
            </a:r>
          </a:p>
          <a:p>
            <a:pPr marL="0" indent="0">
              <a:buNone/>
            </a:pPr>
            <a:endParaRPr lang="en-US" altLang="en-US" dirty="0" smtClean="0">
              <a:latin typeface="Arial" charset="0"/>
              <a:cs typeface="Arial" charset="0"/>
            </a:endParaRPr>
          </a:p>
        </p:txBody>
      </p:sp>
      <p:sp>
        <p:nvSpPr>
          <p:cNvPr id="5" name="Slide Number Placeholder 1"/>
          <p:cNvSpPr txBox="1">
            <a:spLocks/>
          </p:cNvSpPr>
          <p:nvPr/>
        </p:nvSpPr>
        <p:spPr>
          <a:xfrm>
            <a:off x="7086600" y="6324600"/>
            <a:ext cx="19050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pPr algn="r">
                <a:defRPr/>
              </a:pPr>
              <a:t>36</a:t>
            </a:fld>
            <a:endParaRPr lang="en-US" sz="20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smtClean="0"/>
              <a:t>Overview of GMD Assessments</a:t>
            </a:r>
          </a:p>
        </p:txBody>
      </p:sp>
      <p:pic>
        <p:nvPicPr>
          <p:cNvPr id="14340" name="Content Placeholder 5"/>
          <p:cNvPicPr>
            <a:picLocks noGrp="1"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9425" y="1600200"/>
            <a:ext cx="8229600" cy="293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5"/>
          <p:cNvSpPr>
            <a:spLocks noChangeArrowheads="1"/>
          </p:cNvSpPr>
          <p:nvPr/>
        </p:nvSpPr>
        <p:spPr bwMode="auto">
          <a:xfrm>
            <a:off x="941388" y="6248400"/>
            <a:ext cx="723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6600"/>
              </a:buClr>
              <a:buSzPct val="140000"/>
              <a:buChar char="•"/>
              <a:defRPr sz="3200">
                <a:solidFill>
                  <a:schemeClr val="tx1"/>
                </a:solidFill>
                <a:latin typeface="Times New Roman" pitchFamily="18" charset="0"/>
              </a:defRPr>
            </a:lvl1pPr>
            <a:lvl2pPr marL="742950" indent="-285750" eaLnBrk="0" hangingPunct="0">
              <a:spcBef>
                <a:spcPct val="20000"/>
              </a:spcBef>
              <a:buClr>
                <a:srgbClr val="006600"/>
              </a:buClr>
              <a:buSzPct val="140000"/>
              <a:buChar char="–"/>
              <a:defRPr sz="2800">
                <a:solidFill>
                  <a:schemeClr val="tx1"/>
                </a:solidFill>
                <a:latin typeface="Times New Roman" pitchFamily="18" charset="0"/>
              </a:defRPr>
            </a:lvl2pPr>
            <a:lvl3pPr marL="1143000" indent="-228600" eaLnBrk="0" hangingPunct="0">
              <a:spcBef>
                <a:spcPct val="20000"/>
              </a:spcBef>
              <a:buClr>
                <a:srgbClr val="006600"/>
              </a:buClr>
              <a:buSzPct val="140000"/>
              <a:buChar char="•"/>
              <a:defRPr sz="2400">
                <a:solidFill>
                  <a:schemeClr val="tx1"/>
                </a:solidFill>
                <a:latin typeface="Times New Roman" pitchFamily="18" charset="0"/>
              </a:defRPr>
            </a:lvl3pPr>
            <a:lvl4pPr marL="1600200" indent="-228600" eaLnBrk="0" hangingPunct="0">
              <a:spcBef>
                <a:spcPct val="20000"/>
              </a:spcBef>
              <a:buClr>
                <a:srgbClr val="006600"/>
              </a:buClr>
              <a:buSzPct val="140000"/>
              <a:buChar char="–"/>
              <a:defRPr sz="2000">
                <a:solidFill>
                  <a:schemeClr val="tx1"/>
                </a:solidFill>
                <a:latin typeface="Times New Roman" pitchFamily="18" charset="0"/>
              </a:defRPr>
            </a:lvl4pPr>
            <a:lvl5pPr marL="2057400" indent="-228600" eaLnBrk="0" hangingPunct="0">
              <a:spcBef>
                <a:spcPct val="20000"/>
              </a:spcBef>
              <a:buClr>
                <a:srgbClr val="006600"/>
              </a:buClr>
              <a:buSzPct val="14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9pPr>
          </a:lstStyle>
          <a:p>
            <a:pPr>
              <a:spcBef>
                <a:spcPct val="0"/>
              </a:spcBef>
              <a:buClrTx/>
              <a:buSzTx/>
              <a:buFontTx/>
              <a:buNone/>
            </a:pPr>
            <a:r>
              <a:rPr lang="en-US" altLang="en-US" sz="1200">
                <a:latin typeface="Arial" charset="0"/>
              </a:rPr>
              <a:t>Image Source: http://www.nerc.com/pa/Stand/WebinarLibrary/GMD_standards_update_june26_ec.pdf</a:t>
            </a:r>
          </a:p>
        </p:txBody>
      </p:sp>
      <p:sp>
        <p:nvSpPr>
          <p:cNvPr id="14342" name="TextBox 6"/>
          <p:cNvSpPr txBox="1">
            <a:spLocks noChangeArrowheads="1"/>
          </p:cNvSpPr>
          <p:nvPr/>
        </p:nvSpPr>
        <p:spPr bwMode="auto">
          <a:xfrm>
            <a:off x="385763" y="4538663"/>
            <a:ext cx="8348662" cy="12001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6600"/>
              </a:buClr>
              <a:buSzPct val="140000"/>
              <a:buChar char="•"/>
              <a:defRPr sz="3200">
                <a:solidFill>
                  <a:schemeClr val="tx1"/>
                </a:solidFill>
                <a:latin typeface="Times New Roman" pitchFamily="18" charset="0"/>
              </a:defRPr>
            </a:lvl1pPr>
            <a:lvl2pPr marL="742950" indent="-285750" eaLnBrk="0" hangingPunct="0">
              <a:spcBef>
                <a:spcPct val="20000"/>
              </a:spcBef>
              <a:buClr>
                <a:srgbClr val="006600"/>
              </a:buClr>
              <a:buSzPct val="140000"/>
              <a:buChar char="–"/>
              <a:defRPr sz="2800">
                <a:solidFill>
                  <a:schemeClr val="tx1"/>
                </a:solidFill>
                <a:latin typeface="Times New Roman" pitchFamily="18" charset="0"/>
              </a:defRPr>
            </a:lvl2pPr>
            <a:lvl3pPr marL="1143000" indent="-228600" eaLnBrk="0" hangingPunct="0">
              <a:spcBef>
                <a:spcPct val="20000"/>
              </a:spcBef>
              <a:buClr>
                <a:srgbClr val="006600"/>
              </a:buClr>
              <a:buSzPct val="140000"/>
              <a:buChar char="•"/>
              <a:defRPr sz="2400">
                <a:solidFill>
                  <a:schemeClr val="tx1"/>
                </a:solidFill>
                <a:latin typeface="Times New Roman" pitchFamily="18" charset="0"/>
              </a:defRPr>
            </a:lvl3pPr>
            <a:lvl4pPr marL="1600200" indent="-228600" eaLnBrk="0" hangingPunct="0">
              <a:spcBef>
                <a:spcPct val="20000"/>
              </a:spcBef>
              <a:buClr>
                <a:srgbClr val="006600"/>
              </a:buClr>
              <a:buSzPct val="140000"/>
              <a:buChar char="–"/>
              <a:defRPr sz="2000">
                <a:solidFill>
                  <a:schemeClr val="tx1"/>
                </a:solidFill>
                <a:latin typeface="Times New Roman" pitchFamily="18" charset="0"/>
              </a:defRPr>
            </a:lvl4pPr>
            <a:lvl5pPr marL="2057400" indent="-228600" eaLnBrk="0" hangingPunct="0">
              <a:spcBef>
                <a:spcPct val="20000"/>
              </a:spcBef>
              <a:buClr>
                <a:srgbClr val="006600"/>
              </a:buClr>
              <a:buSzPct val="14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9pPr>
          </a:lstStyle>
          <a:p>
            <a:pPr>
              <a:spcBef>
                <a:spcPct val="0"/>
              </a:spcBef>
              <a:buClrTx/>
              <a:buSzTx/>
              <a:buFontTx/>
              <a:buNone/>
            </a:pPr>
            <a:r>
              <a:rPr lang="en-US" altLang="en-US" sz="2400"/>
              <a:t>The two key concerns from a big storm are 1) large-scale blackout</a:t>
            </a:r>
            <a:br>
              <a:rPr lang="en-US" altLang="en-US" sz="2400"/>
            </a:br>
            <a:r>
              <a:rPr lang="en-US" altLang="en-US" sz="2400"/>
              <a:t>due to voltage collapse, 2) permanent transformer damage due to </a:t>
            </a:r>
          </a:p>
          <a:p>
            <a:pPr>
              <a:spcBef>
                <a:spcPct val="0"/>
              </a:spcBef>
              <a:buClrTx/>
              <a:buSzTx/>
              <a:buFontTx/>
              <a:buNone/>
            </a:pPr>
            <a:r>
              <a:rPr lang="en-US" altLang="en-US" sz="2400"/>
              <a:t>overheating </a:t>
            </a:r>
          </a:p>
        </p:txBody>
      </p:sp>
      <p:sp>
        <p:nvSpPr>
          <p:cNvPr id="14343" name="TextBox 2"/>
          <p:cNvSpPr txBox="1">
            <a:spLocks noChangeArrowheads="1"/>
          </p:cNvSpPr>
          <p:nvPr/>
        </p:nvSpPr>
        <p:spPr bwMode="auto">
          <a:xfrm>
            <a:off x="1600200" y="1295400"/>
            <a:ext cx="4819650" cy="4619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6600"/>
              </a:buClr>
              <a:buSzPct val="140000"/>
              <a:buChar char="•"/>
              <a:defRPr sz="3200">
                <a:solidFill>
                  <a:schemeClr val="tx1"/>
                </a:solidFill>
                <a:latin typeface="Times New Roman" pitchFamily="18" charset="0"/>
              </a:defRPr>
            </a:lvl1pPr>
            <a:lvl2pPr marL="742950" indent="-285750" eaLnBrk="0" hangingPunct="0">
              <a:spcBef>
                <a:spcPct val="20000"/>
              </a:spcBef>
              <a:buClr>
                <a:srgbClr val="006600"/>
              </a:buClr>
              <a:buSzPct val="140000"/>
              <a:buChar char="–"/>
              <a:defRPr sz="2800">
                <a:solidFill>
                  <a:schemeClr val="tx1"/>
                </a:solidFill>
                <a:latin typeface="Times New Roman" pitchFamily="18" charset="0"/>
              </a:defRPr>
            </a:lvl2pPr>
            <a:lvl3pPr marL="1143000" indent="-228600" eaLnBrk="0" hangingPunct="0">
              <a:spcBef>
                <a:spcPct val="20000"/>
              </a:spcBef>
              <a:buClr>
                <a:srgbClr val="006600"/>
              </a:buClr>
              <a:buSzPct val="140000"/>
              <a:buChar char="•"/>
              <a:defRPr sz="2400">
                <a:solidFill>
                  <a:schemeClr val="tx1"/>
                </a:solidFill>
                <a:latin typeface="Times New Roman" pitchFamily="18" charset="0"/>
              </a:defRPr>
            </a:lvl3pPr>
            <a:lvl4pPr marL="1600200" indent="-228600" eaLnBrk="0" hangingPunct="0">
              <a:spcBef>
                <a:spcPct val="20000"/>
              </a:spcBef>
              <a:buClr>
                <a:srgbClr val="006600"/>
              </a:buClr>
              <a:buSzPct val="140000"/>
              <a:buChar char="–"/>
              <a:defRPr sz="2000">
                <a:solidFill>
                  <a:schemeClr val="tx1"/>
                </a:solidFill>
                <a:latin typeface="Times New Roman" pitchFamily="18" charset="0"/>
              </a:defRPr>
            </a:lvl4pPr>
            <a:lvl5pPr marL="2057400" indent="-228600" eaLnBrk="0" hangingPunct="0">
              <a:spcBef>
                <a:spcPct val="20000"/>
              </a:spcBef>
              <a:buClr>
                <a:srgbClr val="006600"/>
              </a:buClr>
              <a:buSzPct val="14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9pPr>
          </a:lstStyle>
          <a:p>
            <a:pPr>
              <a:spcBef>
                <a:spcPct val="0"/>
              </a:spcBef>
              <a:buClrTx/>
              <a:buSzTx/>
              <a:buFontTx/>
              <a:buNone/>
            </a:pPr>
            <a:r>
              <a:rPr lang="en-US" altLang="en-US" sz="2400"/>
              <a:t>In is a quite interdisciplinary problem</a:t>
            </a:r>
          </a:p>
        </p:txBody>
      </p:sp>
      <p:sp>
        <p:nvSpPr>
          <p:cNvPr id="8" name="Slide Number Placeholder 1"/>
          <p:cNvSpPr txBox="1">
            <a:spLocks/>
          </p:cNvSpPr>
          <p:nvPr/>
        </p:nvSpPr>
        <p:spPr>
          <a:xfrm>
            <a:off x="7086600" y="6324600"/>
            <a:ext cx="19050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pPr algn="r">
                <a:defRPr/>
              </a:pPr>
              <a:t>37</a:t>
            </a:fld>
            <a:endParaRPr lang="en-US" sz="20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smtClean="0"/>
              <a:t>Determining GMD Storm Scenarios</a:t>
            </a:r>
          </a:p>
        </p:txBody>
      </p:sp>
      <p:sp>
        <p:nvSpPr>
          <p:cNvPr id="16387" name="Content Placeholder 2"/>
          <p:cNvSpPr>
            <a:spLocks noGrp="1"/>
          </p:cNvSpPr>
          <p:nvPr>
            <p:ph idx="1"/>
          </p:nvPr>
        </p:nvSpPr>
        <p:spPr>
          <a:xfrm>
            <a:off x="457200" y="1279525"/>
            <a:ext cx="8534400" cy="4800600"/>
          </a:xfrm>
        </p:spPr>
        <p:txBody>
          <a:bodyPr/>
          <a:lstStyle/>
          <a:p>
            <a:r>
              <a:rPr lang="en-US" altLang="en-US" dirty="0" smtClean="0">
                <a:latin typeface="Arial" charset="0"/>
                <a:cs typeface="Arial" charset="0"/>
              </a:rPr>
              <a:t>The starting point for the GIC analysis is an assumed storm scenario; determines the line dc voltages</a:t>
            </a:r>
          </a:p>
          <a:p>
            <a:r>
              <a:rPr lang="en-US" altLang="en-US" dirty="0" smtClean="0">
                <a:latin typeface="Arial" charset="0"/>
                <a:cs typeface="Arial" charset="0"/>
              </a:rPr>
              <a:t>Matching an actual storm can be complicated, and requires detailed knowledge of the associated geology</a:t>
            </a:r>
          </a:p>
          <a:p>
            <a:r>
              <a:rPr lang="en-US" altLang="en-US" dirty="0" smtClean="0">
                <a:latin typeface="Arial" charset="0"/>
                <a:cs typeface="Arial" charset="0"/>
              </a:rPr>
              <a:t>GICs vary linearly with the assumed electric field magnitudes and reactive power impacts on the transformers is also mostly linear</a:t>
            </a:r>
          </a:p>
          <a:p>
            <a:r>
              <a:rPr lang="en-US" altLang="en-US" dirty="0" smtClean="0">
                <a:latin typeface="Arial" charset="0"/>
                <a:cs typeface="Arial" charset="0"/>
              </a:rPr>
              <a:t>Working with space weather community to determine highest possible storms</a:t>
            </a:r>
          </a:p>
          <a:p>
            <a:endParaRPr lang="en-US" altLang="en-US" dirty="0" smtClean="0">
              <a:latin typeface="Arial" charset="0"/>
              <a:cs typeface="Arial" charset="0"/>
            </a:endParaRPr>
          </a:p>
        </p:txBody>
      </p:sp>
      <p:sp>
        <p:nvSpPr>
          <p:cNvPr id="5" name="Slide Number Placeholder 1"/>
          <p:cNvSpPr txBox="1">
            <a:spLocks/>
          </p:cNvSpPr>
          <p:nvPr/>
        </p:nvSpPr>
        <p:spPr>
          <a:xfrm>
            <a:off x="7086600" y="6324600"/>
            <a:ext cx="19050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pPr algn="r">
                <a:defRPr/>
              </a:pPr>
              <a:t>38</a:t>
            </a:fld>
            <a:endParaRPr lang="en-US" sz="20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smtClean="0"/>
              <a:t>Isochronous Governors </a:t>
            </a:r>
          </a:p>
        </p:txBody>
      </p:sp>
      <p:sp>
        <p:nvSpPr>
          <p:cNvPr id="12291" name="Content Placeholder 2"/>
          <p:cNvSpPr>
            <a:spLocks noGrp="1"/>
          </p:cNvSpPr>
          <p:nvPr>
            <p:ph idx="1"/>
          </p:nvPr>
        </p:nvSpPr>
        <p:spPr/>
        <p:txBody>
          <a:bodyPr/>
          <a:lstStyle/>
          <a:p>
            <a:pPr>
              <a:buFont typeface="Arial" charset="0"/>
              <a:buChar char="•"/>
            </a:pPr>
            <a:r>
              <a:rPr lang="en-US" altLang="en-US" dirty="0" smtClean="0"/>
              <a:t>Ideally we would like the governor to maintain the frequency at a constant value of 60 Hz (in North America)</a:t>
            </a:r>
          </a:p>
          <a:p>
            <a:pPr>
              <a:buFont typeface="Arial" charset="0"/>
              <a:buChar char="•"/>
            </a:pPr>
            <a:r>
              <a:rPr lang="en-US" altLang="en-US" dirty="0" smtClean="0"/>
              <a:t>This can be accomplished using an isochronous governor.  </a:t>
            </a:r>
          </a:p>
          <a:p>
            <a:pPr lvl="1">
              <a:buFont typeface="Arial" charset="0"/>
              <a:buChar char="•"/>
            </a:pPr>
            <a:r>
              <a:rPr lang="en-US" altLang="en-US" dirty="0" smtClean="0"/>
              <a:t>A </a:t>
            </a:r>
            <a:r>
              <a:rPr lang="en-US" altLang="en-US" dirty="0" err="1" smtClean="0"/>
              <a:t>flyball</a:t>
            </a:r>
            <a:r>
              <a:rPr lang="en-US" altLang="en-US" dirty="0" smtClean="0"/>
              <a:t> governor is not  an isochronous governor since the control action is proportional to the speed error</a:t>
            </a:r>
          </a:p>
          <a:p>
            <a:pPr lvl="1">
              <a:buFont typeface="Arial" charset="0"/>
              <a:buChar char="•"/>
            </a:pPr>
            <a:r>
              <a:rPr lang="en-US" altLang="en-US" dirty="0" smtClean="0"/>
              <a:t>An isochronous governor requires an integration of the speed error</a:t>
            </a:r>
          </a:p>
          <a:p>
            <a:pPr>
              <a:buFont typeface="Arial" charset="0"/>
              <a:buChar char="•"/>
            </a:pPr>
            <a:r>
              <a:rPr lang="en-US" altLang="en-US" dirty="0" smtClean="0"/>
              <a:t>Isochronous governors are used on stand alone generators but cannot be used on interconnected generators because of “hunting”</a:t>
            </a:r>
          </a:p>
          <a:p>
            <a:endParaRPr lang="en-US" altLang="en-US" dirty="0" smtClean="0"/>
          </a:p>
        </p:txBody>
      </p:sp>
      <p:sp>
        <p:nvSpPr>
          <p:cNvPr id="4" name="Slide Number Placeholder 1"/>
          <p:cNvSpPr txBox="1">
            <a:spLocks/>
          </p:cNvSpPr>
          <p:nvPr/>
        </p:nvSpPr>
        <p:spPr>
          <a:xfrm>
            <a:off x="7086600" y="6324600"/>
            <a:ext cx="19050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pPr algn="r">
                <a:defRPr/>
              </a:pPr>
              <a:t>3</a:t>
            </a:fld>
            <a:endParaRPr lang="en-US" sz="20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smtClean="0"/>
              <a:t>The Impact of a Large GMD </a:t>
            </a:r>
            <a:br>
              <a:rPr lang="en-US" altLang="en-US" smtClean="0"/>
            </a:br>
            <a:r>
              <a:rPr lang="en-US" altLang="en-US" smtClean="0"/>
              <a:t>From an Operations Perspective</a:t>
            </a:r>
          </a:p>
        </p:txBody>
      </p:sp>
      <p:sp>
        <p:nvSpPr>
          <p:cNvPr id="25603" name="Content Placeholder 2"/>
          <p:cNvSpPr>
            <a:spLocks noGrp="1"/>
          </p:cNvSpPr>
          <p:nvPr>
            <p:ph idx="1"/>
          </p:nvPr>
        </p:nvSpPr>
        <p:spPr>
          <a:xfrm>
            <a:off x="457200" y="1371600"/>
            <a:ext cx="8610600" cy="4800600"/>
          </a:xfrm>
        </p:spPr>
        <p:txBody>
          <a:bodyPr/>
          <a:lstStyle/>
          <a:p>
            <a:r>
              <a:rPr lang="en-US" altLang="en-US" sz="2400" dirty="0" smtClean="0">
                <a:latin typeface="Arial" charset="0"/>
                <a:cs typeface="Arial" charset="0"/>
              </a:rPr>
              <a:t>Would be maybe a day warning but without specifics </a:t>
            </a:r>
          </a:p>
          <a:p>
            <a:pPr lvl="1"/>
            <a:r>
              <a:rPr lang="en-US" altLang="en-US" sz="2000" dirty="0" smtClean="0">
                <a:latin typeface="Arial" charset="0"/>
                <a:cs typeface="Arial" charset="0"/>
              </a:rPr>
              <a:t>Satellite at Lagrange point one million miles from earth would give more details, but with just 30 minutes before impact</a:t>
            </a:r>
          </a:p>
          <a:p>
            <a:pPr lvl="1"/>
            <a:r>
              <a:rPr lang="en-US" altLang="en-US" sz="2000" dirty="0" smtClean="0">
                <a:latin typeface="Arial" charset="0"/>
                <a:cs typeface="Arial" charset="0"/>
              </a:rPr>
              <a:t>Would strike quickly ; rise time of minutes, rapidly covering a good chunk of the continent</a:t>
            </a:r>
          </a:p>
          <a:p>
            <a:r>
              <a:rPr lang="en-US" altLang="en-US" sz="2400" dirty="0" smtClean="0">
                <a:latin typeface="Arial" charset="0"/>
                <a:cs typeface="Arial" charset="0"/>
              </a:rPr>
              <a:t>Reactive power loadings on hundreds of transformers could sky rocket, causing heating issues and potential large-scale voltage collapses </a:t>
            </a:r>
          </a:p>
          <a:p>
            <a:r>
              <a:rPr lang="en-US" altLang="en-US" sz="2400" dirty="0" smtClean="0">
                <a:latin typeface="Arial" charset="0"/>
                <a:cs typeface="Arial" charset="0"/>
              </a:rPr>
              <a:t>Power system control software could fail</a:t>
            </a:r>
          </a:p>
          <a:p>
            <a:r>
              <a:rPr lang="en-US" altLang="en-US" sz="2400" dirty="0" smtClean="0">
                <a:latin typeface="Arial" charset="0"/>
                <a:cs typeface="Arial" charset="0"/>
              </a:rPr>
              <a:t>Control room personnel would be overwhelmed</a:t>
            </a:r>
          </a:p>
          <a:p>
            <a:r>
              <a:rPr lang="en-US" altLang="en-US" sz="2400" dirty="0" smtClean="0">
                <a:latin typeface="Arial" charset="0"/>
                <a:cs typeface="Arial" charset="0"/>
              </a:rPr>
              <a:t>The storm could last for days with varying intensity</a:t>
            </a:r>
          </a:p>
          <a:p>
            <a:r>
              <a:rPr lang="en-US" altLang="en-US" sz="2400" dirty="0" smtClean="0">
                <a:latin typeface="Arial" charset="0"/>
                <a:cs typeface="Arial" charset="0"/>
              </a:rPr>
              <a:t>Waiting until it occurs to prepare might not be a good idea</a:t>
            </a:r>
          </a:p>
        </p:txBody>
      </p:sp>
      <p:sp>
        <p:nvSpPr>
          <p:cNvPr id="7" name="Slide Number Placeholder 1"/>
          <p:cNvSpPr txBox="1">
            <a:spLocks/>
          </p:cNvSpPr>
          <p:nvPr/>
        </p:nvSpPr>
        <p:spPr>
          <a:xfrm>
            <a:off x="7086600" y="6324600"/>
            <a:ext cx="19050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pPr algn="r">
                <a:defRPr/>
              </a:pPr>
              <a:t>39</a:t>
            </a:fld>
            <a:endParaRPr lang="en-US" sz="20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smtClean="0"/>
              <a:t>Large-Scale Studies Require </a:t>
            </a:r>
            <a:br>
              <a:rPr lang="en-US" altLang="en-US" smtClean="0"/>
            </a:br>
            <a:r>
              <a:rPr lang="en-US" altLang="en-US" smtClean="0"/>
              <a:t>Geo-mapped Buses</a:t>
            </a:r>
          </a:p>
        </p:txBody>
      </p:sp>
      <p:pic>
        <p:nvPicPr>
          <p:cNvPr id="2765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19200"/>
            <a:ext cx="7772400" cy="528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3" name="TextBox 7"/>
          <p:cNvSpPr txBox="1">
            <a:spLocks noChangeArrowheads="1"/>
          </p:cNvSpPr>
          <p:nvPr/>
        </p:nvSpPr>
        <p:spPr bwMode="auto">
          <a:xfrm>
            <a:off x="7459663" y="2057400"/>
            <a:ext cx="1395412" cy="378618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6600"/>
              </a:buClr>
              <a:buSzPct val="140000"/>
              <a:buChar char="•"/>
              <a:defRPr sz="3200">
                <a:solidFill>
                  <a:schemeClr val="tx1"/>
                </a:solidFill>
                <a:latin typeface="Times New Roman" pitchFamily="18" charset="0"/>
              </a:defRPr>
            </a:lvl1pPr>
            <a:lvl2pPr marL="742950" indent="-285750" eaLnBrk="0" hangingPunct="0">
              <a:spcBef>
                <a:spcPct val="20000"/>
              </a:spcBef>
              <a:buClr>
                <a:srgbClr val="006600"/>
              </a:buClr>
              <a:buSzPct val="140000"/>
              <a:buChar char="–"/>
              <a:defRPr sz="2800">
                <a:solidFill>
                  <a:schemeClr val="tx1"/>
                </a:solidFill>
                <a:latin typeface="Times New Roman" pitchFamily="18" charset="0"/>
              </a:defRPr>
            </a:lvl2pPr>
            <a:lvl3pPr marL="1143000" indent="-228600" eaLnBrk="0" hangingPunct="0">
              <a:spcBef>
                <a:spcPct val="20000"/>
              </a:spcBef>
              <a:buClr>
                <a:srgbClr val="006600"/>
              </a:buClr>
              <a:buSzPct val="140000"/>
              <a:buChar char="•"/>
              <a:defRPr sz="2400">
                <a:solidFill>
                  <a:schemeClr val="tx1"/>
                </a:solidFill>
                <a:latin typeface="Times New Roman" pitchFamily="18" charset="0"/>
              </a:defRPr>
            </a:lvl3pPr>
            <a:lvl4pPr marL="1600200" indent="-228600" eaLnBrk="0" hangingPunct="0">
              <a:spcBef>
                <a:spcPct val="20000"/>
              </a:spcBef>
              <a:buClr>
                <a:srgbClr val="006600"/>
              </a:buClr>
              <a:buSzPct val="140000"/>
              <a:buChar char="–"/>
              <a:defRPr sz="2000">
                <a:solidFill>
                  <a:schemeClr val="tx1"/>
                </a:solidFill>
                <a:latin typeface="Times New Roman" pitchFamily="18" charset="0"/>
              </a:defRPr>
            </a:lvl4pPr>
            <a:lvl5pPr marL="2057400" indent="-228600" eaLnBrk="0" hangingPunct="0">
              <a:spcBef>
                <a:spcPct val="20000"/>
              </a:spcBef>
              <a:buClr>
                <a:srgbClr val="006600"/>
              </a:buClr>
              <a:buSzPct val="14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9pPr>
          </a:lstStyle>
          <a:p>
            <a:pPr>
              <a:spcBef>
                <a:spcPct val="0"/>
              </a:spcBef>
              <a:buClrTx/>
              <a:buSzTx/>
              <a:buFontTx/>
              <a:buNone/>
            </a:pPr>
            <a:r>
              <a:rPr lang="en-US" altLang="en-US" sz="2400"/>
              <a:t>Image</a:t>
            </a:r>
            <a:br>
              <a:rPr lang="en-US" altLang="en-US" sz="2400"/>
            </a:br>
            <a:r>
              <a:rPr lang="en-US" altLang="en-US" sz="2400"/>
              <a:t>is based</a:t>
            </a:r>
            <a:br>
              <a:rPr lang="en-US" altLang="en-US" sz="2400"/>
            </a:br>
            <a:r>
              <a:rPr lang="en-US" altLang="en-US" sz="2400"/>
              <a:t>on power</a:t>
            </a:r>
            <a:br>
              <a:rPr lang="en-US" altLang="en-US" sz="2400"/>
            </a:br>
            <a:r>
              <a:rPr lang="en-US" altLang="en-US" sz="2400"/>
              <a:t>flow data</a:t>
            </a:r>
            <a:br>
              <a:rPr lang="en-US" altLang="en-US" sz="2400"/>
            </a:br>
            <a:r>
              <a:rPr lang="en-US" altLang="en-US" sz="2400"/>
              <a:t>(summer</a:t>
            </a:r>
            <a:br>
              <a:rPr lang="en-US" altLang="en-US" sz="2400"/>
            </a:br>
            <a:r>
              <a:rPr lang="en-US" altLang="en-US" sz="2400"/>
              <a:t>2015) for</a:t>
            </a:r>
            <a:br>
              <a:rPr lang="en-US" altLang="en-US" sz="2400"/>
            </a:br>
            <a:r>
              <a:rPr lang="en-US" altLang="en-US" sz="2400"/>
              <a:t>the four</a:t>
            </a:r>
            <a:br>
              <a:rPr lang="en-US" altLang="en-US" sz="2400"/>
            </a:br>
            <a:r>
              <a:rPr lang="en-US" altLang="en-US" sz="2400"/>
              <a:t>North </a:t>
            </a:r>
            <a:br>
              <a:rPr lang="en-US" altLang="en-US" sz="2400"/>
            </a:br>
            <a:r>
              <a:rPr lang="en-US" altLang="en-US" sz="2400"/>
              <a:t>American</a:t>
            </a:r>
            <a:br>
              <a:rPr lang="en-US" altLang="en-US" sz="2400"/>
            </a:br>
            <a:r>
              <a:rPr lang="en-US" altLang="en-US" sz="2400"/>
              <a:t>grids</a:t>
            </a:r>
          </a:p>
        </p:txBody>
      </p:sp>
      <p:sp>
        <p:nvSpPr>
          <p:cNvPr id="6" name="Slide Number Placeholder 1"/>
          <p:cNvSpPr txBox="1">
            <a:spLocks/>
          </p:cNvSpPr>
          <p:nvPr/>
        </p:nvSpPr>
        <p:spPr>
          <a:xfrm>
            <a:off x="7086600" y="6324600"/>
            <a:ext cx="19050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pPr algn="r">
                <a:defRPr/>
              </a:pPr>
              <a:t>40</a:t>
            </a:fld>
            <a:endParaRPr lang="en-US" sz="20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smtClean="0"/>
              <a:t>GIC Flows in WECC for a Uniform 2.0 V/km, East-West Field </a:t>
            </a:r>
          </a:p>
        </p:txBody>
      </p:sp>
      <p:pic>
        <p:nvPicPr>
          <p:cNvPr id="28676" name="Picture 2"/>
          <p:cNvPicPr>
            <a:picLocks noChangeAspect="1" noChangeArrowheads="1"/>
          </p:cNvPicPr>
          <p:nvPr/>
        </p:nvPicPr>
        <p:blipFill>
          <a:blip r:embed="rId2">
            <a:extLst>
              <a:ext uri="{28A0092B-C50C-407E-A947-70E740481C1C}">
                <a14:useLocalDpi xmlns:a14="http://schemas.microsoft.com/office/drawing/2010/main" val="0"/>
              </a:ext>
            </a:extLst>
          </a:blip>
          <a:srcRect r="46136"/>
          <a:stretch>
            <a:fillRect/>
          </a:stretch>
        </p:blipFill>
        <p:spPr bwMode="auto">
          <a:xfrm>
            <a:off x="1905000" y="1314450"/>
            <a:ext cx="54864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1"/>
          <p:cNvSpPr txBox="1">
            <a:spLocks/>
          </p:cNvSpPr>
          <p:nvPr/>
        </p:nvSpPr>
        <p:spPr>
          <a:xfrm>
            <a:off x="7086600" y="6324600"/>
            <a:ext cx="19050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pPr algn="r">
                <a:defRPr/>
              </a:pPr>
              <a:t>41</a:t>
            </a:fld>
            <a:endParaRPr lang="en-US" sz="20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tLang="en-US" smtClean="0"/>
              <a:t>Geographic Data Views: Displaying Net Substation Current Injections</a:t>
            </a:r>
          </a:p>
        </p:txBody>
      </p:sp>
      <p:sp>
        <p:nvSpPr>
          <p:cNvPr id="33796" name="TextBox 2"/>
          <p:cNvSpPr txBox="1">
            <a:spLocks noChangeArrowheads="1"/>
          </p:cNvSpPr>
          <p:nvPr/>
        </p:nvSpPr>
        <p:spPr bwMode="auto">
          <a:xfrm>
            <a:off x="1143000" y="1219200"/>
            <a:ext cx="6059488" cy="4619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6600"/>
              </a:buClr>
              <a:buSzPct val="140000"/>
              <a:buChar char="•"/>
              <a:defRPr sz="3200">
                <a:solidFill>
                  <a:schemeClr val="tx1"/>
                </a:solidFill>
                <a:latin typeface="Times New Roman" pitchFamily="18" charset="0"/>
              </a:defRPr>
            </a:lvl1pPr>
            <a:lvl2pPr marL="742950" indent="-285750" eaLnBrk="0" hangingPunct="0">
              <a:spcBef>
                <a:spcPct val="20000"/>
              </a:spcBef>
              <a:buClr>
                <a:srgbClr val="006600"/>
              </a:buClr>
              <a:buSzPct val="140000"/>
              <a:buChar char="–"/>
              <a:defRPr sz="2800">
                <a:solidFill>
                  <a:schemeClr val="tx1"/>
                </a:solidFill>
                <a:latin typeface="Times New Roman" pitchFamily="18" charset="0"/>
              </a:defRPr>
            </a:lvl2pPr>
            <a:lvl3pPr marL="1143000" indent="-228600" eaLnBrk="0" hangingPunct="0">
              <a:spcBef>
                <a:spcPct val="20000"/>
              </a:spcBef>
              <a:buClr>
                <a:srgbClr val="006600"/>
              </a:buClr>
              <a:buSzPct val="140000"/>
              <a:buChar char="•"/>
              <a:defRPr sz="2400">
                <a:solidFill>
                  <a:schemeClr val="tx1"/>
                </a:solidFill>
                <a:latin typeface="Times New Roman" pitchFamily="18" charset="0"/>
              </a:defRPr>
            </a:lvl3pPr>
            <a:lvl4pPr marL="1600200" indent="-228600" eaLnBrk="0" hangingPunct="0">
              <a:spcBef>
                <a:spcPct val="20000"/>
              </a:spcBef>
              <a:buClr>
                <a:srgbClr val="006600"/>
              </a:buClr>
              <a:buSzPct val="140000"/>
              <a:buChar char="–"/>
              <a:defRPr sz="2000">
                <a:solidFill>
                  <a:schemeClr val="tx1"/>
                </a:solidFill>
                <a:latin typeface="Times New Roman" pitchFamily="18" charset="0"/>
              </a:defRPr>
            </a:lvl4pPr>
            <a:lvl5pPr marL="2057400" indent="-228600" eaLnBrk="0" hangingPunct="0">
              <a:spcBef>
                <a:spcPct val="20000"/>
              </a:spcBef>
              <a:buClr>
                <a:srgbClr val="006600"/>
              </a:buClr>
              <a:buSzPct val="14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9pPr>
          </a:lstStyle>
          <a:p>
            <a:pPr>
              <a:spcBef>
                <a:spcPct val="0"/>
              </a:spcBef>
              <a:buClrTx/>
              <a:buSzTx/>
              <a:buFontTx/>
              <a:buNone/>
            </a:pPr>
            <a:r>
              <a:rPr lang="en-US" altLang="en-US" sz="2400"/>
              <a:t>GICs tend to concentrate at network boundaries</a:t>
            </a:r>
          </a:p>
        </p:txBody>
      </p:sp>
      <p:pic>
        <p:nvPicPr>
          <p:cNvPr id="3379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1663" y="1905000"/>
            <a:ext cx="4953000" cy="475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1"/>
          <p:cNvSpPr txBox="1">
            <a:spLocks/>
          </p:cNvSpPr>
          <p:nvPr/>
        </p:nvSpPr>
        <p:spPr>
          <a:xfrm>
            <a:off x="7086600" y="6324600"/>
            <a:ext cx="19050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pPr algn="r">
                <a:defRPr/>
              </a:pPr>
              <a:t>42</a:t>
            </a:fld>
            <a:endParaRPr lang="en-US" sz="20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altLang="en-US" smtClean="0"/>
              <a:t>GIC Mitigation</a:t>
            </a:r>
          </a:p>
        </p:txBody>
      </p:sp>
      <p:sp>
        <p:nvSpPr>
          <p:cNvPr id="36867" name="Content Placeholder 2"/>
          <p:cNvSpPr>
            <a:spLocks noGrp="1"/>
          </p:cNvSpPr>
          <p:nvPr>
            <p:ph idx="1"/>
          </p:nvPr>
        </p:nvSpPr>
        <p:spPr>
          <a:xfrm>
            <a:off x="457200" y="1279525"/>
            <a:ext cx="8610600" cy="4800600"/>
          </a:xfrm>
        </p:spPr>
        <p:txBody>
          <a:bodyPr/>
          <a:lstStyle/>
          <a:p>
            <a:r>
              <a:rPr lang="en-US" altLang="en-US" dirty="0" smtClean="0">
                <a:latin typeface="Arial" charset="0"/>
                <a:cs typeface="Arial" charset="0"/>
              </a:rPr>
              <a:t>Engineers need tools to determine mitigation strategies</a:t>
            </a:r>
          </a:p>
          <a:p>
            <a:pPr lvl="1"/>
            <a:r>
              <a:rPr lang="en-US" altLang="en-US" dirty="0" smtClean="0">
                <a:latin typeface="Arial" charset="0"/>
                <a:cs typeface="Arial" charset="0"/>
              </a:rPr>
              <a:t>Cost-benefit analysis</a:t>
            </a:r>
          </a:p>
          <a:p>
            <a:r>
              <a:rPr lang="en-US" altLang="en-US" dirty="0" smtClean="0">
                <a:latin typeface="Arial" charset="0"/>
                <a:cs typeface="Arial" charset="0"/>
              </a:rPr>
              <a:t>GIC flows can be reduced both</a:t>
            </a:r>
            <a:br>
              <a:rPr lang="en-US" altLang="en-US" dirty="0" smtClean="0">
                <a:latin typeface="Arial" charset="0"/>
                <a:cs typeface="Arial" charset="0"/>
              </a:rPr>
            </a:br>
            <a:r>
              <a:rPr lang="en-US" altLang="en-US" dirty="0" smtClean="0">
                <a:latin typeface="Arial" charset="0"/>
                <a:cs typeface="Arial" charset="0"/>
              </a:rPr>
              <a:t>through operational strategies </a:t>
            </a:r>
            <a:br>
              <a:rPr lang="en-US" altLang="en-US" dirty="0" smtClean="0">
                <a:latin typeface="Arial" charset="0"/>
                <a:cs typeface="Arial" charset="0"/>
              </a:rPr>
            </a:br>
            <a:r>
              <a:rPr lang="en-US" altLang="en-US" dirty="0" smtClean="0">
                <a:latin typeface="Arial" charset="0"/>
                <a:cs typeface="Arial" charset="0"/>
              </a:rPr>
              <a:t>such as opening lines, </a:t>
            </a:r>
            <a:br>
              <a:rPr lang="en-US" altLang="en-US" dirty="0" smtClean="0">
                <a:latin typeface="Arial" charset="0"/>
                <a:cs typeface="Arial" charset="0"/>
              </a:rPr>
            </a:br>
            <a:r>
              <a:rPr lang="en-US" altLang="en-US" dirty="0" smtClean="0">
                <a:latin typeface="Arial" charset="0"/>
                <a:cs typeface="Arial" charset="0"/>
              </a:rPr>
              <a:t>and through longer term </a:t>
            </a:r>
            <a:br>
              <a:rPr lang="en-US" altLang="en-US" dirty="0" smtClean="0">
                <a:latin typeface="Arial" charset="0"/>
                <a:cs typeface="Arial" charset="0"/>
              </a:rPr>
            </a:br>
            <a:r>
              <a:rPr lang="en-US" altLang="en-US" dirty="0" smtClean="0">
                <a:latin typeface="Arial" charset="0"/>
                <a:cs typeface="Arial" charset="0"/>
              </a:rPr>
              <a:t>approaches such as installing </a:t>
            </a:r>
            <a:br>
              <a:rPr lang="en-US" altLang="en-US" dirty="0" smtClean="0">
                <a:latin typeface="Arial" charset="0"/>
                <a:cs typeface="Arial" charset="0"/>
              </a:rPr>
            </a:br>
            <a:r>
              <a:rPr lang="en-US" altLang="en-US" dirty="0" smtClean="0">
                <a:latin typeface="Arial" charset="0"/>
                <a:cs typeface="Arial" charset="0"/>
              </a:rPr>
              <a:t>blocking devices</a:t>
            </a:r>
          </a:p>
          <a:p>
            <a:r>
              <a:rPr lang="en-US" altLang="en-US" dirty="0" err="1" smtClean="0">
                <a:latin typeface="Arial" charset="0"/>
                <a:cs typeface="Arial" charset="0"/>
              </a:rPr>
              <a:t>Redispatching</a:t>
            </a:r>
            <a:r>
              <a:rPr lang="en-US" altLang="en-US" dirty="0" smtClean="0">
                <a:latin typeface="Arial" charset="0"/>
                <a:cs typeface="Arial" charset="0"/>
              </a:rPr>
              <a:t> the system can</a:t>
            </a:r>
            <a:br>
              <a:rPr lang="en-US" altLang="en-US" dirty="0" smtClean="0">
                <a:latin typeface="Arial" charset="0"/>
                <a:cs typeface="Arial" charset="0"/>
              </a:rPr>
            </a:br>
            <a:r>
              <a:rPr lang="en-US" altLang="en-US" dirty="0" smtClean="0">
                <a:latin typeface="Arial" charset="0"/>
                <a:cs typeface="Arial" charset="0"/>
              </a:rPr>
              <a:t>change transformer loadings,</a:t>
            </a:r>
            <a:br>
              <a:rPr lang="en-US" altLang="en-US" dirty="0" smtClean="0">
                <a:latin typeface="Arial" charset="0"/>
                <a:cs typeface="Arial" charset="0"/>
              </a:rPr>
            </a:br>
            <a:r>
              <a:rPr lang="en-US" altLang="en-US" dirty="0" smtClean="0">
                <a:latin typeface="Arial" charset="0"/>
                <a:cs typeface="Arial" charset="0"/>
              </a:rPr>
              <a:t>providing margins for GICs</a:t>
            </a:r>
          </a:p>
          <a:p>
            <a:endParaRPr lang="en-US" altLang="en-US" dirty="0" smtClean="0">
              <a:latin typeface="Arial" charset="0"/>
              <a:cs typeface="Arial" charset="0"/>
            </a:endParaRPr>
          </a:p>
        </p:txBody>
      </p:sp>
      <p:pic>
        <p:nvPicPr>
          <p:cNvPr id="3686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1828800"/>
            <a:ext cx="2971800" cy="2890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1"/>
          <p:cNvSpPr txBox="1">
            <a:spLocks/>
          </p:cNvSpPr>
          <p:nvPr/>
        </p:nvSpPr>
        <p:spPr>
          <a:xfrm>
            <a:off x="7086600" y="6324600"/>
            <a:ext cx="19050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pPr algn="r">
                <a:defRPr/>
              </a:pPr>
              <a:t>43</a:t>
            </a:fld>
            <a:endParaRPr lang="en-US" sz="20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Nuclear Electromagnetic Pulses (EMPs)</a:t>
            </a:r>
            <a:endParaRPr lang="en-US" dirty="0"/>
          </a:p>
        </p:txBody>
      </p:sp>
      <p:sp>
        <p:nvSpPr>
          <p:cNvPr id="3" name="Content Placeholder 2"/>
          <p:cNvSpPr>
            <a:spLocks noGrp="1"/>
          </p:cNvSpPr>
          <p:nvPr>
            <p:ph idx="1"/>
          </p:nvPr>
        </p:nvSpPr>
        <p:spPr>
          <a:xfrm>
            <a:off x="457200" y="1280160"/>
            <a:ext cx="8610600" cy="3733800"/>
          </a:xfrm>
        </p:spPr>
        <p:txBody>
          <a:bodyPr/>
          <a:lstStyle/>
          <a:p>
            <a:r>
              <a:rPr lang="en-US" altLang="en-US" sz="2400" dirty="0">
                <a:latin typeface="Arial" charset="0"/>
                <a:cs typeface="Arial" charset="0"/>
              </a:rPr>
              <a:t>Much of the information on nuclear EMPs is classified</a:t>
            </a:r>
          </a:p>
          <a:p>
            <a:r>
              <a:rPr lang="en-US" altLang="en-US" sz="2400" dirty="0">
                <a:latin typeface="Arial" charset="0"/>
                <a:cs typeface="Arial" charset="0"/>
              </a:rPr>
              <a:t>Various public documents exist, including </a:t>
            </a:r>
            <a:br>
              <a:rPr lang="en-US" altLang="en-US" sz="2400" dirty="0">
                <a:latin typeface="Arial" charset="0"/>
                <a:cs typeface="Arial" charset="0"/>
              </a:rPr>
            </a:br>
            <a:r>
              <a:rPr lang="en-US" altLang="en-US" sz="2400" dirty="0">
                <a:latin typeface="Arial" charset="0"/>
                <a:cs typeface="Arial" charset="0"/>
              </a:rPr>
              <a:t>IEC 1000-2-9 (from 1996); some of the information presented here comes from this standard</a:t>
            </a:r>
          </a:p>
          <a:p>
            <a:r>
              <a:rPr lang="en-US" altLang="en-US" sz="2400" dirty="0">
                <a:latin typeface="Arial" charset="0"/>
                <a:cs typeface="Arial" charset="0"/>
              </a:rPr>
              <a:t>The primary concern about nuclear EMPS is the impacts caused by high altitude EMPs (HEMPs)</a:t>
            </a:r>
          </a:p>
          <a:p>
            <a:pPr lvl="1"/>
            <a:r>
              <a:rPr lang="en-US" altLang="en-US" sz="2000" dirty="0">
                <a:latin typeface="Arial" charset="0"/>
                <a:cs typeface="Arial" charset="0"/>
              </a:rPr>
              <a:t>From 30 to 100’s of km in altitude</a:t>
            </a:r>
          </a:p>
          <a:p>
            <a:pPr lvl="1"/>
            <a:r>
              <a:rPr lang="en-US" altLang="en-US" sz="2000" dirty="0">
                <a:latin typeface="Arial" charset="0"/>
                <a:cs typeface="Arial" charset="0"/>
              </a:rPr>
              <a:t>For a high altitude explosion the other common nuclear impacts (blast, thermal, radiation) do not occur at the ground </a:t>
            </a:r>
          </a:p>
          <a:p>
            <a:pPr lvl="1"/>
            <a:r>
              <a:rPr lang="en-US" altLang="en-US" sz="2000" dirty="0">
                <a:latin typeface="Arial" charset="0"/>
                <a:cs typeface="Arial" charset="0"/>
              </a:rPr>
              <a:t>Scope of HEMP impact can be almost continental</a:t>
            </a:r>
          </a:p>
          <a:p>
            <a:r>
              <a:rPr lang="en-US" altLang="en-US" sz="2400" dirty="0">
                <a:latin typeface="Arial" charset="0"/>
                <a:cs typeface="Arial" charset="0"/>
              </a:rPr>
              <a:t>More localized EMPs can be created by surface blasts; known as source region EMP (SREMP)</a:t>
            </a:r>
          </a:p>
          <a:p>
            <a:endParaRPr lang="en-US" dirty="0"/>
          </a:p>
        </p:txBody>
      </p:sp>
      <p:sp>
        <p:nvSpPr>
          <p:cNvPr id="4" name="Slide Number Placeholder 1"/>
          <p:cNvSpPr txBox="1">
            <a:spLocks/>
          </p:cNvSpPr>
          <p:nvPr/>
        </p:nvSpPr>
        <p:spPr>
          <a:xfrm>
            <a:off x="7086600" y="6324600"/>
            <a:ext cx="19050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pPr algn="r">
                <a:defRPr/>
              </a:pPr>
              <a:t>44</a:t>
            </a:fld>
            <a:endParaRPr lang="en-US" sz="2000" dirty="0"/>
          </a:p>
        </p:txBody>
      </p:sp>
    </p:spTree>
    <p:extLst>
      <p:ext uri="{BB962C8B-B14F-4D97-AF65-F5344CB8AC3E}">
        <p14:creationId xmlns:p14="http://schemas.microsoft.com/office/powerpoint/2010/main" val="11709771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HEMP Time Frames</a:t>
            </a:r>
            <a:endParaRPr lang="en-US" dirty="0"/>
          </a:p>
        </p:txBody>
      </p:sp>
      <p:sp>
        <p:nvSpPr>
          <p:cNvPr id="3" name="Content Placeholder 2"/>
          <p:cNvSpPr>
            <a:spLocks noGrp="1"/>
          </p:cNvSpPr>
          <p:nvPr>
            <p:ph idx="1"/>
          </p:nvPr>
        </p:nvSpPr>
        <p:spPr/>
        <p:txBody>
          <a:bodyPr/>
          <a:lstStyle/>
          <a:p>
            <a:r>
              <a:rPr lang="en-US" altLang="en-US" dirty="0">
                <a:latin typeface="Arial" charset="0"/>
                <a:cs typeface="Arial" charset="0"/>
              </a:rPr>
              <a:t>The impacts of an HEMP are typically divided into three time frames: E1, E2 and E3</a:t>
            </a:r>
          </a:p>
          <a:p>
            <a:r>
              <a:rPr lang="en-US" altLang="en-US" dirty="0">
                <a:latin typeface="Arial" charset="0"/>
                <a:cs typeface="Arial" charset="0"/>
              </a:rPr>
              <a:t>The quickest, E1 with</a:t>
            </a:r>
            <a:br>
              <a:rPr lang="en-US" altLang="en-US" dirty="0">
                <a:latin typeface="Arial" charset="0"/>
                <a:cs typeface="Arial" charset="0"/>
              </a:rPr>
            </a:br>
            <a:r>
              <a:rPr lang="en-US" altLang="en-US" dirty="0">
                <a:latin typeface="Arial" charset="0"/>
                <a:cs typeface="Arial" charset="0"/>
              </a:rPr>
              <a:t>maximum electric </a:t>
            </a:r>
            <a:br>
              <a:rPr lang="en-US" altLang="en-US" dirty="0">
                <a:latin typeface="Arial" charset="0"/>
                <a:cs typeface="Arial" charset="0"/>
              </a:rPr>
            </a:br>
            <a:r>
              <a:rPr lang="en-US" altLang="en-US" dirty="0">
                <a:latin typeface="Arial" charset="0"/>
                <a:cs typeface="Arial" charset="0"/>
              </a:rPr>
              <a:t>fields of 10’s of kV </a:t>
            </a:r>
            <a:br>
              <a:rPr lang="en-US" altLang="en-US" dirty="0">
                <a:latin typeface="Arial" charset="0"/>
                <a:cs typeface="Arial" charset="0"/>
              </a:rPr>
            </a:br>
            <a:r>
              <a:rPr lang="en-US" altLang="en-US" dirty="0">
                <a:latin typeface="Arial" charset="0"/>
                <a:cs typeface="Arial" charset="0"/>
              </a:rPr>
              <a:t>per meter, can </a:t>
            </a:r>
            <a:br>
              <a:rPr lang="en-US" altLang="en-US" dirty="0">
                <a:latin typeface="Arial" charset="0"/>
                <a:cs typeface="Arial" charset="0"/>
              </a:rPr>
            </a:br>
            <a:r>
              <a:rPr lang="en-US" altLang="en-US" dirty="0">
                <a:latin typeface="Arial" charset="0"/>
                <a:cs typeface="Arial" charset="0"/>
              </a:rPr>
              <a:t>impact unshielded </a:t>
            </a:r>
            <a:br>
              <a:rPr lang="en-US" altLang="en-US" dirty="0">
                <a:latin typeface="Arial" charset="0"/>
                <a:cs typeface="Arial" charset="0"/>
              </a:rPr>
            </a:br>
            <a:r>
              <a:rPr lang="en-US" altLang="en-US" dirty="0">
                <a:latin typeface="Arial" charset="0"/>
                <a:cs typeface="Arial" charset="0"/>
              </a:rPr>
              <a:t>electronics</a:t>
            </a:r>
          </a:p>
          <a:p>
            <a:r>
              <a:rPr lang="en-US" altLang="en-US" dirty="0">
                <a:latin typeface="Arial" charset="0"/>
                <a:cs typeface="Arial" charset="0"/>
              </a:rPr>
              <a:t>E2, with electric fields </a:t>
            </a:r>
            <a:r>
              <a:rPr lang="en-US" altLang="en-US" dirty="0" smtClean="0">
                <a:latin typeface="Arial" charset="0"/>
                <a:cs typeface="Arial" charset="0"/>
              </a:rPr>
              <a:t> of </a:t>
            </a:r>
            <a:r>
              <a:rPr lang="en-US" altLang="en-US" dirty="0">
                <a:latin typeface="Arial" charset="0"/>
                <a:cs typeface="Arial" charset="0"/>
              </a:rPr>
              <a:t>up to 100 volts per meter, is similar to lightning</a:t>
            </a:r>
          </a:p>
          <a:p>
            <a:r>
              <a:rPr lang="en-US" altLang="en-US" dirty="0" smtClean="0">
                <a:latin typeface="Arial" charset="0"/>
                <a:cs typeface="Arial" charset="0"/>
              </a:rPr>
              <a:t>Power grid concerns with E3; similar </a:t>
            </a:r>
            <a:r>
              <a:rPr lang="en-US" altLang="en-US" dirty="0">
                <a:latin typeface="Arial" charset="0"/>
                <a:cs typeface="Arial" charset="0"/>
              </a:rPr>
              <a:t>to GMDs</a:t>
            </a:r>
            <a:endParaRPr lang="en-US" dirty="0"/>
          </a:p>
        </p:txBody>
      </p:sp>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133600"/>
            <a:ext cx="4325938"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5"/>
          <p:cNvSpPr txBox="1">
            <a:spLocks noChangeArrowheads="1"/>
          </p:cNvSpPr>
          <p:nvPr/>
        </p:nvSpPr>
        <p:spPr bwMode="auto">
          <a:xfrm>
            <a:off x="2133600" y="6324600"/>
            <a:ext cx="386355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600"/>
              </a:buClr>
              <a:buSzPct val="140000"/>
              <a:buChar char="•"/>
              <a:defRPr sz="3200">
                <a:solidFill>
                  <a:schemeClr val="tx1"/>
                </a:solidFill>
                <a:latin typeface="Times New Roman" pitchFamily="18" charset="0"/>
              </a:defRPr>
            </a:lvl1pPr>
            <a:lvl2pPr marL="742950" indent="-285750">
              <a:spcBef>
                <a:spcPct val="20000"/>
              </a:spcBef>
              <a:buClr>
                <a:srgbClr val="006600"/>
              </a:buClr>
              <a:buSzPct val="140000"/>
              <a:buChar char="–"/>
              <a:defRPr sz="2800">
                <a:solidFill>
                  <a:schemeClr val="tx1"/>
                </a:solidFill>
                <a:latin typeface="Times New Roman" pitchFamily="18" charset="0"/>
              </a:defRPr>
            </a:lvl2pPr>
            <a:lvl3pPr marL="1143000" indent="-228600">
              <a:spcBef>
                <a:spcPct val="20000"/>
              </a:spcBef>
              <a:buClr>
                <a:srgbClr val="006600"/>
              </a:buClr>
              <a:buSzPct val="140000"/>
              <a:buChar char="•"/>
              <a:defRPr sz="2400">
                <a:solidFill>
                  <a:schemeClr val="tx1"/>
                </a:solidFill>
                <a:latin typeface="Times New Roman" pitchFamily="18" charset="0"/>
              </a:defRPr>
            </a:lvl3pPr>
            <a:lvl4pPr marL="1600200" indent="-228600">
              <a:spcBef>
                <a:spcPct val="20000"/>
              </a:spcBef>
              <a:buClr>
                <a:srgbClr val="006600"/>
              </a:buClr>
              <a:buSzPct val="140000"/>
              <a:buChar char="–"/>
              <a:defRPr sz="2000">
                <a:solidFill>
                  <a:schemeClr val="tx1"/>
                </a:solidFill>
                <a:latin typeface="Times New Roman" pitchFamily="18" charset="0"/>
              </a:defRPr>
            </a:lvl4pPr>
            <a:lvl5pPr marL="2057400" indent="-228600">
              <a:spcBef>
                <a:spcPct val="20000"/>
              </a:spcBef>
              <a:buClr>
                <a:srgbClr val="006600"/>
              </a:buClr>
              <a:buSzPct val="14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2000" dirty="0"/>
              <a:t>Image Source Data is IEC 1000-2-9</a:t>
            </a:r>
          </a:p>
        </p:txBody>
      </p:sp>
      <p:sp>
        <p:nvSpPr>
          <p:cNvPr id="6" name="Slide Number Placeholder 1"/>
          <p:cNvSpPr txBox="1">
            <a:spLocks/>
          </p:cNvSpPr>
          <p:nvPr/>
        </p:nvSpPr>
        <p:spPr>
          <a:xfrm>
            <a:off x="7086600" y="6324600"/>
            <a:ext cx="19050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pPr algn="r">
                <a:defRPr/>
              </a:pPr>
              <a:t>45</a:t>
            </a:fld>
            <a:endParaRPr lang="en-US" sz="2000" dirty="0"/>
          </a:p>
        </p:txBody>
      </p:sp>
    </p:spTree>
    <p:extLst>
      <p:ext uri="{BB962C8B-B14F-4D97-AF65-F5344CB8AC3E}">
        <p14:creationId xmlns:p14="http://schemas.microsoft.com/office/powerpoint/2010/main" val="15786372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HEMP Impacts versus Size and Altitude</a:t>
            </a:r>
            <a:endParaRPr lang="en-US" dirty="0"/>
          </a:p>
        </p:txBody>
      </p:sp>
      <p:sp>
        <p:nvSpPr>
          <p:cNvPr id="3" name="Content Placeholder 2"/>
          <p:cNvSpPr>
            <a:spLocks noGrp="1"/>
          </p:cNvSpPr>
          <p:nvPr>
            <p:ph idx="1"/>
          </p:nvPr>
        </p:nvSpPr>
        <p:spPr/>
        <p:txBody>
          <a:bodyPr/>
          <a:lstStyle/>
          <a:p>
            <a:r>
              <a:rPr lang="en-US" altLang="en-US" dirty="0">
                <a:latin typeface="Arial" charset="0"/>
                <a:cs typeface="Arial" charset="0"/>
              </a:rPr>
              <a:t>EMP impacts do not scale</a:t>
            </a:r>
            <a:br>
              <a:rPr lang="en-US" altLang="en-US" dirty="0">
                <a:latin typeface="Arial" charset="0"/>
                <a:cs typeface="Arial" charset="0"/>
              </a:rPr>
            </a:br>
            <a:r>
              <a:rPr lang="en-US" altLang="en-US" dirty="0">
                <a:latin typeface="Arial" charset="0"/>
                <a:cs typeface="Arial" charset="0"/>
              </a:rPr>
              <a:t>linearly with weapon size</a:t>
            </a:r>
          </a:p>
          <a:p>
            <a:pPr lvl="1"/>
            <a:r>
              <a:rPr lang="en-US" altLang="en-US" dirty="0">
                <a:latin typeface="Arial" charset="0"/>
                <a:cs typeface="Arial" charset="0"/>
              </a:rPr>
              <a:t>Even quite small weapons</a:t>
            </a:r>
            <a:br>
              <a:rPr lang="en-US" altLang="en-US" dirty="0">
                <a:latin typeface="Arial" charset="0"/>
                <a:cs typeface="Arial" charset="0"/>
              </a:rPr>
            </a:br>
            <a:r>
              <a:rPr lang="en-US" altLang="en-US" dirty="0">
                <a:latin typeface="Arial" charset="0"/>
                <a:cs typeface="Arial" charset="0"/>
              </a:rPr>
              <a:t>(such as 10 kilotons) can</a:t>
            </a:r>
            <a:br>
              <a:rPr lang="en-US" altLang="en-US" dirty="0">
                <a:latin typeface="Arial" charset="0"/>
                <a:cs typeface="Arial" charset="0"/>
              </a:rPr>
            </a:br>
            <a:r>
              <a:rPr lang="en-US" altLang="en-US" dirty="0">
                <a:latin typeface="Arial" charset="0"/>
                <a:cs typeface="Arial" charset="0"/>
              </a:rPr>
              <a:t>produce large EMPs</a:t>
            </a:r>
          </a:p>
          <a:p>
            <a:endParaRPr lang="en-US" dirty="0"/>
          </a:p>
        </p:txBody>
      </p:sp>
      <p:pic>
        <p:nvPicPr>
          <p:cNvPr id="4" name="Picture 7" descr="https://upload.wikimedia.org/wikipedia/commons/b/b2/High_altitude_EM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447800"/>
            <a:ext cx="30575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375025"/>
            <a:ext cx="3733800" cy="2874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a:spLocks noChangeArrowheads="1"/>
          </p:cNvSpPr>
          <p:nvPr/>
        </p:nvSpPr>
        <p:spPr bwMode="auto">
          <a:xfrm>
            <a:off x="5181600" y="4953000"/>
            <a:ext cx="2576513" cy="12001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600"/>
              </a:buClr>
              <a:buSzPct val="140000"/>
              <a:buChar char="•"/>
              <a:defRPr sz="3200">
                <a:solidFill>
                  <a:schemeClr val="tx1"/>
                </a:solidFill>
                <a:latin typeface="Times New Roman" pitchFamily="18" charset="0"/>
              </a:defRPr>
            </a:lvl1pPr>
            <a:lvl2pPr marL="742950" indent="-285750">
              <a:spcBef>
                <a:spcPct val="20000"/>
              </a:spcBef>
              <a:buClr>
                <a:srgbClr val="006600"/>
              </a:buClr>
              <a:buSzPct val="140000"/>
              <a:buChar char="–"/>
              <a:defRPr sz="2800">
                <a:solidFill>
                  <a:schemeClr val="tx1"/>
                </a:solidFill>
                <a:latin typeface="Times New Roman" pitchFamily="18" charset="0"/>
              </a:defRPr>
            </a:lvl2pPr>
            <a:lvl3pPr marL="1143000" indent="-228600">
              <a:spcBef>
                <a:spcPct val="20000"/>
              </a:spcBef>
              <a:buClr>
                <a:srgbClr val="006600"/>
              </a:buClr>
              <a:buSzPct val="140000"/>
              <a:buChar char="•"/>
              <a:defRPr sz="2400">
                <a:solidFill>
                  <a:schemeClr val="tx1"/>
                </a:solidFill>
                <a:latin typeface="Times New Roman" pitchFamily="18" charset="0"/>
              </a:defRPr>
            </a:lvl3pPr>
            <a:lvl4pPr marL="1600200" indent="-228600">
              <a:spcBef>
                <a:spcPct val="20000"/>
              </a:spcBef>
              <a:buClr>
                <a:srgbClr val="006600"/>
              </a:buClr>
              <a:buSzPct val="140000"/>
              <a:buChar char="–"/>
              <a:defRPr sz="2000">
                <a:solidFill>
                  <a:schemeClr val="tx1"/>
                </a:solidFill>
                <a:latin typeface="Times New Roman" pitchFamily="18" charset="0"/>
              </a:defRPr>
            </a:lvl4pPr>
            <a:lvl5pPr marL="2057400" indent="-228600">
              <a:spcBef>
                <a:spcPct val="20000"/>
              </a:spcBef>
              <a:buClr>
                <a:srgbClr val="006600"/>
              </a:buClr>
              <a:buSzPct val="14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2400"/>
              <a:t>Low altitude EMPs</a:t>
            </a:r>
            <a:br>
              <a:rPr lang="en-US" altLang="en-US" sz="2400"/>
            </a:br>
            <a:r>
              <a:rPr lang="en-US" altLang="en-US" sz="2400"/>
              <a:t>can still have large</a:t>
            </a:r>
            <a:br>
              <a:rPr lang="en-US" altLang="en-US" sz="2400"/>
            </a:br>
            <a:r>
              <a:rPr lang="en-US" altLang="en-US" sz="2400"/>
              <a:t>footprints</a:t>
            </a:r>
          </a:p>
        </p:txBody>
      </p:sp>
      <p:sp>
        <p:nvSpPr>
          <p:cNvPr id="7" name="TextBox 4"/>
          <p:cNvSpPr txBox="1">
            <a:spLocks noChangeArrowheads="1"/>
          </p:cNvSpPr>
          <p:nvPr/>
        </p:nvSpPr>
        <p:spPr bwMode="auto">
          <a:xfrm>
            <a:off x="1546224" y="6403975"/>
            <a:ext cx="52403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600"/>
              </a:buClr>
              <a:buSzPct val="140000"/>
              <a:buChar char="•"/>
              <a:defRPr sz="3200">
                <a:solidFill>
                  <a:schemeClr val="tx1"/>
                </a:solidFill>
                <a:latin typeface="Times New Roman" pitchFamily="18" charset="0"/>
              </a:defRPr>
            </a:lvl1pPr>
            <a:lvl2pPr marL="742950" indent="-285750">
              <a:spcBef>
                <a:spcPct val="20000"/>
              </a:spcBef>
              <a:buClr>
                <a:srgbClr val="006600"/>
              </a:buClr>
              <a:buSzPct val="140000"/>
              <a:buChar char="–"/>
              <a:defRPr sz="2800">
                <a:solidFill>
                  <a:schemeClr val="tx1"/>
                </a:solidFill>
                <a:latin typeface="Times New Roman" pitchFamily="18" charset="0"/>
              </a:defRPr>
            </a:lvl2pPr>
            <a:lvl3pPr marL="1143000" indent="-228600">
              <a:spcBef>
                <a:spcPct val="20000"/>
              </a:spcBef>
              <a:buClr>
                <a:srgbClr val="006600"/>
              </a:buClr>
              <a:buSzPct val="140000"/>
              <a:buChar char="•"/>
              <a:defRPr sz="2400">
                <a:solidFill>
                  <a:schemeClr val="tx1"/>
                </a:solidFill>
                <a:latin typeface="Times New Roman" pitchFamily="18" charset="0"/>
              </a:defRPr>
            </a:lvl3pPr>
            <a:lvl4pPr marL="1600200" indent="-228600">
              <a:spcBef>
                <a:spcPct val="20000"/>
              </a:spcBef>
              <a:buClr>
                <a:srgbClr val="006600"/>
              </a:buClr>
              <a:buSzPct val="140000"/>
              <a:buChar char="–"/>
              <a:defRPr sz="2000">
                <a:solidFill>
                  <a:schemeClr val="tx1"/>
                </a:solidFill>
                <a:latin typeface="Times New Roman" pitchFamily="18" charset="0"/>
              </a:defRPr>
            </a:lvl4pPr>
            <a:lvl5pPr marL="2057400" indent="-228600">
              <a:spcBef>
                <a:spcPct val="20000"/>
              </a:spcBef>
              <a:buClr>
                <a:srgbClr val="006600"/>
              </a:buClr>
              <a:buSzPct val="14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400" dirty="0"/>
              <a:t>Image Sources: en.wikipedia.org/wiki/</a:t>
            </a:r>
            <a:r>
              <a:rPr lang="en-US" altLang="en-US" sz="1400" dirty="0" err="1"/>
              <a:t>Nuclear_electromagnetic_pulse</a:t>
            </a:r>
            <a:endParaRPr lang="en-US" altLang="en-US" sz="1400" dirty="0"/>
          </a:p>
        </p:txBody>
      </p:sp>
    </p:spTree>
    <p:extLst>
      <p:ext uri="{BB962C8B-B14F-4D97-AF65-F5344CB8AC3E}">
        <p14:creationId xmlns:p14="http://schemas.microsoft.com/office/powerpoint/2010/main" val="131042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smtClean="0"/>
              <a:t>Generator “Hunting”</a:t>
            </a:r>
          </a:p>
        </p:txBody>
      </p:sp>
      <p:sp>
        <p:nvSpPr>
          <p:cNvPr id="13315" name="Content Placeholder 2"/>
          <p:cNvSpPr>
            <a:spLocks noGrp="1"/>
          </p:cNvSpPr>
          <p:nvPr>
            <p:ph idx="1"/>
          </p:nvPr>
        </p:nvSpPr>
        <p:spPr/>
        <p:txBody>
          <a:bodyPr/>
          <a:lstStyle/>
          <a:p>
            <a:pPr>
              <a:buFont typeface="Arial" charset="0"/>
              <a:buChar char="•"/>
            </a:pPr>
            <a:r>
              <a:rPr lang="en-US" altLang="en-US" dirty="0" smtClean="0"/>
              <a:t>Control system “hunting” is oscillation around an equilibrium point</a:t>
            </a:r>
          </a:p>
          <a:p>
            <a:pPr>
              <a:buFont typeface="Arial" charset="0"/>
              <a:buChar char="•"/>
            </a:pPr>
            <a:r>
              <a:rPr lang="en-US" altLang="en-US" dirty="0" smtClean="0"/>
              <a:t>Trying to interconnect multiple isochronous generators will cause hunting because the frequency </a:t>
            </a:r>
            <a:r>
              <a:rPr lang="en-US" altLang="en-US" dirty="0" err="1" smtClean="0"/>
              <a:t>setpoints</a:t>
            </a:r>
            <a:r>
              <a:rPr lang="en-US" altLang="en-US" smtClean="0"/>
              <a:t> of the </a:t>
            </a:r>
            <a:r>
              <a:rPr lang="en-US" altLang="en-US" dirty="0" smtClean="0"/>
              <a:t>two generators are never exactly equal</a:t>
            </a:r>
          </a:p>
          <a:p>
            <a:pPr lvl="1">
              <a:buFont typeface="Arial" charset="0"/>
              <a:buChar char="•"/>
            </a:pPr>
            <a:r>
              <a:rPr lang="en-US" altLang="en-US" dirty="0" smtClean="0"/>
              <a:t>One will be accumulating a frequency error trying to speed up the system, whereas the other will be trying to slow it down</a:t>
            </a:r>
          </a:p>
          <a:p>
            <a:pPr lvl="1">
              <a:buFont typeface="Arial" charset="0"/>
              <a:buChar char="•"/>
            </a:pPr>
            <a:r>
              <a:rPr lang="en-US" altLang="en-US" dirty="0" smtClean="0"/>
              <a:t>The generators will NOT share the power load proportionally.  </a:t>
            </a:r>
          </a:p>
          <a:p>
            <a:pPr lvl="1">
              <a:buFont typeface="Arial" charset="0"/>
              <a:buChar char="•"/>
            </a:pPr>
            <a:endParaRPr lang="en-US" altLang="en-US" dirty="0" smtClean="0"/>
          </a:p>
          <a:p>
            <a:pPr marL="0" indent="0">
              <a:buNone/>
            </a:pPr>
            <a:endParaRPr lang="en-US" altLang="en-US" dirty="0" smtClean="0"/>
          </a:p>
        </p:txBody>
      </p:sp>
      <p:sp>
        <p:nvSpPr>
          <p:cNvPr id="4" name="Slide Number Placeholder 1"/>
          <p:cNvSpPr txBox="1">
            <a:spLocks/>
          </p:cNvSpPr>
          <p:nvPr/>
        </p:nvSpPr>
        <p:spPr>
          <a:xfrm>
            <a:off x="7086600" y="6324600"/>
            <a:ext cx="19050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pPr algn="r">
                <a:defRPr/>
              </a:pPr>
              <a:t>4</a:t>
            </a:fld>
            <a:endParaRPr lang="en-US" sz="20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title"/>
          </p:nvPr>
        </p:nvSpPr>
        <p:spPr/>
        <p:txBody>
          <a:bodyPr/>
          <a:lstStyle/>
          <a:p>
            <a:r>
              <a:rPr lang="en-US" altLang="en-US" smtClean="0"/>
              <a:t>Droop Control</a:t>
            </a:r>
          </a:p>
        </p:txBody>
      </p:sp>
      <p:sp>
        <p:nvSpPr>
          <p:cNvPr id="1028" name="Content Placeholder 2"/>
          <p:cNvSpPr>
            <a:spLocks noGrp="1"/>
          </p:cNvSpPr>
          <p:nvPr>
            <p:ph idx="1"/>
          </p:nvPr>
        </p:nvSpPr>
        <p:spPr>
          <a:xfrm>
            <a:off x="457200" y="1280160"/>
            <a:ext cx="8001000" cy="1447800"/>
          </a:xfrm>
        </p:spPr>
        <p:txBody>
          <a:bodyPr/>
          <a:lstStyle/>
          <a:p>
            <a:pPr>
              <a:buFont typeface="Arial" charset="0"/>
              <a:buChar char="•"/>
            </a:pPr>
            <a:r>
              <a:rPr lang="en-US" altLang="en-US" dirty="0" smtClean="0"/>
              <a:t>The solution is to use what is known as droop control, in which the desired set point frequency is dependent upon the generator’s output</a:t>
            </a:r>
          </a:p>
        </p:txBody>
      </p:sp>
      <p:pic>
        <p:nvPicPr>
          <p:cNvPr id="1029" name="Picture 2"/>
          <p:cNvPicPr>
            <a:picLocks noChangeAspect="1" noChangeArrowheads="1"/>
          </p:cNvPicPr>
          <p:nvPr/>
        </p:nvPicPr>
        <p:blipFill>
          <a:blip r:embed="rId4">
            <a:extLst>
              <a:ext uri="{28A0092B-C50C-407E-A947-70E740481C1C}">
                <a14:useLocalDpi xmlns:a14="http://schemas.microsoft.com/office/drawing/2010/main" val="0"/>
              </a:ext>
            </a:extLst>
          </a:blip>
          <a:srcRect l="30750" t="27953" r="20250" b="26024"/>
          <a:stretch>
            <a:fillRect/>
          </a:stretch>
        </p:blipFill>
        <p:spPr bwMode="auto">
          <a:xfrm>
            <a:off x="914400" y="3124200"/>
            <a:ext cx="576262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6" name="Object 3"/>
          <p:cNvGraphicFramePr>
            <a:graphicFrameLocks noChangeAspect="1"/>
          </p:cNvGraphicFramePr>
          <p:nvPr>
            <p:extLst>
              <p:ext uri="{D42A27DB-BD31-4B8C-83A1-F6EECF244321}">
                <p14:modId xmlns:p14="http://schemas.microsoft.com/office/powerpoint/2010/main" val="3897026660"/>
              </p:ext>
            </p:extLst>
          </p:nvPr>
        </p:nvGraphicFramePr>
        <p:xfrm>
          <a:off x="2438400" y="2789208"/>
          <a:ext cx="2360613" cy="763588"/>
        </p:xfrm>
        <a:graphic>
          <a:graphicData uri="http://schemas.openxmlformats.org/presentationml/2006/ole">
            <mc:AlternateContent xmlns:mc="http://schemas.openxmlformats.org/markup-compatibility/2006">
              <mc:Choice xmlns:v="urn:schemas-microsoft-com:vml" Requires="v">
                <p:oleObj spid="_x0000_s313375" name="Equation" r:id="rId5" imgW="1206360" imgH="393480" progId="Equation.DSMT4">
                  <p:embed/>
                </p:oleObj>
              </mc:Choice>
              <mc:Fallback>
                <p:oleObj name="Equation" r:id="rId5" imgW="1206360" imgH="393480" progId="Equation.DSMT4">
                  <p:embed/>
                  <p:pic>
                    <p:nvPicPr>
                      <p:cNvPr id="0" name=""/>
                      <p:cNvPicPr>
                        <a:picLocks noChangeAspect="1" noChangeArrowheads="1"/>
                      </p:cNvPicPr>
                      <p:nvPr/>
                    </p:nvPicPr>
                    <p:blipFill>
                      <a:blip r:embed="rId6"/>
                      <a:srcRect/>
                      <a:stretch>
                        <a:fillRect/>
                      </a:stretch>
                    </p:blipFill>
                    <p:spPr bwMode="auto">
                      <a:xfrm>
                        <a:off x="2438400" y="2789208"/>
                        <a:ext cx="2360613" cy="763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0" name="TextBox 5"/>
          <p:cNvSpPr txBox="1">
            <a:spLocks noChangeArrowheads="1"/>
          </p:cNvSpPr>
          <p:nvPr/>
        </p:nvSpPr>
        <p:spPr bwMode="auto">
          <a:xfrm>
            <a:off x="6248400" y="2667000"/>
            <a:ext cx="2532063" cy="1570038"/>
          </a:xfrm>
          <a:prstGeom prst="rect">
            <a:avLst/>
          </a:prstGeom>
          <a:solidFill>
            <a:schemeClr val="accent1"/>
          </a:solidFill>
          <a:ln>
            <a:noFill/>
          </a:ln>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dirty="0"/>
              <a:t>R is known as the </a:t>
            </a:r>
            <a:br>
              <a:rPr lang="en-US" altLang="en-US" dirty="0"/>
            </a:br>
            <a:r>
              <a:rPr lang="en-US" altLang="en-US" dirty="0"/>
              <a:t>regulation constant</a:t>
            </a:r>
            <a:br>
              <a:rPr lang="en-US" altLang="en-US" dirty="0"/>
            </a:br>
            <a:r>
              <a:rPr lang="en-US" altLang="en-US" dirty="0"/>
              <a:t>or droop; a typical</a:t>
            </a:r>
            <a:br>
              <a:rPr lang="en-US" altLang="en-US" dirty="0"/>
            </a:br>
            <a:r>
              <a:rPr lang="en-US" altLang="en-US" dirty="0"/>
              <a:t>value is 4 or 5%.  </a:t>
            </a:r>
          </a:p>
        </p:txBody>
      </p:sp>
      <p:sp>
        <p:nvSpPr>
          <p:cNvPr id="7" name="Slide Number Placeholder 1"/>
          <p:cNvSpPr txBox="1">
            <a:spLocks/>
          </p:cNvSpPr>
          <p:nvPr/>
        </p:nvSpPr>
        <p:spPr>
          <a:xfrm>
            <a:off x="7086600" y="6324600"/>
            <a:ext cx="19050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pPr algn="r">
                <a:defRPr/>
              </a:pPr>
              <a:t>5</a:t>
            </a:fld>
            <a:endParaRPr lang="en-US" sz="20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5" name="Title 1"/>
          <p:cNvSpPr>
            <a:spLocks noGrp="1"/>
          </p:cNvSpPr>
          <p:nvPr>
            <p:ph type="title"/>
          </p:nvPr>
        </p:nvSpPr>
        <p:spPr/>
        <p:txBody>
          <a:bodyPr/>
          <a:lstStyle/>
          <a:p>
            <a:r>
              <a:rPr lang="en-US" altLang="en-US" smtClean="0"/>
              <a:t>Governor Block Diagrams</a:t>
            </a:r>
          </a:p>
        </p:txBody>
      </p:sp>
      <p:sp>
        <p:nvSpPr>
          <p:cNvPr id="2066" name="Content Placeholder 2"/>
          <p:cNvSpPr>
            <a:spLocks noGrp="1"/>
          </p:cNvSpPr>
          <p:nvPr>
            <p:ph idx="1"/>
          </p:nvPr>
        </p:nvSpPr>
        <p:spPr>
          <a:xfrm>
            <a:off x="457200" y="1280160"/>
            <a:ext cx="8001000" cy="1828800"/>
          </a:xfrm>
        </p:spPr>
        <p:txBody>
          <a:bodyPr/>
          <a:lstStyle/>
          <a:p>
            <a:pPr>
              <a:buFont typeface="Arial" charset="0"/>
              <a:buChar char="•"/>
            </a:pPr>
            <a:r>
              <a:rPr lang="en-US" altLang="en-US" dirty="0" smtClean="0"/>
              <a:t>The block diagram for a simple stream unit, the TGOV1 model, is shown below.  The T1 block models the governor delays, whereas the second block models the turbine response.    </a:t>
            </a:r>
          </a:p>
        </p:txBody>
      </p:sp>
      <p:sp>
        <p:nvSpPr>
          <p:cNvPr id="2067" name="Rectangle 4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grpSp>
        <p:nvGrpSpPr>
          <p:cNvPr id="2068" name="Group 1"/>
          <p:cNvGrpSpPr>
            <a:grpSpLocks/>
          </p:cNvGrpSpPr>
          <p:nvPr/>
        </p:nvGrpSpPr>
        <p:grpSpPr bwMode="auto">
          <a:xfrm>
            <a:off x="837664" y="3078407"/>
            <a:ext cx="6705600" cy="3276600"/>
            <a:chOff x="2687" y="2610"/>
            <a:chExt cx="9103" cy="3571"/>
          </a:xfrm>
        </p:grpSpPr>
        <p:graphicFrame>
          <p:nvGraphicFramePr>
            <p:cNvPr id="2050" name="Object 40"/>
            <p:cNvGraphicFramePr>
              <a:graphicFrameLocks noChangeAspect="1"/>
            </p:cNvGraphicFramePr>
            <p:nvPr/>
          </p:nvGraphicFramePr>
          <p:xfrm>
            <a:off x="6881" y="2610"/>
            <a:ext cx="661" cy="383"/>
          </p:xfrm>
          <a:graphic>
            <a:graphicData uri="http://schemas.openxmlformats.org/presentationml/2006/ole">
              <mc:AlternateContent xmlns:mc="http://schemas.openxmlformats.org/markup-compatibility/2006">
                <mc:Choice xmlns:v="urn:schemas-microsoft-com:vml" Requires="v">
                  <p:oleObj spid="_x0000_s314805" name="Equation" r:id="rId4" imgW="304668" imgH="228501" progId="Equation.DSMT4">
                    <p:embed/>
                  </p:oleObj>
                </mc:Choice>
                <mc:Fallback>
                  <p:oleObj name="Equation" r:id="rId4" imgW="304668" imgH="228501" progId="Equation.DSMT4">
                    <p:embed/>
                    <p:pic>
                      <p:nvPicPr>
                        <p:cNvPr id="0" name=""/>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1" y="2610"/>
                          <a:ext cx="661" cy="38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069" name="AutoShape 39"/>
            <p:cNvCxnSpPr>
              <a:cxnSpLocks noChangeShapeType="1"/>
            </p:cNvCxnSpPr>
            <p:nvPr/>
          </p:nvCxnSpPr>
          <p:spPr bwMode="auto">
            <a:xfrm>
              <a:off x="5670" y="3715"/>
              <a:ext cx="900" cy="1"/>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grpSp>
          <p:nvGrpSpPr>
            <p:cNvPr id="2070" name="Group 36"/>
            <p:cNvGrpSpPr>
              <a:grpSpLocks/>
            </p:cNvGrpSpPr>
            <p:nvPr/>
          </p:nvGrpSpPr>
          <p:grpSpPr bwMode="auto">
            <a:xfrm>
              <a:off x="6594" y="4165"/>
              <a:ext cx="336" cy="275"/>
              <a:chOff x="4507" y="3683"/>
              <a:chExt cx="336" cy="275"/>
            </a:xfrm>
          </p:grpSpPr>
          <p:cxnSp>
            <p:nvCxnSpPr>
              <p:cNvPr id="2091" name="AutoShape 38"/>
              <p:cNvCxnSpPr>
                <a:cxnSpLocks noChangeShapeType="1"/>
              </p:cNvCxnSpPr>
              <p:nvPr/>
            </p:nvCxnSpPr>
            <p:spPr bwMode="auto">
              <a:xfrm flipH="1">
                <a:off x="4737" y="3683"/>
                <a:ext cx="106" cy="274"/>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092" name="AutoShape 37"/>
              <p:cNvCxnSpPr>
                <a:cxnSpLocks noChangeShapeType="1"/>
              </p:cNvCxnSpPr>
              <p:nvPr/>
            </p:nvCxnSpPr>
            <p:spPr bwMode="auto">
              <a:xfrm flipH="1">
                <a:off x="4507" y="3957"/>
                <a:ext cx="230" cy="1"/>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sp>
          <p:nvSpPr>
            <p:cNvPr id="74787" name="Rectangle 35"/>
            <p:cNvSpPr>
              <a:spLocks noChangeArrowheads="1"/>
            </p:cNvSpPr>
            <p:nvPr/>
          </p:nvSpPr>
          <p:spPr bwMode="auto">
            <a:xfrm>
              <a:off x="6570" y="3266"/>
              <a:ext cx="899" cy="901"/>
            </a:xfrm>
            <a:prstGeom prst="rect">
              <a:avLst/>
            </a:prstGeom>
            <a:solidFill>
              <a:srgbClr val="FFFFFF"/>
            </a:solidFill>
            <a:ln w="9525">
              <a:solidFill>
                <a:srgbClr val="000000"/>
              </a:solidFill>
              <a:miter lim="800000"/>
              <a:headEnd/>
              <a:tailEnd/>
            </a:ln>
            <a:effectLst>
              <a:outerShdw dist="53882" dir="2700000" algn="ctr" rotWithShape="0">
                <a:srgbClr val="808080"/>
              </a:outerShdw>
            </a:effectLst>
          </p:spPr>
          <p:txBody>
            <a:bodyPr/>
            <a:lstStyle/>
            <a:p>
              <a:pPr>
                <a:defRPr/>
              </a:pPr>
              <a:endParaRPr lang="en-US"/>
            </a:p>
          </p:txBody>
        </p:sp>
        <p:graphicFrame>
          <p:nvGraphicFramePr>
            <p:cNvPr id="2051" name="Object 34"/>
            <p:cNvGraphicFramePr>
              <a:graphicFrameLocks noChangeAspect="1"/>
            </p:cNvGraphicFramePr>
            <p:nvPr/>
          </p:nvGraphicFramePr>
          <p:xfrm>
            <a:off x="6686" y="3337"/>
            <a:ext cx="622" cy="719"/>
          </p:xfrm>
          <a:graphic>
            <a:graphicData uri="http://schemas.openxmlformats.org/presentationml/2006/ole">
              <mc:AlternateContent xmlns:mc="http://schemas.openxmlformats.org/markup-compatibility/2006">
                <mc:Choice xmlns:v="urn:schemas-microsoft-com:vml" Requires="v">
                  <p:oleObj spid="_x0000_s314806" name="Equation" r:id="rId6" imgW="431613" imgH="431613" progId="Equation.DSMT4">
                    <p:embed/>
                  </p:oleObj>
                </mc:Choice>
                <mc:Fallback>
                  <p:oleObj name="Equation" r:id="rId6" imgW="431613" imgH="431613"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86" y="3337"/>
                          <a:ext cx="622" cy="7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072" name="Group 31"/>
            <p:cNvGrpSpPr>
              <a:grpSpLocks/>
            </p:cNvGrpSpPr>
            <p:nvPr/>
          </p:nvGrpSpPr>
          <p:grpSpPr bwMode="auto">
            <a:xfrm>
              <a:off x="7050" y="2997"/>
              <a:ext cx="332" cy="268"/>
              <a:chOff x="4825" y="2870"/>
              <a:chExt cx="332" cy="268"/>
            </a:xfrm>
          </p:grpSpPr>
          <p:cxnSp>
            <p:nvCxnSpPr>
              <p:cNvPr id="2089" name="AutoShape 33"/>
              <p:cNvCxnSpPr>
                <a:cxnSpLocks noChangeShapeType="1"/>
              </p:cNvCxnSpPr>
              <p:nvPr/>
            </p:nvCxnSpPr>
            <p:spPr bwMode="auto">
              <a:xfrm flipV="1">
                <a:off x="4825" y="2870"/>
                <a:ext cx="100" cy="26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090" name="AutoShape 32"/>
              <p:cNvCxnSpPr>
                <a:cxnSpLocks noChangeShapeType="1"/>
              </p:cNvCxnSpPr>
              <p:nvPr/>
            </p:nvCxnSpPr>
            <p:spPr bwMode="auto">
              <a:xfrm>
                <a:off x="4925" y="2870"/>
                <a:ext cx="232" cy="1"/>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aphicFrame>
          <p:nvGraphicFramePr>
            <p:cNvPr id="2052" name="Object 30"/>
            <p:cNvGraphicFramePr>
              <a:graphicFrameLocks noChangeAspect="1"/>
            </p:cNvGraphicFramePr>
            <p:nvPr/>
          </p:nvGraphicFramePr>
          <p:xfrm>
            <a:off x="6263" y="4300"/>
            <a:ext cx="592" cy="417"/>
          </p:xfrm>
          <a:graphic>
            <a:graphicData uri="http://schemas.openxmlformats.org/presentationml/2006/ole">
              <mc:AlternateContent xmlns:mc="http://schemas.openxmlformats.org/markup-compatibility/2006">
                <mc:Choice xmlns:v="urn:schemas-microsoft-com:vml" Requires="v">
                  <p:oleObj spid="_x0000_s314807" name="Equation" r:id="rId8" imgW="291973" imgH="228501" progId="Equation.DSMT4">
                    <p:embed/>
                  </p:oleObj>
                </mc:Choice>
                <mc:Fallback>
                  <p:oleObj name="Equation" r:id="rId8" imgW="291973" imgH="228501" progId="Equation.DSMT4">
                    <p:embed/>
                    <p:pic>
                      <p:nvPicPr>
                        <p:cNvPr id="0" name=""/>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63" y="4300"/>
                          <a:ext cx="592" cy="41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4781" name="Oval 29"/>
            <p:cNvSpPr>
              <a:spLocks noChangeArrowheads="1"/>
            </p:cNvSpPr>
            <p:nvPr/>
          </p:nvSpPr>
          <p:spPr bwMode="auto">
            <a:xfrm>
              <a:off x="10337" y="3539"/>
              <a:ext cx="360" cy="360"/>
            </a:xfrm>
            <a:prstGeom prst="ellipse">
              <a:avLst/>
            </a:prstGeom>
            <a:solidFill>
              <a:srgbClr val="FFFFFF"/>
            </a:solidFill>
            <a:ln w="9525">
              <a:solidFill>
                <a:srgbClr val="000000"/>
              </a:solidFill>
              <a:round/>
              <a:headEnd/>
              <a:tailEnd/>
            </a:ln>
            <a:effectLst>
              <a:outerShdw dist="35921" dir="2700000" algn="ctr" rotWithShape="0">
                <a:srgbClr val="808080"/>
              </a:outerShdw>
            </a:effectLst>
          </p:spPr>
          <p:txBody>
            <a:bodyPr/>
            <a:lstStyle/>
            <a:p>
              <a:pPr>
                <a:defRPr/>
              </a:pPr>
              <a:endParaRPr lang="en-US"/>
            </a:p>
          </p:txBody>
        </p:sp>
        <p:cxnSp>
          <p:nvCxnSpPr>
            <p:cNvPr id="2074" name="AutoShape 28"/>
            <p:cNvCxnSpPr>
              <a:cxnSpLocks noChangeShapeType="1"/>
            </p:cNvCxnSpPr>
            <p:nvPr/>
          </p:nvCxnSpPr>
          <p:spPr bwMode="auto">
            <a:xfrm>
              <a:off x="9090" y="3715"/>
              <a:ext cx="1248" cy="3"/>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74779" name="Rectangle 27"/>
            <p:cNvSpPr>
              <a:spLocks noChangeArrowheads="1"/>
            </p:cNvSpPr>
            <p:nvPr/>
          </p:nvSpPr>
          <p:spPr bwMode="auto">
            <a:xfrm>
              <a:off x="5131" y="3266"/>
              <a:ext cx="539" cy="901"/>
            </a:xfrm>
            <a:prstGeom prst="rect">
              <a:avLst/>
            </a:prstGeom>
            <a:solidFill>
              <a:srgbClr val="FFFFFF"/>
            </a:solidFill>
            <a:ln w="9525">
              <a:solidFill>
                <a:srgbClr val="000000"/>
              </a:solidFill>
              <a:miter lim="800000"/>
              <a:headEnd/>
              <a:tailEnd/>
            </a:ln>
            <a:effectLst>
              <a:outerShdw dist="53882" dir="2700000" algn="ctr" rotWithShape="0">
                <a:srgbClr val="808080"/>
              </a:outerShdw>
            </a:effectLst>
          </p:spPr>
          <p:txBody>
            <a:bodyPr/>
            <a:lstStyle/>
            <a:p>
              <a:pPr>
                <a:defRPr/>
              </a:pPr>
              <a:endParaRPr lang="en-US"/>
            </a:p>
          </p:txBody>
        </p:sp>
        <p:cxnSp>
          <p:nvCxnSpPr>
            <p:cNvPr id="2076" name="AutoShape 26"/>
            <p:cNvCxnSpPr>
              <a:cxnSpLocks noChangeShapeType="1"/>
            </p:cNvCxnSpPr>
            <p:nvPr/>
          </p:nvCxnSpPr>
          <p:spPr bwMode="auto">
            <a:xfrm>
              <a:off x="10698" y="3718"/>
              <a:ext cx="1092" cy="1"/>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077" name="AutoShape 25"/>
            <p:cNvCxnSpPr>
              <a:cxnSpLocks noChangeShapeType="1"/>
            </p:cNvCxnSpPr>
            <p:nvPr/>
          </p:nvCxnSpPr>
          <p:spPr bwMode="auto">
            <a:xfrm>
              <a:off x="7470" y="3715"/>
              <a:ext cx="720" cy="1"/>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078" name="AutoShape 24"/>
            <p:cNvCxnSpPr>
              <a:cxnSpLocks noChangeShapeType="1"/>
            </p:cNvCxnSpPr>
            <p:nvPr/>
          </p:nvCxnSpPr>
          <p:spPr bwMode="auto">
            <a:xfrm>
              <a:off x="4213" y="3711"/>
              <a:ext cx="917" cy="4"/>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graphicFrame>
          <p:nvGraphicFramePr>
            <p:cNvPr id="2053" name="Object 23"/>
            <p:cNvGraphicFramePr>
              <a:graphicFrameLocks noChangeAspect="1"/>
            </p:cNvGraphicFramePr>
            <p:nvPr/>
          </p:nvGraphicFramePr>
          <p:xfrm>
            <a:off x="5281" y="3351"/>
            <a:ext cx="255" cy="656"/>
          </p:xfrm>
          <a:graphic>
            <a:graphicData uri="http://schemas.openxmlformats.org/presentationml/2006/ole">
              <mc:AlternateContent xmlns:mc="http://schemas.openxmlformats.org/markup-compatibility/2006">
                <mc:Choice xmlns:v="urn:schemas-microsoft-com:vml" Requires="v">
                  <p:oleObj spid="_x0000_s314808" name="Equation" r:id="rId10" imgW="177646" imgH="393359" progId="Equation.DSMT4">
                    <p:embed/>
                  </p:oleObj>
                </mc:Choice>
                <mc:Fallback>
                  <p:oleObj name="Equation" r:id="rId10" imgW="177646" imgH="393359"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81" y="3351"/>
                          <a:ext cx="255" cy="6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4774" name="Oval 22"/>
            <p:cNvSpPr>
              <a:spLocks noChangeArrowheads="1"/>
            </p:cNvSpPr>
            <p:nvPr/>
          </p:nvSpPr>
          <p:spPr bwMode="auto">
            <a:xfrm>
              <a:off x="3853" y="3532"/>
              <a:ext cx="360" cy="360"/>
            </a:xfrm>
            <a:prstGeom prst="ellipse">
              <a:avLst/>
            </a:prstGeom>
            <a:solidFill>
              <a:srgbClr val="FFFFFF"/>
            </a:solidFill>
            <a:ln w="9525">
              <a:solidFill>
                <a:srgbClr val="000000"/>
              </a:solidFill>
              <a:round/>
              <a:headEnd/>
              <a:tailEnd/>
            </a:ln>
            <a:effectLst>
              <a:outerShdw dist="35921" dir="2700000" algn="ctr" rotWithShape="0">
                <a:srgbClr val="808080"/>
              </a:outerShdw>
            </a:effectLst>
          </p:spPr>
          <p:txBody>
            <a:bodyPr/>
            <a:lstStyle/>
            <a:p>
              <a:pPr>
                <a:defRPr/>
              </a:pPr>
              <a:endParaRPr lang="en-US"/>
            </a:p>
          </p:txBody>
        </p:sp>
        <p:graphicFrame>
          <p:nvGraphicFramePr>
            <p:cNvPr id="2054" name="Object 21"/>
            <p:cNvGraphicFramePr>
              <a:graphicFrameLocks noChangeAspect="1"/>
            </p:cNvGraphicFramePr>
            <p:nvPr/>
          </p:nvGraphicFramePr>
          <p:xfrm>
            <a:off x="3579" y="3747"/>
            <a:ext cx="201" cy="176"/>
          </p:xfrm>
          <a:graphic>
            <a:graphicData uri="http://schemas.openxmlformats.org/presentationml/2006/ole">
              <mc:AlternateContent xmlns:mc="http://schemas.openxmlformats.org/markup-compatibility/2006">
                <mc:Choice xmlns:v="urn:schemas-microsoft-com:vml" Requires="v">
                  <p:oleObj spid="_x0000_s314809" name="Equation" r:id="rId12" imgW="139700" imgH="139700" progId="Equation.DSMT4">
                    <p:embed/>
                  </p:oleObj>
                </mc:Choice>
                <mc:Fallback>
                  <p:oleObj name="Equation" r:id="rId12" imgW="139700" imgH="13970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79" y="3747"/>
                          <a:ext cx="201" cy="1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080" name="AutoShape 20"/>
            <p:cNvCxnSpPr>
              <a:cxnSpLocks noChangeShapeType="1"/>
            </p:cNvCxnSpPr>
            <p:nvPr/>
          </p:nvCxnSpPr>
          <p:spPr bwMode="auto">
            <a:xfrm>
              <a:off x="3327" y="3710"/>
              <a:ext cx="526" cy="1"/>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grpSp>
          <p:nvGrpSpPr>
            <p:cNvPr id="2081" name="Group 17"/>
            <p:cNvGrpSpPr>
              <a:grpSpLocks/>
            </p:cNvGrpSpPr>
            <p:nvPr/>
          </p:nvGrpSpPr>
          <p:grpSpPr bwMode="auto">
            <a:xfrm>
              <a:off x="6750" y="5641"/>
              <a:ext cx="540" cy="540"/>
              <a:chOff x="6480" y="6300"/>
              <a:chExt cx="540" cy="540"/>
            </a:xfrm>
          </p:grpSpPr>
          <p:sp>
            <p:nvSpPr>
              <p:cNvPr id="74771" name="Rectangle 19"/>
              <p:cNvSpPr>
                <a:spLocks noChangeArrowheads="1"/>
              </p:cNvSpPr>
              <p:nvPr/>
            </p:nvSpPr>
            <p:spPr bwMode="auto">
              <a:xfrm>
                <a:off x="6479" y="6300"/>
                <a:ext cx="541" cy="540"/>
              </a:xfrm>
              <a:prstGeom prst="rect">
                <a:avLst/>
              </a:prstGeom>
              <a:solidFill>
                <a:srgbClr val="FFFFFF"/>
              </a:solidFill>
              <a:ln w="9525">
                <a:solidFill>
                  <a:srgbClr val="000000"/>
                </a:solidFill>
                <a:miter lim="800000"/>
                <a:headEnd/>
                <a:tailEnd/>
              </a:ln>
              <a:effectLst>
                <a:outerShdw dist="53882" dir="2700000" algn="ctr" rotWithShape="0">
                  <a:srgbClr val="808080"/>
                </a:outerShdw>
              </a:effectLst>
            </p:spPr>
            <p:txBody>
              <a:bodyPr/>
              <a:lstStyle/>
              <a:p>
                <a:pPr>
                  <a:defRPr/>
                </a:pPr>
                <a:endParaRPr lang="en-US"/>
              </a:p>
            </p:txBody>
          </p:sp>
          <p:graphicFrame>
            <p:nvGraphicFramePr>
              <p:cNvPr id="2064" name="Object 18"/>
              <p:cNvGraphicFramePr>
                <a:graphicFrameLocks noChangeAspect="1"/>
              </p:cNvGraphicFramePr>
              <p:nvPr/>
            </p:nvGraphicFramePr>
            <p:xfrm>
              <a:off x="6616" y="6379"/>
              <a:ext cx="274" cy="381"/>
            </p:xfrm>
            <a:graphic>
              <a:graphicData uri="http://schemas.openxmlformats.org/presentationml/2006/ole">
                <mc:AlternateContent xmlns:mc="http://schemas.openxmlformats.org/markup-compatibility/2006">
                  <mc:Choice xmlns:v="urn:schemas-microsoft-com:vml" Requires="v">
                    <p:oleObj spid="_x0000_s314810" name="Equation" r:id="rId14" imgW="190500" imgH="228600" progId="Equation.DSMT4">
                      <p:embed/>
                    </p:oleObj>
                  </mc:Choice>
                  <mc:Fallback>
                    <p:oleObj name="Equation" r:id="rId14" imgW="190500" imgH="22860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16" y="6379"/>
                            <a:ext cx="274" cy="3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2055" name="Object 16"/>
            <p:cNvGraphicFramePr>
              <a:graphicFrameLocks noChangeAspect="1"/>
            </p:cNvGraphicFramePr>
            <p:nvPr/>
          </p:nvGraphicFramePr>
          <p:xfrm>
            <a:off x="4092" y="3953"/>
            <a:ext cx="183" cy="128"/>
          </p:xfrm>
          <a:graphic>
            <a:graphicData uri="http://schemas.openxmlformats.org/presentationml/2006/ole">
              <mc:AlternateContent xmlns:mc="http://schemas.openxmlformats.org/markup-compatibility/2006">
                <mc:Choice xmlns:v="urn:schemas-microsoft-com:vml" Requires="v">
                  <p:oleObj spid="_x0000_s314811" name="Equation" r:id="rId16" imgW="126780" imgH="101424" progId="Equation.DSMT4">
                    <p:embed/>
                  </p:oleObj>
                </mc:Choice>
                <mc:Fallback>
                  <p:oleObj name="Equation" r:id="rId16" imgW="126780" imgH="101424"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092" y="3953"/>
                          <a:ext cx="183"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4767" name="Rectangle 15"/>
            <p:cNvSpPr>
              <a:spLocks noChangeArrowheads="1"/>
            </p:cNvSpPr>
            <p:nvPr/>
          </p:nvSpPr>
          <p:spPr bwMode="auto">
            <a:xfrm>
              <a:off x="8191" y="3266"/>
              <a:ext cx="899" cy="901"/>
            </a:xfrm>
            <a:prstGeom prst="rect">
              <a:avLst/>
            </a:prstGeom>
            <a:solidFill>
              <a:srgbClr val="FFFFFF"/>
            </a:solidFill>
            <a:ln w="9525">
              <a:solidFill>
                <a:srgbClr val="000000"/>
              </a:solidFill>
              <a:miter lim="800000"/>
              <a:headEnd/>
              <a:tailEnd/>
            </a:ln>
            <a:effectLst>
              <a:outerShdw dist="53882" dir="2700000" algn="ctr" rotWithShape="0">
                <a:srgbClr val="808080"/>
              </a:outerShdw>
            </a:effectLst>
          </p:spPr>
          <p:txBody>
            <a:bodyPr/>
            <a:lstStyle/>
            <a:p>
              <a:pPr>
                <a:defRPr/>
              </a:pPr>
              <a:endParaRPr lang="en-US"/>
            </a:p>
          </p:txBody>
        </p:sp>
        <p:graphicFrame>
          <p:nvGraphicFramePr>
            <p:cNvPr id="2056" name="Object 14"/>
            <p:cNvGraphicFramePr>
              <a:graphicFrameLocks noChangeAspect="1"/>
            </p:cNvGraphicFramePr>
            <p:nvPr/>
          </p:nvGraphicFramePr>
          <p:xfrm>
            <a:off x="8306" y="3337"/>
            <a:ext cx="659" cy="719"/>
          </p:xfrm>
          <a:graphic>
            <a:graphicData uri="http://schemas.openxmlformats.org/presentationml/2006/ole">
              <mc:AlternateContent xmlns:mc="http://schemas.openxmlformats.org/markup-compatibility/2006">
                <mc:Choice xmlns:v="urn:schemas-microsoft-com:vml" Requires="v">
                  <p:oleObj spid="_x0000_s314812" name="Equation" r:id="rId18" imgW="457200" imgH="431800" progId="Equation.DSMT4">
                    <p:embed/>
                  </p:oleObj>
                </mc:Choice>
                <mc:Fallback>
                  <p:oleObj name="Equation" r:id="rId18" imgW="457200" imgH="431800" progId="Equation.DSMT4">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306" y="3337"/>
                          <a:ext cx="659" cy="7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7" name="Object 13"/>
            <p:cNvGraphicFramePr>
              <a:graphicFrameLocks noChangeAspect="1"/>
            </p:cNvGraphicFramePr>
            <p:nvPr/>
          </p:nvGraphicFramePr>
          <p:xfrm>
            <a:off x="10062" y="3538"/>
            <a:ext cx="201" cy="176"/>
          </p:xfrm>
          <a:graphic>
            <a:graphicData uri="http://schemas.openxmlformats.org/presentationml/2006/ole">
              <mc:AlternateContent xmlns:mc="http://schemas.openxmlformats.org/markup-compatibility/2006">
                <mc:Choice xmlns:v="urn:schemas-microsoft-com:vml" Requires="v">
                  <p:oleObj spid="_x0000_s314813" name="Equation" r:id="rId20" imgW="139700" imgH="139700" progId="Equation.DSMT4">
                    <p:embed/>
                  </p:oleObj>
                </mc:Choice>
                <mc:Fallback>
                  <p:oleObj name="Equation" r:id="rId20" imgW="139700" imgH="13970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062" y="3538"/>
                          <a:ext cx="201" cy="1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8" name="Object 12"/>
            <p:cNvGraphicFramePr>
              <a:graphicFrameLocks noChangeAspect="1"/>
            </p:cNvGraphicFramePr>
            <p:nvPr/>
          </p:nvGraphicFramePr>
          <p:xfrm>
            <a:off x="10530" y="4013"/>
            <a:ext cx="183" cy="128"/>
          </p:xfrm>
          <a:graphic>
            <a:graphicData uri="http://schemas.openxmlformats.org/presentationml/2006/ole">
              <mc:AlternateContent xmlns:mc="http://schemas.openxmlformats.org/markup-compatibility/2006">
                <mc:Choice xmlns:v="urn:schemas-microsoft-com:vml" Requires="v">
                  <p:oleObj spid="_x0000_s314814" name="Equation" r:id="rId21" imgW="126780" imgH="101424" progId="Equation.DSMT4">
                    <p:embed/>
                  </p:oleObj>
                </mc:Choice>
                <mc:Fallback>
                  <p:oleObj name="Equation" r:id="rId21" imgW="126780" imgH="101424" progId="Equation.DSMT4">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530" y="4013"/>
                          <a:ext cx="183"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83" name="AutoShape 11"/>
            <p:cNvSpPr>
              <a:spLocks noChangeArrowheads="1"/>
            </p:cNvSpPr>
            <p:nvPr/>
          </p:nvSpPr>
          <p:spPr bwMode="auto">
            <a:xfrm>
              <a:off x="3967" y="5850"/>
              <a:ext cx="115" cy="115"/>
            </a:xfrm>
            <a:prstGeom prst="flowChartConnector">
              <a:avLst/>
            </a:prstGeom>
            <a:solidFill>
              <a:srgbClr val="000000"/>
            </a:solidFill>
            <a:ln w="9525">
              <a:solidFill>
                <a:srgbClr val="000000"/>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cxnSp>
          <p:nvCxnSpPr>
            <p:cNvPr id="2084" name="AutoShape 10"/>
            <p:cNvCxnSpPr>
              <a:cxnSpLocks noChangeShapeType="1"/>
            </p:cNvCxnSpPr>
            <p:nvPr/>
          </p:nvCxnSpPr>
          <p:spPr bwMode="auto">
            <a:xfrm flipV="1">
              <a:off x="4025" y="3891"/>
              <a:ext cx="8" cy="1959"/>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graphicFrame>
          <p:nvGraphicFramePr>
            <p:cNvPr id="2059" name="Object 9"/>
            <p:cNvGraphicFramePr>
              <a:graphicFrameLocks noChangeAspect="1"/>
            </p:cNvGraphicFramePr>
            <p:nvPr/>
          </p:nvGraphicFramePr>
          <p:xfrm>
            <a:off x="3882" y="3531"/>
            <a:ext cx="345" cy="360"/>
          </p:xfrm>
          <a:graphic>
            <a:graphicData uri="http://schemas.openxmlformats.org/presentationml/2006/ole">
              <mc:AlternateContent xmlns:mc="http://schemas.openxmlformats.org/markup-compatibility/2006">
                <mc:Choice xmlns:v="urn:schemas-microsoft-com:vml" Requires="v">
                  <p:oleObj spid="_x0000_s314815" name="Equation" r:id="rId23" imgW="139639" imgH="152334" progId="Equation.DSMT4">
                    <p:embed/>
                  </p:oleObj>
                </mc:Choice>
                <mc:Fallback>
                  <p:oleObj name="Equation" r:id="rId23" imgW="139639" imgH="152334" progId="Equation.DSMT4">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882" y="3531"/>
                          <a:ext cx="345" cy="3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085" name="AutoShape 8"/>
            <p:cNvCxnSpPr>
              <a:cxnSpLocks noChangeShapeType="1"/>
            </p:cNvCxnSpPr>
            <p:nvPr/>
          </p:nvCxnSpPr>
          <p:spPr bwMode="auto">
            <a:xfrm>
              <a:off x="4082" y="5908"/>
              <a:ext cx="2668" cy="3"/>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086" name="Line 7"/>
            <p:cNvSpPr>
              <a:spLocks noChangeShapeType="1"/>
            </p:cNvSpPr>
            <p:nvPr/>
          </p:nvSpPr>
          <p:spPr bwMode="auto">
            <a:xfrm>
              <a:off x="3327" y="5914"/>
              <a:ext cx="72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cxnSp>
          <p:nvCxnSpPr>
            <p:cNvPr id="2087" name="AutoShape 6"/>
            <p:cNvCxnSpPr>
              <a:cxnSpLocks noChangeShapeType="1"/>
            </p:cNvCxnSpPr>
            <p:nvPr/>
          </p:nvCxnSpPr>
          <p:spPr bwMode="auto">
            <a:xfrm flipV="1">
              <a:off x="7290" y="3898"/>
              <a:ext cx="3228" cy="2013"/>
            </a:xfrm>
            <a:prstGeom prst="bentConnector2">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cxnSp>
        <p:graphicFrame>
          <p:nvGraphicFramePr>
            <p:cNvPr id="2060" name="Object 5"/>
            <p:cNvGraphicFramePr>
              <a:graphicFrameLocks noChangeAspect="1"/>
            </p:cNvGraphicFramePr>
            <p:nvPr/>
          </p:nvGraphicFramePr>
          <p:xfrm>
            <a:off x="10365" y="3538"/>
            <a:ext cx="345" cy="360"/>
          </p:xfrm>
          <a:graphic>
            <a:graphicData uri="http://schemas.openxmlformats.org/presentationml/2006/ole">
              <mc:AlternateContent xmlns:mc="http://schemas.openxmlformats.org/markup-compatibility/2006">
                <mc:Choice xmlns:v="urn:schemas-microsoft-com:vml" Requires="v">
                  <p:oleObj spid="_x0000_s314816" name="Equation" r:id="rId25" imgW="139639" imgH="152334" progId="Equation.DSMT4">
                    <p:embed/>
                  </p:oleObj>
                </mc:Choice>
                <mc:Fallback>
                  <p:oleObj name="Equation" r:id="rId25" imgW="139639" imgH="152334" progId="Equation.DSMT4">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365" y="3538"/>
                          <a:ext cx="345" cy="3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61" name="Object 4"/>
            <p:cNvGraphicFramePr>
              <a:graphicFrameLocks noChangeAspect="1"/>
            </p:cNvGraphicFramePr>
            <p:nvPr/>
          </p:nvGraphicFramePr>
          <p:xfrm>
            <a:off x="2822" y="3445"/>
            <a:ext cx="413" cy="360"/>
          </p:xfrm>
          <a:graphic>
            <a:graphicData uri="http://schemas.openxmlformats.org/presentationml/2006/ole">
              <mc:AlternateContent xmlns:mc="http://schemas.openxmlformats.org/markup-compatibility/2006">
                <mc:Choice xmlns:v="urn:schemas-microsoft-com:vml" Requires="v">
                  <p:oleObj spid="_x0000_s314817" name="Equation" r:id="rId26" imgW="228600" imgH="228600" progId="Equation.DSMT4">
                    <p:embed/>
                  </p:oleObj>
                </mc:Choice>
                <mc:Fallback>
                  <p:oleObj name="Equation" r:id="rId26" imgW="228600" imgH="228600" progId="Equation.DSMT4">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822" y="3445"/>
                          <a:ext cx="413" cy="3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62" name="Object 3"/>
            <p:cNvGraphicFramePr>
              <a:graphicFrameLocks/>
            </p:cNvGraphicFramePr>
            <p:nvPr/>
          </p:nvGraphicFramePr>
          <p:xfrm>
            <a:off x="10986" y="3337"/>
            <a:ext cx="504" cy="360"/>
          </p:xfrm>
          <a:graphic>
            <a:graphicData uri="http://schemas.openxmlformats.org/presentationml/2006/ole">
              <mc:AlternateContent xmlns:mc="http://schemas.openxmlformats.org/markup-compatibility/2006">
                <mc:Choice xmlns:v="urn:schemas-microsoft-com:vml" Requires="v">
                  <p:oleObj spid="_x0000_s314818" name="Equation" r:id="rId28" imgW="317362" imgH="228501" progId="Equation.DSMT4">
                    <p:embed/>
                  </p:oleObj>
                </mc:Choice>
                <mc:Fallback>
                  <p:oleObj name="Equation" r:id="rId28" imgW="317362" imgH="228501" progId="Equation.DSMT4">
                    <p:embed/>
                    <p:pic>
                      <p:nvPicPr>
                        <p:cNvPr id="0" name=""/>
                        <p:cNvPicPr preferRelativeResize="0">
                          <a:picLocks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0986" y="3337"/>
                          <a:ext cx="504" cy="3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63" name="Object 2"/>
            <p:cNvGraphicFramePr>
              <a:graphicFrameLocks noChangeAspect="1"/>
            </p:cNvGraphicFramePr>
            <p:nvPr/>
          </p:nvGraphicFramePr>
          <p:xfrm>
            <a:off x="2687" y="5661"/>
            <a:ext cx="640" cy="520"/>
          </p:xfrm>
          <a:graphic>
            <a:graphicData uri="http://schemas.openxmlformats.org/presentationml/2006/ole">
              <mc:AlternateContent xmlns:mc="http://schemas.openxmlformats.org/markup-compatibility/2006">
                <mc:Choice xmlns:v="urn:schemas-microsoft-com:vml" Requires="v">
                  <p:oleObj spid="_x0000_s314819" name="Equation" r:id="rId30" imgW="355446" imgH="330057" progId="Equation.DSMT4">
                    <p:embed/>
                  </p:oleObj>
                </mc:Choice>
                <mc:Fallback>
                  <p:oleObj name="Equation" r:id="rId30" imgW="355446" imgH="330057" progId="Equation.DSMT4">
                    <p:embed/>
                    <p:pic>
                      <p:nvPicPr>
                        <p:cNvPr id="0" name=""/>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687" y="5661"/>
                          <a:ext cx="640" cy="5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5" name="Slide Number Placeholder 1"/>
          <p:cNvSpPr txBox="1">
            <a:spLocks/>
          </p:cNvSpPr>
          <p:nvPr/>
        </p:nvSpPr>
        <p:spPr>
          <a:xfrm>
            <a:off x="7086600" y="6324600"/>
            <a:ext cx="19050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pPr algn="r">
                <a:defRPr/>
              </a:pPr>
              <a:t>6</a:t>
            </a:fld>
            <a:endParaRPr lang="en-US" sz="2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smtClean="0"/>
              <a:t>Example 12.4 System Response</a:t>
            </a:r>
          </a:p>
        </p:txBody>
      </p:sp>
      <p:pic>
        <p:nvPicPr>
          <p:cNvPr id="14339" name="Picture 2" descr="Fig_12_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80160"/>
            <a:ext cx="6705600" cy="5348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1"/>
          <p:cNvSpPr txBox="1">
            <a:spLocks/>
          </p:cNvSpPr>
          <p:nvPr/>
        </p:nvSpPr>
        <p:spPr>
          <a:xfrm>
            <a:off x="7086600" y="6324600"/>
            <a:ext cx="19050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pPr algn="r">
                <a:defRPr/>
              </a:pPr>
              <a:t>7</a:t>
            </a:fld>
            <a:endParaRPr lang="en-US" sz="20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smtClean="0"/>
              <a:t>Problem 12.11</a:t>
            </a: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80160"/>
            <a:ext cx="74041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828800"/>
            <a:ext cx="3429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1"/>
          <p:cNvSpPr txBox="1">
            <a:spLocks/>
          </p:cNvSpPr>
          <p:nvPr/>
        </p:nvSpPr>
        <p:spPr>
          <a:xfrm>
            <a:off x="7086600" y="6324600"/>
            <a:ext cx="19050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pPr algn="r">
                <a:defRPr/>
              </a:pPr>
              <a:t>8</a:t>
            </a:fld>
            <a:endParaRPr lang="en-US" sz="2000" dirty="0"/>
          </a:p>
        </p:txBody>
      </p:sp>
    </p:spTree>
  </p:cSld>
  <p:clrMapOvr>
    <a:masterClrMapping/>
  </p:clrMapOvr>
</p:sld>
</file>

<file path=ppt/theme/theme1.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tx1"/>
          </a:buClr>
          <a:buSzPct val="100000"/>
          <a:buFont typeface="Wingdings" pitchFamily="2" charset="2"/>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tx1"/>
          </a:buClr>
          <a:buSzPct val="100000"/>
          <a:buFont typeface="Wingdings" pitchFamily="2" charset="2"/>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D:\Program Files\Microsoft Office\Templates\Presentation Designs\Capsules.pot</Template>
  <TotalTime>6342</TotalTime>
  <Words>1920</Words>
  <Application>Microsoft Office PowerPoint</Application>
  <PresentationFormat>On-screen Show (4:3)</PresentationFormat>
  <Paragraphs>284</Paragraphs>
  <Slides>47</Slides>
  <Notes>21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49" baseType="lpstr">
      <vt:lpstr>Capsules</vt:lpstr>
      <vt:lpstr>Equation</vt:lpstr>
      <vt:lpstr>ECE 476  Power System Analysis</vt:lpstr>
      <vt:lpstr>Announcements</vt:lpstr>
      <vt:lpstr>Generator Governors</vt:lpstr>
      <vt:lpstr>Isochronous Governors </vt:lpstr>
      <vt:lpstr>Generator “Hunting”</vt:lpstr>
      <vt:lpstr>Droop Control</vt:lpstr>
      <vt:lpstr>Governor Block Diagrams</vt:lpstr>
      <vt:lpstr>Example 12.4 System Response</vt:lpstr>
      <vt:lpstr>Problem 12.11</vt:lpstr>
      <vt:lpstr>Restoring Frequency to 60 Hz</vt:lpstr>
      <vt:lpstr>2600 MW Loss Frequency Recovery</vt:lpstr>
      <vt:lpstr>Distribution System</vt:lpstr>
      <vt:lpstr>Distribution System Components</vt:lpstr>
      <vt:lpstr>Pole and Padmount Transformers </vt:lpstr>
      <vt:lpstr>Distribution System Components, cont.</vt:lpstr>
      <vt:lpstr>PowerWorld Figure 14.22 Case</vt:lpstr>
      <vt:lpstr>The Smart Grid</vt:lpstr>
      <vt:lpstr>The Smart Grid: Not quite as Dumb as They Think</vt:lpstr>
      <vt:lpstr>Electric Utilities have Been Leaders in the Use of Technology</vt:lpstr>
      <vt:lpstr>Key Drivers for Smart Grid: Control and Improved Reliability</vt:lpstr>
      <vt:lpstr>Smart Grid and the Distribution System</vt:lpstr>
      <vt:lpstr>Smart Grid and Controllable Load</vt:lpstr>
      <vt:lpstr>The Smart Grid Starts at the Meter</vt:lpstr>
      <vt:lpstr>Electric Vehicles</vt:lpstr>
      <vt:lpstr>PHEVs</vt:lpstr>
      <vt:lpstr>PHEV Charging Rate and Demand</vt:lpstr>
      <vt:lpstr>PHEV and EV Sales</vt:lpstr>
      <vt:lpstr>High-Impact, Low-Frequency Events</vt:lpstr>
      <vt:lpstr>Geomagnetic Disturbances (GMDs)</vt:lpstr>
      <vt:lpstr>GMD Overview</vt:lpstr>
      <vt:lpstr>Electric Fields and Geomagnetically Induced Currents (GICs)</vt:lpstr>
      <vt:lpstr>July 2012 GMD Near Miss</vt:lpstr>
      <vt:lpstr>Solar Cycles</vt:lpstr>
      <vt:lpstr>But Large CMEs Are Not Well Correlated with Sunspot Maximums</vt:lpstr>
      <vt:lpstr>Geomagnetically Induced Currents (GICs</vt:lpstr>
      <vt:lpstr>Transformer Impacts of GICs</vt:lpstr>
      <vt:lpstr>GMD Enhanced Power Analysis Software</vt:lpstr>
      <vt:lpstr>Overview of GMD Assessments</vt:lpstr>
      <vt:lpstr>Determining GMD Storm Scenarios</vt:lpstr>
      <vt:lpstr>The Impact of a Large GMD  From an Operations Perspective</vt:lpstr>
      <vt:lpstr>Large-Scale Studies Require  Geo-mapped Buses</vt:lpstr>
      <vt:lpstr>GIC Flows in WECC for a Uniform 2.0 V/km, East-West Field </vt:lpstr>
      <vt:lpstr>Geographic Data Views: Displaying Net Substation Current Injections</vt:lpstr>
      <vt:lpstr>GIC Mitigation</vt:lpstr>
      <vt:lpstr>Nuclear Electromagnetic Pulses (EMPs)</vt:lpstr>
      <vt:lpstr>HEMP Time Frames</vt:lpstr>
      <vt:lpstr>HEMP Impacts versus Size and Altitude</vt:lpstr>
    </vt:vector>
  </TitlesOfParts>
  <Company>ECE - UIUC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ECE 310</dc:title>
  <dc:creator>ECE Publications</dc:creator>
  <cp:lastModifiedBy>Tom</cp:lastModifiedBy>
  <cp:revision>413</cp:revision>
  <cp:lastPrinted>2016-10-19T17:03:33Z</cp:lastPrinted>
  <dcterms:created xsi:type="dcterms:W3CDTF">2000-05-11T14:27:08Z</dcterms:created>
  <dcterms:modified xsi:type="dcterms:W3CDTF">2016-12-05T13:26:10Z</dcterms:modified>
</cp:coreProperties>
</file>