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8" r:id="rId2"/>
    <p:sldId id="349" r:id="rId3"/>
    <p:sldId id="720" r:id="rId4"/>
    <p:sldId id="735" r:id="rId5"/>
    <p:sldId id="736" r:id="rId6"/>
    <p:sldId id="750" r:id="rId7"/>
    <p:sldId id="737" r:id="rId8"/>
    <p:sldId id="751" r:id="rId9"/>
    <p:sldId id="752" r:id="rId10"/>
    <p:sldId id="738" r:id="rId11"/>
    <p:sldId id="739" r:id="rId12"/>
    <p:sldId id="740" r:id="rId13"/>
    <p:sldId id="741" r:id="rId14"/>
    <p:sldId id="742" r:id="rId15"/>
    <p:sldId id="743" r:id="rId16"/>
    <p:sldId id="744" r:id="rId17"/>
    <p:sldId id="745" r:id="rId18"/>
    <p:sldId id="746" r:id="rId19"/>
    <p:sldId id="747" r:id="rId20"/>
    <p:sldId id="748" r:id="rId21"/>
    <p:sldId id="749" r:id="rId22"/>
    <p:sldId id="753" r:id="rId23"/>
    <p:sldId id="754" r:id="rId24"/>
    <p:sldId id="755" r:id="rId25"/>
    <p:sldId id="756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0394" autoAdjust="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911F51-67B8-4CA8-8920-32CE3471C36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1210E-C588-4EA8-B489-80C8EC46AD4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07ED8-5E7E-44FD-80F8-17C1E155D10E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D2DE5-7E37-4540-8166-1AEF843C4B8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EADDE1-F6CD-4D22-9BFE-9BE333DF915F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2C6D7-57E3-43C9-AB32-F7BBB0770D7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4D033-0C4E-47BB-AF3E-E7025B07CBD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6630EF-AB60-450E-9FBC-9DA2687E0FE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23ED-081E-41B9-9974-16423609CDC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307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66163B-F286-4B7E-9654-765FE8CB7FA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00E84-925B-4DA8-9A87-5C749ACECB5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BBEE1C-6A55-49CF-AF78-796339B7E89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EE423-E0B6-4B41-8CB1-2FF97A50058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76896-9BD2-4715-B553-53E478F0956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DAE2A-7133-4140-82AC-3A96E951C6F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ACFA8-A07E-4ACB-841D-C72D8D114EF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jpeg"/><Relationship Id="rId5" Type="http://schemas.openxmlformats.org/officeDocument/2006/relationships/image" Target="../media/image23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23: Transient Stability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System Transient Stability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order to operate as an interconnected system all of the generators (and other synchronous machines) must remain in synchronism with one another</a:t>
            </a:r>
          </a:p>
          <a:p>
            <a:pPr lvl="1" eaLnBrk="1" hangingPunct="1"/>
            <a:r>
              <a:rPr lang="en-US" altLang="en-US" dirty="0" smtClean="0"/>
              <a:t>synchronism requires that (for two pole machines) the rotors turn at exactly the same speed</a:t>
            </a:r>
          </a:p>
          <a:p>
            <a:pPr eaLnBrk="1" hangingPunct="1"/>
            <a:r>
              <a:rPr lang="en-US" altLang="en-US" dirty="0" smtClean="0"/>
              <a:t>Loss of synchronism results in a condition in which no net power can be transferred between the machines  </a:t>
            </a:r>
          </a:p>
          <a:p>
            <a:pPr eaLnBrk="1" hangingPunct="1"/>
            <a:r>
              <a:rPr lang="en-US" altLang="en-US" dirty="0" smtClean="0"/>
              <a:t>A system is said to be transiently unstable if following a disturbance one or more of the generators lose synchronism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Transient Stability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order to study the transient response of a power system we need to develop models for the generator valid during the transient time frame of several seconds following a system disturbance</a:t>
            </a:r>
          </a:p>
          <a:p>
            <a:pPr eaLnBrk="1" hangingPunct="1"/>
            <a:r>
              <a:rPr lang="en-US" altLang="en-US" dirty="0" smtClean="0"/>
              <a:t>We need to develop both electrical and mechanical models for the generators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Electrical Model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simplest generator model, known as the classical model, treats the generator as a voltage source behind the direct-axis transient reactance; the voltage magnitude is fixed, but its angle changes according to the mechanical dynamics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75640"/>
              </p:ext>
            </p:extLst>
          </p:nvPr>
        </p:nvGraphicFramePr>
        <p:xfrm>
          <a:off x="5791200" y="3886200"/>
          <a:ext cx="289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5" name="Equation" r:id="rId4" imgW="2895600" imgH="965200" progId="Equation.DSMT4">
                  <p:embed/>
                </p:oleObj>
              </mc:Choice>
              <mc:Fallback>
                <p:oleObj name="Equation" r:id="rId4" imgW="28956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6200"/>
                        <a:ext cx="2895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ig1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862" r="15294" b="79356"/>
          <a:stretch>
            <a:fillRect/>
          </a:stretch>
        </p:blipFill>
        <p:spPr bwMode="auto">
          <a:xfrm>
            <a:off x="838200" y="3657600"/>
            <a:ext cx="479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Mechanical Model</a:t>
            </a:r>
          </a:p>
        </p:txBody>
      </p:sp>
      <p:pic>
        <p:nvPicPr>
          <p:cNvPr id="4100" name="Picture 3" descr="fi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3669"/>
          <a:stretch>
            <a:fillRect/>
          </a:stretch>
        </p:blipFill>
        <p:spPr bwMode="auto">
          <a:xfrm>
            <a:off x="457200" y="1802921"/>
            <a:ext cx="59436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Generator Mechanical Block Diagram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65989"/>
              </p:ext>
            </p:extLst>
          </p:nvPr>
        </p:nvGraphicFramePr>
        <p:xfrm>
          <a:off x="457200" y="3505200"/>
          <a:ext cx="6438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9" name="Equation" r:id="rId5" imgW="6438900" imgH="3124200" progId="Equation.DSMT4">
                  <p:embed/>
                </p:oleObj>
              </mc:Choice>
              <mc:Fallback>
                <p:oleObj name="Equation" r:id="rId5" imgW="6438900" imgH="31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6438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40300"/>
              </p:ext>
            </p:extLst>
          </p:nvPr>
        </p:nvGraphicFramePr>
        <p:xfrm>
          <a:off x="457200" y="1280160"/>
          <a:ext cx="74930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3" name="Equation" r:id="rId4" imgW="7493000" imgH="5740400" progId="Equation.DSMT4">
                  <p:embed/>
                </p:oleObj>
              </mc:Choice>
              <mc:Fallback>
                <p:oleObj name="Equation" r:id="rId4" imgW="7493000" imgH="574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930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32258"/>
              </p:ext>
            </p:extLst>
          </p:nvPr>
        </p:nvGraphicFramePr>
        <p:xfrm>
          <a:off x="457200" y="1280160"/>
          <a:ext cx="75692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7" name="Equation" r:id="rId4" imgW="7569200" imgH="5194300" progId="Equation.DSMT4">
                  <p:embed/>
                </p:oleObj>
              </mc:Choice>
              <mc:Fallback>
                <p:oleObj name="Equation" r:id="rId4" imgW="7569200" imgH="519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692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6373"/>
              </p:ext>
            </p:extLst>
          </p:nvPr>
        </p:nvGraphicFramePr>
        <p:xfrm>
          <a:off x="457200" y="1280160"/>
          <a:ext cx="74041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1" name="Equation" r:id="rId4" imgW="7404100" imgH="5308600" progId="Equation.DSMT4">
                  <p:embed/>
                </p:oleObj>
              </mc:Choice>
              <mc:Fallback>
                <p:oleObj name="Equation" r:id="rId4" imgW="7404100" imgH="530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041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Swing Equation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09720"/>
              </p:ext>
            </p:extLst>
          </p:nvPr>
        </p:nvGraphicFramePr>
        <p:xfrm>
          <a:off x="457200" y="1280160"/>
          <a:ext cx="7962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4" name="Equation" r:id="rId4" imgW="7962900" imgH="3124200" progId="Equation.DSMT4">
                  <p:embed/>
                </p:oleObj>
              </mc:Choice>
              <mc:Fallback>
                <p:oleObj name="Equation" r:id="rId4" imgW="7962900" imgH="31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62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4" descr="fig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r="17647" b="80219"/>
          <a:stretch>
            <a:fillRect/>
          </a:stretch>
        </p:blipFill>
        <p:spPr bwMode="auto">
          <a:xfrm>
            <a:off x="609600" y="4495800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65427"/>
              </p:ext>
            </p:extLst>
          </p:nvPr>
        </p:nvGraphicFramePr>
        <p:xfrm>
          <a:off x="4191000" y="4724400"/>
          <a:ext cx="289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5" name="Equation" r:id="rId7" imgW="2895600" imgH="393700" progId="Equation.DSMT4">
                  <p:embed/>
                </p:oleObj>
              </mc:Choice>
              <mc:Fallback>
                <p:oleObj name="Equation" r:id="rId7" imgW="289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2895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Single Machine Infinite Bus (SMIB)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2667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understand the transient stability problem we’ll first consider the case of a single machine (generator) connected to a power system bus with a fixed voltage magnitude and angle (known as an infinite bus) through a transmission line with impedance </a:t>
            </a:r>
            <a:r>
              <a:rPr lang="en-US" altLang="en-US" dirty="0" err="1" smtClean="0"/>
              <a:t>jX</a:t>
            </a:r>
            <a:r>
              <a:rPr lang="en-US" altLang="en-US" baseline="-25000" dirty="0" err="1" smtClean="0"/>
              <a:t>L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6868" name="Picture 4" descr="fig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b="81944"/>
          <a:stretch>
            <a:fillRect/>
          </a:stretch>
        </p:blipFill>
        <p:spPr bwMode="auto">
          <a:xfrm>
            <a:off x="914400" y="4038600"/>
            <a:ext cx="640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SMIB, cont’d</a:t>
            </a:r>
          </a:p>
        </p:txBody>
      </p:sp>
      <p:pic>
        <p:nvPicPr>
          <p:cNvPr id="9220" name="Picture 3" descr="fig16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81944"/>
          <a:stretch>
            <a:fillRect/>
          </a:stretch>
        </p:blipFill>
        <p:spPr bwMode="auto">
          <a:xfrm>
            <a:off x="457200" y="1280160"/>
            <a:ext cx="594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63757"/>
              </p:ext>
            </p:extLst>
          </p:nvPr>
        </p:nvGraphicFramePr>
        <p:xfrm>
          <a:off x="457200" y="3352800"/>
          <a:ext cx="51435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9" name="Equation" r:id="rId5" imgW="5143500" imgH="2006600" progId="Equation.DSMT4">
                  <p:embed/>
                </p:oleObj>
              </mc:Choice>
              <mc:Fallback>
                <p:oleObj name="Equation" r:id="rId5" imgW="51435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51435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Chapters 11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10 is 11.1, 11.4, 11.12, 11.19, 11.21; quiz on Dec 1 (hence it will not be turned in)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We will be dropping your lowest two HW and/or Quiz scores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Chapter 6 Design Project 1 is assigned.  It will count as three regular home works and is due on Dec 3.  </a:t>
            </a:r>
          </a:p>
          <a:p>
            <a:pPr lvl="1"/>
            <a:r>
              <a:rPr lang="en-US" sz="1800" dirty="0" smtClean="0"/>
              <a:t>For tower configurations assume </a:t>
            </a:r>
            <a:r>
              <a:rPr lang="en-US" sz="1800" dirty="0"/>
              <a:t>a symmetric conductor spacing, with the distance in feet given by the following formula</a:t>
            </a:r>
            <a:r>
              <a:rPr lang="en-US" sz="1800" dirty="0" smtClean="0"/>
              <a:t>:  (</a:t>
            </a:r>
            <a:r>
              <a:rPr lang="en-US" sz="1800" dirty="0"/>
              <a:t>Last two digits of your EIN+150)/10.  Example student A has an UIN of xxx65.  Then his/her spacing is (65+150)/10 = 21.50 ft.  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Final exam is on Monday December 12, 1:30-4:30pm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Equilibrium Points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72598"/>
              </p:ext>
            </p:extLst>
          </p:nvPr>
        </p:nvGraphicFramePr>
        <p:xfrm>
          <a:off x="457200" y="1280160"/>
          <a:ext cx="68961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1" name="Equation" r:id="rId4" imgW="6896100" imgH="1981200" progId="Equation.DSMT4">
                  <p:embed/>
                </p:oleObj>
              </mc:Choice>
              <mc:Fallback>
                <p:oleObj name="Equation" r:id="rId4" imgW="6896100" imgH="198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961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4" descr="fig161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22353" b="73318"/>
          <a:stretch>
            <a:fillRect/>
          </a:stretch>
        </p:blipFill>
        <p:spPr bwMode="auto">
          <a:xfrm>
            <a:off x="762000" y="3276600"/>
            <a:ext cx="39322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2"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32874"/>
              </p:ext>
            </p:extLst>
          </p:nvPr>
        </p:nvGraphicFramePr>
        <p:xfrm>
          <a:off x="4876800" y="3276600"/>
          <a:ext cx="33655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3" name="Equation" r:id="rId9" imgW="3365500" imgH="2679700" progId="Equation.DSMT4">
                  <p:embed/>
                </p:oleObj>
              </mc:Choice>
              <mc:Fallback>
                <p:oleObj name="Equation" r:id="rId9" imgW="3365500" imgH="267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33655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Transient Stability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transient stability analysis we need to consider three systems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err="1" smtClean="0"/>
              <a:t>Prefault</a:t>
            </a:r>
            <a:r>
              <a:rPr lang="en-US" altLang="en-US" dirty="0" smtClean="0"/>
              <a:t> - before the fault occurs the system is assumed to be at an equilibrium point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smtClean="0"/>
              <a:t>Faulted - the fault changes the system equations, moving the system away from its equilibrium point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err="1" smtClean="0"/>
              <a:t>Postfault</a:t>
            </a:r>
            <a:r>
              <a:rPr lang="en-US" altLang="en-US" dirty="0" smtClean="0"/>
              <a:t> - after fault is cleared the system hopefully returns to a new operating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029200"/>
            <a:ext cx="6146234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Actual transient stability studies can have</a:t>
            </a:r>
            <a:br>
              <a:rPr lang="en-US" dirty="0" smtClean="0"/>
            </a:br>
            <a:r>
              <a:rPr lang="en-US" dirty="0" smtClean="0"/>
              <a:t>multiple events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Transient Stability Solution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There are two methods for solving the transient stability problem</a:t>
            </a:r>
          </a:p>
          <a:p>
            <a:pPr marL="80010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Numerical integration</a:t>
            </a:r>
          </a:p>
          <a:p>
            <a:pPr marL="1428750" lvl="2" indent="-457200" eaLnBrk="1" hangingPunct="1"/>
            <a:r>
              <a:rPr lang="en-US" altLang="en-US" dirty="0" smtClean="0"/>
              <a:t>this is by far the most common technique, particularly for large systems; during the fault and after the fault the power system differential equations are solved using numerical methods</a:t>
            </a:r>
          </a:p>
          <a:p>
            <a:pPr marL="80010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Direct or energy methods; for a two bus system this method is known as the equal area criteria</a:t>
            </a:r>
          </a:p>
          <a:p>
            <a:pPr marL="1314450" lvl="2" eaLnBrk="1" hangingPunct="1"/>
            <a:r>
              <a:rPr lang="en-US" altLang="en-US" dirty="0" smtClean="0"/>
              <a:t>mostly used to provide an intuitive insight into the transient stability problem</a:t>
            </a:r>
          </a:p>
          <a:p>
            <a:pPr marL="533400" indent="-533400"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1"/>
          <a:stretch>
            <a:fillRect/>
          </a:stretch>
        </p:blipFill>
        <p:spPr bwMode="auto">
          <a:xfrm>
            <a:off x="762000" y="36576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5882" b="81944"/>
          <a:stretch>
            <a:fillRect/>
          </a:stretch>
        </p:blipFill>
        <p:spPr bwMode="auto">
          <a:xfrm>
            <a:off x="533400" y="1905000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395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Simplified </a:t>
            </a:r>
            <a:r>
              <a:rPr lang="en-US" altLang="en-US" sz="2800" dirty="0" err="1"/>
              <a:t>prefault</a:t>
            </a:r>
            <a:r>
              <a:rPr lang="en-US" altLang="en-US" sz="2800" dirty="0"/>
              <a:t> system</a:t>
            </a:r>
          </a:p>
        </p:txBody>
      </p:sp>
      <p:pic>
        <p:nvPicPr>
          <p:cNvPr id="11270" name="Picture 5" descr="fig16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22353" b="73318"/>
          <a:stretch>
            <a:fillRect/>
          </a:stretch>
        </p:blipFill>
        <p:spPr bwMode="auto">
          <a:xfrm>
            <a:off x="533400" y="4114800"/>
            <a:ext cx="3352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69164"/>
              </p:ext>
            </p:extLst>
          </p:nvPr>
        </p:nvGraphicFramePr>
        <p:xfrm>
          <a:off x="4191000" y="3960813"/>
          <a:ext cx="44196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5" name="Equation" r:id="rId6" imgW="4419600" imgH="2565400" progId="Equation.DSMT4">
                  <p:embed/>
                </p:oleObj>
              </mc:Choice>
              <mc:Fallback>
                <p:oleObj name="Equation" r:id="rId6" imgW="4419600" imgH="256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60813"/>
                        <a:ext cx="44196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528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81081"/>
          <a:stretch>
            <a:fillRect/>
          </a:stretch>
        </p:blipFill>
        <p:spPr bwMode="auto">
          <a:xfrm>
            <a:off x="457200" y="19812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684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 equivalent system during the fault is then </a:t>
            </a:r>
            <a:r>
              <a:rPr lang="en-US" altLang="en-US"/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0702" r="35294" b="60379"/>
          <a:stretch>
            <a:fillRect/>
          </a:stretch>
        </p:blipFill>
        <p:spPr bwMode="auto">
          <a:xfrm>
            <a:off x="4572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741730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the system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altLang="en-US" dirty="0"/>
              <a:t>Power System Time Scales and Transient Stability</a:t>
            </a:r>
            <a:endParaRPr lang="en-US" altLang="en-US" dirty="0" smtClean="0"/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533400" y="6172200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Image source: P.W. Sauer, M.A. Pai, Power System Dynamics and Stability, 1997, Fig 1.2, modified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280160"/>
            <a:ext cx="800100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Frequency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853440"/>
          </a:xfrm>
        </p:spPr>
        <p:txBody>
          <a:bodyPr/>
          <a:lstStyle/>
          <a:p>
            <a:r>
              <a:rPr lang="en-US" dirty="0" smtClean="0"/>
              <a:t>Figure shows Eastern Interconnect frequency variation after loss of 2600 MWs</a:t>
            </a:r>
            <a:endParaRPr lang="en-US" dirty="0"/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28391" r="7501" b="6453"/>
          <a:stretch>
            <a:fillRect/>
          </a:stretch>
        </p:blipFill>
        <p:spPr bwMode="auto">
          <a:xfrm>
            <a:off x="457200" y="2209800"/>
            <a:ext cx="72333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of Dynamics Behavior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26579" r="42146" b="22150"/>
          <a:stretch/>
        </p:blipFill>
        <p:spPr bwMode="auto">
          <a:xfrm>
            <a:off x="586740" y="1219199"/>
            <a:ext cx="7528560" cy="45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5128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Source: August 14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2003 Blackout Final </a:t>
            </a:r>
            <a:r>
              <a:rPr lang="en-US" altLang="en-US" sz="2000" dirty="0" smtClean="0"/>
              <a:t>Report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066800"/>
          </a:xfrm>
        </p:spPr>
        <p:txBody>
          <a:bodyPr/>
          <a:lstStyle/>
          <a:p>
            <a:r>
              <a:rPr lang="en-US" sz="3200" dirty="0"/>
              <a:t>Power System Dynamics Motivation: Frequency Decline September 2011 Blackout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562600" cy="45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228600" y="6146935"/>
            <a:ext cx="8534400" cy="371475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rgbClr val="142958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</a:rPr>
              <a:t>Image Source: Arizona-Southern California Outages </a:t>
            </a:r>
            <a:r>
              <a:rPr lang="en-US" sz="1600" b="0" dirty="0" smtClean="0">
                <a:solidFill>
                  <a:schemeClr val="tx1"/>
                </a:solidFill>
              </a:rPr>
              <a:t>on September </a:t>
            </a:r>
            <a:r>
              <a:rPr lang="en-US" sz="1600" b="0" dirty="0">
                <a:solidFill>
                  <a:schemeClr val="tx1"/>
                </a:solidFill>
              </a:rPr>
              <a:t>8, 2011 Report, FERC and </a:t>
            </a:r>
            <a:r>
              <a:rPr lang="en-US" sz="1600" b="0" dirty="0" err="1">
                <a:solidFill>
                  <a:schemeClr val="tx1"/>
                </a:solidFill>
              </a:rPr>
              <a:t>NERC,April</a:t>
            </a:r>
            <a:r>
              <a:rPr lang="en-US" sz="1600" b="0" dirty="0">
                <a:solidFill>
                  <a:schemeClr val="tx1"/>
                </a:solidFill>
              </a:rPr>
              <a:t> 2012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49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altLang="en-US" dirty="0" smtClean="0"/>
              <a:t>Power Grid Disturbance Example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295400" y="60960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Time in Seconds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8600" y="1295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Figures show the frequency change as a result of the sudden loss of a large amount of generation in the Southern WECC</a:t>
            </a:r>
          </a:p>
          <a:p>
            <a:pPr eaLnBrk="1" hangingPunct="1"/>
            <a:endParaRPr lang="en-US" altLang="en-US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715000" y="6172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Frequency Contour</a:t>
            </a:r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1"/>
          <a:stretch>
            <a:fillRect/>
          </a:stretch>
        </p:blipFill>
        <p:spPr bwMode="auto">
          <a:xfrm>
            <a:off x="5410200" y="2133600"/>
            <a:ext cx="3543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876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2362200"/>
            <a:ext cx="304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Green is bus quite close to location of  generator trip while blue and red are </a:t>
            </a:r>
            <a:r>
              <a:rPr lang="en-US" sz="1600" dirty="0" smtClean="0">
                <a:latin typeface="Arial" charset="0"/>
              </a:rPr>
              <a:t>quite distant. </a:t>
            </a:r>
            <a:endParaRPr lang="en-US" sz="1600" dirty="0">
              <a:latin typeface="Arial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Power </a:t>
            </a:r>
            <a:r>
              <a:rPr lang="en-US" dirty="0"/>
              <a:t>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The power flow is used to determine a quasi steady-state operating condition for a power system</a:t>
            </a:r>
          </a:p>
          <a:p>
            <a:pPr lvl="1"/>
            <a:r>
              <a:rPr lang="en-US" dirty="0"/>
              <a:t>Goal is to solve a set of algebraic equations</a:t>
            </a:r>
          </a:p>
          <a:p>
            <a:pPr lvl="2"/>
            <a:r>
              <a:rPr lang="en-US" b="1" dirty="0"/>
              <a:t>g(y) </a:t>
            </a:r>
            <a:r>
              <a:rPr lang="en-US" dirty="0"/>
              <a:t>=</a:t>
            </a:r>
            <a:r>
              <a:rPr lang="en-US" b="1" dirty="0"/>
              <a:t> 0  </a:t>
            </a:r>
            <a:r>
              <a:rPr lang="en-US" dirty="0"/>
              <a:t>[</a:t>
            </a:r>
            <a:r>
              <a:rPr lang="en-US" b="1" dirty="0"/>
              <a:t>y</a:t>
            </a:r>
            <a:r>
              <a:rPr lang="en-US" dirty="0"/>
              <a:t> variables are bus voltage and angle]</a:t>
            </a:r>
          </a:p>
          <a:p>
            <a:pPr lvl="1"/>
            <a:r>
              <a:rPr lang="en-US" dirty="0"/>
              <a:t>Models employed reflect the steady-state </a:t>
            </a:r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 power flow, after a contingency occurs (such as opening a line), the algebraic equations are solved to determine a new equilibrium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745013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21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vs.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Dynamics simulations is </a:t>
            </a:r>
            <a:r>
              <a:rPr lang="en-US" dirty="0"/>
              <a:t>used to determine whether following a contingency the power system returns to a steady-state operating point</a:t>
            </a:r>
          </a:p>
          <a:p>
            <a:pPr lvl="1"/>
            <a:r>
              <a:rPr lang="en-US" dirty="0"/>
              <a:t>Goal is to solve a set of differential and algebraic equations, </a:t>
            </a:r>
          </a:p>
          <a:p>
            <a:pPr lvl="2"/>
            <a:r>
              <a:rPr lang="en-US" dirty="0"/>
              <a:t>d</a:t>
            </a:r>
            <a:r>
              <a:rPr lang="en-US" b="1" dirty="0"/>
              <a:t>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	[</a:t>
            </a:r>
            <a:r>
              <a:rPr lang="en-US" b="1" dirty="0"/>
              <a:t>y</a:t>
            </a:r>
            <a:r>
              <a:rPr lang="en-US" dirty="0"/>
              <a:t> variables are bus voltage and angle]</a:t>
            </a:r>
          </a:p>
          <a:p>
            <a:pPr lvl="2"/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= </a:t>
            </a:r>
            <a:r>
              <a:rPr lang="en-US" b="1" dirty="0"/>
              <a:t>0	</a:t>
            </a:r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 variables are dynamic state variables]</a:t>
            </a:r>
          </a:p>
          <a:p>
            <a:pPr lvl="1"/>
            <a:r>
              <a:rPr lang="en-US" dirty="0"/>
              <a:t>Starts in steady-state, and hopefully returns to a new </a:t>
            </a:r>
            <a:r>
              <a:rPr lang="en-US" dirty="0" smtClean="0"/>
              <a:t>steady-state value</a:t>
            </a:r>
            <a:endParaRPr lang="en-US" dirty="0"/>
          </a:p>
          <a:p>
            <a:pPr lvl="1"/>
            <a:r>
              <a:rPr lang="en-US" dirty="0"/>
              <a:t>Models reflect the transient stability time frame (up to dozens of seconds)</a:t>
            </a:r>
          </a:p>
          <a:p>
            <a:pPr lvl="2"/>
            <a:r>
              <a:rPr lang="en-US" dirty="0"/>
              <a:t>Slow Values </a:t>
            </a:r>
            <a:r>
              <a:rPr lang="en-US" dirty="0">
                <a:sym typeface="Wingdings" pitchFamily="2" charset="2"/>
              </a:rPr>
              <a:t> Treat as constants</a:t>
            </a:r>
          </a:p>
          <a:p>
            <a:pPr lvl="2"/>
            <a:r>
              <a:rPr lang="en-US" dirty="0" smtClean="0"/>
              <a:t>Ultra </a:t>
            </a:r>
            <a:r>
              <a:rPr lang="en-US" dirty="0"/>
              <a:t>Fast States </a:t>
            </a:r>
            <a:r>
              <a:rPr lang="en-US" dirty="0">
                <a:sym typeface="Wingdings" pitchFamily="2" charset="2"/>
              </a:rPr>
              <a:t> Treat as algebraic relationships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3015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6002</TotalTime>
  <Words>930</Words>
  <Application>Microsoft Office PowerPoint</Application>
  <PresentationFormat>On-screen Show (4:3)</PresentationFormat>
  <Paragraphs>129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Capsules</vt:lpstr>
      <vt:lpstr>Equation</vt:lpstr>
      <vt:lpstr>ECE 476  Power System Analysis</vt:lpstr>
      <vt:lpstr>Announcements</vt:lpstr>
      <vt:lpstr>Power System Time Scales and Transient Stability</vt:lpstr>
      <vt:lpstr>Example of Frequency Variation</vt:lpstr>
      <vt:lpstr>Example of Dynamics Behavior</vt:lpstr>
      <vt:lpstr>Power System Dynamics Motivation: Frequency Decline September 2011 Blackout </vt:lpstr>
      <vt:lpstr>Power Grid Disturbance Example</vt:lpstr>
      <vt:lpstr>Recap: Power Flow</vt:lpstr>
      <vt:lpstr>Power Flow vs. Dynamics</vt:lpstr>
      <vt:lpstr>Power System Transient Stability</vt:lpstr>
      <vt:lpstr>Generator Transient Stability Models</vt:lpstr>
      <vt:lpstr>Generator Electrical Model</vt:lpstr>
      <vt:lpstr>Generator Mechanical Model</vt:lpstr>
      <vt:lpstr>Generator Mechanical Model, cont’d</vt:lpstr>
      <vt:lpstr>Generator Mechanical Model, cont’d</vt:lpstr>
      <vt:lpstr>Generator Mechanical Model, cont’d</vt:lpstr>
      <vt:lpstr>Generator Swing Equation</vt:lpstr>
      <vt:lpstr>Single Machine Infinite Bus (SMIB)</vt:lpstr>
      <vt:lpstr>SMIB, cont’d</vt:lpstr>
      <vt:lpstr>SMIB Equilibrium Points</vt:lpstr>
      <vt:lpstr>Transient Stability Analysis</vt:lpstr>
      <vt:lpstr>Transient Stability Solution Methods</vt:lpstr>
      <vt:lpstr>SMIB Example</vt:lpstr>
      <vt:lpstr>SMIB Example, cont’d</vt:lpstr>
      <vt:lpstr>SMIB Example, Faulted System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381</cp:revision>
  <cp:lastPrinted>2016-10-19T17:03:33Z</cp:lastPrinted>
  <dcterms:created xsi:type="dcterms:W3CDTF">2000-05-11T14:27:08Z</dcterms:created>
  <dcterms:modified xsi:type="dcterms:W3CDTF">2016-11-19T14:42:50Z</dcterms:modified>
</cp:coreProperties>
</file>