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40"/>
  </p:notesMasterIdLst>
  <p:handoutMasterIdLst>
    <p:handoutMasterId r:id="rId41"/>
  </p:handoutMasterIdLst>
  <p:sldIdLst>
    <p:sldId id="258" r:id="rId2"/>
    <p:sldId id="349" r:id="rId3"/>
    <p:sldId id="561" r:id="rId4"/>
    <p:sldId id="562" r:id="rId5"/>
    <p:sldId id="563" r:id="rId6"/>
    <p:sldId id="564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576" r:id="rId19"/>
    <p:sldId id="577" r:id="rId20"/>
    <p:sldId id="578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90" r:id="rId29"/>
    <p:sldId id="591" r:id="rId30"/>
    <p:sldId id="592" r:id="rId31"/>
    <p:sldId id="593" r:id="rId32"/>
    <p:sldId id="594" r:id="rId33"/>
    <p:sldId id="595" r:id="rId34"/>
    <p:sldId id="596" r:id="rId35"/>
    <p:sldId id="597" r:id="rId36"/>
    <p:sldId id="598" r:id="rId37"/>
    <p:sldId id="599" r:id="rId38"/>
    <p:sldId id="600" r:id="rId3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394" autoAdjust="0"/>
  </p:normalViewPr>
  <p:slideViewPr>
    <p:cSldViewPr>
      <p:cViewPr varScale="1">
        <p:scale>
          <a:sx n="116" d="100"/>
          <a:sy n="11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762" cy="4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339" y="0"/>
            <a:ext cx="3043761" cy="4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173"/>
            <a:ext cx="3043762" cy="4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339" y="8843173"/>
            <a:ext cx="3043761" cy="4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7"/>
          </a:xfrm>
          <a:prstGeom prst="rect">
            <a:avLst/>
          </a:prstGeom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769" y="0"/>
            <a:ext cx="3043762" cy="465927"/>
          </a:xfrm>
          <a:prstGeom prst="rect">
            <a:avLst/>
          </a:prstGeom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2" y="4421588"/>
            <a:ext cx="5619736" cy="4188622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599"/>
            <a:ext cx="3043762" cy="465927"/>
          </a:xfrm>
          <a:prstGeom prst="rect">
            <a:avLst/>
          </a:prstGeom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769" y="8841599"/>
            <a:ext cx="3043762" cy="465927"/>
          </a:xfrm>
          <a:prstGeom prst="rect">
            <a:avLst/>
          </a:prstGeom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80905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4FEC42-B6D9-43E5-B0EE-FD172B77EE4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4896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DC0CCB-EF8E-44A5-8A99-D4CAADB7858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60864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3D6D68-483D-4669-94EF-236CA44CAFE9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8345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1F0FF2-33F6-4642-887C-A5EAC5983824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24685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9CB26D-8EF2-4067-A72C-2A309D3D3D7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6734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53FCE8-095D-46F7-9AD9-323B45D8D2A9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0796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96BD0A-F17A-4D57-87E0-9B872C76D018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93055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5965E4-DDF9-4015-8E3D-B944350B8394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59786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1460C2-3260-4D28-A9B8-D94CCAF624C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1213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901F64-1F86-497F-9344-2196C7EADA5A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759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Not </a:t>
            </a:r>
            <a:endParaRPr lang="en-US" alt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ADB693-59D9-4FE1-A60F-F4DB0D1C899E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3387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262F80-5F3E-4440-A45D-10D7D76978D0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40280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73D7F2-6AE8-4AC3-B881-DE84A93043B3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333311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931A4F-2970-4FC7-A799-C36683AB4E85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96690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A8737B-38FA-4555-B227-FF40D7B22F58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03079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B81E56-F774-4784-BBCD-494094A49046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64438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98C1CA-C9C2-484A-B445-E63116560785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03407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3B9732-C858-4264-8650-1081B04FB0DF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870028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C0B262-8E79-409F-BDAE-FFD61836C20D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012646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76FAF8-35D6-4CC5-93AC-18190EE533E1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821767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050A56-E29D-4961-996B-B95E65F5A83E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8714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CCPP</a:t>
            </a:r>
            <a:r>
              <a:rPr lang="en-US" altLang="en-US" baseline="0" dirty="0" smtClean="0"/>
              <a:t> uses both gas and steam turbines to produce more electricity from the same fuel than the traditional systems</a:t>
            </a:r>
            <a:endParaRPr lang="en-US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The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CCPP</a:t>
            </a:r>
            <a:r>
              <a:rPr lang="en-US" altLang="en-US" baseline="0" dirty="0" smtClean="0"/>
              <a:t> improves the efficiency of the overall system by utilizing an assembly of different engines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The first turbine is driven by its working fluid, thus generating the required torque to drive the generator shaft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The remaining energy stored in the exhaust fluid is then used to drive another turbine/generator shaft.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This arrangement extracts more energy from the working fluid which is then sent to the grid. </a:t>
            </a:r>
            <a:endParaRPr lang="en-US" altLang="en-US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A29138-CCCF-4D58-9AA8-287EA24E6F1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369787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30503A-3BC8-4E56-9BDF-DEB7C1CF2407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319511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3B1812-4AC2-4866-8731-00C216A1EE0C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675477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3146FF-16A7-4B0C-9626-B786C7DC9EC3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197680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662C56-1EB0-44A0-85A5-F52B6277ECDC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01298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B52CC1-D10E-45EC-A1A0-52385ADC166C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175009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9843DE-D6E2-4898-8F8C-C41C7C0F6787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526041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0FDC6C-6C29-4B94-AAFA-9DE4884A088D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32997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5182E8-2888-492F-ADA5-217EC51AE0A9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8583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BCD839-33C2-4379-8890-8E6B1C74394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840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041DE3-398A-464A-86B3-FC1C5D39D754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99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D99B32-7440-4D72-96BA-A21AE7775FFC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60905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F4EF01-B7AF-44F9-9CBC-313FD8E4EE1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6843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60F8EB-ACAE-479E-9B9F-2E09F768BFA3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84073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743" indent="-28297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191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678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443" indent="-22638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208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297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5739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8504" indent="-2263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594800-531C-4E2D-AB24-535E23DDB48B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2367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12" name="Picture 41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001000" cy="373380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/>
            </a:lvl1pPr>
            <a:lvl3pPr marL="1257300" indent="-342900">
              <a:buSzPct val="90000"/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9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86221" y="952500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9.png"/><Relationship Id="rId10" Type="http://schemas.openxmlformats.org/officeDocument/2006/relationships/image" Target="../media/image37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ECE 476 </a:t>
            </a:r>
            <a:br>
              <a:rPr lang="en-US" altLang="en-US" dirty="0" smtClean="0"/>
            </a:br>
            <a:r>
              <a:rPr lang="en-US" altLang="en-US" dirty="0" smtClean="0"/>
              <a:t>Power System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Lecture </a:t>
            </a:r>
            <a:r>
              <a:rPr lang="en-US" sz="3200" b="1" kern="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17: Economic Dispatch</a:t>
            </a:r>
            <a:endParaRPr lang="en-US" sz="3200" b="1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334000"/>
            <a:ext cx="5878019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Special Guest Lecturer: TA </a:t>
            </a:r>
            <a:r>
              <a:rPr lang="en-US" dirty="0" err="1" smtClean="0"/>
              <a:t>Iyke</a:t>
            </a:r>
            <a:r>
              <a:rPr lang="en-US" dirty="0" smtClean="0"/>
              <a:t> Idehen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Mathematical Formulation of Costs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7848600" cy="3352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Generator cost curves are usually not smooth.  However the curves can usually be adequately approximated using piece-wise smooth, functions.</a:t>
            </a:r>
          </a:p>
          <a:p>
            <a:pPr eaLnBrk="1" hangingPunct="1"/>
            <a:r>
              <a:rPr lang="en-US" altLang="en-US" dirty="0" smtClean="0"/>
              <a:t>Two representations predominate</a:t>
            </a:r>
          </a:p>
          <a:p>
            <a:pPr lvl="1" eaLnBrk="1" hangingPunct="1"/>
            <a:r>
              <a:rPr lang="en-US" altLang="en-US" dirty="0" smtClean="0"/>
              <a:t>quadratic or cubic functions</a:t>
            </a:r>
          </a:p>
          <a:p>
            <a:pPr lvl="1" eaLnBrk="1" hangingPunct="1"/>
            <a:r>
              <a:rPr lang="en-US" altLang="en-US" dirty="0" smtClean="0"/>
              <a:t>piecewise linear functions</a:t>
            </a:r>
          </a:p>
          <a:p>
            <a:pPr eaLnBrk="1" hangingPunct="1"/>
            <a:r>
              <a:rPr lang="en-US" altLang="en-US" dirty="0" smtClean="0"/>
              <a:t>In 476 we'll assume a quadratic presentation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814489"/>
              </p:ext>
            </p:extLst>
          </p:nvPr>
        </p:nvGraphicFramePr>
        <p:xfrm>
          <a:off x="914400" y="4648200"/>
          <a:ext cx="67564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0" name="Equation" r:id="rId4" imgW="6756120" imgH="1549080" progId="Equation.DSMT4">
                  <p:embed/>
                </p:oleObj>
              </mc:Choice>
              <mc:Fallback>
                <p:oleObj name="Equation" r:id="rId4" imgW="6756120" imgH="1549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67564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9</a:t>
            </a:fld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Coal Usage Example 1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2057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500 MW (net) generator is 35% efficient. It is being supplied with Western grade coal, which costs $1.70 per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 and has 9000 Btu per pound.  What is the coal usage in </a:t>
            </a:r>
            <a:r>
              <a:rPr lang="en-US" altLang="en-US" dirty="0" err="1" smtClean="0"/>
              <a:t>lbs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?  What is the cost?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970621"/>
              </p:ext>
            </p:extLst>
          </p:nvPr>
        </p:nvGraphicFramePr>
        <p:xfrm>
          <a:off x="609600" y="3200400"/>
          <a:ext cx="83185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4" name="Equation" r:id="rId4" imgW="8318160" imgH="3225600" progId="Equation.DSMT4">
                  <p:embed/>
                </p:oleObj>
              </mc:Choice>
              <mc:Fallback>
                <p:oleObj name="Equation" r:id="rId4" imgW="831816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8318500" cy="322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10</a:t>
            </a:fld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Coal Usage Example 2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7848600" cy="1920240"/>
          </a:xfrm>
        </p:spPr>
        <p:txBody>
          <a:bodyPr/>
          <a:lstStyle/>
          <a:p>
            <a:pPr eaLnBrk="1" hangingPunct="1">
              <a:tabLst>
                <a:tab pos="228600" algn="l"/>
              </a:tabLst>
            </a:pPr>
            <a:r>
              <a:rPr lang="en-US" altLang="en-US" dirty="0" smtClean="0"/>
              <a:t>Assume a 100W lamp is left on by mistake for 8 hours, and that the electricity is supplied by the previous coal plant and that transmission/distribution losses are 20%.  How coal has been used?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802542"/>
              </p:ext>
            </p:extLst>
          </p:nvPr>
        </p:nvGraphicFramePr>
        <p:xfrm>
          <a:off x="533400" y="3733800"/>
          <a:ext cx="8102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8" name="Equation" r:id="rId4" imgW="8102520" imgH="1879560" progId="Equation.DSMT4">
                  <p:embed/>
                </p:oleObj>
              </mc:Choice>
              <mc:Fallback>
                <p:oleObj name="Equation" r:id="rId4" imgW="810252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81026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11</a:t>
            </a:fld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Incremental Cost Example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226457"/>
              </p:ext>
            </p:extLst>
          </p:nvPr>
        </p:nvGraphicFramePr>
        <p:xfrm>
          <a:off x="457200" y="1280160"/>
          <a:ext cx="6654800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2" name="Equation" r:id="rId4" imgW="6654600" imgH="4241520" progId="Equation.DSMT4">
                  <p:embed/>
                </p:oleObj>
              </mc:Choice>
              <mc:Fallback>
                <p:oleObj name="Equation" r:id="rId4" imgW="6654600" imgH="424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654800" cy="424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12</a:t>
            </a:fld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Incremental Cost Example, cont'd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46933"/>
              </p:ext>
            </p:extLst>
          </p:nvPr>
        </p:nvGraphicFramePr>
        <p:xfrm>
          <a:off x="457200" y="1280160"/>
          <a:ext cx="77597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6" name="Equation" r:id="rId4" imgW="7759440" imgH="3276360" progId="Equation.DSMT4">
                  <p:embed/>
                </p:oleObj>
              </mc:Choice>
              <mc:Fallback>
                <p:oleObj name="Equation" r:id="rId4" imgW="7759440" imgH="327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597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13</a:t>
            </a:fld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Dispatch: Formulation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1981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goal of economic dispatch is to determine the generation dispatch that minimizes the instantaneous operating cost, subject to the constraint that total generation = total load + losses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07364"/>
              </p:ext>
            </p:extLst>
          </p:nvPr>
        </p:nvGraphicFramePr>
        <p:xfrm>
          <a:off x="762000" y="3200400"/>
          <a:ext cx="46609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0" name="Equation" r:id="rId4" imgW="4660560" imgH="2603160" progId="Equation.DSMT4">
                  <p:embed/>
                </p:oleObj>
              </mc:Choice>
              <mc:Fallback>
                <p:oleObj name="Equation" r:id="rId4" imgW="4660560" imgH="260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4660900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248400" y="3429000"/>
            <a:ext cx="2522538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Initially we'll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ignore generator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limits and the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losses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14</a:t>
            </a:fld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Unconstrained Minimization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352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is a minimization problem with a single inequality constraint</a:t>
            </a:r>
          </a:p>
          <a:p>
            <a:pPr eaLnBrk="1" hangingPunct="1"/>
            <a:r>
              <a:rPr lang="en-US" altLang="en-US" dirty="0" smtClean="0"/>
              <a:t>For an unconstrained minimization a necessary (but not sufficient) condition for a minimum is the gradient of the function must be zero, </a:t>
            </a:r>
          </a:p>
          <a:p>
            <a:pPr eaLnBrk="1" hangingPunct="1"/>
            <a:r>
              <a:rPr lang="en-US" altLang="en-US" dirty="0" smtClean="0"/>
              <a:t>The gradient generalizes the first derivative for multi-variable problems: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676788"/>
              </p:ext>
            </p:extLst>
          </p:nvPr>
        </p:nvGraphicFramePr>
        <p:xfrm>
          <a:off x="914400" y="4648200"/>
          <a:ext cx="4699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4" name="Equation" r:id="rId4" imgW="4698720" imgH="990360" progId="Equation.DSMT4">
                  <p:embed/>
                </p:oleObj>
              </mc:Choice>
              <mc:Fallback>
                <p:oleObj name="Equation" r:id="rId4" imgW="469872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4699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6781800" y="3429000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5" name="Equation" r:id="rId6" imgW="1422360" imgH="393480" progId="Equation.DSMT4">
                  <p:embed/>
                </p:oleObj>
              </mc:Choice>
              <mc:Fallback>
                <p:oleObj name="Equation" r:id="rId6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429000"/>
                        <a:ext cx="142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15</a:t>
            </a:fld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610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Minimization with Equality Constraint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2362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the minimization is constrained with an equality constraint we can solve the problem using the method of Lagrange Multipliers</a:t>
            </a:r>
          </a:p>
          <a:p>
            <a:pPr eaLnBrk="1" hangingPunct="1"/>
            <a:r>
              <a:rPr lang="en-US" altLang="en-US" dirty="0" smtClean="0"/>
              <a:t>Key idea is to modify a constrained minimization problem to be an unconstrained problem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487"/>
              </p:ext>
            </p:extLst>
          </p:nvPr>
        </p:nvGraphicFramePr>
        <p:xfrm>
          <a:off x="838200" y="3733800"/>
          <a:ext cx="72771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8" name="Equation" r:id="rId4" imgW="7277040" imgH="2616120" progId="Equation.DSMT4">
                  <p:embed/>
                </p:oleObj>
              </mc:Choice>
              <mc:Fallback>
                <p:oleObj name="Equation" r:id="rId4" imgW="727704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72771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16</a:t>
            </a:fld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Dispatch Lagrangian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1953"/>
              </p:ext>
            </p:extLst>
          </p:nvPr>
        </p:nvGraphicFramePr>
        <p:xfrm>
          <a:off x="457200" y="1280160"/>
          <a:ext cx="76835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2" name="Equation" r:id="rId4" imgW="7683480" imgH="4673520" progId="Equation.DSMT4">
                  <p:embed/>
                </p:oleObj>
              </mc:Choice>
              <mc:Fallback>
                <p:oleObj name="Equation" r:id="rId4" imgW="7683480" imgH="4673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83500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17</a:t>
            </a:fld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Economic Dispatch Example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806438"/>
              </p:ext>
            </p:extLst>
          </p:nvPr>
        </p:nvGraphicFramePr>
        <p:xfrm>
          <a:off x="457200" y="1280160"/>
          <a:ext cx="6629400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6" name="Equation" r:id="rId4" imgW="7010280" imgH="5778360" progId="Equation.DSMT4">
                  <p:embed/>
                </p:oleObj>
              </mc:Choice>
              <mc:Fallback>
                <p:oleObj name="Equation" r:id="rId4" imgW="7010280" imgH="5778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629400" cy="546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18</a:t>
            </a:fld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534400" cy="3733800"/>
          </a:xfrm>
        </p:spPr>
        <p:txBody>
          <a:bodyPr/>
          <a:lstStyle/>
          <a:p>
            <a:r>
              <a:rPr lang="en-US" dirty="0" smtClean="0"/>
              <a:t>Please read Chapter 7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HW 6 is due today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HW 7 is 6.62, 6.63, 6.69, 6.71 due on Oct 27; this </a:t>
            </a:r>
            <a:r>
              <a:rPr lang="en-US" dirty="0"/>
              <a:t>one must be turned in on </a:t>
            </a:r>
            <a:r>
              <a:rPr lang="en-US" dirty="0" smtClean="0"/>
              <a:t>Oct 27 </a:t>
            </a:r>
            <a:r>
              <a:rPr lang="en-US" dirty="0"/>
              <a:t>(hence there will be no quiz that day</a:t>
            </a:r>
            <a:r>
              <a:rPr lang="en-US" dirty="0" smtClean="0"/>
              <a:t>) </a:t>
            </a:r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Economic Dispatch Example, cont’d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705184"/>
              </p:ext>
            </p:extLst>
          </p:nvPr>
        </p:nvGraphicFramePr>
        <p:xfrm>
          <a:off x="457200" y="1280160"/>
          <a:ext cx="6985000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0" name="Equation" r:id="rId4" imgW="6984720" imgH="5308560" progId="Equation.DSMT4">
                  <p:embed/>
                </p:oleObj>
              </mc:Choice>
              <mc:Fallback>
                <p:oleObj name="Equation" r:id="rId4" imgW="6984720" imgH="5308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985000" cy="530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19</a:t>
            </a:fld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Solution Method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153400" cy="48006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The direct solution only works well if the incremental cost curves are linear and no generators are at their limits</a:t>
            </a:r>
          </a:p>
          <a:p>
            <a:pPr eaLnBrk="1" hangingPunct="1"/>
            <a:r>
              <a:rPr lang="en-US" altLang="en-US" dirty="0" smtClean="0"/>
              <a:t>A more general method is known as the lambda-iteration</a:t>
            </a:r>
          </a:p>
          <a:p>
            <a:pPr lvl="1" eaLnBrk="1" hangingPunct="1"/>
            <a:r>
              <a:rPr lang="en-US" altLang="en-US" dirty="0" smtClean="0"/>
              <a:t>the method requires that there be a unique mapping between a value of lambda and each generator’s MW output</a:t>
            </a:r>
          </a:p>
          <a:p>
            <a:pPr lvl="1" eaLnBrk="1" hangingPunct="1"/>
            <a:r>
              <a:rPr lang="en-US" altLang="en-US" dirty="0" smtClean="0"/>
              <a:t>the method then starts with values of lambda below and above the optimal value, and then iteratively brackets the optimal value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20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Algorithm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072377"/>
              </p:ext>
            </p:extLst>
          </p:nvPr>
        </p:nvGraphicFramePr>
        <p:xfrm>
          <a:off x="457200" y="1280160"/>
          <a:ext cx="65278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8" name="Equation" r:id="rId4" imgW="6527520" imgH="5638680" progId="Equation.DSMT4">
                  <p:embed/>
                </p:oleObj>
              </mc:Choice>
              <mc:Fallback>
                <p:oleObj name="Equation" r:id="rId4" imgW="6527520" imgH="5638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5278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21</a:t>
            </a:fld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Lambda-Iteration: Graphical View</a:t>
            </a:r>
          </a:p>
        </p:txBody>
      </p:sp>
      <p:pic>
        <p:nvPicPr>
          <p:cNvPr id="64515" name="Picture 3" descr="Fig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12938" r="5882" b="53479"/>
          <a:stretch>
            <a:fillRect/>
          </a:stretch>
        </p:blipFill>
        <p:spPr bwMode="auto">
          <a:xfrm>
            <a:off x="685800" y="2743200"/>
            <a:ext cx="6858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57200" y="1280160"/>
            <a:ext cx="75850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In the graph shown below for each value of lambda </a:t>
            </a:r>
          </a:p>
          <a:p>
            <a:pPr eaLnBrk="1" hangingPunct="1"/>
            <a:r>
              <a:rPr lang="en-US" altLang="en-US" sz="2800" dirty="0"/>
              <a:t>there is a unique </a:t>
            </a:r>
            <a:r>
              <a:rPr lang="en-US" altLang="en-US" sz="2800" dirty="0" err="1"/>
              <a:t>P</a:t>
            </a:r>
            <a:r>
              <a:rPr lang="en-US" altLang="en-US" sz="2800" baseline="-25000" dirty="0" err="1"/>
              <a:t>Gi</a:t>
            </a:r>
            <a:r>
              <a:rPr lang="en-US" altLang="en-US" sz="2800" baseline="-25000" dirty="0"/>
              <a:t> </a:t>
            </a:r>
            <a:r>
              <a:rPr lang="en-US" altLang="en-US" sz="2800" dirty="0">
                <a:latin typeface="Times" charset="0"/>
              </a:rPr>
              <a:t>for each generator</a:t>
            </a:r>
            <a:r>
              <a:rPr lang="en-US" altLang="en-US" dirty="0">
                <a:latin typeface="Times" charset="0"/>
              </a:rPr>
              <a:t>.  </a:t>
            </a:r>
            <a:r>
              <a:rPr lang="en-US" altLang="en-US" sz="2800" dirty="0">
                <a:latin typeface="Times" charset="0"/>
              </a:rPr>
              <a:t>This </a:t>
            </a:r>
          </a:p>
          <a:p>
            <a:pPr eaLnBrk="1" hangingPunct="1"/>
            <a:r>
              <a:rPr lang="en-US" altLang="en-US" sz="2800" dirty="0">
                <a:latin typeface="Times" charset="0"/>
              </a:rPr>
              <a:t>relationship is the </a:t>
            </a:r>
            <a:r>
              <a:rPr lang="en-US" altLang="en-US" sz="2800" dirty="0" err="1">
                <a:latin typeface="Times" charset="0"/>
              </a:rPr>
              <a:t>P</a:t>
            </a:r>
            <a:r>
              <a:rPr lang="en-US" altLang="en-US" sz="2800" baseline="-25000" dirty="0" err="1"/>
              <a:t>Gi</a:t>
            </a:r>
            <a:r>
              <a:rPr lang="en-US" altLang="en-US" sz="2800" dirty="0">
                <a:latin typeface="Times" charset="0"/>
              </a:rPr>
              <a:t>(</a:t>
            </a:r>
            <a:r>
              <a:rPr lang="en-US" altLang="en-US" sz="2800" dirty="0">
                <a:latin typeface="Times" charset="0"/>
                <a:sym typeface="Symbol" pitchFamily="18" charset="2"/>
              </a:rPr>
              <a:t>) function.  </a:t>
            </a:r>
            <a:r>
              <a:rPr lang="en-US" altLang="en-US" sz="2800" dirty="0">
                <a:latin typeface="Times" charset="0"/>
              </a:rPr>
              <a:t>  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22</a:t>
            </a:fld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Example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455703"/>
              </p:ext>
            </p:extLst>
          </p:nvPr>
        </p:nvGraphicFramePr>
        <p:xfrm>
          <a:off x="457200" y="1280160"/>
          <a:ext cx="6794500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2" name="Equation" r:id="rId4" imgW="6794280" imgH="5448240" progId="Equation.DSMT4">
                  <p:embed/>
                </p:oleObj>
              </mc:Choice>
              <mc:Fallback>
                <p:oleObj name="Equation" r:id="rId4" imgW="6794280" imgH="5448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794500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23</a:t>
            </a:fld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Example, cont’d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75666"/>
              </p:ext>
            </p:extLst>
          </p:nvPr>
        </p:nvGraphicFramePr>
        <p:xfrm>
          <a:off x="457200" y="1280160"/>
          <a:ext cx="7137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6" name="Equation" r:id="rId4" imgW="7137360" imgH="5638680" progId="Equation.DSMT4">
                  <p:embed/>
                </p:oleObj>
              </mc:Choice>
              <mc:Fallback>
                <p:oleObj name="Equation" r:id="rId4" imgW="7137360" imgH="5638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137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24</a:t>
            </a:fld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Example, cont’d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71501"/>
              </p:ext>
            </p:extLst>
          </p:nvPr>
        </p:nvGraphicFramePr>
        <p:xfrm>
          <a:off x="457200" y="1280160"/>
          <a:ext cx="77851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0" name="Equation" r:id="rId4" imgW="7785000" imgH="5587920" progId="Equation.DSMT4">
                  <p:embed/>
                </p:oleObj>
              </mc:Choice>
              <mc:Fallback>
                <p:oleObj name="Equation" r:id="rId4" imgW="7785000" imgH="5587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851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25</a:t>
            </a:fld>
            <a:endParaRPr 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Example, cont’d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869915"/>
              </p:ext>
            </p:extLst>
          </p:nvPr>
        </p:nvGraphicFramePr>
        <p:xfrm>
          <a:off x="457200" y="1280160"/>
          <a:ext cx="6489700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4" name="Equation" r:id="rId4" imgW="6489360" imgH="5689440" progId="Equation.DSMT4">
                  <p:embed/>
                </p:oleObj>
              </mc:Choice>
              <mc:Fallback>
                <p:oleObj name="Equation" r:id="rId4" imgW="6489360" imgH="568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489700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26</a:t>
            </a:fld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Generator MW Limits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Generators have limits on the minimum and maximum amount of power they can produce</a:t>
            </a:r>
          </a:p>
          <a:p>
            <a:pPr eaLnBrk="1" hangingPunct="1"/>
            <a:r>
              <a:rPr lang="en-US" altLang="en-US" dirty="0" smtClean="0"/>
              <a:t>Often times the minimum limit is not zero.  This represents a limit on the generator’s operation with the desired fuel type</a:t>
            </a:r>
          </a:p>
          <a:p>
            <a:pPr eaLnBrk="1" hangingPunct="1"/>
            <a:r>
              <a:rPr lang="en-US" altLang="en-US" dirty="0" smtClean="0"/>
              <a:t>Because of varying system economics usually many generators in a system are operated at their maximum MW limits.  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27</a:t>
            </a:fld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Lambda-Iteration with Gen Limits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54364"/>
              </p:ext>
            </p:extLst>
          </p:nvPr>
        </p:nvGraphicFramePr>
        <p:xfrm>
          <a:off x="457200" y="1280160"/>
          <a:ext cx="72517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8" name="Equation" r:id="rId4" imgW="7251480" imgH="2108160" progId="Equation.DSMT4">
                  <p:embed/>
                </p:oleObj>
              </mc:Choice>
              <mc:Fallback>
                <p:oleObj name="Equation" r:id="rId4" imgW="725148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251700" cy="210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28</a:t>
            </a:fld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Gas Turbine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371600"/>
            <a:ext cx="64897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4800" y="4191000"/>
            <a:ext cx="4870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Brayton Cycle: Working fluid is </a:t>
            </a:r>
            <a:br>
              <a:rPr lang="en-US" altLang="en-US"/>
            </a:br>
            <a:r>
              <a:rPr lang="en-US" altLang="en-US"/>
              <a:t>always a gas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4849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Most common fuel is natural gas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5562600" y="4267200"/>
          <a:ext cx="32766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3" name="Equation" r:id="rId5" imgW="1473120" imgH="609480" progId="Equation.DSMT4">
                  <p:embed/>
                </p:oleObj>
              </mc:Choice>
              <mc:Fallback>
                <p:oleObj name="Equation" r:id="rId5" imgW="14731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267200"/>
                        <a:ext cx="32766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5791200"/>
            <a:ext cx="5729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Typical efficiency is around 30 to 35%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</a:t>
            </a:fld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Lambda-Iteration Gen Limit Example</a:t>
            </a: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6378"/>
              </p:ext>
            </p:extLst>
          </p:nvPr>
        </p:nvGraphicFramePr>
        <p:xfrm>
          <a:off x="457200" y="1280160"/>
          <a:ext cx="8077200" cy="572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2" name="Equation" r:id="rId4" imgW="8076960" imgH="5727600" progId="Equation.DSMT4">
                  <p:embed/>
                </p:oleObj>
              </mc:Choice>
              <mc:Fallback>
                <p:oleObj name="Equation" r:id="rId4" imgW="8076960" imgH="572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077200" cy="572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29</a:t>
            </a:fld>
            <a:endParaRPr 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Lambda-Iteration Limit Example,cont’d</a:t>
            </a:r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73248"/>
              </p:ext>
            </p:extLst>
          </p:nvPr>
        </p:nvGraphicFramePr>
        <p:xfrm>
          <a:off x="457200" y="1280160"/>
          <a:ext cx="746760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6" name="Equation" r:id="rId4" imgW="7467480" imgH="5676840" progId="Equation.DSMT4">
                  <p:embed/>
                </p:oleObj>
              </mc:Choice>
              <mc:Fallback>
                <p:oleObj name="Equation" r:id="rId4" imgW="7467480" imgH="5676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67600" cy="567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30</a:t>
            </a:fld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 of Envelope Values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Often times incremental costs can be approximated by a constant value:</a:t>
            </a:r>
          </a:p>
          <a:p>
            <a:pPr lvl="1" eaLnBrk="1" hangingPunct="1"/>
            <a:r>
              <a:rPr lang="en-US" altLang="en-US" dirty="0" smtClean="0"/>
              <a:t>$/</a:t>
            </a:r>
            <a:r>
              <a:rPr lang="en-US" altLang="en-US" dirty="0" err="1" smtClean="0"/>
              <a:t>MWhr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fuelcost</a:t>
            </a:r>
            <a:r>
              <a:rPr lang="en-US" altLang="en-US" dirty="0" smtClean="0"/>
              <a:t> * </a:t>
            </a:r>
            <a:r>
              <a:rPr lang="en-US" altLang="en-US" dirty="0" err="1" smtClean="0"/>
              <a:t>heatrate</a:t>
            </a:r>
            <a:r>
              <a:rPr lang="en-US" altLang="en-US" dirty="0" smtClean="0"/>
              <a:t> + variable O&amp;M</a:t>
            </a:r>
          </a:p>
          <a:p>
            <a:pPr lvl="1" eaLnBrk="1" hangingPunct="1"/>
            <a:r>
              <a:rPr lang="en-US" altLang="en-US" dirty="0" smtClean="0"/>
              <a:t>Typical </a:t>
            </a:r>
            <a:r>
              <a:rPr lang="en-US" altLang="en-US" dirty="0" err="1" smtClean="0"/>
              <a:t>heatrate</a:t>
            </a:r>
            <a:r>
              <a:rPr lang="en-US" altLang="en-US" dirty="0" smtClean="0"/>
              <a:t> for a coal plant is 10, modern combustion turbine is 10, combined cycle plant is 7 to 8, older combustion turbine 15.</a:t>
            </a:r>
          </a:p>
          <a:p>
            <a:pPr lvl="1" eaLnBrk="1" hangingPunct="1"/>
            <a:r>
              <a:rPr lang="en-US" altLang="en-US" dirty="0" smtClean="0"/>
              <a:t>Fuel costs ($/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) are quite variable, with current values around 1.5 for coal, 4 for natural gas, 0.5 for nuclear, probably 10 for fuel oil.</a:t>
            </a:r>
          </a:p>
          <a:p>
            <a:pPr lvl="1" eaLnBrk="1" hangingPunct="1"/>
            <a:r>
              <a:rPr lang="en-US" altLang="en-US" dirty="0" smtClean="0"/>
              <a:t>Hydro, solar and wind costs tend to be quite low, but for this sources the fuel is free but limited</a:t>
            </a:r>
          </a:p>
          <a:p>
            <a:pPr lvl="1" eaLnBrk="1" hangingPunct="1">
              <a:buFontTx/>
              <a:buChar char="–"/>
            </a:pPr>
            <a:endParaRPr lang="en-US" altLang="en-US" dirty="0" smtClean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31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Inclusion of Transmission Losses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352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losses on the transmission system are a function of the generation dispatch.  In general, using generators closer to the load results in lower losses</a:t>
            </a:r>
          </a:p>
          <a:p>
            <a:pPr eaLnBrk="1" hangingPunct="1"/>
            <a:r>
              <a:rPr lang="en-US" altLang="en-US" dirty="0" smtClean="0"/>
              <a:t>This impact on losses should be included when doing the economic dispatch</a:t>
            </a:r>
          </a:p>
          <a:p>
            <a:pPr eaLnBrk="1" hangingPunct="1"/>
            <a:r>
              <a:rPr lang="en-US" altLang="en-US" dirty="0" smtClean="0"/>
              <a:t>Losses can be included by slightly rewriting the </a:t>
            </a:r>
            <a:r>
              <a:rPr lang="en-US" altLang="en-US" dirty="0" err="1" smtClean="0"/>
              <a:t>Lagrangian</a:t>
            </a:r>
            <a:r>
              <a:rPr lang="en-US" altLang="en-US" dirty="0" smtClean="0"/>
              <a:t>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089656"/>
              </p:ext>
            </p:extLst>
          </p:nvPr>
        </p:nvGraphicFramePr>
        <p:xfrm>
          <a:off x="1066800" y="5029200"/>
          <a:ext cx="7315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0" name="Equation" r:id="rId4" imgW="7315200" imgH="990600" progId="Equation.DSMT4">
                  <p:embed/>
                </p:oleObj>
              </mc:Choice>
              <mc:Fallback>
                <p:oleObj name="Equation" r:id="rId4" imgW="7315200" imgH="990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7315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Impact of Transmission Losses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390199"/>
              </p:ext>
            </p:extLst>
          </p:nvPr>
        </p:nvGraphicFramePr>
        <p:xfrm>
          <a:off x="457200" y="1280160"/>
          <a:ext cx="73152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4" name="Equation" r:id="rId4" imgW="7315200" imgH="4686300" progId="Equation.DSMT4">
                  <p:embed/>
                </p:oleObj>
              </mc:Choice>
              <mc:Fallback>
                <p:oleObj name="Equation" r:id="rId4" imgW="7315200" imgH="468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315200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Impact of Transmission Losses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973649"/>
              </p:ext>
            </p:extLst>
          </p:nvPr>
        </p:nvGraphicFramePr>
        <p:xfrm>
          <a:off x="476250" y="1279525"/>
          <a:ext cx="6896100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8" name="Equation" r:id="rId4" imgW="6895800" imgH="5613120" progId="Equation.DSMT4">
                  <p:embed/>
                </p:oleObj>
              </mc:Choice>
              <mc:Fallback>
                <p:oleObj name="Equation" r:id="rId4" imgW="6895800" imgH="561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279525"/>
                        <a:ext cx="6896100" cy="561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9200" y="4953000"/>
            <a:ext cx="2813591" cy="1384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The penalty factor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at the slack bus is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tx1">
                    <a:lumMod val="50000"/>
                  </a:schemeClr>
                </a:solidFill>
              </a:rPr>
              <a:t>always unity!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Impact of Transmission Losses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97033"/>
              </p:ext>
            </p:extLst>
          </p:nvPr>
        </p:nvGraphicFramePr>
        <p:xfrm>
          <a:off x="457200" y="1280160"/>
          <a:ext cx="82931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2" name="Equation" r:id="rId4" imgW="8293100" imgH="5588000" progId="Equation.DSMT4">
                  <p:embed/>
                </p:oleObj>
              </mc:Choice>
              <mc:Fallback>
                <p:oleObj name="Equation" r:id="rId4" imgW="8293100" imgH="558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2931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Calculation of Penalty Factors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09366"/>
              </p:ext>
            </p:extLst>
          </p:nvPr>
        </p:nvGraphicFramePr>
        <p:xfrm>
          <a:off x="457200" y="1280160"/>
          <a:ext cx="7785100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6" name="Equation" r:id="rId4" imgW="7785100" imgH="5118100" progId="Equation.DSMT4">
                  <p:embed/>
                </p:oleObj>
              </mc:Choice>
              <mc:Fallback>
                <p:oleObj name="Equation" r:id="rId4" imgW="7785100" imgH="5118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85100" cy="511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Bus Penalty Factor Example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t="10324" r="2812" b="51619"/>
          <a:stretch>
            <a:fillRect/>
          </a:stretch>
        </p:blipFill>
        <p:spPr bwMode="auto">
          <a:xfrm>
            <a:off x="533400" y="1250950"/>
            <a:ext cx="6477000" cy="186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t="10324" r="2812" b="51619"/>
          <a:stretch>
            <a:fillRect/>
          </a:stretch>
        </p:blipFill>
        <p:spPr bwMode="auto">
          <a:xfrm>
            <a:off x="533400" y="3155950"/>
            <a:ext cx="6477000" cy="186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0" y="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6" name="Equation" r:id="rId6" imgW="457677" imgH="793306" progId="Equation.DSMT4">
                  <p:embed/>
                </p:oleObj>
              </mc:Choice>
              <mc:Fallback>
                <p:oleObj name="Equation" r:id="rId6" imgW="457677" imgH="7933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0" y="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7" name="Equation" r:id="rId8" imgW="457677" imgH="793306" progId="Equation.DSMT4">
                  <p:embed/>
                </p:oleObj>
              </mc:Choice>
              <mc:Fallback>
                <p:oleObj name="Equation" r:id="rId8" imgW="457677" imgH="7933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327067"/>
              </p:ext>
            </p:extLst>
          </p:nvPr>
        </p:nvGraphicFramePr>
        <p:xfrm>
          <a:off x="533400" y="5051136"/>
          <a:ext cx="6629400" cy="1240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8" name="Equation" r:id="rId9" imgW="7734300" imgH="1447800" progId="Equation.DSMT4">
                  <p:embed/>
                </p:oleObj>
              </mc:Choice>
              <mc:Fallback>
                <p:oleObj name="Equation" r:id="rId9" imgW="7734300" imgH="144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51136"/>
                        <a:ext cx="6629400" cy="1240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Combined Cycle Power Plant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587901"/>
              </p:ext>
            </p:extLst>
          </p:nvPr>
        </p:nvGraphicFramePr>
        <p:xfrm>
          <a:off x="457200" y="1295400"/>
          <a:ext cx="6858000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6" name="Document" r:id="rId4" imgW="4236720" imgH="2697480" progId="Word.Document.8">
                  <p:embed/>
                </p:oleObj>
              </mc:Choice>
              <mc:Fallback>
                <p:oleObj name="Document" r:id="rId4" imgW="4236720" imgH="2697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6858000" cy="436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8740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Efficiencies of up to 60% can be achieved, with even higher</a:t>
            </a:r>
            <a:br>
              <a:rPr lang="en-US" altLang="en-US" dirty="0"/>
            </a:br>
            <a:r>
              <a:rPr lang="en-US" altLang="en-US" dirty="0"/>
              <a:t>values when the steam is used for heating.  Fuel is usually natural gas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3</a:t>
            </a:fld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Generator Cost Curves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Generator costs are typically represented by up to four different curves</a:t>
            </a:r>
          </a:p>
          <a:p>
            <a:pPr lvl="1" eaLnBrk="1" hangingPunct="1"/>
            <a:r>
              <a:rPr lang="en-US" altLang="en-US" dirty="0" smtClean="0"/>
              <a:t>input/output (I/O) curve</a:t>
            </a:r>
          </a:p>
          <a:p>
            <a:pPr lvl="1" eaLnBrk="1" hangingPunct="1"/>
            <a:r>
              <a:rPr lang="en-US" altLang="en-US" dirty="0" smtClean="0"/>
              <a:t>fuel-cost curve</a:t>
            </a:r>
          </a:p>
          <a:p>
            <a:pPr lvl="1" eaLnBrk="1" hangingPunct="1"/>
            <a:r>
              <a:rPr lang="en-US" altLang="en-US" dirty="0" smtClean="0"/>
              <a:t>heat-rate curve</a:t>
            </a:r>
          </a:p>
          <a:p>
            <a:pPr lvl="1" eaLnBrk="1" hangingPunct="1"/>
            <a:r>
              <a:rPr lang="en-US" altLang="en-US" dirty="0" smtClean="0"/>
              <a:t>incremental cost curve</a:t>
            </a:r>
          </a:p>
          <a:p>
            <a:pPr eaLnBrk="1" hangingPunct="1"/>
            <a:r>
              <a:rPr lang="en-US" altLang="en-US" dirty="0" smtClean="0"/>
              <a:t>For reference</a:t>
            </a:r>
          </a:p>
          <a:p>
            <a:pPr lvl="1" eaLnBrk="1" hangingPunct="1"/>
            <a:r>
              <a:rPr lang="en-US" altLang="en-US" dirty="0" smtClean="0"/>
              <a:t>1 Btu (British thermal unit) = 1054 J</a:t>
            </a:r>
          </a:p>
          <a:p>
            <a:pPr lvl="1" eaLnBrk="1" hangingPunct="1"/>
            <a:r>
              <a:rPr lang="en-US" altLang="en-US" dirty="0" smtClean="0"/>
              <a:t>1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 = 1x10</a:t>
            </a:r>
            <a:r>
              <a:rPr lang="en-US" altLang="en-US" baseline="30000" dirty="0" smtClean="0"/>
              <a:t>6 </a:t>
            </a:r>
            <a:r>
              <a:rPr lang="en-US" altLang="en-US" dirty="0" smtClean="0"/>
              <a:t>Btu</a:t>
            </a:r>
          </a:p>
          <a:p>
            <a:pPr lvl="1" eaLnBrk="1" hangingPunct="1"/>
            <a:r>
              <a:rPr lang="en-US" altLang="en-US" dirty="0" smtClean="0"/>
              <a:t>1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 = 0.293 MWh</a:t>
            </a:r>
          </a:p>
          <a:p>
            <a:pPr lvl="1" eaLnBrk="1" hangingPunct="1"/>
            <a:r>
              <a:rPr lang="en-US" altLang="en-US" dirty="0" smtClean="0"/>
              <a:t>3.41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 = 1 MWh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4</a:t>
            </a:fld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I/O Curve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IO curve plots fuel input (in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) versus net MW output.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10788" r="1297" b="2158"/>
          <a:stretch>
            <a:fillRect/>
          </a:stretch>
        </p:blipFill>
        <p:spPr bwMode="auto">
          <a:xfrm>
            <a:off x="914400" y="2286000"/>
            <a:ext cx="72390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5</a:t>
            </a:fld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Fuel-cost Curve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fuel-cost curve is the I/O curve scaled by fuel cost.  A typical cost for coal is $ 1.70/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" t="10214" r="1517" b="2553"/>
          <a:stretch>
            <a:fillRect/>
          </a:stretch>
        </p:blipFill>
        <p:spPr bwMode="auto">
          <a:xfrm>
            <a:off x="914400" y="2286000"/>
            <a:ext cx="7216775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AutoShape 5"/>
          <p:cNvSpPr>
            <a:spLocks noChangeAspect="1" noChangeArrowheads="1"/>
          </p:cNvSpPr>
          <p:nvPr/>
        </p:nvSpPr>
        <p:spPr bwMode="auto">
          <a:xfrm>
            <a:off x="3990975" y="2619375"/>
            <a:ext cx="11620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6</a:t>
            </a:fld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Heat-rate Curve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Plots the average number of </a:t>
            </a:r>
            <a:r>
              <a:rPr lang="en-US" altLang="en-US" dirty="0" err="1" smtClean="0"/>
              <a:t>MBtu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of fuel input needed per MW of output.</a:t>
            </a:r>
          </a:p>
          <a:p>
            <a:pPr eaLnBrk="1" hangingPunct="1"/>
            <a:r>
              <a:rPr lang="en-US" altLang="en-US" dirty="0" smtClean="0"/>
              <a:t>Heat-rate curve is the I/O curve scaled by MW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t="25003" r="1875" b="2501"/>
          <a:stretch>
            <a:fillRect/>
          </a:stretch>
        </p:blipFill>
        <p:spPr bwMode="auto">
          <a:xfrm>
            <a:off x="914400" y="3048000"/>
            <a:ext cx="63246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43434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886200" y="3124200"/>
            <a:ext cx="4030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Best for most efficient units are</a:t>
            </a:r>
          </a:p>
          <a:p>
            <a:pPr eaLnBrk="1" hangingPunct="1"/>
            <a:r>
              <a:rPr lang="en-US" altLang="en-US"/>
              <a:t>around 9.0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7</a:t>
            </a:fld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Incremental (Marginal) cost Curve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Plots the incremental $/MWh as a function of MW.</a:t>
            </a:r>
          </a:p>
          <a:p>
            <a:pPr eaLnBrk="1" hangingPunct="1"/>
            <a:r>
              <a:rPr lang="en-US" altLang="en-US" dirty="0" smtClean="0"/>
              <a:t>Found by differentiating the cost curve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t="5000" r="1875" b="2501"/>
          <a:stretch>
            <a:fillRect/>
          </a:stretch>
        </p:blipFill>
        <p:spPr bwMode="auto">
          <a:xfrm>
            <a:off x="914400" y="2484408"/>
            <a:ext cx="55626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/>
              <a:pPr algn="r">
                <a:defRPr/>
              </a:pPr>
              <a:t>8</a:t>
            </a:fld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5753</TotalTime>
  <Words>1094</Words>
  <Application>Microsoft Office PowerPoint</Application>
  <PresentationFormat>On-screen Show (4:3)</PresentationFormat>
  <Paragraphs>188</Paragraphs>
  <Slides>38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Calibri</vt:lpstr>
      <vt:lpstr>Helvetica</vt:lpstr>
      <vt:lpstr>Symbol</vt:lpstr>
      <vt:lpstr>Times</vt:lpstr>
      <vt:lpstr>Times New Roman</vt:lpstr>
      <vt:lpstr>Wingdings</vt:lpstr>
      <vt:lpstr>Capsules</vt:lpstr>
      <vt:lpstr>Equation</vt:lpstr>
      <vt:lpstr>Document</vt:lpstr>
      <vt:lpstr>MathType 6.0 Equation</vt:lpstr>
      <vt:lpstr>ECE 476  Power System Analysis</vt:lpstr>
      <vt:lpstr>Announcements</vt:lpstr>
      <vt:lpstr>Basic Gas Turbine</vt:lpstr>
      <vt:lpstr>Combined Cycle Power Plant</vt:lpstr>
      <vt:lpstr>Generator Cost Curves</vt:lpstr>
      <vt:lpstr>I/O Curve</vt:lpstr>
      <vt:lpstr>Fuel-cost Curve</vt:lpstr>
      <vt:lpstr>Heat-rate Curve</vt:lpstr>
      <vt:lpstr>Incremental (Marginal) cost Curve</vt:lpstr>
      <vt:lpstr>Mathematical Formulation of Costs</vt:lpstr>
      <vt:lpstr>Coal Usage Example 1</vt:lpstr>
      <vt:lpstr>Coal Usage Example 2</vt:lpstr>
      <vt:lpstr>Incremental Cost Example</vt:lpstr>
      <vt:lpstr>Incremental Cost Example, cont'd</vt:lpstr>
      <vt:lpstr>Economic Dispatch: Formulation</vt:lpstr>
      <vt:lpstr>Unconstrained Minimization</vt:lpstr>
      <vt:lpstr>Minimization with Equality Constraint</vt:lpstr>
      <vt:lpstr>Economic Dispatch Lagrangian</vt:lpstr>
      <vt:lpstr>Economic Dispatch Example</vt:lpstr>
      <vt:lpstr>Economic Dispatch Example, cont’d</vt:lpstr>
      <vt:lpstr>Lambda-Iteration Solution Method</vt:lpstr>
      <vt:lpstr>Lambda-Iteration Algorithm</vt:lpstr>
      <vt:lpstr>Lambda-Iteration: Graphical View</vt:lpstr>
      <vt:lpstr>Lambda-Iteration Example</vt:lpstr>
      <vt:lpstr>Lambda-Iteration Example, cont’d</vt:lpstr>
      <vt:lpstr>Lambda-Iteration Example, cont’d</vt:lpstr>
      <vt:lpstr>Lambda-Iteration Example, cont’d</vt:lpstr>
      <vt:lpstr>Generator MW Limits</vt:lpstr>
      <vt:lpstr>Lambda-Iteration with Gen Limits</vt:lpstr>
      <vt:lpstr>Lambda-Iteration Gen Limit Example</vt:lpstr>
      <vt:lpstr>Lambda-Iteration Limit Example,cont’d</vt:lpstr>
      <vt:lpstr>Back of Envelope Values</vt:lpstr>
      <vt:lpstr>Inclusion of Transmission Losses</vt:lpstr>
      <vt:lpstr>Impact of Transmission Losses</vt:lpstr>
      <vt:lpstr>Impact of Transmission Losses</vt:lpstr>
      <vt:lpstr>Impact of Transmission Losses</vt:lpstr>
      <vt:lpstr>Calculation of Penalty Factors</vt:lpstr>
      <vt:lpstr>Two Bus Penalty Factor Example</vt:lpstr>
    </vt:vector>
  </TitlesOfParts>
  <Company>ECE - 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310</dc:title>
  <dc:creator>ECE Publications</dc:creator>
  <cp:lastModifiedBy>Idehen, Ikponmwosa</cp:lastModifiedBy>
  <cp:revision>336</cp:revision>
  <cp:lastPrinted>2016-10-19T17:03:33Z</cp:lastPrinted>
  <dcterms:created xsi:type="dcterms:W3CDTF">2000-05-11T14:27:08Z</dcterms:created>
  <dcterms:modified xsi:type="dcterms:W3CDTF">2016-10-20T16:24:12Z</dcterms:modified>
</cp:coreProperties>
</file>