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8" r:id="rId2"/>
    <p:sldId id="349" r:id="rId3"/>
    <p:sldId id="581" r:id="rId4"/>
    <p:sldId id="582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646320-15DB-4C44-8B99-167C5F119F58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EA6F81-A12A-487B-8226-73D06BBF6FE3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FBF9CC-C41E-44BF-8212-E8A59C092D9B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1C6A0-92C1-4638-BF3D-7C6B9D94256B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823A37-89B3-4FE8-8701-FBC94662F85B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5407F3-D695-453C-9034-334562FAF926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25F24F-28FF-47A2-8270-A9D5C3BF7BC0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9DD4CE-6A6F-44D2-A57A-BAF9D13B17EA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9FD9E4-EE2D-4DF8-8A91-9412582C472A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622066-F8A8-42B9-8FC9-9206C7B531E1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A39437-907B-462E-8172-5B5572E36ADD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F600E7-E8C6-4886-9EED-B5099D2F4839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D7D1C4-D765-4F05-9AB7-10900497F5A3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CAC7B6-BBC4-4AFC-89B4-25ED2F10A30D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E37B2A-C198-4C4D-BBD5-5DD1E28D0153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F18ABF-637E-4A35-9DC3-B4449FE03554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ADB693-59D9-4FE1-A60F-F4DB0D1C899E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00262B-2369-4DFC-845D-FDFCC26B5CA0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A00FF7-229A-404F-9064-6006C984E9CB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59499B-C147-4428-A2C9-5F354753A5AA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D08026-8105-4F7F-BE07-0235BD84D360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AE6546-D039-42C3-9258-FF9C0862EFD5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C09CBB-D7F3-4859-BB5A-39E7DE11B96F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F93836-B53D-4242-9ADE-CD6368E85346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16: Power Flow Sensitivities,</a:t>
            </a:r>
            <a:b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Economic Dispatch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Bus Sensitivity Example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25649"/>
              </p:ext>
            </p:extLst>
          </p:nvPr>
        </p:nvGraphicFramePr>
        <p:xfrm>
          <a:off x="457200" y="1280160"/>
          <a:ext cx="68580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7" name="Equation" r:id="rId4" imgW="6858000" imgH="5283200" progId="Equation.DSMT4">
                  <p:embed/>
                </p:oleObj>
              </mc:Choice>
              <mc:Fallback>
                <p:oleObj name="Equation" r:id="rId4" imgW="6858000" imgH="528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58000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Balancing Authority Areas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An balancing authority area (use to be called operating areas) has traditionally represented the portion of the interconnected electric grid operated by a single utility</a:t>
            </a:r>
          </a:p>
          <a:p>
            <a:pPr eaLnBrk="1" hangingPunct="1"/>
            <a:r>
              <a:rPr lang="en-US" altLang="en-US" sz="3200" dirty="0" smtClean="0"/>
              <a:t>Transmission lines that join two areas are known as tie-lines.  </a:t>
            </a:r>
          </a:p>
          <a:p>
            <a:pPr eaLnBrk="1" hangingPunct="1"/>
            <a:r>
              <a:rPr lang="en-US" altLang="en-US" sz="3200" dirty="0" smtClean="0"/>
              <a:t>The net power out of an area is the sum of the flow on its tie-lines.</a:t>
            </a:r>
          </a:p>
          <a:p>
            <a:pPr eaLnBrk="1" hangingPunct="1"/>
            <a:r>
              <a:rPr lang="en-US" altLang="en-US" sz="3200" dirty="0" smtClean="0"/>
              <a:t>The flow out of an area is equal to </a:t>
            </a:r>
            <a:br>
              <a:rPr lang="en-US" altLang="en-US" sz="3200" dirty="0" smtClean="0"/>
            </a:b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3200" dirty="0" smtClean="0"/>
              <a:t>total gen - total load - total losses = tie-flow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Area Control Error (ACE)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The area control error (ace) is the difference between the actual flow out of an area and the scheduled flow, plus a frequency component</a:t>
            </a:r>
            <a:br>
              <a:rPr lang="en-US" altLang="en-US" sz="3200" dirty="0" smtClean="0"/>
            </a:br>
            <a:endParaRPr lang="en-US" altLang="en-US" sz="3200" dirty="0" smtClean="0"/>
          </a:p>
          <a:p>
            <a:pPr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Ideally the ACE should always be zero.</a:t>
            </a:r>
          </a:p>
          <a:p>
            <a:pPr eaLnBrk="1" hangingPunct="1"/>
            <a:r>
              <a:rPr lang="en-US" altLang="en-US" sz="3200" dirty="0" smtClean="0"/>
              <a:t>Because the load is constantly changing, each utility must constantly change its generation to “chase” the ACE.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460500" y="3810000"/>
          <a:ext cx="429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1" name="Equation" r:id="rId4" imgW="4292600" imgH="431800" progId="Equation.DSMT4">
                  <p:embed/>
                </p:oleObj>
              </mc:Choice>
              <mc:Fallback>
                <p:oleObj name="Equation" r:id="rId4" imgW="4292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810000"/>
                        <a:ext cx="4292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Automatic Generation Control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Most utilities use automatic generation control (AGC) to automatically change their generation to keep their ACE close to zero.</a:t>
            </a:r>
          </a:p>
          <a:p>
            <a:pPr eaLnBrk="1" hangingPunct="1"/>
            <a:r>
              <a:rPr lang="en-US" altLang="en-US" sz="3200" dirty="0" smtClean="0"/>
              <a:t>Usually the utility control center calculates ACE based upon tie-line flows; then the AGC module sends control signals out to the generators every couple seconds.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Transactions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Power transactions are contracts between generators and loads to do power transactions.</a:t>
            </a:r>
          </a:p>
          <a:p>
            <a:pPr eaLnBrk="1" hangingPunct="1"/>
            <a:r>
              <a:rPr lang="en-US" altLang="en-US" sz="3200" dirty="0" smtClean="0"/>
              <a:t>Contracts can be for any amount of time at any price for any amount of power.  </a:t>
            </a:r>
          </a:p>
          <a:p>
            <a:pPr eaLnBrk="1" hangingPunct="1"/>
            <a:r>
              <a:rPr lang="en-US" altLang="en-US" sz="3200" dirty="0" smtClean="0"/>
              <a:t>Scheduled power transactions are implemented by modifying the value of </a:t>
            </a:r>
            <a:r>
              <a:rPr lang="en-US" altLang="en-US" sz="3200" dirty="0" err="1" smtClean="0"/>
              <a:t>P</a:t>
            </a:r>
            <a:r>
              <a:rPr lang="en-US" altLang="en-US" sz="3200" baseline="-25000" dirty="0" err="1" smtClean="0"/>
              <a:t>sched</a:t>
            </a:r>
            <a:r>
              <a:rPr lang="en-US" altLang="en-US" sz="3200" dirty="0" smtClean="0"/>
              <a:t>  used in the ACE calculation</a:t>
            </a:r>
            <a:endParaRPr lang="en-US" altLang="en-US" sz="3200" baseline="-25000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PTDFs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133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Power transfer distribution factors (PTDFs) show the linear impact of a transfer of power.</a:t>
            </a:r>
          </a:p>
          <a:p>
            <a:pPr eaLnBrk="1" hangingPunct="1"/>
            <a:r>
              <a:rPr lang="en-US" altLang="en-US" dirty="0" smtClean="0"/>
              <a:t>PTDFs calculated using the fast decoupled power flow B matrix</a:t>
            </a:r>
          </a:p>
          <a:p>
            <a:pPr eaLnBrk="1" hangingPunct="1"/>
            <a:endParaRPr lang="en-US" altLang="en-US" sz="3200" b="1" dirty="0" smtClean="0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42684"/>
              </p:ext>
            </p:extLst>
          </p:nvPr>
        </p:nvGraphicFramePr>
        <p:xfrm>
          <a:off x="838200" y="3200400"/>
          <a:ext cx="71501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5" name="Equation" r:id="rId4" imgW="7150100" imgH="3162300" progId="Equation.DSMT4">
                  <p:embed/>
                </p:oleObj>
              </mc:Choice>
              <mc:Fallback>
                <p:oleObj name="Equation" r:id="rId4" imgW="7150100" imgH="316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715010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Nine Bus PTDF Example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828799"/>
            <a:ext cx="74231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686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Figure shows initial flows for a nine bus power system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Nine Bus PTDF Example, cont'd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828800"/>
            <a:ext cx="74231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1280160"/>
            <a:ext cx="684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Figure now shows percentage PTDF flows from A to I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Nine Bus PTDF Example, cont'd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828800"/>
            <a:ext cx="742315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57200" y="1280160"/>
            <a:ext cx="691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Figure now shows percentage PTDF flows from G to F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to TVA PTDFs</a:t>
            </a:r>
          </a:p>
        </p:txBody>
      </p:sp>
      <p:pic>
        <p:nvPicPr>
          <p:cNvPr id="45059" name="Picture 3" descr="WETVAPT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924800" cy="506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AutoShape 4"/>
          <p:cNvSpPr>
            <a:spLocks noChangeAspect="1" noChangeArrowheads="1"/>
          </p:cNvSpPr>
          <p:nvPr/>
        </p:nvSpPr>
        <p:spPr bwMode="auto">
          <a:xfrm>
            <a:off x="3962400" y="2619375"/>
            <a:ext cx="1219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AutoShape 5"/>
          <p:cNvSpPr>
            <a:spLocks noChangeAspect="1" noChangeArrowheads="1"/>
          </p:cNvSpPr>
          <p:nvPr/>
        </p:nvSpPr>
        <p:spPr bwMode="auto">
          <a:xfrm>
            <a:off x="3962400" y="2619375"/>
            <a:ext cx="1219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2" name="AutoShape 6"/>
          <p:cNvSpPr>
            <a:spLocks noChangeAspect="1" noChangeArrowheads="1"/>
          </p:cNvSpPr>
          <p:nvPr/>
        </p:nvSpPr>
        <p:spPr bwMode="auto">
          <a:xfrm>
            <a:off x="3990975" y="2619375"/>
            <a:ext cx="1162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AutoShape 7"/>
          <p:cNvSpPr>
            <a:spLocks noChangeAspect="1" noChangeArrowheads="1"/>
          </p:cNvSpPr>
          <p:nvPr/>
        </p:nvSpPr>
        <p:spPr bwMode="auto">
          <a:xfrm>
            <a:off x="3990975" y="2619375"/>
            <a:ext cx="1162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585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 6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6 is 6.9, 6.18, 6.34, 6.38, 6.48, 6.53</a:t>
            </a:r>
            <a:r>
              <a:rPr lang="en-US" dirty="0"/>
              <a:t>; this one must be turned in on </a:t>
            </a:r>
            <a:r>
              <a:rPr lang="en-US" dirty="0" smtClean="0"/>
              <a:t>Oct 20 </a:t>
            </a:r>
            <a:r>
              <a:rPr lang="en-US" dirty="0"/>
              <a:t>(hence there will be no quiz that day</a:t>
            </a:r>
            <a:r>
              <a:rPr lang="en-US" dirty="0" smtClean="0"/>
              <a:t>)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Optional: Read the August 14, 2003 Blackout Report, which is available at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energy.gov/sites/prod/files/</a:t>
            </a:r>
            <a:r>
              <a:rPr lang="en-US" dirty="0" err="1" smtClean="0"/>
              <a:t>oeprod</a:t>
            </a:r>
            <a:r>
              <a:rPr lang="en-US" dirty="0" smtClean="0"/>
              <a:t>/</a:t>
            </a:r>
            <a:r>
              <a:rPr lang="en-US" dirty="0" err="1" smtClean="0"/>
              <a:t>DocumentsandMedia</a:t>
            </a:r>
            <a:r>
              <a:rPr lang="en-US" dirty="0" smtClean="0"/>
              <a:t>/BlackoutFinal-Web.pdf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Line Outage Distribution Factors (LODFS)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LODFs are used to approximate the change in the flow on one line caused by the outage of a second line</a:t>
            </a:r>
          </a:p>
          <a:p>
            <a:pPr lvl="1" eaLnBrk="1" hangingPunct="1">
              <a:buFontTx/>
              <a:buChar char="–"/>
            </a:pPr>
            <a:r>
              <a:rPr lang="en-US" altLang="en-US" dirty="0" smtClean="0"/>
              <a:t>typically they are only used to determine the change in the MW flow</a:t>
            </a:r>
          </a:p>
          <a:p>
            <a:pPr lvl="1" eaLnBrk="1" hangingPunct="1">
              <a:buFontTx/>
              <a:buChar char="–"/>
            </a:pPr>
            <a:r>
              <a:rPr lang="en-US" altLang="en-US" dirty="0" smtClean="0"/>
              <a:t>LODFs are used extensively in real-time operations</a:t>
            </a:r>
          </a:p>
          <a:p>
            <a:pPr lvl="1" eaLnBrk="1" hangingPunct="1">
              <a:buFontTx/>
              <a:buChar char="–"/>
            </a:pPr>
            <a:r>
              <a:rPr lang="en-US" altLang="en-US" dirty="0" smtClean="0"/>
              <a:t>LODFs are state-independent but do dependent on the assumed network topology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1371600" y="5105400"/>
          <a:ext cx="3505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9" name="Equation" r:id="rId4" imgW="2501900" imgH="469900" progId="Equation.DSMT4">
                  <p:embed/>
                </p:oleObj>
              </mc:Choice>
              <mc:Fallback>
                <p:oleObj name="Equation" r:id="rId4" imgW="250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05400"/>
                        <a:ext cx="35052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Flowgates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real-time loading of the power grid is accessed via “</a:t>
            </a:r>
            <a:r>
              <a:rPr lang="en-US" altLang="en-US" dirty="0" err="1" smtClean="0"/>
              <a:t>flowgates</a:t>
            </a:r>
            <a:r>
              <a:rPr lang="en-US" altLang="en-US" dirty="0" smtClean="0"/>
              <a:t>”</a:t>
            </a:r>
          </a:p>
          <a:p>
            <a:pPr eaLnBrk="1" hangingPunct="1"/>
            <a:r>
              <a:rPr lang="en-US" altLang="en-US" dirty="0" smtClean="0"/>
              <a:t>A </a:t>
            </a:r>
            <a:r>
              <a:rPr lang="en-US" altLang="en-US" dirty="0" err="1" smtClean="0"/>
              <a:t>flowgate</a:t>
            </a:r>
            <a:r>
              <a:rPr lang="en-US" altLang="en-US" dirty="0" smtClean="0"/>
              <a:t> “flow” is the real power flow on one or more transmission element for either base case conditions or a single contingency</a:t>
            </a:r>
          </a:p>
          <a:p>
            <a:pPr lvl="1" eaLnBrk="1" hangingPunct="1"/>
            <a:r>
              <a:rPr lang="en-US" altLang="en-US" dirty="0" smtClean="0"/>
              <a:t>contingent flows are determined using LODFs</a:t>
            </a:r>
          </a:p>
          <a:p>
            <a:pPr eaLnBrk="1" hangingPunct="1"/>
            <a:r>
              <a:rPr lang="en-US" altLang="en-US" dirty="0" err="1" smtClean="0"/>
              <a:t>Flowgates</a:t>
            </a:r>
            <a:r>
              <a:rPr lang="en-US" altLang="en-US" dirty="0" smtClean="0"/>
              <a:t> are used as proxies for other types of limits, such as voltage or stability limits</a:t>
            </a:r>
          </a:p>
          <a:p>
            <a:pPr eaLnBrk="1" hangingPunct="1"/>
            <a:r>
              <a:rPr lang="en-US" altLang="en-US" dirty="0" err="1" smtClean="0"/>
              <a:t>Flowgates</a:t>
            </a:r>
            <a:r>
              <a:rPr lang="en-US" altLang="en-US" dirty="0" smtClean="0"/>
              <a:t> are calculated using a spreadsheet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NERC Regional Reliability Councils</a:t>
            </a:r>
          </a:p>
        </p:txBody>
      </p:sp>
      <p:pic>
        <p:nvPicPr>
          <p:cNvPr id="47107" name="Picture 4" descr="nerc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4770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7086600" y="3200400"/>
            <a:ext cx="14668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NERC</a:t>
            </a:r>
            <a:br>
              <a:rPr lang="en-US" altLang="en-US"/>
            </a:br>
            <a:r>
              <a:rPr lang="en-US" altLang="en-US"/>
              <a:t>is the</a:t>
            </a:r>
            <a:br>
              <a:rPr lang="en-US" altLang="en-US"/>
            </a:br>
            <a:r>
              <a:rPr lang="en-US" altLang="en-US"/>
              <a:t>North</a:t>
            </a:r>
            <a:br>
              <a:rPr lang="en-US" altLang="en-US"/>
            </a:br>
            <a:r>
              <a:rPr lang="en-US" altLang="en-US"/>
              <a:t>American</a:t>
            </a:r>
            <a:br>
              <a:rPr lang="en-US" altLang="en-US"/>
            </a:br>
            <a:r>
              <a:rPr lang="en-US" altLang="en-US"/>
              <a:t>Electric</a:t>
            </a:r>
            <a:br>
              <a:rPr lang="en-US" altLang="en-US"/>
            </a:br>
            <a:r>
              <a:rPr lang="en-US" altLang="en-US"/>
              <a:t>Reliability</a:t>
            </a:r>
            <a:br>
              <a:rPr lang="en-US" altLang="en-US"/>
            </a:br>
            <a:r>
              <a:rPr lang="en-US" altLang="en-US"/>
              <a:t>Council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86800" cy="3733800"/>
          </a:xfrm>
        </p:spPr>
        <p:txBody>
          <a:bodyPr/>
          <a:lstStyle/>
          <a:p>
            <a:r>
              <a:rPr lang="en-US" dirty="0" smtClean="0"/>
              <a:t>Since the load is variable and there must be enough generation to meet the load, almost always there is more generation capacity available than load</a:t>
            </a:r>
          </a:p>
          <a:p>
            <a:r>
              <a:rPr lang="en-US" dirty="0" smtClean="0"/>
              <a:t>Optimally determining which generators to use can be a complicated task due to many different constraints</a:t>
            </a:r>
          </a:p>
          <a:p>
            <a:pPr lvl="1"/>
            <a:r>
              <a:rPr lang="en-US" dirty="0" smtClean="0"/>
              <a:t>For generators with low or no cost fuel (e.g., wind and solar PV) it is “use it or lose it”</a:t>
            </a:r>
          </a:p>
          <a:p>
            <a:pPr lvl="1"/>
            <a:r>
              <a:rPr lang="en-US" dirty="0" smtClean="0"/>
              <a:t>For others like hydro there may be limited energy for the year </a:t>
            </a:r>
          </a:p>
          <a:p>
            <a:pPr lvl="1"/>
            <a:r>
              <a:rPr lang="en-US" dirty="0" smtClean="0"/>
              <a:t>Some fossil has shut down and start times of many hours</a:t>
            </a:r>
            <a:endParaRPr lang="en-US" dirty="0"/>
          </a:p>
          <a:p>
            <a:r>
              <a:rPr lang="en-US" dirty="0" smtClean="0"/>
              <a:t>Economic dispatch looks at the best way to instantaneously dispatch the generation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270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Generator types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667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Traditionally utilities have had three broad groups of generators</a:t>
            </a:r>
          </a:p>
          <a:p>
            <a:pPr lvl="1" eaLnBrk="1" hangingPunct="1"/>
            <a:r>
              <a:rPr lang="en-US" altLang="en-US" dirty="0" smtClean="0"/>
              <a:t>baseload units: large coal/nuclear; always on at max.</a:t>
            </a:r>
          </a:p>
          <a:p>
            <a:pPr lvl="1" eaLnBrk="1" hangingPunct="1"/>
            <a:r>
              <a:rPr lang="en-US" altLang="en-US" dirty="0" err="1" smtClean="0"/>
              <a:t>midload</a:t>
            </a:r>
            <a:r>
              <a:rPr lang="en-US" altLang="en-US" dirty="0" smtClean="0"/>
              <a:t> units: smaller coal that cycle on/off daily</a:t>
            </a:r>
          </a:p>
          <a:p>
            <a:pPr lvl="1" eaLnBrk="1" hangingPunct="1"/>
            <a:r>
              <a:rPr lang="en-US" altLang="en-US" dirty="0" err="1" smtClean="0"/>
              <a:t>peaker</a:t>
            </a:r>
            <a:r>
              <a:rPr lang="en-US" altLang="en-US" dirty="0" smtClean="0"/>
              <a:t> units: combustion turbines used only for several hours during periods of high demand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4276" name="Picture 4" descr="fig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3452" r="2573" b="55235"/>
          <a:stretch>
            <a:fillRect/>
          </a:stretch>
        </p:blipFill>
        <p:spPr bwMode="auto">
          <a:xfrm>
            <a:off x="381000" y="3962400"/>
            <a:ext cx="6096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3657600"/>
            <a:ext cx="2563522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Wind and solar</a:t>
            </a:r>
            <a:br>
              <a:rPr lang="en-US" dirty="0" smtClean="0"/>
            </a:br>
            <a:r>
              <a:rPr lang="en-US" dirty="0" smtClean="0"/>
              <a:t>PV can be </a:t>
            </a:r>
            <a:br>
              <a:rPr lang="en-US" dirty="0" smtClean="0"/>
            </a:br>
            <a:r>
              <a:rPr lang="en-US" dirty="0" smtClean="0"/>
              <a:t>quite variable;</a:t>
            </a:r>
            <a:br>
              <a:rPr lang="en-US" dirty="0" smtClean="0"/>
            </a:br>
            <a:r>
              <a:rPr lang="en-US" dirty="0" smtClean="0"/>
              <a:t>usually they are</a:t>
            </a:r>
            <a:br>
              <a:rPr lang="en-US" dirty="0" smtClean="0"/>
            </a:br>
            <a:r>
              <a:rPr lang="en-US" dirty="0" smtClean="0"/>
              <a:t>operated at max.</a:t>
            </a:r>
            <a:br>
              <a:rPr lang="en-US" dirty="0" smtClean="0"/>
            </a:br>
            <a:r>
              <a:rPr lang="en-US" dirty="0" smtClean="0"/>
              <a:t>available power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California Wind Output</a:t>
            </a:r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0" y="1801483"/>
            <a:ext cx="794904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1722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www.megawattsf.com/gridstorage/gridstorage.htm</a:t>
            </a:r>
            <a:endParaRPr lang="en-US" sz="12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0" y="1153180"/>
            <a:ext cx="806022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Image shows wind output for a month by hour and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Thermal versus Hydro Generation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two main types of generating units are thermal and hydro, with wind rapidly growing</a:t>
            </a:r>
          </a:p>
          <a:p>
            <a:pPr eaLnBrk="1" hangingPunct="1"/>
            <a:r>
              <a:rPr lang="en-US" altLang="en-US" dirty="0" smtClean="0"/>
              <a:t>For hydro the fuel (water) is free but there may be many constraints on operation</a:t>
            </a:r>
          </a:p>
          <a:p>
            <a:pPr lvl="1" eaLnBrk="1" hangingPunct="1"/>
            <a:r>
              <a:rPr lang="en-US" altLang="en-US" dirty="0" smtClean="0"/>
              <a:t>fixed amounts of water available</a:t>
            </a:r>
          </a:p>
          <a:p>
            <a:pPr lvl="1" eaLnBrk="1" hangingPunct="1"/>
            <a:r>
              <a:rPr lang="en-US" altLang="en-US" dirty="0" smtClean="0"/>
              <a:t>reservoir levels must be managed and coordinated</a:t>
            </a:r>
          </a:p>
          <a:p>
            <a:pPr lvl="1" eaLnBrk="1" hangingPunct="1"/>
            <a:r>
              <a:rPr lang="en-US" altLang="en-US" dirty="0" smtClean="0"/>
              <a:t>downstream flow rates for fish and navigation</a:t>
            </a:r>
          </a:p>
          <a:p>
            <a:pPr eaLnBrk="1" hangingPunct="1"/>
            <a:r>
              <a:rPr lang="en-US" altLang="en-US" dirty="0" smtClean="0"/>
              <a:t>Hydro optimization is typically longer term (many months or years)</a:t>
            </a:r>
          </a:p>
          <a:p>
            <a:pPr eaLnBrk="1" hangingPunct="1"/>
            <a:r>
              <a:rPr lang="en-US" altLang="en-US" dirty="0" smtClean="0"/>
              <a:t>In 476 we will concentrate on thermal units and some wind, looking at short-term optimization</a:t>
            </a:r>
          </a:p>
          <a:p>
            <a:pPr lvl="1" eaLnBrk="1" hangingPunct="1">
              <a:buFontTx/>
              <a:buChar char="–"/>
            </a:pPr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Block Diagram of Thermal Unit</a:t>
            </a:r>
          </a:p>
        </p:txBody>
      </p:sp>
      <p:pic>
        <p:nvPicPr>
          <p:cNvPr id="55299" name="Picture 3" descr="Fig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0350" r="5882" b="60379"/>
          <a:stretch>
            <a:fillRect/>
          </a:stretch>
        </p:blipFill>
        <p:spPr bwMode="auto">
          <a:xfrm>
            <a:off x="533400" y="1295400"/>
            <a:ext cx="68580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3400" y="4571999"/>
            <a:ext cx="8005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optimize generation costs we need to develop</a:t>
            </a:r>
          </a:p>
          <a:p>
            <a:pPr eaLnBrk="1" hangingPunct="1"/>
            <a:r>
              <a:rPr lang="en-US" altLang="en-US" sz="2800" dirty="0"/>
              <a:t>cost relationships between net power out and operating</a:t>
            </a:r>
          </a:p>
          <a:p>
            <a:pPr eaLnBrk="1" hangingPunct="1"/>
            <a:r>
              <a:rPr lang="en-US" altLang="en-US" sz="2800" dirty="0"/>
              <a:t>costs.  Between 2-6% of power is used within the</a:t>
            </a:r>
          </a:p>
          <a:p>
            <a:pPr eaLnBrk="1" hangingPunct="1"/>
            <a:r>
              <a:rPr lang="en-US" altLang="en-US" sz="2800" dirty="0"/>
              <a:t>generating plant; this is known as the auxiliary power</a:t>
            </a:r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Modern Coal Plant</a:t>
            </a:r>
          </a:p>
        </p:txBody>
      </p:sp>
      <p:pic>
        <p:nvPicPr>
          <p:cNvPr id="56323" name="Picture 4" descr="fig319_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12831" r="16470" b="41916"/>
          <a:stretch>
            <a:fillRect/>
          </a:stretch>
        </p:blipFill>
        <p:spPr bwMode="auto">
          <a:xfrm rot="5460000">
            <a:off x="1713236" y="92815"/>
            <a:ext cx="46482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1000" y="60960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Source: Masters, Renewable and Efficient Electric Power Systems, 2004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altLang="en-US" smtClean="0"/>
              <a:t>Turbine for Nuclear Power Plant</a:t>
            </a:r>
          </a:p>
        </p:txBody>
      </p:sp>
      <p:pic>
        <p:nvPicPr>
          <p:cNvPr id="57347" name="Picture 2" descr="http://images.pennnet.com/articles/pe/cap/cap_ge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9167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60960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/>
              <a:t>Source: http://images.pennnet.com/articles/pe/cap/cap_gephoto.jpg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News: Presidential Order Associated with Space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58200" cy="3733800"/>
          </a:xfrm>
        </p:spPr>
        <p:txBody>
          <a:bodyPr/>
          <a:lstStyle/>
          <a:p>
            <a:r>
              <a:rPr lang="en-US" dirty="0" smtClean="0"/>
              <a:t>On Oct 13, 2016 President Obama issued an executive order directing the government to prepare for space weather events</a:t>
            </a:r>
          </a:p>
          <a:p>
            <a:pPr lvl="1"/>
            <a:r>
              <a:rPr lang="en-US" dirty="0" smtClean="0"/>
              <a:t>Power grid is particularly vulnerable to space weather</a:t>
            </a:r>
          </a:p>
          <a:p>
            <a:r>
              <a:rPr lang="en-US" dirty="0" smtClean="0"/>
              <a:t>Corona mass ejections from</a:t>
            </a:r>
            <a:br>
              <a:rPr lang="en-US" dirty="0" smtClean="0"/>
            </a:br>
            <a:r>
              <a:rPr lang="en-US" dirty="0" smtClean="0"/>
              <a:t>sun impact earth’s magnetic</a:t>
            </a:r>
            <a:br>
              <a:rPr lang="en-US" dirty="0" smtClean="0"/>
            </a:br>
            <a:r>
              <a:rPr lang="en-US" dirty="0" smtClean="0"/>
              <a:t>field, causing a geomagnetic</a:t>
            </a:r>
            <a:br>
              <a:rPr lang="en-US" dirty="0" smtClean="0"/>
            </a:br>
            <a:r>
              <a:rPr lang="en-US" dirty="0" smtClean="0"/>
              <a:t>disturbance (GMD).  The</a:t>
            </a:r>
            <a:br>
              <a:rPr lang="en-US" dirty="0" smtClean="0"/>
            </a:br>
            <a:r>
              <a:rPr lang="en-US" dirty="0" smtClean="0"/>
              <a:t>GMD induces quasi-steady</a:t>
            </a:r>
            <a:br>
              <a:rPr lang="en-US" dirty="0" smtClean="0"/>
            </a:br>
            <a:r>
              <a:rPr lang="en-US" dirty="0" smtClean="0"/>
              <a:t>geomagnetically induced currents (GICs) in the power, causing transformer saturation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1722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https://www.whitehouse.gov/the-press-office/2016/10/13/executive-order-coordinating-efforts-prepare-nation-space-weather-events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45" y="3124200"/>
            <a:ext cx="34480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27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Gas Turbine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71600"/>
            <a:ext cx="64897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4800" y="4191000"/>
            <a:ext cx="4870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Brayton Cycle: Working fluid is </a:t>
            </a:r>
            <a:br>
              <a:rPr lang="en-US" altLang="en-US"/>
            </a:br>
            <a:r>
              <a:rPr lang="en-US" altLang="en-US"/>
              <a:t>always a gas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4849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Most common fuel is natural gas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5562600" y="4267200"/>
          <a:ext cx="32766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3" name="Equation" r:id="rId5" imgW="1473120" imgH="609480" progId="Equation.DSMT4">
                  <p:embed/>
                </p:oleObj>
              </mc:Choice>
              <mc:Fallback>
                <p:oleObj name="Equation" r:id="rId5" imgW="14731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327660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5791200"/>
            <a:ext cx="5729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Typical efficiency is around 30 to 35%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News: GMDs and 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GMDs are continental in size</a:t>
            </a:r>
          </a:p>
          <a:p>
            <a:r>
              <a:rPr lang="en-US" dirty="0" smtClean="0"/>
              <a:t>In 1989 a 500 </a:t>
            </a:r>
            <a:r>
              <a:rPr lang="en-US" dirty="0" err="1" smtClean="0"/>
              <a:t>nT</a:t>
            </a:r>
            <a:r>
              <a:rPr lang="en-US" dirty="0" smtClean="0"/>
              <a:t>/minute storm</a:t>
            </a:r>
            <a:br>
              <a:rPr lang="en-US" dirty="0" smtClean="0"/>
            </a:br>
            <a:r>
              <a:rPr lang="en-US" dirty="0" smtClean="0"/>
              <a:t>blacked out Quebec</a:t>
            </a:r>
          </a:p>
          <a:p>
            <a:r>
              <a:rPr lang="en-US" dirty="0" smtClean="0"/>
              <a:t>Much larger stores occurred in </a:t>
            </a:r>
            <a:br>
              <a:rPr lang="en-US" dirty="0" smtClean="0"/>
            </a:br>
            <a:r>
              <a:rPr lang="en-US" dirty="0" smtClean="0"/>
              <a:t>1859 and 1921, that could produce much larger magnetic field variations</a:t>
            </a:r>
          </a:p>
          <a:p>
            <a:pPr lvl="1"/>
            <a:r>
              <a:rPr lang="en-US" dirty="0" smtClean="0"/>
              <a:t>A very large “near miss” occurred </a:t>
            </a:r>
            <a:br>
              <a:rPr lang="en-US" dirty="0" smtClean="0"/>
            </a:br>
            <a:r>
              <a:rPr lang="en-US" dirty="0" smtClean="0"/>
              <a:t>in July 2012</a:t>
            </a:r>
          </a:p>
          <a:p>
            <a:r>
              <a:rPr lang="en-US" dirty="0" smtClean="0"/>
              <a:t>The induced GICs offset the </a:t>
            </a:r>
            <a:br>
              <a:rPr lang="en-US" dirty="0" smtClean="0"/>
            </a:br>
            <a:r>
              <a:rPr lang="en-US" dirty="0" smtClean="0"/>
              <a:t>ac currents, pushing transformers</a:t>
            </a:r>
            <a:br>
              <a:rPr lang="en-US" dirty="0" smtClean="0"/>
            </a:br>
            <a:r>
              <a:rPr lang="en-US" dirty="0" smtClean="0"/>
              <a:t>into saturation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1099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44260" y="6246812"/>
            <a:ext cx="8404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400" dirty="0" smtClean="0"/>
              <a:t>Top image </a:t>
            </a:r>
            <a:r>
              <a:rPr lang="en-US" altLang="en-US" sz="1400" dirty="0"/>
              <a:t>source: J. Kappenman, “A Perfect Storm of Planetary Proportions,” </a:t>
            </a:r>
            <a:r>
              <a:rPr lang="en-US" altLang="en-US" sz="1400" i="1" dirty="0"/>
              <a:t>IEEE Spectrum</a:t>
            </a:r>
            <a:r>
              <a:rPr lang="en-US" altLang="en-US" sz="1400" dirty="0"/>
              <a:t>, Feb 2012, page </a:t>
            </a:r>
            <a:r>
              <a:rPr lang="en-US" altLang="en-US" sz="1400" dirty="0" smtClean="0"/>
              <a:t>29</a:t>
            </a:r>
          </a:p>
          <a:p>
            <a:r>
              <a:rPr lang="en-US" altLang="en-US" sz="1400" dirty="0" smtClean="0"/>
              <a:t>Bottom image source: Craig </a:t>
            </a:r>
            <a:r>
              <a:rPr lang="en-US" altLang="en-US" sz="1400" dirty="0" err="1" smtClean="0"/>
              <a:t>Stiegmeirer</a:t>
            </a:r>
            <a:r>
              <a:rPr lang="en-US" altLang="en-US" sz="1400" dirty="0" smtClean="0"/>
              <a:t>, ABB, JASON Presentation, June 2011</a:t>
            </a:r>
            <a:endParaRPr lang="en-US" alt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67" y="3657600"/>
            <a:ext cx="314224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6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Indirect Transmission Line Control</a:t>
            </a:r>
          </a:p>
        </p:txBody>
      </p:sp>
      <p:pic>
        <p:nvPicPr>
          <p:cNvPr id="35843" name="Picture 3" descr="Fig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726" r="11765" b="64693"/>
          <a:stretch>
            <a:fillRect/>
          </a:stretch>
        </p:blipFill>
        <p:spPr bwMode="auto">
          <a:xfrm>
            <a:off x="762000" y="2743200"/>
            <a:ext cx="44958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7485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What we would like to determine is how a change in </a:t>
            </a:r>
          </a:p>
          <a:p>
            <a:pPr eaLnBrk="1" hangingPunct="1"/>
            <a:r>
              <a:rPr lang="en-US" altLang="en-US" sz="2800" dirty="0"/>
              <a:t>generation at bus k affects the power flow on a line </a:t>
            </a:r>
          </a:p>
          <a:p>
            <a:pPr eaLnBrk="1" hangingPunct="1"/>
            <a:r>
              <a:rPr lang="en-US" altLang="en-US" sz="2800" dirty="0"/>
              <a:t>from bus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to bus j.</a:t>
            </a:r>
            <a:r>
              <a:rPr lang="en-US" altLang="en-US" dirty="0"/>
              <a:t> 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02617" y="2709744"/>
            <a:ext cx="2768600" cy="22272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The assumption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that the change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in generation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absorbed by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slack bus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Flow Simulation - Before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305800" cy="9906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One way to determine the impact of a generator change is to compare a before/after power flow.</a:t>
            </a:r>
          </a:p>
          <a:p>
            <a:pPr marL="0" indent="0" eaLnBrk="1" hangingPunct="1"/>
            <a:r>
              <a:rPr lang="en-US" altLang="en-US" dirty="0" smtClean="0"/>
              <a:t>For example below is a three bus case with an overload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609600" y="2819400"/>
            <a:ext cx="60198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Flow Simulation - After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612648" y="2798064"/>
            <a:ext cx="59690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35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Increasing the generation at bus 3 by 95 MW (and hence </a:t>
            </a:r>
          </a:p>
          <a:p>
            <a:pPr eaLnBrk="1" hangingPunct="1"/>
            <a:r>
              <a:rPr lang="en-US" altLang="en-US" dirty="0"/>
              <a:t>decreasing it at bus 1 by a corresponding amount), results</a:t>
            </a:r>
          </a:p>
          <a:p>
            <a:pPr eaLnBrk="1" hangingPunct="1"/>
            <a:r>
              <a:rPr lang="en-US" altLang="en-US" dirty="0"/>
              <a:t>in a 31.3 drop in the MW flow on the line from bus 1 to 2.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Analytic Calculation of Sensitivities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82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Calculating control sensitivities by repeat power flow solutions is tedious and would require many power flow solutions.  An alternative approach is to analytically calculate these values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56176"/>
              </p:ext>
            </p:extLst>
          </p:nvPr>
        </p:nvGraphicFramePr>
        <p:xfrm>
          <a:off x="838200" y="3200400"/>
          <a:ext cx="7391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9" name="Equation" r:id="rId4" imgW="7391400" imgH="2743200" progId="Equation.DSMT4">
                  <p:embed/>
                </p:oleObj>
              </mc:Choice>
              <mc:Fallback>
                <p:oleObj name="Equation" r:id="rId4" imgW="7391400" imgH="274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73914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Analytic Sensitivities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77205"/>
              </p:ext>
            </p:extLst>
          </p:nvPr>
        </p:nvGraphicFramePr>
        <p:xfrm>
          <a:off x="457200" y="1280160"/>
          <a:ext cx="6591300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3" name="Equation" r:id="rId4" imgW="6591300" imgH="5753100" progId="Equation.DSMT4">
                  <p:embed/>
                </p:oleObj>
              </mc:Choice>
              <mc:Fallback>
                <p:oleObj name="Equation" r:id="rId4" imgW="6591300" imgH="575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591300" cy="575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4273</TotalTime>
  <Words>1152</Words>
  <Application>Microsoft Office PowerPoint</Application>
  <PresentationFormat>On-screen Show (4:3)</PresentationFormat>
  <Paragraphs>173</Paragraphs>
  <Slides>30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Capsules</vt:lpstr>
      <vt:lpstr>Equation</vt:lpstr>
      <vt:lpstr>ECE 476  Power System Analysis</vt:lpstr>
      <vt:lpstr>Announcements</vt:lpstr>
      <vt:lpstr>In the News: Presidential Order Associated with Space Weather</vt:lpstr>
      <vt:lpstr>In the News: GMDs and GICs</vt:lpstr>
      <vt:lpstr>Indirect Transmission Line Control</vt:lpstr>
      <vt:lpstr>Power Flow Simulation - Before</vt:lpstr>
      <vt:lpstr>Power Flow Simulation - After</vt:lpstr>
      <vt:lpstr>Analytic Calculation of Sensitivities</vt:lpstr>
      <vt:lpstr>Analytic Sensitivities</vt:lpstr>
      <vt:lpstr>Three Bus Sensitivity Example</vt:lpstr>
      <vt:lpstr>Balancing Authority Areas</vt:lpstr>
      <vt:lpstr>Area Control Error (ACE)</vt:lpstr>
      <vt:lpstr>Automatic Generation Control</vt:lpstr>
      <vt:lpstr>Power Transactions</vt:lpstr>
      <vt:lpstr>PTDFs</vt:lpstr>
      <vt:lpstr>Nine Bus PTDF Example</vt:lpstr>
      <vt:lpstr>Nine Bus PTDF Example, cont'd</vt:lpstr>
      <vt:lpstr>Nine Bus PTDF Example, cont'd</vt:lpstr>
      <vt:lpstr>WE to TVA PTDFs</vt:lpstr>
      <vt:lpstr>Line Outage Distribution Factors (LODFS)</vt:lpstr>
      <vt:lpstr>Flowgates</vt:lpstr>
      <vt:lpstr>NERC Regional Reliability Councils</vt:lpstr>
      <vt:lpstr>Generation Dispatch</vt:lpstr>
      <vt:lpstr>Generator types</vt:lpstr>
      <vt:lpstr>Example California Wind Output</vt:lpstr>
      <vt:lpstr>Thermal versus Hydro Generation</vt:lpstr>
      <vt:lpstr>Block Diagram of Thermal Unit</vt:lpstr>
      <vt:lpstr>Modern Coal Plant</vt:lpstr>
      <vt:lpstr>Turbine for Nuclear Power Plant</vt:lpstr>
      <vt:lpstr>Basic Gas Turbine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325</cp:revision>
  <cp:lastPrinted>2011-08-22T16:49:24Z</cp:lastPrinted>
  <dcterms:created xsi:type="dcterms:W3CDTF">2000-05-11T14:27:08Z</dcterms:created>
  <dcterms:modified xsi:type="dcterms:W3CDTF">2016-10-18T19:16:20Z</dcterms:modified>
</cp:coreProperties>
</file>