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258" r:id="rId2"/>
    <p:sldId id="349" r:id="rId3"/>
    <p:sldId id="563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4" r:id="rId28"/>
    <p:sldId id="535" r:id="rId29"/>
    <p:sldId id="533" r:id="rId30"/>
    <p:sldId id="564" r:id="rId31"/>
    <p:sldId id="536" r:id="rId32"/>
    <p:sldId id="537" r:id="rId33"/>
    <p:sldId id="538" r:id="rId3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6E2AAB-C4EB-48C1-86C1-1DC841BA3F96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090EA5-D113-4F8D-811F-9530ADB0FFA8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4DEF8-233B-433F-8DEB-BA882423C600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57F761-2314-46CF-88CB-AD1F2C92F52B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802CFB-46DA-4D8C-8F29-2A51CEB79B01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BB986D-1B03-4C59-86AF-3A588FA698EF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7FFC2E-6B72-4B80-BEA8-5A9AE006E726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B1B070-0ED6-4B78-B768-84280064A148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271C1B-6BC8-48EC-B6F4-FBB94E8AC45E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AEE7B3-71ED-4F8E-857E-FBC9F3FA83A1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799B7-D700-4C76-8978-306D331911A5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952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7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ACBAEED-3432-4361-9CBB-D53D225B7029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5B3F45-E60D-41CD-904D-18E0E6B4C22A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58F73B-7150-48DB-AC8D-786A85BF7C49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F784D2-DB61-4DCA-B0F6-0D499F59BE9D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AD83E7-8627-4AA2-B19F-0F4F672D8823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F879A1-609C-4816-9147-13E931A1BF9C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C4B9A3-2A5E-43A9-B81E-404B57561370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946C74-BD23-491C-BE0C-175BA7F9C7FB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0DDC059-6285-41FC-8BC4-B38A477EDA5C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66D753-3F95-4ECB-AF07-7EF95F1DCD90}" type="slidenum">
              <a:rPr lang="en-US" altLang="en-US" sz="1200" smtClean="0"/>
              <a:pPr eaLnBrk="1" hangingPunct="1"/>
              <a:t>27</a:t>
            </a:fld>
            <a:endParaRPr lang="en-US" altLang="en-US" sz="1200" smtClean="0"/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27E0050-294E-4F08-B3C2-E2161A6DD871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AE5D33-62D0-4CE6-B532-07A9F450929E}" type="slidenum">
              <a:rPr lang="en-US" altLang="en-US" sz="1200" smtClean="0"/>
              <a:pPr eaLnBrk="1" hangingPunct="1"/>
              <a:t>28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A39437-907B-462E-8172-5B5572E36ADD}" type="slidenum">
              <a:rPr lang="en-US" altLang="en-US" sz="1200" smtClean="0"/>
              <a:pPr eaLnBrk="1" hangingPunct="1"/>
              <a:t>30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08FF6A-B3FE-40B9-8CC7-42D65F85B996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00262B-2369-4DFC-845D-FDFCC26B5CA0}" type="slidenum">
              <a:rPr lang="en-US" altLang="en-US" sz="1200" smtClean="0"/>
              <a:pPr eaLnBrk="1" hangingPunct="1"/>
              <a:t>31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A00FF7-229A-404F-9064-6006C984E9CB}" type="slidenum">
              <a:rPr lang="en-US" altLang="en-US" sz="1200" smtClean="0"/>
              <a:pPr eaLnBrk="1" hangingPunct="1"/>
              <a:t>32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1FC022-FE26-42B4-A2F3-DAF24B90A931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C86A64-D35A-4D3B-9357-C22C1377C47F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120AF0-6739-4CA9-B531-A79EB54F55FC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361633-5A5E-45B3-93A1-3629E5322C2D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3EAA40-F3E6-4C57-A3B8-1CD4FD4B4C36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60B969-A4F5-4C5D-ABF6-2535DB0FC4B5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24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15: Power Flow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Dishonest Newton-Raphson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276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Since most of the time in the Newton-Raphson iteration is spend calculating the inverse of the Jacobian, one way to speed up the iterations is to only calculate/inverse the Jacobian occasionally</a:t>
            </a:r>
          </a:p>
          <a:p>
            <a:pPr lvl="1" eaLnBrk="1" hangingPunct="1">
              <a:buFontTx/>
              <a:buChar char="–"/>
            </a:pPr>
            <a:r>
              <a:rPr lang="en-US" altLang="en-US" dirty="0" smtClean="0"/>
              <a:t>known as the “Dishonest” Newton-Raphson</a:t>
            </a:r>
          </a:p>
          <a:p>
            <a:pPr lvl="1" eaLnBrk="1" hangingPunct="1">
              <a:buFontTx/>
              <a:buChar char="–"/>
            </a:pPr>
            <a:r>
              <a:rPr lang="en-US" altLang="en-US" dirty="0" smtClean="0"/>
              <a:t>an extreme example is to only calculate the Jacobian for the first iteration</a:t>
            </a:r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14129"/>
              </p:ext>
            </p:extLst>
          </p:nvPr>
        </p:nvGraphicFramePr>
        <p:xfrm>
          <a:off x="1066800" y="4343400"/>
          <a:ext cx="59436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8" name="Equation" r:id="rId4" imgW="5943600" imgH="1854200" progId="Equation.DSMT4">
                  <p:embed/>
                </p:oleObj>
              </mc:Choice>
              <mc:Fallback>
                <p:oleObj name="Equation" r:id="rId4" imgW="5943600" imgH="18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3400"/>
                        <a:ext cx="59436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Dishonest Newton-Raphson Example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4116"/>
              </p:ext>
            </p:extLst>
          </p:nvPr>
        </p:nvGraphicFramePr>
        <p:xfrm>
          <a:off x="457200" y="1280160"/>
          <a:ext cx="64897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2" name="Equation" r:id="rId4" imgW="6489700" imgH="4749800" progId="Equation.DSMT4">
                  <p:embed/>
                </p:oleObj>
              </mc:Choice>
              <mc:Fallback>
                <p:oleObj name="Equation" r:id="rId4" imgW="6489700" imgH="474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4897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Dishonest N-R Example, cont’d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132431"/>
              </p:ext>
            </p:extLst>
          </p:nvPr>
        </p:nvGraphicFramePr>
        <p:xfrm>
          <a:off x="457200" y="1280160"/>
          <a:ext cx="5994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Equation" r:id="rId4" imgW="5994400" imgH="4699000" progId="Equation.DSMT4">
                  <p:embed/>
                </p:oleObj>
              </mc:Choice>
              <mc:Fallback>
                <p:oleObj name="Equation" r:id="rId4" imgW="5994400" imgH="469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5994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377796" y="1981200"/>
            <a:ext cx="2392363" cy="265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We pay a price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in increased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iterations, but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with decreased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computation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per iteration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Bus Dishonest ROC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786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600" dirty="0"/>
              <a:t>Slide shows the region of convergence for different initial</a:t>
            </a:r>
          </a:p>
          <a:p>
            <a:pPr eaLnBrk="1" hangingPunct="1"/>
            <a:r>
              <a:rPr lang="en-US" altLang="en-US" sz="2600" dirty="0"/>
              <a:t>guesses for the 2 bus case using the Dishonest N-R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934200" y="2219864"/>
            <a:ext cx="1883849" cy="4154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/>
              <a:t>Red region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converges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to the high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voltage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solution,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while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yellow region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converges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to the low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voltage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solution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61722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Honest N-R Region of Convergence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6934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7600" y="2286000"/>
            <a:ext cx="1452563" cy="118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dirty="0"/>
              <a:t>Maximum</a:t>
            </a:r>
            <a:br>
              <a:rPr lang="en-US" altLang="en-US" dirty="0"/>
            </a:br>
            <a:r>
              <a:rPr lang="en-US" altLang="en-US" dirty="0"/>
              <a:t> of 15</a:t>
            </a:r>
          </a:p>
          <a:p>
            <a:pPr algn="ctr" eaLnBrk="1" hangingPunct="1"/>
            <a:r>
              <a:rPr lang="en-US" altLang="en-US" dirty="0"/>
              <a:t>iterations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Decoupled Power Flow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3200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completely Dishonest Newton-Raphson is not used for power flow analysis.  However several approximations of the Jacobian matrix are used.  </a:t>
            </a:r>
          </a:p>
          <a:p>
            <a:pPr eaLnBrk="1" hangingPunct="1"/>
            <a:r>
              <a:rPr lang="en-US" altLang="en-US" dirty="0" smtClean="0"/>
              <a:t>One common method is the decoupled power flow.  In this approach approximations are used to decouple the real and reactive power equations.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Decoupled Power Flow Formulation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992802"/>
              </p:ext>
            </p:extLst>
          </p:nvPr>
        </p:nvGraphicFramePr>
        <p:xfrm>
          <a:off x="457200" y="1280160"/>
          <a:ext cx="73406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0" name="Equation" r:id="rId4" imgW="7340600" imgH="5054600" progId="Equation.DSMT4">
                  <p:embed/>
                </p:oleObj>
              </mc:Choice>
              <mc:Fallback>
                <p:oleObj name="Equation" r:id="rId4" imgW="7340600" imgH="505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406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Decoupling Approximation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738060"/>
              </p:ext>
            </p:extLst>
          </p:nvPr>
        </p:nvGraphicFramePr>
        <p:xfrm>
          <a:off x="457200" y="1280160"/>
          <a:ext cx="8164512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4" name="Equation" r:id="rId4" imgW="8648700" imgH="5600700" progId="Equation.DSMT4">
                  <p:embed/>
                </p:oleObj>
              </mc:Choice>
              <mc:Fallback>
                <p:oleObj name="Equation" r:id="rId4" imgW="8648700" imgH="560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64512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Off-diagonal Jacobian Terms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3287"/>
              </p:ext>
            </p:extLst>
          </p:nvPr>
        </p:nvGraphicFramePr>
        <p:xfrm>
          <a:off x="457200" y="1280160"/>
          <a:ext cx="70993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Equation" r:id="rId4" imgW="7099300" imgH="4394200" progId="Equation.DSMT4">
                  <p:embed/>
                </p:oleObj>
              </mc:Choice>
              <mc:Fallback>
                <p:oleObj name="Equation" r:id="rId4" imgW="7099300" imgH="439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099300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Decoupled N-R Region of Convergence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6919912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 6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6 is 6.9, 6.18, 6.34, 6.38, 6.48, 6.53</a:t>
            </a:r>
            <a:r>
              <a:rPr lang="en-US" dirty="0"/>
              <a:t>; this one must be turned in on </a:t>
            </a:r>
            <a:r>
              <a:rPr lang="en-US" dirty="0" smtClean="0"/>
              <a:t>Oct 20 </a:t>
            </a:r>
            <a:r>
              <a:rPr lang="en-US" dirty="0"/>
              <a:t>(hence there will be no quiz that day</a:t>
            </a:r>
            <a:r>
              <a:rPr lang="en-US" dirty="0" smtClean="0"/>
              <a:t>); (there is no HW due on Oct 12 and </a:t>
            </a:r>
            <a:r>
              <a:rPr lang="en-US" smtClean="0"/>
              <a:t>no quiz)</a:t>
            </a: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Fast Decoupled Power Flow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By continuing with our Jacobian approximations we can actually obtain a reasonable approximation that is independent of the voltage magnitudes/angles.</a:t>
            </a:r>
          </a:p>
          <a:p>
            <a:pPr eaLnBrk="1" hangingPunct="1"/>
            <a:r>
              <a:rPr lang="en-US" altLang="en-US" dirty="0" smtClean="0"/>
              <a:t>This means the Jacobian need only be built/inverted once.</a:t>
            </a:r>
          </a:p>
          <a:p>
            <a:pPr eaLnBrk="1" hangingPunct="1"/>
            <a:r>
              <a:rPr lang="en-US" altLang="en-US" dirty="0" smtClean="0"/>
              <a:t>This approach is known as the fast decoupled power flow (FDPF)</a:t>
            </a:r>
          </a:p>
          <a:p>
            <a:pPr eaLnBrk="1" hangingPunct="1"/>
            <a:r>
              <a:rPr lang="en-US" altLang="en-US" dirty="0" smtClean="0"/>
              <a:t>FDPF uses the same mismatch equations as standard power flow so it should have same solution</a:t>
            </a:r>
          </a:p>
          <a:p>
            <a:pPr eaLnBrk="1" hangingPunct="1"/>
            <a:r>
              <a:rPr lang="en-US" altLang="en-US" dirty="0" smtClean="0"/>
              <a:t> The FDPF is widely used, particularly when we only need an approximate solution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FDPF Approximations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52838"/>
              </p:ext>
            </p:extLst>
          </p:nvPr>
        </p:nvGraphicFramePr>
        <p:xfrm>
          <a:off x="457200" y="1280160"/>
          <a:ext cx="80391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2" name="Equation" r:id="rId4" imgW="8039100" imgH="5359400" progId="Equation.DSMT4">
                  <p:embed/>
                </p:oleObj>
              </mc:Choice>
              <mc:Fallback>
                <p:oleObj name="Equation" r:id="rId4" imgW="8039100" imgH="535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391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FDPF Three Bus Example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9" b="40446"/>
          <a:stretch>
            <a:fillRect/>
          </a:stretch>
        </p:blipFill>
        <p:spPr bwMode="auto">
          <a:xfrm>
            <a:off x="425083" y="1752600"/>
            <a:ext cx="73152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853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Use the FDPF to solve the following three bus system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90131"/>
              </p:ext>
            </p:extLst>
          </p:nvPr>
        </p:nvGraphicFramePr>
        <p:xfrm>
          <a:off x="5105400" y="4343400"/>
          <a:ext cx="37226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Equation" r:id="rId5" imgW="4368800" imgH="1524000" progId="Equation.DSMT4">
                  <p:embed/>
                </p:oleObj>
              </mc:Choice>
              <mc:Fallback>
                <p:oleObj name="Equation" r:id="rId5" imgW="43688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43400"/>
                        <a:ext cx="372268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FDPF Three Bus Example, cont’d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598527"/>
              </p:ext>
            </p:extLst>
          </p:nvPr>
        </p:nvGraphicFramePr>
        <p:xfrm>
          <a:off x="457200" y="1280160"/>
          <a:ext cx="6829425" cy="47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0" name="Equation" r:id="rId4" imgW="8013700" imgH="5600700" progId="Equation.DSMT4">
                  <p:embed/>
                </p:oleObj>
              </mc:Choice>
              <mc:Fallback>
                <p:oleObj name="Equation" r:id="rId4" imgW="8013700" imgH="560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29425" cy="477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FDPF Three Bus Example, cont’d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524371"/>
              </p:ext>
            </p:extLst>
          </p:nvPr>
        </p:nvGraphicFramePr>
        <p:xfrm>
          <a:off x="457200" y="1280160"/>
          <a:ext cx="7900987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4" name="Equation" r:id="rId4" imgW="9271000" imgH="5816600" progId="Equation.DSMT4">
                  <p:embed/>
                </p:oleObj>
              </mc:Choice>
              <mc:Fallback>
                <p:oleObj name="Equation" r:id="rId4" imgW="9271000" imgH="581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00987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FDPF Region of Convergence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6919913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“DC” Power Flow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“DC” power flow makes the most severe approximations:</a:t>
            </a:r>
          </a:p>
          <a:p>
            <a:pPr lvl="1" eaLnBrk="1" hangingPunct="1"/>
            <a:r>
              <a:rPr lang="en-US" altLang="en-US" dirty="0" smtClean="0"/>
              <a:t>completely ignore reactive power, assume all the voltages are always 1.0 per unit, ignore line conductance</a:t>
            </a:r>
          </a:p>
          <a:p>
            <a:pPr eaLnBrk="1" hangingPunct="1"/>
            <a:r>
              <a:rPr lang="en-US" altLang="en-US" dirty="0" smtClean="0"/>
              <a:t>This makes the power flow a linear set of equations, which can be solved directly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33925"/>
              </p:ext>
            </p:extLst>
          </p:nvPr>
        </p:nvGraphicFramePr>
        <p:xfrm>
          <a:off x="914400" y="4114800"/>
          <a:ext cx="1409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8" name="Equation" r:id="rId4" imgW="1409700" imgH="965200" progId="Equation.DSMT4">
                  <p:embed/>
                </p:oleObj>
              </mc:Choice>
              <mc:Fallback>
                <p:oleObj name="Equation" r:id="rId4" imgW="14097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1409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DC Power Flow Example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9063" r="11963" b="27188"/>
          <a:stretch>
            <a:fillRect/>
          </a:stretch>
        </p:blipFill>
        <p:spPr>
          <a:xfrm>
            <a:off x="152400" y="1219200"/>
            <a:ext cx="8620125" cy="3733800"/>
          </a:xfrm>
          <a:noFill/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DC Power Flow 5 Bus Example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8"/>
          <a:stretch/>
        </p:blipFill>
        <p:spPr bwMode="auto">
          <a:xfrm>
            <a:off x="244974" y="1371600"/>
            <a:ext cx="7496175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609600" y="5181600"/>
            <a:ext cx="4972836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Notice with the dc power flow </a:t>
            </a:r>
            <a:r>
              <a:rPr lang="en-US" altLang="en-US" dirty="0" smtClean="0"/>
              <a:t>all of </a:t>
            </a:r>
            <a:br>
              <a:rPr lang="en-US" altLang="en-US" dirty="0" smtClean="0"/>
            </a:br>
            <a:r>
              <a:rPr lang="en-US" altLang="en-US" dirty="0" smtClean="0"/>
              <a:t>the </a:t>
            </a:r>
            <a:r>
              <a:rPr lang="en-US" altLang="en-US" dirty="0"/>
              <a:t>voltage magnitudes are </a:t>
            </a:r>
            <a:r>
              <a:rPr lang="en-US" altLang="en-US" dirty="0" smtClean="0"/>
              <a:t>1 </a:t>
            </a:r>
            <a:r>
              <a:rPr lang="en-US" altLang="en-US" dirty="0"/>
              <a:t>per unit. 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System Control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major problem with power system operation is the limited capacity of the transmission system</a:t>
            </a:r>
          </a:p>
          <a:p>
            <a:pPr lvl="1" eaLnBrk="1" hangingPunct="1"/>
            <a:r>
              <a:rPr lang="en-US" altLang="en-US" dirty="0" smtClean="0"/>
              <a:t>lines/transformers have limits (usually thermal)</a:t>
            </a:r>
          </a:p>
          <a:p>
            <a:pPr lvl="1" eaLnBrk="1" hangingPunct="1"/>
            <a:r>
              <a:rPr lang="en-US" altLang="en-US" dirty="0" smtClean="0"/>
              <a:t>no direct way of controlling flow down a transmission line (e.g., there are no valves to close to limit flow)</a:t>
            </a:r>
          </a:p>
          <a:p>
            <a:pPr lvl="1" eaLnBrk="1" hangingPunct="1"/>
            <a:r>
              <a:rPr lang="en-US" altLang="en-US" dirty="0" smtClean="0"/>
              <a:t>open transmission system access associated with industry restructuring is stressing the system in new ways</a:t>
            </a:r>
          </a:p>
          <a:p>
            <a:pPr eaLnBrk="1" hangingPunct="1"/>
            <a:r>
              <a:rPr lang="en-US" altLang="en-US" dirty="0" smtClean="0"/>
              <a:t>We need to indirectly control transmission line flow by changing the generator outputs</a:t>
            </a:r>
          </a:p>
          <a:p>
            <a:pPr eaLnBrk="1" hangingPunct="1"/>
            <a:r>
              <a:rPr lang="en-US" altLang="en-US" dirty="0" smtClean="0"/>
              <a:t>Similar control issues with voltage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Voltage Regulation Example: 37 Buses</a:t>
            </a: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762000" y="5657850"/>
            <a:ext cx="746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Display shows voltage contour of the power system, demo </a:t>
            </a:r>
            <a:br>
              <a:rPr lang="en-US" altLang="en-US"/>
            </a:br>
            <a:r>
              <a:rPr lang="en-US" altLang="en-US"/>
              <a:t>will show the impact of generator voltage set point, </a:t>
            </a:r>
            <a:br>
              <a:rPr lang="en-US" altLang="en-US"/>
            </a:br>
            <a:r>
              <a:rPr lang="en-US" altLang="en-US"/>
              <a:t>reactive power limits, and switched capacitors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98575"/>
            <a:ext cx="708342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Control Example: 42 Bus </a:t>
            </a:r>
            <a:r>
              <a:rPr lang="en-US" smtClean="0"/>
              <a:t>Tornado Scenario</a:t>
            </a:r>
            <a:endParaRPr lang="en-US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8129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11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Indirect Transmission Line Control</a:t>
            </a:r>
          </a:p>
        </p:txBody>
      </p:sp>
      <p:pic>
        <p:nvPicPr>
          <p:cNvPr id="35843" name="Picture 3" descr="Fig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726" r="11765" b="64693"/>
          <a:stretch>
            <a:fillRect/>
          </a:stretch>
        </p:blipFill>
        <p:spPr bwMode="auto">
          <a:xfrm>
            <a:off x="762000" y="2743200"/>
            <a:ext cx="44958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7485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What we would like to determine is how a change in </a:t>
            </a:r>
          </a:p>
          <a:p>
            <a:pPr eaLnBrk="1" hangingPunct="1"/>
            <a:r>
              <a:rPr lang="en-US" altLang="en-US" sz="2800" dirty="0"/>
              <a:t>generation at bus k affects the power flow on a line </a:t>
            </a:r>
          </a:p>
          <a:p>
            <a:pPr eaLnBrk="1" hangingPunct="1"/>
            <a:r>
              <a:rPr lang="en-US" altLang="en-US" sz="2800" dirty="0"/>
              <a:t>from bus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to bus j.</a:t>
            </a:r>
            <a:r>
              <a:rPr lang="en-US" altLang="en-US" dirty="0"/>
              <a:t> 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02617" y="2709744"/>
            <a:ext cx="2768600" cy="22272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The assumption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that the change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in generation 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absorbed by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slack bus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Flow Simulation - Before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305800" cy="9906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One way to determine the impact of a generator change is to compare a before/after power flow.</a:t>
            </a:r>
          </a:p>
          <a:p>
            <a:pPr marL="0" indent="0" eaLnBrk="1" hangingPunct="1"/>
            <a:r>
              <a:rPr lang="en-US" altLang="en-US" dirty="0" smtClean="0"/>
              <a:t>For example below is a three bus case with an overload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609600" y="2819400"/>
            <a:ext cx="60198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Flow Simulation - After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2" b="37227"/>
          <a:stretch>
            <a:fillRect/>
          </a:stretch>
        </p:blipFill>
        <p:spPr bwMode="auto">
          <a:xfrm>
            <a:off x="612648" y="2798064"/>
            <a:ext cx="59690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358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Increasing the generation at bus 3 by 95 MW (and hence </a:t>
            </a:r>
          </a:p>
          <a:p>
            <a:pPr eaLnBrk="1" hangingPunct="1"/>
            <a:r>
              <a:rPr lang="en-US" altLang="en-US" dirty="0"/>
              <a:t>decreasing it at bus 1 by a corresponding amount), results</a:t>
            </a:r>
          </a:p>
          <a:p>
            <a:pPr eaLnBrk="1" hangingPunct="1"/>
            <a:r>
              <a:rPr lang="en-US" altLang="en-US" dirty="0"/>
              <a:t>in a 31.3 drop in the MW flow on the line from bus 1 to 2.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Solving Large Power Systems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876800"/>
          </a:xfrm>
        </p:spPr>
        <p:txBody>
          <a:bodyPr/>
          <a:lstStyle/>
          <a:p>
            <a:r>
              <a:rPr lang="en-US" altLang="en-US" dirty="0" smtClean="0"/>
              <a:t>The most difficult computational task is inverting the Jacobian matrix</a:t>
            </a:r>
          </a:p>
          <a:p>
            <a:pPr lvl="1"/>
            <a:r>
              <a:rPr lang="en-US" altLang="en-US" dirty="0" smtClean="0"/>
              <a:t>inverting a full matrix is an order n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operation, meaning the amount of computation increases with the cube of the size </a:t>
            </a:r>
            <a:r>
              <a:rPr lang="en-US" altLang="en-US" dirty="0" err="1" smtClean="0"/>
              <a:t>size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this amount of computation can be decreased substantially by recognizing that since the </a:t>
            </a:r>
            <a:r>
              <a:rPr lang="en-US" altLang="en-US" dirty="0" err="1" smtClean="0"/>
              <a:t>Y</a:t>
            </a:r>
            <a:r>
              <a:rPr lang="en-US" altLang="en-US" baseline="-25000" dirty="0" err="1" smtClean="0"/>
              <a:t>bus</a:t>
            </a:r>
            <a:r>
              <a:rPr lang="en-US" altLang="en-US" dirty="0" smtClean="0"/>
              <a:t> is a sparse matrix, the Jacobian is also a sparse matrix</a:t>
            </a:r>
          </a:p>
          <a:p>
            <a:pPr lvl="1"/>
            <a:r>
              <a:rPr lang="en-US" altLang="en-US" dirty="0" smtClean="0"/>
              <a:t>using sparse matrix methods results in a computational order of about n</a:t>
            </a:r>
            <a:r>
              <a:rPr lang="en-US" altLang="en-US" baseline="30000" dirty="0" smtClean="0"/>
              <a:t>1.5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altLang="en-US" dirty="0" smtClean="0"/>
              <a:t>this is a substantial savings when solving systems with tens of thousands of buses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Newton-Raphson Power Flow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Advantages</a:t>
            </a:r>
          </a:p>
          <a:p>
            <a:pPr lvl="1"/>
            <a:r>
              <a:rPr lang="en-US" altLang="en-US" dirty="0" smtClean="0"/>
              <a:t>fast convergence as long as initial guess is close to solution</a:t>
            </a:r>
          </a:p>
          <a:p>
            <a:pPr lvl="1"/>
            <a:r>
              <a:rPr lang="en-US" altLang="en-US" dirty="0" smtClean="0"/>
              <a:t>large region of convergence</a:t>
            </a:r>
          </a:p>
          <a:p>
            <a:r>
              <a:rPr lang="en-US" altLang="en-US" dirty="0" smtClean="0"/>
              <a:t>Disadvantages</a:t>
            </a:r>
          </a:p>
          <a:p>
            <a:pPr lvl="1"/>
            <a:r>
              <a:rPr lang="en-US" altLang="en-US" dirty="0" smtClean="0"/>
              <a:t>each iteration takes much longer than a Gauss-Seidel iteration</a:t>
            </a:r>
          </a:p>
          <a:p>
            <a:pPr lvl="1"/>
            <a:r>
              <a:rPr lang="en-US" altLang="en-US" dirty="0" smtClean="0"/>
              <a:t>more complicated to code, particularly when implementing sparse matrix algorithms</a:t>
            </a:r>
          </a:p>
          <a:p>
            <a:r>
              <a:rPr lang="en-US" altLang="en-US" dirty="0" smtClean="0"/>
              <a:t>Newton-Raphson algorithm is very common in power flow analysis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Modeling Voltage Dependent Load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750072"/>
              </p:ext>
            </p:extLst>
          </p:nvPr>
        </p:nvGraphicFramePr>
        <p:xfrm>
          <a:off x="457200" y="1280160"/>
          <a:ext cx="75438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6" name="Equation" r:id="rId4" imgW="7543800" imgH="4749800" progId="Equation.DSMT4">
                  <p:embed/>
                </p:oleObj>
              </mc:Choice>
              <mc:Fallback>
                <p:oleObj name="Equation" r:id="rId4" imgW="7543800" imgH="474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438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Voltage Dependent Load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50585"/>
              </p:ext>
            </p:extLst>
          </p:nvPr>
        </p:nvGraphicFramePr>
        <p:xfrm>
          <a:off x="457200" y="1280160"/>
          <a:ext cx="80645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0" name="Equation" r:id="rId4" imgW="8064500" imgH="3911600" progId="Equation.DSMT4">
                  <p:embed/>
                </p:oleObj>
              </mc:Choice>
              <mc:Fallback>
                <p:oleObj name="Equation" r:id="rId4" imgW="8064500" imgH="391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64500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Voltage Dependent Load, cont'd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17541"/>
              </p:ext>
            </p:extLst>
          </p:nvPr>
        </p:nvGraphicFramePr>
        <p:xfrm>
          <a:off x="457200" y="1280160"/>
          <a:ext cx="81407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Equation" r:id="rId4" imgW="8140700" imgH="5118100" progId="Equation.DSMT4">
                  <p:embed/>
                </p:oleObj>
              </mc:Choice>
              <mc:Fallback>
                <p:oleObj name="Equation" r:id="rId4" imgW="8140700" imgH="5118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407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Voltage Dependent Load, cont'd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883" r="31200" b="63419"/>
          <a:stretch>
            <a:fillRect/>
          </a:stretch>
        </p:blipFill>
        <p:spPr bwMode="auto">
          <a:xfrm>
            <a:off x="424132" y="3276600"/>
            <a:ext cx="82296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666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With constant impedance load the MW/</a:t>
            </a:r>
            <a:r>
              <a:rPr lang="en-US" altLang="en-US" sz="2800" dirty="0" err="1"/>
              <a:t>Mvar</a:t>
            </a:r>
            <a:r>
              <a:rPr lang="en-US" altLang="en-US" sz="2800" dirty="0"/>
              <a:t> load at</a:t>
            </a:r>
          </a:p>
          <a:p>
            <a:pPr eaLnBrk="1" hangingPunct="1"/>
            <a:r>
              <a:rPr lang="en-US" altLang="en-US" sz="2800" dirty="0"/>
              <a:t>bus 2 varies with the square of the bus 2 voltage </a:t>
            </a:r>
          </a:p>
          <a:p>
            <a:pPr eaLnBrk="1" hangingPunct="1"/>
            <a:r>
              <a:rPr lang="en-US" altLang="en-US" sz="2800" dirty="0"/>
              <a:t>magnitude.  This if the voltage level is less than 1.0,</a:t>
            </a:r>
          </a:p>
          <a:p>
            <a:pPr eaLnBrk="1" hangingPunct="1"/>
            <a:r>
              <a:rPr lang="en-US" altLang="en-US" sz="2800" dirty="0"/>
              <a:t>the load is lower than 200/100 MW/</a:t>
            </a:r>
            <a:r>
              <a:rPr lang="en-US" altLang="en-US" sz="2800" dirty="0" err="1"/>
              <a:t>Mvar</a:t>
            </a:r>
            <a:endParaRPr lang="en-US" alt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4255</TotalTime>
  <Words>934</Words>
  <Application>Microsoft Office PowerPoint</Application>
  <PresentationFormat>On-screen Show (4:3)</PresentationFormat>
  <Paragraphs>179</Paragraphs>
  <Slides>33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Capsules</vt:lpstr>
      <vt:lpstr>Equation</vt:lpstr>
      <vt:lpstr>ECE 476  Power System Analysis</vt:lpstr>
      <vt:lpstr>Announcements</vt:lpstr>
      <vt:lpstr>Voltage Regulation Example: 37 Buses</vt:lpstr>
      <vt:lpstr>Solving Large Power Systems</vt:lpstr>
      <vt:lpstr>Newton-Raphson Power Flow</vt:lpstr>
      <vt:lpstr>Modeling Voltage Dependent Load</vt:lpstr>
      <vt:lpstr>Voltage Dependent Load Example</vt:lpstr>
      <vt:lpstr>Voltage Dependent Load, cont'd</vt:lpstr>
      <vt:lpstr>Voltage Dependent Load, cont'd</vt:lpstr>
      <vt:lpstr>Dishonest Newton-Raphson</vt:lpstr>
      <vt:lpstr>Dishonest Newton-Raphson Example</vt:lpstr>
      <vt:lpstr>Dishonest N-R Example, cont’d</vt:lpstr>
      <vt:lpstr>Two Bus Dishonest ROC</vt:lpstr>
      <vt:lpstr>Honest N-R Region of Convergence</vt:lpstr>
      <vt:lpstr>Decoupled Power Flow</vt:lpstr>
      <vt:lpstr>Decoupled Power Flow Formulation</vt:lpstr>
      <vt:lpstr>Decoupling Approximation</vt:lpstr>
      <vt:lpstr>Off-diagonal Jacobian Terms</vt:lpstr>
      <vt:lpstr>Decoupled N-R Region of Convergence</vt:lpstr>
      <vt:lpstr>Fast Decoupled Power Flow</vt:lpstr>
      <vt:lpstr>FDPF Approximations</vt:lpstr>
      <vt:lpstr>FDPF Three Bus Example</vt:lpstr>
      <vt:lpstr>FDPF Three Bus Example, cont’d</vt:lpstr>
      <vt:lpstr>FDPF Three Bus Example, cont’d</vt:lpstr>
      <vt:lpstr>FDPF Region of Convergence</vt:lpstr>
      <vt:lpstr>“DC” Power Flow</vt:lpstr>
      <vt:lpstr>DC Power Flow Example</vt:lpstr>
      <vt:lpstr>DC Power Flow 5 Bus Example</vt:lpstr>
      <vt:lpstr>Power System Control</vt:lpstr>
      <vt:lpstr>Extreme Control Example: 42 Bus Tornado Scenario</vt:lpstr>
      <vt:lpstr>Indirect Transmission Line Control</vt:lpstr>
      <vt:lpstr>Power Flow Simulation - Before</vt:lpstr>
      <vt:lpstr>Power Flow Simulation - After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321</cp:revision>
  <cp:lastPrinted>2011-08-22T16:49:24Z</cp:lastPrinted>
  <dcterms:created xsi:type="dcterms:W3CDTF">2000-05-11T14:27:08Z</dcterms:created>
  <dcterms:modified xsi:type="dcterms:W3CDTF">2016-10-13T19:02:33Z</dcterms:modified>
</cp:coreProperties>
</file>