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3"/>
  </p:notesMasterIdLst>
  <p:handoutMasterIdLst>
    <p:handoutMasterId r:id="rId34"/>
  </p:handoutMasterIdLst>
  <p:sldIdLst>
    <p:sldId id="258" r:id="rId2"/>
    <p:sldId id="292" r:id="rId3"/>
    <p:sldId id="337" r:id="rId4"/>
    <p:sldId id="350" r:id="rId5"/>
    <p:sldId id="257" r:id="rId6"/>
    <p:sldId id="266" r:id="rId7"/>
    <p:sldId id="267" r:id="rId8"/>
    <p:sldId id="268" r:id="rId9"/>
    <p:sldId id="269" r:id="rId10"/>
    <p:sldId id="300" r:id="rId11"/>
    <p:sldId id="308" r:id="rId12"/>
    <p:sldId id="310" r:id="rId13"/>
    <p:sldId id="333" r:id="rId14"/>
    <p:sldId id="338" r:id="rId15"/>
    <p:sldId id="339" r:id="rId16"/>
    <p:sldId id="348" r:id="rId17"/>
    <p:sldId id="340" r:id="rId18"/>
    <p:sldId id="311" r:id="rId19"/>
    <p:sldId id="342" r:id="rId20"/>
    <p:sldId id="313" r:id="rId21"/>
    <p:sldId id="343" r:id="rId22"/>
    <p:sldId id="349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344" r:id="rId31"/>
    <p:sldId id="345" r:id="rId32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 varScale="1">
        <p:scale>
          <a:sx n="132" d="100"/>
          <a:sy n="132" d="100"/>
        </p:scale>
        <p:origin x="-1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7FA7D8-B1F2-4E4B-B8C3-3DC04335B889}" type="slidenum">
              <a:rPr lang="en-US" altLang="en-US" sz="1200" smtClean="0"/>
              <a:pPr eaLnBrk="1" hangingPunct="1"/>
              <a:t>11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16193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54A40C-9F52-44A6-B677-022B7259421C}" type="slidenum">
              <a:rPr lang="en-US" altLang="en-US" sz="1200" smtClean="0"/>
              <a:pPr eaLnBrk="1" hangingPunct="1"/>
              <a:t>12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31772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DE7AAC-7711-4035-A62F-621A0155E53F}" type="slidenum">
              <a:rPr lang="en-US" altLang="en-US" sz="1200" smtClean="0"/>
              <a:pPr eaLnBrk="1" hangingPunct="1"/>
              <a:t>17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7234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F49D71-AACC-4ED6-9DFB-FB0DE4BF90D2}" type="slidenum">
              <a:rPr lang="en-US" altLang="en-US" sz="1200" smtClean="0"/>
              <a:pPr eaLnBrk="1" hangingPunct="1"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04550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321D33-AA93-4B38-B760-ACA3B3B7AB7E}" type="slidenum">
              <a:rPr lang="en-US" altLang="en-US" sz="1200" smtClean="0"/>
              <a:pPr eaLnBrk="1" hangingPunct="1"/>
              <a:t>22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0021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811525-59E4-409F-8129-29C7E7900CF5}" type="slidenum">
              <a:rPr lang="en-US" altLang="en-US" sz="1200" smtClean="0"/>
              <a:pPr eaLnBrk="1" hangingPunct="1"/>
              <a:t>23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06538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5F88C0-5CC9-473A-8152-E2A3CA06C715}" type="slidenum">
              <a:rPr lang="en-US" altLang="en-US" sz="1200" smtClean="0"/>
              <a:pPr eaLnBrk="1" hangingPunct="1"/>
              <a:t>24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62579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9B4E2B-D3BA-4ECB-8C8C-911581DEAB22}" type="slidenum">
              <a:rPr lang="en-US" altLang="en-US" sz="1200" smtClean="0"/>
              <a:pPr eaLnBrk="1" hangingPunct="1"/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40945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B14A83-5B90-44BB-95E2-1BE6FA3FA58D}" type="slidenum">
              <a:rPr lang="en-US" altLang="en-US" sz="1200" smtClean="0"/>
              <a:pPr eaLnBrk="1" hangingPunct="1"/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82992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01E67E-8555-441A-8D5B-994606278CD7}" type="slidenum">
              <a:rPr lang="en-US" altLang="en-US" sz="1200" smtClean="0"/>
              <a:pPr eaLnBrk="1" hangingPunct="1"/>
              <a:t>27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3671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577304-AD02-469A-9B6F-52DBC4563B58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34115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2986E2-BC01-4BB9-9903-88E1823CA19F}" type="slidenum">
              <a:rPr lang="en-US" altLang="en-US" sz="1200" smtClean="0"/>
              <a:pPr eaLnBrk="1" hangingPunct="1"/>
              <a:t>28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4611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DEA5ED-8CAD-46C5-9DAD-FB4B570C5034}" type="slidenum">
              <a:rPr lang="en-US" altLang="en-US" sz="1200" smtClean="0"/>
              <a:pPr eaLnBrk="1" hangingPunct="1"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8340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B2E878-9D75-4FB5-A117-6ADE463D3E2A}" type="slidenum">
              <a:rPr lang="en-US" altLang="en-US" sz="1200" smtClean="0"/>
              <a:pPr eaLnBrk="1" hangingPunct="1"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35415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85E228-AE3B-4CEA-A19F-3B411F39F9B6}" type="slidenum">
              <a:rPr lang="en-US" altLang="en-US" sz="1200" smtClean="0"/>
              <a:pPr eaLnBrk="1" hangingPunct="1"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352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9AE1EE-7DBF-496B-9498-72DE810695C1}" type="slidenum">
              <a:rPr lang="en-US" altLang="en-US" sz="1200" smtClean="0"/>
              <a:pPr eaLnBrk="1" hangingPunct="1"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931704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1A428B-44AE-453C-884F-A4DC2F6C4774}" type="slidenum">
              <a:rPr lang="en-US" altLang="en-US" sz="1200" smtClean="0"/>
              <a:pPr eaLnBrk="1" hangingPunct="1"/>
              <a:t>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97945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BBFD2C-1B89-42D0-8499-527EDE0BBC1D}" type="slidenum">
              <a:rPr lang="en-US" altLang="en-US" sz="1200" smtClean="0"/>
              <a:pPr eaLnBrk="1" hangingPunct="1"/>
              <a:t>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61340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E58772-C31B-4A44-870C-BBD081C2FD5E}" type="slidenum">
              <a:rPr lang="en-US" altLang="en-US" sz="1200" smtClean="0"/>
              <a:pPr eaLnBrk="1" hangingPunct="1"/>
              <a:t>10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5602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12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 476 </a:t>
            </a:r>
            <a:br>
              <a:rPr lang="en-US" altLang="en-US" dirty="0" smtClean="0"/>
            </a:br>
            <a:r>
              <a:rPr lang="en-US" altLang="en-US" dirty="0" smtClean="0"/>
              <a:t>Power System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1:Introduction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North America Interconnections</a:t>
            </a:r>
          </a:p>
        </p:txBody>
      </p:sp>
      <p:pic>
        <p:nvPicPr>
          <p:cNvPr id="11267" name="Picture 4" descr="Interconnection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143000"/>
            <a:ext cx="7086600" cy="5213350"/>
          </a:xfrm>
          <a:noFill/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Electric Systems in Energy Context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Class focuses on electric power systems, but we first need to put the electric system in context of the total energy delivery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Electricity is used primarily as a means for energy transportation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Use other sources of energy to create it, and it is usually converted into another form of energy when used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About 40% of US energy is transported in electric form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Concerns about need to reduce CO2 emissions and fossil fuel depletion are becoming main drivers for change in world energy infrastructure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dirty="0"/>
              <a:t>Looking at the </a:t>
            </a:r>
            <a:r>
              <a:rPr lang="en-US" dirty="0" smtClean="0"/>
              <a:t>2015 </a:t>
            </a:r>
            <a:r>
              <a:rPr lang="en-US" dirty="0"/>
              <a:t>Energy Pie: Where the USA Got Its Energy</a:t>
            </a:r>
            <a:endParaRPr lang="en-US" altLang="en-US" dirty="0" smtClean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235116" y="1295400"/>
            <a:ext cx="4756484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/>
              <a:t>About 40% of our energy is </a:t>
            </a:r>
            <a:r>
              <a:rPr lang="en-US" sz="2400" dirty="0" smtClean="0"/>
              <a:t>consumed </a:t>
            </a:r>
            <a:r>
              <a:rPr lang="en-US" sz="2400" dirty="0"/>
              <a:t>in the form of </a:t>
            </a:r>
            <a:r>
              <a:rPr lang="en-US" sz="2400" dirty="0" smtClean="0"/>
              <a:t>electricity</a:t>
            </a:r>
            <a:r>
              <a:rPr lang="en-US" sz="2400" dirty="0"/>
              <a:t>, a </a:t>
            </a:r>
            <a:r>
              <a:rPr lang="en-US" sz="2400" dirty="0" smtClean="0"/>
              <a:t>percentage that </a:t>
            </a:r>
            <a:r>
              <a:rPr lang="en-US" sz="2400" dirty="0"/>
              <a:t>is gradually </a:t>
            </a:r>
            <a:r>
              <a:rPr lang="en-US" sz="2400" dirty="0" smtClean="0"/>
              <a:t>increasing. The </a:t>
            </a:r>
            <a:r>
              <a:rPr lang="en-US" sz="2400" dirty="0"/>
              <a:t>vast majority on the </a:t>
            </a:r>
            <a:r>
              <a:rPr lang="en-US" sz="2400" dirty="0" smtClean="0"/>
              <a:t>non-fossil </a:t>
            </a:r>
            <a:r>
              <a:rPr lang="en-US" sz="2400" dirty="0"/>
              <a:t>fuel energy is electric!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457200" y="4134872"/>
            <a:ext cx="3645550" cy="95410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About </a:t>
            </a:r>
            <a:r>
              <a:rPr lang="en-US" altLang="en-US" dirty="0" smtClean="0"/>
              <a:t>81% </a:t>
            </a:r>
            <a:r>
              <a:rPr lang="en-US" altLang="en-US" dirty="0"/>
              <a:t>Fossil </a:t>
            </a:r>
            <a:r>
              <a:rPr lang="en-US" altLang="en-US" dirty="0" smtClean="0"/>
              <a:t>Fuels</a:t>
            </a:r>
            <a:br>
              <a:rPr lang="en-US" altLang="en-US" dirty="0" smtClean="0"/>
            </a:br>
            <a:r>
              <a:rPr lang="en-US" altLang="en-US" dirty="0" smtClean="0"/>
              <a:t>(86% in 1990 and 2000)</a:t>
            </a:r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419600" y="3352800"/>
            <a:ext cx="4482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</a:t>
            </a:r>
            <a:r>
              <a:rPr lang="en-US" sz="2400" dirty="0" smtClean="0"/>
              <a:t>2015 </a:t>
            </a:r>
            <a:r>
              <a:rPr lang="en-US" sz="2400" dirty="0"/>
              <a:t>we got about </a:t>
            </a:r>
            <a:r>
              <a:rPr lang="en-US" sz="2400" dirty="0" smtClean="0"/>
              <a:t>1.9%  </a:t>
            </a:r>
            <a:r>
              <a:rPr lang="en-US" sz="2400" dirty="0"/>
              <a:t>of </a:t>
            </a:r>
            <a:br>
              <a:rPr lang="en-US" sz="2400" dirty="0"/>
            </a:br>
            <a:r>
              <a:rPr lang="en-US" sz="2400" dirty="0"/>
              <a:t>our energy from wind and </a:t>
            </a:r>
            <a:r>
              <a:rPr lang="en-US" sz="2400" dirty="0" smtClean="0"/>
              <a:t>0.6% from </a:t>
            </a:r>
            <a:r>
              <a:rPr lang="en-US" sz="2400" dirty="0"/>
              <a:t>solar (PV and solar thermal), </a:t>
            </a:r>
            <a:r>
              <a:rPr lang="en-US" sz="2400" dirty="0" smtClean="0"/>
              <a:t>0.2</a:t>
            </a:r>
            <a:r>
              <a:rPr lang="en-US" sz="2400" dirty="0"/>
              <a:t>% from geothermal 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946235" y="6423412"/>
            <a:ext cx="33849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Source: EIA </a:t>
            </a:r>
            <a:r>
              <a:rPr lang="en-US" sz="1200" dirty="0" smtClean="0"/>
              <a:t>Monthly Energy Review, July 2016</a:t>
            </a:r>
            <a:endParaRPr lang="en-US" sz="120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3072" y="5340330"/>
            <a:ext cx="82687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Total of 97.5 Quad; 1 </a:t>
            </a:r>
            <a:r>
              <a:rPr lang="en-US" sz="2400" dirty="0"/>
              <a:t>Quad = 293 billion kWh (actual</a:t>
            </a:r>
            <a:r>
              <a:rPr lang="en-US" sz="2400" dirty="0" smtClean="0"/>
              <a:t>), 1 </a:t>
            </a:r>
            <a:r>
              <a:rPr lang="en-US" sz="2400" dirty="0"/>
              <a:t>Quad = 98 billion </a:t>
            </a:r>
            <a:r>
              <a:rPr lang="en-US" sz="2400" dirty="0" smtClean="0"/>
              <a:t>kWh (used</a:t>
            </a:r>
            <a:r>
              <a:rPr lang="en-US" sz="2400" dirty="0"/>
              <a:t>, taking into account efficiency)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108601"/>
              </p:ext>
            </p:extLst>
          </p:nvPr>
        </p:nvGraphicFramePr>
        <p:xfrm>
          <a:off x="152400" y="1352550"/>
          <a:ext cx="3967163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Worksheet" r:id="rId4" imgW="4257675" imgH="2933700" progId="Excel.Sheet.8">
                  <p:embed/>
                </p:oleObj>
              </mc:Choice>
              <mc:Fallback>
                <p:oleObj name="Worksheet" r:id="rId4" imgW="4257675" imgH="29337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9944" t="7883" r="12016" b="10425"/>
                      <a:stretch>
                        <a:fillRect/>
                      </a:stretch>
                    </p:blipFill>
                    <p:spPr bwMode="auto">
                      <a:xfrm>
                        <a:off x="152400" y="1352550"/>
                        <a:ext cx="3967163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 Historical Energy Usage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0200" y="6304547"/>
            <a:ext cx="36656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EIA </a:t>
            </a:r>
            <a:r>
              <a:rPr lang="en-US" sz="1400" dirty="0" smtClean="0"/>
              <a:t>Monthly Energy Review, July 2016</a:t>
            </a:r>
            <a:endParaRPr lang="en-US" sz="140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6" t="8056" r="28078" b="10276"/>
          <a:stretch/>
        </p:blipFill>
        <p:spPr bwMode="auto">
          <a:xfrm>
            <a:off x="990600" y="1219200"/>
            <a:ext cx="6172200" cy="504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 Energy Consumption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6324600"/>
            <a:ext cx="36656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EIA </a:t>
            </a:r>
            <a:r>
              <a:rPr lang="en-US" sz="1400" dirty="0" smtClean="0"/>
              <a:t>Monthly Energy Review, July 2016</a:t>
            </a:r>
            <a:endParaRPr lang="en-US" sz="140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9" t="14080" r="26423" b="-743"/>
          <a:stretch/>
        </p:blipFill>
        <p:spPr bwMode="auto">
          <a:xfrm>
            <a:off x="1066800" y="1219200"/>
            <a:ext cx="6019800" cy="504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187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in US Wind Power Capacity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85800" y="6019800"/>
            <a:ext cx="5224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Source: AWEA Wind Power </a:t>
            </a:r>
            <a:r>
              <a:rPr lang="en-US" sz="2000" dirty="0" smtClean="0"/>
              <a:t>Outlook 2 </a:t>
            </a:r>
            <a:r>
              <a:rPr lang="en-US" sz="2000" dirty="0" err="1"/>
              <a:t>Qtr</a:t>
            </a:r>
            <a:r>
              <a:rPr lang="en-US" sz="2000" dirty="0"/>
              <a:t>, </a:t>
            </a:r>
            <a:r>
              <a:rPr lang="en-US" sz="2000" dirty="0" smtClean="0"/>
              <a:t>2016</a:t>
            </a:r>
            <a:endParaRPr lang="en-US" sz="2000" dirty="0"/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7162800" y="1295400"/>
            <a:ext cx="18589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The quick</a:t>
            </a:r>
            <a:br>
              <a:rPr lang="en-US" sz="2400" dirty="0"/>
            </a:br>
            <a:r>
              <a:rPr lang="en-US" sz="2400" dirty="0"/>
              <a:t>development</a:t>
            </a:r>
            <a:br>
              <a:rPr lang="en-US" sz="2400" dirty="0"/>
            </a:br>
            <a:r>
              <a:rPr lang="en-US" sz="2400" dirty="0"/>
              <a:t>time for wind</a:t>
            </a:r>
            <a:br>
              <a:rPr lang="en-US" sz="2400" dirty="0"/>
            </a:br>
            <a:r>
              <a:rPr lang="en-US" sz="2400" dirty="0"/>
              <a:t>of 6 months</a:t>
            </a:r>
            <a:br>
              <a:rPr lang="en-US" sz="2400" dirty="0"/>
            </a:br>
            <a:r>
              <a:rPr lang="en-US" sz="2400" dirty="0"/>
              <a:t>to a year </a:t>
            </a:r>
            <a:br>
              <a:rPr lang="en-US" sz="2400" dirty="0"/>
            </a:br>
            <a:r>
              <a:rPr lang="en-US" sz="2400" dirty="0"/>
              <a:t>means that</a:t>
            </a:r>
            <a:br>
              <a:rPr lang="en-US" sz="2400" dirty="0"/>
            </a:br>
            <a:r>
              <a:rPr lang="en-US" sz="2400" dirty="0"/>
              <a:t>changes in</a:t>
            </a:r>
            <a:br>
              <a:rPr lang="en-US" sz="2400" dirty="0"/>
            </a:br>
            <a:r>
              <a:rPr lang="en-US" sz="2400" dirty="0"/>
              <a:t>federal tax </a:t>
            </a:r>
            <a:br>
              <a:rPr lang="en-US" sz="2400" dirty="0"/>
            </a:br>
            <a:r>
              <a:rPr lang="en-US" sz="2400" dirty="0"/>
              <a:t>incentives</a:t>
            </a:r>
            <a:br>
              <a:rPr lang="en-US" sz="2400" dirty="0"/>
            </a:br>
            <a:r>
              <a:rPr lang="en-US" sz="2400" dirty="0"/>
              <a:t>can have </a:t>
            </a:r>
            <a:br>
              <a:rPr lang="en-US" sz="2400" dirty="0"/>
            </a:br>
            <a:r>
              <a:rPr lang="en-US" sz="2400" dirty="0"/>
              <a:t>an almost</a:t>
            </a:r>
            <a:br>
              <a:rPr lang="en-US" sz="2400" dirty="0"/>
            </a:br>
            <a:r>
              <a:rPr lang="en-US" sz="2400" dirty="0"/>
              <a:t>immediate</a:t>
            </a:r>
            <a:br>
              <a:rPr lang="en-US" sz="2400" dirty="0"/>
            </a:br>
            <a:r>
              <a:rPr lang="en-US" sz="2400" dirty="0"/>
              <a:t>impact on</a:t>
            </a:r>
            <a:br>
              <a:rPr lang="en-US" sz="2400" dirty="0"/>
            </a:br>
            <a:r>
              <a:rPr lang="en-US" sz="2400" dirty="0"/>
              <a:t>construction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9" t="24999" r="24159" b="8333"/>
          <a:stretch/>
        </p:blipFill>
        <p:spPr bwMode="auto">
          <a:xfrm>
            <a:off x="152400" y="1268994"/>
            <a:ext cx="6895044" cy="467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207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838200"/>
          </a:xfrm>
        </p:spPr>
        <p:txBody>
          <a:bodyPr/>
          <a:lstStyle/>
          <a:p>
            <a:r>
              <a:rPr lang="en-US" dirty="0" smtClean="0"/>
              <a:t>Wind Capacity Installations by State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69758" y="6234067"/>
            <a:ext cx="5224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Source: AWEA Wind Power </a:t>
            </a:r>
            <a:r>
              <a:rPr lang="en-US" sz="2000" dirty="0" smtClean="0"/>
              <a:t>Outlook 2 </a:t>
            </a:r>
            <a:r>
              <a:rPr lang="en-US" sz="2000" dirty="0" err="1"/>
              <a:t>Qtr</a:t>
            </a:r>
            <a:r>
              <a:rPr lang="en-US" sz="2000" dirty="0"/>
              <a:t>, </a:t>
            </a:r>
            <a:r>
              <a:rPr lang="en-US" sz="2000" dirty="0" smtClean="0"/>
              <a:t>2016</a:t>
            </a:r>
            <a:endParaRPr lang="en-US" sz="20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4" t="21671" r="25998" b="4995"/>
          <a:stretch/>
        </p:blipFill>
        <p:spPr bwMode="auto">
          <a:xfrm>
            <a:off x="304800" y="1247576"/>
            <a:ext cx="7772400" cy="49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180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6019800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3366"/>
              </a:buClr>
            </a:pPr>
            <a:r>
              <a:rPr lang="en-US" sz="2000" dirty="0">
                <a:solidFill>
                  <a:srgbClr val="003366"/>
                </a:solidFill>
              </a:rPr>
              <a:t>Source: </a:t>
            </a:r>
            <a:r>
              <a:rPr lang="en-US" sz="2000" dirty="0" smtClean="0">
                <a:solidFill>
                  <a:srgbClr val="003366"/>
                </a:solidFill>
              </a:rPr>
              <a:t>EIA, International Energy Outlook 2016</a:t>
            </a:r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4" t="22780" r="18131" b="2217"/>
          <a:stretch/>
        </p:blipFill>
        <p:spPr bwMode="auto">
          <a:xfrm>
            <a:off x="1447800" y="1295400"/>
            <a:ext cx="49530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906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Energy Economics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/>
            <a:r>
              <a:rPr lang="en-US" dirty="0"/>
              <a:t>Electric generating technologies involve a tradeoff between fixed costs (costs to build them) and operating costs</a:t>
            </a:r>
          </a:p>
          <a:p>
            <a:pPr lvl="1" eaLnBrk="1" hangingPunct="1">
              <a:buSzPct val="125000"/>
              <a:buFontTx/>
              <a:buChar char="•"/>
            </a:pPr>
            <a:r>
              <a:rPr lang="en-US" dirty="0"/>
              <a:t>Nuclear and solar high fixed costs, but low operating costs (though cost of solar has decreased substantially recently)</a:t>
            </a:r>
          </a:p>
          <a:p>
            <a:pPr lvl="1" eaLnBrk="1" hangingPunct="1">
              <a:buSzPct val="125000"/>
              <a:buFontTx/>
              <a:buChar char="•"/>
            </a:pPr>
            <a:r>
              <a:rPr lang="en-US" dirty="0"/>
              <a:t>Natural gas/oil have low fixed costs but can have higher operating costs (dependent upon fuel prices)</a:t>
            </a:r>
          </a:p>
          <a:p>
            <a:pPr lvl="1" eaLnBrk="1" hangingPunct="1">
              <a:buSzPct val="125000"/>
              <a:buFontTx/>
              <a:buChar char="•"/>
            </a:pPr>
            <a:r>
              <a:rPr lang="en-US" dirty="0"/>
              <a:t>Coal, wind, hydro are in between</a:t>
            </a:r>
          </a:p>
          <a:p>
            <a:pPr eaLnBrk="1" hangingPunct="1"/>
            <a:r>
              <a:rPr lang="en-US" dirty="0"/>
              <a:t>Also the units capacity factor is important to determining ultimate cost of electricity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 park Energy Costs</a:t>
            </a:r>
          </a:p>
        </p:txBody>
      </p:sp>
      <p:sp>
        <p:nvSpPr>
          <p:cNvPr id="3" name="Rectangle 2"/>
          <p:cNvSpPr/>
          <p:nvPr/>
        </p:nvSpPr>
        <p:spPr>
          <a:xfrm>
            <a:off x="738130" y="5867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3366"/>
              </a:buClr>
            </a:pPr>
            <a:r>
              <a:rPr lang="en-US" sz="1800" dirty="0" smtClean="0">
                <a:solidFill>
                  <a:srgbClr val="003366"/>
                </a:solidFill>
              </a:rPr>
              <a:t>Source: Steve Chu and </a:t>
            </a:r>
            <a:r>
              <a:rPr lang="en-US" sz="1800" dirty="0" err="1" smtClean="0">
                <a:solidFill>
                  <a:srgbClr val="003366"/>
                </a:solidFill>
              </a:rPr>
              <a:t>Arun</a:t>
            </a:r>
            <a:r>
              <a:rPr lang="en-US" sz="1800" dirty="0" smtClean="0">
                <a:solidFill>
                  <a:srgbClr val="003366"/>
                </a:solidFill>
              </a:rPr>
              <a:t> </a:t>
            </a:r>
            <a:r>
              <a:rPr lang="en-US" sz="1800" dirty="0" err="1" smtClean="0">
                <a:solidFill>
                  <a:srgbClr val="003366"/>
                </a:solidFill>
              </a:rPr>
              <a:t>Majumdar</a:t>
            </a:r>
            <a:r>
              <a:rPr lang="en-US" sz="1800" dirty="0" smtClean="0">
                <a:solidFill>
                  <a:srgbClr val="003366"/>
                </a:solidFill>
              </a:rPr>
              <a:t>, “Opportunities and challenges for a sustainable energy future,” </a:t>
            </a:r>
            <a:r>
              <a:rPr lang="en-US" sz="1800" i="1" dirty="0" smtClean="0">
                <a:solidFill>
                  <a:srgbClr val="003366"/>
                </a:solidFill>
              </a:rPr>
              <a:t>Nature</a:t>
            </a:r>
            <a:r>
              <a:rPr lang="en-US" sz="1800" dirty="0" smtClean="0">
                <a:solidFill>
                  <a:srgbClr val="003366"/>
                </a:solidFill>
              </a:rPr>
              <a:t>, August 2012, Figure 6</a:t>
            </a:r>
            <a:endParaRPr lang="en-US" sz="1800" dirty="0">
              <a:solidFill>
                <a:srgbClr val="003366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9" t="39318" r="11270" b="9568"/>
          <a:stretch/>
        </p:blipFill>
        <p:spPr bwMode="auto">
          <a:xfrm>
            <a:off x="502186" y="1253294"/>
            <a:ext cx="4718992" cy="458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2392" y="1408404"/>
            <a:ext cx="380745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costs depend </a:t>
            </a:r>
            <a:br>
              <a:rPr lang="en-US" dirty="0" smtClean="0"/>
            </a:br>
            <a:r>
              <a:rPr lang="en-US" dirty="0" smtClean="0"/>
              <a:t>upon the capacity factor</a:t>
            </a:r>
            <a:br>
              <a:rPr lang="en-US" dirty="0" smtClean="0"/>
            </a:br>
            <a:r>
              <a:rPr lang="en-US" dirty="0" smtClean="0"/>
              <a:t>for the generator.  </a:t>
            </a:r>
            <a:br>
              <a:rPr lang="en-US" dirty="0" smtClean="0"/>
            </a:br>
            <a:r>
              <a:rPr lang="en-US" dirty="0" smtClean="0"/>
              <a:t>The capacity factor is the</a:t>
            </a:r>
            <a:br>
              <a:rPr lang="en-US" dirty="0" smtClean="0"/>
            </a:br>
            <a:r>
              <a:rPr lang="en-US" dirty="0" smtClean="0"/>
              <a:t>ratio of the electricity</a:t>
            </a:r>
            <a:br>
              <a:rPr lang="en-US" dirty="0" smtClean="0"/>
            </a:br>
            <a:r>
              <a:rPr lang="en-US" dirty="0" smtClean="0"/>
              <a:t>actually produced,</a:t>
            </a:r>
            <a:br>
              <a:rPr lang="en-US" dirty="0" smtClean="0"/>
            </a:br>
            <a:r>
              <a:rPr lang="en-US" dirty="0" smtClean="0"/>
              <a:t>divided by its maximum</a:t>
            </a:r>
            <a:br>
              <a:rPr lang="en-US" dirty="0" smtClean="0"/>
            </a:br>
            <a:r>
              <a:rPr lang="en-US" dirty="0" smtClean="0"/>
              <a:t>potential output.  It is </a:t>
            </a:r>
            <a:br>
              <a:rPr lang="en-US" dirty="0" smtClean="0"/>
            </a:br>
            <a:r>
              <a:rPr lang="en-US" dirty="0" smtClean="0"/>
              <a:t>usually expressed on an </a:t>
            </a:r>
            <a:br>
              <a:rPr lang="en-US" dirty="0" smtClean="0"/>
            </a:br>
            <a:r>
              <a:rPr lang="en-US" dirty="0" smtClean="0"/>
              <a:t>annual basis.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1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About Prof. Tom Overbye</a:t>
            </a:r>
            <a:endParaRPr lang="en-US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7543800" cy="495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Professional</a:t>
            </a:r>
          </a:p>
          <a:p>
            <a:pPr lvl="1" eaLnBrk="1" hangingPunct="1"/>
            <a:r>
              <a:rPr lang="en-US" altLang="en-US" dirty="0" smtClean="0"/>
              <a:t>Received BSEE, MSEE, and Ph.D. all from University of Wisconsin at Madison (83, 88, 91)</a:t>
            </a:r>
          </a:p>
          <a:p>
            <a:pPr lvl="1" eaLnBrk="1" hangingPunct="1"/>
            <a:r>
              <a:rPr lang="en-US" altLang="en-US" dirty="0" smtClean="0"/>
              <a:t>Worked for eight years as engineer for an electric utility (Madison Gas &amp; Electric)</a:t>
            </a:r>
          </a:p>
          <a:p>
            <a:pPr lvl="1" eaLnBrk="1" hangingPunct="1"/>
            <a:r>
              <a:rPr lang="en-US" altLang="en-US" dirty="0" smtClean="0"/>
              <a:t>Have been at UI since 1991, doing teaching and doing research in the area of electric power systems</a:t>
            </a:r>
          </a:p>
          <a:p>
            <a:pPr lvl="1" eaLnBrk="1" hangingPunct="1"/>
            <a:r>
              <a:rPr lang="en-US" altLang="en-US" dirty="0" smtClean="0"/>
              <a:t>Developed commercial power system analysis package, known now as PowerWorld Simulator.  This package has been sold to about 600 different corporate entities worldwide</a:t>
            </a:r>
          </a:p>
          <a:p>
            <a:pPr lvl="1" eaLnBrk="1" hangingPunct="1"/>
            <a:r>
              <a:rPr lang="en-US" altLang="en-US" dirty="0" smtClean="0"/>
              <a:t>DOE investigator for 8/14/2003 blackout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dirty="0"/>
              <a:t>Natural Gas Prices 1997 to 2015</a:t>
            </a:r>
            <a:endParaRPr lang="en-US" altLang="en-US" dirty="0" smtClean="0"/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533400" y="5181600"/>
            <a:ext cx="85471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Marginal cost for natural gas fired electricity price </a:t>
            </a:r>
          </a:p>
          <a:p>
            <a:pPr eaLnBrk="1" hangingPunct="1"/>
            <a:r>
              <a:rPr lang="en-US" altLang="en-US" dirty="0"/>
              <a:t>in $/MWh is about 7-10 times gas price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64008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Source: http</a:t>
            </a:r>
            <a:r>
              <a:rPr lang="en-US" sz="1400" dirty="0"/>
              <a:t>://www.eia.gov/dnav/ng/hist/rngwhhdW.htm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4" t="39377" r="24492" b="28313"/>
          <a:stretch/>
        </p:blipFill>
        <p:spPr bwMode="auto">
          <a:xfrm>
            <a:off x="304800" y="1295400"/>
            <a:ext cx="833236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 Prices have Fallen Substantially from </a:t>
            </a:r>
            <a:r>
              <a:rPr lang="en-US" dirty="0" smtClean="0"/>
              <a:t>Five </a:t>
            </a:r>
            <a:r>
              <a:rPr lang="en-US" dirty="0"/>
              <a:t>Years Ago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25561" r="11548" b="8586"/>
          <a:stretch/>
        </p:blipFill>
        <p:spPr bwMode="auto">
          <a:xfrm>
            <a:off x="533400" y="1364942"/>
            <a:ext cx="58293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5906" y="5223601"/>
            <a:ext cx="81083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BTU content per pound varies between about 8000</a:t>
            </a:r>
            <a:br>
              <a:rPr lang="en-US" dirty="0" smtClean="0"/>
            </a:br>
            <a:r>
              <a:rPr lang="en-US" dirty="0" smtClean="0"/>
              <a:t>and 15,000 Btu/</a:t>
            </a:r>
            <a:r>
              <a:rPr lang="en-US" dirty="0" err="1" smtClean="0"/>
              <a:t>lb</a:t>
            </a:r>
            <a:r>
              <a:rPr lang="en-US" dirty="0" smtClean="0"/>
              <a:t>, giving costs of around $1 to 2/</a:t>
            </a:r>
            <a:r>
              <a:rPr lang="en-US" dirty="0" err="1" smtClean="0"/>
              <a:t>Mbtu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3214" y="1385435"/>
            <a:ext cx="2684585" cy="18158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July 2016 prices</a:t>
            </a:r>
            <a:br>
              <a:rPr lang="en-US" dirty="0" smtClean="0"/>
            </a:br>
            <a:r>
              <a:rPr lang="en-US" dirty="0" smtClean="0"/>
              <a:t>per ton range from $8.70 to </a:t>
            </a:r>
            <a:br>
              <a:rPr lang="en-US" dirty="0" smtClean="0"/>
            </a:br>
            <a:r>
              <a:rPr lang="en-US" dirty="0" smtClean="0"/>
              <a:t>$43.35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6177708"/>
            <a:ext cx="1969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eia.gov/coal</a:t>
            </a:r>
            <a:endParaRPr lang="en-US" sz="140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35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PV Prices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60198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</a:t>
            </a:r>
            <a:r>
              <a:rPr lang="en-US" sz="1400" dirty="0"/>
              <a:t>: http://cleantechnica.com/2015/08/13/us-solar-pv-cost-fell-50-5-years-government-report/screen-shot-2015-08-12-at-12-33-53-pm/</a:t>
            </a:r>
          </a:p>
        </p:txBody>
      </p:sp>
      <p:pic>
        <p:nvPicPr>
          <p:cNvPr id="9218" name="Picture 2" descr="US solar PV prices 1998-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38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Course Syllabus</a:t>
            </a:r>
          </a:p>
        </p:txBody>
      </p:sp>
      <p:sp>
        <p:nvSpPr>
          <p:cNvPr id="1028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7696200" cy="487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Introduction and review of phasors &amp; three phase</a:t>
            </a:r>
          </a:p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Transmission line modeling</a:t>
            </a:r>
          </a:p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Per unit analysis and change of base	</a:t>
            </a:r>
          </a:p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Models for transformers, generators, and loads	</a:t>
            </a:r>
          </a:p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Power flow analysis and control	</a:t>
            </a:r>
          </a:p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Economic system operation/restructuring  </a:t>
            </a:r>
          </a:p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Short circuit analysis</a:t>
            </a:r>
          </a:p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Transient stability</a:t>
            </a:r>
          </a:p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System protection</a:t>
            </a:r>
          </a:p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Distribution systems</a:t>
            </a:r>
          </a:p>
        </p:txBody>
      </p:sp>
      <p:graphicFrame>
        <p:nvGraphicFramePr>
          <p:cNvPr id="1026" name="Object 2048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Brief History of Electric Power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pPr eaLnBrk="1" hangingPunct="1"/>
            <a:r>
              <a:rPr lang="en-US" dirty="0"/>
              <a:t>First real practical uses of electricity began with the telegraph </a:t>
            </a:r>
            <a:r>
              <a:rPr lang="en-US" dirty="0" smtClean="0"/>
              <a:t>(1860's) </a:t>
            </a:r>
            <a:r>
              <a:rPr lang="en-US" dirty="0"/>
              <a:t>and then arc lighting in the 1870’s </a:t>
            </a:r>
            <a:endParaRPr lang="en-US" dirty="0" smtClean="0"/>
          </a:p>
          <a:p>
            <a:pPr eaLnBrk="1" hangingPunct="1"/>
            <a:r>
              <a:rPr lang="en-US" altLang="en-US" dirty="0" smtClean="0"/>
              <a:t>Early 1880’s – Edison introduced Pearl Street dc system in Manhattan supplying 59 customers</a:t>
            </a:r>
          </a:p>
          <a:p>
            <a:pPr eaLnBrk="1" hangingPunct="1"/>
            <a:r>
              <a:rPr lang="en-US" altLang="en-US" dirty="0" smtClean="0"/>
              <a:t>1884 – Sprague produces practical dc motor</a:t>
            </a:r>
          </a:p>
          <a:p>
            <a:pPr eaLnBrk="1" hangingPunct="1"/>
            <a:r>
              <a:rPr lang="en-US" altLang="en-US" dirty="0" smtClean="0"/>
              <a:t>1885 – invention of transformer</a:t>
            </a:r>
          </a:p>
          <a:p>
            <a:pPr eaLnBrk="1" hangingPunct="1"/>
            <a:r>
              <a:rPr lang="en-US" altLang="en-US" dirty="0" smtClean="0"/>
              <a:t>Mid 1880’s – Westinghouse/Tesla introduce rival ac system</a:t>
            </a:r>
          </a:p>
          <a:p>
            <a:pPr eaLnBrk="1" hangingPunct="1"/>
            <a:r>
              <a:rPr lang="en-US" altLang="en-US" dirty="0" smtClean="0"/>
              <a:t>Late 1880’s – Tesla invents ac induction motor</a:t>
            </a:r>
          </a:p>
          <a:p>
            <a:pPr eaLnBrk="1" hangingPunct="1"/>
            <a:r>
              <a:rPr lang="en-US" altLang="en-US" dirty="0" smtClean="0"/>
              <a:t>1893 – Three-phase transmission line at 2.3 kV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History, cont’d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4343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1896 – ac lines deliver electricity from hydro generation at Niagara Falls to Buffalo, 20 miles away; </a:t>
            </a:r>
            <a:r>
              <a:rPr lang="en-US" dirty="0"/>
              <a:t>also 30kV line in Germany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Early 1900’s – Private utilities supply all customers in area (city); recognized as a natural monopoly; states step in to begin regulation</a:t>
            </a:r>
          </a:p>
          <a:p>
            <a:pPr eaLnBrk="1" hangingPunct="1"/>
            <a:r>
              <a:rPr lang="en-US" altLang="en-US" dirty="0" smtClean="0"/>
              <a:t>By 1920’s – Large interstate holding companies control most electricity systems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History, cont’d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760" y="1371600"/>
            <a:ext cx="8549640" cy="3733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1935 – Congress passes Public Utility Holding Company Act to establish national regulation, breaking up large interstate utilities (repealed 2005)</a:t>
            </a:r>
          </a:p>
          <a:p>
            <a:pPr marL="971550" lvl="2" indent="-457200" eaLnBrk="1" hangingPunct="1">
              <a:buSzPct val="100000"/>
            </a:pPr>
            <a:r>
              <a:rPr lang="en-US" dirty="0"/>
              <a:t>This gave rise to electric utilities that only operated in one state</a:t>
            </a:r>
          </a:p>
          <a:p>
            <a:pPr eaLnBrk="1" hangingPunct="1"/>
            <a:r>
              <a:rPr lang="en-US" altLang="en-US" dirty="0" smtClean="0"/>
              <a:t>1935/6 – Rural Electrification Act brought electricity to rural areas</a:t>
            </a:r>
          </a:p>
          <a:p>
            <a:pPr eaLnBrk="1" hangingPunct="1"/>
            <a:r>
              <a:rPr lang="en-US" altLang="en-US" dirty="0" smtClean="0"/>
              <a:t>1930’s – Electric utilities established as vertical monopolies</a:t>
            </a:r>
          </a:p>
          <a:p>
            <a:pPr eaLnBrk="1" hangingPunct="1"/>
            <a:r>
              <a:rPr lang="en-US" dirty="0"/>
              <a:t>Frequency standardized in the 1930’s</a:t>
            </a:r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Vertical Monopolies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464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Within a particular geographic market, the electric utility had an exclusive franchise</a:t>
            </a:r>
          </a:p>
        </p:txBody>
      </p:sp>
      <p:grpSp>
        <p:nvGrpSpPr>
          <p:cNvPr id="28676" name="Group 13"/>
          <p:cNvGrpSpPr>
            <a:grpSpLocks/>
          </p:cNvGrpSpPr>
          <p:nvPr/>
        </p:nvGrpSpPr>
        <p:grpSpPr bwMode="auto">
          <a:xfrm>
            <a:off x="914400" y="2286000"/>
            <a:ext cx="2362200" cy="3048000"/>
            <a:chOff x="1776" y="1728"/>
            <a:chExt cx="1488" cy="1920"/>
          </a:xfrm>
        </p:grpSpPr>
        <p:sp>
          <p:nvSpPr>
            <p:cNvPr id="28678" name="Rectangle 4"/>
            <p:cNvSpPr>
              <a:spLocks noChangeArrowheads="1"/>
            </p:cNvSpPr>
            <p:nvPr/>
          </p:nvSpPr>
          <p:spPr bwMode="auto">
            <a:xfrm>
              <a:off x="1776" y="1728"/>
              <a:ext cx="148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Generation</a:t>
              </a:r>
            </a:p>
          </p:txBody>
        </p:sp>
        <p:sp>
          <p:nvSpPr>
            <p:cNvPr id="28679" name="Rectangle 6"/>
            <p:cNvSpPr>
              <a:spLocks noChangeArrowheads="1"/>
            </p:cNvSpPr>
            <p:nvPr/>
          </p:nvSpPr>
          <p:spPr bwMode="auto">
            <a:xfrm>
              <a:off x="1776" y="2208"/>
              <a:ext cx="1488" cy="48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Transmission</a:t>
              </a:r>
            </a:p>
          </p:txBody>
        </p:sp>
        <p:sp>
          <p:nvSpPr>
            <p:cNvPr id="28680" name="Rectangle 7"/>
            <p:cNvSpPr>
              <a:spLocks noChangeArrowheads="1"/>
            </p:cNvSpPr>
            <p:nvPr/>
          </p:nvSpPr>
          <p:spPr bwMode="auto">
            <a:xfrm>
              <a:off x="1776" y="2688"/>
              <a:ext cx="1488" cy="48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Distribution</a:t>
              </a:r>
            </a:p>
          </p:txBody>
        </p:sp>
        <p:sp>
          <p:nvSpPr>
            <p:cNvPr id="28681" name="Rectangle 8"/>
            <p:cNvSpPr>
              <a:spLocks noChangeArrowheads="1"/>
            </p:cNvSpPr>
            <p:nvPr/>
          </p:nvSpPr>
          <p:spPr bwMode="auto">
            <a:xfrm>
              <a:off x="1776" y="3168"/>
              <a:ext cx="1488" cy="48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Customer Service</a:t>
              </a:r>
            </a:p>
          </p:txBody>
        </p:sp>
      </p:grpSp>
      <p:sp>
        <p:nvSpPr>
          <p:cNvPr id="28677" name="Text Box 14"/>
          <p:cNvSpPr txBox="1">
            <a:spLocks noChangeArrowheads="1"/>
          </p:cNvSpPr>
          <p:nvPr/>
        </p:nvSpPr>
        <p:spPr bwMode="auto">
          <a:xfrm>
            <a:off x="3733800" y="2320925"/>
            <a:ext cx="37782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In return for this exclusive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franchise, the utility had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obligation to serve all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existing and future customers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at rates determined jointly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by utility and regulators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It was a “cost plus” business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Vertical Monopolies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Within its service territory each utility was the only game in town</a:t>
            </a:r>
          </a:p>
          <a:p>
            <a:pPr eaLnBrk="1" hangingPunct="1"/>
            <a:r>
              <a:rPr lang="en-US" altLang="en-US" dirty="0" smtClean="0"/>
              <a:t>Neighboring utilities functioned more as colleagues than competitors</a:t>
            </a:r>
          </a:p>
          <a:p>
            <a:pPr eaLnBrk="1" hangingPunct="1"/>
            <a:r>
              <a:rPr lang="en-US" altLang="en-US" dirty="0" smtClean="0"/>
              <a:t>Utilities gradually interconnected their systems so by 1970 transmission lines crisscrossed North America, with voltages up to 765 kV</a:t>
            </a:r>
          </a:p>
          <a:p>
            <a:pPr eaLnBrk="1" hangingPunct="1"/>
            <a:r>
              <a:rPr lang="en-US" altLang="en-US" dirty="0" smtClean="0"/>
              <a:t>Economies of scale keep resulted in decreasing rates, so most every one was happy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History, cont’d -- 1970’s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1970’s brought inflation, increased fossil-fuel prices, calls for conservation and growing environmental concerns</a:t>
            </a:r>
          </a:p>
          <a:p>
            <a:pPr eaLnBrk="1" hangingPunct="1"/>
            <a:r>
              <a:rPr lang="en-US" altLang="en-US" dirty="0" smtClean="0"/>
              <a:t>Increasing rates replaced decreasing ones</a:t>
            </a:r>
          </a:p>
          <a:p>
            <a:pPr eaLnBrk="1" hangingPunct="1"/>
            <a:r>
              <a:rPr lang="en-US" altLang="en-US" dirty="0" smtClean="0"/>
              <a:t>As a result, U.S. Congress passed Public Utilities Regulator Policies Act (PURPA) in 1978, which mandated utilities must purchase power from independent generators located in their service territory (modified 2005)</a:t>
            </a:r>
          </a:p>
          <a:p>
            <a:pPr eaLnBrk="1" hangingPunct="1"/>
            <a:r>
              <a:rPr lang="en-US" altLang="en-US" dirty="0" smtClean="0"/>
              <a:t>PURPA introduced some competition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Prof. Tom Overbye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Nonprofessional</a:t>
            </a:r>
          </a:p>
          <a:p>
            <a:pPr lvl="1" eaLnBrk="1" hangingPunct="1"/>
            <a:r>
              <a:rPr lang="en-US" dirty="0"/>
              <a:t>Married to Jo</a:t>
            </a:r>
          </a:p>
          <a:p>
            <a:pPr lvl="1" eaLnBrk="1" hangingPunct="1"/>
            <a:r>
              <a:rPr lang="en-US" dirty="0"/>
              <a:t>Have three children</a:t>
            </a:r>
          </a:p>
          <a:p>
            <a:pPr lvl="2" eaLnBrk="1" hangingPunct="1"/>
            <a:r>
              <a:rPr lang="en-US" dirty="0"/>
              <a:t>Tim age </a:t>
            </a:r>
            <a:r>
              <a:rPr lang="en-US" dirty="0" smtClean="0"/>
              <a:t>21</a:t>
            </a:r>
            <a:r>
              <a:rPr lang="en-US" dirty="0"/>
              <a:t>		</a:t>
            </a:r>
          </a:p>
          <a:p>
            <a:pPr lvl="2" eaLnBrk="1" hangingPunct="1"/>
            <a:r>
              <a:rPr lang="en-US" dirty="0"/>
              <a:t>Hannah age </a:t>
            </a:r>
            <a:r>
              <a:rPr lang="en-US" dirty="0" smtClean="0"/>
              <a:t>19</a:t>
            </a:r>
            <a:endParaRPr lang="en-US" dirty="0"/>
          </a:p>
          <a:p>
            <a:pPr lvl="2" eaLnBrk="1" hangingPunct="1"/>
            <a:r>
              <a:rPr lang="en-US" dirty="0"/>
              <a:t>Amanda age </a:t>
            </a:r>
            <a:r>
              <a:rPr lang="en-US" dirty="0" smtClean="0"/>
              <a:t>17</a:t>
            </a:r>
            <a:endParaRPr lang="en-US" dirty="0"/>
          </a:p>
          <a:p>
            <a:pPr lvl="1" eaLnBrk="1" hangingPunct="1"/>
            <a:r>
              <a:rPr lang="en-US" dirty="0"/>
              <a:t>Live in country by Homer on</a:t>
            </a:r>
            <a:br>
              <a:rPr lang="en-US" dirty="0"/>
            </a:br>
            <a:r>
              <a:rPr lang="en-US" dirty="0"/>
              <a:t>the Salt Fork River</a:t>
            </a:r>
          </a:p>
          <a:p>
            <a:pPr lvl="1" eaLnBrk="1" hangingPunct="1"/>
            <a:r>
              <a:rPr lang="en-US" dirty="0"/>
              <a:t>We’ve homeschooled our kids </a:t>
            </a:r>
            <a:br>
              <a:rPr lang="en-US" dirty="0"/>
            </a:br>
            <a:r>
              <a:rPr lang="en-US" dirty="0"/>
              <a:t>all the way through, with Tim </a:t>
            </a:r>
            <a:br>
              <a:rPr lang="en-US" dirty="0"/>
            </a:br>
            <a:r>
              <a:rPr lang="en-US" dirty="0"/>
              <a:t>now starting his </a:t>
            </a:r>
            <a:r>
              <a:rPr lang="en-US" dirty="0" smtClean="0"/>
              <a:t>fourth year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at </a:t>
            </a:r>
            <a:r>
              <a:rPr lang="en-US" dirty="0" smtClean="0"/>
              <a:t>UIUC in ME and Hannah her</a:t>
            </a:r>
            <a:br>
              <a:rPr lang="en-US" dirty="0" smtClean="0"/>
            </a:br>
            <a:r>
              <a:rPr lang="en-US" dirty="0" smtClean="0"/>
              <a:t>second year in psychology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r="11818"/>
          <a:stretch/>
        </p:blipFill>
        <p:spPr>
          <a:xfrm>
            <a:off x="5334000" y="3505200"/>
            <a:ext cx="3408218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66800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91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PURPA and Renewables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80160"/>
            <a:ext cx="8534400" cy="3733800"/>
          </a:xfrm>
          <a:prstGeom prst="rect">
            <a:avLst/>
          </a:prstGeom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PURPA, through favorable contracts, caused the growth of a large amount of renewable energy in the 1980’s (about 12,000 MW of wind, geothermal, small scale hydro, biomass, and solar thermal)</a:t>
            </a:r>
          </a:p>
          <a:p>
            <a:pPr lvl="1">
              <a:buFontTx/>
            </a:pPr>
            <a:r>
              <a:rPr lang="en-US" kern="0" dirty="0" smtClean="0"/>
              <a:t>These were known as “qualifying facilities” (QFs)</a:t>
            </a:r>
          </a:p>
          <a:p>
            <a:pPr lvl="1">
              <a:buFontTx/>
            </a:pPr>
            <a:r>
              <a:rPr lang="en-US" kern="0" dirty="0" smtClean="0"/>
              <a:t>California added about 6000 MW of QF capacity during the 1980’s, including 1600 MW of wind, 2700 MW of geothermal, and 1200 MW of biomass</a:t>
            </a:r>
          </a:p>
          <a:p>
            <a:pPr lvl="1">
              <a:buFontTx/>
            </a:pPr>
            <a:r>
              <a:rPr lang="en-US" kern="0" dirty="0" smtClean="0"/>
              <a:t>By the 1990’s the ten-year QFs contracts written at rates of $60/MWh in 1980’s, and they were no longer profitable at the $30/MWh 1990 values so many sites were retired or abandoned</a:t>
            </a:r>
          </a:p>
          <a:p>
            <a:pPr lvl="1">
              <a:buFontTx/>
            </a:pPr>
            <a:endParaRPr lang="en-US" kern="0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56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Abandoned Wind Farm Need South Point in Hawaii</a:t>
            </a:r>
          </a:p>
        </p:txBody>
      </p:sp>
      <p:pic>
        <p:nvPicPr>
          <p:cNvPr id="3" name="Picture 4" descr="Hawaii-2009_20090104_00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1707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048000" y="6172200"/>
            <a:ext cx="2411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Source: Prof. Sanders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smtClean="0"/>
              <a:t>Iyke Idehen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year graduate student</a:t>
            </a:r>
            <a:endParaRPr lang="en-US" dirty="0"/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BSc (ECE, University of Benin, Nigeria)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MSc (EE, Tuskegee University, Alabama)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Research Area</a:t>
            </a:r>
            <a:endParaRPr lang="en-US" dirty="0"/>
          </a:p>
          <a:p>
            <a:pPr lvl="2" eaLnBrk="1" hangingPunct="1">
              <a:lnSpc>
                <a:spcPct val="150000"/>
              </a:lnSpc>
            </a:pPr>
            <a:r>
              <a:rPr lang="en-US" dirty="0" smtClean="0"/>
              <a:t>Power Systems and Control</a:t>
            </a:r>
          </a:p>
          <a:p>
            <a:pPr lvl="2" eaLnBrk="1" hangingPunct="1">
              <a:lnSpc>
                <a:spcPct val="150000"/>
              </a:lnSpc>
            </a:pPr>
            <a:r>
              <a:rPr lang="en-US" dirty="0" smtClean="0"/>
              <a:t>Data visualization</a:t>
            </a:r>
            <a:r>
              <a:rPr lang="en-US" dirty="0"/>
              <a:t>		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Advisor: Prof. Tom </a:t>
            </a:r>
            <a:r>
              <a:rPr lang="en-US" dirty="0"/>
              <a:t>O</a:t>
            </a:r>
            <a:r>
              <a:rPr lang="en-US" dirty="0" smtClean="0"/>
              <a:t>verbye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Hobbies </a:t>
            </a:r>
            <a:r>
              <a:rPr lang="en-US" dirty="0"/>
              <a:t>&amp; Interests: Soccer, Music, </a:t>
            </a:r>
            <a:r>
              <a:rPr lang="en-US" dirty="0" smtClean="0"/>
              <a:t>Travel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22707" y="2710190"/>
            <a:ext cx="1254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Hollywood, 2014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485822" y="5791200"/>
            <a:ext cx="242957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Soccer field by FAR/PAR (2014)</a:t>
            </a:r>
          </a:p>
          <a:p>
            <a:r>
              <a:rPr lang="en-US" sz="1100" dirty="0" smtClean="0"/>
              <a:t>Courtesy: Won Jang</a:t>
            </a:r>
            <a:endParaRPr lang="en-US" sz="1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54" y="3093943"/>
            <a:ext cx="1821180" cy="27317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06" y="1222890"/>
            <a:ext cx="2037138" cy="152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7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68313"/>
            <a:ext cx="8001000" cy="4460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Simple Power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6858000" cy="3733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003366"/>
                </a:solidFill>
              </a:rPr>
              <a:t>Ev</a:t>
            </a:r>
            <a:r>
              <a:rPr lang="en-US" altLang="en-US" dirty="0" smtClean="0"/>
              <a:t>ery power system has three major components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 smtClean="0"/>
              <a:t>generation: source of power, ideally with a specified voltage and frequency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 smtClean="0"/>
              <a:t>load: consumes power; ideally with a constant resistive value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 smtClean="0"/>
              <a:t>transmission system: transmits power; ideally as a perfect conductor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endParaRPr lang="en-US" altLang="en-US" dirty="0" smtClean="0"/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Complications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No ideal voltage sources exist</a:t>
            </a:r>
          </a:p>
          <a:p>
            <a:pPr eaLnBrk="1" hangingPunct="1"/>
            <a:r>
              <a:rPr lang="en-US" altLang="en-US" dirty="0" smtClean="0"/>
              <a:t>Loads are seldom constant</a:t>
            </a:r>
          </a:p>
          <a:p>
            <a:pPr eaLnBrk="1" hangingPunct="1"/>
            <a:r>
              <a:rPr lang="en-US" altLang="en-US" dirty="0" smtClean="0"/>
              <a:t>Transmission system has resistance, inductance, capacitance and flow limitations</a:t>
            </a:r>
          </a:p>
          <a:p>
            <a:pPr eaLnBrk="1" hangingPunct="1"/>
            <a:r>
              <a:rPr lang="en-US" altLang="en-US" dirty="0" smtClean="0"/>
              <a:t>Simple system has no redundancy so power system will not work if any component fails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Notation - Power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Power: Instantaneous consumption of energy</a:t>
            </a:r>
          </a:p>
          <a:p>
            <a:pPr eaLnBrk="1" hangingPunct="1"/>
            <a:r>
              <a:rPr lang="en-US" altLang="en-US" dirty="0" smtClean="0"/>
              <a:t>Power Units </a:t>
            </a:r>
          </a:p>
          <a:p>
            <a:pPr eaLnBrk="1" hangingPunct="1"/>
            <a:r>
              <a:rPr lang="en-US" altLang="en-US" dirty="0" smtClean="0"/>
              <a:t>	Watts  = voltage x current for dc (W)</a:t>
            </a:r>
          </a:p>
          <a:p>
            <a:pPr eaLnBrk="1" hangingPunct="1"/>
            <a:r>
              <a:rPr lang="en-US" altLang="en-US" dirty="0" smtClean="0"/>
              <a:t>	kW 	–	1 x 10</a:t>
            </a:r>
            <a:r>
              <a:rPr lang="en-US" altLang="en-US" baseline="30000" dirty="0" smtClean="0"/>
              <a:t>3 </a:t>
            </a:r>
            <a:r>
              <a:rPr lang="en-US" altLang="en-US" dirty="0" smtClean="0"/>
              <a:t>Watt</a:t>
            </a:r>
          </a:p>
          <a:p>
            <a:pPr eaLnBrk="1" hangingPunct="1"/>
            <a:r>
              <a:rPr lang="en-US" altLang="en-US" dirty="0" smtClean="0"/>
              <a:t>	MW 	– 	1 x 10</a:t>
            </a:r>
            <a:r>
              <a:rPr lang="en-US" altLang="en-US" baseline="30000" dirty="0" smtClean="0"/>
              <a:t>6 </a:t>
            </a:r>
            <a:r>
              <a:rPr lang="en-US" altLang="en-US" dirty="0" smtClean="0"/>
              <a:t>Watt</a:t>
            </a:r>
          </a:p>
          <a:p>
            <a:pPr eaLnBrk="1" hangingPunct="1"/>
            <a:r>
              <a:rPr lang="en-US" altLang="en-US" dirty="0" smtClean="0"/>
              <a:t>	GW	–	1 x 10</a:t>
            </a:r>
            <a:r>
              <a:rPr lang="en-US" altLang="en-US" baseline="30000" dirty="0" smtClean="0"/>
              <a:t>9</a:t>
            </a:r>
            <a:r>
              <a:rPr lang="en-US" altLang="en-US" dirty="0" smtClean="0"/>
              <a:t> Watt</a:t>
            </a:r>
          </a:p>
          <a:p>
            <a:pPr eaLnBrk="1" hangingPunct="1"/>
            <a:r>
              <a:rPr lang="en-US" altLang="en-US" dirty="0" smtClean="0"/>
              <a:t>Installed U.S. generation capacity is about </a:t>
            </a:r>
            <a:br>
              <a:rPr lang="en-US" altLang="en-US" dirty="0" smtClean="0"/>
            </a:br>
            <a:r>
              <a:rPr lang="en-US" altLang="en-US" dirty="0" smtClean="0"/>
              <a:t>1000 GW ( about 3 kW per person)</a:t>
            </a:r>
          </a:p>
          <a:p>
            <a:pPr eaLnBrk="1" hangingPunct="1"/>
            <a:r>
              <a:rPr lang="en-US" altLang="en-US" dirty="0" smtClean="0"/>
              <a:t>Maximum load of Champaign/Urbana about 300 MW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Notation - Energy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582526" cy="3733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Energy: Integration of power over time; energy is what people really want from a power system</a:t>
            </a:r>
          </a:p>
          <a:p>
            <a:pPr eaLnBrk="1" hangingPunct="1"/>
            <a:r>
              <a:rPr lang="en-US" altLang="en-US" dirty="0" smtClean="0"/>
              <a:t>Energy Units</a:t>
            </a:r>
          </a:p>
          <a:p>
            <a:pPr lvl="1" eaLnBrk="1" hangingPunct="1"/>
            <a:r>
              <a:rPr lang="en-US" altLang="en-US" dirty="0" smtClean="0"/>
              <a:t>	Joule	= 	1 Watt-second (J)</a:t>
            </a:r>
          </a:p>
          <a:p>
            <a:pPr lvl="1" eaLnBrk="1" hangingPunct="1"/>
            <a:r>
              <a:rPr lang="en-US" altLang="en-US" dirty="0" smtClean="0"/>
              <a:t>	kWh	=	</a:t>
            </a:r>
            <a:r>
              <a:rPr lang="en-US" altLang="en-US" dirty="0" err="1" smtClean="0"/>
              <a:t>Kilowatthour</a:t>
            </a:r>
            <a:r>
              <a:rPr lang="en-US" altLang="en-US" dirty="0" smtClean="0"/>
              <a:t> (3.6 x 10</a:t>
            </a:r>
            <a:r>
              <a:rPr lang="en-US" altLang="en-US" baseline="30000" dirty="0" smtClean="0"/>
              <a:t>6</a:t>
            </a:r>
            <a:r>
              <a:rPr lang="en-US" altLang="en-US" dirty="0" smtClean="0"/>
              <a:t> J)</a:t>
            </a:r>
          </a:p>
          <a:p>
            <a:pPr lvl="1" eaLnBrk="1" hangingPunct="1"/>
            <a:r>
              <a:rPr lang="en-US" altLang="en-US" dirty="0" smtClean="0"/>
              <a:t>	Btu	= 	1055 J; 1 MBtu=0.292 MWh</a:t>
            </a:r>
          </a:p>
          <a:p>
            <a:pPr lvl="1" eaLnBrk="1" hangingPunct="1"/>
            <a:r>
              <a:rPr lang="en-US" dirty="0"/>
              <a:t>One gallon of gas has about 0.125 MBtu (36.5 kWh);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U.S. electric energy consumption is about 3600 billion kWh (about 13,333 kWh per person, which means on average we each use 1.5 kW of power continuously)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 System Examples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Electric utility: can range from quite small, such as an island, to one covering half the continent</a:t>
            </a:r>
          </a:p>
          <a:p>
            <a:pPr lvl="1" eaLnBrk="1" hangingPunct="1"/>
            <a:r>
              <a:rPr lang="en-US" altLang="en-US" dirty="0" smtClean="0"/>
              <a:t>there are four major interconnected ac power systems in North American, each operating at 60 Hz ac; 50 Hz is used in some other countries.    </a:t>
            </a:r>
          </a:p>
          <a:p>
            <a:pPr eaLnBrk="1" hangingPunct="1"/>
            <a:r>
              <a:rPr lang="en-US" altLang="en-US" dirty="0" smtClean="0"/>
              <a:t>Airplanes and Spaceships: reduction in weight is primary consideration; frequency is 400 Hz.</a:t>
            </a:r>
          </a:p>
          <a:p>
            <a:pPr eaLnBrk="1" hangingPunct="1"/>
            <a:r>
              <a:rPr lang="en-US" altLang="en-US" dirty="0" smtClean="0"/>
              <a:t>Ships and submarines </a:t>
            </a:r>
          </a:p>
          <a:p>
            <a:pPr eaLnBrk="1" hangingPunct="1"/>
            <a:r>
              <a:rPr lang="en-US" altLang="en-US" dirty="0" smtClean="0"/>
              <a:t>Automobiles: dc with 12 volts standard</a:t>
            </a:r>
          </a:p>
          <a:p>
            <a:pPr eaLnBrk="1" hangingPunct="1"/>
            <a:r>
              <a:rPr lang="en-US" altLang="en-US" dirty="0" smtClean="0"/>
              <a:t>Battery operated portable systems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2573</TotalTime>
  <Words>1378</Words>
  <Application>Microsoft Office PowerPoint</Application>
  <PresentationFormat>On-screen Show (4:3)</PresentationFormat>
  <Paragraphs>221</Paragraphs>
  <Slides>31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Capsules</vt:lpstr>
      <vt:lpstr>Worksheet</vt:lpstr>
      <vt:lpstr>Equation</vt:lpstr>
      <vt:lpstr>ECE 476  Power System Analysis</vt:lpstr>
      <vt:lpstr>About Prof. Tom Overbye</vt:lpstr>
      <vt:lpstr>About Prof. Tom Overbye</vt:lpstr>
      <vt:lpstr>About Iyke Idehen</vt:lpstr>
      <vt:lpstr>Simple Power System</vt:lpstr>
      <vt:lpstr>Complications</vt:lpstr>
      <vt:lpstr>Notation - Power</vt:lpstr>
      <vt:lpstr>Notation - Energy</vt:lpstr>
      <vt:lpstr>Power System Examples</vt:lpstr>
      <vt:lpstr>North America Interconnections</vt:lpstr>
      <vt:lpstr>Electric Systems in Energy Context</vt:lpstr>
      <vt:lpstr>Looking at the 2015 Energy Pie: Where the USA Got Its Energy</vt:lpstr>
      <vt:lpstr>US Historical Energy Usage</vt:lpstr>
      <vt:lpstr>Renewable Energy Consumption</vt:lpstr>
      <vt:lpstr>Growth in US Wind Power Capacity</vt:lpstr>
      <vt:lpstr>Wind Capacity Installations by State</vt:lpstr>
      <vt:lpstr>The World</vt:lpstr>
      <vt:lpstr>Energy Economics</vt:lpstr>
      <vt:lpstr>Ball park Energy Costs</vt:lpstr>
      <vt:lpstr>Natural Gas Prices 1997 to 2015</vt:lpstr>
      <vt:lpstr>Coal Prices have Fallen Substantially from Five Years Ago</vt:lpstr>
      <vt:lpstr>Solar PV Prices</vt:lpstr>
      <vt:lpstr>Course Syllabus</vt:lpstr>
      <vt:lpstr>Brief History of Electric Power</vt:lpstr>
      <vt:lpstr>History, cont’d</vt:lpstr>
      <vt:lpstr>History, cont’d</vt:lpstr>
      <vt:lpstr>Vertical Monopolies</vt:lpstr>
      <vt:lpstr>Vertical Monopolies</vt:lpstr>
      <vt:lpstr>History, cont’d -- 1970’s</vt:lpstr>
      <vt:lpstr>PURPA and Renewables</vt:lpstr>
      <vt:lpstr>Abandoned Wind Farm Need South Point in Hawaii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Overbye, Thomas J</cp:lastModifiedBy>
  <cp:revision>186</cp:revision>
  <cp:lastPrinted>2011-08-22T16:49:24Z</cp:lastPrinted>
  <dcterms:created xsi:type="dcterms:W3CDTF">2000-05-11T14:27:08Z</dcterms:created>
  <dcterms:modified xsi:type="dcterms:W3CDTF">2016-08-23T18:54:29Z</dcterms:modified>
</cp:coreProperties>
</file>