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363" r:id="rId8"/>
    <p:sldId id="411" r:id="rId9"/>
    <p:sldId id="360" r:id="rId10"/>
    <p:sldId id="282" r:id="rId11"/>
    <p:sldId id="289" r:id="rId12"/>
    <p:sldId id="342" r:id="rId13"/>
    <p:sldId id="417" r:id="rId14"/>
    <p:sldId id="297" r:id="rId15"/>
    <p:sldId id="348" r:id="rId16"/>
    <p:sldId id="318" r:id="rId17"/>
    <p:sldId id="311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1"/>
  </p:normalViewPr>
  <p:slideViewPr>
    <p:cSldViewPr snapToGrid="0" snapToObjects="1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63714-5D80-1A47-8DF1-719673725384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BBDD7-11AC-3540-9024-6F1C67A92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9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2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9ED2-A6B8-F14F-955E-13F9F8C91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2BA13-E638-FB48-8CFA-F7F8DDCD7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E906-158A-264D-AE07-AC93B210B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152-0CDE-8E4E-807C-AABEB1883E1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466AB-9DEF-D641-864F-FF20FF14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4F1FA-1C20-784A-8B14-157B42CB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489E-28AA-FE4B-9A05-BB19466A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9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7ED1-140B-4545-8F44-64BFDB78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19AD6-8F9E-5142-BABC-44012F3ED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7FDC-F9B5-CE43-80CD-E5687052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152-0CDE-8E4E-807C-AABEB1883E1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B83B1-F78F-BB44-A7F3-5AB9408F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F571B-5B6C-4545-91CC-15B0CE7D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489E-28AA-FE4B-9A05-BB19466A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3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62A10-8E3D-0B46-9592-F8027D0A9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18C06-5CDD-FD43-BBE4-161C4702D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2E9D7-74EB-754F-B4B5-A3CF5FCC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152-0CDE-8E4E-807C-AABEB1883E1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5E24-C5C2-1C44-96A9-B4EF6724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BC265-9DF2-1E47-9EEB-BE9DC795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489E-28AA-FE4B-9A05-BB19466A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3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C41C-0079-0345-8D73-7C917106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B4DA4-B832-C54F-8FDF-32FCE7F4D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16ADD-356E-FA47-938F-7BD5E77A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152-0CDE-8E4E-807C-AABEB1883E1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58C8-3279-7F4E-AC40-6259F48D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40B4-1EE9-AA4E-A8CD-C425655F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489E-28AA-FE4B-9A05-BB19466A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2CF3-9EF8-B045-94E8-EEBB46FD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C751F-9E99-C344-A76E-5BCC78181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02484-62C8-B64C-B518-E0DA77C0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152-0CDE-8E4E-807C-AABEB1883E1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DE700-72D5-4742-8E48-5968AED9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61968-304A-064E-A376-C22D09FF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489E-28AA-FE4B-9A05-BB19466A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51F2-06ED-3040-8BB9-D2FCE6A4E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6D7A5-B0DC-E647-9F34-B91095D0F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174E5-FF0D-3B44-A4C8-5910264E9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64612-F519-5947-AAAB-B3718397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152-0CDE-8E4E-807C-AABEB1883E1C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274F5-E6D7-2842-AC52-D5E74621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3AD25-DFE4-A842-9E3D-BF88F572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489E-28AA-FE4B-9A05-BB19466A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8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E96D-CF44-784A-A960-C8F45A4D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33075-CC6F-C54E-8B98-27D8A00E1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616FC-13B2-BD47-81BE-AA5AA86DF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A2B8E-97C9-454A-9D60-AF31AF79E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7D961-9D55-2E48-8201-7E5DB1C4D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1B31B-1FC6-F342-9129-D1A79830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152-0CDE-8E4E-807C-AABEB1883E1C}" type="datetimeFigureOut">
              <a:rPr lang="en-US" smtClean="0"/>
              <a:t>5/3/20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91930-7C22-3140-B63D-6A061A0A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5F07BD-D177-4E45-959A-EF07CA37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489E-28AA-FE4B-9A05-BB19466A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2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18BD-BFCF-2445-968A-7B50ED17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E61EC-09A2-5F4F-B6DA-C568751B1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152-0CDE-8E4E-807C-AABEB1883E1C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47B75-931E-5043-93FE-00666106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CA47D-8595-E546-AD4F-6575D2B0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489E-28AA-FE4B-9A05-BB19466A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0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91BD2-F327-034B-B181-BC232D6B7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152-0CDE-8E4E-807C-AABEB1883E1C}" type="datetimeFigureOut">
              <a:rPr lang="en-US" smtClean="0"/>
              <a:t>5/3/20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9A1D6-62C5-B543-86C5-84EBB757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04666-72C5-FF41-AB92-9C54425D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489E-28AA-FE4B-9A05-BB19466A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2E6E-FD24-1244-ABA2-C335DDCD5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6572D-7D0D-1547-93A4-33761374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3B620-20C9-214B-935F-7F82CDA5B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B248C-107A-4646-A8B8-08CE38FD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152-0CDE-8E4E-807C-AABEB1883E1C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231E5-DCFE-B444-8DFC-681EA79B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3DC6-2D84-5B42-B658-A05F804C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489E-28AA-FE4B-9A05-BB19466A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1012-7E43-444A-9909-598BF7C4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893893-2A91-A546-88DD-8739DBE02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7194B-3493-FC44-A636-88735E6D5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59116-448F-F949-9782-8A2D9D33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152-0CDE-8E4E-807C-AABEB1883E1C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9863E-BD33-464E-A7D2-6C8C3C5B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4291E-FAB1-3645-9EBC-6B67F4A6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489E-28AA-FE4B-9A05-BB19466A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354B5-4C74-CC46-8C2E-09339DEB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C608B-395E-894E-A371-8F22F404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3A96B-92CA-4144-8733-35F804539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152-0CDE-8E4E-807C-AABEB1883E1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4FB88-B0F8-9146-A586-70D49F193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BA0DA-759D-0F44-A9A3-91CAF3FDE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B489E-28AA-FE4B-9A05-BB19466A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7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39.sv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FBA7-F0E3-B245-ADA8-5C7E150BBA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39 – final exam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BAE0B-0031-A741-97E6-F29B8A8DC0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Hasegawa-Johnson</a:t>
            </a:r>
          </a:p>
          <a:p>
            <a:r>
              <a:rPr lang="en-US" dirty="0"/>
              <a:t>5/4/2020</a:t>
            </a:r>
          </a:p>
        </p:txBody>
      </p:sp>
    </p:spTree>
    <p:extLst>
      <p:ext uri="{BB962C8B-B14F-4D97-AF65-F5344CB8AC3E}">
        <p14:creationId xmlns:p14="http://schemas.microsoft.com/office/powerpoint/2010/main" val="69688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81" y="91993"/>
            <a:ext cx="10515600" cy="1325563"/>
          </a:xfrm>
        </p:spPr>
        <p:txBody>
          <a:bodyPr/>
          <a:lstStyle/>
          <a:p>
            <a:r>
              <a:rPr lang="en-US" dirty="0"/>
              <a:t>Markov Decision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0683" y="1224996"/>
                <a:ext cx="6952013" cy="495849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MDP defined by states, actions, transition model, reward function</a:t>
                </a:r>
              </a:p>
              <a:p>
                <a:r>
                  <a:rPr lang="en-US" dirty="0"/>
                  <a:t>The “solution” to an MDP is the policy: what do you do when you’re in any given state</a:t>
                </a:r>
              </a:p>
              <a:p>
                <a:r>
                  <a:rPr lang="en-US" dirty="0"/>
                  <a:t>The Bellman equation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Value iteration: </a:t>
                </a:r>
              </a:p>
              <a:p>
                <a:pPr lvl="1"/>
                <a:r>
                  <a:rPr lang="en-US" dirty="0"/>
                  <a:t>Start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Policy iteration:</a:t>
                </a:r>
              </a:p>
              <a:p>
                <a:pPr lvl="1"/>
                <a:r>
                  <a:rPr lang="en-US" dirty="0"/>
                  <a:t>Start with arbitrary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683" y="1224996"/>
                <a:ext cx="6952013" cy="4958499"/>
              </a:xfrm>
              <a:blipFill>
                <a:blip r:embed="rId2"/>
                <a:stretch>
                  <a:fillRect l="-729" t="-2558" r="-364" b="-7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693084D2-CBEF-F545-904D-8808B93F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76" y="617861"/>
            <a:ext cx="4606613" cy="33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2CFBFDC-D016-9740-811F-C42CF16832FD}"/>
              </a:ext>
            </a:extLst>
          </p:cNvPr>
          <p:cNvSpPr txBox="1">
            <a:spLocks/>
          </p:cNvSpPr>
          <p:nvPr/>
        </p:nvSpPr>
        <p:spPr>
          <a:xfrm>
            <a:off x="8419605" y="3883432"/>
            <a:ext cx="2603157" cy="4154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Grid World drawings © Peter </a:t>
            </a:r>
            <a:r>
              <a:rPr lang="en-US" sz="1200" dirty="0" err="1"/>
              <a:t>Abbeel</a:t>
            </a:r>
            <a:r>
              <a:rPr lang="en-US" sz="1200" dirty="0"/>
              <a:t> and Dan Klein, UC Berkeley CS 188</a:t>
            </a:r>
          </a:p>
        </p:txBody>
      </p:sp>
    </p:spTree>
    <p:extLst>
      <p:ext uri="{BB962C8B-B14F-4D97-AF65-F5344CB8AC3E}">
        <p14:creationId xmlns:p14="http://schemas.microsoft.com/office/powerpoint/2010/main" val="146014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99E0-C23E-A243-B27F-1EED2672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84" y="163245"/>
            <a:ext cx="10515600" cy="1325563"/>
          </a:xfrm>
        </p:spPr>
        <p:txBody>
          <a:bodyPr/>
          <a:lstStyle/>
          <a:p>
            <a:r>
              <a:rPr lang="en-US" dirty="0"/>
              <a:t>Model-based reinforcement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3824B-BA15-BE45-8C4D-F7154E5E87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542" y="1208108"/>
                <a:ext cx="7232666" cy="5335196"/>
              </a:xfrm>
            </p:spPr>
            <p:txBody>
              <a:bodyPr/>
              <a:lstStyle/>
              <a:p>
                <a:r>
                  <a:rPr lang="en-US" dirty="0"/>
                  <a:t>Start with an initial policy that includes some randomness, governed by an “exploration vs. exploitation” tradeoff, e.g., epsilon-greedy or epsilon-first</a:t>
                </a:r>
              </a:p>
              <a:p>
                <a:r>
                  <a:rPr lang="en-US" dirty="0"/>
                  <a:t>Test a few actions, and </a:t>
                </a:r>
                <a:r>
                  <a:rPr lang="en-US" b="1" u="sng" dirty="0"/>
                  <a:t>observe</a:t>
                </a:r>
                <a:r>
                  <a:rPr lang="en-US" dirty="0"/>
                  <a:t> the results</a:t>
                </a:r>
              </a:p>
              <a:p>
                <a:r>
                  <a:rPr lang="en-US" dirty="0"/>
                  <a:t>Based on those results, estimate a </a:t>
                </a:r>
                <a:r>
                  <a:rPr lang="en-US" b="1" u="sng" dirty="0"/>
                  <a:t>model</a:t>
                </a:r>
                <a:r>
                  <a:rPr lang="en-US" dirty="0"/>
                  <a:t>: a lookup table (or neural network estimate) of the transition probabilities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of the reward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Based on the model, use value iteration or policy iteration to update your </a:t>
                </a:r>
                <a:r>
                  <a:rPr lang="en-US" b="1" u="sng" dirty="0"/>
                  <a:t>policy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… and repeat this loop, as often as you can.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3824B-BA15-BE45-8C4D-F7154E5E8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542" y="1208108"/>
                <a:ext cx="7232666" cy="5335196"/>
              </a:xfrm>
              <a:blipFill>
                <a:blip r:embed="rId2"/>
                <a:stretch>
                  <a:fillRect l="-1404" t="-1900" b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>
            <a:extLst>
              <a:ext uri="{FF2B5EF4-FFF2-40B4-BE49-F238E27FC236}">
                <a16:creationId xmlns:a16="http://schemas.microsoft.com/office/drawing/2014/main" id="{5EADA302-634A-1C4C-8BF7-3F2D95FC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16" y="1474204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DA00DB-9310-4E4C-897E-190763709D02}"/>
              </a:ext>
            </a:extLst>
          </p:cNvPr>
          <p:cNvSpPr/>
          <p:nvPr/>
        </p:nvSpPr>
        <p:spPr>
          <a:xfrm>
            <a:off x="8847118" y="3966736"/>
            <a:ext cx="2303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© Bell Labs, part of a press release, widely circulated in the public domain, https://</a:t>
            </a:r>
            <a:r>
              <a:rPr lang="en-US" sz="1000" dirty="0" err="1"/>
              <a:t>en.wikipedia.org</a:t>
            </a:r>
            <a:r>
              <a:rPr lang="en-US" sz="1000" dirty="0"/>
              <a:t>/w/</a:t>
            </a:r>
            <a:r>
              <a:rPr lang="en-US" sz="1000" dirty="0" err="1"/>
              <a:t>index.php?curid</a:t>
            </a:r>
            <a:r>
              <a:rPr lang="en-US" sz="1000" dirty="0"/>
              <a:t>=4289542</a:t>
            </a:r>
          </a:p>
        </p:txBody>
      </p:sp>
    </p:spTree>
    <p:extLst>
      <p:ext uri="{BB962C8B-B14F-4D97-AF65-F5344CB8AC3E}">
        <p14:creationId xmlns:p14="http://schemas.microsoft.com/office/powerpoint/2010/main" val="409061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7482E2B-C0D4-3349-93EF-4F273A7A3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25478"/>
              </p:ext>
            </p:extLst>
          </p:nvPr>
        </p:nvGraphicFramePr>
        <p:xfrm>
          <a:off x="5954829" y="1540342"/>
          <a:ext cx="6053572" cy="410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9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458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5" name="Graphic 14" descr="Fire">
            <a:extLst>
              <a:ext uri="{FF2B5EF4-FFF2-40B4-BE49-F238E27FC236}">
                <a16:creationId xmlns:a16="http://schemas.microsoft.com/office/drawing/2014/main" id="{5126B950-2233-F745-9844-BA0A82781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6827" y="2980391"/>
            <a:ext cx="1481575" cy="1260246"/>
          </a:xfrm>
          <a:prstGeom prst="rect">
            <a:avLst/>
          </a:prstGeom>
        </p:spPr>
      </p:pic>
      <p:pic>
        <p:nvPicPr>
          <p:cNvPr id="16" name="Graphic 15" descr="Diamond">
            <a:extLst>
              <a:ext uri="{FF2B5EF4-FFF2-40B4-BE49-F238E27FC236}">
                <a16:creationId xmlns:a16="http://schemas.microsoft.com/office/drawing/2014/main" id="{39E8B364-CC84-E142-ACAA-C7D29781A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6828" y="1549003"/>
            <a:ext cx="1481575" cy="1325563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DBFF1E-1E33-F846-AF14-93C22F149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16632"/>
              </p:ext>
            </p:extLst>
          </p:nvPr>
        </p:nvGraphicFramePr>
        <p:xfrm>
          <a:off x="5981839" y="1547886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0.74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00EC57-6A59-3041-A626-C1C5CC7CD6D6}"/>
              </a:ext>
            </a:extLst>
          </p:cNvPr>
          <p:cNvCxnSpPr/>
          <p:nvPr/>
        </p:nvCxnSpPr>
        <p:spPr>
          <a:xfrm flipV="1">
            <a:off x="5954829" y="1547886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230139-73A8-4C45-A2D0-3550AFFEE4AF}"/>
              </a:ext>
            </a:extLst>
          </p:cNvPr>
          <p:cNvCxnSpPr>
            <a:cxnSpLocks/>
          </p:cNvCxnSpPr>
          <p:nvPr/>
        </p:nvCxnSpPr>
        <p:spPr>
          <a:xfrm>
            <a:off x="5954827" y="1540342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ED96367-E735-2B41-BB50-F583E175C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23910"/>
              </p:ext>
            </p:extLst>
          </p:nvPr>
        </p:nvGraphicFramePr>
        <p:xfrm>
          <a:off x="7513590" y="1545302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22AA83-16AF-E649-8040-DD6EB880593E}"/>
              </a:ext>
            </a:extLst>
          </p:cNvPr>
          <p:cNvCxnSpPr/>
          <p:nvPr/>
        </p:nvCxnSpPr>
        <p:spPr>
          <a:xfrm flipV="1">
            <a:off x="7486580" y="1545302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2FFA0F-D448-AD47-9596-D2D576B39464}"/>
              </a:ext>
            </a:extLst>
          </p:cNvPr>
          <p:cNvCxnSpPr>
            <a:cxnSpLocks/>
          </p:cNvCxnSpPr>
          <p:nvPr/>
        </p:nvCxnSpPr>
        <p:spPr>
          <a:xfrm>
            <a:off x="7486578" y="1537758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6EB268A-FB0E-264B-AAD9-FAE48E337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25664"/>
              </p:ext>
            </p:extLst>
          </p:nvPr>
        </p:nvGraphicFramePr>
        <p:xfrm>
          <a:off x="9014343" y="1558215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0.88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DE56EA-FC52-364E-A0EE-13A375A66F51}"/>
              </a:ext>
            </a:extLst>
          </p:cNvPr>
          <p:cNvCxnSpPr/>
          <p:nvPr/>
        </p:nvCxnSpPr>
        <p:spPr>
          <a:xfrm flipV="1">
            <a:off x="8987333" y="1558215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4750CF-0B6C-BD4E-AE5D-6CF88824F266}"/>
              </a:ext>
            </a:extLst>
          </p:cNvPr>
          <p:cNvCxnSpPr>
            <a:cxnSpLocks/>
          </p:cNvCxnSpPr>
          <p:nvPr/>
        </p:nvCxnSpPr>
        <p:spPr>
          <a:xfrm>
            <a:off x="8987331" y="1550671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61C1CE8-C299-9D49-800B-135D5F8DF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1000"/>
              </p:ext>
            </p:extLst>
          </p:nvPr>
        </p:nvGraphicFramePr>
        <p:xfrm>
          <a:off x="8996262" y="2903986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-.69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0.42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11A65E-2458-FA48-9171-27ADD60010C4}"/>
              </a:ext>
            </a:extLst>
          </p:cNvPr>
          <p:cNvCxnSpPr/>
          <p:nvPr/>
        </p:nvCxnSpPr>
        <p:spPr>
          <a:xfrm flipV="1">
            <a:off x="8969252" y="2903986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FD414C-27AB-4543-8160-1CB9FBA15BA2}"/>
              </a:ext>
            </a:extLst>
          </p:cNvPr>
          <p:cNvCxnSpPr>
            <a:cxnSpLocks/>
          </p:cNvCxnSpPr>
          <p:nvPr/>
        </p:nvCxnSpPr>
        <p:spPr>
          <a:xfrm>
            <a:off x="8969250" y="2896442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D0D78F6-D4C5-D540-B24E-22DE99446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54387"/>
              </p:ext>
            </p:extLst>
          </p:nvPr>
        </p:nvGraphicFramePr>
        <p:xfrm>
          <a:off x="10512514" y="4280752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-0.74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0.37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9F2B18-042F-504D-B95E-A6AD72C7E5B8}"/>
              </a:ext>
            </a:extLst>
          </p:cNvPr>
          <p:cNvCxnSpPr/>
          <p:nvPr/>
        </p:nvCxnSpPr>
        <p:spPr>
          <a:xfrm flipV="1">
            <a:off x="10485504" y="4280752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87AD33-BB9A-D24A-81BA-004CCBFCDE91}"/>
              </a:ext>
            </a:extLst>
          </p:cNvPr>
          <p:cNvCxnSpPr>
            <a:cxnSpLocks/>
          </p:cNvCxnSpPr>
          <p:nvPr/>
        </p:nvCxnSpPr>
        <p:spPr>
          <a:xfrm>
            <a:off x="10485502" y="4273208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E38D4FB-39BE-6542-8D94-398382D03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70750"/>
              </p:ext>
            </p:extLst>
          </p:nvPr>
        </p:nvGraphicFramePr>
        <p:xfrm>
          <a:off x="9006597" y="4293666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0.59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0C4066-221C-654E-939E-8FAEEA39F1A0}"/>
              </a:ext>
            </a:extLst>
          </p:cNvPr>
          <p:cNvCxnSpPr/>
          <p:nvPr/>
        </p:nvCxnSpPr>
        <p:spPr>
          <a:xfrm flipV="1">
            <a:off x="8979587" y="4293666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34FB759-999D-3A40-B2E1-2654CC61B448}"/>
              </a:ext>
            </a:extLst>
          </p:cNvPr>
          <p:cNvCxnSpPr>
            <a:cxnSpLocks/>
          </p:cNvCxnSpPr>
          <p:nvPr/>
        </p:nvCxnSpPr>
        <p:spPr>
          <a:xfrm>
            <a:off x="8979585" y="4286122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80A5791-D2FC-214A-8A71-6F6A3C4C1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26117"/>
              </p:ext>
            </p:extLst>
          </p:nvPr>
        </p:nvGraphicFramePr>
        <p:xfrm>
          <a:off x="7469681" y="4275586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0.58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29CCB8-C6D0-5448-9F68-E6AC9F173CC0}"/>
              </a:ext>
            </a:extLst>
          </p:cNvPr>
          <p:cNvCxnSpPr/>
          <p:nvPr/>
        </p:nvCxnSpPr>
        <p:spPr>
          <a:xfrm flipV="1">
            <a:off x="7442671" y="4275586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716D8FE-05C1-874B-B720-4D151403D83B}"/>
              </a:ext>
            </a:extLst>
          </p:cNvPr>
          <p:cNvCxnSpPr>
            <a:cxnSpLocks/>
          </p:cNvCxnSpPr>
          <p:nvPr/>
        </p:nvCxnSpPr>
        <p:spPr>
          <a:xfrm>
            <a:off x="7442669" y="4268042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1F132DB-FAF9-CE4F-8182-7881BC9CA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76553"/>
              </p:ext>
            </p:extLst>
          </p:nvPr>
        </p:nvGraphicFramePr>
        <p:xfrm>
          <a:off x="5963761" y="4288502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353766-97A0-9245-86BC-9DA866176D86}"/>
              </a:ext>
            </a:extLst>
          </p:cNvPr>
          <p:cNvCxnSpPr/>
          <p:nvPr/>
        </p:nvCxnSpPr>
        <p:spPr>
          <a:xfrm flipV="1">
            <a:off x="5936751" y="4288502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02024C-C5BA-D54F-8FDF-98B37A5864D9}"/>
              </a:ext>
            </a:extLst>
          </p:cNvPr>
          <p:cNvCxnSpPr>
            <a:cxnSpLocks/>
          </p:cNvCxnSpPr>
          <p:nvPr/>
        </p:nvCxnSpPr>
        <p:spPr>
          <a:xfrm>
            <a:off x="5936749" y="4280958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0B2A667-89FE-114D-B4B4-4B67BC436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913039"/>
              </p:ext>
            </p:extLst>
          </p:nvPr>
        </p:nvGraphicFramePr>
        <p:xfrm>
          <a:off x="5961177" y="2906569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812A44-469B-2F49-9B7B-E51275FC49AB}"/>
              </a:ext>
            </a:extLst>
          </p:cNvPr>
          <p:cNvCxnSpPr/>
          <p:nvPr/>
        </p:nvCxnSpPr>
        <p:spPr>
          <a:xfrm flipV="1">
            <a:off x="5934167" y="2906569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CBDE67-58B6-954B-B349-32554B503A47}"/>
              </a:ext>
            </a:extLst>
          </p:cNvPr>
          <p:cNvCxnSpPr>
            <a:cxnSpLocks/>
          </p:cNvCxnSpPr>
          <p:nvPr/>
        </p:nvCxnSpPr>
        <p:spPr>
          <a:xfrm>
            <a:off x="5934165" y="2899025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2" y="270124"/>
            <a:ext cx="10748158" cy="1127150"/>
          </a:xfrm>
        </p:spPr>
        <p:txBody>
          <a:bodyPr>
            <a:normAutofit/>
          </a:bodyPr>
          <a:lstStyle/>
          <a:p>
            <a:r>
              <a:rPr lang="en-US" sz="4000" dirty="0"/>
              <a:t>Model-free reinforcement learning, e.g., Q-learning</a:t>
            </a:r>
          </a:p>
        </p:txBody>
      </p:sp>
      <p:pic>
        <p:nvPicPr>
          <p:cNvPr id="10" name="Graphic 9" descr="Robot">
            <a:extLst>
              <a:ext uri="{FF2B5EF4-FFF2-40B4-BE49-F238E27FC236}">
                <a16:creationId xmlns:a16="http://schemas.microsoft.com/office/drawing/2014/main" id="{FF9DC216-9E16-1742-810E-3E1B2F519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6915" y="4337796"/>
            <a:ext cx="1481575" cy="13563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688401-513F-CA49-A575-675F32F4FAB7}"/>
                  </a:ext>
                </a:extLst>
              </p:cNvPr>
              <p:cNvSpPr/>
              <p:nvPr/>
            </p:nvSpPr>
            <p:spPr>
              <a:xfrm>
                <a:off x="1064380" y="2634739"/>
                <a:ext cx="7043679" cy="1394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𝒍𝒐𝒄𝒂𝒍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688401-513F-CA49-A575-675F32F4F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80" y="2634739"/>
                <a:ext cx="7043679" cy="1394613"/>
              </a:xfrm>
              <a:prstGeom prst="rect">
                <a:avLst/>
              </a:prstGeom>
              <a:blipFill>
                <a:blip r:embed="rId8"/>
                <a:stretch>
                  <a:fillRect t="-66667" b="-1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95F3258B-339E-F04C-B05F-68F18DF113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687" y="1636057"/>
                <a:ext cx="5491348" cy="503237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Putting it all together, here’s the whole TD learning algorithm: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When you reach state s, use your current exploration versus exploitation policy,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to choose some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Observe the state s’ that you end up in, and the reward you receive, and then calculate </a:t>
                </a:r>
                <a:r>
                  <a:rPr lang="en-US" dirty="0" err="1"/>
                  <a:t>Qlocal</a:t>
                </a:r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Calculate the time difference, and update: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95F3258B-339E-F04C-B05F-68F18DF113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87" y="1636057"/>
                <a:ext cx="5491348" cy="5032375"/>
              </a:xfrm>
              <a:blipFill>
                <a:blip r:embed="rId9"/>
                <a:stretch>
                  <a:fillRect l="-1155" t="-2015" r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14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792F-E590-824B-B2F9-942AE515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67" y="254330"/>
            <a:ext cx="10972800" cy="715961"/>
          </a:xfrm>
        </p:spPr>
        <p:txBody>
          <a:bodyPr/>
          <a:lstStyle/>
          <a:p>
            <a:r>
              <a:rPr lang="en-US" dirty="0"/>
              <a:t>Deep Q-learning and Actor-Critic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D471-A791-3D4F-9A9E-DA6A331F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974" y="1934545"/>
            <a:ext cx="4961249" cy="3789360"/>
          </a:xfrm>
        </p:spPr>
        <p:txBody>
          <a:bodyPr>
            <a:norm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2400" dirty="0"/>
              <a:t>What is deep Q-learning? 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400" dirty="0"/>
              <a:t>How to make Q-learning converge to the best answer? 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400" dirty="0"/>
              <a:t>How to make it converge more smoothly? 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400" dirty="0"/>
              <a:t>What are policy learning and actor-critic networks? 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400" dirty="0"/>
              <a:t>What is imitation learning?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2C612D5-7C76-B049-BF08-39B2303A363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15033" y="1858016"/>
                <a:ext cx="4764645" cy="4471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1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609585" indent="-609585">
                  <a:buFont typeface="+mj-lt"/>
                  <a:buAutoNum type="arabicPeriod"/>
                </a:pPr>
                <a:r>
                  <a:rPr lang="en-US" kern="0" dirty="0"/>
                  <a:t>Estimate Q(</a:t>
                </a:r>
                <a:r>
                  <a:rPr lang="en-US" kern="0" dirty="0" err="1"/>
                  <a:t>s,a</a:t>
                </a:r>
                <a:r>
                  <a:rPr lang="en-US" kern="0" dirty="0"/>
                  <a:t>) using a neural net, with </a:t>
                </a:r>
                <a:r>
                  <a:rPr lang="en-US" kern="0" dirty="0" err="1"/>
                  <a:t>Qlocal</a:t>
                </a:r>
                <a:r>
                  <a:rPr lang="en-US" kern="0" dirty="0"/>
                  <a:t> as training signals.</a:t>
                </a:r>
              </a:p>
              <a:p>
                <a:pPr marL="609585" indent="-609585">
                  <a:buFont typeface="+mj-lt"/>
                  <a:buAutoNum type="arabicPeriod"/>
                </a:pPr>
                <a:r>
                  <a:rPr lang="en-US" kern="0" dirty="0"/>
                  <a:t>Epsilon-greedy usually works.</a:t>
                </a:r>
              </a:p>
              <a:p>
                <a:pPr marL="609585" indent="-609585">
                  <a:buFont typeface="+mj-lt"/>
                  <a:buAutoNum type="arabicPeriod"/>
                </a:pPr>
                <a:r>
                  <a:rPr lang="en-US" kern="0" dirty="0"/>
                  <a:t>Experience replay.</a:t>
                </a:r>
              </a:p>
              <a:p>
                <a:pPr marL="609585" indent="-609585">
                  <a:buFont typeface="+mj-lt"/>
                  <a:buAutoNum type="arabicPeriod"/>
                </a:pPr>
                <a:r>
                  <a:rPr lang="en-US" kern="0" dirty="0"/>
                  <a:t>Actor network: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b="0" i="0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b="0" i="0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best</m:t>
                    </m:r>
                    <m:r>
                      <a:rPr lang="en-US" b="0" i="0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action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.  Critic network: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, used only to train the actor.</a:t>
                </a:r>
              </a:p>
              <a:p>
                <a:pPr marL="609585" indent="-609585">
                  <a:buFont typeface="+mj-lt"/>
                  <a:buAutoNum type="arabicPeriod"/>
                </a:pPr>
                <a:r>
                  <a:rPr lang="en-US" kern="0" dirty="0"/>
                  <a:t>Learn to imitate an expert player.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2C612D5-7C76-B049-BF08-39B2303A3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5033" y="1858016"/>
                <a:ext cx="4764645" cy="4471531"/>
              </a:xfrm>
              <a:prstGeom prst="rect">
                <a:avLst/>
              </a:prstGeom>
              <a:blipFill>
                <a:blip r:embed="rId2"/>
                <a:stretch>
                  <a:fillRect l="-1064" t="-850" r="-1064" b="-19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08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D23D-16FD-044F-B608-C34CFF2A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33" y="210746"/>
            <a:ext cx="10515600" cy="813807"/>
          </a:xfrm>
        </p:spPr>
        <p:txBody>
          <a:bodyPr/>
          <a:lstStyle/>
          <a:p>
            <a:r>
              <a:rPr lang="en-US" dirty="0"/>
              <a:t>RL for two-player games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1F053-FBF4-1344-9586-4417E9074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3810" y="1421863"/>
                <a:ext cx="6726382" cy="524019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Review: minimax and alpha-beta</a:t>
                </a:r>
              </a:p>
              <a:p>
                <a:pPr lvl="1"/>
                <a:r>
                  <a:rPr lang="en-US" dirty="0"/>
                  <a:t>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depth d and branching factor b, if the children of each node are ordered just right (MAX: largest first, MIN: smallest first) </a:t>
                </a:r>
              </a:p>
              <a:p>
                <a:r>
                  <a:rPr lang="en-US" dirty="0"/>
                  <a:t>Move ordering: policy network</a:t>
                </a:r>
              </a:p>
              <a:p>
                <a:pPr lvl="1"/>
                <a:r>
                  <a:rPr lang="en-US" dirty="0"/>
                  <a:t>Can be used to order the children, with no loss of accuracy;  Can also limit the set of moves evaluated, with some loss of accuracy</a:t>
                </a:r>
              </a:p>
              <a:p>
                <a:r>
                  <a:rPr lang="en-US" dirty="0"/>
                  <a:t>Evaluation function: value network</a:t>
                </a:r>
              </a:p>
              <a:p>
                <a:pPr lvl="1"/>
                <a:r>
                  <a:rPr lang="en-US" dirty="0"/>
                  <a:t>Estimates the value of each board position in limited-horizon search</a:t>
                </a:r>
              </a:p>
              <a:p>
                <a:r>
                  <a:rPr lang="en-US" dirty="0"/>
                  <a:t>Exact value: endgames</a:t>
                </a:r>
              </a:p>
              <a:p>
                <a:pPr lvl="1"/>
                <a:r>
                  <a:rPr lang="en-US" dirty="0"/>
                  <a:t>Minimax search backward from a set of known terminal positions</a:t>
                </a:r>
              </a:p>
              <a:p>
                <a:r>
                  <a:rPr lang="en-US" dirty="0"/>
                  <a:t>Stochastic training: Monte Carlo tree search</a:t>
                </a:r>
              </a:p>
              <a:p>
                <a:pPr lvl="1"/>
                <a:r>
                  <a:rPr lang="en-US" dirty="0"/>
                  <a:t>Choose a policy that includes exploration vs. exploitation, play games at random, use the data to estimate win frequency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1F053-FBF4-1344-9586-4417E9074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810" y="1421863"/>
                <a:ext cx="6726382" cy="5240193"/>
              </a:xfrm>
              <a:blipFill>
                <a:blip r:embed="rId2"/>
                <a:stretch>
                  <a:fillRect l="-1321" t="-2415" r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AB4C925-633D-FC4D-B857-825A04428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23" y="1178932"/>
            <a:ext cx="4982747" cy="49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0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810" y="175121"/>
            <a:ext cx="6297250" cy="108522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Games of chance and imperfect information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2559" y="1409997"/>
                <a:ext cx="6500752" cy="5384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b="1" u="sng" dirty="0"/>
                  <a:t>Stochastic games</a:t>
                </a:r>
                <a:r>
                  <a:rPr kumimoji="1" lang="en-US" altLang="ja-JP" dirty="0"/>
                  <a:t>: </a:t>
                </a:r>
                <a:r>
                  <a:rPr kumimoji="1" lang="en-US" altLang="ja-JP" dirty="0" err="1"/>
                  <a:t>Expectiminimax</a:t>
                </a:r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b="1" u="sng" dirty="0"/>
                  <a:t>Imperfect information</a:t>
                </a:r>
                <a:r>
                  <a:rPr lang="en-US" altLang="ja-JP" dirty="0"/>
                  <a:t>: belief states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𝑃𝑅𝐸𝐷𝐼𝐶𝑇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𝑅𝐸𝑆𝑈𝐿𝑇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𝑈𝑃𝐷𝐴𝑇𝐸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𝑃𝐸𝑅𝐶𝐸𝑃𝑇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ja-JP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559" y="1409997"/>
                <a:ext cx="6500752" cy="5384491"/>
              </a:xfrm>
              <a:blipFill>
                <a:blip r:embed="rId2"/>
                <a:stretch>
                  <a:fillRect l="-1754" t="-1105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:a16="http://schemas.microsoft.com/office/drawing/2014/main" id="{EDE07C57-975E-CD40-8E40-F69ABAB4F464}"/>
              </a:ext>
            </a:extLst>
          </p:cNvPr>
          <p:cNvSpPr/>
          <p:nvPr/>
        </p:nvSpPr>
        <p:spPr>
          <a:xfrm rot="10800000">
            <a:off x="8580970" y="72108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631DA9-2770-9144-9D7F-45DE27A09D2E}"/>
              </a:ext>
            </a:extLst>
          </p:cNvPr>
          <p:cNvSpPr/>
          <p:nvPr/>
        </p:nvSpPr>
        <p:spPr>
          <a:xfrm>
            <a:off x="6189580" y="4384880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BB52B-38B3-0F4E-B120-00EA7895EBE9}"/>
              </a:ext>
            </a:extLst>
          </p:cNvPr>
          <p:cNvSpPr/>
          <p:nvPr/>
        </p:nvSpPr>
        <p:spPr>
          <a:xfrm>
            <a:off x="6914440" y="439440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403022-50AE-5C40-8D4E-31B54EFB7882}"/>
              </a:ext>
            </a:extLst>
          </p:cNvPr>
          <p:cNvSpPr/>
          <p:nvPr/>
        </p:nvSpPr>
        <p:spPr>
          <a:xfrm>
            <a:off x="7236382" y="43944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7C097F-A358-5E4A-8C8C-630A842EB1C9}"/>
              </a:ext>
            </a:extLst>
          </p:cNvPr>
          <p:cNvSpPr/>
          <p:nvPr/>
        </p:nvSpPr>
        <p:spPr>
          <a:xfrm>
            <a:off x="7932666" y="440392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2E7A6E-E438-A348-99D8-0FCC3F8A435E}"/>
              </a:ext>
            </a:extLst>
          </p:cNvPr>
          <p:cNvSpPr/>
          <p:nvPr/>
        </p:nvSpPr>
        <p:spPr>
          <a:xfrm>
            <a:off x="8245079" y="439440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9ADC0-E030-694C-9F64-718966570DAA}"/>
              </a:ext>
            </a:extLst>
          </p:cNvPr>
          <p:cNvSpPr/>
          <p:nvPr/>
        </p:nvSpPr>
        <p:spPr>
          <a:xfrm>
            <a:off x="8941363" y="440392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72FA5C-67FA-DF44-81F1-9AF77D6EC996}"/>
              </a:ext>
            </a:extLst>
          </p:cNvPr>
          <p:cNvSpPr/>
          <p:nvPr/>
        </p:nvSpPr>
        <p:spPr>
          <a:xfrm>
            <a:off x="9282356" y="440869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52F8A0-BE61-454A-87D4-91FD4CEF7216}"/>
              </a:ext>
            </a:extLst>
          </p:cNvPr>
          <p:cNvSpPr/>
          <p:nvPr/>
        </p:nvSpPr>
        <p:spPr>
          <a:xfrm>
            <a:off x="9978640" y="440392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AE1512-F3B3-004E-9DB5-BECF19EC55E9}"/>
              </a:ext>
            </a:extLst>
          </p:cNvPr>
          <p:cNvSpPr/>
          <p:nvPr/>
        </p:nvSpPr>
        <p:spPr>
          <a:xfrm>
            <a:off x="10314870" y="440392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D1AF8B-BCE6-D44C-8DAC-5D75C8B07895}"/>
              </a:ext>
            </a:extLst>
          </p:cNvPr>
          <p:cNvSpPr/>
          <p:nvPr/>
        </p:nvSpPr>
        <p:spPr>
          <a:xfrm>
            <a:off x="11011154" y="439915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4C6364-5C1F-3C4E-875C-820B0B78E9DE}"/>
              </a:ext>
            </a:extLst>
          </p:cNvPr>
          <p:cNvSpPr/>
          <p:nvPr/>
        </p:nvSpPr>
        <p:spPr>
          <a:xfrm>
            <a:off x="11323567" y="440392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DA87F2-F2CB-9349-B073-83A2CF706860}"/>
              </a:ext>
            </a:extLst>
          </p:cNvPr>
          <p:cNvSpPr/>
          <p:nvPr/>
        </p:nvSpPr>
        <p:spPr>
          <a:xfrm>
            <a:off x="6559150" y="43896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7D45A3-A9F3-F94D-BFDD-45BE7827989A}"/>
              </a:ext>
            </a:extLst>
          </p:cNvPr>
          <p:cNvSpPr/>
          <p:nvPr/>
        </p:nvSpPr>
        <p:spPr>
          <a:xfrm>
            <a:off x="7582142" y="44039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3EE0B3-3F57-F240-AB29-EE1C0386583E}"/>
              </a:ext>
            </a:extLst>
          </p:cNvPr>
          <p:cNvSpPr/>
          <p:nvPr/>
        </p:nvSpPr>
        <p:spPr>
          <a:xfrm>
            <a:off x="8586072" y="439916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85E08B-63A0-D34B-955C-A95B3CCF1D2D}"/>
              </a:ext>
            </a:extLst>
          </p:cNvPr>
          <p:cNvSpPr/>
          <p:nvPr/>
        </p:nvSpPr>
        <p:spPr>
          <a:xfrm>
            <a:off x="9623349" y="439916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3544AE-9AAE-F949-8200-C5193CAC0CAC}"/>
              </a:ext>
            </a:extLst>
          </p:cNvPr>
          <p:cNvSpPr/>
          <p:nvPr/>
        </p:nvSpPr>
        <p:spPr>
          <a:xfrm>
            <a:off x="10655863" y="439439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377774-ECD5-7241-AA3F-780488F2F10B}"/>
              </a:ext>
            </a:extLst>
          </p:cNvPr>
          <p:cNvSpPr/>
          <p:nvPr/>
        </p:nvSpPr>
        <p:spPr>
          <a:xfrm>
            <a:off x="6274790" y="3276998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B36B29-4A03-6442-B21A-8E766AFA90A2}"/>
              </a:ext>
            </a:extLst>
          </p:cNvPr>
          <p:cNvSpPr/>
          <p:nvPr/>
        </p:nvSpPr>
        <p:spPr>
          <a:xfrm>
            <a:off x="6960590" y="3276998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021B15C-1D19-6148-9CCB-0A06121F4238}"/>
              </a:ext>
            </a:extLst>
          </p:cNvPr>
          <p:cNvSpPr/>
          <p:nvPr/>
        </p:nvSpPr>
        <p:spPr>
          <a:xfrm>
            <a:off x="7631150" y="3276998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675829D-AE25-D64D-BE56-7B3A6569BC41}"/>
              </a:ext>
            </a:extLst>
          </p:cNvPr>
          <p:cNvSpPr/>
          <p:nvPr/>
        </p:nvSpPr>
        <p:spPr>
          <a:xfrm>
            <a:off x="8286470" y="3276998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7C5F94-A8F0-494E-884E-39EB515C56DF}"/>
              </a:ext>
            </a:extLst>
          </p:cNvPr>
          <p:cNvSpPr/>
          <p:nvPr/>
        </p:nvSpPr>
        <p:spPr>
          <a:xfrm>
            <a:off x="8972270" y="3292238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F04C74-8855-B240-85A3-9B1DF15E28E7}"/>
              </a:ext>
            </a:extLst>
          </p:cNvPr>
          <p:cNvSpPr/>
          <p:nvPr/>
        </p:nvSpPr>
        <p:spPr>
          <a:xfrm>
            <a:off x="9673310" y="3292238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0F8E9C-5BE1-7C4A-8412-3379650A68D3}"/>
              </a:ext>
            </a:extLst>
          </p:cNvPr>
          <p:cNvSpPr/>
          <p:nvPr/>
        </p:nvSpPr>
        <p:spPr>
          <a:xfrm>
            <a:off x="10359110" y="3292238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CBF4910-AAE8-2B46-B49D-7CF285AA2EB6}"/>
              </a:ext>
            </a:extLst>
          </p:cNvPr>
          <p:cNvSpPr/>
          <p:nvPr/>
        </p:nvSpPr>
        <p:spPr>
          <a:xfrm>
            <a:off x="11029670" y="3292238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70BC026D-D480-2B42-BF1E-9D8EA3123384}"/>
              </a:ext>
            </a:extLst>
          </p:cNvPr>
          <p:cNvSpPr/>
          <p:nvPr/>
        </p:nvSpPr>
        <p:spPr>
          <a:xfrm>
            <a:off x="6553839" y="225222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92EC0F83-8045-FC4D-9316-3C65B5AC36E7}"/>
              </a:ext>
            </a:extLst>
          </p:cNvPr>
          <p:cNvSpPr/>
          <p:nvPr/>
        </p:nvSpPr>
        <p:spPr>
          <a:xfrm>
            <a:off x="7894959" y="226746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E0F0F1F8-00AB-4740-A2E5-1C469F51B0CE}"/>
              </a:ext>
            </a:extLst>
          </p:cNvPr>
          <p:cNvSpPr/>
          <p:nvPr/>
        </p:nvSpPr>
        <p:spPr>
          <a:xfrm>
            <a:off x="9220839" y="228270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054BC5A9-7812-E045-8B39-49A07A979FA8}"/>
              </a:ext>
            </a:extLst>
          </p:cNvPr>
          <p:cNvSpPr/>
          <p:nvPr/>
        </p:nvSpPr>
        <p:spPr>
          <a:xfrm>
            <a:off x="10638159" y="226746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867923-4AF9-4D41-B2F2-99822B50012D}"/>
              </a:ext>
            </a:extLst>
          </p:cNvPr>
          <p:cNvSpPr/>
          <p:nvPr/>
        </p:nvSpPr>
        <p:spPr>
          <a:xfrm>
            <a:off x="7326350" y="1326278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258552-4D0B-9C4B-99A5-092C3BF46599}"/>
              </a:ext>
            </a:extLst>
          </p:cNvPr>
          <p:cNvSpPr/>
          <p:nvPr/>
        </p:nvSpPr>
        <p:spPr>
          <a:xfrm>
            <a:off x="9962870" y="1341518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88E5F4-A571-6E49-ACBA-DFE4392B9EC9}"/>
              </a:ext>
            </a:extLst>
          </p:cNvPr>
          <p:cNvCxnSpPr>
            <a:cxnSpLocks/>
            <a:stCxn id="4" idx="0"/>
            <a:endCxn id="34" idx="1"/>
          </p:cNvCxnSpPr>
          <p:nvPr/>
        </p:nvCxnSpPr>
        <p:spPr>
          <a:xfrm>
            <a:off x="8946730" y="666468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D108A74-8D3C-D843-9F55-8929160CEB7C}"/>
              </a:ext>
            </a:extLst>
          </p:cNvPr>
          <p:cNvCxnSpPr>
            <a:cxnSpLocks/>
            <a:stCxn id="4" idx="0"/>
            <a:endCxn id="33" idx="7"/>
          </p:cNvCxnSpPr>
          <p:nvPr/>
        </p:nvCxnSpPr>
        <p:spPr>
          <a:xfrm flipH="1">
            <a:off x="7833668" y="666468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A73D0F-5D1D-5342-97EA-2AA4A2D81A5B}"/>
              </a:ext>
            </a:extLst>
          </p:cNvPr>
          <p:cNvCxnSpPr>
            <a:cxnSpLocks/>
            <a:stCxn id="33" idx="4"/>
            <a:endCxn id="29" idx="0"/>
          </p:cNvCxnSpPr>
          <p:nvPr/>
        </p:nvCxnSpPr>
        <p:spPr>
          <a:xfrm flipH="1">
            <a:off x="6919599" y="1920638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0519C02-46FD-C94D-9954-B061C1633D0C}"/>
              </a:ext>
            </a:extLst>
          </p:cNvPr>
          <p:cNvCxnSpPr>
            <a:cxnSpLocks/>
            <a:stCxn id="33" idx="4"/>
            <a:endCxn id="30" idx="0"/>
          </p:cNvCxnSpPr>
          <p:nvPr/>
        </p:nvCxnSpPr>
        <p:spPr>
          <a:xfrm>
            <a:off x="7623530" y="1920638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1AB46AE-585B-C94F-900B-E193F70FE111}"/>
              </a:ext>
            </a:extLst>
          </p:cNvPr>
          <p:cNvCxnSpPr>
            <a:cxnSpLocks/>
            <a:stCxn id="34" idx="4"/>
            <a:endCxn id="31" idx="0"/>
          </p:cNvCxnSpPr>
          <p:nvPr/>
        </p:nvCxnSpPr>
        <p:spPr>
          <a:xfrm flipH="1">
            <a:off x="9586599" y="1935878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F025E5-4998-DC4C-B474-FB0F36A3CCF8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10260050" y="1935878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9EEE56B-4FD0-4247-B9D2-885285056821}"/>
              </a:ext>
            </a:extLst>
          </p:cNvPr>
          <p:cNvCxnSpPr>
            <a:cxnSpLocks/>
            <a:stCxn id="32" idx="3"/>
            <a:endCxn id="28" idx="0"/>
          </p:cNvCxnSpPr>
          <p:nvPr/>
        </p:nvCxnSpPr>
        <p:spPr>
          <a:xfrm>
            <a:off x="11003919" y="2861820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B20B18F-3184-3D43-A0D5-D2E703ADC1DB}"/>
              </a:ext>
            </a:extLst>
          </p:cNvPr>
          <p:cNvCxnSpPr>
            <a:cxnSpLocks/>
            <a:stCxn id="32" idx="3"/>
            <a:endCxn id="27" idx="0"/>
          </p:cNvCxnSpPr>
          <p:nvPr/>
        </p:nvCxnSpPr>
        <p:spPr>
          <a:xfrm flipH="1">
            <a:off x="10656290" y="2861820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2833952-1222-D74B-AEBB-3E0B873754A9}"/>
              </a:ext>
            </a:extLst>
          </p:cNvPr>
          <p:cNvCxnSpPr>
            <a:cxnSpLocks/>
            <a:stCxn id="31" idx="3"/>
            <a:endCxn id="26" idx="0"/>
          </p:cNvCxnSpPr>
          <p:nvPr/>
        </p:nvCxnSpPr>
        <p:spPr>
          <a:xfrm>
            <a:off x="9586599" y="2877060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7CB2257-1052-D74D-9E76-5202CF683E3E}"/>
              </a:ext>
            </a:extLst>
          </p:cNvPr>
          <p:cNvCxnSpPr>
            <a:cxnSpLocks/>
            <a:stCxn id="31" idx="3"/>
            <a:endCxn id="25" idx="0"/>
          </p:cNvCxnSpPr>
          <p:nvPr/>
        </p:nvCxnSpPr>
        <p:spPr>
          <a:xfrm flipH="1">
            <a:off x="9269450" y="2877060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B42EFD9-F797-A446-B981-DB9D652C440D}"/>
              </a:ext>
            </a:extLst>
          </p:cNvPr>
          <p:cNvCxnSpPr>
            <a:cxnSpLocks/>
            <a:stCxn id="30" idx="3"/>
            <a:endCxn id="24" idx="0"/>
          </p:cNvCxnSpPr>
          <p:nvPr/>
        </p:nvCxnSpPr>
        <p:spPr>
          <a:xfrm>
            <a:off x="8260719" y="2861820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48AB12-4FA5-7A42-B1AB-0792E1DB244F}"/>
              </a:ext>
            </a:extLst>
          </p:cNvPr>
          <p:cNvCxnSpPr>
            <a:cxnSpLocks/>
            <a:stCxn id="30" idx="3"/>
            <a:endCxn id="23" idx="0"/>
          </p:cNvCxnSpPr>
          <p:nvPr/>
        </p:nvCxnSpPr>
        <p:spPr>
          <a:xfrm flipH="1">
            <a:off x="7928330" y="2861820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58D8BF2-2069-D94E-B19D-EF0BE6FFBACB}"/>
              </a:ext>
            </a:extLst>
          </p:cNvPr>
          <p:cNvCxnSpPr>
            <a:cxnSpLocks/>
            <a:stCxn id="29" idx="3"/>
            <a:endCxn id="22" idx="0"/>
          </p:cNvCxnSpPr>
          <p:nvPr/>
        </p:nvCxnSpPr>
        <p:spPr>
          <a:xfrm>
            <a:off x="6919599" y="2846580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654F990-ABF0-6E42-8499-0FA83E30212F}"/>
              </a:ext>
            </a:extLst>
          </p:cNvPr>
          <p:cNvCxnSpPr>
            <a:cxnSpLocks/>
            <a:stCxn id="29" idx="3"/>
            <a:endCxn id="21" idx="0"/>
          </p:cNvCxnSpPr>
          <p:nvPr/>
        </p:nvCxnSpPr>
        <p:spPr>
          <a:xfrm flipH="1">
            <a:off x="6571970" y="2846580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648B064-B73C-6349-A15E-AC8B5645E581}"/>
              </a:ext>
            </a:extLst>
          </p:cNvPr>
          <p:cNvCxnSpPr>
            <a:cxnSpLocks/>
            <a:stCxn id="21" idx="4"/>
            <a:endCxn id="5" idx="0"/>
          </p:cNvCxnSpPr>
          <p:nvPr/>
        </p:nvCxnSpPr>
        <p:spPr>
          <a:xfrm flipH="1">
            <a:off x="6418180" y="3871358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BCC08BD-6D27-BD44-BC9F-4FDF010E439F}"/>
              </a:ext>
            </a:extLst>
          </p:cNvPr>
          <p:cNvCxnSpPr>
            <a:cxnSpLocks/>
            <a:stCxn id="21" idx="4"/>
            <a:endCxn id="16" idx="0"/>
          </p:cNvCxnSpPr>
          <p:nvPr/>
        </p:nvCxnSpPr>
        <p:spPr>
          <a:xfrm>
            <a:off x="6571970" y="3871358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321D43-252B-0547-BF52-77F07BD0CCDF}"/>
              </a:ext>
            </a:extLst>
          </p:cNvPr>
          <p:cNvCxnSpPr>
            <a:cxnSpLocks/>
            <a:stCxn id="22" idx="4"/>
            <a:endCxn id="6" idx="0"/>
          </p:cNvCxnSpPr>
          <p:nvPr/>
        </p:nvCxnSpPr>
        <p:spPr>
          <a:xfrm flipH="1">
            <a:off x="7143040" y="3871358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161FAEC-26B0-D449-9881-7FC590B50F74}"/>
              </a:ext>
            </a:extLst>
          </p:cNvPr>
          <p:cNvCxnSpPr>
            <a:cxnSpLocks/>
            <a:stCxn id="22" idx="4"/>
            <a:endCxn id="7" idx="0"/>
          </p:cNvCxnSpPr>
          <p:nvPr/>
        </p:nvCxnSpPr>
        <p:spPr>
          <a:xfrm>
            <a:off x="7257770" y="3871358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42F59F-8DCB-6D41-98F0-1B34939F3328}"/>
              </a:ext>
            </a:extLst>
          </p:cNvPr>
          <p:cNvCxnSpPr>
            <a:cxnSpLocks/>
            <a:stCxn id="23" idx="4"/>
            <a:endCxn id="17" idx="0"/>
          </p:cNvCxnSpPr>
          <p:nvPr/>
        </p:nvCxnSpPr>
        <p:spPr>
          <a:xfrm flipH="1">
            <a:off x="7810742" y="3871358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2B99E0C-E341-E241-89E9-D9A2382F9C3A}"/>
              </a:ext>
            </a:extLst>
          </p:cNvPr>
          <p:cNvCxnSpPr>
            <a:cxnSpLocks/>
            <a:stCxn id="23" idx="4"/>
            <a:endCxn id="8" idx="0"/>
          </p:cNvCxnSpPr>
          <p:nvPr/>
        </p:nvCxnSpPr>
        <p:spPr>
          <a:xfrm>
            <a:off x="7928330" y="3871358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3E12308-54AD-6A48-858C-85CAEEC8F9D5}"/>
              </a:ext>
            </a:extLst>
          </p:cNvPr>
          <p:cNvCxnSpPr>
            <a:cxnSpLocks/>
            <a:stCxn id="24" idx="4"/>
            <a:endCxn id="9" idx="0"/>
          </p:cNvCxnSpPr>
          <p:nvPr/>
        </p:nvCxnSpPr>
        <p:spPr>
          <a:xfrm flipH="1">
            <a:off x="8473679" y="3871358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A65B38C-C9ED-574F-BD45-6C6A0D3ED969}"/>
              </a:ext>
            </a:extLst>
          </p:cNvPr>
          <p:cNvCxnSpPr>
            <a:cxnSpLocks/>
            <a:stCxn id="24" idx="4"/>
            <a:endCxn id="18" idx="0"/>
          </p:cNvCxnSpPr>
          <p:nvPr/>
        </p:nvCxnSpPr>
        <p:spPr>
          <a:xfrm>
            <a:off x="8583650" y="3871358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A0C8DA4-664A-884B-A6B9-35A7149A3CD6}"/>
              </a:ext>
            </a:extLst>
          </p:cNvPr>
          <p:cNvCxnSpPr>
            <a:cxnSpLocks/>
            <a:stCxn id="25" idx="4"/>
            <a:endCxn id="10" idx="0"/>
          </p:cNvCxnSpPr>
          <p:nvPr/>
        </p:nvCxnSpPr>
        <p:spPr>
          <a:xfrm flipH="1">
            <a:off x="9169963" y="3886598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DAEE20B-9787-C84D-9E50-404C74743198}"/>
              </a:ext>
            </a:extLst>
          </p:cNvPr>
          <p:cNvCxnSpPr>
            <a:cxnSpLocks/>
            <a:stCxn id="25" idx="4"/>
            <a:endCxn id="11" idx="0"/>
          </p:cNvCxnSpPr>
          <p:nvPr/>
        </p:nvCxnSpPr>
        <p:spPr>
          <a:xfrm>
            <a:off x="9269450" y="3886598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8F6861-59AD-E545-93DE-3C1CCB7BEC4E}"/>
              </a:ext>
            </a:extLst>
          </p:cNvPr>
          <p:cNvCxnSpPr>
            <a:cxnSpLocks/>
            <a:stCxn id="26" idx="4"/>
            <a:endCxn id="19" idx="0"/>
          </p:cNvCxnSpPr>
          <p:nvPr/>
        </p:nvCxnSpPr>
        <p:spPr>
          <a:xfrm flipH="1">
            <a:off x="9851949" y="3886598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09FD354-7AD5-D041-83A5-2BEC46861174}"/>
              </a:ext>
            </a:extLst>
          </p:cNvPr>
          <p:cNvCxnSpPr>
            <a:cxnSpLocks/>
            <a:stCxn id="26" idx="4"/>
            <a:endCxn id="12" idx="0"/>
          </p:cNvCxnSpPr>
          <p:nvPr/>
        </p:nvCxnSpPr>
        <p:spPr>
          <a:xfrm>
            <a:off x="9970490" y="3886598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902ADBC-B42D-9248-9DE7-0A582924FCC9}"/>
              </a:ext>
            </a:extLst>
          </p:cNvPr>
          <p:cNvCxnSpPr>
            <a:cxnSpLocks/>
            <a:stCxn id="27" idx="4"/>
            <a:endCxn id="13" idx="0"/>
          </p:cNvCxnSpPr>
          <p:nvPr/>
        </p:nvCxnSpPr>
        <p:spPr>
          <a:xfrm flipH="1">
            <a:off x="10543470" y="3886598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10B2505-CBC4-7E4D-9398-A52CD6C555CF}"/>
              </a:ext>
            </a:extLst>
          </p:cNvPr>
          <p:cNvCxnSpPr>
            <a:cxnSpLocks/>
            <a:stCxn id="27" idx="4"/>
            <a:endCxn id="20" idx="0"/>
          </p:cNvCxnSpPr>
          <p:nvPr/>
        </p:nvCxnSpPr>
        <p:spPr>
          <a:xfrm>
            <a:off x="10656290" y="3886598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6328E5D-BCD5-974F-B0BB-A9148B64BDE6}"/>
              </a:ext>
            </a:extLst>
          </p:cNvPr>
          <p:cNvCxnSpPr>
            <a:cxnSpLocks/>
            <a:stCxn id="28" idx="4"/>
            <a:endCxn id="14" idx="0"/>
          </p:cNvCxnSpPr>
          <p:nvPr/>
        </p:nvCxnSpPr>
        <p:spPr>
          <a:xfrm flipH="1">
            <a:off x="11239754" y="3886598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E5F6846-85CA-8E49-9AB2-98AF1463B207}"/>
              </a:ext>
            </a:extLst>
          </p:cNvPr>
          <p:cNvCxnSpPr>
            <a:cxnSpLocks/>
            <a:stCxn id="28" idx="4"/>
            <a:endCxn id="15" idx="0"/>
          </p:cNvCxnSpPr>
          <p:nvPr/>
        </p:nvCxnSpPr>
        <p:spPr>
          <a:xfrm>
            <a:off x="11326850" y="3886598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A1B7BA5A-5745-BD4B-80AD-3069066D4CA4}"/>
              </a:ext>
            </a:extLst>
          </p:cNvPr>
          <p:cNvSpPr/>
          <p:nvPr/>
        </p:nvSpPr>
        <p:spPr>
          <a:xfrm>
            <a:off x="9527140" y="63584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A5F1F3-F50F-6644-834B-F30FE29A3A71}"/>
              </a:ext>
            </a:extLst>
          </p:cNvPr>
          <p:cNvSpPr/>
          <p:nvPr/>
        </p:nvSpPr>
        <p:spPr>
          <a:xfrm>
            <a:off x="10700620" y="170264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26A5B95-3BFD-EC4F-8474-C314063229C7}"/>
              </a:ext>
            </a:extLst>
          </p:cNvPr>
          <p:cNvSpPr/>
          <p:nvPr/>
        </p:nvSpPr>
        <p:spPr>
          <a:xfrm>
            <a:off x="11218780" y="283040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52C00E3-0E42-104B-BF66-6E9C20BBCE1F}"/>
              </a:ext>
            </a:extLst>
          </p:cNvPr>
          <p:cNvSpPr/>
          <p:nvPr/>
        </p:nvSpPr>
        <p:spPr>
          <a:xfrm>
            <a:off x="11371180" y="379052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4C2B583-733A-964F-9C21-B62D519E3318}"/>
              </a:ext>
            </a:extLst>
          </p:cNvPr>
          <p:cNvSpPr/>
          <p:nvPr/>
        </p:nvSpPr>
        <p:spPr>
          <a:xfrm>
            <a:off x="9847180" y="283040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451FBA2-DDC7-9D4A-8EDC-232E6305B500}"/>
              </a:ext>
            </a:extLst>
          </p:cNvPr>
          <p:cNvSpPr/>
          <p:nvPr/>
        </p:nvSpPr>
        <p:spPr>
          <a:xfrm>
            <a:off x="8490820" y="284564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7410AE6-7842-4347-BD84-7B75B6CB00D3}"/>
              </a:ext>
            </a:extLst>
          </p:cNvPr>
          <p:cNvSpPr/>
          <p:nvPr/>
        </p:nvSpPr>
        <p:spPr>
          <a:xfrm>
            <a:off x="7180180" y="283040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A984E2E-C25E-6547-9BCE-D404E0D227FB}"/>
              </a:ext>
            </a:extLst>
          </p:cNvPr>
          <p:cNvSpPr/>
          <p:nvPr/>
        </p:nvSpPr>
        <p:spPr>
          <a:xfrm>
            <a:off x="7957420" y="174836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3313AB7-B4E7-2C4A-8283-55E11A40D98E}"/>
              </a:ext>
            </a:extLst>
          </p:cNvPr>
          <p:cNvSpPr/>
          <p:nvPr/>
        </p:nvSpPr>
        <p:spPr>
          <a:xfrm>
            <a:off x="8094580" y="63584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1873D71-BFAC-0147-85E2-74AE5E9D624E}"/>
              </a:ext>
            </a:extLst>
          </p:cNvPr>
          <p:cNvSpPr/>
          <p:nvPr/>
        </p:nvSpPr>
        <p:spPr>
          <a:xfrm>
            <a:off x="6951580" y="173312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539FE2C-E34A-514C-8225-C472FF092A58}"/>
              </a:ext>
            </a:extLst>
          </p:cNvPr>
          <p:cNvSpPr/>
          <p:nvPr/>
        </p:nvSpPr>
        <p:spPr>
          <a:xfrm>
            <a:off x="9618580" y="174836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85D2AE3-FFCF-D942-8E5D-5A66834A43DE}"/>
              </a:ext>
            </a:extLst>
          </p:cNvPr>
          <p:cNvSpPr/>
          <p:nvPr/>
        </p:nvSpPr>
        <p:spPr>
          <a:xfrm>
            <a:off x="10426300" y="284564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1E013AE-8D24-8F45-9A50-8BECC3512ECB}"/>
              </a:ext>
            </a:extLst>
          </p:cNvPr>
          <p:cNvSpPr/>
          <p:nvPr/>
        </p:nvSpPr>
        <p:spPr>
          <a:xfrm>
            <a:off x="9039460" y="284564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6E61F0-B8C7-8B46-8AFC-0FA45D4C67C1}"/>
              </a:ext>
            </a:extLst>
          </p:cNvPr>
          <p:cNvSpPr/>
          <p:nvPr/>
        </p:nvSpPr>
        <p:spPr>
          <a:xfrm>
            <a:off x="7728820" y="284564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4AEA828-A1ED-DA40-B959-3E00C33C475A}"/>
              </a:ext>
            </a:extLst>
          </p:cNvPr>
          <p:cNvSpPr/>
          <p:nvPr/>
        </p:nvSpPr>
        <p:spPr>
          <a:xfrm>
            <a:off x="6341980" y="284564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89D7ED3-57E5-CC4D-BE45-66B2209E4B65}"/>
              </a:ext>
            </a:extLst>
          </p:cNvPr>
          <p:cNvSpPr/>
          <p:nvPr/>
        </p:nvSpPr>
        <p:spPr>
          <a:xfrm>
            <a:off x="6204820" y="377528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8724CD1-26A5-E84B-9C10-61128A7E974E}"/>
              </a:ext>
            </a:extLst>
          </p:cNvPr>
          <p:cNvSpPr/>
          <p:nvPr/>
        </p:nvSpPr>
        <p:spPr>
          <a:xfrm>
            <a:off x="6601060" y="3775280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B5057BDC-6F49-E542-A277-EB8A48CB1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41799"/>
              </p:ext>
            </p:extLst>
          </p:nvPr>
        </p:nvGraphicFramePr>
        <p:xfrm>
          <a:off x="7713488" y="4824334"/>
          <a:ext cx="3089572" cy="1970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39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77239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77239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77239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65671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65671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65671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83" name="Graphic 82" descr="Robot">
            <a:extLst>
              <a:ext uri="{FF2B5EF4-FFF2-40B4-BE49-F238E27FC236}">
                <a16:creationId xmlns:a16="http://schemas.microsoft.com/office/drawing/2014/main" id="{3AC01403-EAA6-BC4E-B475-ED4BD78DB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9412" y="6128289"/>
            <a:ext cx="756154" cy="692248"/>
          </a:xfrm>
          <a:prstGeom prst="rect">
            <a:avLst/>
          </a:prstGeom>
        </p:spPr>
      </p:pic>
      <p:pic>
        <p:nvPicPr>
          <p:cNvPr id="84" name="Graphic 83" descr="Question mark">
            <a:extLst>
              <a:ext uri="{FF2B5EF4-FFF2-40B4-BE49-F238E27FC236}">
                <a16:creationId xmlns:a16="http://schemas.microsoft.com/office/drawing/2014/main" id="{A2A1C177-2901-A141-B3C4-1FA820788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45577" y="4833878"/>
            <a:ext cx="651464" cy="651464"/>
          </a:xfrm>
          <a:prstGeom prst="rect">
            <a:avLst/>
          </a:prstGeom>
        </p:spPr>
      </p:pic>
      <p:pic>
        <p:nvPicPr>
          <p:cNvPr id="85" name="Graphic 84" descr="Question mark">
            <a:extLst>
              <a:ext uri="{FF2B5EF4-FFF2-40B4-BE49-F238E27FC236}">
                <a16:creationId xmlns:a16="http://schemas.microsoft.com/office/drawing/2014/main" id="{BB0F0667-37A2-4240-921A-71505B4CB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9559" y="5478514"/>
            <a:ext cx="651464" cy="651464"/>
          </a:xfrm>
          <a:prstGeom prst="rect">
            <a:avLst/>
          </a:prstGeom>
        </p:spPr>
      </p:pic>
      <p:pic>
        <p:nvPicPr>
          <p:cNvPr id="86" name="Graphic 85" descr="Question mark">
            <a:extLst>
              <a:ext uri="{FF2B5EF4-FFF2-40B4-BE49-F238E27FC236}">
                <a16:creationId xmlns:a16="http://schemas.microsoft.com/office/drawing/2014/main" id="{7B1EE7B6-24C3-7C48-B703-1545BA2E1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7289" y="5478516"/>
            <a:ext cx="651464" cy="651464"/>
          </a:xfrm>
          <a:prstGeom prst="rect">
            <a:avLst/>
          </a:prstGeom>
        </p:spPr>
      </p:pic>
      <p:pic>
        <p:nvPicPr>
          <p:cNvPr id="87" name="Graphic 86" descr="Question mark">
            <a:extLst>
              <a:ext uri="{FF2B5EF4-FFF2-40B4-BE49-F238E27FC236}">
                <a16:creationId xmlns:a16="http://schemas.microsoft.com/office/drawing/2014/main" id="{7E303529-E633-6C4E-9DDA-F92A7AABC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7290" y="4816064"/>
            <a:ext cx="651464" cy="651464"/>
          </a:xfrm>
          <a:prstGeom prst="rect">
            <a:avLst/>
          </a:prstGeom>
        </p:spPr>
      </p:pic>
      <p:pic>
        <p:nvPicPr>
          <p:cNvPr id="88" name="Graphic 87" descr="Question mark">
            <a:extLst>
              <a:ext uri="{FF2B5EF4-FFF2-40B4-BE49-F238E27FC236}">
                <a16:creationId xmlns:a16="http://schemas.microsoft.com/office/drawing/2014/main" id="{CF0442DC-9329-F24B-8E86-0169AE8C7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16287" y="4827940"/>
            <a:ext cx="651464" cy="6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04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56" y="103869"/>
            <a:ext cx="3520044" cy="905535"/>
          </a:xfrm>
        </p:spPr>
        <p:txBody>
          <a:bodyPr/>
          <a:lstStyle/>
          <a:p>
            <a:r>
              <a:rPr lang="en-US" altLang="ja-JP" dirty="0"/>
              <a:t>Game Theory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6260" y="1009404"/>
                <a:ext cx="6816436" cy="5625572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ja-JP" dirty="0"/>
                  <a:t>Dominant strategy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ja-JP" dirty="0"/>
                  <a:t>a strategy that’s optimal for one player, regardless of what the other player does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ja-JP" dirty="0"/>
                  <a:t>Not all games have dominant strategies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ja-JP" dirty="0"/>
                  <a:t>Nash equilibrium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ja-JP" dirty="0"/>
                  <a:t>an outcome (one action by each player) such that, knowing the other player’s action, each player has no reason to change their own action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ja-JP" dirty="0"/>
                  <a:t>Every game with a finite set of actions has at least one Nash equilibrium, though it might be a mixed-strategy equilibrium.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ja-JP" dirty="0"/>
                  <a:t>Pareto optimal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ja-JP" dirty="0"/>
                  <a:t>an outcome such that neither player would be able to win more without simultaneously forcing the other player to lose more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ja-JP" dirty="0"/>
                  <a:t>Every game has at least one Pareto optimal outcome.  Usually there are many, representing different tradeoffs between the two players.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ja-JP" dirty="0"/>
                  <a:t>Mixed strategies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ja-JP" dirty="0"/>
                  <a:t>A mixed strategy is optimal only if there’s no reason to prefer one action over the other, i.e., 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such that:</a:t>
                </a:r>
                <a:endParaRPr lang="en-US" altLang="ja-JP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𝑝𝑧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𝑞𝑑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260" y="1009404"/>
                <a:ext cx="6816436" cy="5625572"/>
              </a:xfrm>
              <a:blipFill>
                <a:blip r:embed="rId2"/>
                <a:stretch>
                  <a:fillRect l="-558" t="-1351" r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4F47ADA-3D6C-F44F-AEF1-E32D8E8DC61B}"/>
              </a:ext>
            </a:extLst>
          </p:cNvPr>
          <p:cNvSpPr/>
          <p:nvPr/>
        </p:nvSpPr>
        <p:spPr>
          <a:xfrm>
            <a:off x="6510593" y="111977"/>
            <a:ext cx="947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Player 1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51288-CAEA-D140-AE81-DF3AEA03A644}"/>
              </a:ext>
            </a:extLst>
          </p:cNvPr>
          <p:cNvSpPr/>
          <p:nvPr/>
        </p:nvSpPr>
        <p:spPr>
          <a:xfrm>
            <a:off x="11090634" y="137715"/>
            <a:ext cx="947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9300"/>
                </a:solidFill>
              </a:rPr>
              <a:t>Player 2</a:t>
            </a:r>
            <a:endParaRPr lang="en-US" dirty="0">
              <a:solidFill>
                <a:srgbClr val="FF9300"/>
              </a:solidFill>
            </a:endParaRPr>
          </a:p>
        </p:txBody>
      </p:sp>
      <p:pic>
        <p:nvPicPr>
          <p:cNvPr id="6" name="Graphic 5" descr="Car">
            <a:extLst>
              <a:ext uri="{FF2B5EF4-FFF2-40B4-BE49-F238E27FC236}">
                <a16:creationId xmlns:a16="http://schemas.microsoft.com/office/drawing/2014/main" id="{129F8DD6-BCD7-9C43-82EA-0B124E67C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2594" y="309484"/>
            <a:ext cx="1636169" cy="1123861"/>
          </a:xfrm>
          <a:prstGeom prst="rect">
            <a:avLst/>
          </a:prstGeom>
        </p:spPr>
      </p:pic>
      <p:pic>
        <p:nvPicPr>
          <p:cNvPr id="7" name="Graphic 6" descr="Car">
            <a:extLst>
              <a:ext uri="{FF2B5EF4-FFF2-40B4-BE49-F238E27FC236}">
                <a16:creationId xmlns:a16="http://schemas.microsoft.com/office/drawing/2014/main" id="{3CD274D4-8B9D-0141-9137-41D8316F0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578715" y="236803"/>
            <a:ext cx="1623468" cy="115200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9D08F6-45DD-F14D-9188-76C5871CD25C}"/>
              </a:ext>
            </a:extLst>
          </p:cNvPr>
          <p:cNvCxnSpPr>
            <a:cxnSpLocks/>
          </p:cNvCxnSpPr>
          <p:nvPr/>
        </p:nvCxnSpPr>
        <p:spPr>
          <a:xfrm>
            <a:off x="7764000" y="839202"/>
            <a:ext cx="1341060" cy="7034"/>
          </a:xfrm>
          <a:prstGeom prst="straightConnector1">
            <a:avLst/>
          </a:prstGeom>
          <a:ln w="889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47B4DB-AAD3-9A4C-B059-E881D5AAFD3A}"/>
              </a:ext>
            </a:extLst>
          </p:cNvPr>
          <p:cNvCxnSpPr>
            <a:cxnSpLocks/>
          </p:cNvCxnSpPr>
          <p:nvPr/>
        </p:nvCxnSpPr>
        <p:spPr>
          <a:xfrm flipH="1">
            <a:off x="9196386" y="838309"/>
            <a:ext cx="1382329" cy="0"/>
          </a:xfrm>
          <a:prstGeom prst="straightConnector1">
            <a:avLst/>
          </a:prstGeom>
          <a:ln w="8890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558C0EA-C62B-8A4F-8431-3083478D8334}"/>
              </a:ext>
            </a:extLst>
          </p:cNvPr>
          <p:cNvSpPr/>
          <p:nvPr/>
        </p:nvSpPr>
        <p:spPr>
          <a:xfrm>
            <a:off x="9456776" y="815919"/>
            <a:ext cx="930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9300"/>
                </a:solidFill>
              </a:rPr>
              <a:t>Straight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AF0490-B100-A946-A7AE-3A183C0030BF}"/>
              </a:ext>
            </a:extLst>
          </p:cNvPr>
          <p:cNvSpPr/>
          <p:nvPr/>
        </p:nvSpPr>
        <p:spPr>
          <a:xfrm>
            <a:off x="7909329" y="407957"/>
            <a:ext cx="930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Straight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C81A8A5-232B-D941-A229-6CF8CC143B25}"/>
              </a:ext>
            </a:extLst>
          </p:cNvPr>
          <p:cNvSpPr/>
          <p:nvPr/>
        </p:nvSpPr>
        <p:spPr>
          <a:xfrm rot="156787">
            <a:off x="7779244" y="944834"/>
            <a:ext cx="1237957" cy="354691"/>
          </a:xfrm>
          <a:custGeom>
            <a:avLst/>
            <a:gdLst>
              <a:gd name="connsiteX0" fmla="*/ 0 w 1237957"/>
              <a:gd name="connsiteY0" fmla="*/ 31134 h 354691"/>
              <a:gd name="connsiteX1" fmla="*/ 703385 w 1237957"/>
              <a:gd name="connsiteY1" fmla="*/ 31134 h 354691"/>
              <a:gd name="connsiteX2" fmla="*/ 1237957 w 1237957"/>
              <a:gd name="connsiteY2" fmla="*/ 354691 h 35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957" h="354691">
                <a:moveTo>
                  <a:pt x="0" y="31134"/>
                </a:moveTo>
                <a:cubicBezTo>
                  <a:pt x="248529" y="4171"/>
                  <a:pt x="497059" y="-22792"/>
                  <a:pt x="703385" y="31134"/>
                </a:cubicBezTo>
                <a:cubicBezTo>
                  <a:pt x="909711" y="85060"/>
                  <a:pt x="1073834" y="219875"/>
                  <a:pt x="1237957" y="354691"/>
                </a:cubicBezTo>
              </a:path>
            </a:pathLst>
          </a:custGeom>
          <a:noFill/>
          <a:ln w="88900">
            <a:solidFill>
              <a:srgbClr val="0432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4F0BA9-23A6-A847-B3A2-8F19BE4B5B8F}"/>
              </a:ext>
            </a:extLst>
          </p:cNvPr>
          <p:cNvSpPr/>
          <p:nvPr/>
        </p:nvSpPr>
        <p:spPr>
          <a:xfrm>
            <a:off x="7754996" y="954253"/>
            <a:ext cx="925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Chicken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8C5A8CA-35B1-EB4C-9E7E-3F7469CA3AE6}"/>
              </a:ext>
            </a:extLst>
          </p:cNvPr>
          <p:cNvSpPr/>
          <p:nvPr/>
        </p:nvSpPr>
        <p:spPr>
          <a:xfrm rot="11221850">
            <a:off x="9352480" y="323515"/>
            <a:ext cx="1237957" cy="354691"/>
          </a:xfrm>
          <a:custGeom>
            <a:avLst/>
            <a:gdLst>
              <a:gd name="connsiteX0" fmla="*/ 0 w 1237957"/>
              <a:gd name="connsiteY0" fmla="*/ 31134 h 354691"/>
              <a:gd name="connsiteX1" fmla="*/ 703385 w 1237957"/>
              <a:gd name="connsiteY1" fmla="*/ 31134 h 354691"/>
              <a:gd name="connsiteX2" fmla="*/ 1237957 w 1237957"/>
              <a:gd name="connsiteY2" fmla="*/ 354691 h 35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957" h="354691">
                <a:moveTo>
                  <a:pt x="0" y="31134"/>
                </a:moveTo>
                <a:cubicBezTo>
                  <a:pt x="248529" y="4171"/>
                  <a:pt x="497059" y="-22792"/>
                  <a:pt x="703385" y="31134"/>
                </a:cubicBezTo>
                <a:cubicBezTo>
                  <a:pt x="909711" y="85060"/>
                  <a:pt x="1073834" y="219875"/>
                  <a:pt x="1237957" y="354691"/>
                </a:cubicBezTo>
              </a:path>
            </a:pathLst>
          </a:custGeom>
          <a:noFill/>
          <a:ln w="88900">
            <a:solidFill>
              <a:srgbClr val="FF93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3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ADEAF4-7004-BC4B-BDE2-E3C1EF00D58E}"/>
              </a:ext>
            </a:extLst>
          </p:cNvPr>
          <p:cNvSpPr/>
          <p:nvPr/>
        </p:nvSpPr>
        <p:spPr>
          <a:xfrm>
            <a:off x="9879219" y="321209"/>
            <a:ext cx="925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9300"/>
                </a:solidFill>
              </a:rPr>
              <a:t>Chicken</a:t>
            </a: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D20DDED6-B74D-9645-A32D-4BD7CB6E2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084035"/>
              </p:ext>
            </p:extLst>
          </p:nvPr>
        </p:nvGraphicFramePr>
        <p:xfrm>
          <a:off x="7131149" y="1126632"/>
          <a:ext cx="4876800" cy="312888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934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Straight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Chicken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7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9300"/>
                          </a:solidFill>
                        </a:rPr>
                        <a:t>Straight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7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9300"/>
                          </a:solidFill>
                        </a:rPr>
                        <a:t>Chicken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91727A-8B96-A547-8FF4-F98839267EE0}"/>
              </a:ext>
            </a:extLst>
          </p:cNvPr>
          <p:cNvCxnSpPr>
            <a:cxnSpLocks/>
          </p:cNvCxnSpPr>
          <p:nvPr/>
        </p:nvCxnSpPr>
        <p:spPr>
          <a:xfrm>
            <a:off x="8778241" y="2331765"/>
            <a:ext cx="3229708" cy="190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1EA9DC-296B-594C-8684-6873DCBBA040}"/>
              </a:ext>
            </a:extLst>
          </p:cNvPr>
          <p:cNvCxnSpPr>
            <a:cxnSpLocks/>
          </p:cNvCxnSpPr>
          <p:nvPr/>
        </p:nvCxnSpPr>
        <p:spPr>
          <a:xfrm>
            <a:off x="8778241" y="3288368"/>
            <a:ext cx="1587306" cy="939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5EDD83-51C5-DC46-9E6D-498829854085}"/>
              </a:ext>
            </a:extLst>
          </p:cNvPr>
          <p:cNvCxnSpPr>
            <a:cxnSpLocks/>
          </p:cNvCxnSpPr>
          <p:nvPr/>
        </p:nvCxnSpPr>
        <p:spPr>
          <a:xfrm>
            <a:off x="10379613" y="2301285"/>
            <a:ext cx="1587306" cy="939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73F36-2CD1-D345-AD1F-816FE841CD51}"/>
              </a:ext>
            </a:extLst>
          </p:cNvPr>
          <p:cNvSpPr/>
          <p:nvPr/>
        </p:nvSpPr>
        <p:spPr>
          <a:xfrm>
            <a:off x="8770033" y="2680332"/>
            <a:ext cx="795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9300"/>
                </a:solidFill>
              </a:rPr>
              <a:t>-10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E94A10-1E46-FA4D-AD6F-EE932C59E54B}"/>
              </a:ext>
            </a:extLst>
          </p:cNvPr>
          <p:cNvSpPr/>
          <p:nvPr/>
        </p:nvSpPr>
        <p:spPr>
          <a:xfrm>
            <a:off x="8767689" y="3648657"/>
            <a:ext cx="627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9300"/>
                </a:solidFill>
              </a:rPr>
              <a:t>-1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F0C03D-A35E-BE45-ACC5-3AE7FA2CFD8C}"/>
              </a:ext>
            </a:extLst>
          </p:cNvPr>
          <p:cNvSpPr/>
          <p:nvPr/>
        </p:nvSpPr>
        <p:spPr>
          <a:xfrm>
            <a:off x="10397195" y="3646313"/>
            <a:ext cx="460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EE79AC-377D-D044-A8BB-FCFC14145ED1}"/>
              </a:ext>
            </a:extLst>
          </p:cNvPr>
          <p:cNvSpPr/>
          <p:nvPr/>
        </p:nvSpPr>
        <p:spPr>
          <a:xfrm>
            <a:off x="10394850" y="2673298"/>
            <a:ext cx="393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9300"/>
                </a:solidFill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F6643B-D0E0-7249-8710-388E61EC20C4}"/>
              </a:ext>
            </a:extLst>
          </p:cNvPr>
          <p:cNvSpPr/>
          <p:nvPr/>
        </p:nvSpPr>
        <p:spPr>
          <a:xfrm>
            <a:off x="11480418" y="2312395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-1</a:t>
            </a:r>
            <a:endParaRPr lang="en-US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B6C71B-8458-1D41-B8BF-1016208FE7E7}"/>
              </a:ext>
            </a:extLst>
          </p:cNvPr>
          <p:cNvSpPr/>
          <p:nvPr/>
        </p:nvSpPr>
        <p:spPr>
          <a:xfrm>
            <a:off x="9635206" y="2324118"/>
            <a:ext cx="7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-10</a:t>
            </a:r>
            <a:endParaRPr lang="en-US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CB9098-072B-CD48-AB4C-E7A3D232AAFD}"/>
              </a:ext>
            </a:extLst>
          </p:cNvPr>
          <p:cNvSpPr/>
          <p:nvPr/>
        </p:nvSpPr>
        <p:spPr>
          <a:xfrm>
            <a:off x="9984553" y="329244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</a:t>
            </a:r>
            <a:endParaRPr lang="en-US" sz="3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6C04D-1136-E94F-A309-F1C8050AF2CB}"/>
              </a:ext>
            </a:extLst>
          </p:cNvPr>
          <p:cNvSpPr/>
          <p:nvPr/>
        </p:nvSpPr>
        <p:spPr>
          <a:xfrm>
            <a:off x="11585927" y="329009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0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Content Placeholder 4">
                <a:extLst>
                  <a:ext uri="{FF2B5EF4-FFF2-40B4-BE49-F238E27FC236}">
                    <a16:creationId xmlns:a16="http://schemas.microsoft.com/office/drawing/2014/main" id="{EBAB5B95-2E45-D641-9201-544034F1FE8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83800008"/>
                  </p:ext>
                </p:extLst>
              </p:nvPr>
            </p:nvGraphicFramePr>
            <p:xfrm>
              <a:off x="7070491" y="4373713"/>
              <a:ext cx="4876800" cy="2396744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697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FF93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97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FF93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" name="Content Placeholder 4">
                <a:extLst>
                  <a:ext uri="{FF2B5EF4-FFF2-40B4-BE49-F238E27FC236}">
                    <a16:creationId xmlns:a16="http://schemas.microsoft.com/office/drawing/2014/main" id="{EBAB5B95-2E45-D641-9201-544034F1FE8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83800008"/>
                  </p:ext>
                </p:extLst>
              </p:nvPr>
            </p:nvGraphicFramePr>
            <p:xfrm>
              <a:off x="7070491" y="4373713"/>
              <a:ext cx="4876800" cy="2396744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9225" r="-99225" b="-4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781" b="-4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69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46753" r="-20078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9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146753" r="-2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4570C2D-D7D2-9D46-A0E5-70FD0528A713}"/>
              </a:ext>
            </a:extLst>
          </p:cNvPr>
          <p:cNvCxnSpPr>
            <a:cxnSpLocks/>
          </p:cNvCxnSpPr>
          <p:nvPr/>
        </p:nvCxnSpPr>
        <p:spPr>
          <a:xfrm>
            <a:off x="8717583" y="4854450"/>
            <a:ext cx="3229708" cy="190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1769B3-33B5-1B4A-BBF4-26F5AA77E02F}"/>
              </a:ext>
            </a:extLst>
          </p:cNvPr>
          <p:cNvCxnSpPr>
            <a:cxnSpLocks/>
          </p:cNvCxnSpPr>
          <p:nvPr/>
        </p:nvCxnSpPr>
        <p:spPr>
          <a:xfrm>
            <a:off x="8717583" y="5811053"/>
            <a:ext cx="1587306" cy="939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FB7E6F-5FC4-9A4B-92B9-BDFC99C660C5}"/>
              </a:ext>
            </a:extLst>
          </p:cNvPr>
          <p:cNvCxnSpPr>
            <a:cxnSpLocks/>
          </p:cNvCxnSpPr>
          <p:nvPr/>
        </p:nvCxnSpPr>
        <p:spPr>
          <a:xfrm>
            <a:off x="10318955" y="4823970"/>
            <a:ext cx="1587306" cy="939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F5775E-F1C3-DB4D-978D-DCCA574D228C}"/>
                  </a:ext>
                </a:extLst>
              </p:cNvPr>
              <p:cNvSpPr/>
              <p:nvPr/>
            </p:nvSpPr>
            <p:spPr>
              <a:xfrm>
                <a:off x="8779715" y="5203017"/>
                <a:ext cx="38367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93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3200" b="1" dirty="0">
                  <a:solidFill>
                    <a:srgbClr val="FF9300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F5775E-F1C3-DB4D-978D-DCCA574D2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715" y="5203017"/>
                <a:ext cx="383678" cy="584775"/>
              </a:xfrm>
              <a:prstGeom prst="rect">
                <a:avLst/>
              </a:prstGeom>
              <a:blipFill>
                <a:blip r:embed="rId8"/>
                <a:stretch>
                  <a:fillRect l="-25000" r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F7A1635-4576-D44D-8005-DEF65EF341CC}"/>
                  </a:ext>
                </a:extLst>
              </p:cNvPr>
              <p:cNvSpPr/>
              <p:nvPr/>
            </p:nvSpPr>
            <p:spPr>
              <a:xfrm>
                <a:off x="8707031" y="6171342"/>
                <a:ext cx="62718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93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3200" b="1" dirty="0">
                  <a:solidFill>
                    <a:srgbClr val="FF9300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F7A1635-4576-D44D-8005-DEF65EF34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31" y="6171342"/>
                <a:ext cx="627187" cy="584775"/>
              </a:xfrm>
              <a:prstGeom prst="rect">
                <a:avLst/>
              </a:prstGeom>
              <a:blipFill>
                <a:blip r:embed="rId9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F6DC2A4-3405-C341-AC92-DC5B7D275C9D}"/>
                  </a:ext>
                </a:extLst>
              </p:cNvPr>
              <p:cNvSpPr/>
              <p:nvPr/>
            </p:nvSpPr>
            <p:spPr>
              <a:xfrm>
                <a:off x="10336537" y="6168998"/>
                <a:ext cx="46072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93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sz="3200" b="1" dirty="0">
                  <a:solidFill>
                    <a:srgbClr val="FF9300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F6DC2A4-3405-C341-AC92-DC5B7D275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537" y="6168998"/>
                <a:ext cx="460721" cy="584775"/>
              </a:xfrm>
              <a:prstGeom prst="rect">
                <a:avLst/>
              </a:prstGeom>
              <a:blipFill>
                <a:blip r:embed="rId10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2D0070E-28AD-3047-A5D2-B49BE254080F}"/>
                  </a:ext>
                </a:extLst>
              </p:cNvPr>
              <p:cNvSpPr/>
              <p:nvPr/>
            </p:nvSpPr>
            <p:spPr>
              <a:xfrm>
                <a:off x="10334192" y="5195983"/>
                <a:ext cx="39305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93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solidFill>
                    <a:srgbClr val="FF9300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2D0070E-28AD-3047-A5D2-B49BE2540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192" y="5195983"/>
                <a:ext cx="393057" cy="584775"/>
              </a:xfrm>
              <a:prstGeom prst="rect">
                <a:avLst/>
              </a:prstGeom>
              <a:blipFill>
                <a:blip r:embed="rId11"/>
                <a:stretch>
                  <a:fillRect l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B98A372-12BB-7B45-9D60-20566D5ADD08}"/>
                  </a:ext>
                </a:extLst>
              </p:cNvPr>
              <p:cNvSpPr/>
              <p:nvPr/>
            </p:nvSpPr>
            <p:spPr>
              <a:xfrm>
                <a:off x="11504167" y="4835080"/>
                <a:ext cx="5261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B98A372-12BB-7B45-9D60-20566D5ADD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167" y="4835080"/>
                <a:ext cx="526105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7031FB7-0047-8A4D-990F-5D5D8B394E3C}"/>
                  </a:ext>
                </a:extLst>
              </p:cNvPr>
              <p:cNvSpPr/>
              <p:nvPr/>
            </p:nvSpPr>
            <p:spPr>
              <a:xfrm>
                <a:off x="9869971" y="4846803"/>
                <a:ext cx="5485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7031FB7-0047-8A4D-990F-5D5D8B394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71" y="4846803"/>
                <a:ext cx="548548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8CFF847-9EA9-AD4D-B481-93C60B48EDC8}"/>
                  </a:ext>
                </a:extLst>
              </p:cNvPr>
              <p:cNvSpPr/>
              <p:nvPr/>
            </p:nvSpPr>
            <p:spPr>
              <a:xfrm>
                <a:off x="9923895" y="5815127"/>
                <a:ext cx="4844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8CFF847-9EA9-AD4D-B481-93C60B48E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895" y="5815127"/>
                <a:ext cx="484428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81C666F-5AA9-2548-976F-140D222EFA13}"/>
                  </a:ext>
                </a:extLst>
              </p:cNvPr>
              <p:cNvSpPr/>
              <p:nvPr/>
            </p:nvSpPr>
            <p:spPr>
              <a:xfrm>
                <a:off x="11525269" y="5812783"/>
                <a:ext cx="5421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81C666F-5AA9-2548-976F-140D222EF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269" y="5812783"/>
                <a:ext cx="542136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11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48F9-E877-7A4D-BD2C-740F0D0D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1" y="127621"/>
            <a:ext cx="4778829" cy="774906"/>
          </a:xfrm>
        </p:spPr>
        <p:txBody>
          <a:bodyPr/>
          <a:lstStyle/>
          <a:p>
            <a:r>
              <a:rPr lang="en-US" dirty="0"/>
              <a:t>Mechanism Design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F63BE-BBEA-1D4F-AB39-48807BFC3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9430" y="1043736"/>
                <a:ext cx="6904513" cy="56866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Nash equilibrium occurs if:</a:t>
                </a:r>
              </a:p>
              <a:p>
                <a:pPr lvl="1"/>
                <a:r>
                  <a:rPr lang="en-US" dirty="0"/>
                  <a:t>All players have sufficient computation</a:t>
                </a:r>
              </a:p>
              <a:p>
                <a:pPr lvl="1"/>
                <a:r>
                  <a:rPr lang="en-US" dirty="0"/>
                  <a:t>All available actions listed in the payoff matrix</a:t>
                </a:r>
              </a:p>
              <a:p>
                <a:pPr lvl="1"/>
                <a:r>
                  <a:rPr lang="en-US" dirty="0"/>
                  <a:t>Payoff matrix lists true outcome values</a:t>
                </a:r>
              </a:p>
              <a:p>
                <a:r>
                  <a:rPr lang="en-US" dirty="0"/>
                  <a:t>Iterated games: </a:t>
                </a:r>
              </a:p>
              <a:p>
                <a:pPr lvl="1"/>
                <a:r>
                  <a:rPr lang="en-US" dirty="0"/>
                  <a:t>Fixed # games: start from the end, plan backward</a:t>
                </a:r>
              </a:p>
              <a:p>
                <a:pPr lvl="1"/>
                <a:r>
                  <a:rPr lang="en-US" dirty="0"/>
                  <a:t>Random # games: maximize expected gain</a:t>
                </a:r>
              </a:p>
              <a:p>
                <a:r>
                  <a:rPr lang="en-US" dirty="0"/>
                  <a:t>Nash Equilibrium in various auctions:</a:t>
                </a:r>
              </a:p>
              <a:p>
                <a:pPr lvl="1"/>
                <a:r>
                  <a:rPr lang="en-US" dirty="0"/>
                  <a:t>English auction: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Sealed Bid: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Second-Price: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all players</a:t>
                </a:r>
              </a:p>
              <a:p>
                <a:r>
                  <a:rPr lang="en-US" dirty="0"/>
                  <a:t>VCG mechanism to avoid tragedy of the commons: each unsuccessful bidder pays nothing; each successful bidder pays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F63BE-BBEA-1D4F-AB39-48807BFC3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430" y="1043736"/>
                <a:ext cx="6904513" cy="5686643"/>
              </a:xfrm>
              <a:blipFill>
                <a:blip r:embed="rId2"/>
                <a:stretch>
                  <a:fillRect l="-1473" t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6EDBF82A-0A0F-8D4E-8309-8E83EA8D2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10" y="308721"/>
            <a:ext cx="5301528" cy="397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61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B606-01A4-C74D-A482-A4B621C8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sample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970F1-A92A-3A41-B4C2-B1DDED1E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classifiers: practice exam problem 4 (today)</a:t>
            </a:r>
          </a:p>
          <a:p>
            <a:r>
              <a:rPr lang="en-US" dirty="0"/>
              <a:t>DNNs: next lecture, probably I’ll write a new practice problem</a:t>
            </a:r>
          </a:p>
          <a:p>
            <a:r>
              <a:rPr lang="en-US" dirty="0"/>
              <a:t>Q-learning: next lecture, probably I’ll write a new practice problem</a:t>
            </a:r>
          </a:p>
          <a:p>
            <a:r>
              <a:rPr lang="en-US" dirty="0"/>
              <a:t>Games of chance &amp; imperfect information: next lecture</a:t>
            </a:r>
          </a:p>
          <a:p>
            <a:r>
              <a:rPr lang="en-US" dirty="0"/>
              <a:t>Game theory &amp; Mechanism design: next lecture</a:t>
            </a:r>
          </a:p>
        </p:txBody>
      </p:sp>
    </p:spTree>
    <p:extLst>
      <p:ext uri="{BB962C8B-B14F-4D97-AF65-F5344CB8AC3E}">
        <p14:creationId xmlns:p14="http://schemas.microsoft.com/office/powerpoint/2010/main" val="31498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324F-118F-364B-862C-F25F4C50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Exam Problem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2F983-55E9-F542-A936-4D765CC835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You are a Hollywood producer. You have a script in your hand, and you want to make a movie. Before starting, however, you want to predict if the movie you want to make will rake in huge profits, or utterly fail at the box office. You hire two critics A and B to read the script and rate it on a scale of 1 to 5 (assume only integer scores). Each critic reads it independently and announces their verdict. Of course, the critics might be biased and/or not perfect, therefore you may not be able to simply average their scores. Instead, you decide to use a perceptron </a:t>
            </a:r>
            <a:r>
              <a:rPr lang="en-US" dirty="0" err="1"/>
              <a:t>toclassify</a:t>
            </a:r>
            <a:r>
              <a:rPr lang="en-US" dirty="0"/>
              <a:t> your data. There are three features: a constant bias, and the two reviewer scores. Thus f0 = 1 (a constant bias), f1 = score given by reviewer A, and f2 = score given by reviewer B.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78977C-5F43-BB44-9D7A-F75C428B1D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5330758"/>
              </p:ext>
            </p:extLst>
          </p:nvPr>
        </p:nvGraphicFramePr>
        <p:xfrm>
          <a:off x="7172695" y="1825625"/>
          <a:ext cx="4608616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54">
                  <a:extLst>
                    <a:ext uri="{9D8B030D-6E8A-4147-A177-3AD203B41FA5}">
                      <a16:colId xmlns:a16="http://schemas.microsoft.com/office/drawing/2014/main" val="1922897800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1649846834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1713328173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3856528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Movie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23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Pellet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76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Ghosts!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6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 is 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60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a pizza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19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Endless Maze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5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3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FEF2-466D-1C4D-AA29-0E186A12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the 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09AE-4BE9-7C46-BF77-7AE29E9CB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exam will be on Compass.</a:t>
            </a:r>
          </a:p>
          <a:p>
            <a:r>
              <a:rPr lang="en-US" dirty="0"/>
              <a:t>The regular section is 7-10pm on May 13.  </a:t>
            </a:r>
          </a:p>
          <a:p>
            <a:pPr lvl="1"/>
            <a:r>
              <a:rPr lang="en-US" dirty="0"/>
              <a:t>Alternate exam is 7-10am May 13; if you prefer 7am, please e-mail the instructor.</a:t>
            </a:r>
          </a:p>
          <a:p>
            <a:r>
              <a:rPr lang="en-US" dirty="0"/>
              <a:t>Exam is open-book, open-notes, open-internet.  You can search for a solution on-line, but you MAY NOT ASK FOR HELP from another human being.</a:t>
            </a:r>
          </a:p>
          <a:p>
            <a:r>
              <a:rPr lang="en-US" dirty="0"/>
              <a:t>Exception: you can ask the instructors, if you have a question.  Piazza will be locked so that it ONLY accepts private posts to the instructors; please use piazza if you have questions during the exam.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2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324F-118F-364B-862C-F25F4C50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Exam Problem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2F983-55E9-F542-A936-4D765CC835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(a) Train the perceptron to generate Y* = 1 if the movie returns a profit, Y* = -1 otherwise. The initial weights are w0 = -1,w1 = 0,w2 = 0. Present each row of the table as a training token and update the perceptron weights before moving on to the next row. Use a learning rate of  eta=1. After each of the training examples has been presented once (one epoch), what are the weights?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78977C-5F43-BB44-9D7A-F75C428B1D6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172695" y="1825625"/>
          <a:ext cx="4608616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54">
                  <a:extLst>
                    <a:ext uri="{9D8B030D-6E8A-4147-A177-3AD203B41FA5}">
                      <a16:colId xmlns:a16="http://schemas.microsoft.com/office/drawing/2014/main" val="1922897800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1649846834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1713328173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3856528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Movie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23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Pellet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76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Ghosts!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6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 is 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60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a pizza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19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Endless Maze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5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936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324F-118F-364B-862C-F25F4C50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Exam Problem 4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78977C-5F43-BB44-9D7A-F75C428B1D6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172695" y="1825625"/>
          <a:ext cx="4608616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54">
                  <a:extLst>
                    <a:ext uri="{9D8B030D-6E8A-4147-A177-3AD203B41FA5}">
                      <a16:colId xmlns:a16="http://schemas.microsoft.com/office/drawing/2014/main" val="1922897800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1649846834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1713328173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3856528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Movie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23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Pellet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76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Ghosts!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6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 is 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60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a pizza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19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Endless Maze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5203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42C70FB-40B8-9841-B5A1-E6E7F6FE8B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045235"/>
                  </p:ext>
                </p:extLst>
              </p:nvPr>
            </p:nvGraphicFramePr>
            <p:xfrm>
              <a:off x="369450" y="1859698"/>
              <a:ext cx="6387609" cy="27623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464">
                      <a:extLst>
                        <a:ext uri="{9D8B030D-6E8A-4147-A177-3AD203B41FA5}">
                          <a16:colId xmlns:a16="http://schemas.microsoft.com/office/drawing/2014/main" val="1563265701"/>
                        </a:ext>
                      </a:extLst>
                    </a:gridCol>
                    <a:gridCol w="1428405">
                      <a:extLst>
                        <a:ext uri="{9D8B030D-6E8A-4147-A177-3AD203B41FA5}">
                          <a16:colId xmlns:a16="http://schemas.microsoft.com/office/drawing/2014/main" val="3265279221"/>
                        </a:ext>
                      </a:extLst>
                    </a:gridCol>
                    <a:gridCol w="1428705">
                      <a:extLst>
                        <a:ext uri="{9D8B030D-6E8A-4147-A177-3AD203B41FA5}">
                          <a16:colId xmlns:a16="http://schemas.microsoft.com/office/drawing/2014/main" val="3338623332"/>
                        </a:ext>
                      </a:extLst>
                    </a:gridCol>
                    <a:gridCol w="1034989">
                      <a:extLst>
                        <a:ext uri="{9D8B030D-6E8A-4147-A177-3AD203B41FA5}">
                          <a16:colId xmlns:a16="http://schemas.microsoft.com/office/drawing/2014/main" val="209223189"/>
                        </a:ext>
                      </a:extLst>
                    </a:gridCol>
                    <a:gridCol w="1710046">
                      <a:extLst>
                        <a:ext uri="{9D8B030D-6E8A-4147-A177-3AD203B41FA5}">
                          <a16:colId xmlns:a16="http://schemas.microsoft.com/office/drawing/2014/main" val="3233325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Iteration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Weights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  <m:t>sgn</m:t>
                              </m:r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dirty="0"/>
                            <a:t>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Change weights?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91574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[−1,0,0]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0076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[−1,0,0]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[1,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1844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87182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2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7173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42C70FB-40B8-9841-B5A1-E6E7F6FE8B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045235"/>
                  </p:ext>
                </p:extLst>
              </p:nvPr>
            </p:nvGraphicFramePr>
            <p:xfrm>
              <a:off x="369450" y="1859698"/>
              <a:ext cx="6387609" cy="27623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464">
                      <a:extLst>
                        <a:ext uri="{9D8B030D-6E8A-4147-A177-3AD203B41FA5}">
                          <a16:colId xmlns:a16="http://schemas.microsoft.com/office/drawing/2014/main" val="1563265701"/>
                        </a:ext>
                      </a:extLst>
                    </a:gridCol>
                    <a:gridCol w="1428405">
                      <a:extLst>
                        <a:ext uri="{9D8B030D-6E8A-4147-A177-3AD203B41FA5}">
                          <a16:colId xmlns:a16="http://schemas.microsoft.com/office/drawing/2014/main" val="3265279221"/>
                        </a:ext>
                      </a:extLst>
                    </a:gridCol>
                    <a:gridCol w="1428705">
                      <a:extLst>
                        <a:ext uri="{9D8B030D-6E8A-4147-A177-3AD203B41FA5}">
                          <a16:colId xmlns:a16="http://schemas.microsoft.com/office/drawing/2014/main" val="3338623332"/>
                        </a:ext>
                      </a:extLst>
                    </a:gridCol>
                    <a:gridCol w="1034989">
                      <a:extLst>
                        <a:ext uri="{9D8B030D-6E8A-4147-A177-3AD203B41FA5}">
                          <a16:colId xmlns:a16="http://schemas.microsoft.com/office/drawing/2014/main" val="209223189"/>
                        </a:ext>
                      </a:extLst>
                    </a:gridCol>
                    <a:gridCol w="1710046">
                      <a:extLst>
                        <a:ext uri="{9D8B030D-6E8A-4147-A177-3AD203B41FA5}">
                          <a16:colId xmlns:a16="http://schemas.microsoft.com/office/drawing/2014/main" val="323332524"/>
                        </a:ext>
                      </a:extLst>
                    </a:gridCol>
                  </a:tblGrid>
                  <a:tr h="90811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Iteration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Weights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43" t="-5556" r="-19464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Change weights?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4074" t="-5556" r="-741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1574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752" t="-262069" r="-292035" b="-4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43" t="-262069" r="-194643" b="-4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0076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752" t="-362069" r="-292035" b="-3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43" t="-362069" r="-194643" b="-3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4074" t="-362069" r="-741" b="-3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1844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752" t="-462069" r="-292035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43" t="-462069" r="-194643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4074" t="-462069" r="-741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87182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752" t="-543333" r="-292035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43" t="-543333" r="-194643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4074" t="-543333" r="-741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82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752" t="-665517" r="-292035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43" t="-665517" r="-194643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7173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76968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324F-118F-364B-862C-F25F4C50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Exam Problem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2F983-55E9-F542-A936-4D765CC835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(b) Suppose that, instead of learning whether the movie is profitable, you want to learn a perceptron that will always output Y* = +1 when the total of the two reviewer scores is more than 8, and Y* = -1 otherwise. Is this possible? If so, what are the weights w0, w1, and w2 that will make this possible?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78977C-5F43-BB44-9D7A-F75C428B1D6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172695" y="1825625"/>
          <a:ext cx="4608616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54">
                  <a:extLst>
                    <a:ext uri="{9D8B030D-6E8A-4147-A177-3AD203B41FA5}">
                      <a16:colId xmlns:a16="http://schemas.microsoft.com/office/drawing/2014/main" val="1922897800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1649846834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1713328173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3856528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Movie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23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Pellet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76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Ghosts!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6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 is 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60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a pizza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19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Endless Maze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5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98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324F-118F-364B-862C-F25F4C50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Exam Problem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2F983-55E9-F542-A936-4D765CC8358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(b) Suppose that, instead of learning whether the movie is profitable, you want to learn a perceptron that will always output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𝑠𝑔𝑛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(Y* = +1 when the total of the two reviewer scores is more than 8, and Y* = -1 otherwise). Is this possible? </a:t>
                </a:r>
              </a:p>
              <a:p>
                <a:pPr marL="0" indent="0">
                  <a:buNone/>
                </a:pPr>
                <a:r>
                  <a:rPr lang="en-US" dirty="0"/>
                  <a:t>Answer: yes, sure.  For example,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=−8,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2F983-55E9-F542-A936-4D765CC835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3509" r="-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78977C-5F43-BB44-9D7A-F75C428B1D6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172695" y="1825625"/>
          <a:ext cx="4608616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54">
                  <a:extLst>
                    <a:ext uri="{9D8B030D-6E8A-4147-A177-3AD203B41FA5}">
                      <a16:colId xmlns:a16="http://schemas.microsoft.com/office/drawing/2014/main" val="1922897800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1649846834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1713328173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3856528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Movie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23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Pellet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76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Ghosts!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6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 is 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60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a pizza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19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Endless Maze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5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914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324F-118F-364B-862C-F25F4C50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Exam Problem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2F983-55E9-F542-A936-4D765CC835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(c) Instead of either part (a) or part (b), suppose you want to learn a perceptron that will always output Y*= +1 when the two reviewers agree (when their scores are exactly the same), and will output Y*= -1 otherwise. Is this possible? If so, what are the weights w0, w1 and w2 that will make this possible?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78977C-5F43-BB44-9D7A-F75C428B1D6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172695" y="1825625"/>
          <a:ext cx="4608616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54">
                  <a:extLst>
                    <a:ext uri="{9D8B030D-6E8A-4147-A177-3AD203B41FA5}">
                      <a16:colId xmlns:a16="http://schemas.microsoft.com/office/drawing/2014/main" val="1922897800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1649846834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1713328173"/>
                    </a:ext>
                  </a:extLst>
                </a:gridCol>
                <a:gridCol w="1152154">
                  <a:extLst>
                    <a:ext uri="{9D8B030D-6E8A-4147-A177-3AD203B41FA5}">
                      <a16:colId xmlns:a16="http://schemas.microsoft.com/office/drawing/2014/main" val="3856528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Movie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23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Pellet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76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Ghosts!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6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 is 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60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a pizza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19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Endless Maze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5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990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324F-118F-364B-862C-F25F4C50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Exam Problem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2F983-55E9-F542-A936-4D765CC8358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(c)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this possible? If so, what are the weights w0, w1 and w2 that will make this possible?</a:t>
                </a:r>
              </a:p>
              <a:p>
                <a:pPr marL="0" indent="0">
                  <a:buNone/>
                </a:pPr>
                <a:r>
                  <a:rPr lang="en-US" dirty="0"/>
                  <a:t>Answer: NO.  This is basically the XOR problem (but in reverse).  There is no linear classifier that can solve this problem.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2F983-55E9-F542-A936-4D765CC835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42105" r="-2934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1655E1-0E0D-0E41-91E6-FC39048F785F}"/>
              </a:ext>
            </a:extLst>
          </p:cNvPr>
          <p:cNvCxnSpPr/>
          <p:nvPr/>
        </p:nvCxnSpPr>
        <p:spPr>
          <a:xfrm>
            <a:off x="6692893" y="1721870"/>
            <a:ext cx="3575714" cy="27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04EB86-98F4-DF4E-87B1-82CCD37A90B1}"/>
              </a:ext>
            </a:extLst>
          </p:cNvPr>
          <p:cNvCxnSpPr/>
          <p:nvPr/>
        </p:nvCxnSpPr>
        <p:spPr>
          <a:xfrm flipH="1" flipV="1">
            <a:off x="7266100" y="261561"/>
            <a:ext cx="40943" cy="18819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C098250-6A50-344E-BDF4-84A638AE190E}"/>
              </a:ext>
            </a:extLst>
          </p:cNvPr>
          <p:cNvSpPr/>
          <p:nvPr/>
        </p:nvSpPr>
        <p:spPr>
          <a:xfrm>
            <a:off x="8589930" y="1603881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1D1530-52D9-AE45-BB88-CF92E4A1D332}"/>
              </a:ext>
            </a:extLst>
          </p:cNvPr>
          <p:cNvSpPr/>
          <p:nvPr/>
        </p:nvSpPr>
        <p:spPr>
          <a:xfrm>
            <a:off x="8537610" y="514335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99B7C2-0D58-044D-8C5E-C9931D5BCE6A}"/>
              </a:ext>
            </a:extLst>
          </p:cNvPr>
          <p:cNvSpPr/>
          <p:nvPr/>
        </p:nvSpPr>
        <p:spPr>
          <a:xfrm>
            <a:off x="7134166" y="475663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C4AFC2-9964-F846-B2F1-F207BE4744FE}"/>
              </a:ext>
            </a:extLst>
          </p:cNvPr>
          <p:cNvSpPr/>
          <p:nvPr/>
        </p:nvSpPr>
        <p:spPr>
          <a:xfrm>
            <a:off x="7161460" y="1594787"/>
            <a:ext cx="272956" cy="254465"/>
          </a:xfrm>
          <a:prstGeom prst="ellipse">
            <a:avLst/>
          </a:prstGeom>
          <a:solidFill>
            <a:srgbClr val="0432FF"/>
          </a:solidFill>
          <a:ln w="127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A989984-5058-4542-84F1-7E62E81FDBC7}"/>
                  </a:ext>
                </a:extLst>
              </p:cNvPr>
              <p:cNvSpPr/>
              <p:nvPr/>
            </p:nvSpPr>
            <p:spPr>
              <a:xfrm>
                <a:off x="10357289" y="1458421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A989984-5058-4542-84F1-7E62E81FD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289" y="1458421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l="-25000" r="-8333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E90A407-2C29-854C-85D0-092661A5B66B}"/>
                  </a:ext>
                </a:extLst>
              </p:cNvPr>
              <p:cNvSpPr/>
              <p:nvPr/>
            </p:nvSpPr>
            <p:spPr>
              <a:xfrm>
                <a:off x="6742591" y="-157515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E90A407-2C29-854C-85D0-092661A5B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91" y="-157515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18421" r="-789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5A7BF8-062B-AC4F-AB14-8EEBC2517C12}"/>
              </a:ext>
            </a:extLst>
          </p:cNvPr>
          <p:cNvCxnSpPr/>
          <p:nvPr/>
        </p:nvCxnSpPr>
        <p:spPr>
          <a:xfrm>
            <a:off x="6702417" y="6360568"/>
            <a:ext cx="3575714" cy="27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5E9484-23A1-BE43-868B-A8E1DDB2B63B}"/>
              </a:ext>
            </a:extLst>
          </p:cNvPr>
          <p:cNvCxnSpPr>
            <a:cxnSpLocks/>
          </p:cNvCxnSpPr>
          <p:nvPr/>
        </p:nvCxnSpPr>
        <p:spPr>
          <a:xfrm flipH="1" flipV="1">
            <a:off x="7219160" y="2409488"/>
            <a:ext cx="97408" cy="4372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8DFA4FA-C342-0A41-99FC-1954CAAE5B7B}"/>
              </a:ext>
            </a:extLst>
          </p:cNvPr>
          <p:cNvSpPr/>
          <p:nvPr/>
        </p:nvSpPr>
        <p:spPr>
          <a:xfrm>
            <a:off x="8242266" y="5228160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0B743A-B364-944D-AA4D-B6FCD82BDB7D}"/>
              </a:ext>
            </a:extLst>
          </p:cNvPr>
          <p:cNvSpPr/>
          <p:nvPr/>
        </p:nvSpPr>
        <p:spPr>
          <a:xfrm>
            <a:off x="7647014" y="5210191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A4465D-8C27-F345-B189-7F184AF160B8}"/>
              </a:ext>
            </a:extLst>
          </p:cNvPr>
          <p:cNvSpPr/>
          <p:nvPr/>
        </p:nvSpPr>
        <p:spPr>
          <a:xfrm>
            <a:off x="7658043" y="5757302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019ADAF-BC1E-2847-8078-6FF89CF80743}"/>
              </a:ext>
            </a:extLst>
          </p:cNvPr>
          <p:cNvSpPr/>
          <p:nvPr/>
        </p:nvSpPr>
        <p:spPr>
          <a:xfrm>
            <a:off x="8256836" y="5761995"/>
            <a:ext cx="272956" cy="254465"/>
          </a:xfrm>
          <a:prstGeom prst="ellipse">
            <a:avLst/>
          </a:prstGeom>
          <a:solidFill>
            <a:srgbClr val="0432FF"/>
          </a:solidFill>
          <a:ln w="127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F3B39C2-20BA-254F-BF82-67FDE5091AAE}"/>
                  </a:ext>
                </a:extLst>
              </p:cNvPr>
              <p:cNvSpPr/>
              <p:nvPr/>
            </p:nvSpPr>
            <p:spPr>
              <a:xfrm>
                <a:off x="10366813" y="6097119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F3B39C2-20BA-254F-BF82-67FDE5091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813" y="6097119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l="-21622" r="-810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F2F378D-3CBF-5740-B072-6E0921381FB3}"/>
                  </a:ext>
                </a:extLst>
              </p:cNvPr>
              <p:cNvSpPr/>
              <p:nvPr/>
            </p:nvSpPr>
            <p:spPr>
              <a:xfrm>
                <a:off x="6752115" y="2409488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F2F378D-3CBF-5740-B072-6E0921381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115" y="2409488"/>
                <a:ext cx="467045" cy="584775"/>
              </a:xfrm>
              <a:prstGeom prst="rect">
                <a:avLst/>
              </a:prstGeom>
              <a:blipFill>
                <a:blip r:embed="rId6"/>
                <a:stretch>
                  <a:fillRect l="-18919" r="-10811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6E1C6919-938E-5044-899C-7EF184BA97D1}"/>
              </a:ext>
            </a:extLst>
          </p:cNvPr>
          <p:cNvSpPr/>
          <p:nvPr/>
        </p:nvSpPr>
        <p:spPr>
          <a:xfrm>
            <a:off x="7627961" y="4662497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B48631-4151-5C42-899F-1308D65CE582}"/>
              </a:ext>
            </a:extLst>
          </p:cNvPr>
          <p:cNvSpPr/>
          <p:nvPr/>
        </p:nvSpPr>
        <p:spPr>
          <a:xfrm>
            <a:off x="7623196" y="4100519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D45E6A-0001-914A-9230-D56E6C8C92CE}"/>
              </a:ext>
            </a:extLst>
          </p:cNvPr>
          <p:cNvSpPr/>
          <p:nvPr/>
        </p:nvSpPr>
        <p:spPr>
          <a:xfrm>
            <a:off x="7618431" y="3581404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DBB75D-E89A-0742-89D3-3F5472D836F1}"/>
              </a:ext>
            </a:extLst>
          </p:cNvPr>
          <p:cNvSpPr/>
          <p:nvPr/>
        </p:nvSpPr>
        <p:spPr>
          <a:xfrm>
            <a:off x="8223275" y="4672022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7C0D58-6E7D-D549-BB38-C84032F0C2A7}"/>
              </a:ext>
            </a:extLst>
          </p:cNvPr>
          <p:cNvSpPr/>
          <p:nvPr/>
        </p:nvSpPr>
        <p:spPr>
          <a:xfrm>
            <a:off x="8218510" y="4124332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EE5DD6-3805-2840-B3B9-FA29270DCA56}"/>
              </a:ext>
            </a:extLst>
          </p:cNvPr>
          <p:cNvSpPr/>
          <p:nvPr/>
        </p:nvSpPr>
        <p:spPr>
          <a:xfrm>
            <a:off x="8213745" y="3605217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5C9677-791A-774B-BB4B-232C0A8E2429}"/>
              </a:ext>
            </a:extLst>
          </p:cNvPr>
          <p:cNvSpPr/>
          <p:nvPr/>
        </p:nvSpPr>
        <p:spPr>
          <a:xfrm>
            <a:off x="8809010" y="4694756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26E420-EB03-714F-AC0D-59D9B1D559A1}"/>
              </a:ext>
            </a:extLst>
          </p:cNvPr>
          <p:cNvSpPr/>
          <p:nvPr/>
        </p:nvSpPr>
        <p:spPr>
          <a:xfrm>
            <a:off x="8823580" y="5214303"/>
            <a:ext cx="272956" cy="254465"/>
          </a:xfrm>
          <a:prstGeom prst="ellipse">
            <a:avLst/>
          </a:prstGeom>
          <a:solidFill>
            <a:srgbClr val="0432FF"/>
          </a:solidFill>
          <a:ln w="127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640D8FD-1CC4-4943-AB8E-5B511D8A7FAF}"/>
              </a:ext>
            </a:extLst>
          </p:cNvPr>
          <p:cNvSpPr/>
          <p:nvPr/>
        </p:nvSpPr>
        <p:spPr>
          <a:xfrm>
            <a:off x="8790019" y="4138618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F0DC23-CDFF-DA40-B038-9D3A3C0AC1D5}"/>
              </a:ext>
            </a:extLst>
          </p:cNvPr>
          <p:cNvSpPr/>
          <p:nvPr/>
        </p:nvSpPr>
        <p:spPr>
          <a:xfrm>
            <a:off x="8785254" y="3605216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B4ADDAF-AB6E-A447-8ED9-D4987D638646}"/>
              </a:ext>
            </a:extLst>
          </p:cNvPr>
          <p:cNvSpPr/>
          <p:nvPr/>
        </p:nvSpPr>
        <p:spPr>
          <a:xfrm>
            <a:off x="8837641" y="5757867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B3F20B1-0BFD-CF44-A3C4-9CCD94C0FA53}"/>
              </a:ext>
            </a:extLst>
          </p:cNvPr>
          <p:cNvSpPr/>
          <p:nvPr/>
        </p:nvSpPr>
        <p:spPr>
          <a:xfrm>
            <a:off x="9390042" y="4161351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DD2E89D-A462-C34C-ABD6-DE03C0C3ECC1}"/>
              </a:ext>
            </a:extLst>
          </p:cNvPr>
          <p:cNvSpPr/>
          <p:nvPr/>
        </p:nvSpPr>
        <p:spPr>
          <a:xfrm>
            <a:off x="9404612" y="4680898"/>
            <a:ext cx="272956" cy="254465"/>
          </a:xfrm>
          <a:prstGeom prst="ellipse">
            <a:avLst/>
          </a:prstGeom>
          <a:solidFill>
            <a:srgbClr val="0432FF"/>
          </a:solidFill>
          <a:ln w="127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F9AF379-9F40-4543-BF1E-2BDBCC2F5138}"/>
              </a:ext>
            </a:extLst>
          </p:cNvPr>
          <p:cNvSpPr/>
          <p:nvPr/>
        </p:nvSpPr>
        <p:spPr>
          <a:xfrm>
            <a:off x="9371051" y="3605213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663BF89-0F1A-3F45-BFB7-F3415BFFB74F}"/>
              </a:ext>
            </a:extLst>
          </p:cNvPr>
          <p:cNvSpPr/>
          <p:nvPr/>
        </p:nvSpPr>
        <p:spPr>
          <a:xfrm>
            <a:off x="9423438" y="5772153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15BC66-C01A-824B-8318-0FEFC136698A}"/>
              </a:ext>
            </a:extLst>
          </p:cNvPr>
          <p:cNvSpPr/>
          <p:nvPr/>
        </p:nvSpPr>
        <p:spPr>
          <a:xfrm>
            <a:off x="9418673" y="5224462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1FA3BBE-9F0D-5040-A155-05405260FEA1}"/>
              </a:ext>
            </a:extLst>
          </p:cNvPr>
          <p:cNvSpPr/>
          <p:nvPr/>
        </p:nvSpPr>
        <p:spPr>
          <a:xfrm>
            <a:off x="9956784" y="3613655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3CF05E5-D1CA-FB4E-874F-CA05C66E0DF9}"/>
              </a:ext>
            </a:extLst>
          </p:cNvPr>
          <p:cNvSpPr/>
          <p:nvPr/>
        </p:nvSpPr>
        <p:spPr>
          <a:xfrm>
            <a:off x="9971354" y="4133202"/>
            <a:ext cx="272956" cy="254465"/>
          </a:xfrm>
          <a:prstGeom prst="ellipse">
            <a:avLst/>
          </a:prstGeom>
          <a:solidFill>
            <a:srgbClr val="0432FF"/>
          </a:solidFill>
          <a:ln w="127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B95B156-8735-484F-B7BF-E382B3CEB378}"/>
              </a:ext>
            </a:extLst>
          </p:cNvPr>
          <p:cNvSpPr/>
          <p:nvPr/>
        </p:nvSpPr>
        <p:spPr>
          <a:xfrm>
            <a:off x="9994945" y="5772156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1EFC0E6-79F2-5043-8479-A06CF8E0F47C}"/>
              </a:ext>
            </a:extLst>
          </p:cNvPr>
          <p:cNvSpPr/>
          <p:nvPr/>
        </p:nvSpPr>
        <p:spPr>
          <a:xfrm>
            <a:off x="9990180" y="5224457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E5D00E1-AA01-684A-A1E4-69041A9F11CA}"/>
              </a:ext>
            </a:extLst>
          </p:cNvPr>
          <p:cNvSpPr/>
          <p:nvPr/>
        </p:nvSpPr>
        <p:spPr>
          <a:xfrm>
            <a:off x="9985415" y="4676766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F8FA9A-35A3-9B4D-B213-6979C14377F5}"/>
              </a:ext>
            </a:extLst>
          </p:cNvPr>
          <p:cNvSpPr/>
          <p:nvPr/>
        </p:nvSpPr>
        <p:spPr>
          <a:xfrm>
            <a:off x="9066644" y="339225"/>
            <a:ext cx="1750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/>
            <a:r>
              <a:rPr lang="en-US" sz="3200" dirty="0"/>
              <a:t>The XOR problem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FF9E94-43F8-4F4C-823E-FDF0EADAE470}"/>
              </a:ext>
            </a:extLst>
          </p:cNvPr>
          <p:cNvSpPr/>
          <p:nvPr/>
        </p:nvSpPr>
        <p:spPr>
          <a:xfrm>
            <a:off x="9061880" y="2491885"/>
            <a:ext cx="1750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/>
            <a:r>
              <a:rPr lang="en-US" sz="3200" dirty="0"/>
              <a:t>This</a:t>
            </a:r>
          </a:p>
          <a:p>
            <a:pPr/>
            <a:r>
              <a:rPr lang="en-US" sz="3200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160141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8B2A-1555-BF47-83F7-F4213463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2D73-2687-2341-BDC6-52928E61B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will be approximately 20 questions on the exam (at most two parts per question), distributed as follows:</a:t>
            </a:r>
          </a:p>
          <a:p>
            <a:r>
              <a:rPr lang="en-US" dirty="0"/>
              <a:t>Part 1 of the course (Search-based AI): ~4 questions</a:t>
            </a:r>
          </a:p>
          <a:p>
            <a:r>
              <a:rPr lang="en-US" dirty="0"/>
              <a:t>Part 2 of the course (Probability-based AI): ~4 questions</a:t>
            </a:r>
          </a:p>
          <a:p>
            <a:r>
              <a:rPr lang="en-US" dirty="0"/>
              <a:t>Part 3 of the course (Learning-based AI): ~12 questions</a:t>
            </a:r>
          </a:p>
        </p:txBody>
      </p:sp>
    </p:spTree>
    <p:extLst>
      <p:ext uri="{BB962C8B-B14F-4D97-AF65-F5344CB8AC3E}">
        <p14:creationId xmlns:p14="http://schemas.microsoft.com/office/powerpoint/2010/main" val="255745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B606-01A4-C74D-A482-A4B621C8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from part 1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970F1-A92A-3A41-B4C2-B1DDED1E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(BFS, DFS, UCS, Greedy, A*): lectures 2-4</a:t>
            </a:r>
          </a:p>
          <a:p>
            <a:r>
              <a:rPr lang="en-US" dirty="0"/>
              <a:t>Constraint satisfaction problems &amp; planning: lectures 5 and 8</a:t>
            </a:r>
          </a:p>
          <a:p>
            <a:r>
              <a:rPr lang="en-US" dirty="0"/>
              <a:t>Robots/configuration space: lectures 6-7</a:t>
            </a:r>
          </a:p>
          <a:p>
            <a:r>
              <a:rPr lang="en-US" dirty="0"/>
              <a:t>Two-player games (minimax and alpha-beta): lectures 9-10</a:t>
            </a:r>
          </a:p>
        </p:txBody>
      </p:sp>
    </p:spTree>
    <p:extLst>
      <p:ext uri="{BB962C8B-B14F-4D97-AF65-F5344CB8AC3E}">
        <p14:creationId xmlns:p14="http://schemas.microsoft.com/office/powerpoint/2010/main" val="129346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B606-01A4-C74D-A482-A4B621C8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from part 2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970F1-A92A-3A41-B4C2-B1DDED1E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&amp; Naïve Bayes: lectures 12, 14</a:t>
            </a:r>
          </a:p>
          <a:p>
            <a:r>
              <a:rPr lang="en-US" dirty="0"/>
              <a:t>Bayes Nets: lectures 15, 16</a:t>
            </a:r>
          </a:p>
          <a:p>
            <a:r>
              <a:rPr lang="en-US" dirty="0"/>
              <a:t>Natural language and Computer vision: lectures 17, 20</a:t>
            </a:r>
          </a:p>
          <a:p>
            <a:r>
              <a:rPr lang="en-US" dirty="0"/>
              <a:t>HMMs: lectures 18, 19</a:t>
            </a:r>
          </a:p>
        </p:txBody>
      </p:sp>
    </p:spTree>
    <p:extLst>
      <p:ext uri="{BB962C8B-B14F-4D97-AF65-F5344CB8AC3E}">
        <p14:creationId xmlns:p14="http://schemas.microsoft.com/office/powerpoint/2010/main" val="184558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B606-01A4-C74D-A482-A4B621C8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from part 3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970F1-A92A-3A41-B4C2-B1DDED1E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Linear classifiers, KNN, Perceptron: lectures 22, 25, 26</a:t>
            </a:r>
          </a:p>
          <a:p>
            <a:r>
              <a:rPr lang="en-US" dirty="0"/>
              <a:t>Differentiable loss functions &amp; Deep neural networks (logistic regression, </a:t>
            </a:r>
            <a:r>
              <a:rPr lang="en-US" dirty="0" err="1"/>
              <a:t>softmax</a:t>
            </a:r>
            <a:r>
              <a:rPr lang="en-US" dirty="0"/>
              <a:t>, cross-entropy loss, back-propagation): lectures 26-28</a:t>
            </a:r>
          </a:p>
          <a:p>
            <a:r>
              <a:rPr lang="en-US" dirty="0"/>
              <a:t>MDP (Bellman’s equation, value iteration, policy iteration) &amp; Reinforcement learning (model-based, Q-learning, deep Q-learning, actor-critic): lectures 29-32</a:t>
            </a:r>
          </a:p>
          <a:p>
            <a:r>
              <a:rPr lang="en-US" dirty="0"/>
              <a:t>RL for two-player games, games of chance, imperfect information: lectures 33-34</a:t>
            </a:r>
          </a:p>
          <a:p>
            <a:r>
              <a:rPr lang="en-US" dirty="0"/>
              <a:t>Game theory &amp; Mechanism design: lectures 35-36</a:t>
            </a:r>
          </a:p>
        </p:txBody>
      </p:sp>
    </p:spTree>
    <p:extLst>
      <p:ext uri="{BB962C8B-B14F-4D97-AF65-F5344CB8AC3E}">
        <p14:creationId xmlns:p14="http://schemas.microsoft.com/office/powerpoint/2010/main" val="311134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0AE5-C1F3-FF4A-A923-EAB54EB9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56" y="127617"/>
            <a:ext cx="10515600" cy="1325563"/>
          </a:xfrm>
        </p:spPr>
        <p:txBody>
          <a:bodyPr/>
          <a:lstStyle/>
          <a:p>
            <a:r>
              <a:rPr lang="en-US" dirty="0"/>
              <a:t>Linear classifiers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9209" y="1524387"/>
                <a:ext cx="6792032" cy="506349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err="1">
                            <a:latin typeface="Cambria Math" panose="02040503050406030204" pitchFamily="18" charset="0"/>
                          </a:rPr>
                          <m:t>sgn</m:t>
                        </m:r>
                      </m:fName>
                      <m:e>
                        <m:d>
                          <m:d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 baseline="-25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 baseline="-25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 baseline="-25000" dirty="0" err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 baseline="-25000" dirty="0" err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A linear classifier can learn many types of binary functions (e.g., AND, OR, NOT), but it can’t learn XOR.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u="sng" dirty="0"/>
                  <a:t>Perceptron</a:t>
                </a:r>
                <a:r>
                  <a:rPr lang="en-US" sz="2400" dirty="0"/>
                  <a:t>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then do nothing.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then set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If the data are linearly separable, perceptron converges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 If not, you need a decreasing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e.g.,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sz="2400" b="1" u="sng" dirty="0"/>
                  <a:t>K-nearest neighbors (KNN)</a:t>
                </a:r>
                <a:r>
                  <a:rPr lang="en-US" sz="2400" dirty="0"/>
                  <a:t>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Find the K training tokens closest to the test token.  Have them vote: majority label is the label of the test token.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Result is a piece-wise linear classifier because the boundary between the features where training token #1 is closest, vs. training token #2 closest, is a line.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209" y="1524387"/>
                <a:ext cx="6792032" cy="5063490"/>
              </a:xfrm>
              <a:blipFill>
                <a:blip r:embed="rId2"/>
                <a:stretch>
                  <a:fillRect l="-560" t="-2256" r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A0F87A-3346-3A45-9DAA-FF292C227FA5}"/>
              </a:ext>
            </a:extLst>
          </p:cNvPr>
          <p:cNvCxnSpPr>
            <a:cxnSpLocks/>
          </p:cNvCxnSpPr>
          <p:nvPr/>
        </p:nvCxnSpPr>
        <p:spPr>
          <a:xfrm>
            <a:off x="7977048" y="4790901"/>
            <a:ext cx="3475294" cy="259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8C9DC8-DA52-4B44-8918-03CAA6932931}"/>
                  </a:ext>
                </a:extLst>
              </p:cNvPr>
              <p:cNvSpPr/>
              <p:nvPr/>
            </p:nvSpPr>
            <p:spPr>
              <a:xfrm>
                <a:off x="7990504" y="1984955"/>
                <a:ext cx="4660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8C9DC8-DA52-4B44-8918-03CAA6932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504" y="1984955"/>
                <a:ext cx="46608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089141-14E4-EE45-9F84-54430B80A90F}"/>
              </a:ext>
            </a:extLst>
          </p:cNvPr>
          <p:cNvCxnSpPr>
            <a:cxnSpLocks/>
          </p:cNvCxnSpPr>
          <p:nvPr/>
        </p:nvCxnSpPr>
        <p:spPr>
          <a:xfrm flipV="1">
            <a:off x="8358048" y="2032461"/>
            <a:ext cx="0" cy="29517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Dog">
            <a:extLst>
              <a:ext uri="{FF2B5EF4-FFF2-40B4-BE49-F238E27FC236}">
                <a16:creationId xmlns:a16="http://schemas.microsoft.com/office/drawing/2014/main" id="{A6E8DEDB-1E19-B143-89DE-A59BDF3E2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610831" y="2468485"/>
            <a:ext cx="1402241" cy="15849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C70BA-B3A4-4A40-8EC1-4847F2825676}"/>
                  </a:ext>
                </a:extLst>
              </p:cNvPr>
              <p:cNvSpPr/>
              <p:nvPr/>
            </p:nvSpPr>
            <p:spPr>
              <a:xfrm>
                <a:off x="11400306" y="4612769"/>
                <a:ext cx="4660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C70BA-B3A4-4A40-8EC1-4847F2825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306" y="4612769"/>
                <a:ext cx="4660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A54A0F58-1DDF-C94F-A184-84BD45163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9329" y="1945083"/>
            <a:ext cx="1377870" cy="881837"/>
          </a:xfrm>
          <a:prstGeom prst="rect">
            <a:avLst/>
          </a:prstGeom>
        </p:spPr>
      </p:pic>
      <p:pic>
        <p:nvPicPr>
          <p:cNvPr id="25" name="Graphic 24" descr="Cat">
            <a:extLst>
              <a:ext uri="{FF2B5EF4-FFF2-40B4-BE49-F238E27FC236}">
                <a16:creationId xmlns:a16="http://schemas.microsoft.com/office/drawing/2014/main" id="{CB5F6310-160E-F042-BA8C-DAF7DBCA0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00824" y="4430039"/>
            <a:ext cx="742831" cy="742831"/>
          </a:xfrm>
          <a:prstGeom prst="rect">
            <a:avLst/>
          </a:prstGeom>
        </p:spPr>
      </p:pic>
      <p:pic>
        <p:nvPicPr>
          <p:cNvPr id="28" name="Picture 27" descr="A small white dog sitting on a wooden surface&#10;&#10;Description automatically generated">
            <a:extLst>
              <a:ext uri="{FF2B5EF4-FFF2-40B4-BE49-F238E27FC236}">
                <a16:creationId xmlns:a16="http://schemas.microsoft.com/office/drawing/2014/main" id="{BC96F07B-A337-2543-8A21-3A55CCBEC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299" y="4068042"/>
            <a:ext cx="1149523" cy="862454"/>
          </a:xfrm>
          <a:prstGeom prst="rect">
            <a:avLst/>
          </a:prstGeom>
        </p:spPr>
      </p:pic>
      <p:pic>
        <p:nvPicPr>
          <p:cNvPr id="30" name="Picture 29" descr="A cat sitt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64894EB1-0478-594A-8F72-75F3ABA51B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83" y="3504114"/>
            <a:ext cx="684661" cy="91288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89ECF2-0815-C848-9BE0-A4647A525B60}"/>
              </a:ext>
            </a:extLst>
          </p:cNvPr>
          <p:cNvCxnSpPr>
            <a:cxnSpLocks/>
          </p:cNvCxnSpPr>
          <p:nvPr/>
        </p:nvCxnSpPr>
        <p:spPr>
          <a:xfrm>
            <a:off x="7977048" y="2698482"/>
            <a:ext cx="2713294" cy="247438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C1769BE-DA8D-8347-A8EC-64265D4F6472}"/>
              </a:ext>
            </a:extLst>
          </p:cNvPr>
          <p:cNvCxnSpPr>
            <a:cxnSpLocks/>
          </p:cNvCxnSpPr>
          <p:nvPr/>
        </p:nvCxnSpPr>
        <p:spPr>
          <a:xfrm flipV="1">
            <a:off x="9542123" y="3135085"/>
            <a:ext cx="1066390" cy="1004209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82207-A4A4-A54C-AEF8-A07CDACA0B9B}"/>
              </a:ext>
            </a:extLst>
          </p:cNvPr>
          <p:cNvSpPr/>
          <p:nvPr/>
        </p:nvSpPr>
        <p:spPr>
          <a:xfrm>
            <a:off x="10438409" y="4972438"/>
            <a:ext cx="1689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CC BY-SA 4.0, https://</a:t>
            </a:r>
            <a:r>
              <a:rPr lang="en-US" sz="1000" dirty="0" err="1"/>
              <a:t>commons.wikimedia.org</a:t>
            </a:r>
            <a:r>
              <a:rPr lang="en-US" sz="1000" dirty="0"/>
              <a:t>/w/</a:t>
            </a:r>
            <a:r>
              <a:rPr lang="en-US" sz="1000" dirty="0" err="1"/>
              <a:t>index.php?curid</a:t>
            </a:r>
            <a:r>
              <a:rPr lang="en-US" sz="1000" dirty="0"/>
              <a:t>=55084303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9D873A-5C52-F346-AE10-34ADA934082F}"/>
              </a:ext>
            </a:extLst>
          </p:cNvPr>
          <p:cNvSpPr/>
          <p:nvPr/>
        </p:nvSpPr>
        <p:spPr>
          <a:xfrm>
            <a:off x="8621483" y="1430824"/>
            <a:ext cx="23899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By </a:t>
            </a:r>
            <a:r>
              <a:rPr lang="en-US" sz="1000" dirty="0" err="1"/>
              <a:t>Smok</a:t>
            </a:r>
            <a:r>
              <a:rPr lang="en-US" sz="1000" dirty="0"/>
              <a:t> </a:t>
            </a:r>
            <a:r>
              <a:rPr lang="en-US" sz="1000" dirty="0" err="1"/>
              <a:t>Bazyli</a:t>
            </a:r>
            <a:r>
              <a:rPr lang="en-US" sz="1000" dirty="0"/>
              <a:t> - Own work, CC BY-SA 3.0, https://</a:t>
            </a:r>
            <a:r>
              <a:rPr lang="en-US" sz="1000" dirty="0" err="1"/>
              <a:t>commons.wikimedia.org</a:t>
            </a:r>
            <a:r>
              <a:rPr lang="en-US" sz="1000" dirty="0"/>
              <a:t>/w/</a:t>
            </a:r>
            <a:r>
              <a:rPr lang="en-US" sz="1000" dirty="0" err="1"/>
              <a:t>index.php?curid</a:t>
            </a:r>
            <a:r>
              <a:rPr lang="en-US" sz="1000" dirty="0"/>
              <a:t>=16864492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C15AB2-1604-534C-A365-421A104C18B1}"/>
              </a:ext>
            </a:extLst>
          </p:cNvPr>
          <p:cNvSpPr/>
          <p:nvPr/>
        </p:nvSpPr>
        <p:spPr>
          <a:xfrm>
            <a:off x="5965548" y="2848581"/>
            <a:ext cx="2489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By </a:t>
            </a:r>
            <a:r>
              <a:rPr lang="en-US" sz="1000" dirty="0" err="1"/>
              <a:t>Mandruss</a:t>
            </a:r>
            <a:r>
              <a:rPr lang="en-US" sz="1000" dirty="0"/>
              <a:t> - This file was derived from:  Maine Coon female 2.jpg, CC BY-SA 4.0, https://</a:t>
            </a:r>
            <a:r>
              <a:rPr lang="en-US" sz="1000" dirty="0" err="1"/>
              <a:t>commons.wikimedia.org</a:t>
            </a:r>
            <a:r>
              <a:rPr lang="en-US" sz="1000" dirty="0"/>
              <a:t>/w/</a:t>
            </a:r>
            <a:r>
              <a:rPr lang="en-US" sz="1000" dirty="0" err="1"/>
              <a:t>index.php?curid</a:t>
            </a:r>
            <a:r>
              <a:rPr lang="en-US" sz="1000" dirty="0"/>
              <a:t>=79389146</a:t>
            </a:r>
          </a:p>
        </p:txBody>
      </p:sp>
    </p:spTree>
    <p:extLst>
      <p:ext uri="{BB962C8B-B14F-4D97-AF65-F5344CB8AC3E}">
        <p14:creationId xmlns:p14="http://schemas.microsoft.com/office/powerpoint/2010/main" val="20078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6595-6A28-CC4F-ABBC-2DE83486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1" y="22269"/>
            <a:ext cx="7415712" cy="1325563"/>
          </a:xfrm>
        </p:spPr>
        <p:txBody>
          <a:bodyPr/>
          <a:lstStyle/>
          <a:p>
            <a:r>
              <a:rPr lang="en-US" dirty="0"/>
              <a:t>Deep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FD57-791D-E84B-A9BE-F8AAD4B28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11" y="1368422"/>
                <a:ext cx="6701533" cy="534200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Each </a:t>
                </a:r>
                <a:r>
                  <a:rPr lang="en-US" b="1" u="sng" dirty="0"/>
                  <a:t>excitation</a:t>
                </a:r>
                <a:r>
                  <a:rPr lang="en-US" dirty="0"/>
                  <a:t> is a linear combination of the previous node’s activations: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…where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called a “network weight,” and will be learned using back-propagation.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Each </a:t>
                </a:r>
                <a:r>
                  <a:rPr lang="en-US" b="1" u="sng" dirty="0"/>
                  <a:t>activation</a:t>
                </a:r>
                <a:r>
                  <a:rPr lang="en-US" dirty="0"/>
                  <a:t> is a scalar nonlinearity applied to the excitation: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…where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/>
                  <a:t> is called the “activation function;” it needs to be chosen in advance by the network designer.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FD57-791D-E84B-A9BE-F8AAD4B2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11" y="1368422"/>
                <a:ext cx="6701533" cy="5342005"/>
              </a:xfrm>
              <a:blipFill>
                <a:blip r:embed="rId2"/>
                <a:stretch>
                  <a:fillRect l="-756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A7F7316-713F-7247-82FC-C66A9CA4CCAD}"/>
                  </a:ext>
                </a:extLst>
              </p:cNvPr>
              <p:cNvSpPr/>
              <p:nvPr/>
            </p:nvSpPr>
            <p:spPr>
              <a:xfrm>
                <a:off x="7461193" y="272395"/>
                <a:ext cx="791179" cy="585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A7F7316-713F-7247-82FC-C66A9CA4C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193" y="272395"/>
                <a:ext cx="791179" cy="585097"/>
              </a:xfrm>
              <a:prstGeom prst="rect">
                <a:avLst/>
              </a:prstGeom>
              <a:blipFill>
                <a:blip r:embed="rId3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70E00FA-0524-ED47-9C53-DA7267D5546F}"/>
              </a:ext>
            </a:extLst>
          </p:cNvPr>
          <p:cNvCxnSpPr>
            <a:cxnSpLocks/>
            <a:stCxn id="85" idx="0"/>
            <a:endCxn id="134" idx="4"/>
          </p:cNvCxnSpPr>
          <p:nvPr/>
        </p:nvCxnSpPr>
        <p:spPr>
          <a:xfrm flipH="1" flipV="1">
            <a:off x="7364280" y="5619749"/>
            <a:ext cx="4606" cy="505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DF8F53F-F2B6-9042-B4CB-FE39CE105159}"/>
                  </a:ext>
                </a:extLst>
              </p:cNvPr>
              <p:cNvSpPr/>
              <p:nvPr/>
            </p:nvSpPr>
            <p:spPr>
              <a:xfrm>
                <a:off x="6974675" y="6125653"/>
                <a:ext cx="7884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DF8F53F-F2B6-9042-B4CB-FE39CE105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675" y="6125653"/>
                <a:ext cx="788421" cy="584775"/>
              </a:xfrm>
              <a:prstGeom prst="rect">
                <a:avLst/>
              </a:prstGeom>
              <a:blipFill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CCBDDBD-4644-CB40-99BD-E3B228E12FC7}"/>
              </a:ext>
            </a:extLst>
          </p:cNvPr>
          <p:cNvCxnSpPr>
            <a:cxnSpLocks/>
            <a:stCxn id="88" idx="0"/>
            <a:endCxn id="136" idx="4"/>
          </p:cNvCxnSpPr>
          <p:nvPr/>
        </p:nvCxnSpPr>
        <p:spPr>
          <a:xfrm flipH="1" flipV="1">
            <a:off x="8502521" y="5614985"/>
            <a:ext cx="9356" cy="534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BF939B9-E1C6-474C-B5E4-4E64808C72C7}"/>
                  </a:ext>
                </a:extLst>
              </p:cNvPr>
              <p:cNvSpPr/>
              <p:nvPr/>
            </p:nvSpPr>
            <p:spPr>
              <a:xfrm>
                <a:off x="8112921" y="6149465"/>
                <a:ext cx="7979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BF939B9-E1C6-474C-B5E4-4E64808C7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921" y="6149465"/>
                <a:ext cx="797911" cy="584775"/>
              </a:xfrm>
              <a:prstGeom prst="rect">
                <a:avLst/>
              </a:prstGeom>
              <a:blipFill>
                <a:blip r:embed="rId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BE1C72C-2E23-644C-A3C2-283D0F02863B}"/>
              </a:ext>
            </a:extLst>
          </p:cNvPr>
          <p:cNvCxnSpPr>
            <a:cxnSpLocks/>
            <a:stCxn id="91" idx="0"/>
            <a:endCxn id="137" idx="4"/>
          </p:cNvCxnSpPr>
          <p:nvPr/>
        </p:nvCxnSpPr>
        <p:spPr>
          <a:xfrm flipH="1" flipV="1">
            <a:off x="10326565" y="5624509"/>
            <a:ext cx="1618" cy="520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2FC8BE4-E6DC-F54F-9776-5B127FAD13E9}"/>
                  </a:ext>
                </a:extLst>
              </p:cNvPr>
              <p:cNvSpPr/>
              <p:nvPr/>
            </p:nvSpPr>
            <p:spPr>
              <a:xfrm>
                <a:off x="9908388" y="6144699"/>
                <a:ext cx="8395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2FC8BE4-E6DC-F54F-9776-5B127FAD1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388" y="6144699"/>
                <a:ext cx="839589" cy="584775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53F674F-C808-1941-83C3-A3ADDE0D1DEE}"/>
              </a:ext>
            </a:extLst>
          </p:cNvPr>
          <p:cNvCxnSpPr>
            <a:cxnSpLocks/>
            <a:stCxn id="94" idx="0"/>
            <a:endCxn id="139" idx="4"/>
          </p:cNvCxnSpPr>
          <p:nvPr/>
        </p:nvCxnSpPr>
        <p:spPr>
          <a:xfrm flipH="1" flipV="1">
            <a:off x="11321933" y="5605458"/>
            <a:ext cx="5911" cy="5773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25BA580-66EC-FA48-ACC9-29B2C5819201}"/>
                  </a:ext>
                </a:extLst>
              </p:cNvPr>
              <p:cNvSpPr/>
              <p:nvPr/>
            </p:nvSpPr>
            <p:spPr>
              <a:xfrm>
                <a:off x="11075210" y="6182798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25BA580-66EC-FA48-ACC9-29B2C5819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210" y="6182798"/>
                <a:ext cx="50526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9AABCFE-BE4A-3C49-94BC-42BF4897CB48}"/>
                  </a:ext>
                </a:extLst>
              </p:cNvPr>
              <p:cNvSpPr/>
              <p:nvPr/>
            </p:nvSpPr>
            <p:spPr>
              <a:xfrm>
                <a:off x="9122582" y="6173275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9AABCFE-BE4A-3C49-94BC-42BF4897C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82" y="6173275"/>
                <a:ext cx="58702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DCCDE48-B33A-A949-9A01-AB5F70EABCF0}"/>
              </a:ext>
            </a:extLst>
          </p:cNvPr>
          <p:cNvCxnSpPr>
            <a:cxnSpLocks/>
            <a:stCxn id="125" idx="0"/>
            <a:endCxn id="82" idx="2"/>
          </p:cNvCxnSpPr>
          <p:nvPr/>
        </p:nvCxnSpPr>
        <p:spPr>
          <a:xfrm flipH="1" flipV="1">
            <a:off x="7856783" y="857492"/>
            <a:ext cx="11926" cy="574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97C1D55-79D5-114D-8580-F84A84E2F49E}"/>
              </a:ext>
            </a:extLst>
          </p:cNvPr>
          <p:cNvCxnSpPr>
            <a:cxnSpLocks/>
            <a:stCxn id="127" idx="0"/>
            <a:endCxn id="104" idx="2"/>
          </p:cNvCxnSpPr>
          <p:nvPr/>
        </p:nvCxnSpPr>
        <p:spPr>
          <a:xfrm flipH="1" flipV="1">
            <a:off x="8999768" y="867017"/>
            <a:ext cx="7186" cy="560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3250D2B-F6F8-B849-BB1F-0CB9625CCDA6}"/>
              </a:ext>
            </a:extLst>
          </p:cNvPr>
          <p:cNvCxnSpPr>
            <a:cxnSpLocks/>
            <a:stCxn id="128" idx="0"/>
            <a:endCxn id="106" idx="2"/>
          </p:cNvCxnSpPr>
          <p:nvPr/>
        </p:nvCxnSpPr>
        <p:spPr>
          <a:xfrm flipH="1" flipV="1">
            <a:off x="10835028" y="890956"/>
            <a:ext cx="10262" cy="5457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1BC30BD-A9B3-5D4B-910C-77B4532ED7C2}"/>
                  </a:ext>
                </a:extLst>
              </p:cNvPr>
              <p:cNvSpPr/>
              <p:nvPr/>
            </p:nvSpPr>
            <p:spPr>
              <a:xfrm>
                <a:off x="8599434" y="281920"/>
                <a:ext cx="800667" cy="585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1BC30BD-A9B3-5D4B-910C-77B4532ED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434" y="281920"/>
                <a:ext cx="800667" cy="585097"/>
              </a:xfrm>
              <a:prstGeom prst="rect">
                <a:avLst/>
              </a:prstGeom>
              <a:blipFill>
                <a:blip r:embed="rId9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E378C86-C9C4-5D41-8726-8A2A0A04058F}"/>
                  </a:ext>
                </a:extLst>
              </p:cNvPr>
              <p:cNvSpPr/>
              <p:nvPr/>
            </p:nvSpPr>
            <p:spPr>
              <a:xfrm>
                <a:off x="10423473" y="305731"/>
                <a:ext cx="823109" cy="585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E378C86-C9C4-5D41-8726-8A2A0A040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473" y="305731"/>
                <a:ext cx="823109" cy="585225"/>
              </a:xfrm>
              <a:prstGeom prst="rect">
                <a:avLst/>
              </a:prstGeom>
              <a:blipFill>
                <a:blip r:embed="rId10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Oval 106">
            <a:extLst>
              <a:ext uri="{FF2B5EF4-FFF2-40B4-BE49-F238E27FC236}">
                <a16:creationId xmlns:a16="http://schemas.microsoft.com/office/drawing/2014/main" id="{69C33476-34B6-FB49-830E-D7D917F3F469}"/>
              </a:ext>
            </a:extLst>
          </p:cNvPr>
          <p:cNvSpPr/>
          <p:nvPr/>
        </p:nvSpPr>
        <p:spPr>
          <a:xfrm>
            <a:off x="6984740" y="424186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FF30ACE-46D6-504E-8C76-E651975C3BFF}"/>
              </a:ext>
            </a:extLst>
          </p:cNvPr>
          <p:cNvSpPr/>
          <p:nvPr/>
        </p:nvSpPr>
        <p:spPr>
          <a:xfrm>
            <a:off x="8122985" y="423710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00EDDAC-BD71-1941-8396-28AF497812C1}"/>
              </a:ext>
            </a:extLst>
          </p:cNvPr>
          <p:cNvSpPr/>
          <p:nvPr/>
        </p:nvSpPr>
        <p:spPr>
          <a:xfrm>
            <a:off x="9947033" y="424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3A13D0A5-35B7-6944-808D-5BCB052F52A0}"/>
              </a:ext>
            </a:extLst>
          </p:cNvPr>
          <p:cNvCxnSpPr>
            <a:cxnSpLocks/>
          </p:cNvCxnSpPr>
          <p:nvPr/>
        </p:nvCxnSpPr>
        <p:spPr>
          <a:xfrm flipV="1">
            <a:off x="7133081" y="4369176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35F941F4-A522-7440-9B2C-4CF23E724925}"/>
              </a:ext>
            </a:extLst>
          </p:cNvPr>
          <p:cNvCxnSpPr>
            <a:cxnSpLocks/>
          </p:cNvCxnSpPr>
          <p:nvPr/>
        </p:nvCxnSpPr>
        <p:spPr>
          <a:xfrm flipV="1">
            <a:off x="8257039" y="4378699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>
            <a:extLst>
              <a:ext uri="{FF2B5EF4-FFF2-40B4-BE49-F238E27FC236}">
                <a16:creationId xmlns:a16="http://schemas.microsoft.com/office/drawing/2014/main" id="{930B1260-32BF-6946-BAFC-B63443B7FA72}"/>
              </a:ext>
            </a:extLst>
          </p:cNvPr>
          <p:cNvCxnSpPr>
            <a:cxnSpLocks/>
          </p:cNvCxnSpPr>
          <p:nvPr/>
        </p:nvCxnSpPr>
        <p:spPr>
          <a:xfrm flipV="1">
            <a:off x="10052511" y="4359649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83A8E5E7-0F0C-EC4B-BF7D-47C09B08487E}"/>
              </a:ext>
            </a:extLst>
          </p:cNvPr>
          <p:cNvSpPr/>
          <p:nvPr/>
        </p:nvSpPr>
        <p:spPr>
          <a:xfrm>
            <a:off x="6979975" y="285121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E866EF8-CB83-AA44-ACE4-E32B1672CB6B}"/>
              </a:ext>
            </a:extLst>
          </p:cNvPr>
          <p:cNvSpPr/>
          <p:nvPr/>
        </p:nvSpPr>
        <p:spPr>
          <a:xfrm>
            <a:off x="8132508" y="284644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D826BBE-CC11-C440-B449-291B9130B3D1}"/>
              </a:ext>
            </a:extLst>
          </p:cNvPr>
          <p:cNvSpPr/>
          <p:nvPr/>
        </p:nvSpPr>
        <p:spPr>
          <a:xfrm>
            <a:off x="9942268" y="285596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Curved Connector 120">
            <a:extLst>
              <a:ext uri="{FF2B5EF4-FFF2-40B4-BE49-F238E27FC236}">
                <a16:creationId xmlns:a16="http://schemas.microsoft.com/office/drawing/2014/main" id="{91A4151F-7E1A-ED48-BD0E-5B02F7E08CCF}"/>
              </a:ext>
            </a:extLst>
          </p:cNvPr>
          <p:cNvCxnSpPr>
            <a:cxnSpLocks/>
          </p:cNvCxnSpPr>
          <p:nvPr/>
        </p:nvCxnSpPr>
        <p:spPr>
          <a:xfrm flipV="1">
            <a:off x="7128316" y="2978520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urved Connector 121">
            <a:extLst>
              <a:ext uri="{FF2B5EF4-FFF2-40B4-BE49-F238E27FC236}">
                <a16:creationId xmlns:a16="http://schemas.microsoft.com/office/drawing/2014/main" id="{656BF348-6E59-C847-A8D3-869B3640AA25}"/>
              </a:ext>
            </a:extLst>
          </p:cNvPr>
          <p:cNvCxnSpPr>
            <a:cxnSpLocks/>
          </p:cNvCxnSpPr>
          <p:nvPr/>
        </p:nvCxnSpPr>
        <p:spPr>
          <a:xfrm flipV="1">
            <a:off x="8266562" y="2988043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>
            <a:extLst>
              <a:ext uri="{FF2B5EF4-FFF2-40B4-BE49-F238E27FC236}">
                <a16:creationId xmlns:a16="http://schemas.microsoft.com/office/drawing/2014/main" id="{8514D8D5-AC04-744E-BE61-40951FAB632A}"/>
              </a:ext>
            </a:extLst>
          </p:cNvPr>
          <p:cNvCxnSpPr>
            <a:cxnSpLocks/>
          </p:cNvCxnSpPr>
          <p:nvPr/>
        </p:nvCxnSpPr>
        <p:spPr>
          <a:xfrm flipV="1">
            <a:off x="10047746" y="2968993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345B619B-9998-C141-BB39-F74611038A93}"/>
              </a:ext>
            </a:extLst>
          </p:cNvPr>
          <p:cNvSpPr/>
          <p:nvPr/>
        </p:nvSpPr>
        <p:spPr>
          <a:xfrm>
            <a:off x="7489567" y="143197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B224503-ADE8-3F4A-95E8-BBA975F6504F}"/>
              </a:ext>
            </a:extLst>
          </p:cNvPr>
          <p:cNvSpPr/>
          <p:nvPr/>
        </p:nvSpPr>
        <p:spPr>
          <a:xfrm>
            <a:off x="8627812" y="1427208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2933342B-26AF-2D4A-A95A-C052BC3A46AD}"/>
              </a:ext>
            </a:extLst>
          </p:cNvPr>
          <p:cNvSpPr/>
          <p:nvPr/>
        </p:nvSpPr>
        <p:spPr>
          <a:xfrm>
            <a:off x="10466148" y="1436732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Curved Connector 129">
            <a:extLst>
              <a:ext uri="{FF2B5EF4-FFF2-40B4-BE49-F238E27FC236}">
                <a16:creationId xmlns:a16="http://schemas.microsoft.com/office/drawing/2014/main" id="{EA93DC13-303B-8B46-8647-26E9E4DD87CE}"/>
              </a:ext>
            </a:extLst>
          </p:cNvPr>
          <p:cNvCxnSpPr>
            <a:cxnSpLocks/>
          </p:cNvCxnSpPr>
          <p:nvPr/>
        </p:nvCxnSpPr>
        <p:spPr>
          <a:xfrm flipV="1">
            <a:off x="7637908" y="1559283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>
            <a:extLst>
              <a:ext uri="{FF2B5EF4-FFF2-40B4-BE49-F238E27FC236}">
                <a16:creationId xmlns:a16="http://schemas.microsoft.com/office/drawing/2014/main" id="{5E6F6906-E360-9C46-8619-14E0CE761A5C}"/>
              </a:ext>
            </a:extLst>
          </p:cNvPr>
          <p:cNvCxnSpPr>
            <a:cxnSpLocks/>
          </p:cNvCxnSpPr>
          <p:nvPr/>
        </p:nvCxnSpPr>
        <p:spPr>
          <a:xfrm flipV="1">
            <a:off x="8761866" y="1568806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>
            <a:extLst>
              <a:ext uri="{FF2B5EF4-FFF2-40B4-BE49-F238E27FC236}">
                <a16:creationId xmlns:a16="http://schemas.microsoft.com/office/drawing/2014/main" id="{4BD6FDC7-EB35-8F4B-9A9E-30F727327C76}"/>
              </a:ext>
            </a:extLst>
          </p:cNvPr>
          <p:cNvCxnSpPr>
            <a:cxnSpLocks/>
          </p:cNvCxnSpPr>
          <p:nvPr/>
        </p:nvCxnSpPr>
        <p:spPr>
          <a:xfrm flipV="1">
            <a:off x="10571626" y="1549756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4D29B3F4-B11F-5A49-9575-8A6C778FF509}"/>
              </a:ext>
            </a:extLst>
          </p:cNvPr>
          <p:cNvSpPr/>
          <p:nvPr/>
        </p:nvSpPr>
        <p:spPr>
          <a:xfrm>
            <a:off x="7296144" y="5472113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222E16F-50F9-164E-846D-3DF6CE78EA32}"/>
              </a:ext>
            </a:extLst>
          </p:cNvPr>
          <p:cNvSpPr/>
          <p:nvPr/>
        </p:nvSpPr>
        <p:spPr>
          <a:xfrm>
            <a:off x="8434385" y="546734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4131745-7EE5-FF4C-A2F1-01300493AA67}"/>
              </a:ext>
            </a:extLst>
          </p:cNvPr>
          <p:cNvSpPr/>
          <p:nvPr/>
        </p:nvSpPr>
        <p:spPr>
          <a:xfrm>
            <a:off x="10258429" y="5476873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55A9404C-4C86-1F48-9CFD-8E4EFEF12220}"/>
              </a:ext>
            </a:extLst>
          </p:cNvPr>
          <p:cNvSpPr/>
          <p:nvPr/>
        </p:nvSpPr>
        <p:spPr>
          <a:xfrm>
            <a:off x="11253797" y="545782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436C3285-1814-5D4D-A138-230A614E368D}"/>
              </a:ext>
            </a:extLst>
          </p:cNvPr>
          <p:cNvCxnSpPr>
            <a:cxnSpLocks/>
            <a:stCxn id="134" idx="0"/>
            <a:endCxn id="107" idx="4"/>
          </p:cNvCxnSpPr>
          <p:nvPr/>
        </p:nvCxnSpPr>
        <p:spPr>
          <a:xfrm flipH="1" flipV="1">
            <a:off x="7363882" y="4944394"/>
            <a:ext cx="398" cy="527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4D0AC93-D4E2-9A49-8A46-AAA6EDAAF74A}"/>
              </a:ext>
            </a:extLst>
          </p:cNvPr>
          <p:cNvCxnSpPr>
            <a:cxnSpLocks/>
            <a:stCxn id="136" idx="0"/>
            <a:endCxn id="109" idx="4"/>
          </p:cNvCxnSpPr>
          <p:nvPr/>
        </p:nvCxnSpPr>
        <p:spPr>
          <a:xfrm flipH="1" flipV="1">
            <a:off x="8502127" y="4939628"/>
            <a:ext cx="394" cy="5277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B6A17954-DAF3-1442-9267-A6AF5465E5E6}"/>
              </a:ext>
            </a:extLst>
          </p:cNvPr>
          <p:cNvCxnSpPr>
            <a:cxnSpLocks/>
            <a:stCxn id="137" idx="0"/>
            <a:endCxn id="110" idx="4"/>
          </p:cNvCxnSpPr>
          <p:nvPr/>
        </p:nvCxnSpPr>
        <p:spPr>
          <a:xfrm flipH="1" flipV="1">
            <a:off x="10326175" y="4949152"/>
            <a:ext cx="390" cy="5277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FB3EF3C-C649-594E-A4AE-D163250C6638}"/>
              </a:ext>
            </a:extLst>
          </p:cNvPr>
          <p:cNvCxnSpPr>
            <a:cxnSpLocks/>
            <a:stCxn id="107" idx="0"/>
            <a:endCxn id="116" idx="4"/>
          </p:cNvCxnSpPr>
          <p:nvPr/>
        </p:nvCxnSpPr>
        <p:spPr>
          <a:xfrm flipH="1" flipV="1">
            <a:off x="7359117" y="3553738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7B355FDB-E1AA-1348-962A-5591D19113C2}"/>
              </a:ext>
            </a:extLst>
          </p:cNvPr>
          <p:cNvCxnSpPr>
            <a:cxnSpLocks/>
            <a:stCxn id="109" idx="0"/>
            <a:endCxn id="118" idx="4"/>
          </p:cNvCxnSpPr>
          <p:nvPr/>
        </p:nvCxnSpPr>
        <p:spPr>
          <a:xfrm flipV="1">
            <a:off x="8502127" y="3548972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1F15DF7-8F03-0F4D-A211-3AF18D8494F6}"/>
              </a:ext>
            </a:extLst>
          </p:cNvPr>
          <p:cNvCxnSpPr>
            <a:cxnSpLocks/>
            <a:stCxn id="110" idx="0"/>
            <a:endCxn id="119" idx="4"/>
          </p:cNvCxnSpPr>
          <p:nvPr/>
        </p:nvCxnSpPr>
        <p:spPr>
          <a:xfrm flipH="1" flipV="1">
            <a:off x="10321410" y="3558496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006C022-D10E-2D45-870F-56948C4A322A}"/>
              </a:ext>
            </a:extLst>
          </p:cNvPr>
          <p:cNvCxnSpPr>
            <a:cxnSpLocks/>
            <a:stCxn id="116" idx="0"/>
            <a:endCxn id="125" idx="4"/>
          </p:cNvCxnSpPr>
          <p:nvPr/>
        </p:nvCxnSpPr>
        <p:spPr>
          <a:xfrm flipV="1">
            <a:off x="7359117" y="2134501"/>
            <a:ext cx="509592" cy="71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A1C8F94-7FD8-0A41-BE99-9FE5310DF10F}"/>
              </a:ext>
            </a:extLst>
          </p:cNvPr>
          <p:cNvCxnSpPr>
            <a:cxnSpLocks/>
            <a:stCxn id="118" idx="0"/>
            <a:endCxn id="127" idx="4"/>
          </p:cNvCxnSpPr>
          <p:nvPr/>
        </p:nvCxnSpPr>
        <p:spPr>
          <a:xfrm flipV="1">
            <a:off x="8511650" y="2129735"/>
            <a:ext cx="495304" cy="71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5A19DF8C-D03B-AE41-A68D-3B3530F43EAB}"/>
              </a:ext>
            </a:extLst>
          </p:cNvPr>
          <p:cNvCxnSpPr>
            <a:cxnSpLocks/>
            <a:stCxn id="119" idx="0"/>
            <a:endCxn id="128" idx="4"/>
          </p:cNvCxnSpPr>
          <p:nvPr/>
        </p:nvCxnSpPr>
        <p:spPr>
          <a:xfrm flipV="1">
            <a:off x="10321410" y="2139259"/>
            <a:ext cx="523880" cy="71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0A49A95-A9BE-8B49-AB2A-A02AD893E12C}"/>
                  </a:ext>
                </a:extLst>
              </p:cNvPr>
              <p:cNvSpPr/>
              <p:nvPr/>
            </p:nvSpPr>
            <p:spPr>
              <a:xfrm>
                <a:off x="11070447" y="4663560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0A49A95-A9BE-8B49-AB2A-A02AD893E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447" y="4663560"/>
                <a:ext cx="50526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Oval 154">
            <a:extLst>
              <a:ext uri="{FF2B5EF4-FFF2-40B4-BE49-F238E27FC236}">
                <a16:creationId xmlns:a16="http://schemas.microsoft.com/office/drawing/2014/main" id="{B3C0759F-C315-BA4A-83D4-687E5DDB7D7E}"/>
              </a:ext>
            </a:extLst>
          </p:cNvPr>
          <p:cNvSpPr/>
          <p:nvPr/>
        </p:nvSpPr>
        <p:spPr>
          <a:xfrm>
            <a:off x="11249034" y="4252908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B064ED85-A1B8-6447-B82E-97CA4CA784C1}"/>
                  </a:ext>
                </a:extLst>
              </p:cNvPr>
              <p:cNvSpPr/>
              <p:nvPr/>
            </p:nvSpPr>
            <p:spPr>
              <a:xfrm>
                <a:off x="11079969" y="328718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B064ED85-A1B8-6447-B82E-97CA4CA78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969" y="3287186"/>
                <a:ext cx="50526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Oval 157">
            <a:extLst>
              <a:ext uri="{FF2B5EF4-FFF2-40B4-BE49-F238E27FC236}">
                <a16:creationId xmlns:a16="http://schemas.microsoft.com/office/drawing/2014/main" id="{AB28B2BF-DD1C-0E40-8A5B-9A979CB2F215}"/>
              </a:ext>
            </a:extLst>
          </p:cNvPr>
          <p:cNvSpPr/>
          <p:nvPr/>
        </p:nvSpPr>
        <p:spPr>
          <a:xfrm>
            <a:off x="11258556" y="289082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98A7CA44-1AF5-B44E-9D5D-D25F29A963F8}"/>
              </a:ext>
            </a:extLst>
          </p:cNvPr>
          <p:cNvCxnSpPr>
            <a:cxnSpLocks/>
            <a:stCxn id="139" idx="7"/>
            <a:endCxn id="110" idx="4"/>
          </p:cNvCxnSpPr>
          <p:nvPr/>
        </p:nvCxnSpPr>
        <p:spPr>
          <a:xfrm flipH="1" flipV="1">
            <a:off x="10326175" y="4949152"/>
            <a:ext cx="1043937" cy="5302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99755224-173F-744E-9269-7B60E93AEBD9}"/>
              </a:ext>
            </a:extLst>
          </p:cNvPr>
          <p:cNvCxnSpPr>
            <a:cxnSpLocks/>
            <a:stCxn id="139" idx="0"/>
            <a:endCxn id="109" idx="4"/>
          </p:cNvCxnSpPr>
          <p:nvPr/>
        </p:nvCxnSpPr>
        <p:spPr>
          <a:xfrm flipH="1" flipV="1">
            <a:off x="8502127" y="4939628"/>
            <a:ext cx="2819806" cy="518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7F2A80B7-FA42-2449-B7E0-1ECD90BDFC49}"/>
              </a:ext>
            </a:extLst>
          </p:cNvPr>
          <p:cNvCxnSpPr>
            <a:cxnSpLocks/>
            <a:stCxn id="139" idx="1"/>
            <a:endCxn id="107" idx="4"/>
          </p:cNvCxnSpPr>
          <p:nvPr/>
        </p:nvCxnSpPr>
        <p:spPr>
          <a:xfrm flipH="1" flipV="1">
            <a:off x="7363882" y="4944394"/>
            <a:ext cx="3909872" cy="535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AC585C65-8B2A-DF40-97B7-A6E45C9BAF84}"/>
              </a:ext>
            </a:extLst>
          </p:cNvPr>
          <p:cNvCxnSpPr>
            <a:cxnSpLocks/>
            <a:stCxn id="134" idx="1"/>
            <a:endCxn id="109" idx="4"/>
          </p:cNvCxnSpPr>
          <p:nvPr/>
        </p:nvCxnSpPr>
        <p:spPr>
          <a:xfrm flipV="1">
            <a:off x="7316101" y="4939628"/>
            <a:ext cx="1186026" cy="554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F3446663-8C99-814B-849A-31793F5D205A}"/>
              </a:ext>
            </a:extLst>
          </p:cNvPr>
          <p:cNvCxnSpPr>
            <a:cxnSpLocks/>
            <a:stCxn id="134" idx="1"/>
            <a:endCxn id="110" idx="4"/>
          </p:cNvCxnSpPr>
          <p:nvPr/>
        </p:nvCxnSpPr>
        <p:spPr>
          <a:xfrm flipV="1">
            <a:off x="7316101" y="4949152"/>
            <a:ext cx="3010074" cy="5445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33002BFA-161E-0D47-820B-AC8862D59FDA}"/>
              </a:ext>
            </a:extLst>
          </p:cNvPr>
          <p:cNvCxnSpPr>
            <a:cxnSpLocks/>
            <a:stCxn id="136" idx="0"/>
            <a:endCxn id="107" idx="4"/>
          </p:cNvCxnSpPr>
          <p:nvPr/>
        </p:nvCxnSpPr>
        <p:spPr>
          <a:xfrm flipH="1" flipV="1">
            <a:off x="7363882" y="4944394"/>
            <a:ext cx="1138639" cy="522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F800A626-6222-4549-AA31-D164B2B15B1B}"/>
              </a:ext>
            </a:extLst>
          </p:cNvPr>
          <p:cNvCxnSpPr>
            <a:cxnSpLocks/>
            <a:stCxn id="136" idx="0"/>
            <a:endCxn id="110" idx="4"/>
          </p:cNvCxnSpPr>
          <p:nvPr/>
        </p:nvCxnSpPr>
        <p:spPr>
          <a:xfrm flipV="1">
            <a:off x="8502521" y="4949152"/>
            <a:ext cx="1823654" cy="5181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FD7908D-46F6-694F-B4A5-99C13B3C42B2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H="1" flipV="1">
            <a:off x="7359117" y="3553738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1CC3EF7-2A3D-D247-BB22-504C0F00475D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7359117" y="3553738"/>
            <a:ext cx="2967058" cy="69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17319AD-EEC4-FD42-ADCB-AFACC2CD2947}"/>
              </a:ext>
            </a:extLst>
          </p:cNvPr>
          <p:cNvCxnSpPr>
            <a:cxnSpLocks/>
            <a:stCxn id="155" idx="7"/>
            <a:endCxn id="116" idx="4"/>
          </p:cNvCxnSpPr>
          <p:nvPr/>
        </p:nvCxnSpPr>
        <p:spPr>
          <a:xfrm flipH="1" flipV="1">
            <a:off x="7359117" y="3553738"/>
            <a:ext cx="4006232" cy="7207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9FD14372-B9F3-B34A-8FBC-EC7DB86931A5}"/>
              </a:ext>
            </a:extLst>
          </p:cNvPr>
          <p:cNvCxnSpPr>
            <a:cxnSpLocks/>
            <a:stCxn id="107" idx="0"/>
            <a:endCxn id="118" idx="4"/>
          </p:cNvCxnSpPr>
          <p:nvPr/>
        </p:nvCxnSpPr>
        <p:spPr>
          <a:xfrm flipV="1">
            <a:off x="7363882" y="3548972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8F1D6E0B-2BBC-A143-A20B-6B196A1C3BF1}"/>
              </a:ext>
            </a:extLst>
          </p:cNvPr>
          <p:cNvCxnSpPr>
            <a:cxnSpLocks/>
            <a:stCxn id="107" idx="0"/>
            <a:endCxn id="119" idx="4"/>
          </p:cNvCxnSpPr>
          <p:nvPr/>
        </p:nvCxnSpPr>
        <p:spPr>
          <a:xfrm flipV="1">
            <a:off x="7363882" y="3558496"/>
            <a:ext cx="2957528" cy="6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8D8AFB6B-BCC4-7742-8BB0-A750649486B0}"/>
              </a:ext>
            </a:extLst>
          </p:cNvPr>
          <p:cNvCxnSpPr>
            <a:cxnSpLocks/>
            <a:stCxn id="155" idx="0"/>
            <a:endCxn id="118" idx="4"/>
          </p:cNvCxnSpPr>
          <p:nvPr/>
        </p:nvCxnSpPr>
        <p:spPr>
          <a:xfrm flipH="1" flipV="1">
            <a:off x="8511650" y="3548972"/>
            <a:ext cx="2805520" cy="703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85EE2282-36EA-394C-9716-06FB47F30855}"/>
              </a:ext>
            </a:extLst>
          </p:cNvPr>
          <p:cNvCxnSpPr>
            <a:cxnSpLocks/>
            <a:stCxn id="155" idx="0"/>
            <a:endCxn id="119" idx="4"/>
          </p:cNvCxnSpPr>
          <p:nvPr/>
        </p:nvCxnSpPr>
        <p:spPr>
          <a:xfrm flipH="1" flipV="1">
            <a:off x="10321410" y="3558496"/>
            <a:ext cx="995760" cy="694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102E0C2-0B74-C349-8D5D-22B9356EBDC2}"/>
              </a:ext>
            </a:extLst>
          </p:cNvPr>
          <p:cNvCxnSpPr>
            <a:cxnSpLocks/>
            <a:stCxn id="153" idx="0"/>
            <a:endCxn id="155" idx="4"/>
          </p:cNvCxnSpPr>
          <p:nvPr/>
        </p:nvCxnSpPr>
        <p:spPr>
          <a:xfrm flipH="1" flipV="1">
            <a:off x="11317170" y="4400544"/>
            <a:ext cx="5911" cy="263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9689BA02-C7EC-B84B-9ABD-12CEE9E7ABF6}"/>
              </a:ext>
            </a:extLst>
          </p:cNvPr>
          <p:cNvCxnSpPr>
            <a:cxnSpLocks/>
            <a:stCxn id="158" idx="0"/>
            <a:endCxn id="128" idx="4"/>
          </p:cNvCxnSpPr>
          <p:nvPr/>
        </p:nvCxnSpPr>
        <p:spPr>
          <a:xfrm flipH="1" flipV="1">
            <a:off x="10845290" y="2139259"/>
            <a:ext cx="481402" cy="751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F0F8B002-6FEF-0947-9304-5B8145FCBF73}"/>
              </a:ext>
            </a:extLst>
          </p:cNvPr>
          <p:cNvCxnSpPr>
            <a:cxnSpLocks/>
            <a:stCxn id="156" idx="0"/>
            <a:endCxn id="158" idx="4"/>
          </p:cNvCxnSpPr>
          <p:nvPr/>
        </p:nvCxnSpPr>
        <p:spPr>
          <a:xfrm flipH="1" flipV="1">
            <a:off x="11326692" y="3038458"/>
            <a:ext cx="5911" cy="2487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5DDC83A-D7BC-AE45-87FC-3EFFAC57C20B}"/>
              </a:ext>
            </a:extLst>
          </p:cNvPr>
          <p:cNvCxnSpPr>
            <a:cxnSpLocks/>
            <a:stCxn id="158" idx="1"/>
            <a:endCxn id="127" idx="4"/>
          </p:cNvCxnSpPr>
          <p:nvPr/>
        </p:nvCxnSpPr>
        <p:spPr>
          <a:xfrm flipH="1" flipV="1">
            <a:off x="9006954" y="2129735"/>
            <a:ext cx="2271559" cy="782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2B0EA740-964E-A44C-A8BB-DBF5A623C1CA}"/>
              </a:ext>
            </a:extLst>
          </p:cNvPr>
          <p:cNvCxnSpPr>
            <a:cxnSpLocks/>
            <a:stCxn id="158" idx="1"/>
            <a:endCxn id="125" idx="4"/>
          </p:cNvCxnSpPr>
          <p:nvPr/>
        </p:nvCxnSpPr>
        <p:spPr>
          <a:xfrm flipH="1" flipV="1">
            <a:off x="7868709" y="2134501"/>
            <a:ext cx="3409804" cy="777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373832BE-B9F9-4849-B526-D4860B2D7719}"/>
              </a:ext>
            </a:extLst>
          </p:cNvPr>
          <p:cNvCxnSpPr>
            <a:cxnSpLocks/>
            <a:stCxn id="118" idx="0"/>
            <a:endCxn id="128" idx="4"/>
          </p:cNvCxnSpPr>
          <p:nvPr/>
        </p:nvCxnSpPr>
        <p:spPr>
          <a:xfrm flipV="1">
            <a:off x="8511650" y="2139259"/>
            <a:ext cx="2333640" cy="707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29105F6-2D38-9A42-B861-8514464BE5BC}"/>
              </a:ext>
            </a:extLst>
          </p:cNvPr>
          <p:cNvCxnSpPr>
            <a:cxnSpLocks/>
            <a:stCxn id="116" idx="0"/>
            <a:endCxn id="128" idx="4"/>
          </p:cNvCxnSpPr>
          <p:nvPr/>
        </p:nvCxnSpPr>
        <p:spPr>
          <a:xfrm flipV="1">
            <a:off x="7359117" y="2139259"/>
            <a:ext cx="3486173" cy="7119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A47C4CD8-D31A-5C48-955E-EFFBB1821E27}"/>
              </a:ext>
            </a:extLst>
          </p:cNvPr>
          <p:cNvCxnSpPr>
            <a:cxnSpLocks/>
            <a:stCxn id="119" idx="0"/>
            <a:endCxn id="127" idx="4"/>
          </p:cNvCxnSpPr>
          <p:nvPr/>
        </p:nvCxnSpPr>
        <p:spPr>
          <a:xfrm flipH="1" flipV="1">
            <a:off x="9006954" y="2129735"/>
            <a:ext cx="1314456" cy="7262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F1DE09FC-2CE6-FF4E-B4E1-335E584DB6FF}"/>
              </a:ext>
            </a:extLst>
          </p:cNvPr>
          <p:cNvCxnSpPr>
            <a:cxnSpLocks/>
            <a:stCxn id="119" idx="0"/>
            <a:endCxn id="125" idx="4"/>
          </p:cNvCxnSpPr>
          <p:nvPr/>
        </p:nvCxnSpPr>
        <p:spPr>
          <a:xfrm flipH="1" flipV="1">
            <a:off x="7868709" y="2134501"/>
            <a:ext cx="2452701" cy="7214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0E83AB8B-FD2A-DA43-81E1-2F6AB69B6D59}"/>
              </a:ext>
            </a:extLst>
          </p:cNvPr>
          <p:cNvCxnSpPr>
            <a:cxnSpLocks/>
            <a:stCxn id="116" idx="0"/>
            <a:endCxn id="127" idx="4"/>
          </p:cNvCxnSpPr>
          <p:nvPr/>
        </p:nvCxnSpPr>
        <p:spPr>
          <a:xfrm flipV="1">
            <a:off x="7359117" y="2129735"/>
            <a:ext cx="1647837" cy="721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E1CA5A66-55BD-DA4C-8D0D-597A2F467799}"/>
              </a:ext>
            </a:extLst>
          </p:cNvPr>
          <p:cNvCxnSpPr>
            <a:cxnSpLocks/>
            <a:stCxn id="118" idx="0"/>
            <a:endCxn id="125" idx="4"/>
          </p:cNvCxnSpPr>
          <p:nvPr/>
        </p:nvCxnSpPr>
        <p:spPr>
          <a:xfrm flipH="1" flipV="1">
            <a:off x="7868709" y="2134501"/>
            <a:ext cx="642941" cy="711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2F6FBEA1-35FD-B640-91A4-41351EA8B6D4}"/>
              </a:ext>
            </a:extLst>
          </p:cNvPr>
          <p:cNvCxnSpPr>
            <a:cxnSpLocks/>
            <a:stCxn id="109" idx="0"/>
            <a:endCxn id="119" idx="4"/>
          </p:cNvCxnSpPr>
          <p:nvPr/>
        </p:nvCxnSpPr>
        <p:spPr>
          <a:xfrm flipV="1">
            <a:off x="8502127" y="3558496"/>
            <a:ext cx="1819283" cy="678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DFF32B4D-3ECF-7F46-A9DB-F2585273202E}"/>
              </a:ext>
            </a:extLst>
          </p:cNvPr>
          <p:cNvCxnSpPr>
            <a:cxnSpLocks/>
            <a:stCxn id="137" idx="0"/>
            <a:endCxn id="107" idx="4"/>
          </p:cNvCxnSpPr>
          <p:nvPr/>
        </p:nvCxnSpPr>
        <p:spPr>
          <a:xfrm flipH="1" flipV="1">
            <a:off x="7363882" y="4944394"/>
            <a:ext cx="2962683" cy="532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65EF6962-C653-CA40-914E-15439ECBA320}"/>
              </a:ext>
            </a:extLst>
          </p:cNvPr>
          <p:cNvCxnSpPr>
            <a:cxnSpLocks/>
            <a:stCxn id="137" idx="0"/>
            <a:endCxn id="109" idx="4"/>
          </p:cNvCxnSpPr>
          <p:nvPr/>
        </p:nvCxnSpPr>
        <p:spPr>
          <a:xfrm flipH="1" flipV="1">
            <a:off x="8502127" y="4939628"/>
            <a:ext cx="1824438" cy="537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89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6092382" cy="1325563"/>
          </a:xfrm>
        </p:spPr>
        <p:txBody>
          <a:bodyPr/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2358892" y="264543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4231705" y="3959943"/>
            <a:ext cx="5471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2109" y="224068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509" y="14024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0483" y="1758236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soft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blipFill>
                <a:blip r:embed="rId3"/>
                <a:stretch>
                  <a:fillRect l="-200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242234"/>
                <a:ext cx="5937964" cy="6344301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400" dirty="0"/>
                  <a:t>Training target is a one-hot vector: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=[0,…,0,1,0,…,0]</m:t>
                      </m:r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Classifier output is 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acc>
                                  <m:accPr>
                                    <m:chr m:val="⃗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We usually train using the cross-entropy loss, also known as negative log-likelihood: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The derivative of L </a:t>
                </a:r>
                <a:r>
                  <a:rPr lang="en-US" sz="2400" dirty="0" err="1"/>
                  <a:t>w.r.t.</a:t>
                </a:r>
                <a:r>
                  <a:rPr lang="en-US" sz="2400" dirty="0"/>
                  <a:t> W has a surprisingly simple form: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242234"/>
                <a:ext cx="5937964" cy="6344301"/>
              </a:xfrm>
              <a:blipFill>
                <a:blip r:embed="rId4"/>
                <a:stretch>
                  <a:fillRect l="-1709" t="-1198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CD7EE43A-7214-5449-BA62-2D221DB8AEB8}"/>
              </a:ext>
            </a:extLst>
          </p:cNvPr>
          <p:cNvSpPr/>
          <p:nvPr/>
        </p:nvSpPr>
        <p:spPr bwMode="auto">
          <a:xfrm>
            <a:off x="2368788" y="33559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73A602-F32A-1B4F-B184-C7F970B4B3B6}"/>
              </a:ext>
            </a:extLst>
          </p:cNvPr>
          <p:cNvSpPr/>
          <p:nvPr/>
        </p:nvSpPr>
        <p:spPr bwMode="auto">
          <a:xfrm>
            <a:off x="2364829" y="54420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136B1-F8F9-9A49-A8F0-A5AF6F60BED4}"/>
              </a:ext>
            </a:extLst>
          </p:cNvPr>
          <p:cNvSpPr txBox="1"/>
          <p:nvPr/>
        </p:nvSpPr>
        <p:spPr>
          <a:xfrm>
            <a:off x="2453893" y="39447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FABBB-8811-334E-9DD0-8DECA051610F}"/>
              </a:ext>
            </a:extLst>
          </p:cNvPr>
          <p:cNvCxnSpPr>
            <a:stCxn id="11" idx="3"/>
            <a:endCxn id="5" idx="2"/>
          </p:cNvCxnSpPr>
          <p:nvPr/>
        </p:nvCxnSpPr>
        <p:spPr>
          <a:xfrm>
            <a:off x="824709" y="2425348"/>
            <a:ext cx="1534183" cy="447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0854B8-C57F-0343-BBC8-4A643235A9B1}"/>
              </a:ext>
            </a:extLst>
          </p:cNvPr>
          <p:cNvCxnSpPr>
            <a:cxnSpLocks/>
            <a:stCxn id="12" idx="3"/>
            <a:endCxn id="5" idx="2"/>
          </p:cNvCxnSpPr>
          <p:nvPr/>
        </p:nvCxnSpPr>
        <p:spPr>
          <a:xfrm flipV="1">
            <a:off x="829541" y="2873239"/>
            <a:ext cx="1529351" cy="3858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9213B9-9283-F542-B434-A8D6B4950C14}"/>
              </a:ext>
            </a:extLst>
          </p:cNvPr>
          <p:cNvCxnSpPr>
            <a:cxnSpLocks/>
            <a:stCxn id="17" idx="3"/>
            <a:endCxn id="5" idx="2"/>
          </p:cNvCxnSpPr>
          <p:nvPr/>
        </p:nvCxnSpPr>
        <p:spPr>
          <a:xfrm flipV="1">
            <a:off x="824709" y="2873239"/>
            <a:ext cx="1534183" cy="12240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7B1E51-5904-8E4B-8E47-135CE302786C}"/>
              </a:ext>
            </a:extLst>
          </p:cNvPr>
          <p:cNvCxnSpPr>
            <a:cxnSpLocks/>
            <a:stCxn id="13" idx="3"/>
            <a:endCxn id="5" idx="2"/>
          </p:cNvCxnSpPr>
          <p:nvPr/>
        </p:nvCxnSpPr>
        <p:spPr>
          <a:xfrm flipV="1">
            <a:off x="840739" y="2873239"/>
            <a:ext cx="1518153" cy="29004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2770E8-7CFC-0E43-B880-CD5EE3C6DACF}"/>
              </a:ext>
            </a:extLst>
          </p:cNvPr>
          <p:cNvCxnSpPr>
            <a:cxnSpLocks/>
            <a:stCxn id="11" idx="3"/>
            <a:endCxn id="31" idx="2"/>
          </p:cNvCxnSpPr>
          <p:nvPr/>
        </p:nvCxnSpPr>
        <p:spPr>
          <a:xfrm>
            <a:off x="824709" y="2425348"/>
            <a:ext cx="1544079" cy="1158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3E8FAD5-9156-8440-9B1A-EB772AD973E6}"/>
              </a:ext>
            </a:extLst>
          </p:cNvPr>
          <p:cNvCxnSpPr>
            <a:cxnSpLocks/>
            <a:stCxn id="12" idx="3"/>
            <a:endCxn id="31" idx="2"/>
          </p:cNvCxnSpPr>
          <p:nvPr/>
        </p:nvCxnSpPr>
        <p:spPr>
          <a:xfrm>
            <a:off x="829541" y="3259083"/>
            <a:ext cx="1539247" cy="324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3053E9-7CB0-374E-8311-CA6465FB4A41}"/>
              </a:ext>
            </a:extLst>
          </p:cNvPr>
          <p:cNvCxnSpPr>
            <a:cxnSpLocks/>
            <a:stCxn id="17" idx="3"/>
            <a:endCxn id="31" idx="2"/>
          </p:cNvCxnSpPr>
          <p:nvPr/>
        </p:nvCxnSpPr>
        <p:spPr>
          <a:xfrm flipV="1">
            <a:off x="824709" y="3583779"/>
            <a:ext cx="1544079" cy="51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9AEEAF5-B03F-CE45-8DBE-325928A52A6A}"/>
              </a:ext>
            </a:extLst>
          </p:cNvPr>
          <p:cNvCxnSpPr>
            <a:cxnSpLocks/>
            <a:stCxn id="13" idx="3"/>
            <a:endCxn id="31" idx="2"/>
          </p:cNvCxnSpPr>
          <p:nvPr/>
        </p:nvCxnSpPr>
        <p:spPr>
          <a:xfrm flipV="1">
            <a:off x="840739" y="3583779"/>
            <a:ext cx="1528049" cy="2189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FFC162-060A-C146-A1EE-7B843F81B36E}"/>
              </a:ext>
            </a:extLst>
          </p:cNvPr>
          <p:cNvCxnSpPr>
            <a:cxnSpLocks/>
            <a:stCxn id="11" idx="3"/>
            <a:endCxn id="33" idx="2"/>
          </p:cNvCxnSpPr>
          <p:nvPr/>
        </p:nvCxnSpPr>
        <p:spPr>
          <a:xfrm>
            <a:off x="824709" y="2425348"/>
            <a:ext cx="1540120" cy="3244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9240CCE-7110-9848-8012-F55D76A08EE6}"/>
              </a:ext>
            </a:extLst>
          </p:cNvPr>
          <p:cNvCxnSpPr>
            <a:cxnSpLocks/>
            <a:stCxn id="12" idx="3"/>
            <a:endCxn id="33" idx="2"/>
          </p:cNvCxnSpPr>
          <p:nvPr/>
        </p:nvCxnSpPr>
        <p:spPr>
          <a:xfrm>
            <a:off x="829541" y="3259083"/>
            <a:ext cx="1535288" cy="241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82AE79-9AE8-864B-A1D9-F67C6A9341EE}"/>
              </a:ext>
            </a:extLst>
          </p:cNvPr>
          <p:cNvCxnSpPr>
            <a:cxnSpLocks/>
            <a:stCxn id="17" idx="3"/>
            <a:endCxn id="33" idx="2"/>
          </p:cNvCxnSpPr>
          <p:nvPr/>
        </p:nvCxnSpPr>
        <p:spPr>
          <a:xfrm>
            <a:off x="824709" y="4097283"/>
            <a:ext cx="1540120" cy="1572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9C41EA7-5C93-A943-BFB3-9F404B0BDF86}"/>
              </a:ext>
            </a:extLst>
          </p:cNvPr>
          <p:cNvCxnSpPr>
            <a:cxnSpLocks/>
            <a:stCxn id="13" idx="3"/>
            <a:endCxn id="33" idx="2"/>
          </p:cNvCxnSpPr>
          <p:nvPr/>
        </p:nvCxnSpPr>
        <p:spPr>
          <a:xfrm flipV="1">
            <a:off x="840739" y="5669879"/>
            <a:ext cx="1524090" cy="1038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/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/>
              <p:nvPr/>
            </p:nvSpPr>
            <p:spPr>
              <a:xfrm>
                <a:off x="1280344" y="2610922"/>
                <a:ext cx="457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44" y="2610922"/>
                <a:ext cx="4573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/>
              <p:nvPr/>
            </p:nvSpPr>
            <p:spPr>
              <a:xfrm>
                <a:off x="689790" y="4820732"/>
                <a:ext cx="631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90" y="4820732"/>
                <a:ext cx="6314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/>
              <p:nvPr/>
            </p:nvSpPr>
            <p:spPr>
              <a:xfrm>
                <a:off x="1775647" y="4406390"/>
                <a:ext cx="700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47" y="4406390"/>
                <a:ext cx="7001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/>
              <p:nvPr/>
            </p:nvSpPr>
            <p:spPr>
              <a:xfrm>
                <a:off x="1056507" y="5201735"/>
                <a:ext cx="631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07" y="5201735"/>
                <a:ext cx="6314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/>
              <p:nvPr/>
            </p:nvSpPr>
            <p:spPr>
              <a:xfrm>
                <a:off x="1208907" y="5639889"/>
                <a:ext cx="904222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907" y="5639889"/>
                <a:ext cx="904222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riangle 78">
            <a:extLst>
              <a:ext uri="{FF2B5EF4-FFF2-40B4-BE49-F238E27FC236}">
                <a16:creationId xmlns:a16="http://schemas.microsoft.com/office/drawing/2014/main" id="{7EFAD5D3-58FF-8242-80E4-3CF266C52009}"/>
              </a:ext>
            </a:extLst>
          </p:cNvPr>
          <p:cNvSpPr/>
          <p:nvPr/>
        </p:nvSpPr>
        <p:spPr>
          <a:xfrm rot="5400000">
            <a:off x="3057521" y="3713491"/>
            <a:ext cx="1887294" cy="482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F507B98-ED2D-FD4D-B0AA-7569DB6BC150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2816092" y="2873239"/>
            <a:ext cx="933957" cy="41620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0192946-FF31-8248-8E97-CF47A18A46DD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2825988" y="3568556"/>
            <a:ext cx="947395" cy="152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1265FB8-2820-2444-8E12-317AC6F716C3}"/>
              </a:ext>
            </a:extLst>
          </p:cNvPr>
          <p:cNvSpPr txBox="1"/>
          <p:nvPr/>
        </p:nvSpPr>
        <p:spPr>
          <a:xfrm>
            <a:off x="3520698" y="3840022"/>
            <a:ext cx="26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  <a:endParaRPr lang="en-US" sz="12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DB6BC83-3045-0847-8F28-2B759EB62BC7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2755074" y="4586290"/>
            <a:ext cx="947395" cy="92250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49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2714</Words>
  <Application>Microsoft Macintosh PowerPoint</Application>
  <PresentationFormat>Widescreen</PresentationFormat>
  <Paragraphs>507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Lecture 39 – final exam review</vt:lpstr>
      <vt:lpstr>Facts about the final exam</vt:lpstr>
      <vt:lpstr>Topics covered</vt:lpstr>
      <vt:lpstr>Material from part 1 of the course</vt:lpstr>
      <vt:lpstr>Material from part 2 of the course</vt:lpstr>
      <vt:lpstr>Material from part 3 of the course</vt:lpstr>
      <vt:lpstr>Linear classifiers</vt:lpstr>
      <vt:lpstr>Deep neural networks</vt:lpstr>
      <vt:lpstr>Softmax</vt:lpstr>
      <vt:lpstr>Markov Decision Process</vt:lpstr>
      <vt:lpstr>Model-based reinforcement learning</vt:lpstr>
      <vt:lpstr>Model-free reinforcement learning, e.g., Q-learning</vt:lpstr>
      <vt:lpstr>Deep Q-learning and Actor-Critic Learning</vt:lpstr>
      <vt:lpstr>RL for two-player games</vt:lpstr>
      <vt:lpstr>Games of chance and imperfect information</vt:lpstr>
      <vt:lpstr>Game Theory</vt:lpstr>
      <vt:lpstr>Mechanism Design</vt:lpstr>
      <vt:lpstr>Some sample problems</vt:lpstr>
      <vt:lpstr>Practice Exam Problem 4</vt:lpstr>
      <vt:lpstr>Practice Exam Problem 4</vt:lpstr>
      <vt:lpstr>Practice Exam Problem 4</vt:lpstr>
      <vt:lpstr>Practice Exam Problem 4</vt:lpstr>
      <vt:lpstr>Practice Exam Problem 4</vt:lpstr>
      <vt:lpstr>Practice Exam Problem 4</vt:lpstr>
      <vt:lpstr>Practice Exam Problem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38 – tf/idf and information retrieval</dc:title>
  <dc:creator>Hasegawa-Johnson, Mark Allan</dc:creator>
  <cp:lastModifiedBy>Hasegawa-Johnson, Mark Allan</cp:lastModifiedBy>
  <cp:revision>53</cp:revision>
  <cp:lastPrinted>2020-05-03T22:39:31Z</cp:lastPrinted>
  <dcterms:created xsi:type="dcterms:W3CDTF">2020-04-29T17:47:15Z</dcterms:created>
  <dcterms:modified xsi:type="dcterms:W3CDTF">2020-05-04T00:48:08Z</dcterms:modified>
</cp:coreProperties>
</file>