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3" r:id="rId22"/>
    <p:sldId id="289" r:id="rId23"/>
    <p:sldId id="290" r:id="rId24"/>
    <p:sldId id="288" r:id="rId25"/>
    <p:sldId id="277" r:id="rId26"/>
    <p:sldId id="278" r:id="rId27"/>
    <p:sldId id="279" r:id="rId28"/>
    <p:sldId id="287" r:id="rId29"/>
    <p:sldId id="285" r:id="rId30"/>
    <p:sldId id="291" r:id="rId31"/>
    <p:sldId id="292" r:id="rId32"/>
    <p:sldId id="28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2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BC0AF-D7D0-4782-AC13-66C10B9B33F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FE9B1-81A1-4009-8CD2-94EA2CBC5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5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1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30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35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6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04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93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24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44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01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97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26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41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32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85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18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20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53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30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03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4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22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6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0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1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6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5/11/20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2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5/11/20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0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5/11/20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3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3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3778-9531-4E6B-A754-08D3FD7983DE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6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9.wmf"/><Relationship Id="rId10" Type="http://schemas.openxmlformats.org/officeDocument/2006/relationships/image" Target="../media/image11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26.png"/><Relationship Id="rId5" Type="http://schemas.openxmlformats.org/officeDocument/2006/relationships/image" Target="../media/image18.png"/><Relationship Id="rId10" Type="http://schemas.openxmlformats.org/officeDocument/2006/relationships/image" Target="../media/image25.png"/><Relationship Id="rId4" Type="http://schemas.openxmlformats.org/officeDocument/2006/relationships/image" Target="../media/image16.svg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sv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6.svg"/><Relationship Id="rId10" Type="http://schemas.openxmlformats.org/officeDocument/2006/relationships/image" Target="../media/image15.png"/><Relationship Id="rId9" Type="http://schemas.openxmlformats.org/officeDocument/2006/relationships/image" Target="../media/image24.png"/><Relationship Id="rId1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9.png"/><Relationship Id="rId4" Type="http://schemas.openxmlformats.org/officeDocument/2006/relationships/image" Target="../media/image16.svg"/><Relationship Id="rId9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90.png"/><Relationship Id="rId7" Type="http://schemas.openxmlformats.org/officeDocument/2006/relationships/image" Target="../media/image19.sv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80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3.png"/><Relationship Id="rId5" Type="http://schemas.openxmlformats.org/officeDocument/2006/relationships/image" Target="../media/image16.sv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15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5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50.png"/><Relationship Id="rId5" Type="http://schemas.openxmlformats.org/officeDocument/2006/relationships/image" Target="../media/image18.png"/><Relationship Id="rId4" Type="http://schemas.openxmlformats.org/officeDocument/2006/relationships/image" Target="../media/image16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15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50.png"/><Relationship Id="rId5" Type="http://schemas.openxmlformats.org/officeDocument/2006/relationships/image" Target="../media/image18.png"/><Relationship Id="rId10" Type="http://schemas.openxmlformats.org/officeDocument/2006/relationships/image" Target="../media/image49.png"/><Relationship Id="rId4" Type="http://schemas.openxmlformats.org/officeDocument/2006/relationships/image" Target="../media/image16.svg"/><Relationship Id="rId9" Type="http://schemas.openxmlformats.org/officeDocument/2006/relationships/image" Target="../media/image48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083"/>
            <a:ext cx="9144000" cy="1605597"/>
          </a:xfrm>
        </p:spPr>
        <p:txBody>
          <a:bodyPr>
            <a:normAutofit fontScale="90000"/>
          </a:bodyPr>
          <a:lstStyle/>
          <a:p>
            <a:r>
              <a:rPr lang="en-US" dirty="0"/>
              <a:t>CS440/ECE448 Lecture 29:</a:t>
            </a:r>
            <a:br>
              <a:rPr lang="en-US" dirty="0"/>
            </a:br>
            <a:r>
              <a:rPr lang="en-US" dirty="0"/>
              <a:t>Markov Decision Processes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660" y="1740350"/>
            <a:ext cx="5196840" cy="132369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000" dirty="0"/>
              <a:t>Mark Hasegawa-Johnson, 4/2020</a:t>
            </a:r>
          </a:p>
          <a:p>
            <a:pPr algn="l"/>
            <a:r>
              <a:rPr lang="en-US" sz="2000" dirty="0"/>
              <a:t>Including slides by Svetlana Lazebnik, 11/2016</a:t>
            </a:r>
          </a:p>
          <a:p>
            <a:pPr algn="l"/>
            <a:r>
              <a:rPr lang="en-US" sz="2000" dirty="0"/>
              <a:t>Including many figures by Peter </a:t>
            </a:r>
            <a:r>
              <a:rPr lang="en-US" sz="2000" dirty="0" err="1"/>
              <a:t>Abbeel</a:t>
            </a:r>
            <a:r>
              <a:rPr lang="en-US" sz="2000" dirty="0"/>
              <a:t> and Dan Klein, UC Berkeley CS 188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D6D2375-D338-1A47-A716-2AD21FE79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945" y="1860882"/>
            <a:ext cx="4606613" cy="332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1FACBB0-4D4A-5B4B-9B60-0D433131DEF3}"/>
              </a:ext>
            </a:extLst>
          </p:cNvPr>
          <p:cNvSpPr txBox="1">
            <a:spLocks/>
          </p:cNvSpPr>
          <p:nvPr/>
        </p:nvSpPr>
        <p:spPr>
          <a:xfrm>
            <a:off x="6087179" y="5213469"/>
            <a:ext cx="5196840" cy="1323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Grid World</a:t>
            </a:r>
            <a:endParaRPr lang="en-US" sz="3200" dirty="0"/>
          </a:p>
          <a:p>
            <a:r>
              <a:rPr lang="en-US" sz="2000" dirty="0"/>
              <a:t>Invented and drawn by Peter </a:t>
            </a:r>
            <a:r>
              <a:rPr lang="en-US" sz="2000" dirty="0" err="1"/>
              <a:t>Abbeel</a:t>
            </a:r>
            <a:r>
              <a:rPr lang="en-US" sz="2000" dirty="0"/>
              <a:t> and Dan Klein, UC Berkeley CS 188</a:t>
            </a:r>
          </a:p>
        </p:txBody>
      </p:sp>
    </p:spTree>
    <p:extLst>
      <p:ext uri="{BB962C8B-B14F-4D97-AF65-F5344CB8AC3E}">
        <p14:creationId xmlns:p14="http://schemas.microsoft.com/office/powerpoint/2010/main" val="1719018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1" y="1962947"/>
            <a:ext cx="5029200" cy="426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2667000"/>
            <a:ext cx="2336800" cy="221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239000" y="5105400"/>
            <a:ext cx="320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/>
              <a:t>R(s) = -0.04 for every non-terminal state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315200" y="2133600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/>
              <a:t>Transition model:</a:t>
            </a:r>
          </a:p>
        </p:txBody>
      </p:sp>
    </p:spTree>
    <p:extLst>
      <p:ext uri="{BB962C8B-B14F-4D97-AF65-F5344CB8AC3E}">
        <p14:creationId xmlns:p14="http://schemas.microsoft.com/office/powerpoint/2010/main" val="2359414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0" y="3398838"/>
            <a:ext cx="3200400" cy="3154363"/>
          </a:xfrm>
        </p:spPr>
        <p:txBody>
          <a:bodyPr/>
          <a:lstStyle/>
          <a:p>
            <a:pPr marL="3175" indent="-3175">
              <a:buNone/>
            </a:pPr>
            <a:r>
              <a:rPr lang="en-US" sz="2400" dirty="0"/>
              <a:t>Optimal policy when R(s) = -0.04 for every non-terminal state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2" y="2120051"/>
            <a:ext cx="4952999" cy="407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3813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/>
          <a:lstStyle/>
          <a:p>
            <a:r>
              <a:rPr lang="en-US" dirty="0"/>
              <a:t>Optimal policies for other values of R(s):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057400"/>
            <a:ext cx="593214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7943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458200" cy="715962"/>
          </a:xfrm>
        </p:spPr>
        <p:txBody>
          <a:bodyPr/>
          <a:lstStyle/>
          <a:p>
            <a:r>
              <a:rPr lang="en-US" dirty="0"/>
              <a:t>Solving MDPs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43000"/>
            <a:ext cx="8686800" cy="5257800"/>
          </a:xfrm>
        </p:spPr>
        <p:txBody>
          <a:bodyPr/>
          <a:lstStyle/>
          <a:p>
            <a:r>
              <a:rPr lang="en-US" sz="2400" dirty="0"/>
              <a:t>MDP components:</a:t>
            </a:r>
          </a:p>
          <a:p>
            <a:pPr lvl="1"/>
            <a:r>
              <a:rPr lang="en-US" b="1" dirty="0"/>
              <a:t>States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s</a:t>
            </a:r>
            <a:endParaRPr lang="en-US" baseline="-25000" dirty="0">
              <a:solidFill>
                <a:srgbClr val="0000FF"/>
              </a:solidFill>
            </a:endParaRPr>
          </a:p>
          <a:p>
            <a:pPr lvl="1"/>
            <a:r>
              <a:rPr lang="en-US" b="1" dirty="0"/>
              <a:t>Actions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a</a:t>
            </a:r>
            <a:endParaRPr lang="en-US" dirty="0"/>
          </a:p>
          <a:p>
            <a:pPr lvl="1"/>
            <a:r>
              <a:rPr lang="en-US" b="1" dirty="0"/>
              <a:t>Transition model </a:t>
            </a:r>
            <a:r>
              <a:rPr lang="en-US" dirty="0">
                <a:solidFill>
                  <a:srgbClr val="0000FF"/>
                </a:solidFill>
              </a:rPr>
              <a:t>P(s’ | s, a)</a:t>
            </a:r>
          </a:p>
          <a:p>
            <a:pPr lvl="1"/>
            <a:r>
              <a:rPr lang="en-US" b="1" dirty="0"/>
              <a:t>Reward function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R(s)</a:t>
            </a:r>
          </a:p>
          <a:p>
            <a:r>
              <a:rPr lang="en-US" sz="2400" dirty="0"/>
              <a:t>The solution:</a:t>
            </a:r>
          </a:p>
          <a:p>
            <a:pPr lvl="1"/>
            <a:r>
              <a:rPr lang="en-US" b="1" dirty="0"/>
              <a:t>Policy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(s)</a:t>
            </a:r>
            <a:r>
              <a:rPr lang="en-US" dirty="0"/>
              <a:t>: mapping from states to actions</a:t>
            </a:r>
          </a:p>
          <a:p>
            <a:pPr lvl="1"/>
            <a:r>
              <a:rPr lang="en-US" dirty="0"/>
              <a:t>How to find the optimal policy?</a:t>
            </a:r>
          </a:p>
        </p:txBody>
      </p:sp>
    </p:spTree>
    <p:extLst>
      <p:ext uri="{BB962C8B-B14F-4D97-AF65-F5344CB8AC3E}">
        <p14:creationId xmlns:p14="http://schemas.microsoft.com/office/powerpoint/2010/main" val="3048696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792162"/>
          </a:xfrm>
        </p:spPr>
        <p:txBody>
          <a:bodyPr/>
          <a:lstStyle/>
          <a:p>
            <a:r>
              <a:rPr lang="en-US" dirty="0"/>
              <a:t>Maximizing expected utility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143001"/>
                <a:ext cx="8305800" cy="48307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The optimal policy </a:t>
                </a:r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(s) </a:t>
                </a:r>
                <a:r>
                  <a:rPr lang="en-US" dirty="0"/>
                  <a:t>should maximize the </a:t>
                </a:r>
                <a:r>
                  <a:rPr lang="en-US" i="1" dirty="0"/>
                  <a:t>expected utility</a:t>
                </a:r>
                <a:r>
                  <a:rPr lang="en-US" dirty="0"/>
                  <a:t> over all possible state sequences produced by following that policy: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𝑡𝑎𝑡𝑒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𝑠𝑒𝑞𝑢𝑒𝑛𝑐𝑒𝑠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𝑠𝑡𝑎𝑟𝑡𝑖𝑛𝑔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𝑓𝑟𝑜𝑚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eqAr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𝑠𝑒𝑞𝑢𝑒𝑛𝑐𝑒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𝑠𝑒𝑞𝑢𝑒𝑛𝑐𝑒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to define the utility of a state sequence?</a:t>
                </a:r>
              </a:p>
              <a:p>
                <a:pPr lvl="1"/>
                <a:r>
                  <a:rPr lang="en-US" dirty="0"/>
                  <a:t>Sum of rewards of individual states</a:t>
                </a:r>
              </a:p>
              <a:p>
                <a:pPr lvl="1"/>
                <a:r>
                  <a:rPr lang="en-US" dirty="0"/>
                  <a:t>Problem: infinite state sequences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143001"/>
                <a:ext cx="8305800" cy="4830763"/>
              </a:xfrm>
              <a:blipFill rotWithShape="0">
                <a:blip r:embed="rId3"/>
                <a:stretch>
                  <a:fillRect l="-1175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277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792162"/>
          </a:xfrm>
        </p:spPr>
        <p:txBody>
          <a:bodyPr/>
          <a:lstStyle/>
          <a:p>
            <a:r>
              <a:rPr lang="en-US" dirty="0"/>
              <a:t>Utilities of state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458200" cy="48307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Normally, we would define the utility of a state sequence as the sum of the rewards of the individual states</a:t>
            </a:r>
          </a:p>
          <a:p>
            <a:r>
              <a:rPr lang="en-US" sz="2400" b="1" dirty="0"/>
              <a:t>Problem:</a:t>
            </a:r>
            <a:r>
              <a:rPr lang="en-US" sz="2400" dirty="0"/>
              <a:t> infinite state sequences</a:t>
            </a:r>
          </a:p>
          <a:p>
            <a:r>
              <a:rPr lang="en-US" sz="2400" b="1" dirty="0"/>
              <a:t>Solution: </a:t>
            </a:r>
            <a:r>
              <a:rPr lang="en-US" sz="2400" i="1" dirty="0"/>
              <a:t>discount </a:t>
            </a:r>
            <a:r>
              <a:rPr lang="en-US" sz="2400" dirty="0"/>
              <a:t>the individual state rewards by a factor </a:t>
            </a:r>
            <a:r>
              <a:rPr lang="en-US" sz="2400" dirty="0">
                <a:sym typeface="Symbol"/>
              </a:rPr>
              <a:t> </a:t>
            </a:r>
            <a:r>
              <a:rPr lang="en-US" sz="2400" dirty="0"/>
              <a:t>between 0 and 1: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r>
              <a:rPr lang="en-US" sz="2000" dirty="0"/>
              <a:t>Sooner rewards count more than later rewards</a:t>
            </a:r>
          </a:p>
          <a:p>
            <a:pPr lvl="1"/>
            <a:r>
              <a:rPr lang="en-US" sz="2000" dirty="0"/>
              <a:t>Makes sure the total utility stays bounded</a:t>
            </a:r>
          </a:p>
          <a:p>
            <a:pPr lvl="1"/>
            <a:r>
              <a:rPr lang="en-US" sz="2000" dirty="0"/>
              <a:t>Helps algorithms converge</a:t>
            </a:r>
          </a:p>
          <a:p>
            <a:endParaRPr lang="en-US" sz="2400" dirty="0"/>
          </a:p>
          <a:p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289864"/>
              </p:ext>
            </p:extLst>
          </p:nvPr>
        </p:nvGraphicFramePr>
        <p:xfrm>
          <a:off x="2133601" y="3114781"/>
          <a:ext cx="805211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4" imgW="3149280" imgH="685800" progId="Equation.3">
                  <p:embed/>
                </p:oleObj>
              </mc:Choice>
              <mc:Fallback>
                <p:oleObj name="Equation" r:id="rId4" imgW="31492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3114781"/>
                        <a:ext cx="8052115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217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792162"/>
          </a:xfrm>
        </p:spPr>
        <p:txBody>
          <a:bodyPr/>
          <a:lstStyle/>
          <a:p>
            <a:r>
              <a:rPr lang="en-US" dirty="0"/>
              <a:t>Utilities of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81020" y="1533419"/>
                <a:ext cx="10002745" cy="48307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Expected utility obtained by policy </a:t>
                </a:r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</a:t>
                </a:r>
                <a:r>
                  <a:rPr lang="en-US" dirty="0">
                    <a:sym typeface="Symbol"/>
                  </a:rPr>
                  <a:t> </a:t>
                </a:r>
                <a:r>
                  <a:rPr lang="en-US" dirty="0"/>
                  <a:t>starting in state </a:t>
                </a:r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r>
                  <a:rPr lang="en-US" dirty="0"/>
                  <a:t>: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𝑡𝑎𝑡𝑒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𝑠𝑒𝑞𝑢𝑒𝑛𝑐𝑒𝑠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𝑠𝑡𝑎𝑟𝑡𝑖𝑛𝑔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𝑓𝑟𝑜𝑚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eqAr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𝑠𝑒𝑞𝑢𝑒𝑛𝑐𝑒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𝑠𝑒𝑞𝑢𝑒𝑛𝑐𝑒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“true” utility of a state, denoted </a:t>
                </a:r>
                <a:r>
                  <a:rPr lang="en-US" dirty="0">
                    <a:solidFill>
                      <a:srgbClr val="0000FF"/>
                    </a:solidFill>
                  </a:rPr>
                  <a:t>U(s)</a:t>
                </a:r>
                <a:r>
                  <a:rPr lang="en-US" dirty="0"/>
                  <a:t>, is the </a:t>
                </a:r>
                <a:r>
                  <a:rPr lang="en-US" i="1" dirty="0"/>
                  <a:t>best possible</a:t>
                </a:r>
                <a:r>
                  <a:rPr lang="en-US" dirty="0"/>
                  <a:t> expected sum of discounted rewards </a:t>
                </a:r>
              </a:p>
              <a:p>
                <a:pPr lvl="1"/>
                <a:r>
                  <a:rPr lang="en-US" sz="2800" dirty="0"/>
                  <a:t>if the agent executes the </a:t>
                </a:r>
                <a:r>
                  <a:rPr lang="en-US" sz="2800" i="1" dirty="0"/>
                  <a:t>best possible</a:t>
                </a:r>
                <a:r>
                  <a:rPr lang="en-US" sz="2800" dirty="0"/>
                  <a:t> policy starting in state </a:t>
                </a:r>
                <a:r>
                  <a:rPr lang="en-US" sz="2800" dirty="0">
                    <a:solidFill>
                      <a:srgbClr val="0000FF"/>
                    </a:solidFill>
                  </a:rPr>
                  <a:t>s</a:t>
                </a:r>
              </a:p>
              <a:p>
                <a:r>
                  <a:rPr lang="en-US" dirty="0"/>
                  <a:t>Reminiscent of </a:t>
                </a:r>
                <a:r>
                  <a:rPr lang="en-US" dirty="0" err="1"/>
                  <a:t>minimax</a:t>
                </a:r>
                <a:r>
                  <a:rPr lang="en-US" dirty="0"/>
                  <a:t> values of states…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1020" y="1533419"/>
                <a:ext cx="10002745" cy="4830763"/>
              </a:xfrm>
              <a:blipFill rotWithShape="0">
                <a:blip r:embed="rId3"/>
                <a:stretch>
                  <a:fillRect l="-1098" t="-2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227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dirty="0"/>
              <a:t>Finding the utilities of states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7138988" y="2286000"/>
          <a:ext cx="25130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Equation" r:id="rId4" imgW="1130040" imgH="342720" progId="Equation.3">
                  <p:embed/>
                </p:oleObj>
              </mc:Choice>
              <mc:Fallback>
                <p:oleObj name="Equation" r:id="rId4" imgW="11300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988" y="2286000"/>
                        <a:ext cx="251301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990601"/>
            <a:ext cx="4700246" cy="392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07049" y="4761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U(s’)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6037" y="1251467"/>
            <a:ext cx="1123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node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277993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Chance node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5867400" y="4267200"/>
          <a:ext cx="47132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Equation" r:id="rId7" imgW="2120760" imgH="342720" progId="Equation.3">
                  <p:embed/>
                </p:oleObj>
              </mc:Choice>
              <mc:Fallback>
                <p:oleObj name="Equation" r:id="rId7" imgW="2120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267200"/>
                        <a:ext cx="471328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590800" y="3682664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P(s’ | s, 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143001"/>
            <a:ext cx="4724400" cy="4068763"/>
          </a:xfrm>
        </p:spPr>
        <p:txBody>
          <a:bodyPr/>
          <a:lstStyle/>
          <a:p>
            <a:r>
              <a:rPr lang="en-US" sz="2400" dirty="0"/>
              <a:t>If state s’ has utility U(s’), then what is the expected utility of taking action </a:t>
            </a:r>
            <a:r>
              <a:rPr lang="en-US" sz="2400" b="1" dirty="0">
                <a:solidFill>
                  <a:srgbClr val="0000FF"/>
                </a:solidFill>
              </a:rPr>
              <a:t>a</a:t>
            </a:r>
            <a:r>
              <a:rPr lang="en-US" sz="2400" dirty="0"/>
              <a:t> in state </a:t>
            </a:r>
            <a:r>
              <a:rPr lang="en-US" sz="2400" b="1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How do we choose the optimal action?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676400" y="5257801"/>
            <a:ext cx="8686800" cy="161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0" dirty="0"/>
              <a:t>What is the recursive expression for </a:t>
            </a:r>
            <a:r>
              <a:rPr lang="en-US" sz="2400" b="1" kern="0" dirty="0">
                <a:solidFill>
                  <a:srgbClr val="0000FF"/>
                </a:solidFill>
              </a:rPr>
              <a:t>U(s)</a:t>
            </a:r>
            <a:r>
              <a:rPr lang="en-US" sz="2400" kern="0" dirty="0"/>
              <a:t> in terms of the utilities of its successor states?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3352800" y="6096000"/>
          <a:ext cx="54467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Equation" r:id="rId9" imgW="2450880" imgH="342720" progId="Equation.3">
                  <p:embed/>
                </p:oleObj>
              </mc:Choice>
              <mc:Fallback>
                <p:oleObj name="Equation" r:id="rId9" imgW="24508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6096000"/>
                        <a:ext cx="544671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872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15962"/>
          </a:xfrm>
        </p:spPr>
        <p:txBody>
          <a:bodyPr/>
          <a:lstStyle/>
          <a:p>
            <a:r>
              <a:rPr lang="en-US" dirty="0"/>
              <a:t>The Bellman equation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81200" y="838201"/>
            <a:ext cx="8229600" cy="5287963"/>
          </a:xfrm>
        </p:spPr>
        <p:txBody>
          <a:bodyPr/>
          <a:lstStyle/>
          <a:p>
            <a:r>
              <a:rPr lang="en-US" dirty="0"/>
              <a:t>Recursive relationship between the utilities of successive states: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777041"/>
            <a:ext cx="3874601" cy="323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30991" y="5934670"/>
            <a:ext cx="27721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End up here with </a:t>
            </a:r>
            <a:r>
              <a:rPr lang="en-US" dirty="0">
                <a:solidFill>
                  <a:srgbClr val="0000FF"/>
                </a:solidFill>
              </a:rPr>
              <a:t>P(s’ | s, a)</a:t>
            </a:r>
          </a:p>
          <a:p>
            <a:pPr algn="ctr"/>
            <a:r>
              <a:rPr lang="en-US" dirty="0"/>
              <a:t>Get utility </a:t>
            </a:r>
            <a:r>
              <a:rPr lang="en-US" dirty="0">
                <a:solidFill>
                  <a:srgbClr val="0000FF"/>
                </a:solidFill>
              </a:rPr>
              <a:t>U(s’)</a:t>
            </a:r>
          </a:p>
          <a:p>
            <a:pPr algn="ctr"/>
            <a:r>
              <a:rPr lang="en-US" dirty="0"/>
              <a:t>(discounted by </a:t>
            </a:r>
            <a:r>
              <a:rPr lang="en-US" dirty="0">
                <a:sym typeface="Symbol"/>
              </a:rPr>
              <a:t>)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6555" y="2983468"/>
            <a:ext cx="2029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Receive reward </a:t>
            </a:r>
            <a:r>
              <a:rPr lang="en-US" dirty="0">
                <a:solidFill>
                  <a:srgbClr val="0000FF"/>
                </a:solidFill>
              </a:rPr>
              <a:t>R(s)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02414" y="4202668"/>
            <a:ext cx="2450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Choose optimal action </a:t>
            </a:r>
            <a:r>
              <a:rPr lang="en-US" dirty="0">
                <a:solidFill>
                  <a:srgbClr val="0000FF"/>
                </a:solidFill>
              </a:rPr>
              <a:t>a</a:t>
            </a:r>
          </a:p>
        </p:txBody>
      </p:sp>
      <p:graphicFrame>
        <p:nvGraphicFramePr>
          <p:cNvPr id="45057" name="Object 3"/>
          <p:cNvGraphicFramePr>
            <a:graphicFrameLocks noChangeAspect="1"/>
          </p:cNvGraphicFramePr>
          <p:nvPr/>
        </p:nvGraphicFramePr>
        <p:xfrm>
          <a:off x="3200401" y="1905000"/>
          <a:ext cx="5305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5" imgW="2387520" imgH="342720" progId="Equation.3">
                  <p:embed/>
                </p:oleObj>
              </mc:Choice>
              <mc:Fallback>
                <p:oleObj name="Equation" r:id="rId5" imgW="2387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1905000"/>
                        <a:ext cx="5305425" cy="762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400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15962"/>
          </a:xfrm>
        </p:spPr>
        <p:txBody>
          <a:bodyPr/>
          <a:lstStyle/>
          <a:p>
            <a:r>
              <a:rPr lang="en-US" dirty="0"/>
              <a:t>The Bellman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838201"/>
                <a:ext cx="8590908" cy="577835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Recursive relationship between the utilities of successive states:</a:t>
                </a:r>
              </a:p>
              <a:p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r>
                  <a:rPr lang="en-US" dirty="0"/>
                  <a:t>For </a:t>
                </a:r>
                <a:r>
                  <a:rPr lang="en-US" i="1" dirty="0"/>
                  <a:t>N</a:t>
                </a:r>
                <a:r>
                  <a:rPr lang="en-US" dirty="0"/>
                  <a:t> states, we get </a:t>
                </a:r>
                <a:r>
                  <a:rPr lang="en-US" i="1" dirty="0"/>
                  <a:t>N</a:t>
                </a:r>
                <a:r>
                  <a:rPr lang="en-US" dirty="0"/>
                  <a:t> </a:t>
                </a:r>
                <a:r>
                  <a:rPr lang="en-US" b="1" u="sng" dirty="0"/>
                  <a:t>nonlinear</a:t>
                </a:r>
                <a:r>
                  <a:rPr lang="en-US" dirty="0"/>
                  <a:t> equations in </a:t>
                </a:r>
                <a:r>
                  <a:rPr lang="en-US" i="1" dirty="0"/>
                  <a:t>N</a:t>
                </a:r>
                <a:r>
                  <a:rPr lang="en-US" dirty="0"/>
                  <a:t> unknowns</a:t>
                </a:r>
              </a:p>
              <a:p>
                <a:pPr lvl="1"/>
                <a:r>
                  <a:rPr lang="en-US" dirty="0"/>
                  <a:t>Known quantities: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.  Unknowns: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Solving these N equations solves the MDP.</a:t>
                </a:r>
              </a:p>
              <a:p>
                <a:pPr lvl="1"/>
                <a:r>
                  <a:rPr lang="en-US" dirty="0"/>
                  <a:t>Nonlinear -&gt; no closed-form solution.</a:t>
                </a:r>
              </a:p>
              <a:p>
                <a:pPr lvl="2"/>
                <a:r>
                  <a:rPr lang="en-US" dirty="0"/>
                  <a:t>If it weren’t for the “max,” this would be N linear equations in N unknowns.  We could solve it by just inverting an </a:t>
                </a:r>
                <a:r>
                  <a:rPr lang="en-US" dirty="0" err="1"/>
                  <a:t>NxN</a:t>
                </a:r>
                <a:r>
                  <a:rPr lang="en-US" dirty="0"/>
                  <a:t> matrix.</a:t>
                </a:r>
              </a:p>
              <a:p>
                <a:pPr lvl="2"/>
                <a:r>
                  <a:rPr lang="en-US" dirty="0"/>
                  <a:t>The “max” means that there is no closed-form solution.  Need to use an iterative solution method, which might not converge to the globally optimum </a:t>
                </a:r>
                <a:r>
                  <a:rPr lang="en-US" dirty="0" err="1"/>
                  <a:t>soluton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Two solution methods: </a:t>
                </a:r>
                <a:r>
                  <a:rPr lang="en-US" b="1" dirty="0"/>
                  <a:t>value iteration </a:t>
                </a:r>
                <a:r>
                  <a:rPr lang="en-US" dirty="0"/>
                  <a:t>and </a:t>
                </a:r>
                <a:r>
                  <a:rPr lang="en-US" b="1" dirty="0"/>
                  <a:t>policy iteration</a:t>
                </a: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838201"/>
                <a:ext cx="8590908" cy="5778356"/>
              </a:xfrm>
              <a:blipFill>
                <a:blip r:embed="rId4"/>
                <a:stretch>
                  <a:fillRect l="-1331" t="-2412" r="-1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505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615846"/>
              </p:ext>
            </p:extLst>
          </p:nvPr>
        </p:nvGraphicFramePr>
        <p:xfrm>
          <a:off x="3200401" y="1822806"/>
          <a:ext cx="5305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5" imgW="2387520" imgH="342720" progId="Equation.3">
                  <p:embed/>
                </p:oleObj>
              </mc:Choice>
              <mc:Fallback>
                <p:oleObj name="Equation" r:id="rId5" imgW="2387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1822806"/>
                        <a:ext cx="5305425" cy="762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85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458200" cy="715962"/>
          </a:xfrm>
        </p:spPr>
        <p:txBody>
          <a:bodyPr/>
          <a:lstStyle/>
          <a:p>
            <a:r>
              <a:rPr lang="en-US" dirty="0"/>
              <a:t>Markov Decision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43000"/>
            <a:ext cx="8686800" cy="5257800"/>
          </a:xfrm>
        </p:spPr>
        <p:txBody>
          <a:bodyPr/>
          <a:lstStyle/>
          <a:p>
            <a:r>
              <a:rPr lang="en-US" dirty="0"/>
              <a:t>In HMMs, we see a sequence of observations and try to reason about the underlying state sequence</a:t>
            </a:r>
          </a:p>
          <a:p>
            <a:pPr lvl="1"/>
            <a:r>
              <a:rPr lang="en-US" dirty="0"/>
              <a:t>There are no actions involved</a:t>
            </a:r>
          </a:p>
          <a:p>
            <a:r>
              <a:rPr lang="en-US" dirty="0"/>
              <a:t>But what if we have to take an action at each step that, in turn, will affect the state of the world?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69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1: Value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0" y="1600201"/>
                <a:ext cx="86868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Start out with iteration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Iterate until convergence</a:t>
                </a:r>
              </a:p>
              <a:p>
                <a:pPr lvl="1"/>
                <a:r>
                  <a:rPr lang="en-US" dirty="0"/>
                  <a:t>During the </a:t>
                </a:r>
                <a:r>
                  <a:rPr lang="en-US" i="1" dirty="0" err="1"/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iteration, update the utility of each state according to this rule: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r>
                  <a:rPr lang="en-US" dirty="0"/>
                  <a:t>In the limit of infinitely many iterations, guaranteed to find the correct utility values.</a:t>
                </a:r>
              </a:p>
              <a:p>
                <a:pPr lvl="1"/>
                <a:r>
                  <a:rPr lang="en-US" dirty="0"/>
                  <a:t>Error decreases exponentially, so in practice, don’t need an infinite number of iterations…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0" y="1600201"/>
                <a:ext cx="8686800" cy="4525963"/>
              </a:xfrm>
              <a:blipFill>
                <a:blip r:embed="rId4"/>
                <a:stretch>
                  <a:fillRect l="-1316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2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054800"/>
              </p:ext>
            </p:extLst>
          </p:nvPr>
        </p:nvGraphicFramePr>
        <p:xfrm>
          <a:off x="3098801" y="3373900"/>
          <a:ext cx="5813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5" imgW="2616120" imgH="342720" progId="Equation.3">
                  <p:embed/>
                </p:oleObj>
              </mc:Choice>
              <mc:Fallback>
                <p:oleObj name="Equation" r:id="rId5" imgW="2616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1" y="3373900"/>
                        <a:ext cx="58134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9710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19B0-1445-3348-BAB4-84919FAC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18" y="140042"/>
            <a:ext cx="10515600" cy="847897"/>
          </a:xfrm>
        </p:spPr>
        <p:txBody>
          <a:bodyPr/>
          <a:lstStyle/>
          <a:p>
            <a:r>
              <a:rPr lang="en-US" dirty="0"/>
              <a:t>Value Iteration: Iteration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5E8E3D-C093-4840-8362-AB1A3B4A1E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3336"/>
                  </p:ext>
                </p:extLst>
              </p:nvPr>
            </p:nvGraphicFramePr>
            <p:xfrm>
              <a:off x="8473391" y="2625502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5E8E3D-C093-4840-8362-AB1A3B4A1E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3336"/>
                  </p:ext>
                </p:extLst>
              </p:nvPr>
            </p:nvGraphicFramePr>
            <p:xfrm>
              <a:off x="8473391" y="2625502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9" t="-1449" r="-2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2899" t="-1449" r="-20289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1449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9" t="-101449" r="-2985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101449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9" t="-201449" r="-2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2899" t="-201449" r="-20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20144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4348" t="-201449" r="-14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Graphic 6" descr="Fire">
            <a:extLst>
              <a:ext uri="{FF2B5EF4-FFF2-40B4-BE49-F238E27FC236}">
                <a16:creationId xmlns:a16="http://schemas.microsoft.com/office/drawing/2014/main" id="{8DB7E21D-9559-0C4D-BE41-177402209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99414" y="3516911"/>
            <a:ext cx="897766" cy="861425"/>
          </a:xfrm>
          <a:prstGeom prst="rect">
            <a:avLst/>
          </a:prstGeom>
        </p:spPr>
      </p:pic>
      <p:pic>
        <p:nvPicPr>
          <p:cNvPr id="9" name="Graphic 8" descr="Diamond">
            <a:extLst>
              <a:ext uri="{FF2B5EF4-FFF2-40B4-BE49-F238E27FC236}">
                <a16:creationId xmlns:a16="http://schemas.microsoft.com/office/drawing/2014/main" id="{B3B4D106-F48C-4C48-B09A-612B73C78D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202" y="2648232"/>
            <a:ext cx="871977" cy="861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1DE7BC2-90DE-DE41-947C-9AAC0D5C0C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73421" y="1980555"/>
                <a:ext cx="1386840" cy="7063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1DE7BC2-90DE-DE41-947C-9AAC0D5C0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421" y="1980555"/>
                <a:ext cx="1386840" cy="706365"/>
              </a:xfrm>
              <a:prstGeom prst="rect">
                <a:avLst/>
              </a:prstGeom>
              <a:blipFill>
                <a:blip r:embed="rId7"/>
                <a:stretch>
                  <a:fillRect l="-5455" r="-14545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0D89555A-6CE9-BB4E-9142-96ED59FB32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45923" y="661173"/>
                <a:ext cx="9219080" cy="14890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0D89555A-6CE9-BB4E-9142-96ED59FB3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23" y="661173"/>
                <a:ext cx="9219080" cy="1489050"/>
              </a:xfrm>
              <a:prstGeom prst="rect">
                <a:avLst/>
              </a:prstGeom>
              <a:blipFill>
                <a:blip r:embed="rId8"/>
                <a:stretch>
                  <a:fillRect t="-134746" b="-185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DACD6CB-63D6-814A-8A76-18EFBAFBB9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9703821"/>
                  </p:ext>
                </p:extLst>
              </p:nvPr>
            </p:nvGraphicFramePr>
            <p:xfrm>
              <a:off x="213310" y="2623158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DACD6CB-63D6-814A-8A76-18EFBAFBB9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9703821"/>
                  </p:ext>
                </p:extLst>
              </p:nvPr>
            </p:nvGraphicFramePr>
            <p:xfrm>
              <a:off x="213310" y="2623158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429" t="-1449" r="-2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1429" t="-1449" r="-1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4348" t="-1449" r="-10144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429" t="-101449" r="-2985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4348" t="-101449" r="-10144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429" t="-201449" r="-2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1429" t="-201449" r="-1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4348" t="-201449" r="-1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300000" t="-2014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Graphic 12" descr="Fire">
            <a:extLst>
              <a:ext uri="{FF2B5EF4-FFF2-40B4-BE49-F238E27FC236}">
                <a16:creationId xmlns:a16="http://schemas.microsoft.com/office/drawing/2014/main" id="{A43CD43A-C214-C844-AD94-EF24A634A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9333" y="3514567"/>
            <a:ext cx="897766" cy="861425"/>
          </a:xfrm>
          <a:prstGeom prst="rect">
            <a:avLst/>
          </a:prstGeom>
        </p:spPr>
      </p:pic>
      <p:pic>
        <p:nvPicPr>
          <p:cNvPr id="14" name="Graphic 13" descr="Diamond">
            <a:extLst>
              <a:ext uri="{FF2B5EF4-FFF2-40B4-BE49-F238E27FC236}">
                <a16:creationId xmlns:a16="http://schemas.microsoft.com/office/drawing/2014/main" id="{D51DBDE2-7B00-684A-974F-79326C284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65121" y="2645888"/>
            <a:ext cx="871977" cy="861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645042F6-9342-EC4D-8D5E-3B02DA8CB8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3340" y="1978211"/>
                <a:ext cx="1386840" cy="7063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645042F6-9342-EC4D-8D5E-3B02DA8CB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340" y="1978211"/>
                <a:ext cx="1386840" cy="706365"/>
              </a:xfrm>
              <a:prstGeom prst="rect">
                <a:avLst/>
              </a:prstGeom>
              <a:blipFill>
                <a:blip r:embed="rId10"/>
                <a:stretch>
                  <a:fillRect l="-7339" r="-12844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079E48C0-9BA8-5741-AA72-8F736C3BE8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0971727"/>
                  </p:ext>
                </p:extLst>
              </p:nvPr>
            </p:nvGraphicFramePr>
            <p:xfrm>
              <a:off x="4389073" y="2620814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079E48C0-9BA8-5741-AA72-8F736C3BE8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0971727"/>
                  </p:ext>
                </p:extLst>
              </p:nvPr>
            </p:nvGraphicFramePr>
            <p:xfrm>
              <a:off x="4389073" y="2620814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429" t="-1449" r="-2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01429" t="-1449" r="-1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4348" t="-1449" r="-10144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429" t="-102941" r="-298571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4348" t="-102941" r="-101449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429" t="-200000" r="-298571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01429" t="-200000" r="-198571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4348" t="-200000" r="-101449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300000" t="-200000" b="-14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" name="Graphic 16" descr="Fire">
            <a:extLst>
              <a:ext uri="{FF2B5EF4-FFF2-40B4-BE49-F238E27FC236}">
                <a16:creationId xmlns:a16="http://schemas.microsoft.com/office/drawing/2014/main" id="{DC6282D9-D220-9A48-9854-DC0EAC6E3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5096" y="3512223"/>
            <a:ext cx="897766" cy="861425"/>
          </a:xfrm>
          <a:prstGeom prst="rect">
            <a:avLst/>
          </a:prstGeom>
        </p:spPr>
      </p:pic>
      <p:pic>
        <p:nvPicPr>
          <p:cNvPr id="18" name="Graphic 17" descr="Diamond">
            <a:extLst>
              <a:ext uri="{FF2B5EF4-FFF2-40B4-BE49-F238E27FC236}">
                <a16:creationId xmlns:a16="http://schemas.microsoft.com/office/drawing/2014/main" id="{CF94AA1C-D625-8F46-AAF0-B2987354A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40884" y="2643544"/>
            <a:ext cx="871977" cy="861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20A63B-C8AE-784B-AB30-DCCF497597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89103" y="1975867"/>
                <a:ext cx="1386840" cy="7063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20A63B-C8AE-784B-AB30-DCCF49759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03" y="1975867"/>
                <a:ext cx="1386840" cy="706365"/>
              </a:xfrm>
              <a:prstGeom prst="rect">
                <a:avLst/>
              </a:prstGeom>
              <a:blipFill>
                <a:blip r:embed="rId12"/>
                <a:stretch>
                  <a:fillRect l="-2703" t="-3636" r="-8108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42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19B0-1445-3348-BAB4-84919FAC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18" y="140042"/>
            <a:ext cx="10515600" cy="847897"/>
          </a:xfrm>
        </p:spPr>
        <p:txBody>
          <a:bodyPr/>
          <a:lstStyle/>
          <a:p>
            <a:r>
              <a:rPr lang="en-US" dirty="0"/>
              <a:t>Value Iteration: Iteration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DACD6CB-63D6-814A-8A76-18EFBAFBB95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3310" y="2623158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DACD6CB-63D6-814A-8A76-18EFBAFBB9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9703821"/>
                  </p:ext>
                </p:extLst>
              </p:nvPr>
            </p:nvGraphicFramePr>
            <p:xfrm>
              <a:off x="213310" y="2623158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429" t="-1449" r="-2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1429" t="-1449" r="-1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4348" t="-1449" r="-10144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429" t="-101449" r="-2985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4348" t="-101449" r="-10144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429" t="-201449" r="-2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1429" t="-201449" r="-1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4348" t="-201449" r="-1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300000" t="-2014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Graphic 12" descr="Fire">
            <a:extLst>
              <a:ext uri="{FF2B5EF4-FFF2-40B4-BE49-F238E27FC236}">
                <a16:creationId xmlns:a16="http://schemas.microsoft.com/office/drawing/2014/main" id="{A43CD43A-C214-C844-AD94-EF24A634AF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39333" y="3514567"/>
            <a:ext cx="897766" cy="861425"/>
          </a:xfrm>
          <a:prstGeom prst="rect">
            <a:avLst/>
          </a:prstGeom>
        </p:spPr>
      </p:pic>
      <p:pic>
        <p:nvPicPr>
          <p:cNvPr id="14" name="Graphic 13" descr="Diamond">
            <a:extLst>
              <a:ext uri="{FF2B5EF4-FFF2-40B4-BE49-F238E27FC236}">
                <a16:creationId xmlns:a16="http://schemas.microsoft.com/office/drawing/2014/main" id="{D51DBDE2-7B00-684A-974F-79326C2841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65121" y="2645888"/>
            <a:ext cx="871977" cy="861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645042F6-9342-EC4D-8D5E-3B02DA8CB8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3340" y="1978211"/>
                <a:ext cx="1386840" cy="7063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645042F6-9342-EC4D-8D5E-3B02DA8CB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340" y="1978211"/>
                <a:ext cx="1386840" cy="706365"/>
              </a:xfrm>
              <a:prstGeom prst="rect">
                <a:avLst/>
              </a:prstGeom>
              <a:blipFill>
                <a:blip r:embed="rId14"/>
                <a:stretch>
                  <a:fillRect l="-7339" r="-12844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72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671 L 0.67591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0.00046 L 0.67865 -0.003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58" y="-1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67618 -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50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67812 -0.00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0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19B0-1445-3348-BAB4-84919FAC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18" y="140042"/>
            <a:ext cx="10515600" cy="847897"/>
          </a:xfrm>
        </p:spPr>
        <p:txBody>
          <a:bodyPr/>
          <a:lstStyle/>
          <a:p>
            <a:r>
              <a:rPr lang="en-US" dirty="0"/>
              <a:t>Value Iteration: Iteration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DACD6CB-63D6-814A-8A76-18EFBAFBB9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9495123"/>
                  </p:ext>
                </p:extLst>
              </p:nvPr>
            </p:nvGraphicFramePr>
            <p:xfrm>
              <a:off x="8442923" y="2590506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DACD6CB-63D6-814A-8A76-18EFBAFBB9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9495123"/>
                  </p:ext>
                </p:extLst>
              </p:nvPr>
            </p:nvGraphicFramePr>
            <p:xfrm>
              <a:off x="8442923" y="2590506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9" r="-2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429" r="-1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4348" r="-10144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9" t="-100000" r="-2985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4348" t="-100000" r="-10144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9" t="-200000" r="-2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429" t="-200000" r="-1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4348" t="-200000" r="-1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Graphic 12" descr="Fire">
            <a:extLst>
              <a:ext uri="{FF2B5EF4-FFF2-40B4-BE49-F238E27FC236}">
                <a16:creationId xmlns:a16="http://schemas.microsoft.com/office/drawing/2014/main" id="{A43CD43A-C214-C844-AD94-EF24A634A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68946" y="3481915"/>
            <a:ext cx="897766" cy="861425"/>
          </a:xfrm>
          <a:prstGeom prst="rect">
            <a:avLst/>
          </a:prstGeom>
        </p:spPr>
      </p:pic>
      <p:pic>
        <p:nvPicPr>
          <p:cNvPr id="14" name="Graphic 13" descr="Diamond">
            <a:extLst>
              <a:ext uri="{FF2B5EF4-FFF2-40B4-BE49-F238E27FC236}">
                <a16:creationId xmlns:a16="http://schemas.microsoft.com/office/drawing/2014/main" id="{D51DBDE2-7B00-684A-974F-79326C284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94734" y="2613236"/>
            <a:ext cx="871977" cy="861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645042F6-9342-EC4D-8D5E-3B02DA8CB8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75611" y="1929230"/>
                <a:ext cx="1386840" cy="7063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645042F6-9342-EC4D-8D5E-3B02DA8CB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611" y="1929230"/>
                <a:ext cx="1386840" cy="706365"/>
              </a:xfrm>
              <a:prstGeom prst="rect">
                <a:avLst/>
              </a:prstGeom>
              <a:blipFill>
                <a:blip r:embed="rId7"/>
                <a:stretch>
                  <a:fillRect l="-5455" r="-13636" b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FE019FA3-A1DE-BD4E-8840-18AF00D1CC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45232" y="914403"/>
                <a:ext cx="6743701" cy="145324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FE019FA3-A1DE-BD4E-8840-18AF00D1C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232" y="914403"/>
                <a:ext cx="6743701" cy="1453243"/>
              </a:xfrm>
              <a:prstGeom prst="rect">
                <a:avLst/>
              </a:prstGeom>
              <a:blipFill>
                <a:blip r:embed="rId8"/>
                <a:stretch>
                  <a:fillRect t="-92982" b="-1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">
            <a:extLst>
              <a:ext uri="{FF2B5EF4-FFF2-40B4-BE49-F238E27FC236}">
                <a16:creationId xmlns:a16="http://schemas.microsoft.com/office/drawing/2014/main" id="{9CA292C9-A024-164C-9B30-6611E08AE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12866" y="2650668"/>
            <a:ext cx="2336800" cy="221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830E22-9E7B-8741-987C-B9D1B721A161}"/>
              </a:ext>
            </a:extLst>
          </p:cNvPr>
          <p:cNvSpPr txBox="1">
            <a:spLocks/>
          </p:cNvSpPr>
          <p:nvPr/>
        </p:nvSpPr>
        <p:spPr bwMode="auto">
          <a:xfrm>
            <a:off x="4571998" y="2362199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/>
              <a:t>Transition model: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F25F069C-68DB-3846-A3F5-BC3CC73E0C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18015" y="5344897"/>
                <a:ext cx="6743701" cy="145324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55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up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up</m:t>
                                </m:r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from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no</m:t>
                                </m:r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wall</m:t>
                                </m:r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left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from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no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wall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right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from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no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wall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F25F069C-68DB-3846-A3F5-BC3CC73E0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015" y="5344897"/>
                <a:ext cx="6743701" cy="1453243"/>
              </a:xfrm>
              <a:prstGeom prst="rect">
                <a:avLst/>
              </a:prstGeom>
              <a:blipFill>
                <a:blip r:embed="rId10"/>
                <a:stretch>
                  <a:fillRect l="-9398" t="-219130" b="-30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059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19B0-1445-3348-BAB4-84919FAC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18" y="140042"/>
            <a:ext cx="10515600" cy="847897"/>
          </a:xfrm>
        </p:spPr>
        <p:txBody>
          <a:bodyPr/>
          <a:lstStyle/>
          <a:p>
            <a:r>
              <a:rPr lang="en-US" dirty="0"/>
              <a:t>Value Iteration: Iteration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0D89555A-6CE9-BB4E-9142-96ED59FB32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14866" y="154737"/>
                <a:ext cx="5627077" cy="89820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55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0D89555A-6CE9-BB4E-9142-96ED59FB3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866" y="154737"/>
                <a:ext cx="5627077" cy="898206"/>
              </a:xfrm>
              <a:prstGeom prst="rect">
                <a:avLst/>
              </a:prstGeom>
              <a:blipFill>
                <a:blip r:embed="rId2"/>
                <a:stretch>
                  <a:fillRect t="-150704" b="-20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5A19C8E2-C5C2-C344-8AEC-8E713A1A70F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70608" y="3197586"/>
              <a:ext cx="2848484" cy="21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2121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5A19C8E2-C5C2-C344-8AEC-8E713A1A70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3478564"/>
                  </p:ext>
                </p:extLst>
              </p:nvPr>
            </p:nvGraphicFramePr>
            <p:xfrm>
              <a:off x="9270608" y="3197586"/>
              <a:ext cx="2848484" cy="21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2121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r="-296491" b="-1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786" r="-201786" b="-1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8246" r="-98246" b="-1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01818" r="-296491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8246" t="-101818" r="-98246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98214" r="-296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786" t="-198214" r="-2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8246" t="-198214" r="-98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571" t="-1982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1" name="Graphic 20" descr="Fire">
            <a:extLst>
              <a:ext uri="{FF2B5EF4-FFF2-40B4-BE49-F238E27FC236}">
                <a16:creationId xmlns:a16="http://schemas.microsoft.com/office/drawing/2014/main" id="{23D832E8-0407-1246-8773-2E6302E79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93377" y="3906114"/>
            <a:ext cx="725717" cy="696340"/>
          </a:xfrm>
          <a:prstGeom prst="rect">
            <a:avLst/>
          </a:prstGeom>
        </p:spPr>
      </p:pic>
      <p:pic>
        <p:nvPicPr>
          <p:cNvPr id="22" name="Graphic 21" descr="Diamond">
            <a:extLst>
              <a:ext uri="{FF2B5EF4-FFF2-40B4-BE49-F238E27FC236}">
                <a16:creationId xmlns:a16="http://schemas.microsoft.com/office/drawing/2014/main" id="{34E4CD55-49BD-EC4E-A7A5-FFED1634A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14224" y="3206248"/>
            <a:ext cx="704870" cy="696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D86A2C45-FE08-434B-9405-B23BE12C8D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56533" y="2665183"/>
                <a:ext cx="1121064" cy="56875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70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D86A2C45-FE08-434B-9405-B23BE12C8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533" y="2665183"/>
                <a:ext cx="1121064" cy="568754"/>
              </a:xfrm>
              <a:prstGeom prst="rect">
                <a:avLst/>
              </a:prstGeom>
              <a:blipFill>
                <a:blip r:embed="rId8"/>
                <a:stretch>
                  <a:fillRect l="-3371" r="-7865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E80F610-9FF3-A04F-B537-9577818086E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43708" y="1774401"/>
              <a:ext cx="2848484" cy="21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2121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+0.06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−0.14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−0.81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E80F610-9FF3-A04F-B537-9577818086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1211012"/>
                  </p:ext>
                </p:extLst>
              </p:nvPr>
            </p:nvGraphicFramePr>
            <p:xfrm>
              <a:off x="6243708" y="1774401"/>
              <a:ext cx="2848484" cy="21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2121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r="-303571" b="-1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98246" r="-198246" b="-1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1786" r="-101786" b="-1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t="-101818" r="-303571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1786" t="-101818" r="-101786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t="-198214" r="-3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98246" t="-198214" r="-198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1786" t="-198214" r="-1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301786" t="-198214" r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5" name="Graphic 24" descr="Fire">
            <a:extLst>
              <a:ext uri="{FF2B5EF4-FFF2-40B4-BE49-F238E27FC236}">
                <a16:creationId xmlns:a16="http://schemas.microsoft.com/office/drawing/2014/main" id="{4411B6A9-DA33-024E-9EF1-208C024C5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66477" y="2482929"/>
            <a:ext cx="725717" cy="696340"/>
          </a:xfrm>
          <a:prstGeom prst="rect">
            <a:avLst/>
          </a:prstGeom>
        </p:spPr>
      </p:pic>
      <p:pic>
        <p:nvPicPr>
          <p:cNvPr id="26" name="Graphic 25" descr="Diamond">
            <a:extLst>
              <a:ext uri="{FF2B5EF4-FFF2-40B4-BE49-F238E27FC236}">
                <a16:creationId xmlns:a16="http://schemas.microsoft.com/office/drawing/2014/main" id="{5CCE3997-DA44-994F-8EAD-6B9C3AB21D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7324" y="1783063"/>
            <a:ext cx="704870" cy="696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12AE5934-ED5C-4246-8770-E2E13B29E6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71138" y="1086275"/>
                <a:ext cx="2377440" cy="89820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47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up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12AE5934-ED5C-4246-8770-E2E13B29E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138" y="1086275"/>
                <a:ext cx="2377440" cy="898205"/>
              </a:xfrm>
              <a:prstGeom prst="rect">
                <a:avLst/>
              </a:prstGeom>
              <a:blipFill>
                <a:blip r:embed="rId10"/>
                <a:stretch>
                  <a:fillRect l="-38830" t="-122535" b="-170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18F9C16A-7788-8644-9A6E-BD703D48258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55430" y="4641294"/>
              <a:ext cx="2848484" cy="21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2121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+0.79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−0.81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−0.14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18F9C16A-7788-8644-9A6E-BD703D4825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0436244"/>
                  </p:ext>
                </p:extLst>
              </p:nvPr>
            </p:nvGraphicFramePr>
            <p:xfrm>
              <a:off x="6255430" y="4641294"/>
              <a:ext cx="2848484" cy="21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2121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t="-1818" r="-303571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98246" t="-1818" r="-198246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1786" t="-1818" r="-101786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t="-100000" r="-3035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1786" t="-100000" r="-10178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t="-203636" r="-30357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98246" t="-203636" r="-198246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1786" t="-203636" r="-101786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301786" t="-203636" r="-1786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3" name="Graphic 32" descr="Fire">
            <a:extLst>
              <a:ext uri="{FF2B5EF4-FFF2-40B4-BE49-F238E27FC236}">
                <a16:creationId xmlns:a16="http://schemas.microsoft.com/office/drawing/2014/main" id="{E782C748-E7A2-4940-B7A0-15D8B7896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8199" y="5349822"/>
            <a:ext cx="725717" cy="696340"/>
          </a:xfrm>
          <a:prstGeom prst="rect">
            <a:avLst/>
          </a:prstGeom>
        </p:spPr>
      </p:pic>
      <p:pic>
        <p:nvPicPr>
          <p:cNvPr id="34" name="Graphic 33" descr="Diamond">
            <a:extLst>
              <a:ext uri="{FF2B5EF4-FFF2-40B4-BE49-F238E27FC236}">
                <a16:creationId xmlns:a16="http://schemas.microsoft.com/office/drawing/2014/main" id="{E2D1616E-71AB-A849-A054-76AC2A1E7B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99046" y="4649956"/>
            <a:ext cx="704870" cy="696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A0767FAF-E673-3F48-B1D9-E780FCF0A3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58324" y="3953168"/>
                <a:ext cx="2586381" cy="89820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47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right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A0767FAF-E673-3F48-B1D9-E780FCF0A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324" y="3953168"/>
                <a:ext cx="2586381" cy="898205"/>
              </a:xfrm>
              <a:prstGeom prst="rect">
                <a:avLst/>
              </a:prstGeom>
              <a:blipFill>
                <a:blip r:embed="rId12"/>
                <a:stretch>
                  <a:fillRect l="-35784" t="-122222" b="-168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CD7392A6-4200-7242-9969-29190CEF4F3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74561" y="1786121"/>
              <a:ext cx="2848484" cy="21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2121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+0.06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−0.14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CD7392A6-4200-7242-9969-29190CEF4F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6946491"/>
                  </p:ext>
                </p:extLst>
              </p:nvPr>
            </p:nvGraphicFramePr>
            <p:xfrm>
              <a:off x="3174561" y="1786121"/>
              <a:ext cx="2848484" cy="21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2121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t="-1786" r="-296491" b="-1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01786" t="-1786" r="-201786" b="-1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98246" t="-1786" r="-98246" b="-1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t="-103636" r="-296491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98246" t="-103636" r="-98246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t="-200000" r="-296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01786" t="-200000" r="-2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98246" t="-200000" r="-98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03571" t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7" name="Graphic 36" descr="Fire">
            <a:extLst>
              <a:ext uri="{FF2B5EF4-FFF2-40B4-BE49-F238E27FC236}">
                <a16:creationId xmlns:a16="http://schemas.microsoft.com/office/drawing/2014/main" id="{DBDDD6F1-1B2E-854F-AC51-7CCE9A986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97330" y="2494649"/>
            <a:ext cx="725717" cy="696340"/>
          </a:xfrm>
          <a:prstGeom prst="rect">
            <a:avLst/>
          </a:prstGeom>
        </p:spPr>
      </p:pic>
      <p:pic>
        <p:nvPicPr>
          <p:cNvPr id="38" name="Graphic 37" descr="Diamond">
            <a:extLst>
              <a:ext uri="{FF2B5EF4-FFF2-40B4-BE49-F238E27FC236}">
                <a16:creationId xmlns:a16="http://schemas.microsoft.com/office/drawing/2014/main" id="{CA535B57-1B53-2642-9907-63EDD614C5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18177" y="1794783"/>
            <a:ext cx="704870" cy="696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itle 1">
                <a:extLst>
                  <a:ext uri="{FF2B5EF4-FFF2-40B4-BE49-F238E27FC236}">
                    <a16:creationId xmlns:a16="http://schemas.microsoft.com/office/drawing/2014/main" id="{A6E31DAD-F364-4A4B-9C69-F28655A923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14419" y="1097995"/>
                <a:ext cx="2762010" cy="89820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47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down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itle 1">
                <a:extLst>
                  <a:ext uri="{FF2B5EF4-FFF2-40B4-BE49-F238E27FC236}">
                    <a16:creationId xmlns:a16="http://schemas.microsoft.com/office/drawing/2014/main" id="{A6E31DAD-F364-4A4B-9C69-F28655A92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419" y="1097995"/>
                <a:ext cx="2762010" cy="898205"/>
              </a:xfrm>
              <a:prstGeom prst="rect">
                <a:avLst/>
              </a:prstGeom>
              <a:blipFill>
                <a:blip r:embed="rId14"/>
                <a:stretch>
                  <a:fillRect l="-32877" t="-119444" b="-168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668712CF-F163-D24E-A657-223BC4483C3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86283" y="4653014"/>
              <a:ext cx="2848484" cy="21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2121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−0.14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668712CF-F163-D24E-A657-223BC4483C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2732678"/>
                  </p:ext>
                </p:extLst>
              </p:nvPr>
            </p:nvGraphicFramePr>
            <p:xfrm>
              <a:off x="3186283" y="4653014"/>
              <a:ext cx="2848484" cy="21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2121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t="-1818" r="-296491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01786" t="-1818" r="-201786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98246" t="-1818" r="-98246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t="-100000" r="-29649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98246" t="-100000" r="-9824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t="-203636" r="-29649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01786" t="-203636" r="-201786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98246" t="-203636" r="-98246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303571" t="-203636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1" name="Graphic 40" descr="Fire">
            <a:extLst>
              <a:ext uri="{FF2B5EF4-FFF2-40B4-BE49-F238E27FC236}">
                <a16:creationId xmlns:a16="http://schemas.microsoft.com/office/drawing/2014/main" id="{0750CE9B-7077-E244-8B7A-9FC618C88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9052" y="5361542"/>
            <a:ext cx="725717" cy="696340"/>
          </a:xfrm>
          <a:prstGeom prst="rect">
            <a:avLst/>
          </a:prstGeom>
        </p:spPr>
      </p:pic>
      <p:pic>
        <p:nvPicPr>
          <p:cNvPr id="42" name="Graphic 41" descr="Diamond">
            <a:extLst>
              <a:ext uri="{FF2B5EF4-FFF2-40B4-BE49-F238E27FC236}">
                <a16:creationId xmlns:a16="http://schemas.microsoft.com/office/drawing/2014/main" id="{73E85A9B-1BA6-7444-813B-F17ACBDC73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29899" y="4661676"/>
            <a:ext cx="704870" cy="696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itle 1">
                <a:extLst>
                  <a:ext uri="{FF2B5EF4-FFF2-40B4-BE49-F238E27FC236}">
                    <a16:creationId xmlns:a16="http://schemas.microsoft.com/office/drawing/2014/main" id="{7A213874-8AB7-2447-8CF2-0E7025A0A9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6960" y="3964888"/>
                <a:ext cx="2576734" cy="89820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47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left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itle 1">
                <a:extLst>
                  <a:ext uri="{FF2B5EF4-FFF2-40B4-BE49-F238E27FC236}">
                    <a16:creationId xmlns:a16="http://schemas.microsoft.com/office/drawing/2014/main" id="{7A213874-8AB7-2447-8CF2-0E7025A0A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960" y="3964888"/>
                <a:ext cx="2576734" cy="898205"/>
              </a:xfrm>
              <a:prstGeom prst="rect">
                <a:avLst/>
              </a:prstGeom>
              <a:blipFill>
                <a:blip r:embed="rId16"/>
                <a:stretch>
                  <a:fillRect l="-34314" t="-125352" b="-170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809FE130-49F9-2648-8C08-6A87C1DF902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7050" y="3182037"/>
              <a:ext cx="2848484" cy="21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2121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−0.08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−0.08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+0.75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−0.08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−0.08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−0.08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−0.08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−0.08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−0.08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809FE130-49F9-2648-8C08-6A87C1DF90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259146"/>
                  </p:ext>
                </p:extLst>
              </p:nvPr>
            </p:nvGraphicFramePr>
            <p:xfrm>
              <a:off x="167050" y="3182037"/>
              <a:ext cx="2848484" cy="21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2121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786" t="-1818" r="-301786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00000" t="-1818" r="-196491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203571" t="-1818" r="-100000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786" t="-100000" r="-30178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203571" t="-100000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786" t="-203636" r="-301786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00000" t="-203636" r="-19649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203571" t="-203636" r="-100000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303571" t="-203636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5" name="Graphic 44" descr="Fire">
            <a:extLst>
              <a:ext uri="{FF2B5EF4-FFF2-40B4-BE49-F238E27FC236}">
                <a16:creationId xmlns:a16="http://schemas.microsoft.com/office/drawing/2014/main" id="{17A75317-2AC9-EE43-B7AC-3BBF6A7EC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9819" y="3890565"/>
            <a:ext cx="725717" cy="696340"/>
          </a:xfrm>
          <a:prstGeom prst="rect">
            <a:avLst/>
          </a:prstGeom>
        </p:spPr>
      </p:pic>
      <p:pic>
        <p:nvPicPr>
          <p:cNvPr id="46" name="Graphic 45" descr="Diamond">
            <a:extLst>
              <a:ext uri="{FF2B5EF4-FFF2-40B4-BE49-F238E27FC236}">
                <a16:creationId xmlns:a16="http://schemas.microsoft.com/office/drawing/2014/main" id="{41A1B461-5074-6F44-8E66-3EA3612468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10666" y="3190699"/>
            <a:ext cx="704870" cy="696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itle 1">
                <a:extLst>
                  <a:ext uri="{FF2B5EF4-FFF2-40B4-BE49-F238E27FC236}">
                    <a16:creationId xmlns:a16="http://schemas.microsoft.com/office/drawing/2014/main" id="{46CCCA9A-4007-9347-8631-4A8B29748E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992" y="2649634"/>
                <a:ext cx="2809538" cy="56875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itle 1">
                <a:extLst>
                  <a:ext uri="{FF2B5EF4-FFF2-40B4-BE49-F238E27FC236}">
                    <a16:creationId xmlns:a16="http://schemas.microsoft.com/office/drawing/2014/main" id="{46CCCA9A-4007-9347-8631-4A8B29748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92" y="2649634"/>
                <a:ext cx="2809538" cy="568754"/>
              </a:xfrm>
              <a:prstGeom prst="rect">
                <a:avLst/>
              </a:prstGeom>
              <a:blipFill>
                <a:blip r:embed="rId18"/>
                <a:stretch>
                  <a:fillRect l="-450" t="-6667" r="-225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76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5" grpId="0"/>
      <p:bldP spid="39" grpId="0"/>
      <p:bldP spid="43" grpId="0"/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p:pic>
        <p:nvPicPr>
          <p:cNvPr id="7" name="Picture 6" descr="Screen Shot 2015-11-12 at 12.35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16" y="133876"/>
            <a:ext cx="5486315" cy="3980924"/>
          </a:xfrm>
          <a:prstGeom prst="rect">
            <a:avLst/>
          </a:prstGeom>
        </p:spPr>
      </p:pic>
      <p:pic>
        <p:nvPicPr>
          <p:cNvPr id="8" name="Picture 7" descr="Screen Shot 2015-11-12 at 12.37.1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419600"/>
            <a:ext cx="2898074" cy="2286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1" y="4343400"/>
            <a:ext cx="2895599" cy="238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427479" y="4038600"/>
            <a:ext cx="2683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Utilities with discount factor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91400" y="4118337"/>
            <a:ext cx="1112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Final policy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1524000"/>
            <a:ext cx="296225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489995" y="1371600"/>
            <a:ext cx="2575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Input (non-terminal R=-0.04)</a:t>
            </a:r>
          </a:p>
        </p:txBody>
      </p:sp>
    </p:spTree>
    <p:extLst>
      <p:ext uri="{BB962C8B-B14F-4D97-AF65-F5344CB8AC3E}">
        <p14:creationId xmlns:p14="http://schemas.microsoft.com/office/powerpoint/2010/main" val="1895305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2: Policy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Start with some initial policy </a:t>
            </a:r>
            <a:r>
              <a:rPr lang="en-US" dirty="0">
                <a:sym typeface="Symbol"/>
              </a:rPr>
              <a:t></a:t>
            </a:r>
            <a:r>
              <a:rPr lang="en-US" baseline="-25000" dirty="0">
                <a:sym typeface="Symbol"/>
              </a:rPr>
              <a:t>0</a:t>
            </a:r>
            <a:r>
              <a:rPr lang="en-US" dirty="0">
                <a:sym typeface="Symbol"/>
              </a:rPr>
              <a:t> and alternate between the following steps:</a:t>
            </a:r>
            <a:endParaRPr lang="en-US" baseline="-25000" dirty="0">
              <a:sym typeface="Symbol"/>
            </a:endParaRPr>
          </a:p>
          <a:p>
            <a:pPr lvl="1"/>
            <a:r>
              <a:rPr lang="en-US" b="1" dirty="0">
                <a:sym typeface="Symbol"/>
              </a:rPr>
              <a:t>Policy Evaluation:</a:t>
            </a:r>
            <a:r>
              <a:rPr lang="en-US" dirty="0">
                <a:sym typeface="Symbol"/>
              </a:rPr>
              <a:t> calculate the utility of every state under the assumption that the given policy is fixed and unchanging.</a:t>
            </a:r>
            <a:endParaRPr lang="en-US" i="1" dirty="0">
              <a:sym typeface="Symbol"/>
            </a:endParaRPr>
          </a:p>
          <a:p>
            <a:pPr lvl="1"/>
            <a:r>
              <a:rPr lang="en-US" b="1" dirty="0">
                <a:sym typeface="Symbol"/>
              </a:rPr>
              <a:t>Policy Improvement: </a:t>
            </a:r>
            <a:r>
              <a:rPr lang="en-US" dirty="0">
                <a:sym typeface="Symbol"/>
              </a:rPr>
              <a:t>calculate a new policy </a:t>
            </a:r>
            <a:r>
              <a:rPr lang="en-US" i="1" baseline="-25000" dirty="0">
                <a:sym typeface="Symbol"/>
              </a:rPr>
              <a:t>i</a:t>
            </a:r>
            <a:r>
              <a:rPr lang="en-US" baseline="-25000" dirty="0">
                <a:sym typeface="Symbol"/>
              </a:rPr>
              <a:t>+1</a:t>
            </a:r>
            <a:r>
              <a:rPr lang="en-US" dirty="0">
                <a:sym typeface="Symbol"/>
              </a:rPr>
              <a:t> based on the updated utilities.</a:t>
            </a:r>
          </a:p>
          <a:p>
            <a:pPr lvl="1"/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Notice it’s kind of like gradient descent in neural networks:</a:t>
            </a:r>
          </a:p>
          <a:p>
            <a:pPr lvl="1"/>
            <a:r>
              <a:rPr lang="en-US" dirty="0">
                <a:sym typeface="Symbol"/>
              </a:rPr>
              <a:t>Policy evaluation: Find ways in which the current policy is suboptimal</a:t>
            </a:r>
          </a:p>
          <a:p>
            <a:pPr lvl="1"/>
            <a:r>
              <a:rPr lang="en-US" dirty="0">
                <a:sym typeface="Symbol"/>
              </a:rPr>
              <a:t>Policy improvement: Fix those problems</a:t>
            </a:r>
          </a:p>
          <a:p>
            <a:pPr lvl="1"/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Unlike Value Iteration, this is guaranteed to converge in a finite number of steps, as long as the state space and action set are both finite.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90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792162"/>
          </a:xfrm>
        </p:spPr>
        <p:txBody>
          <a:bodyPr/>
          <a:lstStyle/>
          <a:p>
            <a:r>
              <a:rPr lang="en-US" dirty="0"/>
              <a:t>Method 2: Policy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16" y="1066801"/>
            <a:ext cx="11005455" cy="4754563"/>
          </a:xfrm>
        </p:spPr>
        <p:txBody>
          <a:bodyPr/>
          <a:lstStyle/>
          <a:p>
            <a:r>
              <a:rPr lang="en-US" b="1" dirty="0"/>
              <a:t>Policy Evaluation</a:t>
            </a:r>
            <a:r>
              <a:rPr lang="en-US" dirty="0"/>
              <a:t>: Given a fixed policy </a:t>
            </a:r>
            <a:r>
              <a:rPr lang="en-US" dirty="0">
                <a:sym typeface="Symbol"/>
              </a:rPr>
              <a:t></a:t>
            </a:r>
            <a:r>
              <a:rPr lang="en-US" dirty="0"/>
              <a:t>, </a:t>
            </a:r>
            <a:r>
              <a:rPr lang="en-US" dirty="0">
                <a:sym typeface="Symbol"/>
              </a:rPr>
              <a:t>calculate the </a:t>
            </a:r>
            <a:r>
              <a:rPr lang="en-US" b="1" u="sng" dirty="0">
                <a:sym typeface="Symbol"/>
              </a:rPr>
              <a:t>policy-dependent utility</a:t>
            </a:r>
            <a:r>
              <a:rPr lang="en-US" dirty="0">
                <a:sym typeface="Symbol"/>
              </a:rPr>
              <a:t>, </a:t>
            </a:r>
            <a:r>
              <a:rPr lang="en-US" i="1" dirty="0">
                <a:sym typeface="Symbol"/>
              </a:rPr>
              <a:t>U</a:t>
            </a:r>
            <a:r>
              <a:rPr lang="en-US" baseline="30000" dirty="0">
                <a:sym typeface="Symbol"/>
              </a:rPr>
              <a:t>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s</a:t>
            </a:r>
            <a:r>
              <a:rPr lang="en-US" dirty="0">
                <a:sym typeface="Symbol"/>
              </a:rPr>
              <a:t>), for every state </a:t>
            </a:r>
            <a:r>
              <a:rPr lang="en-US" i="1" dirty="0">
                <a:sym typeface="Symbol"/>
              </a:rPr>
              <a:t>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1229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677156"/>
              </p:ext>
            </p:extLst>
          </p:nvPr>
        </p:nvGraphicFramePr>
        <p:xfrm>
          <a:off x="2475788" y="2174624"/>
          <a:ext cx="7042751" cy="995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Equation" r:id="rId4" imgW="2425680" imgH="342720" progId="Equation.3">
                  <p:embed/>
                </p:oleObj>
              </mc:Choice>
              <mc:Fallback>
                <p:oleObj name="Equation" r:id="rId4" imgW="24256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5788" y="2174624"/>
                        <a:ext cx="7042751" cy="995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CE70456-2A30-5645-B263-39F945277FFA}"/>
              </a:ext>
            </a:extLst>
          </p:cNvPr>
          <p:cNvSpPr/>
          <p:nvPr/>
        </p:nvSpPr>
        <p:spPr>
          <a:xfrm>
            <a:off x="2057400" y="2016890"/>
            <a:ext cx="7734993" cy="117256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20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19B0-1445-3348-BAB4-84919FAC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18" y="140042"/>
            <a:ext cx="10515600" cy="847897"/>
          </a:xfrm>
        </p:spPr>
        <p:txBody>
          <a:bodyPr/>
          <a:lstStyle/>
          <a:p>
            <a:r>
              <a:rPr lang="en-US" dirty="0"/>
              <a:t>Policy Iteration: Iteration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5E8E3D-C093-4840-8362-AB1A3B4A1E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018566"/>
                  </p:ext>
                </p:extLst>
              </p:nvPr>
            </p:nvGraphicFramePr>
            <p:xfrm>
              <a:off x="8473391" y="4078752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5E8E3D-C093-4840-8362-AB1A3B4A1E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018566"/>
                  </p:ext>
                </p:extLst>
              </p:nvPr>
            </p:nvGraphicFramePr>
            <p:xfrm>
              <a:off x="8473391" y="4078752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9" t="-1449" r="-2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2899" t="-1449" r="-20289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1449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9" t="-102941" r="-298571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102941" r="-100000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9" t="-200000" r="-298571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2899" t="-200000" r="-202899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200000" r="-100000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4348" t="-200000" r="-1449" b="-14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Graphic 6" descr="Fire">
            <a:extLst>
              <a:ext uri="{FF2B5EF4-FFF2-40B4-BE49-F238E27FC236}">
                <a16:creationId xmlns:a16="http://schemas.microsoft.com/office/drawing/2014/main" id="{8DB7E21D-9559-0C4D-BE41-177402209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99414" y="4970161"/>
            <a:ext cx="897766" cy="861425"/>
          </a:xfrm>
          <a:prstGeom prst="rect">
            <a:avLst/>
          </a:prstGeom>
        </p:spPr>
      </p:pic>
      <p:pic>
        <p:nvPicPr>
          <p:cNvPr id="9" name="Graphic 8" descr="Diamond">
            <a:extLst>
              <a:ext uri="{FF2B5EF4-FFF2-40B4-BE49-F238E27FC236}">
                <a16:creationId xmlns:a16="http://schemas.microsoft.com/office/drawing/2014/main" id="{B3B4D106-F48C-4C48-B09A-612B73C78D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202" y="4101482"/>
            <a:ext cx="871977" cy="861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1DE7BC2-90DE-DE41-947C-9AAC0D5C0C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73421" y="3433805"/>
                <a:ext cx="1386840" cy="7063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1DE7BC2-90DE-DE41-947C-9AAC0D5C0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421" y="3433805"/>
                <a:ext cx="1386840" cy="706365"/>
              </a:xfrm>
              <a:prstGeom prst="rect">
                <a:avLst/>
              </a:prstGeom>
              <a:blipFill>
                <a:blip r:embed="rId7"/>
                <a:stretch>
                  <a:fillRect l="-1818" r="-14545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0D89555A-6CE9-BB4E-9142-96ED59FB32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45923" y="922432"/>
                <a:ext cx="9219080" cy="10531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sup>
                          </m:sSup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0D89555A-6CE9-BB4E-9142-96ED59FB3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23" y="922432"/>
                <a:ext cx="9219080" cy="1053178"/>
              </a:xfrm>
              <a:prstGeom prst="rect">
                <a:avLst/>
              </a:prstGeom>
              <a:blipFill>
                <a:blip r:embed="rId8"/>
                <a:stretch>
                  <a:fillRect t="-144048" b="-19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079E48C0-9BA8-5741-AA72-8F736C3BE8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9373882"/>
                  </p:ext>
                </p:extLst>
              </p:nvPr>
            </p:nvGraphicFramePr>
            <p:xfrm>
              <a:off x="4389073" y="4074064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+0.50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+0.69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+0.74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−0.65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−0.90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−1.40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−1.44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−1.39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−1.40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079E48C0-9BA8-5741-AA72-8F736C3BE8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9373882"/>
                  </p:ext>
                </p:extLst>
              </p:nvPr>
            </p:nvGraphicFramePr>
            <p:xfrm>
              <a:off x="4389073" y="4074064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429" r="-2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01429" r="-1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4348" r="-10144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429" t="-100000" r="-2985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4348" t="-100000" r="-10144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429" t="-200000" r="-2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01429" t="-200000" r="-1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4348" t="-200000" r="-1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300000" t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" name="Graphic 16" descr="Fire">
            <a:extLst>
              <a:ext uri="{FF2B5EF4-FFF2-40B4-BE49-F238E27FC236}">
                <a16:creationId xmlns:a16="http://schemas.microsoft.com/office/drawing/2014/main" id="{DC6282D9-D220-9A48-9854-DC0EAC6E3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5096" y="4965473"/>
            <a:ext cx="897766" cy="861425"/>
          </a:xfrm>
          <a:prstGeom prst="rect">
            <a:avLst/>
          </a:prstGeom>
        </p:spPr>
      </p:pic>
      <p:pic>
        <p:nvPicPr>
          <p:cNvPr id="18" name="Graphic 17" descr="Diamond">
            <a:extLst>
              <a:ext uri="{FF2B5EF4-FFF2-40B4-BE49-F238E27FC236}">
                <a16:creationId xmlns:a16="http://schemas.microsoft.com/office/drawing/2014/main" id="{CF94AA1C-D625-8F46-AAF0-B2987354A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40884" y="4096794"/>
            <a:ext cx="871977" cy="861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20A63B-C8AE-784B-AB30-DCCF497597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12685" y="3274057"/>
                <a:ext cx="2038815" cy="8614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20A63B-C8AE-784B-AB30-DCCF49759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685" y="3274057"/>
                <a:ext cx="2038815" cy="861425"/>
              </a:xfrm>
              <a:prstGeom prst="rect">
                <a:avLst/>
              </a:prstGeom>
              <a:blipFill>
                <a:blip r:embed="rId12"/>
                <a:stretch>
                  <a:fillRect r="-310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2DA0979-C4F4-004E-8623-08B27F83D10F}"/>
              </a:ext>
            </a:extLst>
          </p:cNvPr>
          <p:cNvSpPr/>
          <p:nvPr/>
        </p:nvSpPr>
        <p:spPr>
          <a:xfrm>
            <a:off x="135079" y="1121617"/>
            <a:ext cx="2801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Policy Evaluation: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6043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610" y="236620"/>
            <a:ext cx="11606464" cy="792162"/>
          </a:xfrm>
        </p:spPr>
        <p:txBody>
          <a:bodyPr>
            <a:noAutofit/>
          </a:bodyPr>
          <a:lstStyle/>
          <a:p>
            <a:r>
              <a:rPr lang="en-US" dirty="0"/>
              <a:t>Why is Policy Evaluation easy, while Bellman Equation is hard?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8968" y="1435767"/>
                <a:ext cx="11470106" cy="4754563"/>
              </a:xfrm>
            </p:spPr>
            <p:txBody>
              <a:bodyPr/>
              <a:lstStyle/>
              <a:p>
                <a:r>
                  <a:rPr lang="en-US" b="1" dirty="0"/>
                  <a:t>Policy Evaluation</a:t>
                </a:r>
                <a:r>
                  <a:rPr lang="en-US" dirty="0"/>
                  <a:t>: Given a fixed policy </a:t>
                </a:r>
                <a:r>
                  <a:rPr lang="en-US" dirty="0">
                    <a:sym typeface="Symbol"/>
                  </a:rPr>
                  <a:t></a:t>
                </a:r>
                <a:r>
                  <a:rPr lang="en-US" dirty="0"/>
                  <a:t>, </a:t>
                </a:r>
                <a:r>
                  <a:rPr lang="en-US" dirty="0">
                    <a:sym typeface="Symbol"/>
                  </a:rPr>
                  <a:t>calculate the </a:t>
                </a:r>
                <a:r>
                  <a:rPr lang="en-US" b="1" u="sng" dirty="0">
                    <a:sym typeface="Symbol"/>
                  </a:rPr>
                  <a:t>policy-dependent utility</a:t>
                </a:r>
                <a:r>
                  <a:rPr lang="en-US" dirty="0">
                    <a:sym typeface="Symbol"/>
                  </a:rPr>
                  <a:t>, </a:t>
                </a:r>
                <a:r>
                  <a:rPr lang="en-US" i="1" dirty="0">
                    <a:sym typeface="Symbol"/>
                  </a:rPr>
                  <a:t>U</a:t>
                </a:r>
                <a:r>
                  <a:rPr lang="en-US" baseline="30000" dirty="0">
                    <a:sym typeface="Symbol"/>
                  </a:rPr>
                  <a:t></a:t>
                </a:r>
                <a:r>
                  <a:rPr lang="en-US" dirty="0">
                    <a:sym typeface="Symbol"/>
                  </a:rPr>
                  <a:t>(</a:t>
                </a:r>
                <a:r>
                  <a:rPr lang="en-US" i="1" dirty="0">
                    <a:sym typeface="Symbol"/>
                  </a:rPr>
                  <a:t>s</a:t>
                </a:r>
                <a:r>
                  <a:rPr lang="en-US" dirty="0">
                    <a:sym typeface="Symbol"/>
                  </a:rPr>
                  <a:t>), for every state </a:t>
                </a:r>
                <a:r>
                  <a:rPr lang="en-US" i="1" dirty="0">
                    <a:sym typeface="Symbol"/>
                  </a:rPr>
                  <a:t>s</a:t>
                </a:r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(s) </a:t>
                </a:r>
                <a:r>
                  <a:rPr lang="en-US" dirty="0">
                    <a:sym typeface="Symbol"/>
                  </a:rPr>
                  <a:t>is fixed, 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matrix, therefore we can just invert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matrix: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𝑈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sym typeface="Symbol"/>
                      </a:rPr>
                      <m:t>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Why is this “Policy Evaluation” formula so much easier to solve than the original Bellman equation?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8968" y="1435767"/>
                <a:ext cx="11470106" cy="4754563"/>
              </a:xfrm>
              <a:blipFill>
                <a:blip r:embed="rId4"/>
                <a:stretch>
                  <a:fillRect l="-885" t="-2667" r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2989204" y="5521321"/>
          <a:ext cx="6682454" cy="959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Equation" r:id="rId5" imgW="2387520" imgH="342720" progId="Equation.3">
                  <p:embed/>
                </p:oleObj>
              </mc:Choice>
              <mc:Fallback>
                <p:oleObj name="Equation" r:id="rId5" imgW="2387520" imgH="342720" progId="Equation.3">
                  <p:embed/>
                  <p:pic>
                    <p:nvPicPr>
                      <p:cNvPr id="122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204" y="5521321"/>
                        <a:ext cx="6682454" cy="95977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959341"/>
              </p:ext>
            </p:extLst>
          </p:nvPr>
        </p:nvGraphicFramePr>
        <p:xfrm>
          <a:off x="2620166" y="2348790"/>
          <a:ext cx="7042751" cy="995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Equation" r:id="rId7" imgW="2425680" imgH="342720" progId="Equation.3">
                  <p:embed/>
                </p:oleObj>
              </mc:Choice>
              <mc:Fallback>
                <p:oleObj name="Equation" r:id="rId7" imgW="2425680" imgH="342720" progId="Equation.3">
                  <p:embed/>
                  <p:pic>
                    <p:nvPicPr>
                      <p:cNvPr id="1229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166" y="2348790"/>
                        <a:ext cx="7042751" cy="995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CE70456-2A30-5645-B263-39F945277FFA}"/>
              </a:ext>
            </a:extLst>
          </p:cNvPr>
          <p:cNvSpPr/>
          <p:nvPr/>
        </p:nvSpPr>
        <p:spPr>
          <a:xfrm>
            <a:off x="2201778" y="2256372"/>
            <a:ext cx="7734993" cy="117256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1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458200" cy="715962"/>
          </a:xfrm>
        </p:spPr>
        <p:txBody>
          <a:bodyPr/>
          <a:lstStyle/>
          <a:p>
            <a:r>
              <a:rPr lang="en-US" dirty="0"/>
              <a:t>Markov Decision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143000"/>
                <a:ext cx="8686800" cy="5257800"/>
              </a:xfrm>
            </p:spPr>
            <p:txBody>
              <a:bodyPr/>
              <a:lstStyle/>
              <a:p>
                <a:r>
                  <a:rPr lang="en-US" sz="2400" dirty="0"/>
                  <a:t>Components that define the MDP.  Depending on the problem statement, you either know these, or you learn them from data:</a:t>
                </a:r>
              </a:p>
              <a:p>
                <a:pPr lvl="1"/>
                <a:r>
                  <a:rPr lang="en-US" b="1" dirty="0"/>
                  <a:t>States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r>
                  <a:rPr lang="en-US" dirty="0"/>
                  <a:t>, beginning with initial state</a:t>
                </a:r>
                <a:r>
                  <a:rPr lang="en-US" dirty="0">
                    <a:solidFill>
                      <a:srgbClr val="0000FF"/>
                    </a:solidFill>
                  </a:rPr>
                  <a:t> s</a:t>
                </a:r>
                <a:r>
                  <a:rPr lang="en-US" baseline="-25000" dirty="0">
                    <a:solidFill>
                      <a:srgbClr val="0000FF"/>
                    </a:solidFill>
                  </a:rPr>
                  <a:t>0</a:t>
                </a:r>
              </a:p>
              <a:p>
                <a:pPr lvl="1"/>
                <a:r>
                  <a:rPr lang="en-US" b="1" dirty="0"/>
                  <a:t>Actions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a</a:t>
                </a:r>
              </a:p>
              <a:p>
                <a:pPr lvl="2"/>
                <a:r>
                  <a:rPr lang="en-US" dirty="0"/>
                  <a:t>Each state </a:t>
                </a:r>
                <a:r>
                  <a:rPr lang="en-US" dirty="0">
                    <a:solidFill>
                      <a:srgbClr val="0000FF"/>
                    </a:solidFill>
                  </a:rPr>
                  <a:t>s </a:t>
                </a:r>
                <a:r>
                  <a:rPr lang="en-US" dirty="0"/>
                  <a:t>has actions </a:t>
                </a:r>
                <a:r>
                  <a:rPr lang="en-US" dirty="0">
                    <a:solidFill>
                      <a:srgbClr val="0000FF"/>
                    </a:solidFill>
                  </a:rPr>
                  <a:t>A(s) </a:t>
                </a:r>
                <a:r>
                  <a:rPr lang="en-US" dirty="0"/>
                  <a:t>available from it</a:t>
                </a:r>
              </a:p>
              <a:p>
                <a:pPr lvl="1"/>
                <a:r>
                  <a:rPr lang="en-US" b="1" dirty="0"/>
                  <a:t>Transition model </a:t>
                </a:r>
                <a:r>
                  <a:rPr lang="en-US" dirty="0">
                    <a:solidFill>
                      <a:srgbClr val="0000FF"/>
                    </a:solidFill>
                  </a:rPr>
                  <a:t>P(s’ | s, a)</a:t>
                </a:r>
              </a:p>
              <a:p>
                <a:pPr lvl="2"/>
                <a:r>
                  <a:rPr lang="en-US" i="1" dirty="0"/>
                  <a:t>Markov assumption</a:t>
                </a:r>
                <a:r>
                  <a:rPr lang="en-US" dirty="0"/>
                  <a:t>: the probability of going to </a:t>
                </a:r>
                <a:r>
                  <a:rPr lang="en-US" dirty="0">
                    <a:solidFill>
                      <a:srgbClr val="0000FF"/>
                    </a:solidFill>
                  </a:rPr>
                  <a:t>s’</a:t>
                </a:r>
                <a:r>
                  <a:rPr lang="en-US" dirty="0"/>
                  <a:t> from</a:t>
                </a:r>
                <a:r>
                  <a:rPr lang="en-US" dirty="0">
                    <a:solidFill>
                      <a:srgbClr val="0000FF"/>
                    </a:solidFill>
                  </a:rPr>
                  <a:t> s </a:t>
                </a:r>
                <a:r>
                  <a:rPr lang="en-US" dirty="0"/>
                  <a:t>depends only on </a:t>
                </a:r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0000FF"/>
                    </a:solidFill>
                  </a:rPr>
                  <a:t>a</a:t>
                </a:r>
                <a:r>
                  <a:rPr lang="en-US" dirty="0"/>
                  <a:t> and not on any other past actions or states</a:t>
                </a:r>
              </a:p>
              <a:p>
                <a:pPr lvl="1"/>
                <a:r>
                  <a:rPr lang="en-US" b="1" dirty="0"/>
                  <a:t>Reward function</a:t>
                </a:r>
                <a:r>
                  <a:rPr lang="en-US" dirty="0">
                    <a:solidFill>
                      <a:srgbClr val="FF00FF"/>
                    </a:solidFill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R(s)</a:t>
                </a:r>
              </a:p>
              <a:p>
                <a:r>
                  <a:rPr lang="en-US" sz="2400" b="1" dirty="0"/>
                  <a:t>Policy – the “solution” to the MDP:</a:t>
                </a:r>
                <a:r>
                  <a:rPr lang="en-US" sz="2400" dirty="0"/>
                  <a:t> </a:t>
                </a:r>
              </a:p>
              <a:p>
                <a:pPr lvl="1"/>
                <a:r>
                  <a:rPr lang="en-US" sz="2000" dirty="0">
                    <a:solidFill>
                      <a:srgbClr val="0000FF"/>
                    </a:solidFill>
                    <a:sym typeface="Symbol"/>
                  </a:rPr>
                  <a:t>(s)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A</m:t>
                    </m:r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s</m:t>
                    </m:r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2000" dirty="0"/>
                  <a:t>: the action that an agent takes in any given state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143000"/>
                <a:ext cx="8686800" cy="5257800"/>
              </a:xfrm>
              <a:blipFill rotWithShape="0">
                <a:blip r:embed="rId3"/>
                <a:stretch>
                  <a:fillRect l="-982" t="-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132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792162"/>
          </a:xfrm>
        </p:spPr>
        <p:txBody>
          <a:bodyPr/>
          <a:lstStyle/>
          <a:p>
            <a:r>
              <a:rPr lang="en-US" dirty="0"/>
              <a:t>Method 2: Policy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16" y="1066801"/>
            <a:ext cx="11005455" cy="4754563"/>
          </a:xfrm>
        </p:spPr>
        <p:txBody>
          <a:bodyPr/>
          <a:lstStyle/>
          <a:p>
            <a:r>
              <a:rPr lang="en-US" b="1" dirty="0"/>
              <a:t>Policy Evaluation</a:t>
            </a:r>
            <a:r>
              <a:rPr lang="en-US" dirty="0"/>
              <a:t>: Given a fixed policy </a:t>
            </a:r>
            <a:r>
              <a:rPr lang="en-US" dirty="0">
                <a:sym typeface="Symbol"/>
              </a:rPr>
              <a:t></a:t>
            </a:r>
            <a:r>
              <a:rPr lang="en-US" dirty="0"/>
              <a:t>, </a:t>
            </a:r>
            <a:r>
              <a:rPr lang="en-US" dirty="0">
                <a:sym typeface="Symbol"/>
              </a:rPr>
              <a:t>calculate the </a:t>
            </a:r>
            <a:r>
              <a:rPr lang="en-US" b="1" u="sng" dirty="0">
                <a:sym typeface="Symbol"/>
              </a:rPr>
              <a:t>policy-dependent utility</a:t>
            </a:r>
            <a:r>
              <a:rPr lang="en-US" dirty="0">
                <a:sym typeface="Symbol"/>
              </a:rPr>
              <a:t>, </a:t>
            </a:r>
            <a:r>
              <a:rPr lang="en-US" i="1" dirty="0">
                <a:sym typeface="Symbol"/>
              </a:rPr>
              <a:t>U</a:t>
            </a:r>
            <a:r>
              <a:rPr lang="en-US" baseline="30000" dirty="0">
                <a:sym typeface="Symbol"/>
              </a:rPr>
              <a:t>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s</a:t>
            </a:r>
            <a:r>
              <a:rPr lang="en-US" dirty="0">
                <a:sym typeface="Symbol"/>
              </a:rPr>
              <a:t>), for every state </a:t>
            </a:r>
            <a:r>
              <a:rPr lang="en-US" i="1" dirty="0">
                <a:sym typeface="Symbol"/>
              </a:rPr>
              <a:t>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Policy Improvement</a:t>
            </a:r>
            <a:r>
              <a:rPr lang="en-US" dirty="0"/>
              <a:t>: Given </a:t>
            </a:r>
            <a:r>
              <a:rPr lang="en-US" i="1" dirty="0">
                <a:sym typeface="Symbol"/>
              </a:rPr>
              <a:t>U</a:t>
            </a:r>
            <a:r>
              <a:rPr lang="en-US" baseline="30000" dirty="0">
                <a:sym typeface="Symbol"/>
              </a:rPr>
              <a:t>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s</a:t>
            </a:r>
            <a:r>
              <a:rPr lang="en-US" dirty="0">
                <a:sym typeface="Symbol"/>
              </a:rPr>
              <a:t>) for every state </a:t>
            </a:r>
            <a:r>
              <a:rPr lang="en-US" i="1" dirty="0">
                <a:sym typeface="Symbol"/>
              </a:rPr>
              <a:t>s</a:t>
            </a:r>
            <a:r>
              <a:rPr lang="en-US" dirty="0">
                <a:sym typeface="Symbol"/>
              </a:rPr>
              <a:t>, find an improved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(s)</a:t>
            </a:r>
            <a:r>
              <a:rPr lang="en-US" dirty="0"/>
              <a:t>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12292" name="Object 3"/>
          <p:cNvGraphicFramePr>
            <a:graphicFrameLocks noChangeAspect="1"/>
          </p:cNvGraphicFramePr>
          <p:nvPr/>
        </p:nvGraphicFramePr>
        <p:xfrm>
          <a:off x="2475788" y="2174624"/>
          <a:ext cx="7042751" cy="995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4" imgW="2425680" imgH="342720" progId="Equation.3">
                  <p:embed/>
                </p:oleObj>
              </mc:Choice>
              <mc:Fallback>
                <p:oleObj name="Equation" r:id="rId4" imgW="2425680" imgH="342720" progId="Equation.3">
                  <p:embed/>
                  <p:pic>
                    <p:nvPicPr>
                      <p:cNvPr id="1229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5788" y="2174624"/>
                        <a:ext cx="7042751" cy="995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CE70456-2A30-5645-B263-39F945277FFA}"/>
              </a:ext>
            </a:extLst>
          </p:cNvPr>
          <p:cNvSpPr/>
          <p:nvPr/>
        </p:nvSpPr>
        <p:spPr>
          <a:xfrm>
            <a:off x="2057400" y="2016890"/>
            <a:ext cx="7734993" cy="117256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D2F76251-33AF-D24F-A739-A1B37CEA8D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7341" y="4268665"/>
          <a:ext cx="6825479" cy="1018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Equation" r:id="rId6" imgW="2298600" imgH="342720" progId="Equation.3">
                  <p:embed/>
                </p:oleObj>
              </mc:Choice>
              <mc:Fallback>
                <p:oleObj name="Equation" r:id="rId6" imgW="2298600" imgH="342720" progId="Equation.3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D2F76251-33AF-D24F-A739-A1B37CEA8D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7341" y="4268665"/>
                        <a:ext cx="6825479" cy="10180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E9C46EB-86BE-7B4B-BD24-FCCA17286BE8}"/>
              </a:ext>
            </a:extLst>
          </p:cNvPr>
          <p:cNvSpPr/>
          <p:nvPr/>
        </p:nvSpPr>
        <p:spPr>
          <a:xfrm>
            <a:off x="2062842" y="4145046"/>
            <a:ext cx="7734993" cy="117256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12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19B0-1445-3348-BAB4-84919FAC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18" y="140042"/>
            <a:ext cx="10515600" cy="847897"/>
          </a:xfrm>
        </p:spPr>
        <p:txBody>
          <a:bodyPr/>
          <a:lstStyle/>
          <a:p>
            <a:r>
              <a:rPr lang="en-US" dirty="0"/>
              <a:t>Policy Iteration: Iteration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5E8E3D-C093-4840-8362-AB1A3B4A1EA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473391" y="4078752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5E8E3D-C093-4840-8362-AB1A3B4A1E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018566"/>
                  </p:ext>
                </p:extLst>
              </p:nvPr>
            </p:nvGraphicFramePr>
            <p:xfrm>
              <a:off x="8473391" y="4078752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9" t="-1449" r="-2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2899" t="-1449" r="-20289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1449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9" t="-102941" r="-298571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102941" r="-100000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9" t="-200000" r="-298571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2899" t="-200000" r="-202899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200000" r="-100000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4348" t="-200000" r="-1449" b="-14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Graphic 6" descr="Fire">
            <a:extLst>
              <a:ext uri="{FF2B5EF4-FFF2-40B4-BE49-F238E27FC236}">
                <a16:creationId xmlns:a16="http://schemas.microsoft.com/office/drawing/2014/main" id="{8DB7E21D-9559-0C4D-BE41-177402209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99414" y="4970161"/>
            <a:ext cx="897766" cy="861425"/>
          </a:xfrm>
          <a:prstGeom prst="rect">
            <a:avLst/>
          </a:prstGeom>
        </p:spPr>
      </p:pic>
      <p:pic>
        <p:nvPicPr>
          <p:cNvPr id="9" name="Graphic 8" descr="Diamond">
            <a:extLst>
              <a:ext uri="{FF2B5EF4-FFF2-40B4-BE49-F238E27FC236}">
                <a16:creationId xmlns:a16="http://schemas.microsoft.com/office/drawing/2014/main" id="{B3B4D106-F48C-4C48-B09A-612B73C78D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202" y="4101482"/>
            <a:ext cx="871977" cy="861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1DE7BC2-90DE-DE41-947C-9AAC0D5C0C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73421" y="3433805"/>
                <a:ext cx="1386840" cy="7063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1DE7BC2-90DE-DE41-947C-9AAC0D5C0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421" y="3433805"/>
                <a:ext cx="1386840" cy="706365"/>
              </a:xfrm>
              <a:prstGeom prst="rect">
                <a:avLst/>
              </a:prstGeom>
              <a:blipFill>
                <a:blip r:embed="rId7"/>
                <a:stretch>
                  <a:fillRect l="-1818" r="-14545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0D89555A-6CE9-BB4E-9142-96ED59FB32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45923" y="922432"/>
                <a:ext cx="9219080" cy="10531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sup>
                          </m:sSup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0D89555A-6CE9-BB4E-9142-96ED59FB3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23" y="922432"/>
                <a:ext cx="9219080" cy="1053178"/>
              </a:xfrm>
              <a:prstGeom prst="rect">
                <a:avLst/>
              </a:prstGeom>
              <a:blipFill>
                <a:blip r:embed="rId8"/>
                <a:stretch>
                  <a:fillRect t="-144048" b="-19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DACD6CB-63D6-814A-8A76-18EFBAFBB95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3310" y="4076408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DACD6CB-63D6-814A-8A76-18EFBAFBB9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6254684"/>
                  </p:ext>
                </p:extLst>
              </p:nvPr>
            </p:nvGraphicFramePr>
            <p:xfrm>
              <a:off x="213310" y="4076408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429" r="-2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1429" r="-1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4348" r="-10144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429" t="-100000" r="-2985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4348" t="-100000" r="-10144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429" t="-200000" r="-2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1429" t="-200000" r="-1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4348" t="-200000" r="-1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300000" t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Graphic 12" descr="Fire">
            <a:extLst>
              <a:ext uri="{FF2B5EF4-FFF2-40B4-BE49-F238E27FC236}">
                <a16:creationId xmlns:a16="http://schemas.microsoft.com/office/drawing/2014/main" id="{A43CD43A-C214-C844-AD94-EF24A634A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9333" y="4967817"/>
            <a:ext cx="897766" cy="861425"/>
          </a:xfrm>
          <a:prstGeom prst="rect">
            <a:avLst/>
          </a:prstGeom>
        </p:spPr>
      </p:pic>
      <p:pic>
        <p:nvPicPr>
          <p:cNvPr id="14" name="Graphic 13" descr="Diamond">
            <a:extLst>
              <a:ext uri="{FF2B5EF4-FFF2-40B4-BE49-F238E27FC236}">
                <a16:creationId xmlns:a16="http://schemas.microsoft.com/office/drawing/2014/main" id="{D51DBDE2-7B00-684A-974F-79326C284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65121" y="4099138"/>
            <a:ext cx="871977" cy="861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645042F6-9342-EC4D-8D5E-3B02DA8CB8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3340" y="3431461"/>
                <a:ext cx="1386840" cy="7063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645042F6-9342-EC4D-8D5E-3B02DA8CB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340" y="3431461"/>
                <a:ext cx="1386840" cy="706365"/>
              </a:xfrm>
              <a:prstGeom prst="rect">
                <a:avLst/>
              </a:prstGeom>
              <a:blipFill>
                <a:blip r:embed="rId10"/>
                <a:stretch>
                  <a:fillRect l="-2752" r="-13761" b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079E48C0-9BA8-5741-AA72-8F736C3BE89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389073" y="4074064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+0.50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+0.69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+0.74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−0.65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−0.90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−1.40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−1.44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−1.39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−1.40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079E48C0-9BA8-5741-AA72-8F736C3BE8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9373882"/>
                  </p:ext>
                </p:extLst>
              </p:nvPr>
            </p:nvGraphicFramePr>
            <p:xfrm>
              <a:off x="4389073" y="4074064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429" r="-2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01429" r="-1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4348" r="-10144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429" t="-100000" r="-2985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4348" t="-100000" r="-10144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429" t="-200000" r="-2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01429" t="-200000" r="-1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4348" t="-200000" r="-1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300000" t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" name="Graphic 16" descr="Fire">
            <a:extLst>
              <a:ext uri="{FF2B5EF4-FFF2-40B4-BE49-F238E27FC236}">
                <a16:creationId xmlns:a16="http://schemas.microsoft.com/office/drawing/2014/main" id="{DC6282D9-D220-9A48-9854-DC0EAC6E3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5096" y="4965473"/>
            <a:ext cx="897766" cy="861425"/>
          </a:xfrm>
          <a:prstGeom prst="rect">
            <a:avLst/>
          </a:prstGeom>
        </p:spPr>
      </p:pic>
      <p:pic>
        <p:nvPicPr>
          <p:cNvPr id="18" name="Graphic 17" descr="Diamond">
            <a:extLst>
              <a:ext uri="{FF2B5EF4-FFF2-40B4-BE49-F238E27FC236}">
                <a16:creationId xmlns:a16="http://schemas.microsoft.com/office/drawing/2014/main" id="{CF94AA1C-D625-8F46-AAF0-B2987354A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40884" y="4096794"/>
            <a:ext cx="871977" cy="861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20A63B-C8AE-784B-AB30-DCCF497597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12685" y="3274057"/>
                <a:ext cx="2038815" cy="8614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20A63B-C8AE-784B-AB30-DCCF49759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685" y="3274057"/>
                <a:ext cx="2038815" cy="861425"/>
              </a:xfrm>
              <a:prstGeom prst="rect">
                <a:avLst/>
              </a:prstGeom>
              <a:blipFill>
                <a:blip r:embed="rId12"/>
                <a:stretch>
                  <a:fillRect r="-310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C8B25758-4F3E-6041-888F-7E600ED122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2379" y="2021889"/>
                <a:ext cx="9219080" cy="10531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sup>
                              </m:s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C8B25758-4F3E-6041-888F-7E600ED12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379" y="2021889"/>
                <a:ext cx="9219080" cy="1053178"/>
              </a:xfrm>
              <a:prstGeom prst="rect">
                <a:avLst/>
              </a:prstGeom>
              <a:blipFill>
                <a:blip r:embed="rId13"/>
                <a:stretch>
                  <a:fillRect t="-145238" b="-19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2DA0979-C4F4-004E-8623-08B27F83D10F}"/>
              </a:ext>
            </a:extLst>
          </p:cNvPr>
          <p:cNvSpPr/>
          <p:nvPr/>
        </p:nvSpPr>
        <p:spPr>
          <a:xfrm>
            <a:off x="135079" y="1121617"/>
            <a:ext cx="2801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Policy Evaluation:</a:t>
            </a:r>
            <a:endParaRPr lang="en-US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361E59-C104-C64C-A27C-BBC634799F1D}"/>
              </a:ext>
            </a:extLst>
          </p:cNvPr>
          <p:cNvSpPr/>
          <p:nvPr/>
        </p:nvSpPr>
        <p:spPr>
          <a:xfrm>
            <a:off x="42547" y="2221078"/>
            <a:ext cx="3270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Policy Improvement: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6331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130"/>
            <a:ext cx="10794476" cy="49584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MDP defined by states, actions, transition model, reward function</a:t>
            </a:r>
          </a:p>
          <a:p>
            <a:r>
              <a:rPr lang="en-US" dirty="0"/>
              <a:t>The “solution” to an MDP is the policy: what do you do when you’re in any given state</a:t>
            </a:r>
          </a:p>
          <a:p>
            <a:r>
              <a:rPr lang="en-US" dirty="0"/>
              <a:t>The Bellman equation tells the utility of any given state, and incidentally, also tells you the optimum policy.   The Bellman equation is N nonlinear equations in N unknowns (the policy), therefore it can’t be solved in closed form.</a:t>
            </a:r>
          </a:p>
          <a:p>
            <a:r>
              <a:rPr lang="en-US" dirty="0"/>
              <a:t>Value iteration: </a:t>
            </a:r>
          </a:p>
          <a:p>
            <a:pPr lvl="1"/>
            <a:r>
              <a:rPr lang="en-US" dirty="0"/>
              <a:t>At the beginning of the (i+1)’</a:t>
            </a:r>
            <a:r>
              <a:rPr lang="en-US" dirty="0" err="1"/>
              <a:t>st</a:t>
            </a:r>
            <a:r>
              <a:rPr lang="en-US" dirty="0"/>
              <a:t> iteration, each state’s value is based on looking ahead i steps in time</a:t>
            </a:r>
          </a:p>
          <a:p>
            <a:pPr lvl="1"/>
            <a:r>
              <a:rPr lang="en-US" dirty="0"/>
              <a:t>… so finding the best action = optimize based on (i+1)-step </a:t>
            </a:r>
            <a:r>
              <a:rPr lang="en-US" dirty="0" err="1"/>
              <a:t>lookahead</a:t>
            </a:r>
            <a:endParaRPr lang="en-US" dirty="0"/>
          </a:p>
          <a:p>
            <a:r>
              <a:rPr lang="en-US" dirty="0"/>
              <a:t>Policy iteration:</a:t>
            </a:r>
          </a:p>
          <a:p>
            <a:pPr lvl="1"/>
            <a:r>
              <a:rPr lang="en-US" dirty="0"/>
              <a:t>Find the utilities that result from the current policy,</a:t>
            </a:r>
          </a:p>
          <a:p>
            <a:pPr lvl="1"/>
            <a:r>
              <a:rPr lang="en-US" dirty="0"/>
              <a:t>Improve the current policy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8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we will look at how to “solve” MDPs, or find the optimal policy when the transition model and the reward function are known</a:t>
            </a:r>
          </a:p>
          <a:p>
            <a:r>
              <a:rPr lang="en-US" dirty="0"/>
              <a:t>Second, we will consider </a:t>
            </a:r>
            <a:r>
              <a:rPr lang="en-US" b="1" dirty="0"/>
              <a:t>reinforcement learning</a:t>
            </a:r>
            <a:r>
              <a:rPr lang="en-US" dirty="0"/>
              <a:t>, where we don’t know the rules of the environment or the consequences of our actions</a:t>
            </a:r>
          </a:p>
        </p:txBody>
      </p:sp>
    </p:spTree>
    <p:extLst>
      <p:ext uri="{BB962C8B-B14F-4D97-AF65-F5344CB8AC3E}">
        <p14:creationId xmlns:p14="http://schemas.microsoft.com/office/powerpoint/2010/main" val="2953537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Game show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5135563"/>
          </a:xfrm>
        </p:spPr>
        <p:txBody>
          <a:bodyPr/>
          <a:lstStyle/>
          <a:p>
            <a:r>
              <a:rPr lang="en-US" dirty="0"/>
              <a:t>A series of questions with increasing level of difficulty and increasing payoff</a:t>
            </a:r>
          </a:p>
          <a:p>
            <a:r>
              <a:rPr lang="en-US" dirty="0"/>
              <a:t>Decision: at each step, take your earnings and quit, or go for the next question</a:t>
            </a:r>
          </a:p>
          <a:p>
            <a:pPr lvl="1"/>
            <a:r>
              <a:rPr lang="en-US" dirty="0"/>
              <a:t>If you answer wrong, you lose everything</a:t>
            </a:r>
          </a:p>
        </p:txBody>
      </p:sp>
      <p:sp>
        <p:nvSpPr>
          <p:cNvPr id="5" name="Oval 4"/>
          <p:cNvSpPr/>
          <p:nvPr/>
        </p:nvSpPr>
        <p:spPr>
          <a:xfrm>
            <a:off x="17526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908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4772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9624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Q2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8006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6870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1722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Q3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0104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8968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83820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Q4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92202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91066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3848894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6133306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8343105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971801" y="441662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38400" y="542038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05401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72000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82020" y="61823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64012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3061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15528" y="6182380"/>
            <a:ext cx="68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$1,100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618342" y="419100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Correct:</a:t>
            </a:r>
          </a:p>
          <a:p>
            <a:pPr algn="ctr"/>
            <a:r>
              <a:rPr lang="en-US" sz="1400" dirty="0"/>
              <a:t>$61,100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08494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446467" y="6182380"/>
            <a:ext cx="777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$11,100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670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$100 question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10001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$1,000 question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866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$10,000 question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2964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$50,000 question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88424A-E52B-CD4C-BB4E-4748C477F713}"/>
              </a:ext>
            </a:extLst>
          </p:cNvPr>
          <p:cNvSpPr txBox="1"/>
          <p:nvPr/>
        </p:nvSpPr>
        <p:spPr>
          <a:xfrm>
            <a:off x="9994670" y="468838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12C038-8929-8645-9ACF-9BA11546577F}"/>
              </a:ext>
            </a:extLst>
          </p:cNvPr>
          <p:cNvSpPr txBox="1"/>
          <p:nvPr/>
        </p:nvSpPr>
        <p:spPr>
          <a:xfrm>
            <a:off x="9465428" y="5106785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9/10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AFB3E09-AB4C-BE41-BA4C-B882795AB973}"/>
              </a:ext>
            </a:extLst>
          </p:cNvPr>
          <p:cNvSpPr txBox="1"/>
          <p:nvPr/>
        </p:nvSpPr>
        <p:spPr>
          <a:xfrm>
            <a:off x="7736375" y="467452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6D4C1C8-57E7-E742-9559-659094B747FC}"/>
              </a:ext>
            </a:extLst>
          </p:cNvPr>
          <p:cNvSpPr txBox="1"/>
          <p:nvPr/>
        </p:nvSpPr>
        <p:spPr>
          <a:xfrm>
            <a:off x="7207133" y="509293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8FEF477-B5D2-C048-AEA4-1BADE614993A}"/>
              </a:ext>
            </a:extLst>
          </p:cNvPr>
          <p:cNvSpPr txBox="1"/>
          <p:nvPr/>
        </p:nvSpPr>
        <p:spPr>
          <a:xfrm>
            <a:off x="5544582" y="469392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3/4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4D831B3-068B-2B44-B98C-8D9EE6F45276}"/>
              </a:ext>
            </a:extLst>
          </p:cNvPr>
          <p:cNvSpPr txBox="1"/>
          <p:nvPr/>
        </p:nvSpPr>
        <p:spPr>
          <a:xfrm>
            <a:off x="5015340" y="511233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381945B-5CC7-EA48-A636-C1F2418A1875}"/>
              </a:ext>
            </a:extLst>
          </p:cNvPr>
          <p:cNvSpPr txBox="1"/>
          <p:nvPr/>
        </p:nvSpPr>
        <p:spPr>
          <a:xfrm>
            <a:off x="3253041" y="468007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1/100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60C717E-7C0C-CA4C-98D5-5F2EEF08BB53}"/>
              </a:ext>
            </a:extLst>
          </p:cNvPr>
          <p:cNvSpPr txBox="1"/>
          <p:nvPr/>
        </p:nvSpPr>
        <p:spPr>
          <a:xfrm>
            <a:off x="2806924" y="509847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99/100</a:t>
            </a:r>
          </a:p>
        </p:txBody>
      </p:sp>
    </p:spTree>
    <p:extLst>
      <p:ext uri="{BB962C8B-B14F-4D97-AF65-F5344CB8AC3E}">
        <p14:creationId xmlns:p14="http://schemas.microsoft.com/office/powerpoint/2010/main" val="2899358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Game show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5135563"/>
          </a:xfrm>
        </p:spPr>
        <p:txBody>
          <a:bodyPr/>
          <a:lstStyle/>
          <a:p>
            <a:r>
              <a:rPr lang="en-US" sz="2400" dirty="0"/>
              <a:t>Consider $50,000 question</a:t>
            </a:r>
          </a:p>
          <a:p>
            <a:pPr lvl="1"/>
            <a:r>
              <a:rPr lang="en-US" dirty="0"/>
              <a:t>Probability of guessing correctly: 1/10</a:t>
            </a:r>
          </a:p>
          <a:p>
            <a:pPr lvl="1"/>
            <a:r>
              <a:rPr lang="en-US" dirty="0"/>
              <a:t>Quit or go for the question?</a:t>
            </a:r>
          </a:p>
          <a:p>
            <a:r>
              <a:rPr lang="en-US" sz="2400" dirty="0"/>
              <a:t>What is the expected payoff for continuing?</a:t>
            </a:r>
          </a:p>
          <a:p>
            <a:pPr lvl="1">
              <a:buNone/>
            </a:pPr>
            <a:r>
              <a:rPr lang="en-US" dirty="0"/>
              <a:t>0.1 * 61,100 + 0.9 * 0 = 6,110</a:t>
            </a:r>
          </a:p>
          <a:p>
            <a:pPr marL="342900" lvl="1" indent="-342900">
              <a:buFontTx/>
              <a:buChar char="•"/>
            </a:pPr>
            <a:r>
              <a:rPr lang="en-US" dirty="0"/>
              <a:t>What is the optimal decision?</a:t>
            </a:r>
          </a:p>
        </p:txBody>
      </p:sp>
      <p:sp>
        <p:nvSpPr>
          <p:cNvPr id="5" name="Oval 4"/>
          <p:cNvSpPr/>
          <p:nvPr/>
        </p:nvSpPr>
        <p:spPr>
          <a:xfrm>
            <a:off x="17526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Q1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08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4772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9624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006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6870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1722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Q3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104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8968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3820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Q4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2202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91066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848894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133306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8343105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71801" y="441662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38400" y="542038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05401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82020" y="61823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64012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3061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15528" y="6182380"/>
            <a:ext cx="68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$1,100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18342" y="419100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Correct:</a:t>
            </a:r>
          </a:p>
          <a:p>
            <a:pPr algn="ctr"/>
            <a:r>
              <a:rPr lang="en-US" sz="1400" dirty="0"/>
              <a:t>$61,100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8494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46467" y="6182380"/>
            <a:ext cx="777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$11,100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670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$100 question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10001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$1,000 question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866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$10,000 question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964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$50,000 question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23063B1-547E-6542-BBC4-F9269A6541DF}"/>
              </a:ext>
            </a:extLst>
          </p:cNvPr>
          <p:cNvCxnSpPr/>
          <p:nvPr/>
        </p:nvCxnSpPr>
        <p:spPr>
          <a:xfrm rot="5400000">
            <a:off x="9062356" y="5056221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C02A795-CA50-D84B-97B7-C6792A8DBF8A}"/>
              </a:ext>
            </a:extLst>
          </p:cNvPr>
          <p:cNvSpPr txBox="1"/>
          <p:nvPr/>
        </p:nvSpPr>
        <p:spPr>
          <a:xfrm>
            <a:off x="9950332" y="4677301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68EF86-6E21-1542-9DE9-B8976B693C11}"/>
              </a:ext>
            </a:extLst>
          </p:cNvPr>
          <p:cNvSpPr txBox="1"/>
          <p:nvPr/>
        </p:nvSpPr>
        <p:spPr>
          <a:xfrm>
            <a:off x="9421090" y="509570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9/10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35FFD53-3334-BB4A-9277-039B81488A04}"/>
              </a:ext>
            </a:extLst>
          </p:cNvPr>
          <p:cNvCxnSpPr/>
          <p:nvPr/>
        </p:nvCxnSpPr>
        <p:spPr>
          <a:xfrm rot="5400000">
            <a:off x="24772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3DC2D6C-5D31-014C-A7D7-B24E0E7C1AF3}"/>
              </a:ext>
            </a:extLst>
          </p:cNvPr>
          <p:cNvSpPr txBox="1"/>
          <p:nvPr/>
        </p:nvSpPr>
        <p:spPr>
          <a:xfrm>
            <a:off x="3253041" y="468007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A2F4FF-B765-3F4F-B7BD-A2AF5BC1F272}"/>
              </a:ext>
            </a:extLst>
          </p:cNvPr>
          <p:cNvSpPr txBox="1"/>
          <p:nvPr/>
        </p:nvSpPr>
        <p:spPr>
          <a:xfrm>
            <a:off x="2806924" y="509847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99/100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AD7EEC4-D894-D34C-971A-715DF99D79FE}"/>
              </a:ext>
            </a:extLst>
          </p:cNvPr>
          <p:cNvCxnSpPr/>
          <p:nvPr/>
        </p:nvCxnSpPr>
        <p:spPr>
          <a:xfrm rot="5400000">
            <a:off x="46870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A92A074-2E12-A545-AD6F-BC2F5D3E83CC}"/>
              </a:ext>
            </a:extLst>
          </p:cNvPr>
          <p:cNvSpPr txBox="1"/>
          <p:nvPr/>
        </p:nvSpPr>
        <p:spPr>
          <a:xfrm>
            <a:off x="5544582" y="469392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3/4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498E3A-4678-B34D-A07C-B1874C678AF5}"/>
              </a:ext>
            </a:extLst>
          </p:cNvPr>
          <p:cNvSpPr txBox="1"/>
          <p:nvPr/>
        </p:nvSpPr>
        <p:spPr>
          <a:xfrm>
            <a:off x="5015340" y="511233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1/4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2542B62-FF6A-D743-ADA1-A76843E6F73F}"/>
              </a:ext>
            </a:extLst>
          </p:cNvPr>
          <p:cNvCxnSpPr/>
          <p:nvPr/>
        </p:nvCxnSpPr>
        <p:spPr>
          <a:xfrm rot="5400000">
            <a:off x="68968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5A1FF09-F138-0F42-A12B-0E578BCE0D33}"/>
              </a:ext>
            </a:extLst>
          </p:cNvPr>
          <p:cNvSpPr txBox="1"/>
          <p:nvPr/>
        </p:nvSpPr>
        <p:spPr>
          <a:xfrm>
            <a:off x="7736375" y="467452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4279C5C-CFB3-114D-9DFA-4C657D2829A9}"/>
              </a:ext>
            </a:extLst>
          </p:cNvPr>
          <p:cNvSpPr txBox="1"/>
          <p:nvPr/>
        </p:nvSpPr>
        <p:spPr>
          <a:xfrm>
            <a:off x="7207133" y="509293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2495467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Game show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1"/>
            <a:ext cx="8229600" cy="2743201"/>
          </a:xfrm>
        </p:spPr>
        <p:txBody>
          <a:bodyPr/>
          <a:lstStyle/>
          <a:p>
            <a:r>
              <a:rPr lang="en-US" sz="2400" dirty="0"/>
              <a:t>What should we do in Q3?</a:t>
            </a:r>
          </a:p>
          <a:p>
            <a:pPr lvl="1"/>
            <a:r>
              <a:rPr lang="en-US" sz="2000" dirty="0"/>
              <a:t>Payoff for quitting: $1,100</a:t>
            </a:r>
          </a:p>
          <a:p>
            <a:pPr lvl="1"/>
            <a:r>
              <a:rPr lang="en-US" sz="2000" dirty="0"/>
              <a:t>Payoff for continuing: 0.5 * $11,100 = $5,550</a:t>
            </a:r>
          </a:p>
          <a:p>
            <a:r>
              <a:rPr lang="en-US" sz="2400" dirty="0"/>
              <a:t>What about Q2?</a:t>
            </a:r>
          </a:p>
          <a:p>
            <a:pPr lvl="1"/>
            <a:r>
              <a:rPr lang="en-US" sz="2000" dirty="0"/>
              <a:t>$100 for quitting vs. $4,162 for continuing</a:t>
            </a:r>
          </a:p>
          <a:p>
            <a:r>
              <a:rPr lang="en-US" sz="2400" dirty="0"/>
              <a:t>What about Q1?</a:t>
            </a:r>
          </a:p>
        </p:txBody>
      </p:sp>
      <p:sp>
        <p:nvSpPr>
          <p:cNvPr id="5" name="Oval 4"/>
          <p:cNvSpPr/>
          <p:nvPr/>
        </p:nvSpPr>
        <p:spPr>
          <a:xfrm>
            <a:off x="17526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Q1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08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4772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9624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006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6870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1722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Q3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104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8968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3820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Q4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2202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91066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848894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133306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8343105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71801" y="441662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38400" y="542038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05401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82020" y="61823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64012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3061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15528" y="6182380"/>
            <a:ext cx="68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$1,100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18342" y="419100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Correct:</a:t>
            </a:r>
          </a:p>
          <a:p>
            <a:pPr algn="ctr"/>
            <a:r>
              <a:rPr lang="en-US" sz="1400" dirty="0"/>
              <a:t>$61,100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8494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46467" y="6182380"/>
            <a:ext cx="777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$11,100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670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$100 question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10001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$1,000 question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866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$10,000 question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964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$50,000 question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29600" y="3502224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FF"/>
                </a:solidFill>
              </a:rPr>
              <a:t>U = $11,100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96001" y="3502224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FF"/>
                </a:solidFill>
              </a:rPr>
              <a:t>U = $5,550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86201" y="3502224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FF"/>
                </a:solidFill>
              </a:rPr>
              <a:t>U = $4,163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52601" y="3502224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FF"/>
                </a:solidFill>
              </a:rPr>
              <a:t>U </a:t>
            </a:r>
            <a:r>
              <a:rPr lang="en-US" sz="1400">
                <a:solidFill>
                  <a:srgbClr val="FF00FF"/>
                </a:solidFill>
              </a:rPr>
              <a:t>= $42</a:t>
            </a:r>
            <a:endParaRPr lang="en-US" sz="1400" dirty="0">
              <a:solidFill>
                <a:srgbClr val="FF00FF"/>
              </a:solidFill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CFD1DB0-9241-DC4E-ABA2-78D75A588E4C}"/>
              </a:ext>
            </a:extLst>
          </p:cNvPr>
          <p:cNvCxnSpPr/>
          <p:nvPr/>
        </p:nvCxnSpPr>
        <p:spPr>
          <a:xfrm rot="5400000">
            <a:off x="9062363" y="5056221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950487C-A1F2-DC45-B200-09F82B7D5CD4}"/>
              </a:ext>
            </a:extLst>
          </p:cNvPr>
          <p:cNvSpPr txBox="1"/>
          <p:nvPr/>
        </p:nvSpPr>
        <p:spPr>
          <a:xfrm>
            <a:off x="9950339" y="4677301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EEC8633-CB82-0844-BFBE-E76A8A3511EF}"/>
              </a:ext>
            </a:extLst>
          </p:cNvPr>
          <p:cNvSpPr txBox="1"/>
          <p:nvPr/>
        </p:nvSpPr>
        <p:spPr>
          <a:xfrm>
            <a:off x="9421097" y="509570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9/10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A26C252-446F-2148-AC30-BF90D3C914E9}"/>
              </a:ext>
            </a:extLst>
          </p:cNvPr>
          <p:cNvCxnSpPr/>
          <p:nvPr/>
        </p:nvCxnSpPr>
        <p:spPr>
          <a:xfrm rot="5400000">
            <a:off x="24772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001C21C-6532-9C43-9ECD-0E9BD4DC3ED2}"/>
              </a:ext>
            </a:extLst>
          </p:cNvPr>
          <p:cNvSpPr txBox="1"/>
          <p:nvPr/>
        </p:nvSpPr>
        <p:spPr>
          <a:xfrm>
            <a:off x="3253041" y="468007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7B46A00-9793-7446-9F9D-BA8F7BDAEE78}"/>
              </a:ext>
            </a:extLst>
          </p:cNvPr>
          <p:cNvSpPr txBox="1"/>
          <p:nvPr/>
        </p:nvSpPr>
        <p:spPr>
          <a:xfrm>
            <a:off x="2806924" y="509847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99/100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6075454-C1EC-2E4C-86F9-FE89EED1B420}"/>
              </a:ext>
            </a:extLst>
          </p:cNvPr>
          <p:cNvCxnSpPr/>
          <p:nvPr/>
        </p:nvCxnSpPr>
        <p:spPr>
          <a:xfrm rot="5400000">
            <a:off x="46870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1F793F2-B6E0-4C42-A40E-2790CCFAE874}"/>
              </a:ext>
            </a:extLst>
          </p:cNvPr>
          <p:cNvSpPr txBox="1"/>
          <p:nvPr/>
        </p:nvSpPr>
        <p:spPr>
          <a:xfrm>
            <a:off x="5544582" y="469392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3/4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49DD6B8-4E41-1844-8B2D-13C975697066}"/>
              </a:ext>
            </a:extLst>
          </p:cNvPr>
          <p:cNvSpPr txBox="1"/>
          <p:nvPr/>
        </p:nvSpPr>
        <p:spPr>
          <a:xfrm>
            <a:off x="5015340" y="511233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1/4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4AFAD1D-718E-B34D-96FB-01D6C83078E9}"/>
              </a:ext>
            </a:extLst>
          </p:cNvPr>
          <p:cNvCxnSpPr/>
          <p:nvPr/>
        </p:nvCxnSpPr>
        <p:spPr>
          <a:xfrm rot="5400000">
            <a:off x="68968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39B718F-9ADB-224B-986D-82B9A3EB2C40}"/>
              </a:ext>
            </a:extLst>
          </p:cNvPr>
          <p:cNvSpPr txBox="1"/>
          <p:nvPr/>
        </p:nvSpPr>
        <p:spPr>
          <a:xfrm>
            <a:off x="7736375" y="467452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007009-606B-A145-8F88-55F3B84AD7D7}"/>
              </a:ext>
            </a:extLst>
          </p:cNvPr>
          <p:cNvSpPr txBox="1"/>
          <p:nvPr/>
        </p:nvSpPr>
        <p:spPr>
          <a:xfrm>
            <a:off x="7207133" y="509293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67999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Grid world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82" y="1524000"/>
            <a:ext cx="4606613" cy="332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805" y="1215776"/>
            <a:ext cx="6014714" cy="411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905000" y="5029200"/>
            <a:ext cx="320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/>
              <a:t>R(s) = -0.04 for every non-terminal state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705600" y="301376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/>
              <a:t>Transition model: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358880" y="3567702"/>
            <a:ext cx="6194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/>
              <a:t>0.8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0117940" y="3567702"/>
            <a:ext cx="6194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/>
              <a:t>0.1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000592" y="3567702"/>
            <a:ext cx="6194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/>
              <a:t>0.1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52366" y="6581002"/>
            <a:ext cx="2073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P. </a:t>
            </a:r>
            <a:r>
              <a:rPr lang="en-US" sz="1200" dirty="0" err="1"/>
              <a:t>Abbeel</a:t>
            </a:r>
            <a:r>
              <a:rPr lang="en-US" sz="1200" dirty="0"/>
              <a:t> and D. Klein </a:t>
            </a:r>
          </a:p>
        </p:txBody>
      </p:sp>
    </p:spTree>
    <p:extLst>
      <p:ext uri="{BB962C8B-B14F-4D97-AF65-F5344CB8AC3E}">
        <p14:creationId xmlns:p14="http://schemas.microsoft.com/office/powerpoint/2010/main" val="2793727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Policy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133600"/>
            <a:ext cx="3761594" cy="271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52366" y="6581002"/>
            <a:ext cx="2073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P. </a:t>
            </a:r>
            <a:r>
              <a:rPr lang="en-US" sz="1200" dirty="0" err="1"/>
              <a:t>Abbeel</a:t>
            </a:r>
            <a:r>
              <a:rPr lang="en-US" sz="1200" dirty="0"/>
              <a:t> and D. Klein 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578" y="2123580"/>
            <a:ext cx="4651823" cy="272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867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2087</Words>
  <Application>Microsoft Macintosh PowerPoint</Application>
  <PresentationFormat>Widescreen</PresentationFormat>
  <Paragraphs>484</Paragraphs>
  <Slides>32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Office Theme</vt:lpstr>
      <vt:lpstr>Equation</vt:lpstr>
      <vt:lpstr>CS440/ECE448 Lecture 29: Markov Decision Processes</vt:lpstr>
      <vt:lpstr>Markov Decision Processes</vt:lpstr>
      <vt:lpstr>Markov Decision Processes</vt:lpstr>
      <vt:lpstr>Overview</vt:lpstr>
      <vt:lpstr>Game show</vt:lpstr>
      <vt:lpstr>Game show</vt:lpstr>
      <vt:lpstr>Game show</vt:lpstr>
      <vt:lpstr>Grid world</vt:lpstr>
      <vt:lpstr>Goal: Policy</vt:lpstr>
      <vt:lpstr>Grid world</vt:lpstr>
      <vt:lpstr>Grid world</vt:lpstr>
      <vt:lpstr>Grid world</vt:lpstr>
      <vt:lpstr>Solving MDPs</vt:lpstr>
      <vt:lpstr>Maximizing expected utility</vt:lpstr>
      <vt:lpstr>Utilities of state sequences</vt:lpstr>
      <vt:lpstr>Utilities of states</vt:lpstr>
      <vt:lpstr>Finding the utilities of states</vt:lpstr>
      <vt:lpstr>The Bellman equation</vt:lpstr>
      <vt:lpstr>The Bellman equation</vt:lpstr>
      <vt:lpstr>Method 1: Value iteration</vt:lpstr>
      <vt:lpstr>Value Iteration: Iteration 1</vt:lpstr>
      <vt:lpstr>Value Iteration: Iteration 2</vt:lpstr>
      <vt:lpstr>Value Iteration: Iteration 2</vt:lpstr>
      <vt:lpstr>Value Iteration: Iteration 2</vt:lpstr>
      <vt:lpstr>Value iteration</vt:lpstr>
      <vt:lpstr>Method 2: Policy Iteration</vt:lpstr>
      <vt:lpstr>Method 2: Policy Iteration</vt:lpstr>
      <vt:lpstr>Policy Iteration: Iteration 1</vt:lpstr>
      <vt:lpstr>Why is Policy Evaluation easy, while Bellman Equation is hard? </vt:lpstr>
      <vt:lpstr>Method 2: Policy Iteration</vt:lpstr>
      <vt:lpstr>Policy Iteration: Iteration 1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25: Markov Decision Processes</dc:title>
  <dc:creator>Mark Hasegawa-Johnson</dc:creator>
  <cp:lastModifiedBy>Hasegawa-Johnson, Mark Allan</cp:lastModifiedBy>
  <cp:revision>28</cp:revision>
  <cp:lastPrinted>2018-04-03T19:37:03Z</cp:lastPrinted>
  <dcterms:created xsi:type="dcterms:W3CDTF">2017-11-28T03:25:28Z</dcterms:created>
  <dcterms:modified xsi:type="dcterms:W3CDTF">2020-05-11T23:31:12Z</dcterms:modified>
</cp:coreProperties>
</file>