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8" r:id="rId3"/>
    <p:sldId id="384" r:id="rId4"/>
    <p:sldId id="389" r:id="rId5"/>
    <p:sldId id="390" r:id="rId6"/>
    <p:sldId id="391" r:id="rId7"/>
    <p:sldId id="392" r:id="rId8"/>
    <p:sldId id="393" r:id="rId9"/>
    <p:sldId id="394" r:id="rId10"/>
    <p:sldId id="395" r:id="rId11"/>
    <p:sldId id="308" r:id="rId12"/>
    <p:sldId id="309" r:id="rId13"/>
    <p:sldId id="385" r:id="rId14"/>
    <p:sldId id="371" r:id="rId15"/>
    <p:sldId id="386" r:id="rId16"/>
    <p:sldId id="372" r:id="rId17"/>
    <p:sldId id="373" r:id="rId18"/>
    <p:sldId id="374" r:id="rId19"/>
    <p:sldId id="375" r:id="rId20"/>
    <p:sldId id="387" r:id="rId21"/>
    <p:sldId id="378" r:id="rId22"/>
    <p:sldId id="379" r:id="rId23"/>
    <p:sldId id="380" r:id="rId24"/>
    <p:sldId id="381" r:id="rId25"/>
    <p:sldId id="382" r:id="rId26"/>
    <p:sldId id="383" r:id="rId27"/>
    <p:sldId id="388" r:id="rId28"/>
    <p:sldId id="315" r:id="rId29"/>
    <p:sldId id="290" r:id="rId30"/>
    <p:sldId id="323" r:id="rId31"/>
    <p:sldId id="370" r:id="rId32"/>
    <p:sldId id="344" r:id="rId33"/>
    <p:sldId id="346" r:id="rId34"/>
    <p:sldId id="396" r:id="rId35"/>
    <p:sldId id="397" r:id="rId36"/>
    <p:sldId id="398" r:id="rId37"/>
    <p:sldId id="399" r:id="rId38"/>
    <p:sldId id="400" r:id="rId39"/>
    <p:sldId id="401" r:id="rId40"/>
    <p:sldId id="402" r:id="rId4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85FF"/>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14" d="100"/>
          <a:sy n="114" d="100"/>
        </p:scale>
        <p:origin x="2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A38A699-56E5-40FA-B32B-50BA6BD334D0}" type="datetimeFigureOut">
              <a:rPr lang="en-US" smtClean="0"/>
              <a:t>3/31/20</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445462B-E077-45AE-8546-149D13F1D566}" type="slidenum">
              <a:rPr lang="en-US" smtClean="0"/>
              <a:t>‹#›</a:t>
            </a:fld>
            <a:endParaRPr lang="en-US"/>
          </a:p>
        </p:txBody>
      </p:sp>
    </p:spTree>
    <p:extLst>
      <p:ext uri="{BB962C8B-B14F-4D97-AF65-F5344CB8AC3E}">
        <p14:creationId xmlns:p14="http://schemas.microsoft.com/office/powerpoint/2010/main" val="3774336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3B36A2-D391-4BB6-B1CB-0A6BDE1DFADD}" type="slidenum">
              <a:rPr lang="en-US" smtClean="0"/>
              <a:pPr/>
              <a:t>28</a:t>
            </a:fld>
            <a:endParaRPr lang="en-US"/>
          </a:p>
        </p:txBody>
      </p:sp>
    </p:spTree>
    <p:extLst>
      <p:ext uri="{BB962C8B-B14F-4D97-AF65-F5344CB8AC3E}">
        <p14:creationId xmlns:p14="http://schemas.microsoft.com/office/powerpoint/2010/main" val="3130986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D0F1F-090C-4750-A6D8-8D3576AB02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B5DED9-45CD-4084-888B-5F6C6DEC01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45415E-2DBF-472E-BF75-D1B6F9C1872F}"/>
              </a:ext>
            </a:extLst>
          </p:cNvPr>
          <p:cNvSpPr>
            <a:spLocks noGrp="1"/>
          </p:cNvSpPr>
          <p:nvPr>
            <p:ph type="dt" sz="half" idx="10"/>
          </p:nvPr>
        </p:nvSpPr>
        <p:spPr/>
        <p:txBody>
          <a:bodyPr/>
          <a:lstStyle/>
          <a:p>
            <a:fld id="{4511BD67-10A8-4945-940A-075EB539D32F}" type="datetimeFigureOut">
              <a:rPr lang="en-US" smtClean="0"/>
              <a:t>3/31/20</a:t>
            </a:fld>
            <a:endParaRPr lang="en-US"/>
          </a:p>
        </p:txBody>
      </p:sp>
      <p:sp>
        <p:nvSpPr>
          <p:cNvPr id="5" name="Footer Placeholder 4">
            <a:extLst>
              <a:ext uri="{FF2B5EF4-FFF2-40B4-BE49-F238E27FC236}">
                <a16:creationId xmlns:a16="http://schemas.microsoft.com/office/drawing/2014/main" id="{4D585109-C6BE-420A-8D67-A101DA5F5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B8D746-9115-4669-A3CB-2BB75A7EFFB7}"/>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405218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727AB-248B-4EA1-9C1A-76FA391E8E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8D97D4-A4DC-40E2-BDC3-27A31C7222A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F4441-7C51-46C8-82C8-A0D2C3AFB219}"/>
              </a:ext>
            </a:extLst>
          </p:cNvPr>
          <p:cNvSpPr>
            <a:spLocks noGrp="1"/>
          </p:cNvSpPr>
          <p:nvPr>
            <p:ph type="dt" sz="half" idx="10"/>
          </p:nvPr>
        </p:nvSpPr>
        <p:spPr/>
        <p:txBody>
          <a:bodyPr/>
          <a:lstStyle/>
          <a:p>
            <a:fld id="{4511BD67-10A8-4945-940A-075EB539D32F}" type="datetimeFigureOut">
              <a:rPr lang="en-US" smtClean="0"/>
              <a:t>3/31/20</a:t>
            </a:fld>
            <a:endParaRPr lang="en-US"/>
          </a:p>
        </p:txBody>
      </p:sp>
      <p:sp>
        <p:nvSpPr>
          <p:cNvPr id="5" name="Footer Placeholder 4">
            <a:extLst>
              <a:ext uri="{FF2B5EF4-FFF2-40B4-BE49-F238E27FC236}">
                <a16:creationId xmlns:a16="http://schemas.microsoft.com/office/drawing/2014/main" id="{0C55D440-C6BA-4E44-BCDE-D6E87C1C93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EEB54-E605-4E8A-94C2-6D6A48F40C3B}"/>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1441185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79DBAB-C0D1-4C8F-85FF-3D662FE1D88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E0A133-162C-43D3-91C4-7EA0371A43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31944-4E90-44C4-B12F-D003E32EDE4C}"/>
              </a:ext>
            </a:extLst>
          </p:cNvPr>
          <p:cNvSpPr>
            <a:spLocks noGrp="1"/>
          </p:cNvSpPr>
          <p:nvPr>
            <p:ph type="dt" sz="half" idx="10"/>
          </p:nvPr>
        </p:nvSpPr>
        <p:spPr/>
        <p:txBody>
          <a:bodyPr/>
          <a:lstStyle/>
          <a:p>
            <a:fld id="{4511BD67-10A8-4945-940A-075EB539D32F}" type="datetimeFigureOut">
              <a:rPr lang="en-US" smtClean="0"/>
              <a:t>3/31/20</a:t>
            </a:fld>
            <a:endParaRPr lang="en-US"/>
          </a:p>
        </p:txBody>
      </p:sp>
      <p:sp>
        <p:nvSpPr>
          <p:cNvPr id="5" name="Footer Placeholder 4">
            <a:extLst>
              <a:ext uri="{FF2B5EF4-FFF2-40B4-BE49-F238E27FC236}">
                <a16:creationId xmlns:a16="http://schemas.microsoft.com/office/drawing/2014/main" id="{D07AA0B3-2BA4-4BF1-8F8D-06B342132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9E33F7-A7CE-4431-8BCF-A561737F563A}"/>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2988525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654FB-C90A-46E6-826F-B79D895A1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31E5B0-6DAC-4057-9A4F-17FADD2E86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956AF-E10D-425A-8716-A1CEFFAC1560}"/>
              </a:ext>
            </a:extLst>
          </p:cNvPr>
          <p:cNvSpPr>
            <a:spLocks noGrp="1"/>
          </p:cNvSpPr>
          <p:nvPr>
            <p:ph type="dt" sz="half" idx="10"/>
          </p:nvPr>
        </p:nvSpPr>
        <p:spPr/>
        <p:txBody>
          <a:bodyPr/>
          <a:lstStyle/>
          <a:p>
            <a:fld id="{4511BD67-10A8-4945-940A-075EB539D32F}" type="datetimeFigureOut">
              <a:rPr lang="en-US" smtClean="0"/>
              <a:t>3/31/20</a:t>
            </a:fld>
            <a:endParaRPr lang="en-US"/>
          </a:p>
        </p:txBody>
      </p:sp>
      <p:sp>
        <p:nvSpPr>
          <p:cNvPr id="5" name="Footer Placeholder 4">
            <a:extLst>
              <a:ext uri="{FF2B5EF4-FFF2-40B4-BE49-F238E27FC236}">
                <a16:creationId xmlns:a16="http://schemas.microsoft.com/office/drawing/2014/main" id="{33FDF4AF-FED8-4CCC-A8D8-94CEEF979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1EAF49-029D-4DB8-9FFE-EE5CCFB488E3}"/>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3623972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14792-B21A-4530-B8C8-5DFEA6B292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DC5736-5A74-46E6-B934-CE02BED57D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410B7D8-9712-4B96-B3EC-B5D83CD094E4}"/>
              </a:ext>
            </a:extLst>
          </p:cNvPr>
          <p:cNvSpPr>
            <a:spLocks noGrp="1"/>
          </p:cNvSpPr>
          <p:nvPr>
            <p:ph type="dt" sz="half" idx="10"/>
          </p:nvPr>
        </p:nvSpPr>
        <p:spPr/>
        <p:txBody>
          <a:bodyPr/>
          <a:lstStyle/>
          <a:p>
            <a:fld id="{4511BD67-10A8-4945-940A-075EB539D32F}" type="datetimeFigureOut">
              <a:rPr lang="en-US" smtClean="0"/>
              <a:t>3/31/20</a:t>
            </a:fld>
            <a:endParaRPr lang="en-US"/>
          </a:p>
        </p:txBody>
      </p:sp>
      <p:sp>
        <p:nvSpPr>
          <p:cNvPr id="5" name="Footer Placeholder 4">
            <a:extLst>
              <a:ext uri="{FF2B5EF4-FFF2-40B4-BE49-F238E27FC236}">
                <a16:creationId xmlns:a16="http://schemas.microsoft.com/office/drawing/2014/main" id="{B866AED3-7C8D-47FD-9C1B-9CD9F6B16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371C8-111D-4872-A891-186B6AA35F44}"/>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1519928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93C3-7056-44EE-908D-54CCF6068A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BB1474-F3E7-4285-84BD-0549C97E283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C1996C-1F64-4E2B-A383-CDDC374B288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38E118-4326-4741-8AF9-8F8DB6E8E904}"/>
              </a:ext>
            </a:extLst>
          </p:cNvPr>
          <p:cNvSpPr>
            <a:spLocks noGrp="1"/>
          </p:cNvSpPr>
          <p:nvPr>
            <p:ph type="dt" sz="half" idx="10"/>
          </p:nvPr>
        </p:nvSpPr>
        <p:spPr/>
        <p:txBody>
          <a:bodyPr/>
          <a:lstStyle/>
          <a:p>
            <a:fld id="{4511BD67-10A8-4945-940A-075EB539D32F}" type="datetimeFigureOut">
              <a:rPr lang="en-US" smtClean="0"/>
              <a:t>3/31/20</a:t>
            </a:fld>
            <a:endParaRPr lang="en-US"/>
          </a:p>
        </p:txBody>
      </p:sp>
      <p:sp>
        <p:nvSpPr>
          <p:cNvPr id="6" name="Footer Placeholder 5">
            <a:extLst>
              <a:ext uri="{FF2B5EF4-FFF2-40B4-BE49-F238E27FC236}">
                <a16:creationId xmlns:a16="http://schemas.microsoft.com/office/drawing/2014/main" id="{8E8A5E6C-4021-47A0-A5F5-FEC133925C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1DF565-7678-4BEC-B41B-952993FF737F}"/>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4143772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32646-8E2A-4CE2-8C86-CCA829BE68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ACD6F7-2288-4C8E-951F-9D63DA5687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926A4DF-43C0-42A2-87B0-9E8DAE06A8C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7DF4BD-5ECF-4DAB-9BAE-AB8EAB2F10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859C860-E1A6-4F4D-807C-54DF414B034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3603E0-F82B-4446-9159-A1E9BBF5C075}"/>
              </a:ext>
            </a:extLst>
          </p:cNvPr>
          <p:cNvSpPr>
            <a:spLocks noGrp="1"/>
          </p:cNvSpPr>
          <p:nvPr>
            <p:ph type="dt" sz="half" idx="10"/>
          </p:nvPr>
        </p:nvSpPr>
        <p:spPr/>
        <p:txBody>
          <a:bodyPr/>
          <a:lstStyle/>
          <a:p>
            <a:fld id="{4511BD67-10A8-4945-940A-075EB539D32F}" type="datetimeFigureOut">
              <a:rPr lang="en-US" smtClean="0"/>
              <a:t>3/31/20</a:t>
            </a:fld>
            <a:endParaRPr lang="en-US"/>
          </a:p>
        </p:txBody>
      </p:sp>
      <p:sp>
        <p:nvSpPr>
          <p:cNvPr id="8" name="Footer Placeholder 7">
            <a:extLst>
              <a:ext uri="{FF2B5EF4-FFF2-40B4-BE49-F238E27FC236}">
                <a16:creationId xmlns:a16="http://schemas.microsoft.com/office/drawing/2014/main" id="{EC03ABC8-2E78-46F8-934F-04E610C2D3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FB447E-5ED5-491F-A4DE-CFCB9EE15C91}"/>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27926573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BFF99-55CF-4B81-B954-BFF3F96F000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6576DF-37F7-4D1A-9351-6C348ED1BCCA}"/>
              </a:ext>
            </a:extLst>
          </p:cNvPr>
          <p:cNvSpPr>
            <a:spLocks noGrp="1"/>
          </p:cNvSpPr>
          <p:nvPr>
            <p:ph type="dt" sz="half" idx="10"/>
          </p:nvPr>
        </p:nvSpPr>
        <p:spPr/>
        <p:txBody>
          <a:bodyPr/>
          <a:lstStyle/>
          <a:p>
            <a:fld id="{4511BD67-10A8-4945-940A-075EB539D32F}" type="datetimeFigureOut">
              <a:rPr lang="en-US" smtClean="0"/>
              <a:t>3/31/20</a:t>
            </a:fld>
            <a:endParaRPr lang="en-US"/>
          </a:p>
        </p:txBody>
      </p:sp>
      <p:sp>
        <p:nvSpPr>
          <p:cNvPr id="4" name="Footer Placeholder 3">
            <a:extLst>
              <a:ext uri="{FF2B5EF4-FFF2-40B4-BE49-F238E27FC236}">
                <a16:creationId xmlns:a16="http://schemas.microsoft.com/office/drawing/2014/main" id="{A510E6F3-3C24-40AC-8064-6F4CB6919A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5F56D3-62B4-4782-9A99-C98C9AC89ED8}"/>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865294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66EA9B-A0A7-448F-898D-4C061B221ED4}"/>
              </a:ext>
            </a:extLst>
          </p:cNvPr>
          <p:cNvSpPr>
            <a:spLocks noGrp="1"/>
          </p:cNvSpPr>
          <p:nvPr>
            <p:ph type="dt" sz="half" idx="10"/>
          </p:nvPr>
        </p:nvSpPr>
        <p:spPr/>
        <p:txBody>
          <a:bodyPr/>
          <a:lstStyle/>
          <a:p>
            <a:fld id="{4511BD67-10A8-4945-940A-075EB539D32F}" type="datetimeFigureOut">
              <a:rPr lang="en-US" smtClean="0"/>
              <a:t>3/31/20</a:t>
            </a:fld>
            <a:endParaRPr lang="en-US"/>
          </a:p>
        </p:txBody>
      </p:sp>
      <p:sp>
        <p:nvSpPr>
          <p:cNvPr id="3" name="Footer Placeholder 2">
            <a:extLst>
              <a:ext uri="{FF2B5EF4-FFF2-40B4-BE49-F238E27FC236}">
                <a16:creationId xmlns:a16="http://schemas.microsoft.com/office/drawing/2014/main" id="{E997E035-3510-4754-B2E7-A70F74BA49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444FBD-7DF8-42DD-9DF7-403CFE5C9C28}"/>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742485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B83D8-40F8-4A53-8CC9-6B6FD3D28C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E4FF6F-5977-4009-BFBC-E0C8E7B909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A0B965-EC7B-48F7-93C8-D1F2F1F14D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8D810FA-446B-448F-A841-7646A634A19A}"/>
              </a:ext>
            </a:extLst>
          </p:cNvPr>
          <p:cNvSpPr>
            <a:spLocks noGrp="1"/>
          </p:cNvSpPr>
          <p:nvPr>
            <p:ph type="dt" sz="half" idx="10"/>
          </p:nvPr>
        </p:nvSpPr>
        <p:spPr/>
        <p:txBody>
          <a:bodyPr/>
          <a:lstStyle/>
          <a:p>
            <a:fld id="{4511BD67-10A8-4945-940A-075EB539D32F}" type="datetimeFigureOut">
              <a:rPr lang="en-US" smtClean="0"/>
              <a:t>3/31/20</a:t>
            </a:fld>
            <a:endParaRPr lang="en-US"/>
          </a:p>
        </p:txBody>
      </p:sp>
      <p:sp>
        <p:nvSpPr>
          <p:cNvPr id="6" name="Footer Placeholder 5">
            <a:extLst>
              <a:ext uri="{FF2B5EF4-FFF2-40B4-BE49-F238E27FC236}">
                <a16:creationId xmlns:a16="http://schemas.microsoft.com/office/drawing/2014/main" id="{C875CB38-EBE9-41B0-A2B5-2342518050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138511-7B49-4AFE-8A8A-BC0778206E39}"/>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2543705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B7D7E-3C92-4C0E-8E24-3331463195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3C84C0-A0E2-4E29-96DA-8E942B4412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008549-5EBC-491B-B54B-84472C5B62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D6CBE9-FE08-435F-BDAC-38D50EE0F207}"/>
              </a:ext>
            </a:extLst>
          </p:cNvPr>
          <p:cNvSpPr>
            <a:spLocks noGrp="1"/>
          </p:cNvSpPr>
          <p:nvPr>
            <p:ph type="dt" sz="half" idx="10"/>
          </p:nvPr>
        </p:nvSpPr>
        <p:spPr/>
        <p:txBody>
          <a:bodyPr/>
          <a:lstStyle/>
          <a:p>
            <a:fld id="{4511BD67-10A8-4945-940A-075EB539D32F}" type="datetimeFigureOut">
              <a:rPr lang="en-US" smtClean="0"/>
              <a:t>3/31/20</a:t>
            </a:fld>
            <a:endParaRPr lang="en-US"/>
          </a:p>
        </p:txBody>
      </p:sp>
      <p:sp>
        <p:nvSpPr>
          <p:cNvPr id="6" name="Footer Placeholder 5">
            <a:extLst>
              <a:ext uri="{FF2B5EF4-FFF2-40B4-BE49-F238E27FC236}">
                <a16:creationId xmlns:a16="http://schemas.microsoft.com/office/drawing/2014/main" id="{7A5A5D12-4669-4C6E-8196-4C931380AB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A0137E-2468-4BB2-A7F5-219B9EC13D1C}"/>
              </a:ext>
            </a:extLst>
          </p:cNvPr>
          <p:cNvSpPr>
            <a:spLocks noGrp="1"/>
          </p:cNvSpPr>
          <p:nvPr>
            <p:ph type="sldNum" sz="quarter" idx="12"/>
          </p:nvPr>
        </p:nvSpPr>
        <p:spPr/>
        <p:txBody>
          <a:bodyPr/>
          <a:lstStyle/>
          <a:p>
            <a:fld id="{9620D538-CD8E-4AE3-AC34-D5693A2B0B55}" type="slidenum">
              <a:rPr lang="en-US" smtClean="0"/>
              <a:t>‹#›</a:t>
            </a:fld>
            <a:endParaRPr lang="en-US"/>
          </a:p>
        </p:txBody>
      </p:sp>
    </p:spTree>
    <p:extLst>
      <p:ext uri="{BB962C8B-B14F-4D97-AF65-F5344CB8AC3E}">
        <p14:creationId xmlns:p14="http://schemas.microsoft.com/office/powerpoint/2010/main" val="890599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5280A5-BE05-4935-8477-19AC0F7A53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685A7E-81BD-48B7-8BBD-6E15A4390C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3FB71-3BFF-4258-A80A-9D13E64166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11BD67-10A8-4945-940A-075EB539D32F}" type="datetimeFigureOut">
              <a:rPr lang="en-US" smtClean="0"/>
              <a:t>3/31/20</a:t>
            </a:fld>
            <a:endParaRPr lang="en-US"/>
          </a:p>
        </p:txBody>
      </p:sp>
      <p:sp>
        <p:nvSpPr>
          <p:cNvPr id="5" name="Footer Placeholder 4">
            <a:extLst>
              <a:ext uri="{FF2B5EF4-FFF2-40B4-BE49-F238E27FC236}">
                <a16:creationId xmlns:a16="http://schemas.microsoft.com/office/drawing/2014/main" id="{D88B937D-DAF9-4007-A282-0154EFEC2E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CA0855-6D3D-41CD-BCB9-BD510EAB2B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20D538-CD8E-4AE3-AC34-D5693A2B0B55}" type="slidenum">
              <a:rPr lang="en-US" smtClean="0"/>
              <a:t>‹#›</a:t>
            </a:fld>
            <a:endParaRPr lang="en-US"/>
          </a:p>
        </p:txBody>
      </p:sp>
    </p:spTree>
    <p:extLst>
      <p:ext uri="{BB962C8B-B14F-4D97-AF65-F5344CB8AC3E}">
        <p14:creationId xmlns:p14="http://schemas.microsoft.com/office/powerpoint/2010/main" val="2591377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4.jp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jp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image" Target="../media/image3.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40.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0.png"/><Relationship Id="rId4" Type="http://schemas.openxmlformats.org/officeDocument/2006/relationships/image" Target="../media/image110.png"/></Relationships>
</file>

<file path=ppt/slides/_rels/slide12.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60.png"/><Relationship Id="rId3" Type="http://schemas.openxmlformats.org/officeDocument/2006/relationships/image" Target="../media/image55.png"/><Relationship Id="rId7" Type="http://schemas.openxmlformats.org/officeDocument/2006/relationships/image" Target="../media/image200.png"/><Relationship Id="rId12" Type="http://schemas.openxmlformats.org/officeDocument/2006/relationships/image" Target="../media/image250.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90.png"/><Relationship Id="rId11" Type="http://schemas.openxmlformats.org/officeDocument/2006/relationships/image" Target="../media/image240.png"/><Relationship Id="rId5" Type="http://schemas.openxmlformats.org/officeDocument/2006/relationships/image" Target="../media/image180.png"/><Relationship Id="rId10" Type="http://schemas.openxmlformats.org/officeDocument/2006/relationships/image" Target="../media/image230.png"/><Relationship Id="rId4" Type="http://schemas.openxmlformats.org/officeDocument/2006/relationships/image" Target="../media/image170.png"/><Relationship Id="rId9" Type="http://schemas.openxmlformats.org/officeDocument/2006/relationships/image" Target="../media/image2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3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8.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472EE-1D49-49D1-93C4-78DFA0E4250A}"/>
              </a:ext>
            </a:extLst>
          </p:cNvPr>
          <p:cNvSpPr>
            <a:spLocks noGrp="1"/>
          </p:cNvSpPr>
          <p:nvPr>
            <p:ph type="ctrTitle"/>
          </p:nvPr>
        </p:nvSpPr>
        <p:spPr>
          <a:xfrm>
            <a:off x="138263" y="358795"/>
            <a:ext cx="11857092" cy="1470005"/>
          </a:xfrm>
        </p:spPr>
        <p:txBody>
          <a:bodyPr>
            <a:normAutofit fontScale="90000"/>
          </a:bodyPr>
          <a:lstStyle/>
          <a:p>
            <a:pPr algn="l"/>
            <a:r>
              <a:rPr lang="en-US" dirty="0"/>
              <a:t>CS440/ECE448 Lecture 25: </a:t>
            </a:r>
            <a:br>
              <a:rPr lang="en-US" dirty="0"/>
            </a:br>
            <a:r>
              <a:rPr lang="en-US" dirty="0"/>
              <a:t>Classifiers</a:t>
            </a:r>
          </a:p>
        </p:txBody>
      </p:sp>
      <p:sp>
        <p:nvSpPr>
          <p:cNvPr id="3" name="Subtitle 2">
            <a:extLst>
              <a:ext uri="{FF2B5EF4-FFF2-40B4-BE49-F238E27FC236}">
                <a16:creationId xmlns:a16="http://schemas.microsoft.com/office/drawing/2014/main" id="{5EB8BFA0-E61B-4A45-B080-D437D61BD2C5}"/>
              </a:ext>
            </a:extLst>
          </p:cNvPr>
          <p:cNvSpPr>
            <a:spLocks noGrp="1"/>
          </p:cNvSpPr>
          <p:nvPr>
            <p:ph type="subTitle" idx="1"/>
          </p:nvPr>
        </p:nvSpPr>
        <p:spPr>
          <a:xfrm>
            <a:off x="8180440" y="196638"/>
            <a:ext cx="3942740" cy="1406020"/>
          </a:xfrm>
        </p:spPr>
        <p:txBody>
          <a:bodyPr>
            <a:normAutofit/>
          </a:bodyPr>
          <a:lstStyle/>
          <a:p>
            <a:pPr algn="r"/>
            <a:r>
              <a:rPr lang="en-US" sz="2000" dirty="0"/>
              <a:t>Mark Hasegawa-Johnson, 4/2020</a:t>
            </a:r>
          </a:p>
          <a:p>
            <a:pPr algn="r"/>
            <a:r>
              <a:rPr lang="en-US" sz="2000" dirty="0"/>
              <a:t>License: CC-BY 4.0</a:t>
            </a:r>
          </a:p>
        </p:txBody>
      </p:sp>
      <p:cxnSp>
        <p:nvCxnSpPr>
          <p:cNvPr id="4" name="Straight Arrow Connector 3">
            <a:extLst>
              <a:ext uri="{FF2B5EF4-FFF2-40B4-BE49-F238E27FC236}">
                <a16:creationId xmlns:a16="http://schemas.microsoft.com/office/drawing/2014/main" id="{ED5F3485-6BA9-3C40-82AA-845854859C85}"/>
              </a:ext>
            </a:extLst>
          </p:cNvPr>
          <p:cNvCxnSpPr/>
          <p:nvPr/>
        </p:nvCxnSpPr>
        <p:spPr>
          <a:xfrm>
            <a:off x="2320197" y="5455919"/>
            <a:ext cx="633984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4D50C81-7F7B-7245-905D-4C58FDF0022D}"/>
                  </a:ext>
                </a:extLst>
              </p:cNvPr>
              <p:cNvSpPr/>
              <p:nvPr/>
            </p:nvSpPr>
            <p:spPr>
              <a:xfrm>
                <a:off x="2333653" y="2649973"/>
                <a:ext cx="4660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𝑥</m:t>
                          </m:r>
                        </m:e>
                        <m:sub>
                          <m:r>
                            <a:rPr lang="en-US" b="0" i="1" dirty="0" smtClean="0">
                              <a:latin typeface="Cambria Math" panose="02040503050406030204" pitchFamily="18" charset="0"/>
                            </a:rPr>
                            <m:t>2</m:t>
                          </m:r>
                        </m:sub>
                      </m:sSub>
                    </m:oMath>
                  </m:oMathPara>
                </a14:m>
                <a:endParaRPr lang="en-US" dirty="0"/>
              </a:p>
            </p:txBody>
          </p:sp>
        </mc:Choice>
        <mc:Fallback xmlns="">
          <p:sp>
            <p:nvSpPr>
              <p:cNvPr id="5" name="Rectangle 4">
                <a:extLst>
                  <a:ext uri="{FF2B5EF4-FFF2-40B4-BE49-F238E27FC236}">
                    <a16:creationId xmlns:a16="http://schemas.microsoft.com/office/drawing/2014/main" id="{84D50C81-7F7B-7245-905D-4C58FDF0022D}"/>
                  </a:ext>
                </a:extLst>
              </p:cNvPr>
              <p:cNvSpPr>
                <a:spLocks noRot="1" noChangeAspect="1" noMove="1" noResize="1" noEditPoints="1" noAdjustHandles="1" noChangeArrowheads="1" noChangeShapeType="1" noTextEdit="1"/>
              </p:cNvSpPr>
              <p:nvPr/>
            </p:nvSpPr>
            <p:spPr>
              <a:xfrm>
                <a:off x="2333653" y="2649973"/>
                <a:ext cx="466089" cy="369332"/>
              </a:xfrm>
              <a:prstGeom prst="rect">
                <a:avLst/>
              </a:prstGeom>
              <a:blipFill>
                <a:blip r:embed="rId2"/>
                <a:stretch>
                  <a:fillRect/>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FA83ABD6-7C7F-944F-9D84-CBFB59632B66}"/>
              </a:ext>
            </a:extLst>
          </p:cNvPr>
          <p:cNvCxnSpPr/>
          <p:nvPr/>
        </p:nvCxnSpPr>
        <p:spPr>
          <a:xfrm flipV="1">
            <a:off x="2701197" y="2697479"/>
            <a:ext cx="0" cy="29517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Graphic 6" descr="Dog">
            <a:extLst>
              <a:ext uri="{FF2B5EF4-FFF2-40B4-BE49-F238E27FC236}">
                <a16:creationId xmlns:a16="http://schemas.microsoft.com/office/drawing/2014/main" id="{AD007091-0E58-E442-841B-A398C65EF0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343394" y="2682239"/>
            <a:ext cx="1402241" cy="1584960"/>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5C54A08C-49EF-D44D-B091-F3D07FDCA49F}"/>
                  </a:ext>
                </a:extLst>
              </p:cNvPr>
              <p:cNvSpPr/>
              <p:nvPr/>
            </p:nvSpPr>
            <p:spPr>
              <a:xfrm>
                <a:off x="7881013" y="5408413"/>
                <a:ext cx="46608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𝑥</m:t>
                          </m:r>
                        </m:e>
                        <m:sub>
                          <m:r>
                            <a:rPr lang="en-US" b="0" i="1" dirty="0" smtClean="0">
                              <a:latin typeface="Cambria Math" panose="02040503050406030204" pitchFamily="18" charset="0"/>
                            </a:rPr>
                            <m:t>1</m:t>
                          </m:r>
                        </m:sub>
                      </m:sSub>
                    </m:oMath>
                  </m:oMathPara>
                </a14:m>
                <a:endParaRPr lang="en-US" dirty="0"/>
              </a:p>
            </p:txBody>
          </p:sp>
        </mc:Choice>
        <mc:Fallback xmlns="">
          <p:sp>
            <p:nvSpPr>
              <p:cNvPr id="8" name="Rectangle 7">
                <a:extLst>
                  <a:ext uri="{FF2B5EF4-FFF2-40B4-BE49-F238E27FC236}">
                    <a16:creationId xmlns:a16="http://schemas.microsoft.com/office/drawing/2014/main" id="{5C54A08C-49EF-D44D-B091-F3D07FDCA49F}"/>
                  </a:ext>
                </a:extLst>
              </p:cNvPr>
              <p:cNvSpPr>
                <a:spLocks noRot="1" noChangeAspect="1" noMove="1" noResize="1" noEditPoints="1" noAdjustHandles="1" noChangeArrowheads="1" noChangeShapeType="1" noTextEdit="1"/>
              </p:cNvSpPr>
              <p:nvPr/>
            </p:nvSpPr>
            <p:spPr>
              <a:xfrm>
                <a:off x="7881013" y="5408413"/>
                <a:ext cx="466089"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D3B89856-57E3-A945-BBC1-56F97F9B2177}"/>
                  </a:ext>
                </a:extLst>
              </p:cNvPr>
              <p:cNvSpPr/>
              <p:nvPr/>
            </p:nvSpPr>
            <p:spPr>
              <a:xfrm>
                <a:off x="7704438" y="3137504"/>
                <a:ext cx="1749903"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dirty="0" smtClean="0">
                          <a:latin typeface="Cambria Math" panose="02040503050406030204" pitchFamily="18" charset="0"/>
                        </a:rPr>
                        <m:t>sgn</m:t>
                      </m:r>
                      <m:d>
                        <m:dPr>
                          <m:ctrlPr>
                            <a:rPr lang="en-US" sz="2000" i="1" dirty="0">
                              <a:latin typeface="Cambria Math" panose="02040503050406030204" pitchFamily="18" charset="0"/>
                            </a:rPr>
                          </m:ctrlPr>
                        </m:dPr>
                        <m:e>
                          <m:sSup>
                            <m:sSupPr>
                              <m:ctrlPr>
                                <a:rPr lang="en-US" i="1" dirty="0">
                                  <a:latin typeface="Cambria Math" panose="02040503050406030204" pitchFamily="18" charset="0"/>
                                </a:rPr>
                              </m:ctrlPr>
                            </m:sSupPr>
                            <m:e>
                              <m:acc>
                                <m:accPr>
                                  <m:chr m:val="⃗"/>
                                  <m:ctrlPr>
                                    <a:rPr lang="en-US" i="1" dirty="0">
                                      <a:latin typeface="Cambria Math" panose="02040503050406030204" pitchFamily="18" charset="0"/>
                                    </a:rPr>
                                  </m:ctrlPr>
                                </m:accPr>
                                <m:e>
                                  <m:r>
                                    <a:rPr lang="en-US" i="1" dirty="0">
                                      <a:latin typeface="Cambria Math" panose="02040503050406030204" pitchFamily="18" charset="0"/>
                                      <a:ea typeface="Cambria Math" panose="02040503050406030204" pitchFamily="18" charset="0"/>
                                    </a:rPr>
                                    <m:t>𝑤</m:t>
                                  </m:r>
                                </m:e>
                              </m:acc>
                            </m:e>
                            <m:sup>
                              <m:r>
                                <a:rPr lang="en-US" i="1" dirty="0">
                                  <a:latin typeface="Cambria Math" panose="02040503050406030204" pitchFamily="18" charset="0"/>
                                </a:rPr>
                                <m:t>𝑇</m:t>
                              </m:r>
                            </m:sup>
                          </m:sSup>
                          <m:acc>
                            <m:accPr>
                              <m:chr m:val="⃗"/>
                              <m:ctrlPr>
                                <a:rPr lang="en-US" i="1" dirty="0">
                                  <a:latin typeface="Cambria Math" panose="02040503050406030204" pitchFamily="18" charset="0"/>
                                </a:rPr>
                              </m:ctrlPr>
                            </m:accPr>
                            <m:e>
                              <m:r>
                                <a:rPr lang="en-US" i="1" dirty="0">
                                  <a:latin typeface="Cambria Math" panose="02040503050406030204" pitchFamily="18" charset="0"/>
                                  <a:ea typeface="Cambria Math" panose="02040503050406030204" pitchFamily="18" charset="0"/>
                                </a:rPr>
                                <m:t>𝑥</m:t>
                              </m:r>
                            </m:e>
                          </m:acc>
                        </m:e>
                      </m:d>
                      <m:r>
                        <a:rPr lang="en-US" sz="2000" b="0" i="1" dirty="0" smtClean="0">
                          <a:latin typeface="Cambria Math" panose="02040503050406030204" pitchFamily="18" charset="0"/>
                        </a:rPr>
                        <m:t>=1</m:t>
                      </m:r>
                    </m:oMath>
                  </m:oMathPara>
                </a14:m>
                <a:endParaRPr lang="en-US" dirty="0"/>
              </a:p>
            </p:txBody>
          </p:sp>
        </mc:Choice>
        <mc:Fallback xmlns="">
          <p:sp>
            <p:nvSpPr>
              <p:cNvPr id="9" name="Rectangle 8">
                <a:extLst>
                  <a:ext uri="{FF2B5EF4-FFF2-40B4-BE49-F238E27FC236}">
                    <a16:creationId xmlns:a16="http://schemas.microsoft.com/office/drawing/2014/main" id="{D3B89856-57E3-A945-BBC1-56F97F9B2177}"/>
                  </a:ext>
                </a:extLst>
              </p:cNvPr>
              <p:cNvSpPr>
                <a:spLocks noRot="1" noChangeAspect="1" noMove="1" noResize="1" noEditPoints="1" noAdjustHandles="1" noChangeArrowheads="1" noChangeShapeType="1" noTextEdit="1"/>
              </p:cNvSpPr>
              <p:nvPr/>
            </p:nvSpPr>
            <p:spPr>
              <a:xfrm>
                <a:off x="7704438" y="3137504"/>
                <a:ext cx="1749903" cy="400110"/>
              </a:xfrm>
              <a:prstGeom prst="rect">
                <a:avLst/>
              </a:prstGeom>
              <a:blipFill>
                <a:blip r:embed="rId6"/>
                <a:stretch>
                  <a:fillRect t="-3030" b="-3030"/>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F2E07027-42C3-8F4E-BF47-9245B6E47B53}"/>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655621" y="2455722"/>
            <a:ext cx="1377870" cy="881837"/>
          </a:xfrm>
          <a:prstGeom prst="rect">
            <a:avLst/>
          </a:prstGeom>
        </p:spPr>
      </p:pic>
      <p:pic>
        <p:nvPicPr>
          <p:cNvPr id="11" name="Graphic 10" descr="Cat">
            <a:extLst>
              <a:ext uri="{FF2B5EF4-FFF2-40B4-BE49-F238E27FC236}">
                <a16:creationId xmlns:a16="http://schemas.microsoft.com/office/drawing/2014/main" id="{10ADBD56-D60C-1748-A056-D8ECBFBDE57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43973" y="5095057"/>
            <a:ext cx="742831" cy="742831"/>
          </a:xfrm>
          <a:prstGeom prst="rect">
            <a:avLst/>
          </a:prstGeom>
        </p:spPr>
      </p:pic>
      <p:pic>
        <p:nvPicPr>
          <p:cNvPr id="12" name="Picture 11" descr="A small white dog sitting on a wooden surface&#10;&#10;Description automatically generated">
            <a:extLst>
              <a:ext uri="{FF2B5EF4-FFF2-40B4-BE49-F238E27FC236}">
                <a16:creationId xmlns:a16="http://schemas.microsoft.com/office/drawing/2014/main" id="{6FDC74EC-F0F8-F246-BEBD-97A7F7D193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33127" y="4804311"/>
            <a:ext cx="1149523" cy="862454"/>
          </a:xfrm>
          <a:prstGeom prst="rect">
            <a:avLst/>
          </a:prstGeom>
        </p:spPr>
      </p:pic>
      <p:pic>
        <p:nvPicPr>
          <p:cNvPr id="13" name="Picture 12" descr="A cat sitting in front of a mirror posing for the camera&#10;&#10;Description automatically generated">
            <a:extLst>
              <a:ext uri="{FF2B5EF4-FFF2-40B4-BE49-F238E27FC236}">
                <a16:creationId xmlns:a16="http://schemas.microsoft.com/office/drawing/2014/main" id="{016AFF25-F6C0-074F-94C0-2FE86BCA8B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44732" y="4169132"/>
            <a:ext cx="684661" cy="912881"/>
          </a:xfrm>
          <a:prstGeom prst="rect">
            <a:avLst/>
          </a:prstGeom>
        </p:spPr>
      </p:pic>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CAA1E1BF-240D-8F40-A69F-B5422845E4F8}"/>
                  </a:ext>
                </a:extLst>
              </p:cNvPr>
              <p:cNvSpPr/>
              <p:nvPr/>
            </p:nvSpPr>
            <p:spPr>
              <a:xfrm>
                <a:off x="3009400" y="5481860"/>
                <a:ext cx="1942262"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sz="2000" dirty="0" smtClean="0">
                          <a:latin typeface="Cambria Math" panose="02040503050406030204" pitchFamily="18" charset="0"/>
                        </a:rPr>
                        <m:t>sgn</m:t>
                      </m:r>
                      <m:d>
                        <m:dPr>
                          <m:ctrlPr>
                            <a:rPr lang="en-US" sz="2000" i="1" dirty="0">
                              <a:latin typeface="Cambria Math" panose="02040503050406030204" pitchFamily="18" charset="0"/>
                            </a:rPr>
                          </m:ctrlPr>
                        </m:dPr>
                        <m:e>
                          <m:sSup>
                            <m:sSupPr>
                              <m:ctrlPr>
                                <a:rPr lang="en-US" i="1" dirty="0">
                                  <a:latin typeface="Cambria Math" panose="02040503050406030204" pitchFamily="18" charset="0"/>
                                </a:rPr>
                              </m:ctrlPr>
                            </m:sSupPr>
                            <m:e>
                              <m:acc>
                                <m:accPr>
                                  <m:chr m:val="⃗"/>
                                  <m:ctrlPr>
                                    <a:rPr lang="en-US" i="1" dirty="0">
                                      <a:latin typeface="Cambria Math" panose="02040503050406030204" pitchFamily="18" charset="0"/>
                                    </a:rPr>
                                  </m:ctrlPr>
                                </m:accPr>
                                <m:e>
                                  <m:r>
                                    <a:rPr lang="en-US" i="1" dirty="0">
                                      <a:latin typeface="Cambria Math" panose="02040503050406030204" pitchFamily="18" charset="0"/>
                                      <a:ea typeface="Cambria Math" panose="02040503050406030204" pitchFamily="18" charset="0"/>
                                    </a:rPr>
                                    <m:t>𝑤</m:t>
                                  </m:r>
                                </m:e>
                              </m:acc>
                            </m:e>
                            <m:sup>
                              <m:r>
                                <a:rPr lang="en-US" i="1" dirty="0">
                                  <a:latin typeface="Cambria Math" panose="02040503050406030204" pitchFamily="18" charset="0"/>
                                </a:rPr>
                                <m:t>𝑇</m:t>
                              </m:r>
                            </m:sup>
                          </m:sSup>
                          <m:acc>
                            <m:accPr>
                              <m:chr m:val="⃗"/>
                              <m:ctrlPr>
                                <a:rPr lang="en-US" i="1" dirty="0">
                                  <a:latin typeface="Cambria Math" panose="02040503050406030204" pitchFamily="18" charset="0"/>
                                </a:rPr>
                              </m:ctrlPr>
                            </m:accPr>
                            <m:e>
                              <m:r>
                                <a:rPr lang="en-US" i="1" dirty="0">
                                  <a:latin typeface="Cambria Math" panose="02040503050406030204" pitchFamily="18" charset="0"/>
                                  <a:ea typeface="Cambria Math" panose="02040503050406030204" pitchFamily="18" charset="0"/>
                                </a:rPr>
                                <m:t>𝑥</m:t>
                              </m:r>
                            </m:e>
                          </m:acc>
                        </m:e>
                      </m:d>
                      <m:r>
                        <a:rPr lang="en-US" sz="2000" b="0" i="1" dirty="0" smtClean="0">
                          <a:latin typeface="Cambria Math" panose="02040503050406030204" pitchFamily="18" charset="0"/>
                        </a:rPr>
                        <m:t>=−1</m:t>
                      </m:r>
                    </m:oMath>
                  </m:oMathPara>
                </a14:m>
                <a:endParaRPr lang="en-US" dirty="0"/>
              </a:p>
            </p:txBody>
          </p:sp>
        </mc:Choice>
        <mc:Fallback xmlns="">
          <p:sp>
            <p:nvSpPr>
              <p:cNvPr id="14" name="Rectangle 13">
                <a:extLst>
                  <a:ext uri="{FF2B5EF4-FFF2-40B4-BE49-F238E27FC236}">
                    <a16:creationId xmlns:a16="http://schemas.microsoft.com/office/drawing/2014/main" id="{CAA1E1BF-240D-8F40-A69F-B5422845E4F8}"/>
                  </a:ext>
                </a:extLst>
              </p:cNvPr>
              <p:cNvSpPr>
                <a:spLocks noRot="1" noChangeAspect="1" noMove="1" noResize="1" noEditPoints="1" noAdjustHandles="1" noChangeArrowheads="1" noChangeShapeType="1" noTextEdit="1"/>
              </p:cNvSpPr>
              <p:nvPr/>
            </p:nvSpPr>
            <p:spPr>
              <a:xfrm>
                <a:off x="3009400" y="5481860"/>
                <a:ext cx="1942262" cy="400110"/>
              </a:xfrm>
              <a:prstGeom prst="rect">
                <a:avLst/>
              </a:prstGeom>
              <a:blipFill>
                <a:blip r:embed="rId12"/>
                <a:stretch>
                  <a:fillRect t="-6452" b="-6452"/>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F34B84AF-10B4-FE4E-B586-777B3562A5B8}"/>
              </a:ext>
            </a:extLst>
          </p:cNvPr>
          <p:cNvCxnSpPr>
            <a:cxnSpLocks/>
          </p:cNvCxnSpPr>
          <p:nvPr/>
        </p:nvCxnSpPr>
        <p:spPr>
          <a:xfrm>
            <a:off x="1639229" y="3137504"/>
            <a:ext cx="5519282" cy="3151784"/>
          </a:xfrm>
          <a:prstGeom prst="line">
            <a:avLst/>
          </a:prstGeom>
          <a:ln w="3810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36C3B97-32B5-CD4B-8E29-411FA944E65C}"/>
              </a:ext>
            </a:extLst>
          </p:cNvPr>
          <p:cNvCxnSpPr>
            <a:cxnSpLocks/>
          </p:cNvCxnSpPr>
          <p:nvPr/>
        </p:nvCxnSpPr>
        <p:spPr>
          <a:xfrm flipV="1">
            <a:off x="4694663" y="3880624"/>
            <a:ext cx="635620" cy="1003610"/>
          </a:xfrm>
          <a:prstGeom prst="straightConnector1">
            <a:avLst/>
          </a:prstGeom>
          <a:ln w="38100">
            <a:solidFill>
              <a:srgbClr val="FF0000"/>
            </a:solidFill>
            <a:headEnd type="none"/>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207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79F0-1B64-0E45-A322-F565A36830CD}"/>
              </a:ext>
            </a:extLst>
          </p:cNvPr>
          <p:cNvSpPr>
            <a:spLocks noGrp="1"/>
          </p:cNvSpPr>
          <p:nvPr>
            <p:ph type="title"/>
          </p:nvPr>
        </p:nvSpPr>
        <p:spPr>
          <a:xfrm>
            <a:off x="1806476" y="365125"/>
            <a:ext cx="9547323" cy="1325563"/>
          </a:xfrm>
        </p:spPr>
        <p:txBody>
          <a:bodyPr/>
          <a:lstStyle/>
          <a:p>
            <a:r>
              <a:rPr lang="en-US" dirty="0"/>
              <a:t>K-Nearest Neighbors (KNN) Classifier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3FABCA7-994C-264E-914F-D7208CFB1D38}"/>
                  </a:ext>
                </a:extLst>
              </p:cNvPr>
              <p:cNvSpPr>
                <a:spLocks noGrp="1"/>
              </p:cNvSpPr>
              <p:nvPr>
                <p:ph idx="1"/>
              </p:nvPr>
            </p:nvSpPr>
            <p:spPr>
              <a:xfrm>
                <a:off x="6446520" y="1597025"/>
                <a:ext cx="5593080" cy="5048250"/>
              </a:xfrm>
            </p:spPr>
            <p:txBody>
              <a:bodyPr>
                <a:normAutofit/>
              </a:bodyPr>
              <a:lstStyle/>
              <a:p>
                <a:pPr marL="0" indent="0">
                  <a:buNone/>
                </a:pPr>
                <a:r>
                  <a:rPr lang="en-US" dirty="0"/>
                  <a:t>K-Nearest Neighbors Classification Function</a:t>
                </a:r>
              </a:p>
              <a:p>
                <a:pPr marL="914400" lvl="1" indent="-457200">
                  <a:buFont typeface="+mj-lt"/>
                  <a:buAutoNum type="arabicPeriod"/>
                </a:pPr>
                <a:r>
                  <a:rPr lang="en-US" dirty="0"/>
                  <a:t>Find the K training tokens,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oMath>
                </a14:m>
                <a:r>
                  <a:rPr lang="en-US" dirty="0"/>
                  <a:t>, that are most similar to the test token (K is a number chosen in advance by the system designer, e.g., </a:t>
                </a:r>
                <a14:m>
                  <m:oMath xmlns:m="http://schemas.openxmlformats.org/officeDocument/2006/math">
                    <m:r>
                      <a:rPr lang="en-US" i="1" dirty="0" smtClean="0">
                        <a:latin typeface="Cambria Math" panose="02040503050406030204" pitchFamily="18" charset="0"/>
                      </a:rPr>
                      <m:t>𝐾</m:t>
                    </m:r>
                    <m:r>
                      <a:rPr lang="en-US" i="1" dirty="0" smtClean="0">
                        <a:latin typeface="Cambria Math" panose="02040503050406030204" pitchFamily="18" charset="0"/>
                      </a:rPr>
                      <m:t>=3</m:t>
                    </m:r>
                  </m:oMath>
                </a14:m>
                <a:r>
                  <a:rPr lang="en-US" dirty="0"/>
                  <a:t>).</a:t>
                </a:r>
              </a:p>
              <a:p>
                <a:pPr marL="914400" lvl="1" indent="-457200">
                  <a:buFont typeface="+mj-lt"/>
                  <a:buAutoNum type="arabicPeriod"/>
                </a:pPr>
                <a:r>
                  <a:rPr lang="en-US" dirty="0"/>
                  <a:t>Find out the corresponding class labels,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r>
                      <a:rPr lang="en-US" i="1" dirty="0">
                        <a:latin typeface="Cambria Math" panose="02040503050406030204" pitchFamily="18" charset="0"/>
                      </a:rPr>
                      <m:t>=</m:t>
                    </m:r>
                  </m:oMath>
                </a14:m>
                <a:r>
                  <a:rPr lang="en-US" dirty="0" err="1"/>
                  <a:t>correct_label</a:t>
                </a:r>
                <a:r>
                  <a:rPr lang="en-US" dirty="0"/>
                  <a:t>(</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oMath>
                </a14:m>
                <a:r>
                  <a:rPr lang="en-US" dirty="0"/>
                  <a:t>).</a:t>
                </a:r>
              </a:p>
              <a:p>
                <a:pPr marL="914400" lvl="1" indent="-457200">
                  <a:buFont typeface="+mj-lt"/>
                  <a:buAutoNum type="arabicPeriod"/>
                </a:pPr>
                <a:r>
                  <a:rPr lang="en-US" dirty="0"/>
                  <a:t>Vote!  Find the class label that is most frequent among the K-nearest neighbors, and output that as the label of the test token.</a:t>
                </a:r>
              </a:p>
            </p:txBody>
          </p:sp>
        </mc:Choice>
        <mc:Fallback xmlns="">
          <p:sp>
            <p:nvSpPr>
              <p:cNvPr id="3" name="Content Placeholder 2">
                <a:extLst>
                  <a:ext uri="{FF2B5EF4-FFF2-40B4-BE49-F238E27FC236}">
                    <a16:creationId xmlns:a16="http://schemas.microsoft.com/office/drawing/2014/main" id="{13FABCA7-994C-264E-914F-D7208CFB1D38}"/>
                  </a:ext>
                </a:extLst>
              </p:cNvPr>
              <p:cNvSpPr>
                <a:spLocks noGrp="1" noRot="1" noChangeAspect="1" noMove="1" noResize="1" noEditPoints="1" noAdjustHandles="1" noChangeArrowheads="1" noChangeShapeType="1" noTextEdit="1"/>
              </p:cNvSpPr>
              <p:nvPr>
                <p:ph idx="1"/>
              </p:nvPr>
            </p:nvSpPr>
            <p:spPr>
              <a:xfrm>
                <a:off x="6446520" y="1597025"/>
                <a:ext cx="5593080" cy="5048250"/>
              </a:xfrm>
              <a:blipFill>
                <a:blip r:embed="rId2"/>
                <a:stretch>
                  <a:fillRect l="-2268" t="-2010" r="-1361"/>
                </a:stretch>
              </a:blipFill>
            </p:spPr>
            <p:txBody>
              <a:bodyPr/>
              <a:lstStyle/>
              <a:p>
                <a:r>
                  <a:rPr lang="en-US">
                    <a:noFill/>
                  </a:rPr>
                  <a:t> </a:t>
                </a:r>
              </a:p>
            </p:txBody>
          </p:sp>
        </mc:Fallback>
      </mc:AlternateContent>
      <p:pic>
        <p:nvPicPr>
          <p:cNvPr id="1026" name="Picture 2">
            <a:extLst>
              <a:ext uri="{FF2B5EF4-FFF2-40B4-BE49-F238E27FC236}">
                <a16:creationId xmlns:a16="http://schemas.microsoft.com/office/drawing/2014/main" id="{8800F153-4DF3-454C-8D74-BF2015DF1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122" y="223242"/>
            <a:ext cx="1563172" cy="23366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104D138-6771-2F41-B538-E199375CE35D}"/>
              </a:ext>
            </a:extLst>
          </p:cNvPr>
          <p:cNvSpPr/>
          <p:nvPr/>
        </p:nvSpPr>
        <p:spPr>
          <a:xfrm>
            <a:off x="-45720" y="2541955"/>
            <a:ext cx="2209800" cy="830997"/>
          </a:xfrm>
          <a:prstGeom prst="rect">
            <a:avLst/>
          </a:prstGeom>
        </p:spPr>
        <p:txBody>
          <a:bodyPr wrap="square">
            <a:spAutoFit/>
          </a:bodyPr>
          <a:lstStyle/>
          <a:p>
            <a:r>
              <a:rPr lang="en-US" sz="1200" dirty="0"/>
              <a:t>By DK1k - Own work, CC BY-SA 4.0, https://</a:t>
            </a:r>
            <a:r>
              <a:rPr lang="en-US" sz="1200" dirty="0" err="1"/>
              <a:t>commons.wikimedia.org</a:t>
            </a:r>
            <a:r>
              <a:rPr lang="en-US" sz="1200" dirty="0"/>
              <a:t>/w/</a:t>
            </a:r>
            <a:r>
              <a:rPr lang="en-US" sz="1200" dirty="0" err="1"/>
              <a:t>index.php?curid</a:t>
            </a:r>
            <a:r>
              <a:rPr lang="en-US" sz="1200" dirty="0"/>
              <a:t>=77847428</a:t>
            </a:r>
          </a:p>
        </p:txBody>
      </p:sp>
      <p:pic>
        <p:nvPicPr>
          <p:cNvPr id="6" name="Picture 5" descr="A cat sitting in front of a mirror posing for the camera&#10;&#10;Description automatically generated">
            <a:extLst>
              <a:ext uri="{FF2B5EF4-FFF2-40B4-BE49-F238E27FC236}">
                <a16:creationId xmlns:a16="http://schemas.microsoft.com/office/drawing/2014/main" id="{3DCC59D4-DC2A-134E-AD0A-5BE75AC23B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123" y="3483333"/>
            <a:ext cx="1563172" cy="2084228"/>
          </a:xfrm>
          <a:prstGeom prst="rect">
            <a:avLst/>
          </a:prstGeom>
        </p:spPr>
      </p:pic>
      <p:sp>
        <p:nvSpPr>
          <p:cNvPr id="5" name="Rectangle 4">
            <a:extLst>
              <a:ext uri="{FF2B5EF4-FFF2-40B4-BE49-F238E27FC236}">
                <a16:creationId xmlns:a16="http://schemas.microsoft.com/office/drawing/2014/main" id="{00385E96-EF80-8A45-ADAD-1346A262A512}"/>
              </a:ext>
            </a:extLst>
          </p:cNvPr>
          <p:cNvSpPr/>
          <p:nvPr/>
        </p:nvSpPr>
        <p:spPr>
          <a:xfrm>
            <a:off x="45720" y="5573375"/>
            <a:ext cx="2026920" cy="1200329"/>
          </a:xfrm>
          <a:prstGeom prst="rect">
            <a:avLst/>
          </a:prstGeom>
        </p:spPr>
        <p:txBody>
          <a:bodyPr wrap="square">
            <a:spAutoFit/>
          </a:bodyPr>
          <a:lstStyle/>
          <a:p>
            <a:r>
              <a:rPr lang="en-US" sz="1200" dirty="0"/>
              <a:t>By </a:t>
            </a:r>
            <a:r>
              <a:rPr lang="en-US" sz="1200" dirty="0" err="1"/>
              <a:t>Mandruss</a:t>
            </a:r>
            <a:r>
              <a:rPr lang="en-US" sz="1200" dirty="0"/>
              <a:t> - This file was derived from:  Maine Coon female 2.jpg, CC BY-SA 4.0, https://</a:t>
            </a:r>
            <a:r>
              <a:rPr lang="en-US" sz="1200" dirty="0" err="1"/>
              <a:t>commons.wikimedia.org</a:t>
            </a:r>
            <a:r>
              <a:rPr lang="en-US" sz="1200" dirty="0"/>
              <a:t>/w/</a:t>
            </a:r>
            <a:r>
              <a:rPr lang="en-US" sz="1200" dirty="0" err="1"/>
              <a:t>index.php?curid</a:t>
            </a:r>
            <a:r>
              <a:rPr lang="en-US" sz="1200" dirty="0"/>
              <a:t>=79389146</a:t>
            </a:r>
          </a:p>
        </p:txBody>
      </p:sp>
      <p:pic>
        <p:nvPicPr>
          <p:cNvPr id="2050" name="Picture 2">
            <a:extLst>
              <a:ext uri="{FF2B5EF4-FFF2-40B4-BE49-F238E27FC236}">
                <a16:creationId xmlns:a16="http://schemas.microsoft.com/office/drawing/2014/main" id="{7260CCE2-06CC-EC4D-AF90-7FC2697E5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2798" y="1635404"/>
            <a:ext cx="1755774" cy="246584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BC78885-40A6-F147-BF1C-8A79DD055D08}"/>
              </a:ext>
            </a:extLst>
          </p:cNvPr>
          <p:cNvSpPr/>
          <p:nvPr/>
        </p:nvSpPr>
        <p:spPr>
          <a:xfrm>
            <a:off x="2087880" y="4050715"/>
            <a:ext cx="1889760" cy="1200329"/>
          </a:xfrm>
          <a:prstGeom prst="rect">
            <a:avLst/>
          </a:prstGeom>
        </p:spPr>
        <p:txBody>
          <a:bodyPr wrap="square">
            <a:spAutoFit/>
          </a:bodyPr>
          <a:lstStyle/>
          <a:p>
            <a:r>
              <a:rPr lang="en-US" sz="1200" dirty="0"/>
              <a:t>By Mike Powell from United States - Stephanie 2, CC BY-SA 2.0, https://</a:t>
            </a:r>
            <a:r>
              <a:rPr lang="en-US" sz="1200" dirty="0" err="1"/>
              <a:t>commons.wikimedia.org</a:t>
            </a:r>
            <a:r>
              <a:rPr lang="en-US" sz="1200" dirty="0"/>
              <a:t>/w/</a:t>
            </a:r>
            <a:r>
              <a:rPr lang="en-US" sz="1200" dirty="0" err="1"/>
              <a:t>index.php?curid</a:t>
            </a:r>
            <a:r>
              <a:rPr lang="en-US" sz="1200" dirty="0"/>
              <a:t>=6114385</a:t>
            </a:r>
          </a:p>
        </p:txBody>
      </p:sp>
      <p:pic>
        <p:nvPicPr>
          <p:cNvPr id="2052" name="Picture 4">
            <a:extLst>
              <a:ext uri="{FF2B5EF4-FFF2-40B4-BE49-F238E27FC236}">
                <a16:creationId xmlns:a16="http://schemas.microsoft.com/office/drawing/2014/main" id="{7E5F3745-2296-CA46-912E-9AFC485FF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1105" y="2738027"/>
            <a:ext cx="1972070" cy="26253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0AA0617-9EDA-094E-9840-96008AC8D4D3}"/>
              </a:ext>
            </a:extLst>
          </p:cNvPr>
          <p:cNvSpPr/>
          <p:nvPr/>
        </p:nvSpPr>
        <p:spPr>
          <a:xfrm>
            <a:off x="4069080" y="5330875"/>
            <a:ext cx="1972070" cy="1015663"/>
          </a:xfrm>
          <a:prstGeom prst="rect">
            <a:avLst/>
          </a:prstGeom>
        </p:spPr>
        <p:txBody>
          <a:bodyPr wrap="square">
            <a:spAutoFit/>
          </a:bodyPr>
          <a:lstStyle/>
          <a:p>
            <a:r>
              <a:rPr lang="en-US" sz="1200" dirty="0"/>
              <a:t>By Dustin Warrington - Flickr, CC BY-SA 2.0, https://</a:t>
            </a:r>
            <a:r>
              <a:rPr lang="en-US" sz="1200" dirty="0" err="1"/>
              <a:t>commons.wikimedia.org</a:t>
            </a:r>
            <a:r>
              <a:rPr lang="en-US" sz="1200" dirty="0"/>
              <a:t>/w/</a:t>
            </a:r>
            <a:r>
              <a:rPr lang="en-US" sz="1200" dirty="0" err="1"/>
              <a:t>index.php?curid</a:t>
            </a:r>
            <a:r>
              <a:rPr lang="en-US" sz="1200" dirty="0"/>
              <a:t>=2645977</a:t>
            </a:r>
          </a:p>
        </p:txBody>
      </p:sp>
    </p:spTree>
    <p:extLst>
      <p:ext uri="{BB962C8B-B14F-4D97-AF65-F5344CB8AC3E}">
        <p14:creationId xmlns:p14="http://schemas.microsoft.com/office/powerpoint/2010/main" val="2200967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05" y="101885"/>
            <a:ext cx="10515600" cy="1325563"/>
          </a:xfrm>
        </p:spPr>
        <p:txBody>
          <a:bodyPr/>
          <a:lstStyle/>
          <a:p>
            <a:r>
              <a:rPr lang="en-US" dirty="0"/>
              <a:t>Linear Classifiers</a:t>
            </a:r>
            <a:endParaRPr lang="en-US" b="1" dirty="0">
              <a:solidFill>
                <a:srgbClr val="FF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17418" y="1205344"/>
                <a:ext cx="10536382" cy="2593061"/>
              </a:xfrm>
            </p:spPr>
            <p:txBody>
              <a:bodyPr>
                <a:normAutofit fontScale="62500" lnSpcReduction="20000"/>
              </a:bodyPr>
              <a:lstStyle/>
              <a:p>
                <a:pPr marL="0" indent="0">
                  <a:buNone/>
                </a:pPr>
                <a:r>
                  <a:rPr lang="en-US" dirty="0">
                    <a:cs typeface="Times New Roman"/>
                  </a:rPr>
                  <a:t>Consider the classifier  </a:t>
                </a:r>
                <a:endParaRPr lang="en-US" i="1" dirty="0">
                  <a:latin typeface="Cambria Math" panose="02040503050406030204" pitchFamily="18" charset="0"/>
                  <a:cs typeface="Times New Roman"/>
                </a:endParaRPr>
              </a:p>
              <a:p>
                <a:pPr marL="0" indent="0" algn="ctr">
                  <a:buNone/>
                </a:pPr>
                <a14:m>
                  <m:oMathPara xmlns:m="http://schemas.openxmlformats.org/officeDocument/2006/math">
                    <m:oMathParaPr>
                      <m:jc m:val="centerGroup"/>
                    </m:oMathParaPr>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𝑌</m:t>
                          </m:r>
                        </m:e>
                        <m:sup>
                          <m:r>
                            <a:rPr lang="en-US" i="1" dirty="0">
                              <a:latin typeface="Cambria Math" panose="02040503050406030204" pitchFamily="18" charset="0"/>
                            </a:rPr>
                            <m:t>∗</m:t>
                          </m:r>
                        </m:sup>
                      </m:sSup>
                      <m:r>
                        <a:rPr lang="en-US" i="1">
                          <a:latin typeface="Cambria Math" panose="02040503050406030204" pitchFamily="18" charset="0"/>
                          <a:cs typeface="Times New Roman"/>
                        </a:rPr>
                        <m:t>=1     </m:t>
                      </m:r>
                      <m:r>
                        <m:rPr>
                          <m:sty m:val="p"/>
                        </m:rPr>
                        <a:rPr lang="en-US">
                          <a:latin typeface="Cambria Math" panose="02040503050406030204" pitchFamily="18" charset="0"/>
                          <a:cs typeface="Times New Roman"/>
                        </a:rPr>
                        <m:t>if</m:t>
                      </m:r>
                      <m:r>
                        <a:rPr lang="en-US" b="0" i="1" smtClean="0">
                          <a:latin typeface="Cambria Math" panose="02040503050406030204" pitchFamily="18" charset="0"/>
                          <a:cs typeface="Times New Roman"/>
                        </a:rPr>
                        <m:t>:     </m:t>
                      </m:r>
                      <m:r>
                        <a:rPr lang="en-US" b="0" i="1" smtClean="0">
                          <a:latin typeface="Cambria Math" panose="02040503050406030204" pitchFamily="18" charset="0"/>
                          <a:cs typeface="Times New Roman"/>
                        </a:rPr>
                        <m:t>𝑏</m:t>
                      </m:r>
                      <m:r>
                        <a:rPr lang="en-US" i="1">
                          <a:latin typeface="Cambria Math" panose="02040503050406030204" pitchFamily="18" charset="0"/>
                          <a:cs typeface="Times New Roman"/>
                        </a:rPr>
                        <m:t>+</m:t>
                      </m:r>
                      <m:nary>
                        <m:naryPr>
                          <m:chr m:val="∑"/>
                          <m:ctrlPr>
                            <a:rPr lang="en-US" i="1">
                              <a:latin typeface="Cambria Math" panose="02040503050406030204" pitchFamily="18" charset="0"/>
                              <a:cs typeface="Times New Roman"/>
                            </a:rPr>
                          </m:ctrlPr>
                        </m:naryPr>
                        <m:sub>
                          <m:r>
                            <a:rPr lang="en-US" b="0" i="1" smtClean="0">
                              <a:latin typeface="Cambria Math" panose="02040503050406030204" pitchFamily="18" charset="0"/>
                              <a:cs typeface="Times New Roman"/>
                            </a:rPr>
                            <m:t>𝑗</m:t>
                          </m:r>
                          <m:r>
                            <a:rPr lang="en-US" i="1">
                              <a:latin typeface="Cambria Math" panose="02040503050406030204" pitchFamily="18" charset="0"/>
                              <a:cs typeface="Times New Roman"/>
                            </a:rPr>
                            <m:t>=1</m:t>
                          </m:r>
                        </m:sub>
                        <m:sup>
                          <m:r>
                            <a:rPr lang="en-US" b="0" i="1" smtClean="0">
                              <a:latin typeface="Cambria Math" panose="02040503050406030204" pitchFamily="18" charset="0"/>
                              <a:cs typeface="Times New Roman"/>
                            </a:rPr>
                            <m:t>𝐷</m:t>
                          </m:r>
                        </m:sup>
                        <m:e>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ea typeface="Cambria Math" panose="02040503050406030204" pitchFamily="18" charset="0"/>
                                  <a:cs typeface="Times New Roman"/>
                                </a:rPr>
                                <m:t>𝑤</m:t>
                              </m:r>
                            </m:e>
                            <m:sub>
                              <m:r>
                                <a:rPr lang="en-US" b="0" i="1" smtClean="0">
                                  <a:latin typeface="Cambria Math" panose="02040503050406030204" pitchFamily="18" charset="0"/>
                                  <a:cs typeface="Times New Roman"/>
                                </a:rPr>
                                <m:t>𝑗</m:t>
                              </m:r>
                            </m:sub>
                          </m:sSub>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𝑥</m:t>
                              </m:r>
                            </m:e>
                            <m:sub>
                              <m:r>
                                <a:rPr lang="en-US" b="0" i="1" smtClean="0">
                                  <a:latin typeface="Cambria Math" panose="02040503050406030204" pitchFamily="18" charset="0"/>
                                  <a:cs typeface="Times New Roman"/>
                                </a:rPr>
                                <m:t>𝑗</m:t>
                              </m:r>
                            </m:sub>
                          </m:sSub>
                        </m:e>
                      </m:nary>
                      <m:r>
                        <a:rPr lang="en-US" b="0" i="1" smtClean="0">
                          <a:latin typeface="Cambria Math" panose="02040503050406030204" pitchFamily="18" charset="0"/>
                          <a:cs typeface="Times New Roman"/>
                        </a:rPr>
                        <m:t>&gt;0</m:t>
                      </m:r>
                    </m:oMath>
                  </m:oMathPara>
                </a14:m>
                <a:endParaRPr lang="en-US" dirty="0">
                  <a:cs typeface="Times New Roman"/>
                </a:endParaRPr>
              </a:p>
              <a:p>
                <a:pPr marL="0" indent="0" algn="ctr">
                  <a:buNone/>
                </a:pPr>
                <a:r>
                  <a:rPr lang="en-US" dirty="0">
                    <a:cs typeface="Times New Roman"/>
                  </a:rPr>
                  <a:t> </a:t>
                </a:r>
              </a:p>
              <a:p>
                <a:pPr marL="0" indent="0" algn="ctr">
                  <a:buNone/>
                </a:pPr>
                <a14:m>
                  <m:oMathPara xmlns:m="http://schemas.openxmlformats.org/officeDocument/2006/math">
                    <m:oMathParaPr>
                      <m:jc m:val="centerGroup"/>
                    </m:oMathParaPr>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𝑌</m:t>
                          </m:r>
                        </m:e>
                        <m:sup>
                          <m:r>
                            <a:rPr lang="en-US" i="1" dirty="0">
                              <a:latin typeface="Cambria Math" panose="02040503050406030204" pitchFamily="18" charset="0"/>
                            </a:rPr>
                            <m:t>∗</m:t>
                          </m:r>
                        </m:sup>
                      </m:sSup>
                      <m:r>
                        <a:rPr lang="en-US" i="1">
                          <a:latin typeface="Cambria Math" panose="02040503050406030204" pitchFamily="18" charset="0"/>
                          <a:cs typeface="Times New Roman"/>
                        </a:rPr>
                        <m:t>=</m:t>
                      </m:r>
                      <m:r>
                        <a:rPr lang="en-US" b="0" i="1" smtClean="0">
                          <a:latin typeface="Cambria Math" panose="02040503050406030204" pitchFamily="18" charset="0"/>
                          <a:cs typeface="Times New Roman"/>
                        </a:rPr>
                        <m:t>0</m:t>
                      </m:r>
                      <m:r>
                        <a:rPr lang="en-US" i="1">
                          <a:latin typeface="Cambria Math" panose="02040503050406030204" pitchFamily="18" charset="0"/>
                          <a:cs typeface="Times New Roman"/>
                        </a:rPr>
                        <m:t>     </m:t>
                      </m:r>
                      <m:r>
                        <m:rPr>
                          <m:sty m:val="p"/>
                        </m:rPr>
                        <a:rPr lang="en-US">
                          <a:latin typeface="Cambria Math" panose="02040503050406030204" pitchFamily="18" charset="0"/>
                          <a:cs typeface="Times New Roman"/>
                        </a:rPr>
                        <m:t>if</m:t>
                      </m:r>
                      <m:r>
                        <a:rPr lang="en-US" i="1">
                          <a:latin typeface="Cambria Math" panose="02040503050406030204" pitchFamily="18" charset="0"/>
                          <a:cs typeface="Times New Roman"/>
                        </a:rPr>
                        <m:t>:     </m:t>
                      </m:r>
                      <m:r>
                        <a:rPr lang="en-US" i="1">
                          <a:latin typeface="Cambria Math" panose="02040503050406030204" pitchFamily="18" charset="0"/>
                          <a:cs typeface="Times New Roman"/>
                        </a:rPr>
                        <m:t>𝑏</m:t>
                      </m:r>
                      <m:r>
                        <a:rPr lang="en-US" i="1">
                          <a:latin typeface="Cambria Math" panose="02040503050406030204" pitchFamily="18" charset="0"/>
                          <a:cs typeface="Times New Roman"/>
                        </a:rPr>
                        <m:t>+</m:t>
                      </m:r>
                      <m:nary>
                        <m:naryPr>
                          <m:chr m:val="∑"/>
                          <m:ctrlPr>
                            <a:rPr lang="en-US" i="1">
                              <a:latin typeface="Cambria Math" panose="02040503050406030204" pitchFamily="18" charset="0"/>
                              <a:cs typeface="Times New Roman"/>
                            </a:rPr>
                          </m:ctrlPr>
                        </m:naryPr>
                        <m:sub>
                          <m:r>
                            <a:rPr lang="en-US" i="1">
                              <a:latin typeface="Cambria Math" panose="02040503050406030204" pitchFamily="18" charset="0"/>
                              <a:cs typeface="Times New Roman"/>
                            </a:rPr>
                            <m:t>𝑗</m:t>
                          </m:r>
                          <m:r>
                            <a:rPr lang="en-US" i="1">
                              <a:latin typeface="Cambria Math" panose="02040503050406030204" pitchFamily="18" charset="0"/>
                              <a:cs typeface="Times New Roman"/>
                            </a:rPr>
                            <m:t>=1</m:t>
                          </m:r>
                        </m:sub>
                        <m:sup>
                          <m:r>
                            <a:rPr lang="en-US" b="0" i="1" smtClean="0">
                              <a:latin typeface="Cambria Math" panose="02040503050406030204" pitchFamily="18" charset="0"/>
                              <a:cs typeface="Times New Roman"/>
                            </a:rPr>
                            <m:t>𝐷</m:t>
                          </m:r>
                        </m:sup>
                        <m:e>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ea typeface="Cambria Math" panose="02040503050406030204" pitchFamily="18" charset="0"/>
                                  <a:cs typeface="Times New Roman"/>
                                </a:rPr>
                                <m:t>𝑤</m:t>
                              </m:r>
                            </m:e>
                            <m:sub>
                              <m:r>
                                <a:rPr lang="en-US" i="1">
                                  <a:latin typeface="Cambria Math" panose="02040503050406030204" pitchFamily="18" charset="0"/>
                                  <a:cs typeface="Times New Roman"/>
                                </a:rPr>
                                <m:t>𝑗</m:t>
                              </m:r>
                            </m:sub>
                          </m:sSub>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𝑥</m:t>
                              </m:r>
                            </m:e>
                            <m:sub>
                              <m:r>
                                <a:rPr lang="en-US" i="1">
                                  <a:latin typeface="Cambria Math" panose="02040503050406030204" pitchFamily="18" charset="0"/>
                                  <a:cs typeface="Times New Roman"/>
                                </a:rPr>
                                <m:t>𝑗</m:t>
                              </m:r>
                            </m:sub>
                          </m:sSub>
                        </m:e>
                      </m:nary>
                      <m:r>
                        <a:rPr lang="en-US" b="0" i="1" smtClean="0">
                          <a:latin typeface="Cambria Math" panose="02040503050406030204" pitchFamily="18" charset="0"/>
                          <a:cs typeface="Times New Roman"/>
                        </a:rPr>
                        <m:t>&lt;</m:t>
                      </m:r>
                      <m:r>
                        <a:rPr lang="en-US" i="1">
                          <a:latin typeface="Cambria Math" panose="02040503050406030204" pitchFamily="18" charset="0"/>
                          <a:cs typeface="Times New Roman"/>
                        </a:rPr>
                        <m:t>0</m:t>
                      </m:r>
                    </m:oMath>
                  </m:oMathPara>
                </a14:m>
                <a:endParaRPr lang="en-US" dirty="0">
                  <a:cs typeface="Times New Roman"/>
                </a:endParaRPr>
              </a:p>
              <a:p>
                <a:pPr marL="0" indent="0" algn="ctr">
                  <a:buNone/>
                </a:pPr>
                <a:r>
                  <a:rPr lang="en-US" dirty="0">
                    <a:cs typeface="Times New Roman"/>
                  </a:rPr>
                  <a:t>This is called a “linear classifier” because the boundary between the two classes is a line.  Here is an example of such a classifier, with its boundary plotted as a line in the two-dimensional space </a:t>
                </a:r>
                <a14:m>
                  <m:oMath xmlns:m="http://schemas.openxmlformats.org/officeDocument/2006/math">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𝑥</m:t>
                        </m:r>
                      </m:e>
                      <m:sub>
                        <m:r>
                          <a:rPr lang="en-US" b="0" i="1" smtClean="0">
                            <a:latin typeface="Cambria Math" panose="02040503050406030204" pitchFamily="18" charset="0"/>
                            <a:cs typeface="Times New Roman"/>
                          </a:rPr>
                          <m:t>1</m:t>
                        </m:r>
                      </m:sub>
                    </m:sSub>
                  </m:oMath>
                </a14:m>
                <a:r>
                  <a:rPr lang="en-US" dirty="0">
                    <a:cs typeface="Times New Roman"/>
                  </a:rPr>
                  <a:t> by </a:t>
                </a:r>
                <a14:m>
                  <m:oMath xmlns:m="http://schemas.openxmlformats.org/officeDocument/2006/math">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𝑥</m:t>
                        </m:r>
                      </m:e>
                      <m:sub>
                        <m:r>
                          <a:rPr lang="en-US" b="0" i="1" smtClean="0">
                            <a:latin typeface="Cambria Math" panose="02040503050406030204" pitchFamily="18" charset="0"/>
                            <a:cs typeface="Times New Roman"/>
                          </a:rPr>
                          <m:t>2</m:t>
                        </m:r>
                      </m:sub>
                    </m:sSub>
                  </m:oMath>
                </a14:m>
                <a:r>
                  <a:rPr lang="en-US" dirty="0">
                    <a:cs typeface="Times New Roman"/>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17418" y="1205344"/>
                <a:ext cx="10536382" cy="2593061"/>
              </a:xfrm>
              <a:blipFill>
                <a:blip r:embed="rId2"/>
                <a:stretch>
                  <a:fillRect l="-361" t="-26829" r="-842" b="-29268"/>
                </a:stretch>
              </a:blipFill>
            </p:spPr>
            <p:txBody>
              <a:bodyPr/>
              <a:lstStyle/>
              <a:p>
                <a:r>
                  <a:rPr lang="en-US">
                    <a:noFill/>
                  </a:rPr>
                  <a:t> </a:t>
                </a:r>
              </a:p>
            </p:txBody>
          </p:sp>
        </mc:Fallback>
      </mc:AlternateContent>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980" y="3836833"/>
            <a:ext cx="6800131" cy="2386985"/>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6126716" y="6207791"/>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i="1">
                              <a:latin typeface="Cambria Math" panose="02040503050406030204" pitchFamily="18" charset="0"/>
                              <a:cs typeface="Times New Roman"/>
                            </a:rPr>
                            <m:t>1</m:t>
                          </m:r>
                        </m:sub>
                      </m:sSub>
                    </m:oMath>
                  </m:oMathPara>
                </a14:m>
                <a:endParaRPr lang="en-US" sz="3200" dirty="0"/>
              </a:p>
            </p:txBody>
          </p:sp>
        </mc:Choice>
        <mc:Fallback xmlns="">
          <p:sp>
            <p:nvSpPr>
              <p:cNvPr id="5" name="Rectangle 4"/>
              <p:cNvSpPr>
                <a:spLocks noRot="1" noChangeAspect="1" noMove="1" noResize="1" noEditPoints="1" noAdjustHandles="1" noChangeArrowheads="1" noChangeShapeType="1" noTextEdit="1"/>
              </p:cNvSpPr>
              <p:nvPr/>
            </p:nvSpPr>
            <p:spPr>
              <a:xfrm>
                <a:off x="6126716" y="6207791"/>
                <a:ext cx="460006" cy="584775"/>
              </a:xfrm>
              <a:prstGeom prst="rect">
                <a:avLst/>
              </a:prstGeom>
              <a:blipFill>
                <a:blip r:embed="rId4"/>
                <a:stretch>
                  <a:fillRect r="-18421" b="-2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464181" y="4580550"/>
                <a:ext cx="467045"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b="0" i="1" smtClean="0">
                              <a:latin typeface="Cambria Math" panose="02040503050406030204" pitchFamily="18" charset="0"/>
                              <a:cs typeface="Times New Roman"/>
                            </a:rPr>
                            <m:t>2</m:t>
                          </m:r>
                        </m:sub>
                      </m:sSub>
                    </m:oMath>
                  </m:oMathPara>
                </a14:m>
                <a:endParaRPr lang="en-US" sz="3200" dirty="0"/>
              </a:p>
            </p:txBody>
          </p:sp>
        </mc:Choice>
        <mc:Fallback xmlns="">
          <p:sp>
            <p:nvSpPr>
              <p:cNvPr id="6" name="Rectangle 5"/>
              <p:cNvSpPr>
                <a:spLocks noRot="1" noChangeAspect="1" noMove="1" noResize="1" noEditPoints="1" noAdjustHandles="1" noChangeArrowheads="1" noChangeShapeType="1" noTextEdit="1"/>
              </p:cNvSpPr>
              <p:nvPr/>
            </p:nvSpPr>
            <p:spPr>
              <a:xfrm>
                <a:off x="2464181" y="4580550"/>
                <a:ext cx="467045" cy="584775"/>
              </a:xfrm>
              <a:prstGeom prst="rect">
                <a:avLst/>
              </a:prstGeom>
              <a:blipFill>
                <a:blip r:embed="rId5"/>
                <a:stretch>
                  <a:fillRect r="-18421" b="-2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243729" y="5063305"/>
                <a:ext cx="146463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200" i="1" dirty="0">
                              <a:latin typeface="Cambria Math" panose="02040503050406030204" pitchFamily="18" charset="0"/>
                            </a:rPr>
                          </m:ctrlPr>
                        </m:sSupPr>
                        <m:e>
                          <m:r>
                            <a:rPr lang="en-US" sz="3200" i="1" dirty="0">
                              <a:latin typeface="Cambria Math" panose="02040503050406030204" pitchFamily="18" charset="0"/>
                            </a:rPr>
                            <m:t>𝑌</m:t>
                          </m:r>
                        </m:e>
                        <m:sup>
                          <m:r>
                            <a:rPr lang="en-US" sz="3200" i="1" dirty="0">
                              <a:latin typeface="Cambria Math" panose="02040503050406030204" pitchFamily="18" charset="0"/>
                            </a:rPr>
                            <m:t>∗</m:t>
                          </m:r>
                        </m:sup>
                      </m:sSup>
                      <m:r>
                        <a:rPr lang="en-US" sz="3200" i="1">
                          <a:latin typeface="Cambria Math" panose="02040503050406030204" pitchFamily="18" charset="0"/>
                          <a:cs typeface="Times New Roman"/>
                        </a:rPr>
                        <m:t>=1</m:t>
                      </m:r>
                    </m:oMath>
                  </m:oMathPara>
                </a14:m>
                <a:endParaRPr lang="en-US" sz="3200" dirty="0"/>
              </a:p>
            </p:txBody>
          </p:sp>
        </mc:Choice>
        <mc:Fallback xmlns="">
          <p:sp>
            <p:nvSpPr>
              <p:cNvPr id="7" name="Rectangle 6"/>
              <p:cNvSpPr>
                <a:spLocks noRot="1" noChangeAspect="1" noMove="1" noResize="1" noEditPoints="1" noAdjustHandles="1" noChangeArrowheads="1" noChangeShapeType="1" noTextEdit="1"/>
              </p:cNvSpPr>
              <p:nvPr/>
            </p:nvSpPr>
            <p:spPr>
              <a:xfrm>
                <a:off x="7243729" y="5063305"/>
                <a:ext cx="1464632"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341182" y="4153819"/>
                <a:ext cx="1464632" cy="5847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3200" i="1" dirty="0">
                              <a:latin typeface="Cambria Math" panose="02040503050406030204" pitchFamily="18" charset="0"/>
                            </a:rPr>
                          </m:ctrlPr>
                        </m:sSupPr>
                        <m:e>
                          <m:r>
                            <a:rPr lang="en-US" sz="3200" i="1" dirty="0">
                              <a:latin typeface="Cambria Math" panose="02040503050406030204" pitchFamily="18" charset="0"/>
                            </a:rPr>
                            <m:t>𝑌</m:t>
                          </m:r>
                        </m:e>
                        <m:sup>
                          <m:r>
                            <a:rPr lang="en-US" sz="3200" i="1" dirty="0">
                              <a:latin typeface="Cambria Math" panose="02040503050406030204" pitchFamily="18" charset="0"/>
                            </a:rPr>
                            <m:t>∗</m:t>
                          </m:r>
                        </m:sup>
                      </m:sSup>
                      <m:r>
                        <a:rPr lang="en-US" sz="3200" i="1">
                          <a:latin typeface="Cambria Math" panose="02040503050406030204" pitchFamily="18" charset="0"/>
                          <a:cs typeface="Times New Roman"/>
                        </a:rPr>
                        <m:t>=</m:t>
                      </m:r>
                      <m:r>
                        <a:rPr lang="en-US" sz="3200" b="0" i="1" smtClean="0">
                          <a:latin typeface="Cambria Math" panose="02040503050406030204" pitchFamily="18" charset="0"/>
                          <a:cs typeface="Times New Roman"/>
                        </a:rPr>
                        <m:t>0</m:t>
                      </m:r>
                    </m:oMath>
                  </m:oMathPara>
                </a14:m>
                <a:endParaRPr lang="en-US" sz="3200" dirty="0"/>
              </a:p>
            </p:txBody>
          </p:sp>
        </mc:Choice>
        <mc:Fallback xmlns="">
          <p:sp>
            <p:nvSpPr>
              <p:cNvPr id="8" name="Rectangle 7"/>
              <p:cNvSpPr>
                <a:spLocks noRot="1" noChangeAspect="1" noMove="1" noResize="1" noEditPoints="1" noAdjustHandles="1" noChangeArrowheads="1" noChangeShapeType="1" noTextEdit="1"/>
              </p:cNvSpPr>
              <p:nvPr/>
            </p:nvSpPr>
            <p:spPr>
              <a:xfrm>
                <a:off x="5341182" y="4153819"/>
                <a:ext cx="1464632" cy="58477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16882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5935" y="764665"/>
            <a:ext cx="5429847" cy="5429847"/>
          </a:xfrm>
          <a:prstGeom prst="rect">
            <a:avLst/>
          </a:prstGeom>
        </p:spPr>
      </p:pic>
      <p:sp>
        <p:nvSpPr>
          <p:cNvPr id="2" name="Title 1"/>
          <p:cNvSpPr>
            <a:spLocks noGrp="1"/>
          </p:cNvSpPr>
          <p:nvPr>
            <p:ph type="title"/>
          </p:nvPr>
        </p:nvSpPr>
        <p:spPr>
          <a:xfrm>
            <a:off x="256305" y="101885"/>
            <a:ext cx="10515600" cy="1325563"/>
          </a:xfrm>
        </p:spPr>
        <p:txBody>
          <a:bodyPr/>
          <a:lstStyle/>
          <a:p>
            <a:r>
              <a:rPr lang="en-US" dirty="0"/>
              <a:t>Linear Classifiers in General</a:t>
            </a:r>
            <a:endParaRPr lang="en-US" b="1" dirty="0">
              <a:solidFill>
                <a:srgbClr val="FF0000"/>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14298" y="1205344"/>
                <a:ext cx="5160595" cy="5480591"/>
              </a:xfrm>
            </p:spPr>
            <p:txBody>
              <a:bodyPr>
                <a:normAutofit lnSpcReduction="10000"/>
              </a:bodyPr>
              <a:lstStyle/>
              <a:p>
                <a:pPr marL="0" indent="0">
                  <a:buNone/>
                </a:pPr>
                <a:r>
                  <a:rPr lang="en-US" dirty="0">
                    <a:cs typeface="Times New Roman"/>
                  </a:rPr>
                  <a:t>Consider the classifier  </a:t>
                </a:r>
                <a:endParaRPr lang="en-US" i="1" dirty="0">
                  <a:latin typeface="Cambria Math" panose="02040503050406030204" pitchFamily="18" charset="0"/>
                  <a:cs typeface="Times New Roman"/>
                </a:endParaRPr>
              </a:p>
              <a:p>
                <a:pPr marL="457200" lvl="1" indent="0" algn="ctr">
                  <a:buNone/>
                </a:pPr>
                <a14:m>
                  <m:oMathPara xmlns:m="http://schemas.openxmlformats.org/officeDocument/2006/math">
                    <m:oMathParaPr>
                      <m:jc m:val="centerGroup"/>
                    </m:oMathParaPr>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𝑌</m:t>
                          </m:r>
                        </m:e>
                        <m:sup>
                          <m:r>
                            <a:rPr lang="en-US" i="1" dirty="0">
                              <a:latin typeface="Cambria Math" panose="02040503050406030204" pitchFamily="18" charset="0"/>
                            </a:rPr>
                            <m:t>∗</m:t>
                          </m:r>
                        </m:sup>
                      </m:sSup>
                      <m:r>
                        <a:rPr lang="en-US">
                          <a:latin typeface="Cambria Math" panose="02040503050406030204" pitchFamily="18" charset="0"/>
                          <a:cs typeface="Times New Roman"/>
                        </a:rPr>
                        <m:t>=</m:t>
                      </m:r>
                      <m:r>
                        <m:rPr>
                          <m:sty m:val="p"/>
                        </m:rPr>
                        <a:rPr lang="en-US">
                          <a:latin typeface="Cambria Math" panose="02040503050406030204" pitchFamily="18" charset="0"/>
                          <a:cs typeface="Times New Roman"/>
                        </a:rPr>
                        <m:t>arg</m:t>
                      </m:r>
                      <m:func>
                        <m:funcPr>
                          <m:ctrlPr>
                            <a:rPr lang="en-US" i="1">
                              <a:latin typeface="Cambria Math" panose="02040503050406030204" pitchFamily="18" charset="0"/>
                              <a:cs typeface="Times New Roman"/>
                            </a:rPr>
                          </m:ctrlPr>
                        </m:funcPr>
                        <m:fName>
                          <m:limLow>
                            <m:limLowPr>
                              <m:ctrlPr>
                                <a:rPr lang="en-US" i="1">
                                  <a:latin typeface="Cambria Math" panose="02040503050406030204" pitchFamily="18" charset="0"/>
                                  <a:cs typeface="Times New Roman"/>
                                </a:rPr>
                              </m:ctrlPr>
                            </m:limLowPr>
                            <m:e>
                              <m:r>
                                <m:rPr>
                                  <m:sty m:val="p"/>
                                </m:rPr>
                                <a:rPr lang="en-US">
                                  <a:latin typeface="Cambria Math" panose="02040503050406030204" pitchFamily="18" charset="0"/>
                                  <a:cs typeface="Times New Roman"/>
                                </a:rPr>
                                <m:t>max</m:t>
                              </m:r>
                            </m:e>
                            <m:lim>
                              <m:r>
                                <a:rPr lang="en-US" b="0" i="1" smtClean="0">
                                  <a:latin typeface="Cambria Math" panose="02040503050406030204" pitchFamily="18" charset="0"/>
                                  <a:cs typeface="Times New Roman"/>
                                </a:rPr>
                                <m:t>𝑐</m:t>
                              </m:r>
                            </m:lim>
                          </m:limLow>
                        </m:fName>
                        <m:e>
                          <m:d>
                            <m:dPr>
                              <m:ctrlPr>
                                <a:rPr lang="en-US" i="1">
                                  <a:latin typeface="Cambria Math" panose="02040503050406030204" pitchFamily="18" charset="0"/>
                                  <a:cs typeface="Times New Roman"/>
                                </a:rPr>
                              </m:ctrlPr>
                            </m:dPr>
                            <m:e>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ea typeface="Cambria Math" panose="02040503050406030204" pitchFamily="18" charset="0"/>
                                      <a:cs typeface="Times New Roman"/>
                                    </a:rPr>
                                    <m:t>𝑏</m:t>
                                  </m:r>
                                </m:e>
                                <m:sub>
                                  <m:r>
                                    <a:rPr lang="en-US" i="1">
                                      <a:latin typeface="Cambria Math" panose="02040503050406030204" pitchFamily="18" charset="0"/>
                                      <a:cs typeface="Times New Roman"/>
                                    </a:rPr>
                                    <m:t>𝑐</m:t>
                                  </m:r>
                                </m:sub>
                              </m:sSub>
                              <m:r>
                                <a:rPr lang="en-US" i="1">
                                  <a:latin typeface="Cambria Math" panose="02040503050406030204" pitchFamily="18" charset="0"/>
                                  <a:cs typeface="Times New Roman"/>
                                </a:rPr>
                                <m:t>+</m:t>
                              </m:r>
                              <m:nary>
                                <m:naryPr>
                                  <m:chr m:val="∑"/>
                                  <m:supHide m:val="on"/>
                                  <m:ctrlPr>
                                    <a:rPr lang="en-US" i="1">
                                      <a:latin typeface="Cambria Math" panose="02040503050406030204" pitchFamily="18" charset="0"/>
                                      <a:cs typeface="Times New Roman"/>
                                    </a:rPr>
                                  </m:ctrlPr>
                                </m:naryPr>
                                <m:sub>
                                  <m:r>
                                    <a:rPr lang="en-US" b="0" i="1" smtClean="0">
                                      <a:latin typeface="Cambria Math" panose="02040503050406030204" pitchFamily="18" charset="0"/>
                                      <a:cs typeface="Times New Roman"/>
                                    </a:rPr>
                                    <m:t>𝑗</m:t>
                                  </m:r>
                                </m:sub>
                                <m:sup/>
                                <m:e>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ea typeface="Cambria Math" panose="02040503050406030204" pitchFamily="18" charset="0"/>
                                          <a:cs typeface="Times New Roman"/>
                                        </a:rPr>
                                        <m:t>𝑤</m:t>
                                      </m:r>
                                    </m:e>
                                    <m:sub>
                                      <m:r>
                                        <a:rPr lang="en-US" i="1">
                                          <a:latin typeface="Cambria Math" panose="02040503050406030204" pitchFamily="18" charset="0"/>
                                          <a:cs typeface="Times New Roman"/>
                                        </a:rPr>
                                        <m:t>𝑐</m:t>
                                      </m:r>
                                      <m:r>
                                        <a:rPr lang="en-US" b="0" i="1" smtClean="0">
                                          <a:latin typeface="Cambria Math" panose="02040503050406030204" pitchFamily="18" charset="0"/>
                                          <a:cs typeface="Times New Roman"/>
                                        </a:rPr>
                                        <m:t>𝑗</m:t>
                                      </m:r>
                                    </m:sub>
                                  </m:sSub>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𝑥</m:t>
                                      </m:r>
                                    </m:e>
                                    <m:sub>
                                      <m:r>
                                        <a:rPr lang="en-US" b="0" i="1" smtClean="0">
                                          <a:latin typeface="Cambria Math" panose="02040503050406030204" pitchFamily="18" charset="0"/>
                                          <a:cs typeface="Times New Roman"/>
                                        </a:rPr>
                                        <m:t>𝑗</m:t>
                                      </m:r>
                                    </m:sub>
                                  </m:sSub>
                                </m:e>
                              </m:nary>
                            </m:e>
                          </m:d>
                        </m:e>
                      </m:func>
                    </m:oMath>
                  </m:oMathPara>
                </a14:m>
                <a:endParaRPr lang="en-US" dirty="0">
                  <a:cs typeface="Times New Roman"/>
                </a:endParaRPr>
              </a:p>
              <a:p>
                <a:r>
                  <a:rPr lang="en-US" dirty="0">
                    <a:cs typeface="Times New Roman"/>
                  </a:rPr>
                  <a:t>This is called a “multi-class linear classifier.” </a:t>
                </a:r>
              </a:p>
              <a:p>
                <a:r>
                  <a:rPr lang="en-US" dirty="0">
                    <a:cs typeface="Times New Roman"/>
                  </a:rPr>
                  <a:t>The regions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𝑌</m:t>
                        </m:r>
                      </m:e>
                      <m:sup>
                        <m:r>
                          <a:rPr lang="en-US" i="1" dirty="0">
                            <a:latin typeface="Cambria Math" panose="02040503050406030204" pitchFamily="18" charset="0"/>
                          </a:rPr>
                          <m:t>∗</m:t>
                        </m:r>
                      </m:sup>
                    </m:sSup>
                    <m:r>
                      <a:rPr lang="en-US" b="0" i="1" smtClean="0">
                        <a:latin typeface="Cambria Math" panose="02040503050406030204" pitchFamily="18" charset="0"/>
                        <a:cs typeface="Times New Roman"/>
                      </a:rPr>
                      <m:t>=0</m:t>
                    </m:r>
                  </m:oMath>
                </a14:m>
                <a:r>
                  <a:rPr lang="en-US" dirty="0">
                    <a:cs typeface="Times New Roman"/>
                  </a:rPr>
                  <a:t>, </a:t>
                </a:r>
                <a14:m>
                  <m:oMath xmlns:m="http://schemas.openxmlformats.org/officeDocument/2006/math">
                    <m:r>
                      <a:rPr lang="en-US" b="0" i="0" dirty="0" smtClean="0">
                        <a:latin typeface="Cambria Math" panose="02040503050406030204" pitchFamily="18" charset="0"/>
                      </a:rPr>
                      <m:t> </m:t>
                    </m:r>
                    <m:sSup>
                      <m:sSupPr>
                        <m:ctrlPr>
                          <a:rPr lang="en-US" i="1" dirty="0">
                            <a:latin typeface="Cambria Math" panose="02040503050406030204" pitchFamily="18" charset="0"/>
                          </a:rPr>
                        </m:ctrlPr>
                      </m:sSupPr>
                      <m:e>
                        <m:r>
                          <a:rPr lang="en-US" i="1" dirty="0">
                            <a:latin typeface="Cambria Math" panose="02040503050406030204" pitchFamily="18" charset="0"/>
                          </a:rPr>
                          <m:t>𝑌</m:t>
                        </m:r>
                      </m:e>
                      <m:sup>
                        <m:r>
                          <a:rPr lang="en-US" i="1" dirty="0">
                            <a:latin typeface="Cambria Math" panose="02040503050406030204" pitchFamily="18" charset="0"/>
                          </a:rPr>
                          <m:t>∗</m:t>
                        </m:r>
                      </m:sup>
                    </m:sSup>
                    <m:r>
                      <a:rPr lang="en-US" i="1">
                        <a:latin typeface="Cambria Math" panose="02040503050406030204" pitchFamily="18" charset="0"/>
                        <a:cs typeface="Times New Roman"/>
                      </a:rPr>
                      <m:t>=</m:t>
                    </m:r>
                    <m:r>
                      <a:rPr lang="en-US" b="0" i="1" smtClean="0">
                        <a:latin typeface="Cambria Math" panose="02040503050406030204" pitchFamily="18" charset="0"/>
                        <a:cs typeface="Times New Roman"/>
                      </a:rPr>
                      <m:t>1</m:t>
                    </m:r>
                  </m:oMath>
                </a14:m>
                <a:r>
                  <a:rPr lang="en-US" dirty="0">
                    <a:cs typeface="Times New Roman"/>
                  </a:rPr>
                  <a:t>, </a:t>
                </a:r>
                <a14:m>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𝑌</m:t>
                        </m:r>
                      </m:e>
                      <m:sup>
                        <m:r>
                          <a:rPr lang="en-US" i="1" dirty="0">
                            <a:latin typeface="Cambria Math" panose="02040503050406030204" pitchFamily="18" charset="0"/>
                          </a:rPr>
                          <m:t>∗</m:t>
                        </m:r>
                      </m:sup>
                    </m:sSup>
                    <m:r>
                      <a:rPr lang="en-US" i="1">
                        <a:latin typeface="Cambria Math" panose="02040503050406030204" pitchFamily="18" charset="0"/>
                        <a:cs typeface="Times New Roman"/>
                      </a:rPr>
                      <m:t>=</m:t>
                    </m:r>
                    <m:r>
                      <a:rPr lang="en-US" b="0" i="1" smtClean="0">
                        <a:latin typeface="Cambria Math" panose="02040503050406030204" pitchFamily="18" charset="0"/>
                        <a:cs typeface="Times New Roman"/>
                      </a:rPr>
                      <m:t>2</m:t>
                    </m:r>
                  </m:oMath>
                </a14:m>
                <a:r>
                  <a:rPr lang="en-US" dirty="0">
                    <a:cs typeface="Times New Roman"/>
                  </a:rPr>
                  <a:t> etc. are called “</a:t>
                </a:r>
                <a:r>
                  <a:rPr lang="en-US" dirty="0" err="1">
                    <a:cs typeface="Times New Roman"/>
                  </a:rPr>
                  <a:t>Voronoi</a:t>
                </a:r>
                <a:r>
                  <a:rPr lang="en-US" dirty="0">
                    <a:cs typeface="Times New Roman"/>
                  </a:rPr>
                  <a:t> regions.”  </a:t>
                </a:r>
              </a:p>
              <a:p>
                <a:r>
                  <a:rPr lang="en-US" dirty="0">
                    <a:cs typeface="Times New Roman"/>
                  </a:rPr>
                  <a:t>They are regions with piece-wise linear boundaries. Here is an example from Wikipedia of </a:t>
                </a:r>
                <a:r>
                  <a:rPr lang="en-US" dirty="0" err="1">
                    <a:cs typeface="Times New Roman"/>
                  </a:rPr>
                  <a:t>Voronoi</a:t>
                </a:r>
                <a:r>
                  <a:rPr lang="en-US" dirty="0">
                    <a:cs typeface="Times New Roman"/>
                  </a:rPr>
                  <a:t> regions plotted in the two-dimensional space </a:t>
                </a:r>
                <a14:m>
                  <m:oMath xmlns:m="http://schemas.openxmlformats.org/officeDocument/2006/math">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𝑥</m:t>
                        </m:r>
                      </m:e>
                      <m:sub>
                        <m:r>
                          <a:rPr lang="en-US" b="0" i="1" smtClean="0">
                            <a:latin typeface="Cambria Math" panose="02040503050406030204" pitchFamily="18" charset="0"/>
                            <a:cs typeface="Times New Roman"/>
                          </a:rPr>
                          <m:t>1</m:t>
                        </m:r>
                      </m:sub>
                    </m:sSub>
                  </m:oMath>
                </a14:m>
                <a:r>
                  <a:rPr lang="en-US" dirty="0">
                    <a:cs typeface="Times New Roman"/>
                  </a:rPr>
                  <a:t> by </a:t>
                </a:r>
                <a14:m>
                  <m:oMath xmlns:m="http://schemas.openxmlformats.org/officeDocument/2006/math">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𝑥</m:t>
                        </m:r>
                      </m:e>
                      <m:sub>
                        <m:r>
                          <a:rPr lang="en-US" b="0" i="1" smtClean="0">
                            <a:latin typeface="Cambria Math" panose="02040503050406030204" pitchFamily="18" charset="0"/>
                            <a:cs typeface="Times New Roman"/>
                          </a:rPr>
                          <m:t>2</m:t>
                        </m:r>
                      </m:sub>
                    </m:sSub>
                  </m:oMath>
                </a14:m>
                <a:r>
                  <a:rPr lang="en-US" dirty="0">
                    <a:cs typeface="Times New Roman"/>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14298" y="1205344"/>
                <a:ext cx="5160595" cy="5480591"/>
              </a:xfrm>
              <a:blipFill>
                <a:blip r:embed="rId3"/>
                <a:stretch>
                  <a:fillRect l="-2457" t="-18519" r="-36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9341873" y="6178295"/>
                <a:ext cx="460006"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i="1">
                              <a:latin typeface="Cambria Math" panose="02040503050406030204" pitchFamily="18" charset="0"/>
                              <a:cs typeface="Times New Roman"/>
                            </a:rPr>
                            <m:t>1</m:t>
                          </m:r>
                        </m:sub>
                      </m:sSub>
                    </m:oMath>
                  </m:oMathPara>
                </a14:m>
                <a:endParaRPr lang="en-US" sz="3200" dirty="0"/>
              </a:p>
            </p:txBody>
          </p:sp>
        </mc:Choice>
        <mc:Fallback xmlns="">
          <p:sp>
            <p:nvSpPr>
              <p:cNvPr id="5" name="Rectangle 4"/>
              <p:cNvSpPr>
                <a:spLocks noRot="1" noChangeAspect="1" noMove="1" noResize="1" noEditPoints="1" noAdjustHandles="1" noChangeArrowheads="1" noChangeShapeType="1" noTextEdit="1"/>
              </p:cNvSpPr>
              <p:nvPr/>
            </p:nvSpPr>
            <p:spPr>
              <a:xfrm>
                <a:off x="9341873" y="6178295"/>
                <a:ext cx="460006" cy="584775"/>
              </a:xfrm>
              <a:prstGeom prst="rect">
                <a:avLst/>
              </a:prstGeom>
              <a:blipFill>
                <a:blip r:embed="rId4"/>
                <a:stretch>
                  <a:fillRect l="-2703" r="-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6259443" y="3361348"/>
                <a:ext cx="467045"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cs typeface="Times New Roman"/>
                            </a:rPr>
                          </m:ctrlPr>
                        </m:sSubPr>
                        <m:e>
                          <m:r>
                            <a:rPr lang="en-US" sz="3200" b="0" i="1" smtClean="0">
                              <a:latin typeface="Cambria Math" panose="02040503050406030204" pitchFamily="18" charset="0"/>
                              <a:cs typeface="Times New Roman"/>
                            </a:rPr>
                            <m:t>𝑥</m:t>
                          </m:r>
                        </m:e>
                        <m:sub>
                          <m:r>
                            <a:rPr lang="en-US" sz="3200" b="0" i="1" smtClean="0">
                              <a:latin typeface="Cambria Math" panose="02040503050406030204" pitchFamily="18" charset="0"/>
                              <a:cs typeface="Times New Roman"/>
                            </a:rPr>
                            <m:t>2</m:t>
                          </m:r>
                        </m:sub>
                      </m:sSub>
                    </m:oMath>
                  </m:oMathPara>
                </a14:m>
                <a:endParaRPr lang="en-US" sz="3200" dirty="0"/>
              </a:p>
            </p:txBody>
          </p:sp>
        </mc:Choice>
        <mc:Fallback xmlns="">
          <p:sp>
            <p:nvSpPr>
              <p:cNvPr id="6" name="Rectangle 5"/>
              <p:cNvSpPr>
                <a:spLocks noRot="1" noChangeAspect="1" noMove="1" noResize="1" noEditPoints="1" noAdjustHandles="1" noChangeArrowheads="1" noChangeShapeType="1" noTextEdit="1"/>
              </p:cNvSpPr>
              <p:nvPr/>
            </p:nvSpPr>
            <p:spPr>
              <a:xfrm>
                <a:off x="6259443" y="3361348"/>
                <a:ext cx="467045" cy="584775"/>
              </a:xfrm>
              <a:prstGeom prst="rect">
                <a:avLst/>
              </a:prstGeom>
              <a:blipFill>
                <a:blip r:embed="rId5"/>
                <a:stretch>
                  <a:fillRect r="-18421" b="-21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6914350" y="1528597"/>
                <a:ext cx="9075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dirty="0" smtClean="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𝑌</m:t>
                          </m:r>
                        </m:e>
                        <m:sup>
                          <m:r>
                            <a:rPr lang="en-US" i="1" dirty="0">
                              <a:solidFill>
                                <a:schemeClr val="bg1"/>
                              </a:solidFill>
                              <a:latin typeface="Cambria Math" panose="02040503050406030204" pitchFamily="18" charset="0"/>
                            </a:rPr>
                            <m:t>∗</m:t>
                          </m:r>
                        </m:sup>
                      </m:sSup>
                      <m:r>
                        <a:rPr lang="en-US" i="1">
                          <a:solidFill>
                            <a:schemeClr val="bg1"/>
                          </a:solidFill>
                          <a:latin typeface="Cambria Math" panose="02040503050406030204" pitchFamily="18" charset="0"/>
                          <a:cs typeface="Times New Roman"/>
                        </a:rPr>
                        <m:t>=</m:t>
                      </m:r>
                      <m:r>
                        <a:rPr lang="en-US" b="0" i="1" smtClean="0">
                          <a:solidFill>
                            <a:schemeClr val="bg1"/>
                          </a:solidFill>
                          <a:latin typeface="Cambria Math" panose="02040503050406030204" pitchFamily="18" charset="0"/>
                          <a:cs typeface="Times New Roman"/>
                        </a:rPr>
                        <m:t>0</m:t>
                      </m:r>
                    </m:oMath>
                  </m:oMathPara>
                </a14:m>
                <a:endParaRPr lang="en-US" dirty="0">
                  <a:solidFill>
                    <a:schemeClr val="bg1"/>
                  </a:solidFill>
                </a:endParaRPr>
              </a:p>
            </p:txBody>
          </p:sp>
        </mc:Choice>
        <mc:Fallback xmlns="">
          <p:sp>
            <p:nvSpPr>
              <p:cNvPr id="8" name="Rectangle 7"/>
              <p:cNvSpPr>
                <a:spLocks noRot="1" noChangeAspect="1" noMove="1" noResize="1" noEditPoints="1" noAdjustHandles="1" noChangeArrowheads="1" noChangeShapeType="1" noTextEdit="1"/>
              </p:cNvSpPr>
              <p:nvPr/>
            </p:nvSpPr>
            <p:spPr>
              <a:xfrm>
                <a:off x="6914350" y="1528597"/>
                <a:ext cx="907556"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7538699" y="756762"/>
                <a:ext cx="9075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𝑌</m:t>
                          </m:r>
                        </m:e>
                        <m:sup>
                          <m:r>
                            <a:rPr lang="en-US" i="1" dirty="0">
                              <a:solidFill>
                                <a:schemeClr val="bg1"/>
                              </a:solidFill>
                              <a:latin typeface="Cambria Math" panose="02040503050406030204" pitchFamily="18" charset="0"/>
                            </a:rPr>
                            <m:t>∗</m:t>
                          </m:r>
                        </m:sup>
                      </m:sSup>
                      <m:r>
                        <a:rPr lang="en-US" i="1">
                          <a:solidFill>
                            <a:schemeClr val="bg1"/>
                          </a:solidFill>
                          <a:latin typeface="Cambria Math" panose="02040503050406030204" pitchFamily="18" charset="0"/>
                          <a:cs typeface="Times New Roman"/>
                        </a:rPr>
                        <m:t>=</m:t>
                      </m:r>
                      <m:r>
                        <a:rPr lang="en-US" b="0" i="1" smtClean="0">
                          <a:solidFill>
                            <a:schemeClr val="bg1"/>
                          </a:solidFill>
                          <a:latin typeface="Cambria Math" panose="02040503050406030204" pitchFamily="18" charset="0"/>
                          <a:cs typeface="Times New Roman"/>
                        </a:rPr>
                        <m:t>1</m:t>
                      </m:r>
                    </m:oMath>
                  </m:oMathPara>
                </a14:m>
                <a:endParaRPr lang="en-US" dirty="0">
                  <a:solidFill>
                    <a:schemeClr val="bg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7538699" y="756762"/>
                <a:ext cx="907556"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8487514" y="761675"/>
                <a:ext cx="9075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𝑌</m:t>
                          </m:r>
                        </m:e>
                        <m:sup>
                          <m:r>
                            <a:rPr lang="en-US" i="1" dirty="0">
                              <a:solidFill>
                                <a:schemeClr val="bg1"/>
                              </a:solidFill>
                              <a:latin typeface="Cambria Math" panose="02040503050406030204" pitchFamily="18" charset="0"/>
                            </a:rPr>
                            <m:t>∗</m:t>
                          </m:r>
                        </m:sup>
                      </m:sSup>
                      <m:r>
                        <a:rPr lang="en-US" i="1">
                          <a:solidFill>
                            <a:schemeClr val="bg1"/>
                          </a:solidFill>
                          <a:latin typeface="Cambria Math" panose="02040503050406030204" pitchFamily="18" charset="0"/>
                          <a:cs typeface="Times New Roman"/>
                        </a:rPr>
                        <m:t>=</m:t>
                      </m:r>
                      <m:r>
                        <a:rPr lang="en-US" b="0" i="1" smtClean="0">
                          <a:solidFill>
                            <a:schemeClr val="bg1"/>
                          </a:solidFill>
                          <a:latin typeface="Cambria Math" panose="02040503050406030204" pitchFamily="18" charset="0"/>
                          <a:cs typeface="Times New Roman"/>
                        </a:rPr>
                        <m:t>2</m:t>
                      </m:r>
                    </m:oMath>
                  </m:oMathPara>
                </a14:m>
                <a:endParaRPr lang="en-US" dirty="0">
                  <a:solidFill>
                    <a:schemeClr val="bg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8487514" y="761675"/>
                <a:ext cx="907556"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9406832" y="746925"/>
                <a:ext cx="9075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𝑌</m:t>
                          </m:r>
                        </m:e>
                        <m:sup>
                          <m:r>
                            <a:rPr lang="en-US" i="1" dirty="0">
                              <a:solidFill>
                                <a:schemeClr val="bg1"/>
                              </a:solidFill>
                              <a:latin typeface="Cambria Math" panose="02040503050406030204" pitchFamily="18" charset="0"/>
                            </a:rPr>
                            <m:t>∗</m:t>
                          </m:r>
                        </m:sup>
                      </m:sSup>
                      <m:r>
                        <a:rPr lang="en-US" i="1">
                          <a:solidFill>
                            <a:schemeClr val="bg1"/>
                          </a:solidFill>
                          <a:latin typeface="Cambria Math" panose="02040503050406030204" pitchFamily="18" charset="0"/>
                          <a:cs typeface="Times New Roman"/>
                        </a:rPr>
                        <m:t>=</m:t>
                      </m:r>
                      <m:r>
                        <a:rPr lang="en-US" b="0" i="1" smtClean="0">
                          <a:solidFill>
                            <a:schemeClr val="bg1"/>
                          </a:solidFill>
                          <a:latin typeface="Cambria Math" panose="02040503050406030204" pitchFamily="18" charset="0"/>
                          <a:cs typeface="Times New Roman"/>
                        </a:rPr>
                        <m:t>3</m:t>
                      </m:r>
                    </m:oMath>
                  </m:oMathPara>
                </a14:m>
                <a:endParaRPr lang="en-US" dirty="0">
                  <a:solidFill>
                    <a:schemeClr val="bg1"/>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9406832" y="746925"/>
                <a:ext cx="907556"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9559232" y="1253287"/>
                <a:ext cx="9075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𝑌</m:t>
                          </m:r>
                        </m:e>
                        <m:sup>
                          <m:r>
                            <a:rPr lang="en-US" i="1" dirty="0">
                              <a:solidFill>
                                <a:schemeClr val="bg1"/>
                              </a:solidFill>
                              <a:latin typeface="Cambria Math" panose="02040503050406030204" pitchFamily="18" charset="0"/>
                            </a:rPr>
                            <m:t>∗</m:t>
                          </m:r>
                        </m:sup>
                      </m:sSup>
                      <m:r>
                        <a:rPr lang="en-US" i="1">
                          <a:solidFill>
                            <a:schemeClr val="bg1"/>
                          </a:solidFill>
                          <a:latin typeface="Cambria Math" panose="02040503050406030204" pitchFamily="18" charset="0"/>
                          <a:cs typeface="Times New Roman"/>
                        </a:rPr>
                        <m:t>=</m:t>
                      </m:r>
                      <m:r>
                        <a:rPr lang="en-US" b="0" i="1" smtClean="0">
                          <a:solidFill>
                            <a:schemeClr val="bg1"/>
                          </a:solidFill>
                          <a:latin typeface="Cambria Math" panose="02040503050406030204" pitchFamily="18" charset="0"/>
                          <a:cs typeface="Times New Roman"/>
                        </a:rPr>
                        <m:t>4</m:t>
                      </m:r>
                    </m:oMath>
                  </m:oMathPara>
                </a14:m>
                <a:endParaRPr lang="en-US" dirty="0">
                  <a:solidFill>
                    <a:schemeClr val="bg1"/>
                  </a:solidFill>
                </a:endParaRPr>
              </a:p>
            </p:txBody>
          </p:sp>
        </mc:Choice>
        <mc:Fallback xmlns="">
          <p:sp>
            <p:nvSpPr>
              <p:cNvPr id="14" name="Rectangle 13"/>
              <p:cNvSpPr>
                <a:spLocks noRot="1" noChangeAspect="1" noMove="1" noResize="1" noEditPoints="1" noAdjustHandles="1" noChangeArrowheads="1" noChangeShapeType="1" noTextEdit="1"/>
              </p:cNvSpPr>
              <p:nvPr/>
            </p:nvSpPr>
            <p:spPr>
              <a:xfrm>
                <a:off x="9559232" y="1253287"/>
                <a:ext cx="907556"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0173749" y="1592501"/>
                <a:ext cx="9075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𝑌</m:t>
                          </m:r>
                        </m:e>
                        <m:sup>
                          <m:r>
                            <a:rPr lang="en-US" i="1" dirty="0">
                              <a:solidFill>
                                <a:schemeClr val="bg1"/>
                              </a:solidFill>
                              <a:latin typeface="Cambria Math" panose="02040503050406030204" pitchFamily="18" charset="0"/>
                            </a:rPr>
                            <m:t>∗</m:t>
                          </m:r>
                        </m:sup>
                      </m:sSup>
                      <m:r>
                        <a:rPr lang="en-US" i="1">
                          <a:solidFill>
                            <a:schemeClr val="bg1"/>
                          </a:solidFill>
                          <a:latin typeface="Cambria Math" panose="02040503050406030204" pitchFamily="18" charset="0"/>
                          <a:cs typeface="Times New Roman"/>
                        </a:rPr>
                        <m:t>=</m:t>
                      </m:r>
                      <m:r>
                        <a:rPr lang="en-US" b="0" i="1" smtClean="0">
                          <a:solidFill>
                            <a:schemeClr val="bg1"/>
                          </a:solidFill>
                          <a:latin typeface="Cambria Math" panose="02040503050406030204" pitchFamily="18" charset="0"/>
                          <a:cs typeface="Times New Roman"/>
                        </a:rPr>
                        <m:t>5</m:t>
                      </m:r>
                    </m:oMath>
                  </m:oMathPara>
                </a14:m>
                <a:endParaRPr lang="en-US" dirty="0">
                  <a:solidFill>
                    <a:schemeClr val="bg1"/>
                  </a:solidFill>
                </a:endParaRPr>
              </a:p>
            </p:txBody>
          </p:sp>
        </mc:Choice>
        <mc:Fallback xmlns="">
          <p:sp>
            <p:nvSpPr>
              <p:cNvPr id="15" name="Rectangle 14"/>
              <p:cNvSpPr>
                <a:spLocks noRot="1" noChangeAspect="1" noMove="1" noResize="1" noEditPoints="1" noAdjustHandles="1" noChangeArrowheads="1" noChangeShapeType="1" noTextEdit="1"/>
              </p:cNvSpPr>
              <p:nvPr/>
            </p:nvSpPr>
            <p:spPr>
              <a:xfrm>
                <a:off x="10173749" y="1592501"/>
                <a:ext cx="907556"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1093067" y="1744901"/>
                <a:ext cx="9075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dirty="0">
                              <a:latin typeface="Cambria Math" panose="02040503050406030204" pitchFamily="18" charset="0"/>
                            </a:rPr>
                          </m:ctrlPr>
                        </m:sSupPr>
                        <m:e>
                          <m:r>
                            <a:rPr lang="en-US" i="1" dirty="0">
                              <a:latin typeface="Cambria Math" panose="02040503050406030204" pitchFamily="18" charset="0"/>
                            </a:rPr>
                            <m:t>𝑌</m:t>
                          </m:r>
                        </m:e>
                        <m:sup>
                          <m:r>
                            <a:rPr lang="en-US" i="1" dirty="0">
                              <a:latin typeface="Cambria Math" panose="02040503050406030204" pitchFamily="18" charset="0"/>
                            </a:rPr>
                            <m:t>∗</m:t>
                          </m:r>
                        </m:sup>
                      </m:sSup>
                      <m:r>
                        <a:rPr lang="en-US" i="1">
                          <a:solidFill>
                            <a:schemeClr val="tx1"/>
                          </a:solidFill>
                          <a:latin typeface="Cambria Math" panose="02040503050406030204" pitchFamily="18" charset="0"/>
                          <a:cs typeface="Times New Roman"/>
                        </a:rPr>
                        <m:t>=</m:t>
                      </m:r>
                      <m:r>
                        <a:rPr lang="en-US" b="0" i="1" smtClean="0">
                          <a:solidFill>
                            <a:schemeClr val="tx1"/>
                          </a:solidFill>
                          <a:latin typeface="Cambria Math" panose="02040503050406030204" pitchFamily="18" charset="0"/>
                          <a:cs typeface="Times New Roman"/>
                        </a:rPr>
                        <m:t>6</m:t>
                      </m:r>
                    </m:oMath>
                  </m:oMathPara>
                </a14:m>
                <a:endParaRPr lang="en-US" dirty="0">
                  <a:solidFill>
                    <a:schemeClr val="tx1"/>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11093067" y="1744901"/>
                <a:ext cx="907556"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7828750" y="1971045"/>
                <a:ext cx="90755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dirty="0">
                              <a:solidFill>
                                <a:schemeClr val="bg1"/>
                              </a:solidFill>
                              <a:latin typeface="Cambria Math" panose="02040503050406030204" pitchFamily="18" charset="0"/>
                            </a:rPr>
                          </m:ctrlPr>
                        </m:sSupPr>
                        <m:e>
                          <m:r>
                            <a:rPr lang="en-US" i="1" dirty="0">
                              <a:solidFill>
                                <a:schemeClr val="bg1"/>
                              </a:solidFill>
                              <a:latin typeface="Cambria Math" panose="02040503050406030204" pitchFamily="18" charset="0"/>
                            </a:rPr>
                            <m:t>𝑌</m:t>
                          </m:r>
                        </m:e>
                        <m:sup>
                          <m:r>
                            <a:rPr lang="en-US" i="1" dirty="0">
                              <a:solidFill>
                                <a:schemeClr val="bg1"/>
                              </a:solidFill>
                              <a:latin typeface="Cambria Math" panose="02040503050406030204" pitchFamily="18" charset="0"/>
                            </a:rPr>
                            <m:t>∗</m:t>
                          </m:r>
                        </m:sup>
                      </m:sSup>
                      <m:r>
                        <a:rPr lang="en-US" i="1">
                          <a:solidFill>
                            <a:schemeClr val="bg1"/>
                          </a:solidFill>
                          <a:latin typeface="Cambria Math" panose="02040503050406030204" pitchFamily="18" charset="0"/>
                          <a:cs typeface="Times New Roman"/>
                        </a:rPr>
                        <m:t>=</m:t>
                      </m:r>
                      <m:r>
                        <a:rPr lang="en-US" b="0" i="1" smtClean="0">
                          <a:solidFill>
                            <a:schemeClr val="bg1"/>
                          </a:solidFill>
                          <a:latin typeface="Cambria Math" panose="02040503050406030204" pitchFamily="18" charset="0"/>
                          <a:cs typeface="Times New Roman"/>
                        </a:rPr>
                        <m:t>7</m:t>
                      </m:r>
                    </m:oMath>
                  </m:oMathPara>
                </a14:m>
                <a:endParaRPr lang="en-US" dirty="0">
                  <a:solidFill>
                    <a:schemeClr val="bg1"/>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7828750" y="1971045"/>
                <a:ext cx="907556" cy="369332"/>
              </a:xfrm>
              <a:prstGeom prst="rect">
                <a:avLst/>
              </a:prstGeom>
              <a:blipFill>
                <a:blip r:embed="rId13"/>
                <a:stretch>
                  <a:fillRect/>
                </a:stretch>
              </a:blipFill>
            </p:spPr>
            <p:txBody>
              <a:bodyPr/>
              <a:lstStyle/>
              <a:p>
                <a:r>
                  <a:rPr lang="en-US">
                    <a:noFill/>
                  </a:rPr>
                  <a:t> </a:t>
                </a:r>
              </a:p>
            </p:txBody>
          </p:sp>
        </mc:Fallback>
      </mc:AlternateContent>
      <p:sp>
        <p:nvSpPr>
          <p:cNvPr id="18" name="Rectangle 17"/>
          <p:cNvSpPr/>
          <p:nvPr/>
        </p:nvSpPr>
        <p:spPr>
          <a:xfrm>
            <a:off x="8492428" y="2408582"/>
            <a:ext cx="476412" cy="584775"/>
          </a:xfrm>
          <a:prstGeom prst="rect">
            <a:avLst/>
          </a:prstGeom>
        </p:spPr>
        <p:txBody>
          <a:bodyPr wrap="none">
            <a:spAutoFit/>
          </a:bodyPr>
          <a:lstStyle/>
          <a:p>
            <a:r>
              <a:rPr lang="en-US" sz="3200" b="1" dirty="0">
                <a:solidFill>
                  <a:schemeClr val="bg1"/>
                </a:solidFill>
              </a:rPr>
              <a:t>…</a:t>
            </a:r>
          </a:p>
        </p:txBody>
      </p:sp>
      <p:sp>
        <p:nvSpPr>
          <p:cNvPr id="19" name="Rectangle 18"/>
          <p:cNvSpPr/>
          <p:nvPr/>
        </p:nvSpPr>
        <p:spPr>
          <a:xfrm>
            <a:off x="7661598" y="2403665"/>
            <a:ext cx="476412" cy="584775"/>
          </a:xfrm>
          <a:prstGeom prst="rect">
            <a:avLst/>
          </a:prstGeom>
        </p:spPr>
        <p:txBody>
          <a:bodyPr wrap="none">
            <a:spAutoFit/>
          </a:bodyPr>
          <a:lstStyle/>
          <a:p>
            <a:r>
              <a:rPr lang="en-US" sz="3200" b="1" dirty="0">
                <a:solidFill>
                  <a:schemeClr val="bg1"/>
                </a:solidFill>
              </a:rPr>
              <a:t>…</a:t>
            </a:r>
          </a:p>
        </p:txBody>
      </p:sp>
      <p:sp>
        <p:nvSpPr>
          <p:cNvPr id="20" name="Rectangle 19"/>
          <p:cNvSpPr/>
          <p:nvPr/>
        </p:nvSpPr>
        <p:spPr>
          <a:xfrm>
            <a:off x="9662466" y="3067343"/>
            <a:ext cx="476412" cy="584775"/>
          </a:xfrm>
          <a:prstGeom prst="rect">
            <a:avLst/>
          </a:prstGeom>
        </p:spPr>
        <p:txBody>
          <a:bodyPr wrap="none">
            <a:spAutoFit/>
          </a:bodyPr>
          <a:lstStyle/>
          <a:p>
            <a:r>
              <a:rPr lang="en-US" sz="3200" b="1" dirty="0">
                <a:solidFill>
                  <a:schemeClr val="bg1"/>
                </a:solidFill>
              </a:rPr>
              <a:t>…</a:t>
            </a:r>
          </a:p>
        </p:txBody>
      </p:sp>
      <p:sp>
        <p:nvSpPr>
          <p:cNvPr id="21" name="Rectangle 20"/>
          <p:cNvSpPr/>
          <p:nvPr/>
        </p:nvSpPr>
        <p:spPr>
          <a:xfrm>
            <a:off x="11250377" y="3839177"/>
            <a:ext cx="476412" cy="584775"/>
          </a:xfrm>
          <a:prstGeom prst="rect">
            <a:avLst/>
          </a:prstGeom>
        </p:spPr>
        <p:txBody>
          <a:bodyPr wrap="none">
            <a:spAutoFit/>
          </a:bodyPr>
          <a:lstStyle/>
          <a:p>
            <a:r>
              <a:rPr lang="en-US" sz="3200" b="1" dirty="0">
                <a:solidFill>
                  <a:schemeClr val="bg1"/>
                </a:solidFill>
              </a:rPr>
              <a:t>…</a:t>
            </a:r>
          </a:p>
        </p:txBody>
      </p:sp>
      <p:sp>
        <p:nvSpPr>
          <p:cNvPr id="22" name="Rectangle 21"/>
          <p:cNvSpPr/>
          <p:nvPr/>
        </p:nvSpPr>
        <p:spPr>
          <a:xfrm>
            <a:off x="6820938" y="2556065"/>
            <a:ext cx="476412" cy="584775"/>
          </a:xfrm>
          <a:prstGeom prst="rect">
            <a:avLst/>
          </a:prstGeom>
        </p:spPr>
        <p:txBody>
          <a:bodyPr wrap="none">
            <a:spAutoFit/>
          </a:bodyPr>
          <a:lstStyle/>
          <a:p>
            <a:r>
              <a:rPr lang="en-US" sz="3200" b="1" dirty="0">
                <a:solidFill>
                  <a:schemeClr val="bg1"/>
                </a:solidFill>
              </a:rPr>
              <a:t>…</a:t>
            </a:r>
          </a:p>
        </p:txBody>
      </p:sp>
      <p:sp>
        <p:nvSpPr>
          <p:cNvPr id="23" name="Rectangle 22"/>
          <p:cNvSpPr/>
          <p:nvPr/>
        </p:nvSpPr>
        <p:spPr>
          <a:xfrm>
            <a:off x="11653506" y="3308232"/>
            <a:ext cx="476412" cy="584775"/>
          </a:xfrm>
          <a:prstGeom prst="rect">
            <a:avLst/>
          </a:prstGeom>
        </p:spPr>
        <p:txBody>
          <a:bodyPr wrap="none">
            <a:spAutoFit/>
          </a:bodyPr>
          <a:lstStyle/>
          <a:p>
            <a:r>
              <a:rPr lang="en-US" sz="3200" b="1" dirty="0">
                <a:solidFill>
                  <a:schemeClr val="bg1"/>
                </a:solidFill>
              </a:rPr>
              <a:t>…</a:t>
            </a:r>
          </a:p>
        </p:txBody>
      </p:sp>
    </p:spTree>
    <p:extLst>
      <p:ext uri="{BB962C8B-B14F-4D97-AF65-F5344CB8AC3E}">
        <p14:creationId xmlns:p14="http://schemas.microsoft.com/office/powerpoint/2010/main" val="2756547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Classifiers</a:t>
            </a:r>
          </a:p>
        </p:txBody>
      </p:sp>
      <p:sp>
        <p:nvSpPr>
          <p:cNvPr id="3" name="Content Placeholder 2"/>
          <p:cNvSpPr>
            <a:spLocks noGrp="1"/>
          </p:cNvSpPr>
          <p:nvPr>
            <p:ph idx="1"/>
          </p:nvPr>
        </p:nvSpPr>
        <p:spPr>
          <a:xfrm>
            <a:off x="838200" y="1326860"/>
            <a:ext cx="10515600" cy="5267904"/>
          </a:xfrm>
        </p:spPr>
        <p:txBody>
          <a:bodyPr>
            <a:noAutofit/>
          </a:bodyPr>
          <a:lstStyle/>
          <a:p>
            <a:r>
              <a:rPr lang="en-US" sz="3200" dirty="0">
                <a:solidFill>
                  <a:schemeClr val="bg1">
                    <a:lumMod val="75000"/>
                  </a:schemeClr>
                </a:solidFill>
              </a:rPr>
              <a:t>Many types of classifiers</a:t>
            </a:r>
          </a:p>
          <a:p>
            <a:pPr lvl="1"/>
            <a:r>
              <a:rPr lang="en-US" sz="2800" dirty="0">
                <a:solidFill>
                  <a:schemeClr val="bg1">
                    <a:lumMod val="75000"/>
                  </a:schemeClr>
                </a:solidFill>
              </a:rPr>
              <a:t>Naive Bayes, Bayesian Network</a:t>
            </a:r>
          </a:p>
          <a:p>
            <a:pPr lvl="1"/>
            <a:r>
              <a:rPr lang="en-US" sz="2800" dirty="0">
                <a:solidFill>
                  <a:schemeClr val="bg1">
                    <a:lumMod val="75000"/>
                  </a:schemeClr>
                </a:solidFill>
              </a:rPr>
              <a:t>K-Nearest-Neighbors</a:t>
            </a:r>
          </a:p>
          <a:p>
            <a:pPr lvl="1"/>
            <a:r>
              <a:rPr lang="en-US" sz="2800" dirty="0">
                <a:solidFill>
                  <a:schemeClr val="bg1">
                    <a:lumMod val="75000"/>
                  </a:schemeClr>
                </a:solidFill>
              </a:rPr>
              <a:t>Linear Classifiers: Perceptron, Logistic Regression</a:t>
            </a:r>
          </a:p>
          <a:p>
            <a:r>
              <a:rPr lang="en-US" sz="3200" dirty="0"/>
              <a:t>How good is your classifier?</a:t>
            </a:r>
          </a:p>
          <a:p>
            <a:pPr lvl="1"/>
            <a:r>
              <a:rPr lang="en-US" sz="2800" dirty="0">
                <a:solidFill>
                  <a:schemeClr val="bg1">
                    <a:lumMod val="75000"/>
                  </a:schemeClr>
                </a:solidFill>
              </a:rPr>
              <a:t>Train, Dev, and Test corpora</a:t>
            </a:r>
          </a:p>
          <a:p>
            <a:pPr lvl="1"/>
            <a:r>
              <a:rPr lang="en-US" sz="2800" dirty="0">
                <a:solidFill>
                  <a:schemeClr val="bg1">
                    <a:lumMod val="75000"/>
                  </a:schemeClr>
                </a:solidFill>
              </a:rPr>
              <a:t>Confusion Matrix; Precision and Recall</a:t>
            </a:r>
          </a:p>
          <a:p>
            <a:r>
              <a:rPr lang="en-US" sz="3200" dirty="0">
                <a:solidFill>
                  <a:schemeClr val="bg1">
                    <a:lumMod val="75000"/>
                  </a:schemeClr>
                </a:solidFill>
              </a:rPr>
              <a:t>Review: Perceptron and Logistic Regression</a:t>
            </a:r>
          </a:p>
          <a:p>
            <a:pPr lvl="1"/>
            <a:r>
              <a:rPr lang="en-US" sz="2800" dirty="0">
                <a:solidFill>
                  <a:schemeClr val="bg1">
                    <a:lumMod val="75000"/>
                  </a:schemeClr>
                </a:solidFill>
              </a:rPr>
              <a:t>Signed and unsigned classification functions </a:t>
            </a:r>
          </a:p>
        </p:txBody>
      </p:sp>
    </p:spTree>
    <p:extLst>
      <p:ext uri="{BB962C8B-B14F-4D97-AF65-F5344CB8AC3E}">
        <p14:creationId xmlns:p14="http://schemas.microsoft.com/office/powerpoint/2010/main" val="3920510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AE9C-F01B-C540-B122-B5A0759273E2}"/>
              </a:ext>
            </a:extLst>
          </p:cNvPr>
          <p:cNvSpPr>
            <a:spLocks noGrp="1"/>
          </p:cNvSpPr>
          <p:nvPr>
            <p:ph type="title"/>
          </p:nvPr>
        </p:nvSpPr>
        <p:spPr/>
        <p:txBody>
          <a:bodyPr/>
          <a:lstStyle/>
          <a:p>
            <a:r>
              <a:rPr lang="en-US" dirty="0"/>
              <a:t>Accuracy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E8B0A40-4595-B547-98A2-41D505A2642C}"/>
                  </a:ext>
                </a:extLst>
              </p:cNvPr>
              <p:cNvSpPr>
                <a:spLocks noGrp="1"/>
              </p:cNvSpPr>
              <p:nvPr>
                <p:ph idx="1"/>
              </p:nvPr>
            </p:nvSpPr>
            <p:spPr/>
            <p:txBody>
              <a:bodyPr/>
              <a:lstStyle/>
              <a:p>
                <a:pPr marL="0" indent="0">
                  <a:buNone/>
                </a:pPr>
                <a:r>
                  <a:rPr lang="en-US" dirty="0"/>
                  <a:t>When we train a classifier, the metric that we usually report is “accuracy.”</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𝐴𝑐𝑐𝑢𝑟𝑎𝑐𝑦</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𝑡𝑜𝑘𝑒𝑛𝑠</m:t>
                          </m:r>
                          <m:r>
                            <a:rPr lang="en-US" b="0" i="1" smtClean="0">
                              <a:latin typeface="Cambria Math" panose="02040503050406030204" pitchFamily="18" charset="0"/>
                            </a:rPr>
                            <m:t> </m:t>
                          </m:r>
                          <m:r>
                            <a:rPr lang="en-US" b="0" i="1" smtClean="0">
                              <a:latin typeface="Cambria Math" panose="02040503050406030204" pitchFamily="18" charset="0"/>
                            </a:rPr>
                            <m:t>𝑐𝑜𝑟𝑟𝑒𝑐𝑡𝑙𝑦</m:t>
                          </m:r>
                          <m:r>
                            <a:rPr lang="en-US" b="0" i="1" smtClean="0">
                              <a:latin typeface="Cambria Math" panose="02040503050406030204" pitchFamily="18" charset="0"/>
                            </a:rPr>
                            <m:t> </m:t>
                          </m:r>
                          <m:r>
                            <a:rPr lang="en-US" b="0" i="1" smtClean="0">
                              <a:latin typeface="Cambria Math" panose="02040503050406030204" pitchFamily="18" charset="0"/>
                            </a:rPr>
                            <m:t>𝑐𝑙𝑎𝑠𝑠𝑖𝑓𝑖𝑒𝑑</m:t>
                          </m:r>
                        </m:num>
                        <m:den>
                          <m:r>
                            <a:rPr lang="en-US" b="0" i="1" smtClean="0">
                              <a:latin typeface="Cambria Math" panose="02040503050406030204" pitchFamily="18" charset="0"/>
                            </a:rPr>
                            <m:t># </m:t>
                          </m:r>
                          <m:r>
                            <a:rPr lang="en-US" b="0" i="1" smtClean="0">
                              <a:latin typeface="Cambria Math" panose="02040503050406030204" pitchFamily="18" charset="0"/>
                            </a:rPr>
                            <m:t>𝑡𝑜𝑘𝑒𝑛𝑠</m:t>
                          </m:r>
                          <m:r>
                            <a:rPr lang="en-US" b="0" i="1" smtClean="0">
                              <a:latin typeface="Cambria Math" panose="02040503050406030204" pitchFamily="18" charset="0"/>
                            </a:rPr>
                            <m:t> </m:t>
                          </m:r>
                          <m:r>
                            <a:rPr lang="en-US" b="0" i="1" smtClean="0">
                              <a:latin typeface="Cambria Math" panose="02040503050406030204" pitchFamily="18" charset="0"/>
                            </a:rPr>
                            <m:t>𝑡𝑜𝑡𝑎𝑙</m:t>
                          </m:r>
                        </m:den>
                      </m:f>
                    </m:oMath>
                  </m:oMathPara>
                </a14:m>
                <a:endParaRPr lang="en-US" dirty="0"/>
              </a:p>
            </p:txBody>
          </p:sp>
        </mc:Choice>
        <mc:Fallback xmlns="">
          <p:sp>
            <p:nvSpPr>
              <p:cNvPr id="3" name="Content Placeholder 2">
                <a:extLst>
                  <a:ext uri="{FF2B5EF4-FFF2-40B4-BE49-F238E27FC236}">
                    <a16:creationId xmlns:a16="http://schemas.microsoft.com/office/drawing/2014/main" id="{9E8B0A40-4595-B547-98A2-41D505A2642C}"/>
                  </a:ext>
                </a:extLst>
              </p:cNvPr>
              <p:cNvSpPr>
                <a:spLocks noGrp="1" noRot="1" noChangeAspect="1" noMove="1" noResize="1" noEditPoints="1" noAdjustHandles="1" noChangeArrowheads="1" noChangeShapeType="1" noTextEdit="1"/>
              </p:cNvSpPr>
              <p:nvPr>
                <p:ph idx="1"/>
              </p:nvPr>
            </p:nvSpPr>
            <p:spPr>
              <a:blipFill>
                <a:blip r:embed="rId2"/>
                <a:stretch>
                  <a:fillRect l="-1086" t="-2632"/>
                </a:stretch>
              </a:blipFill>
            </p:spPr>
            <p:txBody>
              <a:bodyPr/>
              <a:lstStyle/>
              <a:p>
                <a:r>
                  <a:rPr lang="en-US">
                    <a:noFill/>
                  </a:rPr>
                  <a:t> </a:t>
                </a:r>
              </a:p>
            </p:txBody>
          </p:sp>
        </mc:Fallback>
      </mc:AlternateContent>
    </p:spTree>
    <p:extLst>
      <p:ext uri="{BB962C8B-B14F-4D97-AF65-F5344CB8AC3E}">
        <p14:creationId xmlns:p14="http://schemas.microsoft.com/office/powerpoint/2010/main" val="165051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Classifiers</a:t>
            </a:r>
          </a:p>
        </p:txBody>
      </p:sp>
      <p:sp>
        <p:nvSpPr>
          <p:cNvPr id="3" name="Content Placeholder 2"/>
          <p:cNvSpPr>
            <a:spLocks noGrp="1"/>
          </p:cNvSpPr>
          <p:nvPr>
            <p:ph idx="1"/>
          </p:nvPr>
        </p:nvSpPr>
        <p:spPr>
          <a:xfrm>
            <a:off x="838200" y="1326860"/>
            <a:ext cx="10515600" cy="5267904"/>
          </a:xfrm>
        </p:spPr>
        <p:txBody>
          <a:bodyPr>
            <a:noAutofit/>
          </a:bodyPr>
          <a:lstStyle/>
          <a:p>
            <a:r>
              <a:rPr lang="en-US" sz="3200" dirty="0">
                <a:solidFill>
                  <a:schemeClr val="bg1">
                    <a:lumMod val="75000"/>
                  </a:schemeClr>
                </a:solidFill>
              </a:rPr>
              <a:t>Many types of classifiers</a:t>
            </a:r>
          </a:p>
          <a:p>
            <a:pPr lvl="1"/>
            <a:r>
              <a:rPr lang="en-US" sz="2800" dirty="0">
                <a:solidFill>
                  <a:schemeClr val="bg1">
                    <a:lumMod val="75000"/>
                  </a:schemeClr>
                </a:solidFill>
              </a:rPr>
              <a:t>Naive Bayes, Bayesian Network</a:t>
            </a:r>
          </a:p>
          <a:p>
            <a:pPr lvl="1"/>
            <a:r>
              <a:rPr lang="en-US" sz="2800" dirty="0">
                <a:solidFill>
                  <a:schemeClr val="bg1">
                    <a:lumMod val="75000"/>
                  </a:schemeClr>
                </a:solidFill>
              </a:rPr>
              <a:t>K-Nearest-Neighbors</a:t>
            </a:r>
          </a:p>
          <a:p>
            <a:pPr lvl="1"/>
            <a:r>
              <a:rPr lang="en-US" sz="2800" dirty="0">
                <a:solidFill>
                  <a:schemeClr val="bg1">
                    <a:lumMod val="75000"/>
                  </a:schemeClr>
                </a:solidFill>
              </a:rPr>
              <a:t>Linear Classifiers: Perceptron, Logistic Regression</a:t>
            </a:r>
          </a:p>
          <a:p>
            <a:r>
              <a:rPr lang="en-US" sz="3200" dirty="0"/>
              <a:t>How good is your classifier?</a:t>
            </a:r>
          </a:p>
          <a:p>
            <a:pPr lvl="1"/>
            <a:r>
              <a:rPr lang="en-US" sz="2800" dirty="0"/>
              <a:t>Train, Dev, and Test corpora</a:t>
            </a:r>
          </a:p>
          <a:p>
            <a:pPr lvl="1"/>
            <a:r>
              <a:rPr lang="en-US" sz="2800" dirty="0">
                <a:solidFill>
                  <a:schemeClr val="bg1">
                    <a:lumMod val="75000"/>
                  </a:schemeClr>
                </a:solidFill>
              </a:rPr>
              <a:t>Confusion Matrix; Precision and Recall</a:t>
            </a:r>
          </a:p>
          <a:p>
            <a:r>
              <a:rPr lang="en-US" sz="3200" dirty="0">
                <a:solidFill>
                  <a:schemeClr val="bg1">
                    <a:lumMod val="75000"/>
                  </a:schemeClr>
                </a:solidFill>
              </a:rPr>
              <a:t>Review: Perceptron and Logistic Regression</a:t>
            </a:r>
          </a:p>
          <a:p>
            <a:pPr lvl="1"/>
            <a:r>
              <a:rPr lang="en-US" sz="2800" dirty="0">
                <a:solidFill>
                  <a:schemeClr val="bg1">
                    <a:lumMod val="75000"/>
                  </a:schemeClr>
                </a:solidFill>
              </a:rPr>
              <a:t>Signed and unsigned classification functions </a:t>
            </a:r>
          </a:p>
        </p:txBody>
      </p:sp>
    </p:spTree>
    <p:extLst>
      <p:ext uri="{BB962C8B-B14F-4D97-AF65-F5344CB8AC3E}">
        <p14:creationId xmlns:p14="http://schemas.microsoft.com/office/powerpoint/2010/main" val="2359447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14C01-528F-C143-B4F9-B14025758BFE}"/>
              </a:ext>
            </a:extLst>
          </p:cNvPr>
          <p:cNvSpPr>
            <a:spLocks noGrp="1"/>
          </p:cNvSpPr>
          <p:nvPr>
            <p:ph type="title"/>
          </p:nvPr>
        </p:nvSpPr>
        <p:spPr/>
        <p:txBody>
          <a:bodyPr/>
          <a:lstStyle/>
          <a:p>
            <a:r>
              <a:rPr lang="en-US" dirty="0"/>
              <a:t>Accuracy on which corpus?</a:t>
            </a:r>
          </a:p>
        </p:txBody>
      </p:sp>
      <p:sp>
        <p:nvSpPr>
          <p:cNvPr id="3" name="Content Placeholder 2">
            <a:extLst>
              <a:ext uri="{FF2B5EF4-FFF2-40B4-BE49-F238E27FC236}">
                <a16:creationId xmlns:a16="http://schemas.microsoft.com/office/drawing/2014/main" id="{D68D7B4E-AC46-8F43-BDF8-45161EF216C5}"/>
              </a:ext>
            </a:extLst>
          </p:cNvPr>
          <p:cNvSpPr>
            <a:spLocks noGrp="1"/>
          </p:cNvSpPr>
          <p:nvPr>
            <p:ph idx="1"/>
          </p:nvPr>
        </p:nvSpPr>
        <p:spPr/>
        <p:txBody>
          <a:bodyPr>
            <a:normAutofit lnSpcReduction="10000"/>
          </a:bodyPr>
          <a:lstStyle/>
          <a:p>
            <a:pPr marL="0" indent="0">
              <a:buNone/>
            </a:pPr>
            <a:r>
              <a:rPr lang="en-US" dirty="0"/>
              <a:t>Consider the following experiment: among all of your friends’ pets, there are 4 dogs and 4 cats.</a:t>
            </a:r>
          </a:p>
          <a:p>
            <a:pPr marL="514350" indent="-514350">
              <a:buFont typeface="+mj-lt"/>
              <a:buAutoNum type="arabicPeriod"/>
            </a:pPr>
            <a:r>
              <a:rPr lang="en-US" dirty="0"/>
              <a:t>Measure several attributes of each animal: weight, height, domesticity, color, number of letters in its name…</a:t>
            </a:r>
          </a:p>
          <a:p>
            <a:pPr marL="514350" indent="-514350">
              <a:buFont typeface="+mj-lt"/>
              <a:buAutoNum type="arabicPeriod"/>
            </a:pPr>
            <a:r>
              <a:rPr lang="en-US" dirty="0"/>
              <a:t>You discover that, among your friends’ pets, all dogs have 1-syllable names, while the names of all cats have 2+ syllables.</a:t>
            </a:r>
          </a:p>
          <a:p>
            <a:pPr marL="514350" indent="-514350">
              <a:buFont typeface="+mj-lt"/>
              <a:buAutoNum type="arabicPeriod"/>
            </a:pPr>
            <a:r>
              <a:rPr lang="en-US" dirty="0"/>
              <a:t>Your classifier: an animal is a cat if its name has 2+ syllables.</a:t>
            </a:r>
          </a:p>
          <a:p>
            <a:pPr marL="514350" indent="-514350">
              <a:buFont typeface="+mj-lt"/>
              <a:buAutoNum type="arabicPeriod"/>
            </a:pPr>
            <a:r>
              <a:rPr lang="en-US" dirty="0"/>
              <a:t>Your accuracy: 100%</a:t>
            </a:r>
          </a:p>
          <a:p>
            <a:pPr marL="0" indent="0">
              <a:buNone/>
            </a:pPr>
            <a:endParaRPr lang="en-US" dirty="0"/>
          </a:p>
          <a:p>
            <a:pPr marL="0" indent="0">
              <a:buNone/>
            </a:pPr>
            <a:r>
              <a:rPr lang="en-US" dirty="0"/>
              <a:t>Is it correct to say that this classifier has 100%?  Is it useful to say so?</a:t>
            </a:r>
          </a:p>
        </p:txBody>
      </p:sp>
    </p:spTree>
    <p:extLst>
      <p:ext uri="{BB962C8B-B14F-4D97-AF65-F5344CB8AC3E}">
        <p14:creationId xmlns:p14="http://schemas.microsoft.com/office/powerpoint/2010/main" val="65445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6EA9D-4326-B340-877D-22FD8E22BB61}"/>
              </a:ext>
            </a:extLst>
          </p:cNvPr>
          <p:cNvSpPr>
            <a:spLocks noGrp="1"/>
          </p:cNvSpPr>
          <p:nvPr>
            <p:ph type="title"/>
          </p:nvPr>
        </p:nvSpPr>
        <p:spPr/>
        <p:txBody>
          <a:bodyPr/>
          <a:lstStyle/>
          <a:p>
            <a:r>
              <a:rPr lang="en-US" dirty="0"/>
              <a:t>Training vs. Test Corpora</a:t>
            </a:r>
          </a:p>
        </p:txBody>
      </p:sp>
      <p:sp>
        <p:nvSpPr>
          <p:cNvPr id="3" name="Content Placeholder 2">
            <a:extLst>
              <a:ext uri="{FF2B5EF4-FFF2-40B4-BE49-F238E27FC236}">
                <a16:creationId xmlns:a16="http://schemas.microsoft.com/office/drawing/2014/main" id="{519C75BE-184E-D648-B7B9-0C4E3CDCE9B4}"/>
              </a:ext>
            </a:extLst>
          </p:cNvPr>
          <p:cNvSpPr>
            <a:spLocks noGrp="1"/>
          </p:cNvSpPr>
          <p:nvPr>
            <p:ph idx="1"/>
          </p:nvPr>
        </p:nvSpPr>
        <p:spPr/>
        <p:txBody>
          <a:bodyPr>
            <a:normAutofit fontScale="85000" lnSpcReduction="10000"/>
          </a:bodyPr>
          <a:lstStyle/>
          <a:p>
            <a:pPr marL="0" indent="0">
              <a:buNone/>
            </a:pPr>
            <a:r>
              <a:rPr lang="en-US" dirty="0"/>
              <a:t>Training Corpus = a set of data that you use in order to optimize the parameters of your classifier (for example, optimize which features you measure, what are the weights of those features, what are the thresholds, and so on).</a:t>
            </a:r>
          </a:p>
          <a:p>
            <a:pPr marL="0" indent="0">
              <a:buNone/>
            </a:pPr>
            <a:endParaRPr lang="en-US" dirty="0"/>
          </a:p>
          <a:p>
            <a:pPr marL="0" indent="0">
              <a:buNone/>
            </a:pPr>
            <a:r>
              <a:rPr lang="en-US" dirty="0"/>
              <a:t>Test Corpus = a set of data that is non-overlapping with the training set (none of the test samples is also in the training dataset) that you can use to measure the accuracy.</a:t>
            </a:r>
          </a:p>
          <a:p>
            <a:pPr marL="0" indent="0">
              <a:buNone/>
            </a:pPr>
            <a:endParaRPr lang="en-US" dirty="0"/>
          </a:p>
          <a:p>
            <a:r>
              <a:rPr lang="en-US" dirty="0"/>
              <a:t>Measuring the training corpus accuracy is useful for debugging: if your training algorithm is working, then training corpus accuracy should always go up.</a:t>
            </a:r>
          </a:p>
          <a:p>
            <a:r>
              <a:rPr lang="en-US" dirty="0"/>
              <a:t>Measuring the test corpus accuracy is the only way to estimate how your classifier will work on new data (data that you’ve never yet seen).</a:t>
            </a:r>
          </a:p>
        </p:txBody>
      </p:sp>
    </p:spTree>
    <p:extLst>
      <p:ext uri="{BB962C8B-B14F-4D97-AF65-F5344CB8AC3E}">
        <p14:creationId xmlns:p14="http://schemas.microsoft.com/office/powerpoint/2010/main" val="2788832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13E07-649E-244D-994B-940201AD3DF1}"/>
              </a:ext>
            </a:extLst>
          </p:cNvPr>
          <p:cNvSpPr>
            <a:spLocks noGrp="1"/>
          </p:cNvSpPr>
          <p:nvPr>
            <p:ph type="title"/>
          </p:nvPr>
        </p:nvSpPr>
        <p:spPr/>
        <p:txBody>
          <a:bodyPr/>
          <a:lstStyle/>
          <a:p>
            <a:r>
              <a:rPr lang="en-US" dirty="0"/>
              <a:t>Accuracy on which corpus?</a:t>
            </a:r>
          </a:p>
        </p:txBody>
      </p:sp>
      <p:sp>
        <p:nvSpPr>
          <p:cNvPr id="3" name="Content Placeholder 2">
            <a:extLst>
              <a:ext uri="{FF2B5EF4-FFF2-40B4-BE49-F238E27FC236}">
                <a16:creationId xmlns:a16="http://schemas.microsoft.com/office/drawing/2014/main" id="{DEB55DF3-C0FE-AD4B-997C-6C1B367326B4}"/>
              </a:ext>
            </a:extLst>
          </p:cNvPr>
          <p:cNvSpPr>
            <a:spLocks noGrp="1"/>
          </p:cNvSpPr>
          <p:nvPr>
            <p:ph idx="1"/>
          </p:nvPr>
        </p:nvSpPr>
        <p:spPr>
          <a:xfrm>
            <a:off x="487680" y="1475105"/>
            <a:ext cx="6762750" cy="5017770"/>
          </a:xfrm>
        </p:spPr>
        <p:txBody>
          <a:bodyPr>
            <a:normAutofit fontScale="85000" lnSpcReduction="10000"/>
          </a:bodyPr>
          <a:lstStyle/>
          <a:p>
            <a:pPr marL="0" indent="0">
              <a:lnSpc>
                <a:spcPct val="110000"/>
              </a:lnSpc>
              <a:buNone/>
            </a:pPr>
            <a:r>
              <a:rPr lang="en-US" dirty="0"/>
              <a:t>This actually happened:</a:t>
            </a:r>
          </a:p>
          <a:p>
            <a:pPr>
              <a:lnSpc>
                <a:spcPct val="110000"/>
              </a:lnSpc>
            </a:pPr>
            <a:r>
              <a:rPr lang="en-US" dirty="0"/>
              <a:t>Large Scale Visual Recognition Challenge 2015: Each competing institution was allowed to test up to 2 different fully-trained classifiers per week.</a:t>
            </a:r>
          </a:p>
          <a:p>
            <a:pPr>
              <a:lnSpc>
                <a:spcPct val="110000"/>
              </a:lnSpc>
            </a:pPr>
            <a:r>
              <a:rPr lang="en-US" dirty="0"/>
              <a:t>One institution used 30 different e-mail addresses so that they could test a lot more classifiers (200, total).  One of their systems achieved &lt;46% error rate – the competition’s best, at that time.</a:t>
            </a:r>
          </a:p>
          <a:p>
            <a:pPr>
              <a:lnSpc>
                <a:spcPct val="110000"/>
              </a:lnSpc>
            </a:pPr>
            <a:r>
              <a:rPr lang="en-US" dirty="0"/>
              <a:t>That institution was forbidden from participating in the ImageNet competitions for the following 12 months.</a:t>
            </a:r>
          </a:p>
        </p:txBody>
      </p:sp>
      <p:pic>
        <p:nvPicPr>
          <p:cNvPr id="5" name="Picture 4" descr="A screenshot of a cell phone&#10;&#10;Description automatically generated">
            <a:extLst>
              <a:ext uri="{FF2B5EF4-FFF2-40B4-BE49-F238E27FC236}">
                <a16:creationId xmlns:a16="http://schemas.microsoft.com/office/drawing/2014/main" id="{267592B9-43AB-D047-9775-9DC8FB022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0761" y="0"/>
            <a:ext cx="5059432" cy="3791415"/>
          </a:xfrm>
          <a:prstGeom prst="rect">
            <a:avLst/>
          </a:prstGeom>
        </p:spPr>
      </p:pic>
      <p:pic>
        <p:nvPicPr>
          <p:cNvPr id="7" name="Picture 6" descr="A screenshot of a map&#10;&#10;Description automatically generated">
            <a:extLst>
              <a:ext uri="{FF2B5EF4-FFF2-40B4-BE49-F238E27FC236}">
                <a16:creationId xmlns:a16="http://schemas.microsoft.com/office/drawing/2014/main" id="{D5D82212-5D3C-D14C-BF5E-EA2D814A1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6781" y="3057146"/>
            <a:ext cx="5055219" cy="3791415"/>
          </a:xfrm>
          <a:prstGeom prst="rect">
            <a:avLst/>
          </a:prstGeom>
        </p:spPr>
      </p:pic>
    </p:spTree>
    <p:extLst>
      <p:ext uri="{BB962C8B-B14F-4D97-AF65-F5344CB8AC3E}">
        <p14:creationId xmlns:p14="http://schemas.microsoft.com/office/powerpoint/2010/main" val="3697805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6EA9D-4326-B340-877D-22FD8E22BB61}"/>
              </a:ext>
            </a:extLst>
          </p:cNvPr>
          <p:cNvSpPr>
            <a:spLocks noGrp="1"/>
          </p:cNvSpPr>
          <p:nvPr>
            <p:ph type="title"/>
          </p:nvPr>
        </p:nvSpPr>
        <p:spPr/>
        <p:txBody>
          <a:bodyPr/>
          <a:lstStyle/>
          <a:p>
            <a:r>
              <a:rPr lang="en-US" dirty="0"/>
              <a:t>Training vs. Development vs. Evaluation Corpora</a:t>
            </a:r>
          </a:p>
        </p:txBody>
      </p:sp>
      <p:sp>
        <p:nvSpPr>
          <p:cNvPr id="3" name="Content Placeholder 2">
            <a:extLst>
              <a:ext uri="{FF2B5EF4-FFF2-40B4-BE49-F238E27FC236}">
                <a16:creationId xmlns:a16="http://schemas.microsoft.com/office/drawing/2014/main" id="{519C75BE-184E-D648-B7B9-0C4E3CDCE9B4}"/>
              </a:ext>
            </a:extLst>
          </p:cNvPr>
          <p:cNvSpPr>
            <a:spLocks noGrp="1"/>
          </p:cNvSpPr>
          <p:nvPr>
            <p:ph idx="1"/>
          </p:nvPr>
        </p:nvSpPr>
        <p:spPr/>
        <p:txBody>
          <a:bodyPr>
            <a:normAutofit fontScale="77500" lnSpcReduction="20000"/>
          </a:bodyPr>
          <a:lstStyle/>
          <a:p>
            <a:pPr marL="0" indent="0">
              <a:lnSpc>
                <a:spcPct val="120000"/>
              </a:lnSpc>
              <a:buNone/>
            </a:pPr>
            <a:r>
              <a:rPr lang="en-US" dirty="0"/>
              <a:t>Training Corpus = a set of data that you use in order to optimize the parameters of your classifier (for example, optimize which features you measure, what are the weights of those features, what are the thresholds, and so on).</a:t>
            </a:r>
          </a:p>
          <a:p>
            <a:pPr marL="0" indent="0">
              <a:lnSpc>
                <a:spcPct val="120000"/>
              </a:lnSpc>
              <a:buNone/>
            </a:pPr>
            <a:endParaRPr lang="en-US" dirty="0"/>
          </a:p>
          <a:p>
            <a:pPr marL="0" indent="0">
              <a:lnSpc>
                <a:spcPct val="120000"/>
              </a:lnSpc>
              <a:buNone/>
            </a:pPr>
            <a:r>
              <a:rPr lang="en-US" dirty="0"/>
              <a:t>Development Test (DevTest or Validation) Corpus = a dataset, separate from the training dataset, on which you test 200 different fully-trained classifiers (trained, e.g., using different training algorithms, or different features), in order to see which one works best.</a:t>
            </a:r>
          </a:p>
          <a:p>
            <a:pPr marL="0" indent="0">
              <a:lnSpc>
                <a:spcPct val="120000"/>
              </a:lnSpc>
              <a:buNone/>
            </a:pPr>
            <a:endParaRPr lang="en-US" dirty="0"/>
          </a:p>
          <a:p>
            <a:pPr marL="0" indent="0">
              <a:lnSpc>
                <a:spcPct val="120000"/>
              </a:lnSpc>
              <a:buNone/>
            </a:pPr>
            <a:r>
              <a:rPr lang="en-US" dirty="0"/>
              <a:t>Evaluation Test Corpus = a dataset that is used only to test the ONE classifier that does best on DevTest.  From this corpus, you learn how well your classifier will actually perform in the real world.</a:t>
            </a:r>
          </a:p>
        </p:txBody>
      </p:sp>
    </p:spTree>
    <p:extLst>
      <p:ext uri="{BB962C8B-B14F-4D97-AF65-F5344CB8AC3E}">
        <p14:creationId xmlns:p14="http://schemas.microsoft.com/office/powerpoint/2010/main" val="2517160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Classifiers</a:t>
            </a:r>
          </a:p>
        </p:txBody>
      </p:sp>
      <p:sp>
        <p:nvSpPr>
          <p:cNvPr id="3" name="Content Placeholder 2"/>
          <p:cNvSpPr>
            <a:spLocks noGrp="1"/>
          </p:cNvSpPr>
          <p:nvPr>
            <p:ph idx="1"/>
          </p:nvPr>
        </p:nvSpPr>
        <p:spPr>
          <a:xfrm>
            <a:off x="838200" y="1326860"/>
            <a:ext cx="10515600" cy="5267904"/>
          </a:xfrm>
        </p:spPr>
        <p:txBody>
          <a:bodyPr>
            <a:noAutofit/>
          </a:bodyPr>
          <a:lstStyle/>
          <a:p>
            <a:r>
              <a:rPr lang="en-US" sz="3200" dirty="0"/>
              <a:t>Many types of classifiers</a:t>
            </a:r>
          </a:p>
          <a:p>
            <a:pPr lvl="1"/>
            <a:r>
              <a:rPr lang="en-US" sz="2800" dirty="0"/>
              <a:t>Naive Bayes, Bayesian Network</a:t>
            </a:r>
          </a:p>
          <a:p>
            <a:pPr lvl="1"/>
            <a:r>
              <a:rPr lang="en-US" sz="2800" dirty="0"/>
              <a:t>K-Nearest-Neighbors</a:t>
            </a:r>
          </a:p>
          <a:p>
            <a:pPr lvl="1"/>
            <a:r>
              <a:rPr lang="en-US" sz="2800" dirty="0"/>
              <a:t>Linear Classifiers: Perceptron, Logistic Regression</a:t>
            </a:r>
          </a:p>
          <a:p>
            <a:r>
              <a:rPr lang="en-US" sz="3200" dirty="0"/>
              <a:t>How good is your classifier?</a:t>
            </a:r>
          </a:p>
          <a:p>
            <a:pPr lvl="1"/>
            <a:r>
              <a:rPr lang="en-US" sz="2800" dirty="0"/>
              <a:t>Train, Dev, and Test corpora</a:t>
            </a:r>
          </a:p>
          <a:p>
            <a:pPr lvl="1"/>
            <a:r>
              <a:rPr lang="en-US" sz="2800" dirty="0"/>
              <a:t>Confusion Matrix; Precision and Recall</a:t>
            </a:r>
          </a:p>
          <a:p>
            <a:r>
              <a:rPr lang="en-US" sz="3200" dirty="0"/>
              <a:t>Review: Perceptron and Logistic Regression</a:t>
            </a:r>
          </a:p>
          <a:p>
            <a:pPr lvl="1"/>
            <a:r>
              <a:rPr lang="en-US" sz="2800" dirty="0"/>
              <a:t>Signed and unsigned classification functions </a:t>
            </a:r>
          </a:p>
        </p:txBody>
      </p:sp>
    </p:spTree>
    <p:extLst>
      <p:ext uri="{BB962C8B-B14F-4D97-AF65-F5344CB8AC3E}">
        <p14:creationId xmlns:p14="http://schemas.microsoft.com/office/powerpoint/2010/main" val="2419105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Classifiers</a:t>
            </a:r>
          </a:p>
        </p:txBody>
      </p:sp>
      <p:sp>
        <p:nvSpPr>
          <p:cNvPr id="3" name="Content Placeholder 2"/>
          <p:cNvSpPr>
            <a:spLocks noGrp="1"/>
          </p:cNvSpPr>
          <p:nvPr>
            <p:ph idx="1"/>
          </p:nvPr>
        </p:nvSpPr>
        <p:spPr>
          <a:xfrm>
            <a:off x="838200" y="1326860"/>
            <a:ext cx="10515600" cy="5267904"/>
          </a:xfrm>
        </p:spPr>
        <p:txBody>
          <a:bodyPr>
            <a:noAutofit/>
          </a:bodyPr>
          <a:lstStyle/>
          <a:p>
            <a:r>
              <a:rPr lang="en-US" sz="3200" dirty="0">
                <a:solidFill>
                  <a:schemeClr val="bg1">
                    <a:lumMod val="75000"/>
                  </a:schemeClr>
                </a:solidFill>
              </a:rPr>
              <a:t>Many types of classifiers</a:t>
            </a:r>
          </a:p>
          <a:p>
            <a:pPr lvl="1"/>
            <a:r>
              <a:rPr lang="en-US" sz="2800" dirty="0">
                <a:solidFill>
                  <a:schemeClr val="bg1">
                    <a:lumMod val="75000"/>
                  </a:schemeClr>
                </a:solidFill>
              </a:rPr>
              <a:t>Naive Bayes, Bayesian Network</a:t>
            </a:r>
          </a:p>
          <a:p>
            <a:pPr lvl="1"/>
            <a:r>
              <a:rPr lang="en-US" sz="2800" dirty="0">
                <a:solidFill>
                  <a:schemeClr val="bg1">
                    <a:lumMod val="75000"/>
                  </a:schemeClr>
                </a:solidFill>
              </a:rPr>
              <a:t>K-Nearest-Neighbors</a:t>
            </a:r>
          </a:p>
          <a:p>
            <a:pPr lvl="1"/>
            <a:r>
              <a:rPr lang="en-US" sz="2800" dirty="0">
                <a:solidFill>
                  <a:schemeClr val="bg1">
                    <a:lumMod val="75000"/>
                  </a:schemeClr>
                </a:solidFill>
              </a:rPr>
              <a:t>Linear Classifiers: Perceptron, Logistic Regression</a:t>
            </a:r>
          </a:p>
          <a:p>
            <a:r>
              <a:rPr lang="en-US" sz="3200" dirty="0"/>
              <a:t>How good is your classifier?</a:t>
            </a:r>
          </a:p>
          <a:p>
            <a:pPr lvl="1"/>
            <a:r>
              <a:rPr lang="en-US" sz="2800" dirty="0"/>
              <a:t>Train, Dev, and Test corpora</a:t>
            </a:r>
          </a:p>
          <a:p>
            <a:pPr lvl="1"/>
            <a:r>
              <a:rPr lang="en-US" sz="2800" dirty="0"/>
              <a:t>Confusion Matrix; Precision and Recall</a:t>
            </a:r>
          </a:p>
          <a:p>
            <a:r>
              <a:rPr lang="en-US" sz="3200" dirty="0">
                <a:solidFill>
                  <a:schemeClr val="bg1">
                    <a:lumMod val="75000"/>
                  </a:schemeClr>
                </a:solidFill>
              </a:rPr>
              <a:t>Review: Perceptron and Logistic Regression</a:t>
            </a:r>
          </a:p>
          <a:p>
            <a:pPr lvl="1"/>
            <a:r>
              <a:rPr lang="en-US" sz="2800" dirty="0">
                <a:solidFill>
                  <a:schemeClr val="bg1">
                    <a:lumMod val="75000"/>
                  </a:schemeClr>
                </a:solidFill>
              </a:rPr>
              <a:t>Signed and unsigned classification functions </a:t>
            </a:r>
          </a:p>
        </p:txBody>
      </p:sp>
    </p:spTree>
    <p:extLst>
      <p:ext uri="{BB962C8B-B14F-4D97-AF65-F5344CB8AC3E}">
        <p14:creationId xmlns:p14="http://schemas.microsoft.com/office/powerpoint/2010/main" val="1989575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CAE9C-F01B-C540-B122-B5A0759273E2}"/>
              </a:ext>
            </a:extLst>
          </p:cNvPr>
          <p:cNvSpPr>
            <a:spLocks noGrp="1"/>
          </p:cNvSpPr>
          <p:nvPr>
            <p:ph type="title"/>
          </p:nvPr>
        </p:nvSpPr>
        <p:spPr/>
        <p:txBody>
          <a:bodyPr/>
          <a:lstStyle/>
          <a:p>
            <a:r>
              <a:rPr lang="en-US" dirty="0"/>
              <a:t>Accuracy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E8B0A40-4595-B547-98A2-41D505A2642C}"/>
                  </a:ext>
                </a:extLst>
              </p:cNvPr>
              <p:cNvSpPr>
                <a:spLocks noGrp="1"/>
              </p:cNvSpPr>
              <p:nvPr>
                <p:ph idx="1"/>
              </p:nvPr>
            </p:nvSpPr>
            <p:spPr/>
            <p:txBody>
              <a:bodyPr/>
              <a:lstStyle/>
              <a:p>
                <a:pPr marL="0" indent="0">
                  <a:buNone/>
                </a:pPr>
                <a:r>
                  <a:rPr lang="en-US" dirty="0"/>
                  <a:t>When we train a classifier, the metric that we usually report is “accuracy.”</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𝐴𝑐𝑐𝑢𝑟𝑎𝑐𝑦</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𝑡𝑜𝑘𝑒𝑛𝑠</m:t>
                          </m:r>
                          <m:r>
                            <a:rPr lang="en-US" b="0" i="1" smtClean="0">
                              <a:latin typeface="Cambria Math" panose="02040503050406030204" pitchFamily="18" charset="0"/>
                            </a:rPr>
                            <m:t> </m:t>
                          </m:r>
                          <m:r>
                            <a:rPr lang="en-US" b="0" i="1" smtClean="0">
                              <a:latin typeface="Cambria Math" panose="02040503050406030204" pitchFamily="18" charset="0"/>
                            </a:rPr>
                            <m:t>𝑐𝑜𝑟𝑟𝑒𝑐𝑡𝑙𝑦</m:t>
                          </m:r>
                          <m:r>
                            <a:rPr lang="en-US" b="0" i="1" smtClean="0">
                              <a:latin typeface="Cambria Math" panose="02040503050406030204" pitchFamily="18" charset="0"/>
                            </a:rPr>
                            <m:t> </m:t>
                          </m:r>
                          <m:r>
                            <a:rPr lang="en-US" b="0" i="1" smtClean="0">
                              <a:latin typeface="Cambria Math" panose="02040503050406030204" pitchFamily="18" charset="0"/>
                            </a:rPr>
                            <m:t>𝑐𝑙𝑎𝑠𝑠𝑖𝑓𝑖𝑒𝑑</m:t>
                          </m:r>
                        </m:num>
                        <m:den>
                          <m:r>
                            <a:rPr lang="en-US" b="0" i="1" smtClean="0">
                              <a:latin typeface="Cambria Math" panose="02040503050406030204" pitchFamily="18" charset="0"/>
                            </a:rPr>
                            <m:t># </m:t>
                          </m:r>
                          <m:r>
                            <a:rPr lang="en-US" b="0" i="1" smtClean="0">
                              <a:latin typeface="Cambria Math" panose="02040503050406030204" pitchFamily="18" charset="0"/>
                            </a:rPr>
                            <m:t>𝑡𝑜𝑘𝑒𝑛𝑠</m:t>
                          </m:r>
                          <m:r>
                            <a:rPr lang="en-US" b="0" i="1" smtClean="0">
                              <a:latin typeface="Cambria Math" panose="02040503050406030204" pitchFamily="18" charset="0"/>
                            </a:rPr>
                            <m:t> </m:t>
                          </m:r>
                          <m:r>
                            <a:rPr lang="en-US" b="0" i="1" smtClean="0">
                              <a:latin typeface="Cambria Math" panose="02040503050406030204" pitchFamily="18" charset="0"/>
                            </a:rPr>
                            <m:t>𝑡𝑜𝑡𝑎𝑙</m:t>
                          </m:r>
                        </m:den>
                      </m:f>
                    </m:oMath>
                  </m:oMathPara>
                </a14:m>
                <a:endParaRPr lang="en-US" dirty="0"/>
              </a:p>
            </p:txBody>
          </p:sp>
        </mc:Choice>
        <mc:Fallback xmlns="">
          <p:sp>
            <p:nvSpPr>
              <p:cNvPr id="3" name="Content Placeholder 2">
                <a:extLst>
                  <a:ext uri="{FF2B5EF4-FFF2-40B4-BE49-F238E27FC236}">
                    <a16:creationId xmlns:a16="http://schemas.microsoft.com/office/drawing/2014/main" id="{9E8B0A40-4595-B547-98A2-41D505A2642C}"/>
                  </a:ext>
                </a:extLst>
              </p:cNvPr>
              <p:cNvSpPr>
                <a:spLocks noGrp="1" noRot="1" noChangeAspect="1" noMove="1" noResize="1" noEditPoints="1" noAdjustHandles="1" noChangeArrowheads="1" noChangeShapeType="1" noTextEdit="1"/>
              </p:cNvSpPr>
              <p:nvPr>
                <p:ph idx="1"/>
              </p:nvPr>
            </p:nvSpPr>
            <p:spPr>
              <a:blipFill>
                <a:blip r:embed="rId2"/>
                <a:stretch>
                  <a:fillRect l="-1086" t="-2632"/>
                </a:stretch>
              </a:blipFill>
            </p:spPr>
            <p:txBody>
              <a:bodyPr/>
              <a:lstStyle/>
              <a:p>
                <a:r>
                  <a:rPr lang="en-US">
                    <a:noFill/>
                  </a:rPr>
                  <a:t> </a:t>
                </a:r>
              </a:p>
            </p:txBody>
          </p:sp>
        </mc:Fallback>
      </mc:AlternateContent>
    </p:spTree>
    <p:extLst>
      <p:ext uri="{BB962C8B-B14F-4D97-AF65-F5344CB8AC3E}">
        <p14:creationId xmlns:p14="http://schemas.microsoft.com/office/powerpoint/2010/main" val="1212074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0EDC-C99F-964D-B365-F8A15B07A3B1}"/>
              </a:ext>
            </a:extLst>
          </p:cNvPr>
          <p:cNvSpPr>
            <a:spLocks noGrp="1"/>
          </p:cNvSpPr>
          <p:nvPr>
            <p:ph type="title"/>
          </p:nvPr>
        </p:nvSpPr>
        <p:spPr/>
        <p:txBody>
          <a:bodyPr/>
          <a:lstStyle/>
          <a:p>
            <a:r>
              <a:rPr lang="en-US" dirty="0"/>
              <a:t>The problem with accuracy</a:t>
            </a:r>
          </a:p>
        </p:txBody>
      </p:sp>
      <p:sp>
        <p:nvSpPr>
          <p:cNvPr id="3" name="Content Placeholder 2">
            <a:extLst>
              <a:ext uri="{FF2B5EF4-FFF2-40B4-BE49-F238E27FC236}">
                <a16:creationId xmlns:a16="http://schemas.microsoft.com/office/drawing/2014/main" id="{748BE062-C21D-6C47-A726-301573608842}"/>
              </a:ext>
            </a:extLst>
          </p:cNvPr>
          <p:cNvSpPr>
            <a:spLocks noGrp="1"/>
          </p:cNvSpPr>
          <p:nvPr>
            <p:ph idx="1"/>
          </p:nvPr>
        </p:nvSpPr>
        <p:spPr/>
        <p:txBody>
          <a:bodyPr/>
          <a:lstStyle/>
          <a:p>
            <a:r>
              <a:rPr lang="en-US" dirty="0"/>
              <a:t>Here are the first several words of the </a:t>
            </a:r>
            <a:r>
              <a:rPr lang="en-US" dirty="0" err="1"/>
              <a:t>ISLEdict</a:t>
            </a:r>
            <a:r>
              <a:rPr lang="en-US" dirty="0"/>
              <a:t>:</a:t>
            </a:r>
          </a:p>
          <a:p>
            <a:pPr lvl="1"/>
            <a:r>
              <a:rPr lang="en-US" dirty="0"/>
              <a:t>AAA (proper noun)</a:t>
            </a:r>
          </a:p>
          <a:p>
            <a:pPr lvl="1"/>
            <a:r>
              <a:rPr lang="en-US" dirty="0" err="1"/>
              <a:t>Aaberg</a:t>
            </a:r>
            <a:r>
              <a:rPr lang="en-US" dirty="0"/>
              <a:t> (proper noun)</a:t>
            </a:r>
          </a:p>
          <a:p>
            <a:pPr lvl="1"/>
            <a:r>
              <a:rPr lang="en-US" dirty="0"/>
              <a:t>Aachen (proper noun)</a:t>
            </a:r>
          </a:p>
          <a:p>
            <a:pPr lvl="1"/>
            <a:r>
              <a:rPr lang="en-US" dirty="0"/>
              <a:t>Aaron (proper noun)</a:t>
            </a:r>
          </a:p>
          <a:p>
            <a:pPr lvl="1"/>
            <a:r>
              <a:rPr lang="en-US" dirty="0" err="1"/>
              <a:t>aaronic</a:t>
            </a:r>
            <a:r>
              <a:rPr lang="en-US" dirty="0"/>
              <a:t> (adjective)</a:t>
            </a:r>
          </a:p>
          <a:p>
            <a:r>
              <a:rPr lang="en-US" dirty="0"/>
              <a:t>How can we classify part of speech?  How about this rule:</a:t>
            </a:r>
          </a:p>
          <a:p>
            <a:endParaRPr lang="en-US" dirty="0"/>
          </a:p>
          <a:p>
            <a:pPr marL="457200" lvl="1" indent="0" algn="ctr">
              <a:buNone/>
            </a:pPr>
            <a:r>
              <a:rPr lang="en-US" dirty="0"/>
              <a:t>If it’s a word, then it is a proper noun.</a:t>
            </a:r>
          </a:p>
          <a:p>
            <a:pPr marL="457200" lvl="1" indent="0" algn="ctr">
              <a:buNone/>
            </a:pPr>
            <a:endParaRPr lang="en-US" dirty="0"/>
          </a:p>
          <a:p>
            <a:pPr marL="457200" lvl="1" indent="0">
              <a:buNone/>
            </a:pPr>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36077044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D9F89-2D5E-5343-9156-554CCCD5E9DA}"/>
              </a:ext>
            </a:extLst>
          </p:cNvPr>
          <p:cNvSpPr>
            <a:spLocks noGrp="1"/>
          </p:cNvSpPr>
          <p:nvPr>
            <p:ph type="title"/>
          </p:nvPr>
        </p:nvSpPr>
        <p:spPr/>
        <p:txBody>
          <a:bodyPr/>
          <a:lstStyle/>
          <a:p>
            <a:r>
              <a:rPr lang="en-US" dirty="0"/>
              <a:t>The problem of unbalanced class distributions</a:t>
            </a:r>
          </a:p>
        </p:txBody>
      </p:sp>
      <p:sp>
        <p:nvSpPr>
          <p:cNvPr id="3" name="Content Placeholder 2">
            <a:extLst>
              <a:ext uri="{FF2B5EF4-FFF2-40B4-BE49-F238E27FC236}">
                <a16:creationId xmlns:a16="http://schemas.microsoft.com/office/drawing/2014/main" id="{6EDA1493-741F-5D4E-AD85-918BAF7B32C4}"/>
              </a:ext>
            </a:extLst>
          </p:cNvPr>
          <p:cNvSpPr>
            <a:spLocks noGrp="1"/>
          </p:cNvSpPr>
          <p:nvPr>
            <p:ph idx="1"/>
          </p:nvPr>
        </p:nvSpPr>
        <p:spPr/>
        <p:txBody>
          <a:bodyPr>
            <a:normAutofit fontScale="92500"/>
          </a:bodyPr>
          <a:lstStyle/>
          <a:p>
            <a:r>
              <a:rPr lang="en-US" dirty="0"/>
              <a:t>In most real-world problems, there is one class label that is much more frequent than all others.</a:t>
            </a:r>
          </a:p>
          <a:p>
            <a:pPr lvl="1"/>
            <a:r>
              <a:rPr lang="en-US" dirty="0"/>
              <a:t>Words: most words are nouns</a:t>
            </a:r>
          </a:p>
          <a:p>
            <a:pPr lvl="1"/>
            <a:r>
              <a:rPr lang="en-US" dirty="0"/>
              <a:t>Animals: most animals are insects</a:t>
            </a:r>
          </a:p>
          <a:p>
            <a:pPr lvl="1"/>
            <a:r>
              <a:rPr lang="en-US" dirty="0"/>
              <a:t>Disease: most people are healthy</a:t>
            </a:r>
          </a:p>
          <a:p>
            <a:r>
              <a:rPr lang="en-US" dirty="0"/>
              <a:t>It is therefore easy to get a very high accuracy.  All you need to do is write a program that completely ignores its input, and always guesses the majority class.  The accuracy of this classifier is called the “chance accuracy.”</a:t>
            </a:r>
          </a:p>
          <a:p>
            <a:r>
              <a:rPr lang="en-US" dirty="0"/>
              <a:t>It is sometimes very hard to beat the chance accuracy.  If chance=90%, and your classifier gets 89% accuracy, is that good, or bad?</a:t>
            </a:r>
          </a:p>
        </p:txBody>
      </p:sp>
    </p:spTree>
    <p:extLst>
      <p:ext uri="{BB962C8B-B14F-4D97-AF65-F5344CB8AC3E}">
        <p14:creationId xmlns:p14="http://schemas.microsoft.com/office/powerpoint/2010/main" val="1086196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16E54-BA6E-8745-A174-9AF07CE1E5EB}"/>
              </a:ext>
            </a:extLst>
          </p:cNvPr>
          <p:cNvSpPr>
            <a:spLocks noGrp="1"/>
          </p:cNvSpPr>
          <p:nvPr>
            <p:ph type="title"/>
          </p:nvPr>
        </p:nvSpPr>
        <p:spPr/>
        <p:txBody>
          <a:bodyPr/>
          <a:lstStyle/>
          <a:p>
            <a:r>
              <a:rPr lang="en-US" dirty="0"/>
              <a:t>The solution: Confusion Matrix</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25B234E-7F6D-9A46-B599-F15C5C5DBC90}"/>
                  </a:ext>
                </a:extLst>
              </p:cNvPr>
              <p:cNvSpPr>
                <a:spLocks noGrp="1"/>
              </p:cNvSpPr>
              <p:nvPr>
                <p:ph idx="1"/>
              </p:nvPr>
            </p:nvSpPr>
            <p:spPr>
              <a:xfrm>
                <a:off x="0" y="1694149"/>
                <a:ext cx="5242560" cy="4896222"/>
              </a:xfrm>
            </p:spPr>
            <p:txBody>
              <a:bodyPr>
                <a:normAutofit fontScale="70000" lnSpcReduction="20000"/>
              </a:bodyPr>
              <a:lstStyle/>
              <a:p>
                <a:pPr>
                  <a:lnSpc>
                    <a:spcPct val="120000"/>
                  </a:lnSpc>
                </a:pPr>
                <a:r>
                  <a:rPr lang="en-US" dirty="0"/>
                  <a:t>In case of an unbalanced class distribution, it’s not useful to summarize the performance of your classifier with just one number (Accuracy).  You need more information.</a:t>
                </a:r>
              </a:p>
              <a:p>
                <a:pPr>
                  <a:lnSpc>
                    <a:spcPct val="120000"/>
                  </a:lnSpc>
                </a:pPr>
                <a:r>
                  <a:rPr lang="en-US" dirty="0"/>
                  <a:t>Confusion Matrix = a matrix whose </a:t>
                </a:r>
                <a14:m>
                  <m:oMath xmlns:m="http://schemas.openxmlformats.org/officeDocument/2006/math">
                    <m:sSup>
                      <m:sSupPr>
                        <m:ctrlPr>
                          <a:rPr lang="en-US" i="1" smtClean="0">
                            <a:latin typeface="Cambria Math" panose="02040503050406030204" pitchFamily="18" charset="0"/>
                          </a:rPr>
                        </m:ctrlPr>
                      </m:sSupPr>
                      <m:e>
                        <m:d>
                          <m:dPr>
                            <m:ctrlPr>
                              <a:rPr lang="en-US"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𝑛</m:t>
                            </m:r>
                          </m:e>
                        </m:d>
                      </m:e>
                      <m:sup>
                        <m:r>
                          <m:rPr>
                            <m:nor/>
                          </m:rPr>
                          <a:rPr lang="en-US" b="0" i="0" smtClean="0">
                            <a:latin typeface="Cambria Math" panose="02040503050406030204" pitchFamily="18" charset="0"/>
                          </a:rPr>
                          <m:t>th</m:t>
                        </m:r>
                      </m:sup>
                    </m:sSup>
                  </m:oMath>
                </a14:m>
                <a:r>
                  <a:rPr lang="en-US" dirty="0"/>
                  <a:t> element is the number of tokens of the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𝑚</m:t>
                        </m:r>
                      </m:e>
                      <m:sup>
                        <m:r>
                          <m:rPr>
                            <m:nor/>
                          </m:rPr>
                          <a:rPr lang="en-US">
                            <a:latin typeface="Cambria Math" panose="02040503050406030204" pitchFamily="18" charset="0"/>
                          </a:rPr>
                          <m:t>th</m:t>
                        </m:r>
                      </m:sup>
                    </m:sSup>
                  </m:oMath>
                </a14:m>
                <a:r>
                  <a:rPr lang="en-US" dirty="0"/>
                  <a:t> class that were labeled, by the classifier, as belonging to the </a:t>
                </a:r>
                <a14:m>
                  <m:oMath xmlns:m="http://schemas.openxmlformats.org/officeDocument/2006/math">
                    <m:sSup>
                      <m:sSupPr>
                        <m:ctrlPr>
                          <a:rPr lang="en-US" i="1">
                            <a:latin typeface="Cambria Math" panose="02040503050406030204" pitchFamily="18" charset="0"/>
                          </a:rPr>
                        </m:ctrlPr>
                      </m:sSupPr>
                      <m:e>
                        <m:r>
                          <a:rPr lang="en-US" b="0" i="1" smtClean="0">
                            <a:latin typeface="Cambria Math" panose="02040503050406030204" pitchFamily="18" charset="0"/>
                          </a:rPr>
                          <m:t>𝑛</m:t>
                        </m:r>
                      </m:e>
                      <m:sup>
                        <m:r>
                          <m:rPr>
                            <m:nor/>
                          </m:rPr>
                          <a:rPr lang="en-US">
                            <a:latin typeface="Cambria Math" panose="02040503050406030204" pitchFamily="18" charset="0"/>
                          </a:rPr>
                          <m:t>th</m:t>
                        </m:r>
                      </m:sup>
                    </m:sSup>
                  </m:oMath>
                </a14:m>
                <a:r>
                  <a:rPr lang="en-US" dirty="0"/>
                  <a:t> class.</a:t>
                </a:r>
              </a:p>
              <a:p>
                <a:pPr>
                  <a:lnSpc>
                    <a:spcPct val="120000"/>
                  </a:lnSpc>
                </a:pPr>
                <a:r>
                  <a:rPr lang="en-US" dirty="0"/>
                  <a:t>(The term might have been invented by George Miller &amp; Patricia Nicely, 1955, ”Analysis of Some Perceptual Confusions of English Consonants”)</a:t>
                </a:r>
              </a:p>
            </p:txBody>
          </p:sp>
        </mc:Choice>
        <mc:Fallback xmlns="">
          <p:sp>
            <p:nvSpPr>
              <p:cNvPr id="3" name="Content Placeholder 2">
                <a:extLst>
                  <a:ext uri="{FF2B5EF4-FFF2-40B4-BE49-F238E27FC236}">
                    <a16:creationId xmlns:a16="http://schemas.microsoft.com/office/drawing/2014/main" id="{325B234E-7F6D-9A46-B599-F15C5C5DBC90}"/>
                  </a:ext>
                </a:extLst>
              </p:cNvPr>
              <p:cNvSpPr>
                <a:spLocks noGrp="1" noRot="1" noChangeAspect="1" noMove="1" noResize="1" noEditPoints="1" noAdjustHandles="1" noChangeArrowheads="1" noChangeShapeType="1" noTextEdit="1"/>
              </p:cNvSpPr>
              <p:nvPr>
                <p:ph idx="1"/>
              </p:nvPr>
            </p:nvSpPr>
            <p:spPr>
              <a:xfrm>
                <a:off x="0" y="1694149"/>
                <a:ext cx="5242560" cy="4896222"/>
              </a:xfrm>
              <a:blipFill>
                <a:blip r:embed="rId2"/>
                <a:stretch>
                  <a:fillRect l="-726" t="-517" r="-1695"/>
                </a:stretch>
              </a:blipFill>
            </p:spPr>
            <p:txBody>
              <a:bodyPr/>
              <a:lstStyle/>
              <a:p>
                <a:r>
                  <a:rPr lang="en-US">
                    <a:noFill/>
                  </a:rPr>
                  <a:t> </a:t>
                </a:r>
              </a:p>
            </p:txBody>
          </p:sp>
        </mc:Fallback>
      </mc:AlternateContent>
      <p:pic>
        <p:nvPicPr>
          <p:cNvPr id="5" name="Picture 4" descr="A close up of a piece of paper&#10;&#10;Description automatically generated">
            <a:extLst>
              <a:ext uri="{FF2B5EF4-FFF2-40B4-BE49-F238E27FC236}">
                <a16:creationId xmlns:a16="http://schemas.microsoft.com/office/drawing/2014/main" id="{414CA6E6-A322-A14C-BE18-2921C7020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080" y="1337310"/>
            <a:ext cx="7000548" cy="3233586"/>
          </a:xfrm>
          <a:prstGeom prst="rect">
            <a:avLst/>
          </a:prstGeom>
        </p:spPr>
      </p:pic>
      <p:sp>
        <p:nvSpPr>
          <p:cNvPr id="6" name="Rectangle 5">
            <a:extLst>
              <a:ext uri="{FF2B5EF4-FFF2-40B4-BE49-F238E27FC236}">
                <a16:creationId xmlns:a16="http://schemas.microsoft.com/office/drawing/2014/main" id="{4822F66A-3C40-F243-9728-BFD83FA3C4F0}"/>
              </a:ext>
            </a:extLst>
          </p:cNvPr>
          <p:cNvSpPr/>
          <p:nvPr/>
        </p:nvSpPr>
        <p:spPr>
          <a:xfrm>
            <a:off x="5820747" y="4661654"/>
            <a:ext cx="6051213" cy="923330"/>
          </a:xfrm>
          <a:prstGeom prst="rect">
            <a:avLst/>
          </a:prstGeom>
        </p:spPr>
        <p:txBody>
          <a:bodyPr wrap="square">
            <a:spAutoFit/>
          </a:bodyPr>
          <a:lstStyle/>
          <a:p>
            <a:r>
              <a:rPr lang="en-US" dirty="0"/>
              <a:t>Plaintext versions of the Miller &amp; Nicely matrices, posted by </a:t>
            </a:r>
            <a:r>
              <a:rPr lang="en-US" dirty="0" err="1"/>
              <a:t>Dinoj</a:t>
            </a:r>
            <a:r>
              <a:rPr lang="en-US" dirty="0"/>
              <a:t> </a:t>
            </a:r>
            <a:r>
              <a:rPr lang="en-US" dirty="0" err="1"/>
              <a:t>Surendran</a:t>
            </a:r>
            <a:r>
              <a:rPr lang="en-US" dirty="0"/>
              <a:t>, http://</a:t>
            </a:r>
            <a:r>
              <a:rPr lang="en-US" dirty="0" err="1"/>
              <a:t>people.cs.uchicago.edu</a:t>
            </a:r>
            <a:r>
              <a:rPr lang="en-US" dirty="0"/>
              <a:t>/~</a:t>
            </a:r>
            <a:r>
              <a:rPr lang="en-US" dirty="0" err="1"/>
              <a:t>dinoj</a:t>
            </a:r>
            <a:r>
              <a:rPr lang="en-US" dirty="0"/>
              <a:t>/research/</a:t>
            </a:r>
            <a:r>
              <a:rPr lang="en-US" dirty="0" err="1"/>
              <a:t>nicely.html</a:t>
            </a:r>
            <a:endParaRPr lang="en-US" dirty="0"/>
          </a:p>
        </p:txBody>
      </p:sp>
    </p:spTree>
    <p:extLst>
      <p:ext uri="{BB962C8B-B14F-4D97-AF65-F5344CB8AC3E}">
        <p14:creationId xmlns:p14="http://schemas.microsoft.com/office/powerpoint/2010/main" val="951481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9775-5756-EF41-BDF9-C743559B7232}"/>
              </a:ext>
            </a:extLst>
          </p:cNvPr>
          <p:cNvSpPr>
            <a:spLocks noGrp="1"/>
          </p:cNvSpPr>
          <p:nvPr>
            <p:ph type="title"/>
          </p:nvPr>
        </p:nvSpPr>
        <p:spPr/>
        <p:txBody>
          <a:bodyPr/>
          <a:lstStyle/>
          <a:p>
            <a:r>
              <a:rPr lang="en-US" dirty="0"/>
              <a:t>False Positives &amp; False Negatives</a:t>
            </a:r>
          </a:p>
        </p:txBody>
      </p:sp>
      <p:sp>
        <p:nvSpPr>
          <p:cNvPr id="3" name="Content Placeholder 2">
            <a:extLst>
              <a:ext uri="{FF2B5EF4-FFF2-40B4-BE49-F238E27FC236}">
                <a16:creationId xmlns:a16="http://schemas.microsoft.com/office/drawing/2014/main" id="{BAED1578-AD84-FC44-A043-174F0DBE5E1A}"/>
              </a:ext>
            </a:extLst>
          </p:cNvPr>
          <p:cNvSpPr>
            <a:spLocks noGrp="1"/>
          </p:cNvSpPr>
          <p:nvPr>
            <p:ph idx="1"/>
          </p:nvPr>
        </p:nvSpPr>
        <p:spPr>
          <a:xfrm>
            <a:off x="434898" y="1825625"/>
            <a:ext cx="5661102" cy="4764746"/>
          </a:xfrm>
        </p:spPr>
        <p:txBody>
          <a:bodyPr>
            <a:normAutofit fontScale="70000" lnSpcReduction="20000"/>
          </a:bodyPr>
          <a:lstStyle/>
          <a:p>
            <a:pPr>
              <a:lnSpc>
                <a:spcPct val="120000"/>
              </a:lnSpc>
            </a:pPr>
            <a:r>
              <a:rPr lang="en-US" dirty="0"/>
              <a:t>Recall and precision are measured for each class separately.</a:t>
            </a:r>
          </a:p>
          <a:p>
            <a:pPr>
              <a:lnSpc>
                <a:spcPct val="120000"/>
              </a:lnSpc>
            </a:pPr>
            <a:r>
              <a:rPr lang="en-US" dirty="0"/>
              <a:t>For each class, you create a 2x2 confusion matrix, with four entries:</a:t>
            </a:r>
          </a:p>
          <a:p>
            <a:pPr lvl="1">
              <a:lnSpc>
                <a:spcPct val="120000"/>
              </a:lnSpc>
            </a:pPr>
            <a:r>
              <a:rPr lang="en-US" dirty="0"/>
              <a:t>TP (True Positives) = tokens that correctly belong to the target class, and were labeled as such by the classifier</a:t>
            </a:r>
          </a:p>
          <a:p>
            <a:pPr lvl="1">
              <a:lnSpc>
                <a:spcPct val="120000"/>
              </a:lnSpc>
            </a:pPr>
            <a:r>
              <a:rPr lang="en-US" dirty="0"/>
              <a:t>FN (False Negatives) = tokens that correctly belong to the target class, but were not so labeled by the classifier</a:t>
            </a:r>
          </a:p>
          <a:p>
            <a:pPr lvl="1">
              <a:lnSpc>
                <a:spcPct val="120000"/>
              </a:lnSpc>
            </a:pPr>
            <a:r>
              <a:rPr lang="en-US" dirty="0"/>
              <a:t>FP (False Positives) = tokens that don’t belong to the target class, but the classifier thought they do belong</a:t>
            </a:r>
          </a:p>
          <a:p>
            <a:pPr lvl="1">
              <a:lnSpc>
                <a:spcPct val="120000"/>
              </a:lnSpc>
            </a:pPr>
            <a:r>
              <a:rPr lang="en-US" dirty="0"/>
              <a:t>TN (True Negative) = tokens that don’t belong to the target class, and were correctly rejected by the classifier</a:t>
            </a:r>
          </a:p>
        </p:txBody>
      </p:sp>
      <p:graphicFrame>
        <p:nvGraphicFramePr>
          <p:cNvPr id="4" name="Table 3">
            <a:extLst>
              <a:ext uri="{FF2B5EF4-FFF2-40B4-BE49-F238E27FC236}">
                <a16:creationId xmlns:a16="http://schemas.microsoft.com/office/drawing/2014/main" id="{4A62C91A-FA14-7144-8FCF-854A502D6C06}"/>
              </a:ext>
            </a:extLst>
          </p:cNvPr>
          <p:cNvGraphicFramePr>
            <a:graphicFrameLocks noGrp="1"/>
          </p:cNvGraphicFramePr>
          <p:nvPr>
            <p:extLst>
              <p:ext uri="{D42A27DB-BD31-4B8C-83A1-F6EECF244321}">
                <p14:modId xmlns:p14="http://schemas.microsoft.com/office/powerpoint/2010/main" val="2979857869"/>
              </p:ext>
            </p:extLst>
          </p:nvPr>
        </p:nvGraphicFramePr>
        <p:xfrm>
          <a:off x="7426712" y="2347743"/>
          <a:ext cx="4616601" cy="3517797"/>
        </p:xfrm>
        <a:graphic>
          <a:graphicData uri="http://schemas.openxmlformats.org/drawingml/2006/table">
            <a:tbl>
              <a:tblPr firstRow="1" bandRow="1">
                <a:tableStyleId>{5C22544A-7EE6-4342-B048-85BDC9FD1C3A}</a:tableStyleId>
              </a:tblPr>
              <a:tblGrid>
                <a:gridCol w="1538867">
                  <a:extLst>
                    <a:ext uri="{9D8B030D-6E8A-4147-A177-3AD203B41FA5}">
                      <a16:colId xmlns:a16="http://schemas.microsoft.com/office/drawing/2014/main" val="2171787175"/>
                    </a:ext>
                  </a:extLst>
                </a:gridCol>
                <a:gridCol w="1538867">
                  <a:extLst>
                    <a:ext uri="{9D8B030D-6E8A-4147-A177-3AD203B41FA5}">
                      <a16:colId xmlns:a16="http://schemas.microsoft.com/office/drawing/2014/main" val="402741639"/>
                    </a:ext>
                  </a:extLst>
                </a:gridCol>
                <a:gridCol w="1538867">
                  <a:extLst>
                    <a:ext uri="{9D8B030D-6E8A-4147-A177-3AD203B41FA5}">
                      <a16:colId xmlns:a16="http://schemas.microsoft.com/office/drawing/2014/main" val="1099019199"/>
                    </a:ext>
                  </a:extLst>
                </a:gridCol>
              </a:tblGrid>
              <a:tr h="1172599">
                <a:tc>
                  <a:txBody>
                    <a:bodyPr/>
                    <a:lstStyle/>
                    <a:p>
                      <a:endParaRPr lang="en-US" dirty="0"/>
                    </a:p>
                  </a:txBody>
                  <a:tcPr>
                    <a:solidFill>
                      <a:schemeClr val="accent5">
                        <a:lumMod val="75000"/>
                      </a:schemeClr>
                    </a:solidFill>
                  </a:tcPr>
                </a:tc>
                <a:tc>
                  <a:txBody>
                    <a:bodyPr/>
                    <a:lstStyle/>
                    <a:p>
                      <a:pPr algn="ctr"/>
                      <a:r>
                        <a:rPr lang="en-US" sz="2800" dirty="0"/>
                        <a:t>Other</a:t>
                      </a:r>
                    </a:p>
                  </a:txBody>
                  <a:tcPr>
                    <a:solidFill>
                      <a:schemeClr val="accent5">
                        <a:lumMod val="75000"/>
                      </a:schemeClr>
                    </a:solidFill>
                  </a:tcPr>
                </a:tc>
                <a:tc>
                  <a:txBody>
                    <a:bodyPr/>
                    <a:lstStyle/>
                    <a:p>
                      <a:pPr algn="ctr"/>
                      <a:r>
                        <a:rPr lang="en-US" sz="2800" dirty="0"/>
                        <a:t>Target Class</a:t>
                      </a:r>
                    </a:p>
                  </a:txBody>
                  <a:tcPr>
                    <a:solidFill>
                      <a:schemeClr val="accent5">
                        <a:lumMod val="75000"/>
                      </a:schemeClr>
                    </a:solidFill>
                  </a:tcPr>
                </a:tc>
                <a:extLst>
                  <a:ext uri="{0D108BD9-81ED-4DB2-BD59-A6C34878D82A}">
                    <a16:rowId xmlns:a16="http://schemas.microsoft.com/office/drawing/2014/main" val="4179244313"/>
                  </a:ext>
                </a:extLst>
              </a:tr>
              <a:tr h="1172599">
                <a:tc>
                  <a:txBody>
                    <a:bodyPr/>
                    <a:lstStyle/>
                    <a:p>
                      <a:pPr algn="ctr"/>
                      <a:r>
                        <a:rPr lang="en-US" sz="2800" b="1" dirty="0">
                          <a:solidFill>
                            <a:schemeClr val="bg1"/>
                          </a:solidFill>
                        </a:rPr>
                        <a:t>Other</a:t>
                      </a:r>
                    </a:p>
                  </a:txBody>
                  <a:tcPr>
                    <a:solidFill>
                      <a:schemeClr val="accent5">
                        <a:lumMod val="75000"/>
                      </a:schemeClr>
                    </a:solidFill>
                  </a:tcPr>
                </a:tc>
                <a:tc>
                  <a:txBody>
                    <a:bodyPr/>
                    <a:lstStyle/>
                    <a:p>
                      <a:pPr algn="ctr"/>
                      <a:r>
                        <a:rPr lang="en-US" sz="2800" b="1" dirty="0"/>
                        <a:t>TN</a:t>
                      </a:r>
                    </a:p>
                  </a:txBody>
                  <a:tcPr/>
                </a:tc>
                <a:tc>
                  <a:txBody>
                    <a:bodyPr/>
                    <a:lstStyle/>
                    <a:p>
                      <a:pPr algn="ctr"/>
                      <a:r>
                        <a:rPr lang="en-US" sz="2800" b="1" dirty="0"/>
                        <a:t>FP</a:t>
                      </a:r>
                    </a:p>
                  </a:txBody>
                  <a:tcPr/>
                </a:tc>
                <a:extLst>
                  <a:ext uri="{0D108BD9-81ED-4DB2-BD59-A6C34878D82A}">
                    <a16:rowId xmlns:a16="http://schemas.microsoft.com/office/drawing/2014/main" val="254835716"/>
                  </a:ext>
                </a:extLst>
              </a:tr>
              <a:tr h="1172599">
                <a:tc>
                  <a:txBody>
                    <a:bodyPr/>
                    <a:lstStyle/>
                    <a:p>
                      <a:pPr algn="ctr"/>
                      <a:r>
                        <a:rPr lang="en-US" sz="2800" b="1" dirty="0">
                          <a:solidFill>
                            <a:schemeClr val="bg1"/>
                          </a:solidFill>
                        </a:rPr>
                        <a:t>Target Class</a:t>
                      </a:r>
                    </a:p>
                  </a:txBody>
                  <a:tcPr>
                    <a:solidFill>
                      <a:schemeClr val="accent5">
                        <a:lumMod val="75000"/>
                      </a:schemeClr>
                    </a:solidFill>
                  </a:tcPr>
                </a:tc>
                <a:tc>
                  <a:txBody>
                    <a:bodyPr/>
                    <a:lstStyle/>
                    <a:p>
                      <a:pPr algn="ctr"/>
                      <a:r>
                        <a:rPr lang="en-US" sz="2800" b="1" dirty="0"/>
                        <a:t>FN</a:t>
                      </a:r>
                    </a:p>
                  </a:txBody>
                  <a:tcPr/>
                </a:tc>
                <a:tc>
                  <a:txBody>
                    <a:bodyPr/>
                    <a:lstStyle/>
                    <a:p>
                      <a:pPr algn="ctr"/>
                      <a:r>
                        <a:rPr lang="en-US" sz="2800" b="1" dirty="0"/>
                        <a:t>TP</a:t>
                      </a:r>
                    </a:p>
                  </a:txBody>
                  <a:tcPr/>
                </a:tc>
                <a:extLst>
                  <a:ext uri="{0D108BD9-81ED-4DB2-BD59-A6C34878D82A}">
                    <a16:rowId xmlns:a16="http://schemas.microsoft.com/office/drawing/2014/main" val="1740185927"/>
                  </a:ext>
                </a:extLst>
              </a:tr>
            </a:tbl>
          </a:graphicData>
        </a:graphic>
      </p:graphicFrame>
      <p:sp>
        <p:nvSpPr>
          <p:cNvPr id="5" name="Rectangle 4">
            <a:extLst>
              <a:ext uri="{FF2B5EF4-FFF2-40B4-BE49-F238E27FC236}">
                <a16:creationId xmlns:a16="http://schemas.microsoft.com/office/drawing/2014/main" id="{E200236B-A78F-FE4E-9C76-C404CC1E5DD1}"/>
              </a:ext>
            </a:extLst>
          </p:cNvPr>
          <p:cNvSpPr/>
          <p:nvPr/>
        </p:nvSpPr>
        <p:spPr>
          <a:xfrm>
            <a:off x="8619902" y="1727768"/>
            <a:ext cx="2351926" cy="584775"/>
          </a:xfrm>
          <a:prstGeom prst="rect">
            <a:avLst/>
          </a:prstGeom>
        </p:spPr>
        <p:txBody>
          <a:bodyPr wrap="none">
            <a:spAutoFit/>
          </a:bodyPr>
          <a:lstStyle/>
          <a:p>
            <a:r>
              <a:rPr lang="en-US" sz="3200" dirty="0"/>
              <a:t>Classified As:</a:t>
            </a:r>
          </a:p>
        </p:txBody>
      </p:sp>
      <p:sp>
        <p:nvSpPr>
          <p:cNvPr id="6" name="Rectangle 5">
            <a:extLst>
              <a:ext uri="{FF2B5EF4-FFF2-40B4-BE49-F238E27FC236}">
                <a16:creationId xmlns:a16="http://schemas.microsoft.com/office/drawing/2014/main" id="{A3A313F7-7795-E549-B374-044855C84C07}"/>
              </a:ext>
            </a:extLst>
          </p:cNvPr>
          <p:cNvSpPr/>
          <p:nvPr/>
        </p:nvSpPr>
        <p:spPr>
          <a:xfrm rot="16200000">
            <a:off x="5951047" y="3842782"/>
            <a:ext cx="2503634" cy="584775"/>
          </a:xfrm>
          <a:prstGeom prst="rect">
            <a:avLst/>
          </a:prstGeom>
        </p:spPr>
        <p:txBody>
          <a:bodyPr wrap="none">
            <a:spAutoFit/>
          </a:bodyPr>
          <a:lstStyle/>
          <a:p>
            <a:r>
              <a:rPr lang="en-US" sz="3200" dirty="0"/>
              <a:t>Correct Label:</a:t>
            </a:r>
          </a:p>
        </p:txBody>
      </p:sp>
    </p:spTree>
    <p:extLst>
      <p:ext uri="{BB962C8B-B14F-4D97-AF65-F5344CB8AC3E}">
        <p14:creationId xmlns:p14="http://schemas.microsoft.com/office/powerpoint/2010/main" val="3604453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99775-5756-EF41-BDF9-C743559B7232}"/>
              </a:ext>
            </a:extLst>
          </p:cNvPr>
          <p:cNvSpPr>
            <a:spLocks noGrp="1"/>
          </p:cNvSpPr>
          <p:nvPr>
            <p:ph type="title"/>
          </p:nvPr>
        </p:nvSpPr>
        <p:spPr/>
        <p:txBody>
          <a:bodyPr/>
          <a:lstStyle/>
          <a:p>
            <a:r>
              <a:rPr lang="en-US" dirty="0"/>
              <a:t>Recall &amp; Precision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AED1578-AD84-FC44-A043-174F0DBE5E1A}"/>
                  </a:ext>
                </a:extLst>
              </p:cNvPr>
              <p:cNvSpPr>
                <a:spLocks noGrp="1"/>
              </p:cNvSpPr>
              <p:nvPr>
                <p:ph idx="1"/>
              </p:nvPr>
            </p:nvSpPr>
            <p:spPr>
              <a:xfrm>
                <a:off x="434898" y="1825625"/>
                <a:ext cx="5661102" cy="4764746"/>
              </a:xfrm>
            </p:spPr>
            <p:txBody>
              <a:bodyPr>
                <a:normAutofit fontScale="85000" lnSpcReduction="10000"/>
              </a:bodyPr>
              <a:lstStyle/>
              <a:p>
                <a:pPr marL="0" indent="0">
                  <a:lnSpc>
                    <a:spcPct val="120000"/>
                  </a:lnSpc>
                  <a:buNone/>
                </a:pPr>
                <a:r>
                  <a:rPr lang="en-US" b="0" dirty="0"/>
                  <a:t>Recall </a:t>
                </a:r>
                <a:r>
                  <a:rPr lang="en-US" dirty="0"/>
                  <a:t>tells you, of the number that should have been detected, how many were correctly detected:</a:t>
                </a:r>
                <a:endParaRPr lang="en-US" b="0" dirty="0"/>
              </a:p>
              <a:p>
                <a:pPr marL="0" indent="0">
                  <a:lnSpc>
                    <a:spcPct val="12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𝑅𝑒𝑐𝑎𝑙𝑙</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𝑇𝑃</m:t>
                          </m:r>
                        </m:num>
                        <m:den>
                          <m:r>
                            <a:rPr lang="en-US" b="0" i="1" smtClean="0">
                              <a:latin typeface="Cambria Math" panose="02040503050406030204" pitchFamily="18" charset="0"/>
                            </a:rPr>
                            <m:t>𝑇𝑃</m:t>
                          </m:r>
                          <m:r>
                            <a:rPr lang="en-US" b="0" i="1" smtClean="0">
                              <a:latin typeface="Cambria Math" panose="02040503050406030204" pitchFamily="18" charset="0"/>
                            </a:rPr>
                            <m:t>+</m:t>
                          </m:r>
                          <m:r>
                            <a:rPr lang="en-US" b="0" i="1" smtClean="0">
                              <a:latin typeface="Cambria Math" panose="02040503050406030204" pitchFamily="18" charset="0"/>
                            </a:rPr>
                            <m:t>𝐹𝑁</m:t>
                          </m:r>
                        </m:den>
                      </m:f>
                    </m:oMath>
                  </m:oMathPara>
                </a14:m>
                <a:endParaRPr lang="en-US" dirty="0"/>
              </a:p>
              <a:p>
                <a:pPr marL="0" indent="0">
                  <a:lnSpc>
                    <a:spcPct val="120000"/>
                  </a:lnSpc>
                  <a:buNone/>
                </a:pPr>
                <a:endParaRPr lang="en-US" dirty="0"/>
              </a:p>
              <a:p>
                <a:pPr marL="0" indent="0">
                  <a:lnSpc>
                    <a:spcPct val="120000"/>
                  </a:lnSpc>
                  <a:buNone/>
                </a:pPr>
                <a:r>
                  <a:rPr lang="en-US" dirty="0"/>
                  <a:t>Precision tells you, of the number actually detected, how many were correct:</a:t>
                </a:r>
              </a:p>
              <a:p>
                <a:pPr marL="0" indent="0">
                  <a:lnSpc>
                    <a:spcPct val="120000"/>
                  </a:lnSpc>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𝑃𝑟𝑒𝑐𝑖𝑠𝑖𝑜𝑛</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𝑇𝑃</m:t>
                          </m:r>
                        </m:num>
                        <m:den>
                          <m:r>
                            <a:rPr lang="en-US" b="0" i="1" smtClean="0">
                              <a:latin typeface="Cambria Math" panose="02040503050406030204" pitchFamily="18" charset="0"/>
                            </a:rPr>
                            <m:t>𝑇𝑃</m:t>
                          </m:r>
                          <m:r>
                            <a:rPr lang="en-US" b="0" i="1" smtClean="0">
                              <a:latin typeface="Cambria Math" panose="02040503050406030204" pitchFamily="18" charset="0"/>
                            </a:rPr>
                            <m:t>+</m:t>
                          </m:r>
                          <m:r>
                            <a:rPr lang="en-US" b="0" i="1" smtClean="0">
                              <a:latin typeface="Cambria Math" panose="02040503050406030204" pitchFamily="18" charset="0"/>
                            </a:rPr>
                            <m:t>𝐹𝑃</m:t>
                          </m:r>
                        </m:den>
                      </m:f>
                    </m:oMath>
                  </m:oMathPara>
                </a14:m>
                <a:endParaRPr lang="en-US" dirty="0"/>
              </a:p>
            </p:txBody>
          </p:sp>
        </mc:Choice>
        <mc:Fallback xmlns="">
          <p:sp>
            <p:nvSpPr>
              <p:cNvPr id="3" name="Content Placeholder 2">
                <a:extLst>
                  <a:ext uri="{FF2B5EF4-FFF2-40B4-BE49-F238E27FC236}">
                    <a16:creationId xmlns:a16="http://schemas.microsoft.com/office/drawing/2014/main" id="{BAED1578-AD84-FC44-A043-174F0DBE5E1A}"/>
                  </a:ext>
                </a:extLst>
              </p:cNvPr>
              <p:cNvSpPr>
                <a:spLocks noGrp="1" noRot="1" noChangeAspect="1" noMove="1" noResize="1" noEditPoints="1" noAdjustHandles="1" noChangeArrowheads="1" noChangeShapeType="1" noTextEdit="1"/>
              </p:cNvSpPr>
              <p:nvPr>
                <p:ph idx="1"/>
              </p:nvPr>
            </p:nvSpPr>
            <p:spPr>
              <a:xfrm>
                <a:off x="434898" y="1825625"/>
                <a:ext cx="5661102" cy="4764746"/>
              </a:xfrm>
              <a:blipFill>
                <a:blip r:embed="rId2"/>
                <a:stretch>
                  <a:fillRect l="-1566" t="-533"/>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E200236B-A78F-FE4E-9C76-C404CC1E5DD1}"/>
              </a:ext>
            </a:extLst>
          </p:cNvPr>
          <p:cNvSpPr/>
          <p:nvPr/>
        </p:nvSpPr>
        <p:spPr>
          <a:xfrm>
            <a:off x="8619902" y="1727768"/>
            <a:ext cx="2351926" cy="584775"/>
          </a:xfrm>
          <a:prstGeom prst="rect">
            <a:avLst/>
          </a:prstGeom>
        </p:spPr>
        <p:txBody>
          <a:bodyPr wrap="none">
            <a:spAutoFit/>
          </a:bodyPr>
          <a:lstStyle/>
          <a:p>
            <a:r>
              <a:rPr lang="en-US" sz="3200" dirty="0"/>
              <a:t>Classified As:</a:t>
            </a:r>
          </a:p>
        </p:txBody>
      </p:sp>
      <p:sp>
        <p:nvSpPr>
          <p:cNvPr id="6" name="Rectangle 5">
            <a:extLst>
              <a:ext uri="{FF2B5EF4-FFF2-40B4-BE49-F238E27FC236}">
                <a16:creationId xmlns:a16="http://schemas.microsoft.com/office/drawing/2014/main" id="{A3A313F7-7795-E549-B374-044855C84C07}"/>
              </a:ext>
            </a:extLst>
          </p:cNvPr>
          <p:cNvSpPr/>
          <p:nvPr/>
        </p:nvSpPr>
        <p:spPr>
          <a:xfrm rot="16200000">
            <a:off x="5951047" y="3842782"/>
            <a:ext cx="2503634" cy="584775"/>
          </a:xfrm>
          <a:prstGeom prst="rect">
            <a:avLst/>
          </a:prstGeom>
        </p:spPr>
        <p:txBody>
          <a:bodyPr wrap="none">
            <a:spAutoFit/>
          </a:bodyPr>
          <a:lstStyle/>
          <a:p>
            <a:r>
              <a:rPr lang="en-US" sz="3200" dirty="0"/>
              <a:t>Correct Label:</a:t>
            </a:r>
          </a:p>
        </p:txBody>
      </p:sp>
      <p:graphicFrame>
        <p:nvGraphicFramePr>
          <p:cNvPr id="7" name="Table 6">
            <a:extLst>
              <a:ext uri="{FF2B5EF4-FFF2-40B4-BE49-F238E27FC236}">
                <a16:creationId xmlns:a16="http://schemas.microsoft.com/office/drawing/2014/main" id="{65A6E1F3-E7F3-BF4E-900F-2988DCC021E3}"/>
              </a:ext>
            </a:extLst>
          </p:cNvPr>
          <p:cNvGraphicFramePr>
            <a:graphicFrameLocks noGrp="1"/>
          </p:cNvGraphicFramePr>
          <p:nvPr>
            <p:extLst>
              <p:ext uri="{D42A27DB-BD31-4B8C-83A1-F6EECF244321}">
                <p14:modId xmlns:p14="http://schemas.microsoft.com/office/powerpoint/2010/main" val="3339832208"/>
              </p:ext>
            </p:extLst>
          </p:nvPr>
        </p:nvGraphicFramePr>
        <p:xfrm>
          <a:off x="7426712" y="2347743"/>
          <a:ext cx="4616601" cy="3517797"/>
        </p:xfrm>
        <a:graphic>
          <a:graphicData uri="http://schemas.openxmlformats.org/drawingml/2006/table">
            <a:tbl>
              <a:tblPr firstRow="1" bandRow="1">
                <a:tableStyleId>{5C22544A-7EE6-4342-B048-85BDC9FD1C3A}</a:tableStyleId>
              </a:tblPr>
              <a:tblGrid>
                <a:gridCol w="1538867">
                  <a:extLst>
                    <a:ext uri="{9D8B030D-6E8A-4147-A177-3AD203B41FA5}">
                      <a16:colId xmlns:a16="http://schemas.microsoft.com/office/drawing/2014/main" val="2171787175"/>
                    </a:ext>
                  </a:extLst>
                </a:gridCol>
                <a:gridCol w="1538867">
                  <a:extLst>
                    <a:ext uri="{9D8B030D-6E8A-4147-A177-3AD203B41FA5}">
                      <a16:colId xmlns:a16="http://schemas.microsoft.com/office/drawing/2014/main" val="402741639"/>
                    </a:ext>
                  </a:extLst>
                </a:gridCol>
                <a:gridCol w="1538867">
                  <a:extLst>
                    <a:ext uri="{9D8B030D-6E8A-4147-A177-3AD203B41FA5}">
                      <a16:colId xmlns:a16="http://schemas.microsoft.com/office/drawing/2014/main" val="1099019199"/>
                    </a:ext>
                  </a:extLst>
                </a:gridCol>
              </a:tblGrid>
              <a:tr h="1172599">
                <a:tc>
                  <a:txBody>
                    <a:bodyPr/>
                    <a:lstStyle/>
                    <a:p>
                      <a:endParaRPr lang="en-US" dirty="0"/>
                    </a:p>
                  </a:txBody>
                  <a:tcPr>
                    <a:solidFill>
                      <a:schemeClr val="accent5">
                        <a:lumMod val="75000"/>
                      </a:schemeClr>
                    </a:solidFill>
                  </a:tcPr>
                </a:tc>
                <a:tc>
                  <a:txBody>
                    <a:bodyPr/>
                    <a:lstStyle/>
                    <a:p>
                      <a:pPr algn="ctr"/>
                      <a:r>
                        <a:rPr lang="en-US" sz="2800" dirty="0"/>
                        <a:t>Other</a:t>
                      </a:r>
                    </a:p>
                  </a:txBody>
                  <a:tcPr>
                    <a:solidFill>
                      <a:schemeClr val="accent5">
                        <a:lumMod val="75000"/>
                      </a:schemeClr>
                    </a:solidFill>
                  </a:tcPr>
                </a:tc>
                <a:tc>
                  <a:txBody>
                    <a:bodyPr/>
                    <a:lstStyle/>
                    <a:p>
                      <a:pPr algn="ctr"/>
                      <a:r>
                        <a:rPr lang="en-US" sz="2800" dirty="0"/>
                        <a:t>Target Class</a:t>
                      </a:r>
                    </a:p>
                  </a:txBody>
                  <a:tcPr>
                    <a:solidFill>
                      <a:schemeClr val="accent5">
                        <a:lumMod val="75000"/>
                      </a:schemeClr>
                    </a:solidFill>
                  </a:tcPr>
                </a:tc>
                <a:extLst>
                  <a:ext uri="{0D108BD9-81ED-4DB2-BD59-A6C34878D82A}">
                    <a16:rowId xmlns:a16="http://schemas.microsoft.com/office/drawing/2014/main" val="4179244313"/>
                  </a:ext>
                </a:extLst>
              </a:tr>
              <a:tr h="1172599">
                <a:tc>
                  <a:txBody>
                    <a:bodyPr/>
                    <a:lstStyle/>
                    <a:p>
                      <a:pPr algn="ctr"/>
                      <a:r>
                        <a:rPr lang="en-US" sz="2800" b="1" dirty="0">
                          <a:solidFill>
                            <a:schemeClr val="bg1"/>
                          </a:solidFill>
                        </a:rPr>
                        <a:t>Other</a:t>
                      </a:r>
                    </a:p>
                  </a:txBody>
                  <a:tcPr>
                    <a:solidFill>
                      <a:schemeClr val="accent5">
                        <a:lumMod val="75000"/>
                      </a:schemeClr>
                    </a:solidFill>
                  </a:tcPr>
                </a:tc>
                <a:tc>
                  <a:txBody>
                    <a:bodyPr/>
                    <a:lstStyle/>
                    <a:p>
                      <a:pPr algn="ctr"/>
                      <a:r>
                        <a:rPr lang="en-US" sz="2800" b="1" dirty="0"/>
                        <a:t>TN</a:t>
                      </a:r>
                    </a:p>
                  </a:txBody>
                  <a:tcPr/>
                </a:tc>
                <a:tc>
                  <a:txBody>
                    <a:bodyPr/>
                    <a:lstStyle/>
                    <a:p>
                      <a:pPr algn="ctr"/>
                      <a:r>
                        <a:rPr lang="en-US" sz="2800" b="1" dirty="0"/>
                        <a:t>FP</a:t>
                      </a:r>
                    </a:p>
                  </a:txBody>
                  <a:tcPr/>
                </a:tc>
                <a:extLst>
                  <a:ext uri="{0D108BD9-81ED-4DB2-BD59-A6C34878D82A}">
                    <a16:rowId xmlns:a16="http://schemas.microsoft.com/office/drawing/2014/main" val="254835716"/>
                  </a:ext>
                </a:extLst>
              </a:tr>
              <a:tr h="1172599">
                <a:tc>
                  <a:txBody>
                    <a:bodyPr/>
                    <a:lstStyle/>
                    <a:p>
                      <a:pPr algn="ctr"/>
                      <a:r>
                        <a:rPr lang="en-US" sz="2800" b="1" dirty="0">
                          <a:solidFill>
                            <a:schemeClr val="bg1"/>
                          </a:solidFill>
                        </a:rPr>
                        <a:t>Target Class</a:t>
                      </a:r>
                    </a:p>
                  </a:txBody>
                  <a:tcPr>
                    <a:solidFill>
                      <a:schemeClr val="accent5">
                        <a:lumMod val="75000"/>
                      </a:schemeClr>
                    </a:solidFill>
                  </a:tcPr>
                </a:tc>
                <a:tc>
                  <a:txBody>
                    <a:bodyPr/>
                    <a:lstStyle/>
                    <a:p>
                      <a:pPr algn="ctr"/>
                      <a:r>
                        <a:rPr lang="en-US" sz="2800" b="1" dirty="0"/>
                        <a:t>FN</a:t>
                      </a:r>
                    </a:p>
                  </a:txBody>
                  <a:tcPr/>
                </a:tc>
                <a:tc>
                  <a:txBody>
                    <a:bodyPr/>
                    <a:lstStyle/>
                    <a:p>
                      <a:pPr algn="ctr"/>
                      <a:r>
                        <a:rPr lang="en-US" sz="2800" b="1" dirty="0"/>
                        <a:t>TP</a:t>
                      </a:r>
                    </a:p>
                  </a:txBody>
                  <a:tcPr/>
                </a:tc>
                <a:extLst>
                  <a:ext uri="{0D108BD9-81ED-4DB2-BD59-A6C34878D82A}">
                    <a16:rowId xmlns:a16="http://schemas.microsoft.com/office/drawing/2014/main" val="1740185927"/>
                  </a:ext>
                </a:extLst>
              </a:tr>
            </a:tbl>
          </a:graphicData>
        </a:graphic>
      </p:graphicFrame>
    </p:spTree>
    <p:extLst>
      <p:ext uri="{BB962C8B-B14F-4D97-AF65-F5344CB8AC3E}">
        <p14:creationId xmlns:p14="http://schemas.microsoft.com/office/powerpoint/2010/main" val="1974536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Classifiers</a:t>
            </a:r>
          </a:p>
        </p:txBody>
      </p:sp>
      <p:sp>
        <p:nvSpPr>
          <p:cNvPr id="3" name="Content Placeholder 2"/>
          <p:cNvSpPr>
            <a:spLocks noGrp="1"/>
          </p:cNvSpPr>
          <p:nvPr>
            <p:ph idx="1"/>
          </p:nvPr>
        </p:nvSpPr>
        <p:spPr>
          <a:xfrm>
            <a:off x="838200" y="1326860"/>
            <a:ext cx="10515600" cy="5267904"/>
          </a:xfrm>
        </p:spPr>
        <p:txBody>
          <a:bodyPr>
            <a:noAutofit/>
          </a:bodyPr>
          <a:lstStyle/>
          <a:p>
            <a:r>
              <a:rPr lang="en-US" sz="3200" dirty="0">
                <a:solidFill>
                  <a:schemeClr val="bg1">
                    <a:lumMod val="75000"/>
                  </a:schemeClr>
                </a:solidFill>
              </a:rPr>
              <a:t>Many types of classifiers</a:t>
            </a:r>
          </a:p>
          <a:p>
            <a:pPr lvl="1"/>
            <a:r>
              <a:rPr lang="en-US" sz="2800" dirty="0">
                <a:solidFill>
                  <a:schemeClr val="bg1">
                    <a:lumMod val="75000"/>
                  </a:schemeClr>
                </a:solidFill>
              </a:rPr>
              <a:t>Naive Bayes, Bayesian Network</a:t>
            </a:r>
          </a:p>
          <a:p>
            <a:pPr lvl="1"/>
            <a:r>
              <a:rPr lang="en-US" sz="2800" dirty="0">
                <a:solidFill>
                  <a:schemeClr val="bg1">
                    <a:lumMod val="75000"/>
                  </a:schemeClr>
                </a:solidFill>
              </a:rPr>
              <a:t>K-Nearest-Neighbors</a:t>
            </a:r>
          </a:p>
          <a:p>
            <a:pPr lvl="1"/>
            <a:r>
              <a:rPr lang="en-US" sz="2800" dirty="0">
                <a:solidFill>
                  <a:schemeClr val="bg1">
                    <a:lumMod val="75000"/>
                  </a:schemeClr>
                </a:solidFill>
              </a:rPr>
              <a:t>Linear Classifiers: Perceptron, Logistic Regression</a:t>
            </a:r>
          </a:p>
          <a:p>
            <a:r>
              <a:rPr lang="en-US" sz="3200" dirty="0">
                <a:solidFill>
                  <a:schemeClr val="bg1">
                    <a:lumMod val="75000"/>
                  </a:schemeClr>
                </a:solidFill>
              </a:rPr>
              <a:t>How good is your classifier?</a:t>
            </a:r>
          </a:p>
          <a:p>
            <a:pPr lvl="1"/>
            <a:r>
              <a:rPr lang="en-US" sz="2800" dirty="0">
                <a:solidFill>
                  <a:schemeClr val="bg1">
                    <a:lumMod val="75000"/>
                  </a:schemeClr>
                </a:solidFill>
              </a:rPr>
              <a:t>Train, Dev, and Test corpora</a:t>
            </a:r>
          </a:p>
          <a:p>
            <a:pPr lvl="1"/>
            <a:r>
              <a:rPr lang="en-US" sz="2800" dirty="0">
                <a:solidFill>
                  <a:schemeClr val="bg1">
                    <a:lumMod val="75000"/>
                  </a:schemeClr>
                </a:solidFill>
              </a:rPr>
              <a:t>Confusion Matrix; Precision and Recall</a:t>
            </a:r>
          </a:p>
          <a:p>
            <a:r>
              <a:rPr lang="en-US" sz="3200" dirty="0"/>
              <a:t>Review: Perceptron and Logistic Regression</a:t>
            </a:r>
          </a:p>
          <a:p>
            <a:pPr lvl="1"/>
            <a:r>
              <a:rPr lang="en-US" sz="2800" dirty="0">
                <a:solidFill>
                  <a:schemeClr val="bg1">
                    <a:lumMod val="75000"/>
                  </a:schemeClr>
                </a:solidFill>
              </a:rPr>
              <a:t>Signed and unsigned classification functions </a:t>
            </a:r>
          </a:p>
        </p:txBody>
      </p:sp>
    </p:spTree>
    <p:extLst>
      <p:ext uri="{BB962C8B-B14F-4D97-AF65-F5344CB8AC3E}">
        <p14:creationId xmlns:p14="http://schemas.microsoft.com/office/powerpoint/2010/main" val="23047474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27" y="37580"/>
            <a:ext cx="10515600" cy="1325563"/>
          </a:xfrm>
        </p:spPr>
        <p:txBody>
          <a:bodyPr/>
          <a:lstStyle/>
          <a:p>
            <a:r>
              <a:rPr lang="en-US" dirty="0" err="1"/>
              <a:t>Perceptron</a:t>
            </a:r>
            <a:endParaRPr lang="en-US" dirty="0"/>
          </a:p>
        </p:txBody>
      </p:sp>
      <p:sp>
        <p:nvSpPr>
          <p:cNvPr id="5" name="Oval 4"/>
          <p:cNvSpPr/>
          <p:nvPr/>
        </p:nvSpPr>
        <p:spPr bwMode="auto">
          <a:xfrm>
            <a:off x="2443309" y="3536082"/>
            <a:ext cx="1143000" cy="1143000"/>
          </a:xfrm>
          <a:prstGeom prst="ellips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cs typeface="Arial" charset="0"/>
            </a:endParaRPr>
          </a:p>
        </p:txBody>
      </p:sp>
      <p:cxnSp>
        <p:nvCxnSpPr>
          <p:cNvPr id="6" name="Straight Arrow Connector 5"/>
          <p:cNvCxnSpPr/>
          <p:nvPr/>
        </p:nvCxnSpPr>
        <p:spPr bwMode="auto">
          <a:xfrm>
            <a:off x="995509" y="2621682"/>
            <a:ext cx="1524000" cy="121920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a:off x="995509" y="3459882"/>
            <a:ext cx="1447800" cy="609600"/>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a:off x="995509" y="4221882"/>
            <a:ext cx="1447800"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9" name="Straight Arrow Connector 8"/>
          <p:cNvCxnSpPr>
            <a:endCxn id="5" idx="3"/>
          </p:cNvCxnSpPr>
          <p:nvPr/>
        </p:nvCxnSpPr>
        <p:spPr bwMode="auto">
          <a:xfrm flipV="1">
            <a:off x="995510" y="4511694"/>
            <a:ext cx="1615189" cy="13103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3586309" y="4145682"/>
            <a:ext cx="2209800" cy="1588"/>
          </a:xfrm>
          <a:prstGeom prst="straightConnector1">
            <a:avLst/>
          </a:prstGeom>
          <a:solidFill>
            <a:schemeClr val="accent1"/>
          </a:solidFill>
          <a:ln w="25400" cap="flat" cmpd="sng" algn="ctr">
            <a:solidFill>
              <a:schemeClr val="tx1"/>
            </a:solidFill>
            <a:prstDash val="solid"/>
            <a:round/>
            <a:headEnd type="none" w="med" len="med"/>
            <a:tailEnd type="arrow"/>
          </a:ln>
          <a:effectLst/>
        </p:spPr>
      </p:cxnSp>
      <p:sp>
        <p:nvSpPr>
          <p:cNvPr id="11" name="TextBox 10"/>
          <p:cNvSpPr txBox="1"/>
          <p:nvPr/>
        </p:nvSpPr>
        <p:spPr>
          <a:xfrm>
            <a:off x="462109" y="2240682"/>
            <a:ext cx="362600" cy="369332"/>
          </a:xfrm>
          <a:prstGeom prst="rect">
            <a:avLst/>
          </a:prstGeom>
          <a:noFill/>
        </p:spPr>
        <p:txBody>
          <a:bodyPr wrap="none" rtlCol="0">
            <a:spAutoFit/>
          </a:bodyPr>
          <a:lstStyle/>
          <a:p>
            <a:r>
              <a:rPr lang="en-US" dirty="0"/>
              <a:t>x</a:t>
            </a:r>
            <a:r>
              <a:rPr lang="en-US" baseline="-25000" dirty="0"/>
              <a:t>1</a:t>
            </a:r>
          </a:p>
        </p:txBody>
      </p:sp>
      <p:sp>
        <p:nvSpPr>
          <p:cNvPr id="12" name="TextBox 11"/>
          <p:cNvSpPr txBox="1"/>
          <p:nvPr/>
        </p:nvSpPr>
        <p:spPr>
          <a:xfrm>
            <a:off x="466941" y="3074417"/>
            <a:ext cx="362600" cy="369332"/>
          </a:xfrm>
          <a:prstGeom prst="rect">
            <a:avLst/>
          </a:prstGeom>
          <a:noFill/>
        </p:spPr>
        <p:txBody>
          <a:bodyPr wrap="none" rtlCol="0">
            <a:spAutoFit/>
          </a:bodyPr>
          <a:lstStyle/>
          <a:p>
            <a:r>
              <a:rPr lang="en-US" dirty="0"/>
              <a:t>x</a:t>
            </a:r>
            <a:r>
              <a:rPr lang="en-US" baseline="-25000" dirty="0"/>
              <a:t>2</a:t>
            </a:r>
          </a:p>
        </p:txBody>
      </p:sp>
      <p:sp>
        <p:nvSpPr>
          <p:cNvPr id="13" name="TextBox 12"/>
          <p:cNvSpPr txBox="1"/>
          <p:nvPr/>
        </p:nvSpPr>
        <p:spPr>
          <a:xfrm>
            <a:off x="462109" y="5589017"/>
            <a:ext cx="378630" cy="369332"/>
          </a:xfrm>
          <a:prstGeom prst="rect">
            <a:avLst/>
          </a:prstGeom>
          <a:noFill/>
        </p:spPr>
        <p:txBody>
          <a:bodyPr wrap="none" rtlCol="0">
            <a:spAutoFit/>
          </a:bodyPr>
          <a:lstStyle/>
          <a:p>
            <a:r>
              <a:rPr lang="en-US" dirty="0" err="1"/>
              <a:t>x</a:t>
            </a:r>
            <a:r>
              <a:rPr lang="en-US" baseline="-25000" dirty="0" err="1"/>
              <a:t>D</a:t>
            </a:r>
            <a:endParaRPr lang="en-US" baseline="-25000" dirty="0"/>
          </a:p>
        </p:txBody>
      </p:sp>
      <p:sp>
        <p:nvSpPr>
          <p:cNvPr id="14" name="TextBox 13"/>
          <p:cNvSpPr txBox="1"/>
          <p:nvPr/>
        </p:nvSpPr>
        <p:spPr>
          <a:xfrm>
            <a:off x="1533741" y="2545482"/>
            <a:ext cx="428322" cy="369332"/>
          </a:xfrm>
          <a:prstGeom prst="rect">
            <a:avLst/>
          </a:prstGeom>
          <a:noFill/>
        </p:spPr>
        <p:txBody>
          <a:bodyPr wrap="none" rtlCol="0">
            <a:spAutoFit/>
          </a:bodyPr>
          <a:lstStyle/>
          <a:p>
            <a:r>
              <a:rPr lang="en-US" dirty="0"/>
              <a:t>w</a:t>
            </a:r>
            <a:r>
              <a:rPr lang="en-US" baseline="-25000" dirty="0"/>
              <a:t>1</a:t>
            </a:r>
          </a:p>
        </p:txBody>
      </p:sp>
      <p:sp>
        <p:nvSpPr>
          <p:cNvPr id="15" name="TextBox 14"/>
          <p:cNvSpPr txBox="1"/>
          <p:nvPr/>
        </p:nvSpPr>
        <p:spPr>
          <a:xfrm>
            <a:off x="1533741" y="3226817"/>
            <a:ext cx="428322" cy="369332"/>
          </a:xfrm>
          <a:prstGeom prst="rect">
            <a:avLst/>
          </a:prstGeom>
          <a:noFill/>
        </p:spPr>
        <p:txBody>
          <a:bodyPr wrap="none" rtlCol="0">
            <a:spAutoFit/>
          </a:bodyPr>
          <a:lstStyle/>
          <a:p>
            <a:r>
              <a:rPr lang="en-US" dirty="0"/>
              <a:t>w</a:t>
            </a:r>
            <a:r>
              <a:rPr lang="en-US" baseline="-25000" dirty="0"/>
              <a:t>2</a:t>
            </a:r>
          </a:p>
        </p:txBody>
      </p:sp>
      <p:sp>
        <p:nvSpPr>
          <p:cNvPr id="16" name="TextBox 15"/>
          <p:cNvSpPr txBox="1"/>
          <p:nvPr/>
        </p:nvSpPr>
        <p:spPr>
          <a:xfrm>
            <a:off x="1528909" y="4141217"/>
            <a:ext cx="428322" cy="369332"/>
          </a:xfrm>
          <a:prstGeom prst="rect">
            <a:avLst/>
          </a:prstGeom>
          <a:noFill/>
        </p:spPr>
        <p:txBody>
          <a:bodyPr wrap="none" rtlCol="0">
            <a:spAutoFit/>
          </a:bodyPr>
          <a:lstStyle/>
          <a:p>
            <a:r>
              <a:rPr lang="en-US" dirty="0"/>
              <a:t>w</a:t>
            </a:r>
            <a:r>
              <a:rPr lang="en-US" baseline="-25000" dirty="0"/>
              <a:t>3</a:t>
            </a:r>
          </a:p>
        </p:txBody>
      </p:sp>
      <p:sp>
        <p:nvSpPr>
          <p:cNvPr id="17" name="TextBox 16"/>
          <p:cNvSpPr txBox="1"/>
          <p:nvPr/>
        </p:nvSpPr>
        <p:spPr>
          <a:xfrm>
            <a:off x="462109" y="3912617"/>
            <a:ext cx="362600" cy="369332"/>
          </a:xfrm>
          <a:prstGeom prst="rect">
            <a:avLst/>
          </a:prstGeom>
          <a:noFill/>
        </p:spPr>
        <p:txBody>
          <a:bodyPr wrap="none" rtlCol="0">
            <a:spAutoFit/>
          </a:bodyPr>
          <a:lstStyle/>
          <a:p>
            <a:r>
              <a:rPr lang="en-US" dirty="0"/>
              <a:t>x</a:t>
            </a:r>
            <a:r>
              <a:rPr lang="en-US" baseline="-25000" dirty="0"/>
              <a:t>3</a:t>
            </a:r>
          </a:p>
        </p:txBody>
      </p:sp>
      <p:sp>
        <p:nvSpPr>
          <p:cNvPr id="18" name="TextBox 17"/>
          <p:cNvSpPr txBox="1"/>
          <p:nvPr/>
        </p:nvSpPr>
        <p:spPr>
          <a:xfrm>
            <a:off x="1528909" y="5364882"/>
            <a:ext cx="444352" cy="369332"/>
          </a:xfrm>
          <a:prstGeom prst="rect">
            <a:avLst/>
          </a:prstGeom>
          <a:noFill/>
        </p:spPr>
        <p:txBody>
          <a:bodyPr wrap="none" rtlCol="0">
            <a:spAutoFit/>
          </a:bodyPr>
          <a:lstStyle/>
          <a:p>
            <a:r>
              <a:rPr lang="en-US" dirty="0" err="1"/>
              <a:t>w</a:t>
            </a:r>
            <a:r>
              <a:rPr lang="en-US" baseline="-25000" dirty="0" err="1"/>
              <a:t>D</a:t>
            </a:r>
            <a:endParaRPr lang="en-US" baseline="-25000" dirty="0"/>
          </a:p>
        </p:txBody>
      </p:sp>
      <p:sp>
        <p:nvSpPr>
          <p:cNvPr id="21" name="TextBox 20"/>
          <p:cNvSpPr txBox="1"/>
          <p:nvPr/>
        </p:nvSpPr>
        <p:spPr>
          <a:xfrm>
            <a:off x="233509" y="1402482"/>
            <a:ext cx="696024" cy="369332"/>
          </a:xfrm>
          <a:prstGeom prst="rect">
            <a:avLst/>
          </a:prstGeom>
          <a:noFill/>
        </p:spPr>
        <p:txBody>
          <a:bodyPr wrap="none" rtlCol="0">
            <a:spAutoFit/>
          </a:bodyPr>
          <a:lstStyle/>
          <a:p>
            <a:r>
              <a:rPr lang="en-US" b="1" dirty="0"/>
              <a:t>Input</a:t>
            </a:r>
          </a:p>
        </p:txBody>
      </p:sp>
      <p:sp>
        <p:nvSpPr>
          <p:cNvPr id="22" name="TextBox 21"/>
          <p:cNvSpPr txBox="1"/>
          <p:nvPr/>
        </p:nvSpPr>
        <p:spPr>
          <a:xfrm>
            <a:off x="1151738" y="2007617"/>
            <a:ext cx="959815" cy="369332"/>
          </a:xfrm>
          <a:prstGeom prst="rect">
            <a:avLst/>
          </a:prstGeom>
          <a:noFill/>
        </p:spPr>
        <p:txBody>
          <a:bodyPr wrap="none" rtlCol="0">
            <a:spAutoFit/>
          </a:bodyPr>
          <a:lstStyle/>
          <a:p>
            <a:r>
              <a:rPr lang="en-US" b="1" dirty="0"/>
              <a:t>Weights</a:t>
            </a:r>
          </a:p>
        </p:txBody>
      </p:sp>
      <p:sp>
        <p:nvSpPr>
          <p:cNvPr id="24" name="TextBox 23"/>
          <p:cNvSpPr txBox="1"/>
          <p:nvPr/>
        </p:nvSpPr>
        <p:spPr>
          <a:xfrm>
            <a:off x="462109" y="4374283"/>
            <a:ext cx="269626" cy="1200329"/>
          </a:xfrm>
          <a:prstGeom prst="rect">
            <a:avLst/>
          </a:prstGeom>
          <a:noFill/>
        </p:spPr>
        <p:txBody>
          <a:bodyPr wrap="none" rtlCol="0">
            <a:spAutoFit/>
          </a:bodyPr>
          <a:lstStyle/>
          <a:p>
            <a:r>
              <a:rPr lang="en-US" sz="2400" dirty="0">
                <a:sym typeface="Symbol"/>
              </a:rPr>
              <a:t>.</a:t>
            </a:r>
          </a:p>
          <a:p>
            <a:r>
              <a:rPr lang="en-US" sz="2400" dirty="0">
                <a:sym typeface="Symbol"/>
              </a:rPr>
              <a:t>.</a:t>
            </a:r>
          </a:p>
          <a:p>
            <a:r>
              <a:rPr lang="en-US" sz="2400" dirty="0">
                <a:sym typeface="Symbol"/>
              </a:rPr>
              <a:t>.</a:t>
            </a:r>
            <a:endParaRPr lang="en-US" sz="2400" dirty="0"/>
          </a:p>
        </p:txBody>
      </p:sp>
      <p:cxnSp>
        <p:nvCxnSpPr>
          <p:cNvPr id="26" name="Elbow Connector 25"/>
          <p:cNvCxnSpPr/>
          <p:nvPr/>
        </p:nvCxnSpPr>
        <p:spPr>
          <a:xfrm flipV="1">
            <a:off x="2671909" y="3824749"/>
            <a:ext cx="685800" cy="609600"/>
          </a:xfrm>
          <a:prstGeom prst="bentConnector3">
            <a:avLst>
              <a:gd name="adj1"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738710" y="3596149"/>
            <a:ext cx="1784463" cy="369332"/>
          </a:xfrm>
          <a:prstGeom prst="rect">
            <a:avLst/>
          </a:prstGeom>
          <a:noFill/>
        </p:spPr>
        <p:txBody>
          <a:bodyPr wrap="none" rtlCol="0">
            <a:spAutoFit/>
          </a:bodyPr>
          <a:lstStyle/>
          <a:p>
            <a:r>
              <a:rPr lang="en-US" b="1" dirty="0"/>
              <a:t>Output:</a:t>
            </a:r>
            <a:r>
              <a:rPr lang="en-US" dirty="0"/>
              <a:t> </a:t>
            </a:r>
            <a:r>
              <a:rPr lang="en-US" dirty="0" err="1">
                <a:sym typeface="Symbol"/>
              </a:rPr>
              <a:t>sgn</a:t>
            </a:r>
            <a:r>
              <a:rPr lang="en-US" dirty="0"/>
              <a:t>(</a:t>
            </a:r>
            <a:r>
              <a:rPr lang="en-US" b="1" dirty="0" err="1"/>
              <a:t>w</a:t>
            </a:r>
            <a:r>
              <a:rPr lang="en-US" b="1" dirty="0" err="1">
                <a:sym typeface="Symbol"/>
              </a:rPr>
              <a:t>x</a:t>
            </a:r>
            <a:r>
              <a:rPr lang="en-US" dirty="0">
                <a:sym typeface="Symbol"/>
              </a:rPr>
              <a:t>)</a:t>
            </a:r>
            <a:endParaRPr lang="en-US" dirty="0"/>
          </a:p>
        </p:txBody>
      </p:sp>
      <p:sp>
        <p:nvSpPr>
          <p:cNvPr id="3" name="TextBox 2"/>
          <p:cNvSpPr txBox="1"/>
          <p:nvPr/>
        </p:nvSpPr>
        <p:spPr>
          <a:xfrm>
            <a:off x="4729309" y="5243022"/>
            <a:ext cx="2819400" cy="1200329"/>
          </a:xfrm>
          <a:prstGeom prst="rect">
            <a:avLst/>
          </a:prstGeom>
          <a:noFill/>
        </p:spPr>
        <p:txBody>
          <a:bodyPr wrap="square" rtlCol="0">
            <a:spAutoFit/>
          </a:bodyPr>
          <a:lstStyle/>
          <a:p>
            <a:r>
              <a:rPr lang="en-US" dirty="0"/>
              <a:t>Can incorporate bias as component of the weight vector by always including a feature with value set to 1</a:t>
            </a:r>
          </a:p>
        </p:txBody>
      </p:sp>
      <p:cxnSp>
        <p:nvCxnSpPr>
          <p:cNvPr id="19" name="Straight Arrow Connector 18"/>
          <p:cNvCxnSpPr>
            <a:stCxn id="3" idx="0"/>
          </p:cNvCxnSpPr>
          <p:nvPr/>
        </p:nvCxnSpPr>
        <p:spPr>
          <a:xfrm flipH="1" flipV="1">
            <a:off x="5872309" y="3965481"/>
            <a:ext cx="266700" cy="12775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Content Placeholder 2"/>
              <p:cNvSpPr>
                <a:spLocks noGrp="1"/>
              </p:cNvSpPr>
              <p:nvPr>
                <p:ph idx="1"/>
              </p:nvPr>
            </p:nvSpPr>
            <p:spPr>
              <a:xfrm>
                <a:off x="6325787" y="242235"/>
                <a:ext cx="5411296" cy="5000786"/>
              </a:xfrm>
            </p:spPr>
            <p:txBody>
              <a:bodyPr>
                <a:normAutofit/>
              </a:bodyPr>
              <a:lstStyle/>
              <a:p>
                <a:pPr marL="0" indent="0">
                  <a:buNone/>
                </a:pPr>
                <a:r>
                  <a:rPr lang="en-US" dirty="0"/>
                  <a:t>Perceptron classification function:</a:t>
                </a:r>
              </a:p>
              <a:p>
                <a:endParaRPr lang="en-US" sz="1200" dirty="0"/>
              </a:p>
              <a:p>
                <a:pPr>
                  <a:buNone/>
                </a:pPr>
                <a:r>
                  <a:rPr lang="en-US" dirty="0"/>
                  <a:t>y* = </a:t>
                </a:r>
                <a:r>
                  <a:rPr lang="en-US" dirty="0" err="1"/>
                  <a:t>sgn</a:t>
                </a:r>
                <a:r>
                  <a:rPr lang="en-US" dirty="0"/>
                  <a:t>(w</a:t>
                </a:r>
                <a:r>
                  <a:rPr lang="en-US" baseline="-25000" dirty="0"/>
                  <a:t>1</a:t>
                </a:r>
                <a:r>
                  <a:rPr lang="en-US" dirty="0"/>
                  <a:t>x</a:t>
                </a:r>
                <a:r>
                  <a:rPr lang="en-US" baseline="-25000" dirty="0"/>
                  <a:t>1</a:t>
                </a:r>
                <a:r>
                  <a:rPr lang="en-US" dirty="0"/>
                  <a:t> + w</a:t>
                </a:r>
                <a:r>
                  <a:rPr lang="en-US" baseline="-25000" dirty="0"/>
                  <a:t>2</a:t>
                </a:r>
                <a:r>
                  <a:rPr lang="en-US" dirty="0"/>
                  <a:t>x</a:t>
                </a:r>
                <a:r>
                  <a:rPr lang="en-US" baseline="-25000" dirty="0"/>
                  <a:t>2</a:t>
                </a:r>
                <a:r>
                  <a:rPr lang="en-US" dirty="0"/>
                  <a:t> + … + </a:t>
                </a:r>
                <a:r>
                  <a:rPr lang="en-US" dirty="0" err="1"/>
                  <a:t>w</a:t>
                </a:r>
                <a:r>
                  <a:rPr lang="en-US" baseline="-25000" dirty="0" err="1"/>
                  <a:t>D</a:t>
                </a:r>
                <a:r>
                  <a:rPr lang="en-US" dirty="0" err="1"/>
                  <a:t>x</a:t>
                </a:r>
                <a:r>
                  <a:rPr lang="en-US" baseline="-25000" dirty="0" err="1"/>
                  <a:t>D</a:t>
                </a:r>
                <a:r>
                  <a:rPr lang="en-US" baseline="-25000" dirty="0"/>
                  <a:t> </a:t>
                </a:r>
                <a:r>
                  <a:rPr lang="en-US" dirty="0"/>
                  <a:t>+ b) = </a:t>
                </a:r>
                <a:r>
                  <a:rPr lang="en-US" dirty="0" err="1"/>
                  <a:t>sgn</a:t>
                </a:r>
                <a:r>
                  <a:rPr lang="en-US" dirty="0"/>
                  <a:t>(</a:t>
                </a:r>
                <a14:m>
                  <m:oMath xmlns:m="http://schemas.openxmlformats.org/officeDocument/2006/math">
                    <m:sSup>
                      <m:sSupPr>
                        <m:ctrlPr>
                          <a:rPr lang="en-US" i="1" dirty="0" smtClean="0">
                            <a:latin typeface="Cambria Math" panose="02040503050406030204" pitchFamily="18" charset="0"/>
                          </a:rPr>
                        </m:ctrlPr>
                      </m:sSupPr>
                      <m:e>
                        <m:acc>
                          <m:accPr>
                            <m:chr m:val="⃗"/>
                            <m:ctrlPr>
                              <a:rPr lang="en-US" i="1" dirty="0">
                                <a:latin typeface="Cambria Math" panose="02040503050406030204" pitchFamily="18" charset="0"/>
                              </a:rPr>
                            </m:ctrlPr>
                          </m:accPr>
                          <m:e>
                            <m:r>
                              <a:rPr lang="en-US" b="0" i="1" dirty="0" smtClean="0">
                                <a:latin typeface="Cambria Math" panose="02040503050406030204" pitchFamily="18" charset="0"/>
                                <a:ea typeface="Cambria Math" panose="02040503050406030204" pitchFamily="18" charset="0"/>
                              </a:rPr>
                              <m:t>𝑤</m:t>
                            </m:r>
                          </m:e>
                        </m:acc>
                      </m:e>
                      <m:sup>
                        <m:r>
                          <a:rPr lang="en-US" b="0" i="1" dirty="0" smtClean="0">
                            <a:latin typeface="Cambria Math" panose="02040503050406030204" pitchFamily="18" charset="0"/>
                          </a:rPr>
                          <m:t>𝑇</m:t>
                        </m:r>
                      </m:sup>
                    </m:sSup>
                    <m:acc>
                      <m:accPr>
                        <m:chr m:val="⃗"/>
                        <m:ctrlPr>
                          <a:rPr lang="en-US" i="1" dirty="0">
                            <a:latin typeface="Cambria Math" panose="02040503050406030204" pitchFamily="18" charset="0"/>
                          </a:rPr>
                        </m:ctrlPr>
                      </m:accPr>
                      <m:e>
                        <m:r>
                          <a:rPr lang="en-US" b="0" i="1" dirty="0" smtClean="0">
                            <a:latin typeface="Cambria Math" panose="02040503050406030204" pitchFamily="18" charset="0"/>
                            <a:ea typeface="Cambria Math" panose="02040503050406030204" pitchFamily="18" charset="0"/>
                          </a:rPr>
                          <m:t>𝑥</m:t>
                        </m:r>
                      </m:e>
                    </m:acc>
                  </m:oMath>
                </a14:m>
                <a:r>
                  <a:rPr lang="en-US" dirty="0"/>
                  <a:t>)</a:t>
                </a:r>
              </a:p>
              <a:p>
                <a:pPr>
                  <a:buNone/>
                </a:pPr>
                <a:endParaRPr lang="en-US" dirty="0"/>
              </a:p>
              <a:p>
                <a:pPr>
                  <a:buNone/>
                </a:pPr>
                <a:r>
                  <a:rPr lang="en-US" dirty="0"/>
                  <a:t>Where </a:t>
                </a:r>
                <a14:m>
                  <m:oMath xmlns:m="http://schemas.openxmlformats.org/officeDocument/2006/math">
                    <m:acc>
                      <m:accPr>
                        <m:chr m:val="⃗"/>
                        <m:ctrlPr>
                          <a:rPr lang="en-US" i="1" dirty="0">
                            <a:latin typeface="Cambria Math" panose="02040503050406030204" pitchFamily="18" charset="0"/>
                          </a:rPr>
                        </m:ctrlPr>
                      </m:accPr>
                      <m:e>
                        <m:r>
                          <a:rPr lang="en-US" b="0" i="1" dirty="0" smtClean="0">
                            <a:latin typeface="Cambria Math" panose="02040503050406030204" pitchFamily="18" charset="0"/>
                            <a:ea typeface="Cambria Math" panose="02040503050406030204" pitchFamily="18" charset="0"/>
                          </a:rPr>
                          <m:t>𝑤</m:t>
                        </m:r>
                      </m:e>
                    </m:acc>
                    <m:r>
                      <a:rPr lang="en-US" b="0" i="1" dirty="0" smtClean="0">
                        <a:latin typeface="Cambria Math" panose="02040503050406030204" pitchFamily="18" charset="0"/>
                        <a:ea typeface="Cambria Math" panose="02040503050406030204" pitchFamily="18" charset="0"/>
                      </a:rPr>
                      <m:t>=</m:t>
                    </m:r>
                    <m:sSup>
                      <m:sSupPr>
                        <m:ctrlPr>
                          <a:rPr lang="en-US" i="1" dirty="0" smtClean="0">
                            <a:latin typeface="Cambria Math" panose="02040503050406030204" pitchFamily="18" charset="0"/>
                            <a:ea typeface="Cambria Math" panose="02040503050406030204" pitchFamily="18" charset="0"/>
                          </a:rPr>
                        </m:ctrlPr>
                      </m:sSupPr>
                      <m:e>
                        <m:r>
                          <a:rPr lang="en-US" b="0" i="1" dirty="0" smtClean="0">
                            <a:latin typeface="Cambria Math" panose="02040503050406030204" pitchFamily="18" charset="0"/>
                            <a:ea typeface="Cambria Math" panose="02040503050406030204" pitchFamily="18" charset="0"/>
                          </a:rPr>
                          <m:t>[</m:t>
                        </m:r>
                        <m:sSub>
                          <m:sSubPr>
                            <m:ctrlPr>
                              <a:rPr lang="en-US" i="1" dirty="0" smtClean="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𝑤</m:t>
                            </m:r>
                          </m:e>
                          <m:sub>
                            <m:r>
                              <a:rPr lang="en-US" b="0" i="1" dirty="0" smtClean="0">
                                <a:latin typeface="Cambria Math" panose="02040503050406030204" pitchFamily="18" charset="0"/>
                                <a:ea typeface="Cambria Math" panose="02040503050406030204" pitchFamily="18" charset="0"/>
                              </a:rPr>
                              <m:t>1</m:t>
                            </m:r>
                          </m:sub>
                        </m:sSub>
                        <m:r>
                          <a:rPr lang="en-US" b="0" i="1" dirty="0" smtClean="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𝑤</m:t>
                            </m:r>
                          </m:e>
                          <m:sub>
                            <m:r>
                              <a:rPr lang="en-US" b="0" i="1" dirty="0" smtClean="0">
                                <a:latin typeface="Cambria Math" panose="02040503050406030204" pitchFamily="18" charset="0"/>
                                <a:ea typeface="Cambria Math" panose="02040503050406030204" pitchFamily="18" charset="0"/>
                              </a:rPr>
                              <m:t>𝐷</m:t>
                            </m:r>
                          </m:sub>
                        </m:sSub>
                        <m:r>
                          <a:rPr lang="en-US" b="0"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𝑏</m:t>
                        </m:r>
                        <m:r>
                          <a:rPr lang="en-US" b="0" i="1" dirty="0" smtClean="0">
                            <a:latin typeface="Cambria Math" panose="02040503050406030204" pitchFamily="18" charset="0"/>
                            <a:ea typeface="Cambria Math" panose="02040503050406030204" pitchFamily="18" charset="0"/>
                          </a:rPr>
                          <m:t>]</m:t>
                        </m:r>
                      </m:e>
                      <m:sup>
                        <m:r>
                          <a:rPr lang="en-US" b="0" i="1" dirty="0" smtClean="0">
                            <a:latin typeface="Cambria Math" panose="02040503050406030204" pitchFamily="18" charset="0"/>
                            <a:ea typeface="Cambria Math" panose="02040503050406030204" pitchFamily="18" charset="0"/>
                          </a:rPr>
                          <m:t>𝑇</m:t>
                        </m:r>
                      </m:sup>
                    </m:sSup>
                  </m:oMath>
                </a14:m>
                <a:endParaRPr lang="en-US" dirty="0"/>
              </a:p>
              <a:p>
                <a:pPr>
                  <a:buNone/>
                </a:pPr>
                <a:r>
                  <a:rPr lang="en-US" dirty="0"/>
                  <a:t>and </a:t>
                </a:r>
                <a14:m>
                  <m:oMath xmlns:m="http://schemas.openxmlformats.org/officeDocument/2006/math">
                    <m:acc>
                      <m:accPr>
                        <m:chr m:val="⃗"/>
                        <m:ctrlPr>
                          <a:rPr lang="en-US" i="1" dirty="0">
                            <a:latin typeface="Cambria Math" panose="02040503050406030204" pitchFamily="18" charset="0"/>
                          </a:rPr>
                        </m:ctrlPr>
                      </m:accPr>
                      <m:e>
                        <m:r>
                          <a:rPr lang="en-US" b="0" i="1" dirty="0" smtClean="0">
                            <a:latin typeface="Cambria Math" panose="02040503050406030204" pitchFamily="18" charset="0"/>
                            <a:ea typeface="Cambria Math" panose="02040503050406030204" pitchFamily="18" charset="0"/>
                          </a:rPr>
                          <m:t>𝑥</m:t>
                        </m:r>
                      </m:e>
                    </m:acc>
                    <m:r>
                      <a:rPr lang="en-US" i="1" dirty="0">
                        <a:latin typeface="Cambria Math" panose="02040503050406030204" pitchFamily="18" charset="0"/>
                        <a:ea typeface="Cambria Math" panose="02040503050406030204" pitchFamily="18" charset="0"/>
                      </a:rPr>
                      <m:t>=</m:t>
                    </m:r>
                    <m:sSup>
                      <m:sSupPr>
                        <m:ctrlPr>
                          <a:rPr lang="en-US" i="1" dirty="0">
                            <a:latin typeface="Cambria Math" panose="02040503050406030204" pitchFamily="18" charset="0"/>
                            <a:ea typeface="Cambria Math" panose="02040503050406030204" pitchFamily="18" charset="0"/>
                          </a:rPr>
                        </m:ctrlPr>
                      </m:sSupPr>
                      <m:e>
                        <m:r>
                          <a:rPr lang="en-US"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𝑥</m:t>
                            </m:r>
                          </m:e>
                          <m:sub>
                            <m:r>
                              <a:rPr lang="en-US" i="1" dirty="0">
                                <a:latin typeface="Cambria Math" panose="02040503050406030204" pitchFamily="18" charset="0"/>
                                <a:ea typeface="Cambria Math" panose="02040503050406030204" pitchFamily="18" charset="0"/>
                              </a:rPr>
                              <m:t>1</m:t>
                            </m:r>
                          </m:sub>
                        </m:sSub>
                        <m:r>
                          <a:rPr lang="en-US" i="1" dirty="0">
                            <a:latin typeface="Cambria Math" panose="02040503050406030204" pitchFamily="18" charset="0"/>
                            <a:ea typeface="Cambria Math" panose="02040503050406030204" pitchFamily="18" charset="0"/>
                          </a:rPr>
                          <m:t>,…,</m:t>
                        </m:r>
                        <m:sSub>
                          <m:sSubPr>
                            <m:ctrlPr>
                              <a:rPr lang="en-US" i="1" dirty="0">
                                <a:latin typeface="Cambria Math" panose="02040503050406030204" pitchFamily="18" charset="0"/>
                                <a:ea typeface="Cambria Math" panose="02040503050406030204" pitchFamily="18" charset="0"/>
                              </a:rPr>
                            </m:ctrlPr>
                          </m:sSubPr>
                          <m:e>
                            <m:r>
                              <a:rPr lang="en-US" b="0" i="1" dirty="0" smtClean="0">
                                <a:latin typeface="Cambria Math" panose="02040503050406030204" pitchFamily="18" charset="0"/>
                                <a:ea typeface="Cambria Math" panose="02040503050406030204" pitchFamily="18" charset="0"/>
                              </a:rPr>
                              <m:t>𝑥</m:t>
                            </m:r>
                          </m:e>
                          <m:sub>
                            <m:r>
                              <a:rPr lang="en-US" b="0" i="1" dirty="0" smtClean="0">
                                <a:latin typeface="Cambria Math" panose="02040503050406030204" pitchFamily="18" charset="0"/>
                                <a:ea typeface="Cambria Math" panose="02040503050406030204" pitchFamily="18" charset="0"/>
                              </a:rPr>
                              <m:t>𝐷</m:t>
                            </m:r>
                          </m:sub>
                        </m:sSub>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1</m:t>
                        </m:r>
                        <m:r>
                          <a:rPr lang="en-US" i="1" dirty="0">
                            <a:latin typeface="Cambria Math" panose="02040503050406030204" pitchFamily="18" charset="0"/>
                            <a:ea typeface="Cambria Math" panose="02040503050406030204" pitchFamily="18" charset="0"/>
                          </a:rPr>
                          <m:t>]</m:t>
                        </m:r>
                      </m:e>
                      <m:sup>
                        <m:r>
                          <a:rPr lang="en-US" i="1" dirty="0">
                            <a:latin typeface="Cambria Math" panose="02040503050406030204" pitchFamily="18" charset="0"/>
                            <a:ea typeface="Cambria Math" panose="02040503050406030204" pitchFamily="18" charset="0"/>
                          </a:rPr>
                          <m:t>𝑇</m:t>
                        </m:r>
                      </m:sup>
                    </m:sSup>
                  </m:oMath>
                </a14:m>
                <a:endParaRPr lang="en-US" dirty="0"/>
              </a:p>
            </p:txBody>
          </p:sp>
        </mc:Choice>
        <mc:Fallback xmlns="">
          <p:sp>
            <p:nvSpPr>
              <p:cNvPr id="25" name="Content Placeholder 2"/>
              <p:cNvSpPr>
                <a:spLocks noGrp="1" noRot="1" noChangeAspect="1" noMove="1" noResize="1" noEditPoints="1" noAdjustHandles="1" noChangeArrowheads="1" noChangeShapeType="1" noTextEdit="1"/>
              </p:cNvSpPr>
              <p:nvPr>
                <p:ph idx="1"/>
              </p:nvPr>
            </p:nvSpPr>
            <p:spPr>
              <a:xfrm>
                <a:off x="6325787" y="242235"/>
                <a:ext cx="5411296" cy="5000786"/>
              </a:xfrm>
              <a:blipFill>
                <a:blip r:embed="rId3"/>
                <a:stretch>
                  <a:fillRect l="-2108" t="-1772" r="-2342"/>
                </a:stretch>
              </a:blipFill>
            </p:spPr>
            <p:txBody>
              <a:bodyPr/>
              <a:lstStyle/>
              <a:p>
                <a:r>
                  <a:rPr lang="en-US">
                    <a:noFill/>
                  </a:rPr>
                  <a:t> </a:t>
                </a:r>
              </a:p>
            </p:txBody>
          </p:sp>
        </mc:Fallback>
      </mc:AlternateContent>
    </p:spTree>
    <p:extLst>
      <p:ext uri="{BB962C8B-B14F-4D97-AF65-F5344CB8AC3E}">
        <p14:creationId xmlns:p14="http://schemas.microsoft.com/office/powerpoint/2010/main" val="41173805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0" y="0"/>
            <a:ext cx="3423316" cy="1143000"/>
          </a:xfrm>
        </p:spPr>
        <p:txBody>
          <a:bodyPr/>
          <a:lstStyle/>
          <a:p>
            <a:r>
              <a:rPr lang="en-US" dirty="0"/>
              <a:t>Perceptron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63771" y="924635"/>
                <a:ext cx="11313995" cy="5708180"/>
              </a:xfrm>
            </p:spPr>
            <p:txBody>
              <a:bodyPr>
                <a:noAutofit/>
              </a:bodyPr>
              <a:lstStyle/>
              <a:p>
                <a:pPr marL="0" indent="0">
                  <a:buNone/>
                </a:pPr>
                <a:r>
                  <a:rPr lang="en-US" sz="3200" dirty="0"/>
                  <a:t>For each training instance </a:t>
                </a:r>
                <a14:m>
                  <m:oMath xmlns:m="http://schemas.openxmlformats.org/officeDocument/2006/math">
                    <m:acc>
                      <m:accPr>
                        <m:chr m:val="⃗"/>
                        <m:ctrlPr>
                          <a:rPr lang="en-US" sz="3200" b="1" i="1" dirty="0" smtClean="0">
                            <a:latin typeface="Cambria Math" panose="02040503050406030204" pitchFamily="18" charset="0"/>
                          </a:rPr>
                        </m:ctrlPr>
                      </m:accPr>
                      <m:e>
                        <m:r>
                          <a:rPr lang="en-US" sz="3200" b="1" i="1" dirty="0" smtClean="0">
                            <a:latin typeface="Cambria Math" panose="02040503050406030204" pitchFamily="18" charset="0"/>
                          </a:rPr>
                          <m:t>𝒙</m:t>
                        </m:r>
                      </m:e>
                    </m:acc>
                  </m:oMath>
                </a14:m>
                <a:r>
                  <a:rPr lang="en-US" sz="3200" dirty="0"/>
                  <a:t> with ground truth label </a:t>
                </a:r>
                <a14:m>
                  <m:oMath xmlns:m="http://schemas.openxmlformats.org/officeDocument/2006/math">
                    <m:r>
                      <a:rPr lang="en-US" sz="3200" b="0" i="1" dirty="0" smtClean="0">
                        <a:latin typeface="Cambria Math" panose="02040503050406030204" pitchFamily="18" charset="0"/>
                      </a:rPr>
                      <m:t>𝑦</m:t>
                    </m:r>
                    <m:r>
                      <a:rPr lang="en-US" sz="3200" i="1" dirty="0" smtClean="0">
                        <a:latin typeface="Cambria Math" panose="02040503050406030204" pitchFamily="18" charset="0"/>
                        <a:ea typeface="Cambria Math" panose="02040503050406030204" pitchFamily="18" charset="0"/>
                      </a:rPr>
                      <m:t>∈</m:t>
                    </m:r>
                    <m:r>
                      <a:rPr lang="en-US" sz="3200" b="0" i="1" dirty="0" smtClean="0">
                        <a:latin typeface="Cambria Math" panose="02040503050406030204" pitchFamily="18" charset="0"/>
                        <a:ea typeface="Cambria Math" panose="02040503050406030204" pitchFamily="18" charset="0"/>
                      </a:rPr>
                      <m:t>{−1,1}</m:t>
                    </m:r>
                  </m:oMath>
                </a14:m>
                <a:r>
                  <a:rPr lang="en-US" sz="3200" dirty="0"/>
                  <a:t>:</a:t>
                </a:r>
              </a:p>
              <a:p>
                <a:pPr lvl="1"/>
                <a:r>
                  <a:rPr lang="en-US" sz="3200" dirty="0"/>
                  <a:t>Classify with current weights: </a:t>
                </a:r>
                <a14:m>
                  <m:oMath xmlns:m="http://schemas.openxmlformats.org/officeDocument/2006/math">
                    <m:sSup>
                      <m:sSupPr>
                        <m:ctrlPr>
                          <a:rPr lang="en-US" sz="3600" b="0" i="1" dirty="0" smtClean="0">
                            <a:solidFill>
                              <a:schemeClr val="tx1"/>
                            </a:solidFill>
                            <a:latin typeface="Cambria Math" panose="02040503050406030204" pitchFamily="18" charset="0"/>
                          </a:rPr>
                        </m:ctrlPr>
                      </m:sSupPr>
                      <m:e>
                        <m:r>
                          <a:rPr lang="en-US" sz="3600" b="0" i="1" dirty="0" smtClean="0">
                            <a:solidFill>
                              <a:schemeClr val="tx1"/>
                            </a:solidFill>
                            <a:latin typeface="Cambria Math" panose="02040503050406030204" pitchFamily="18" charset="0"/>
                          </a:rPr>
                          <m:t>𝑦</m:t>
                        </m:r>
                      </m:e>
                      <m:sup>
                        <m:r>
                          <a:rPr lang="en-US" sz="3600" b="0" i="1" dirty="0" smtClean="0">
                            <a:solidFill>
                              <a:schemeClr val="tx1"/>
                            </a:solidFill>
                            <a:latin typeface="Cambria Math" panose="02040503050406030204" pitchFamily="18" charset="0"/>
                          </a:rPr>
                          <m:t>∗</m:t>
                        </m:r>
                      </m:sup>
                    </m:sSup>
                    <m:r>
                      <a:rPr lang="en-US" sz="3600" i="1" dirty="0" smtClean="0">
                        <a:solidFill>
                          <a:schemeClr val="tx1"/>
                        </a:solidFill>
                        <a:latin typeface="Cambria Math" panose="02040503050406030204" pitchFamily="18" charset="0"/>
                      </a:rPr>
                      <m:t>=</m:t>
                    </m:r>
                    <m:r>
                      <m:rPr>
                        <m:sty m:val="p"/>
                      </m:rPr>
                      <a:rPr lang="en-US" sz="3600" i="0" dirty="0" err="1" smtClean="0">
                        <a:solidFill>
                          <a:schemeClr val="tx1"/>
                        </a:solidFill>
                        <a:latin typeface="Cambria Math" panose="02040503050406030204" pitchFamily="18" charset="0"/>
                      </a:rPr>
                      <m:t>sgn</m:t>
                    </m:r>
                    <m:r>
                      <a:rPr lang="en-US" sz="3600" i="1" dirty="0" smtClean="0">
                        <a:solidFill>
                          <a:schemeClr val="tx1"/>
                        </a:solidFill>
                        <a:latin typeface="Cambria Math" panose="02040503050406030204" pitchFamily="18" charset="0"/>
                      </a:rPr>
                      <m:t>(</m:t>
                    </m:r>
                    <m:sSup>
                      <m:sSupPr>
                        <m:ctrlPr>
                          <a:rPr lang="en-US" sz="3200" i="1" dirty="0" smtClean="0">
                            <a:solidFill>
                              <a:schemeClr val="tx1"/>
                            </a:solidFill>
                            <a:latin typeface="Cambria Math" panose="02040503050406030204" pitchFamily="18" charset="0"/>
                          </a:rPr>
                        </m:ctrlPr>
                      </m:sSupPr>
                      <m:e>
                        <m:acc>
                          <m:accPr>
                            <m:chr m:val="⃗"/>
                            <m:ctrlPr>
                              <a:rPr lang="en-US" sz="3200" i="1" dirty="0">
                                <a:solidFill>
                                  <a:schemeClr val="tx1"/>
                                </a:solidFill>
                                <a:latin typeface="Cambria Math" panose="02040503050406030204" pitchFamily="18" charset="0"/>
                              </a:rPr>
                            </m:ctrlPr>
                          </m:accPr>
                          <m:e>
                            <m:r>
                              <a:rPr lang="en-US" sz="3200" b="0" i="1" dirty="0" smtClean="0">
                                <a:solidFill>
                                  <a:schemeClr val="tx1"/>
                                </a:solidFill>
                                <a:latin typeface="Cambria Math" panose="02040503050406030204" pitchFamily="18" charset="0"/>
                                <a:ea typeface="Cambria Math" panose="02040503050406030204" pitchFamily="18" charset="0"/>
                              </a:rPr>
                              <m:t>𝑤</m:t>
                            </m:r>
                          </m:e>
                        </m:acc>
                      </m:e>
                      <m:sup>
                        <m:r>
                          <a:rPr lang="en-US" sz="3200" i="1" dirty="0">
                            <a:solidFill>
                              <a:schemeClr val="tx1"/>
                            </a:solidFill>
                            <a:latin typeface="Cambria Math" panose="02040503050406030204" pitchFamily="18" charset="0"/>
                          </a:rPr>
                          <m:t>𝑇</m:t>
                        </m:r>
                      </m:sup>
                    </m:sSup>
                    <m:acc>
                      <m:accPr>
                        <m:chr m:val="⃗"/>
                        <m:ctrlPr>
                          <a:rPr lang="en-US" sz="3200" i="1" dirty="0">
                            <a:solidFill>
                              <a:schemeClr val="tx1"/>
                            </a:solidFill>
                            <a:latin typeface="Cambria Math" panose="02040503050406030204" pitchFamily="18" charset="0"/>
                          </a:rPr>
                        </m:ctrlPr>
                      </m:accPr>
                      <m:e>
                        <m:r>
                          <a:rPr lang="en-US" sz="3200" b="0" i="1" dirty="0" smtClean="0">
                            <a:solidFill>
                              <a:schemeClr val="tx1"/>
                            </a:solidFill>
                            <a:latin typeface="Cambria Math" panose="02040503050406030204" pitchFamily="18" charset="0"/>
                            <a:ea typeface="Cambria Math" panose="02040503050406030204" pitchFamily="18" charset="0"/>
                          </a:rPr>
                          <m:t>𝑥</m:t>
                        </m:r>
                      </m:e>
                    </m:acc>
                    <m:r>
                      <a:rPr lang="en-US" sz="3600" i="1" dirty="0" smtClean="0">
                        <a:solidFill>
                          <a:schemeClr val="tx1"/>
                        </a:solidFill>
                        <a:latin typeface="Cambria Math" panose="02040503050406030204" pitchFamily="18" charset="0"/>
                      </a:rPr>
                      <m:t>)</m:t>
                    </m:r>
                  </m:oMath>
                </a14:m>
                <a:r>
                  <a:rPr lang="en-US" sz="3200" dirty="0">
                    <a:solidFill>
                      <a:schemeClr val="tx1"/>
                    </a:solidFill>
                  </a:rPr>
                  <a:t>  </a:t>
                </a:r>
                <a:endParaRPr lang="en-US" sz="3200" dirty="0">
                  <a:solidFill>
                    <a:srgbClr val="0000FF"/>
                  </a:solidFill>
                </a:endParaRPr>
              </a:p>
              <a:p>
                <a:pPr lvl="1"/>
                <a:r>
                  <a:rPr lang="en-US" sz="3200" dirty="0"/>
                  <a:t>Update weights:   </a:t>
                </a:r>
              </a:p>
              <a:p>
                <a:pPr lvl="2"/>
                <a:r>
                  <a:rPr lang="en-US" sz="3200" dirty="0"/>
                  <a:t>if </a:t>
                </a:r>
                <a14:m>
                  <m:oMath xmlns:m="http://schemas.openxmlformats.org/officeDocument/2006/math">
                    <m:r>
                      <a:rPr lang="en-US" sz="3200" b="0" i="1" dirty="0" smtClean="0">
                        <a:solidFill>
                          <a:schemeClr val="tx1"/>
                        </a:solidFill>
                        <a:latin typeface="Cambria Math" panose="02040503050406030204" pitchFamily="18" charset="0"/>
                      </a:rPr>
                      <m:t>𝑦</m:t>
                    </m:r>
                    <m:r>
                      <a:rPr lang="en-US" sz="3200" b="0" i="1" dirty="0" smtClean="0">
                        <a:solidFill>
                          <a:schemeClr val="tx1"/>
                        </a:solidFill>
                        <a:latin typeface="Cambria Math" panose="02040503050406030204" pitchFamily="18" charset="0"/>
                        <a:ea typeface="Cambria Math" panose="02040503050406030204" pitchFamily="18" charset="0"/>
                      </a:rPr>
                      <m:t>=</m:t>
                    </m:r>
                    <m:sSup>
                      <m:sSupPr>
                        <m:ctrlPr>
                          <a:rPr lang="en-US" sz="3200" i="1" dirty="0">
                            <a:solidFill>
                              <a:schemeClr val="tx1"/>
                            </a:solidFill>
                            <a:latin typeface="Cambria Math" panose="02040503050406030204" pitchFamily="18" charset="0"/>
                          </a:rPr>
                        </m:ctrlPr>
                      </m:sSupPr>
                      <m:e>
                        <m:r>
                          <a:rPr lang="en-US" sz="3200" b="0" i="1" dirty="0" smtClean="0">
                            <a:solidFill>
                              <a:schemeClr val="tx1"/>
                            </a:solidFill>
                            <a:latin typeface="Cambria Math" panose="02040503050406030204" pitchFamily="18" charset="0"/>
                          </a:rPr>
                          <m:t>𝑦</m:t>
                        </m:r>
                      </m:e>
                      <m:sup>
                        <m:r>
                          <a:rPr lang="en-US" sz="3200" i="1" dirty="0">
                            <a:solidFill>
                              <a:schemeClr val="tx1"/>
                            </a:solidFill>
                            <a:latin typeface="Cambria Math" panose="02040503050406030204" pitchFamily="18" charset="0"/>
                          </a:rPr>
                          <m:t>∗</m:t>
                        </m:r>
                      </m:sup>
                    </m:sSup>
                  </m:oMath>
                </a14:m>
                <a:r>
                  <a:rPr lang="en-US" sz="3200" dirty="0">
                    <a:solidFill>
                      <a:schemeClr val="tx1"/>
                    </a:solidFill>
                  </a:rPr>
                  <a:t> </a:t>
                </a:r>
                <a:r>
                  <a:rPr lang="en-US" sz="3200" dirty="0"/>
                  <a:t>then do nothing</a:t>
                </a:r>
                <a:endParaRPr lang="en-US" sz="3200" b="1" dirty="0">
                  <a:solidFill>
                    <a:srgbClr val="0000FF"/>
                  </a:solidFill>
                </a:endParaRPr>
              </a:p>
              <a:p>
                <a:pPr lvl="2"/>
                <a:r>
                  <a:rPr lang="en-US" sz="3200" dirty="0">
                    <a:solidFill>
                      <a:schemeClr val="tx1"/>
                    </a:solidFill>
                  </a:rPr>
                  <a:t>If </a:t>
                </a:r>
                <a14:m>
                  <m:oMath xmlns:m="http://schemas.openxmlformats.org/officeDocument/2006/math">
                    <m:r>
                      <a:rPr lang="en-US" sz="3200" b="0" i="1" dirty="0" smtClean="0">
                        <a:solidFill>
                          <a:schemeClr val="tx1"/>
                        </a:solidFill>
                        <a:latin typeface="Cambria Math" panose="02040503050406030204" pitchFamily="18" charset="0"/>
                      </a:rPr>
                      <m:t>𝑦</m:t>
                    </m:r>
                    <m:r>
                      <a:rPr lang="en-US" sz="3200" i="1" dirty="0">
                        <a:solidFill>
                          <a:schemeClr val="tx1"/>
                        </a:solidFill>
                        <a:latin typeface="Cambria Math" panose="02040503050406030204" pitchFamily="18" charset="0"/>
                        <a:ea typeface="Cambria Math" panose="02040503050406030204" pitchFamily="18" charset="0"/>
                      </a:rPr>
                      <m:t>≠</m:t>
                    </m:r>
                    <m:sSup>
                      <m:sSupPr>
                        <m:ctrlPr>
                          <a:rPr lang="en-US" sz="3200" i="1" dirty="0">
                            <a:solidFill>
                              <a:schemeClr val="tx1"/>
                            </a:solidFill>
                            <a:latin typeface="Cambria Math" panose="02040503050406030204" pitchFamily="18" charset="0"/>
                          </a:rPr>
                        </m:ctrlPr>
                      </m:sSupPr>
                      <m:e>
                        <m:r>
                          <a:rPr lang="en-US" sz="3200" b="0" i="1" dirty="0" smtClean="0">
                            <a:solidFill>
                              <a:schemeClr val="tx1"/>
                            </a:solidFill>
                            <a:latin typeface="Cambria Math" panose="02040503050406030204" pitchFamily="18" charset="0"/>
                          </a:rPr>
                          <m:t>𝑦</m:t>
                        </m:r>
                      </m:e>
                      <m:sup>
                        <m:r>
                          <a:rPr lang="en-US" sz="3200" i="1" dirty="0">
                            <a:solidFill>
                              <a:schemeClr val="tx1"/>
                            </a:solidFill>
                            <a:latin typeface="Cambria Math" panose="02040503050406030204" pitchFamily="18" charset="0"/>
                          </a:rPr>
                          <m:t>∗</m:t>
                        </m:r>
                      </m:sup>
                    </m:sSup>
                  </m:oMath>
                </a14:m>
                <a:r>
                  <a:rPr lang="en-US" sz="3200" dirty="0">
                    <a:solidFill>
                      <a:schemeClr val="tx1"/>
                    </a:solidFill>
                  </a:rPr>
                  <a:t> then </a:t>
                </a:r>
                <a14:m>
                  <m:oMath xmlns:m="http://schemas.openxmlformats.org/officeDocument/2006/math">
                    <m:acc>
                      <m:accPr>
                        <m:chr m:val="⃗"/>
                        <m:ctrlPr>
                          <a:rPr lang="en-US" sz="3200" i="1" dirty="0">
                            <a:solidFill>
                              <a:schemeClr val="tx1"/>
                            </a:solidFill>
                            <a:latin typeface="Cambria Math" panose="02040503050406030204" pitchFamily="18" charset="0"/>
                          </a:rPr>
                        </m:ctrlPr>
                      </m:accPr>
                      <m:e>
                        <m:r>
                          <a:rPr lang="en-US" sz="3200" b="0" i="1" dirty="0" smtClean="0">
                            <a:solidFill>
                              <a:schemeClr val="tx1"/>
                            </a:solidFill>
                            <a:latin typeface="Cambria Math" panose="02040503050406030204" pitchFamily="18" charset="0"/>
                            <a:ea typeface="Cambria Math" panose="02040503050406030204" pitchFamily="18" charset="0"/>
                          </a:rPr>
                          <m:t>𝑤</m:t>
                        </m:r>
                      </m:e>
                    </m:acc>
                    <m:r>
                      <a:rPr lang="en-US" sz="3200" b="0" i="1" dirty="0" smtClean="0">
                        <a:solidFill>
                          <a:schemeClr val="tx1"/>
                        </a:solidFill>
                        <a:latin typeface="Cambria Math" panose="02040503050406030204" pitchFamily="18" charset="0"/>
                        <a:ea typeface="Cambria Math" panose="02040503050406030204" pitchFamily="18" charset="0"/>
                      </a:rPr>
                      <m:t>=</m:t>
                    </m:r>
                    <m:acc>
                      <m:accPr>
                        <m:chr m:val="⃗"/>
                        <m:ctrlPr>
                          <a:rPr lang="en-US" sz="3200" i="1" dirty="0">
                            <a:solidFill>
                              <a:schemeClr val="tx1"/>
                            </a:solidFill>
                            <a:latin typeface="Cambria Math" panose="02040503050406030204" pitchFamily="18" charset="0"/>
                          </a:rPr>
                        </m:ctrlPr>
                      </m:accPr>
                      <m:e>
                        <m:r>
                          <a:rPr lang="en-US" sz="3200" b="0" i="1" dirty="0" smtClean="0">
                            <a:solidFill>
                              <a:schemeClr val="tx1"/>
                            </a:solidFill>
                            <a:latin typeface="Cambria Math" panose="02040503050406030204" pitchFamily="18" charset="0"/>
                            <a:ea typeface="Cambria Math" panose="02040503050406030204" pitchFamily="18" charset="0"/>
                          </a:rPr>
                          <m:t>𝑤</m:t>
                        </m:r>
                      </m:e>
                    </m:acc>
                    <m:r>
                      <a:rPr lang="en-US" sz="3200" b="0" i="1" dirty="0" smtClean="0">
                        <a:solidFill>
                          <a:schemeClr val="tx1"/>
                        </a:solidFill>
                        <a:latin typeface="Cambria Math" panose="02040503050406030204" pitchFamily="18" charset="0"/>
                        <a:ea typeface="Cambria Math" panose="02040503050406030204" pitchFamily="18" charset="0"/>
                      </a:rPr>
                      <m:t>+</m:t>
                    </m:r>
                    <m:r>
                      <m:rPr>
                        <m:nor/>
                      </m:rPr>
                      <a:rPr lang="el-GR" sz="3200" dirty="0"/>
                      <m:t>η</m:t>
                    </m:r>
                    <m:r>
                      <m:rPr>
                        <m:nor/>
                      </m:rPr>
                      <a:rPr lang="en-US" sz="3200" b="0" i="0" dirty="0" smtClean="0"/>
                      <m:t>y</m:t>
                    </m:r>
                    <m:acc>
                      <m:accPr>
                        <m:chr m:val="⃗"/>
                        <m:ctrlPr>
                          <a:rPr lang="en-US" sz="3200" i="1" dirty="0">
                            <a:solidFill>
                              <a:schemeClr val="tx1"/>
                            </a:solidFill>
                            <a:latin typeface="Cambria Math" panose="02040503050406030204" pitchFamily="18" charset="0"/>
                          </a:rPr>
                        </m:ctrlPr>
                      </m:accPr>
                      <m:e>
                        <m:r>
                          <a:rPr lang="en-US" sz="3200" b="0" i="1" dirty="0" smtClean="0">
                            <a:solidFill>
                              <a:schemeClr val="tx1"/>
                            </a:solidFill>
                            <a:latin typeface="Cambria Math" panose="02040503050406030204" pitchFamily="18" charset="0"/>
                          </a:rPr>
                          <m:t>𝑥</m:t>
                        </m:r>
                      </m:e>
                    </m:acc>
                  </m:oMath>
                </a14:m>
                <a:endParaRPr lang="en-US" sz="3200" b="1" dirty="0">
                  <a:solidFill>
                    <a:srgbClr val="0000FF"/>
                  </a:solidFill>
                </a:endParaRPr>
              </a:p>
              <a:p>
                <a:pPr lvl="2"/>
                <a:endParaRPr lang="en-US" sz="3200" b="1" dirty="0">
                  <a:solidFill>
                    <a:srgbClr val="0000FF"/>
                  </a:solidFill>
                </a:endParaRPr>
              </a:p>
              <a:p>
                <a:pPr lvl="1"/>
                <a:r>
                  <a:rPr lang="el-GR" sz="3600" dirty="0"/>
                  <a:t>η</a:t>
                </a:r>
                <a:r>
                  <a:rPr lang="en-US" sz="3600" dirty="0"/>
                  <a:t> (eta) is the “learning rate.”  If the training data are linearly separable, you can just set it to </a:t>
                </a:r>
                <a14:m>
                  <m:oMath xmlns:m="http://schemas.openxmlformats.org/officeDocument/2006/math">
                    <m:r>
                      <a:rPr lang="en-US" sz="3600" i="1" smtClean="0">
                        <a:latin typeface="Cambria Math" panose="02040503050406030204" pitchFamily="18" charset="0"/>
                        <a:ea typeface="Cambria Math" panose="02040503050406030204" pitchFamily="18" charset="0"/>
                      </a:rPr>
                      <m:t>𝜂</m:t>
                    </m:r>
                    <m:r>
                      <a:rPr lang="en-US" sz="3600" b="0" i="1" smtClean="0">
                        <a:latin typeface="Cambria Math" panose="02040503050406030204" pitchFamily="18" charset="0"/>
                        <a:ea typeface="Cambria Math" panose="02040503050406030204" pitchFamily="18" charset="0"/>
                      </a:rPr>
                      <m:t>=1</m:t>
                    </m:r>
                  </m:oMath>
                </a14:m>
                <a:r>
                  <a:rPr lang="en-US" sz="3600" dirty="0"/>
                  <a:t>.  If not (or if you don’t know), you should set it to </a:t>
                </a:r>
                <a14:m>
                  <m:oMath xmlns:m="http://schemas.openxmlformats.org/officeDocument/2006/math">
                    <m:r>
                      <a:rPr lang="en-US" sz="3600" i="1">
                        <a:latin typeface="Cambria Math" panose="02040503050406030204" pitchFamily="18" charset="0"/>
                        <a:ea typeface="Cambria Math" panose="02040503050406030204" pitchFamily="18" charset="0"/>
                      </a:rPr>
                      <m:t>𝜂</m:t>
                    </m:r>
                    <m:r>
                      <a:rPr lang="en-US" sz="3600" i="1">
                        <a:latin typeface="Cambria Math" panose="02040503050406030204" pitchFamily="18" charset="0"/>
                        <a:ea typeface="Cambria Math" panose="02040503050406030204" pitchFamily="18" charset="0"/>
                      </a:rPr>
                      <m:t>=1/</m:t>
                    </m:r>
                    <m:r>
                      <a:rPr lang="en-US" sz="3600" b="0" i="1" smtClean="0">
                        <a:latin typeface="Cambria Math" panose="02040503050406030204" pitchFamily="18" charset="0"/>
                        <a:ea typeface="Cambria Math" panose="02040503050406030204" pitchFamily="18" charset="0"/>
                      </a:rPr>
                      <m:t>𝑛</m:t>
                    </m:r>
                  </m:oMath>
                </a14:m>
                <a:r>
                  <a:rPr lang="en-US" sz="3600" dirty="0"/>
                  <a:t>, where n is the number of training tokens you’ve seen.</a:t>
                </a:r>
              </a:p>
              <a:p>
                <a:pPr lvl="2"/>
                <a:endParaRPr lang="en-US" sz="3200" b="1" dirty="0">
                  <a:solidFill>
                    <a:srgbClr val="0000FF"/>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63771" y="924635"/>
                <a:ext cx="11313995" cy="5708180"/>
              </a:xfrm>
              <a:blipFill>
                <a:blip r:embed="rId2"/>
                <a:stretch>
                  <a:fillRect l="-1345" t="-2222" r="-1906"/>
                </a:stretch>
              </a:blipFill>
            </p:spPr>
            <p:txBody>
              <a:bodyPr/>
              <a:lstStyle/>
              <a:p>
                <a:r>
                  <a:rPr lang="en-US">
                    <a:noFill/>
                  </a:rPr>
                  <a:t> </a:t>
                </a:r>
              </a:p>
            </p:txBody>
          </p:sp>
        </mc:Fallback>
      </mc:AlternateContent>
    </p:spTree>
    <p:extLst>
      <p:ext uri="{BB962C8B-B14F-4D97-AF65-F5344CB8AC3E}">
        <p14:creationId xmlns:p14="http://schemas.microsoft.com/office/powerpoint/2010/main" val="3472996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Classifiers</a:t>
            </a:r>
          </a:p>
        </p:txBody>
      </p:sp>
      <p:sp>
        <p:nvSpPr>
          <p:cNvPr id="3" name="Content Placeholder 2"/>
          <p:cNvSpPr>
            <a:spLocks noGrp="1"/>
          </p:cNvSpPr>
          <p:nvPr>
            <p:ph idx="1"/>
          </p:nvPr>
        </p:nvSpPr>
        <p:spPr>
          <a:xfrm>
            <a:off x="838200" y="1326860"/>
            <a:ext cx="10515600" cy="5267904"/>
          </a:xfrm>
        </p:spPr>
        <p:txBody>
          <a:bodyPr>
            <a:noAutofit/>
          </a:bodyPr>
          <a:lstStyle/>
          <a:p>
            <a:r>
              <a:rPr lang="en-US" sz="3200" dirty="0"/>
              <a:t>Many types of classifiers</a:t>
            </a:r>
          </a:p>
          <a:p>
            <a:pPr lvl="1"/>
            <a:r>
              <a:rPr lang="en-US" sz="2800" dirty="0"/>
              <a:t>Naive Bayes, Bayesian Network</a:t>
            </a:r>
          </a:p>
          <a:p>
            <a:pPr lvl="1"/>
            <a:r>
              <a:rPr lang="en-US" sz="2800" dirty="0"/>
              <a:t>K-Nearest-Neighbors</a:t>
            </a:r>
          </a:p>
          <a:p>
            <a:pPr lvl="1"/>
            <a:r>
              <a:rPr lang="en-US" sz="2800" dirty="0"/>
              <a:t>Linear Classifiers: Perceptron, Logistic Regression</a:t>
            </a:r>
          </a:p>
          <a:p>
            <a:r>
              <a:rPr lang="en-US" sz="3200" dirty="0">
                <a:solidFill>
                  <a:schemeClr val="bg1">
                    <a:lumMod val="75000"/>
                  </a:schemeClr>
                </a:solidFill>
              </a:rPr>
              <a:t>How good is your classifier?</a:t>
            </a:r>
          </a:p>
          <a:p>
            <a:pPr lvl="1"/>
            <a:r>
              <a:rPr lang="en-US" sz="2800" dirty="0">
                <a:solidFill>
                  <a:schemeClr val="bg1">
                    <a:lumMod val="75000"/>
                  </a:schemeClr>
                </a:solidFill>
              </a:rPr>
              <a:t>Train, Dev, and Test corpora</a:t>
            </a:r>
          </a:p>
          <a:p>
            <a:pPr lvl="1"/>
            <a:r>
              <a:rPr lang="en-US" sz="2800" dirty="0">
                <a:solidFill>
                  <a:schemeClr val="bg1">
                    <a:lumMod val="75000"/>
                  </a:schemeClr>
                </a:solidFill>
              </a:rPr>
              <a:t>Confusion Matrix; Precision and Recall</a:t>
            </a:r>
          </a:p>
          <a:p>
            <a:r>
              <a:rPr lang="en-US" sz="3200" dirty="0">
                <a:solidFill>
                  <a:schemeClr val="bg1">
                    <a:lumMod val="75000"/>
                  </a:schemeClr>
                </a:solidFill>
              </a:rPr>
              <a:t>Review: Perceptron and Logistic Regression</a:t>
            </a:r>
          </a:p>
          <a:p>
            <a:pPr lvl="1"/>
            <a:r>
              <a:rPr lang="en-US" sz="2800" dirty="0">
                <a:solidFill>
                  <a:schemeClr val="bg1">
                    <a:lumMod val="75000"/>
                  </a:schemeClr>
                </a:solidFill>
              </a:rPr>
              <a:t>Signed and unsigned classification functions </a:t>
            </a:r>
          </a:p>
        </p:txBody>
      </p:sp>
    </p:spTree>
    <p:extLst>
      <p:ext uri="{BB962C8B-B14F-4D97-AF65-F5344CB8AC3E}">
        <p14:creationId xmlns:p14="http://schemas.microsoft.com/office/powerpoint/2010/main" val="6759088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Differentiable Perceptron</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8200" y="1228537"/>
                <a:ext cx="10515600" cy="5267904"/>
              </a:xfrm>
            </p:spPr>
            <p:txBody>
              <a:bodyPr>
                <a:noAutofit/>
              </a:bodyPr>
              <a:lstStyle/>
              <a:p>
                <a:r>
                  <a:rPr lang="en-US" dirty="0"/>
                  <a:t>Also known as a “one-layer feedforward neural network,” also known as “logistic regression</a:t>
                </a:r>
                <a:r>
                  <a:rPr lang="en-US" dirty="0">
                    <a:solidFill>
                      <a:schemeClr val="tx1"/>
                    </a:solidFill>
                  </a:rPr>
                  <a:t>.”  Has been re-invented many times by many different people.</a:t>
                </a:r>
              </a:p>
              <a:p>
                <a:r>
                  <a:rPr lang="en-US" dirty="0">
                    <a:solidFill>
                      <a:schemeClr val="tx1"/>
                    </a:solidFill>
                  </a:rPr>
                  <a:t>Basic idea: replace the non-differentiable decision function</a:t>
                </a:r>
              </a:p>
              <a:p>
                <a:pPr marL="0" indent="0" algn="ctr">
                  <a:buNone/>
                </a:pPr>
                <a14:m>
                  <m:oMathPara xmlns:m="http://schemas.openxmlformats.org/officeDocument/2006/math">
                    <m:oMathParaPr>
                      <m:jc m:val="centerGroup"/>
                    </m:oMathParaPr>
                    <m:oMath xmlns:m="http://schemas.openxmlformats.org/officeDocument/2006/math">
                      <m:sSup>
                        <m:sSupPr>
                          <m:ctrlPr>
                            <a:rPr lang="en-US" i="1" dirty="0" smtClean="0">
                              <a:solidFill>
                                <a:schemeClr val="tx1"/>
                              </a:solidFill>
                              <a:latin typeface="Cambria Math" panose="02040503050406030204" pitchFamily="18" charset="0"/>
                            </a:rPr>
                          </m:ctrlPr>
                        </m:sSupPr>
                        <m:e>
                          <m:r>
                            <a:rPr lang="en-US" b="0" i="1" dirty="0" smtClean="0">
                              <a:solidFill>
                                <a:schemeClr val="tx1"/>
                              </a:solidFill>
                              <a:latin typeface="Cambria Math" panose="02040503050406030204" pitchFamily="18" charset="0"/>
                            </a:rPr>
                            <m:t>𝑦</m:t>
                          </m:r>
                        </m:e>
                        <m:sup>
                          <m:r>
                            <a:rPr lang="en-US" b="0" i="1" dirty="0" smtClean="0">
                              <a:solidFill>
                                <a:schemeClr val="tx1"/>
                              </a:solidFill>
                              <a:latin typeface="Cambria Math" panose="02040503050406030204" pitchFamily="18" charset="0"/>
                            </a:rPr>
                            <m:t>∗</m:t>
                          </m:r>
                        </m:sup>
                      </m:sSup>
                      <m:r>
                        <a:rPr lang="en-US" i="1" dirty="0">
                          <a:solidFill>
                            <a:schemeClr val="tx1"/>
                          </a:solidFill>
                          <a:latin typeface="Cambria Math" panose="02040503050406030204" pitchFamily="18" charset="0"/>
                        </a:rPr>
                        <m:t>= </m:t>
                      </m:r>
                      <m:r>
                        <m:rPr>
                          <m:sty m:val="p"/>
                        </m:rPr>
                        <a:rPr lang="en-US" dirty="0" err="1">
                          <a:solidFill>
                            <a:schemeClr val="tx1"/>
                          </a:solidFill>
                          <a:latin typeface="Cambria Math" panose="02040503050406030204" pitchFamily="18" charset="0"/>
                        </a:rPr>
                        <m:t>sgn</m:t>
                      </m:r>
                      <m:r>
                        <a:rPr lang="en-US" i="1" dirty="0">
                          <a:solidFill>
                            <a:schemeClr val="tx1"/>
                          </a:solidFill>
                          <a:latin typeface="Cambria Math" panose="02040503050406030204" pitchFamily="18" charset="0"/>
                        </a:rPr>
                        <m:t>(</m:t>
                      </m:r>
                      <m:sSup>
                        <m:sSupPr>
                          <m:ctrlPr>
                            <a:rPr lang="en-US" i="1" dirty="0">
                              <a:solidFill>
                                <a:schemeClr val="tx1"/>
                              </a:solidFill>
                              <a:latin typeface="Cambria Math" panose="02040503050406030204" pitchFamily="18" charset="0"/>
                            </a:rPr>
                          </m:ctrlPr>
                        </m:sSupPr>
                        <m:e>
                          <m:acc>
                            <m:accPr>
                              <m:chr m:val="⃗"/>
                              <m:ctrlPr>
                                <a:rPr lang="en-US" i="1" dirty="0">
                                  <a:solidFill>
                                    <a:schemeClr val="tx1"/>
                                  </a:solidFill>
                                  <a:latin typeface="Cambria Math" panose="02040503050406030204" pitchFamily="18" charset="0"/>
                                </a:rPr>
                              </m:ctrlPr>
                            </m:accPr>
                            <m:e>
                              <m:r>
                                <a:rPr lang="en-US" b="0" i="1" dirty="0" smtClean="0">
                                  <a:solidFill>
                                    <a:schemeClr val="tx1"/>
                                  </a:solidFill>
                                  <a:latin typeface="Cambria Math" panose="02040503050406030204" pitchFamily="18" charset="0"/>
                                </a:rPr>
                                <m:t>𝑤</m:t>
                              </m:r>
                            </m:e>
                          </m:acc>
                        </m:e>
                        <m:sup>
                          <m:r>
                            <a:rPr lang="en-US" i="1" dirty="0">
                              <a:solidFill>
                                <a:schemeClr val="tx1"/>
                              </a:solidFill>
                              <a:latin typeface="Cambria Math" panose="02040503050406030204" pitchFamily="18" charset="0"/>
                            </a:rPr>
                            <m:t>𝑇</m:t>
                          </m:r>
                        </m:sup>
                      </m:sSup>
                      <m:acc>
                        <m:accPr>
                          <m:chr m:val="⃗"/>
                          <m:ctrlPr>
                            <a:rPr lang="en-US" i="1" dirty="0">
                              <a:solidFill>
                                <a:schemeClr val="tx1"/>
                              </a:solidFill>
                              <a:latin typeface="Cambria Math" panose="02040503050406030204" pitchFamily="18" charset="0"/>
                            </a:rPr>
                          </m:ctrlPr>
                        </m:accPr>
                        <m:e>
                          <m:r>
                            <a:rPr lang="en-US" b="0" i="1" dirty="0" smtClean="0">
                              <a:solidFill>
                                <a:schemeClr val="tx1"/>
                              </a:solidFill>
                              <a:latin typeface="Cambria Math" panose="02040503050406030204" pitchFamily="18" charset="0"/>
                            </a:rPr>
                            <m:t>𝑥</m:t>
                          </m:r>
                        </m:e>
                      </m:acc>
                      <m:r>
                        <a:rPr lang="en-US" i="1" dirty="0">
                          <a:solidFill>
                            <a:schemeClr val="tx1"/>
                          </a:solidFill>
                          <a:latin typeface="Cambria Math" panose="02040503050406030204" pitchFamily="18" charset="0"/>
                        </a:rPr>
                        <m:t>)</m:t>
                      </m:r>
                    </m:oMath>
                  </m:oMathPara>
                </a14:m>
                <a:endParaRPr lang="en-US" dirty="0">
                  <a:solidFill>
                    <a:schemeClr val="tx1"/>
                  </a:solidFill>
                </a:endParaRPr>
              </a:p>
              <a:p>
                <a:pPr marL="0" indent="0">
                  <a:buNone/>
                </a:pPr>
                <a:r>
                  <a:rPr lang="en-US" dirty="0">
                    <a:solidFill>
                      <a:schemeClr val="tx1"/>
                    </a:solidFill>
                  </a:rPr>
                  <a:t>with a differentiable decision function:</a:t>
                </a:r>
              </a:p>
              <a:p>
                <a:pPr marL="0" indent="0" algn="ctr">
                  <a:buNone/>
                </a:pPr>
                <a14:m>
                  <m:oMathPara xmlns:m="http://schemas.openxmlformats.org/officeDocument/2006/math">
                    <m:oMathParaPr>
                      <m:jc m:val="centerGroup"/>
                    </m:oMathParaPr>
                    <m:oMath xmlns:m="http://schemas.openxmlformats.org/officeDocument/2006/math">
                      <m:sSup>
                        <m:sSupPr>
                          <m:ctrlPr>
                            <a:rPr lang="en-US" i="1" dirty="0">
                              <a:solidFill>
                                <a:schemeClr val="tx1"/>
                              </a:solidFill>
                              <a:latin typeface="Cambria Math" panose="02040503050406030204" pitchFamily="18" charset="0"/>
                            </a:rPr>
                          </m:ctrlPr>
                        </m:sSupPr>
                        <m:e>
                          <m:r>
                            <a:rPr lang="en-US" i="1" dirty="0">
                              <a:solidFill>
                                <a:schemeClr val="tx1"/>
                              </a:solidFill>
                              <a:latin typeface="Cambria Math" panose="02040503050406030204" pitchFamily="18" charset="0"/>
                            </a:rPr>
                            <m:t>𝑦</m:t>
                          </m:r>
                        </m:e>
                        <m:sup>
                          <m:r>
                            <a:rPr lang="en-US" i="1" dirty="0">
                              <a:solidFill>
                                <a:schemeClr val="tx1"/>
                              </a:solidFill>
                              <a:latin typeface="Cambria Math" panose="02040503050406030204" pitchFamily="18" charset="0"/>
                            </a:rPr>
                            <m:t>∗</m:t>
                          </m:r>
                        </m:sup>
                      </m:sSup>
                      <m:r>
                        <a:rPr lang="en-US" i="1" dirty="0">
                          <a:solidFill>
                            <a:schemeClr val="tx1"/>
                          </a:solidFill>
                          <a:latin typeface="Cambria Math" panose="02040503050406030204" pitchFamily="18" charset="0"/>
                        </a:rPr>
                        <m:t>=</m:t>
                      </m:r>
                      <m:r>
                        <m:rPr>
                          <m:sty m:val="p"/>
                        </m:rPr>
                        <a:rPr lang="en-US" b="0" i="0" dirty="0" smtClean="0">
                          <a:solidFill>
                            <a:schemeClr val="tx1"/>
                          </a:solidFill>
                          <a:latin typeface="Cambria Math" panose="02040503050406030204" pitchFamily="18" charset="0"/>
                        </a:rPr>
                        <m:t>tanh</m:t>
                      </m:r>
                      <m:d>
                        <m:dPr>
                          <m:ctrlPr>
                            <a:rPr lang="en-US" b="0" i="1" dirty="0">
                              <a:solidFill>
                                <a:schemeClr val="tx1"/>
                              </a:solidFill>
                              <a:latin typeface="Cambria Math" panose="02040503050406030204" pitchFamily="18" charset="0"/>
                            </a:rPr>
                          </m:ctrlPr>
                        </m:dPr>
                        <m:e>
                          <m:sSup>
                            <m:sSupPr>
                              <m:ctrlPr>
                                <a:rPr lang="en-US" i="1" dirty="0">
                                  <a:solidFill>
                                    <a:schemeClr val="tx1"/>
                                  </a:solidFill>
                                  <a:latin typeface="Cambria Math" panose="02040503050406030204" pitchFamily="18" charset="0"/>
                                </a:rPr>
                              </m:ctrlPr>
                            </m:sSupPr>
                            <m:e>
                              <m:acc>
                                <m:accPr>
                                  <m:chr m:val="⃗"/>
                                  <m:ctrlPr>
                                    <a:rPr lang="en-US" i="1" dirty="0">
                                      <a:solidFill>
                                        <a:schemeClr val="tx1"/>
                                      </a:solidFill>
                                      <a:latin typeface="Cambria Math" panose="02040503050406030204" pitchFamily="18" charset="0"/>
                                    </a:rPr>
                                  </m:ctrlPr>
                                </m:accPr>
                                <m:e>
                                  <m:r>
                                    <a:rPr lang="en-US" b="0" i="1" dirty="0" smtClean="0">
                                      <a:solidFill>
                                        <a:schemeClr val="tx1"/>
                                      </a:solidFill>
                                      <a:latin typeface="Cambria Math" panose="02040503050406030204" pitchFamily="18" charset="0"/>
                                    </a:rPr>
                                    <m:t>𝑤</m:t>
                                  </m:r>
                                </m:e>
                              </m:acc>
                            </m:e>
                            <m:sup>
                              <m:r>
                                <a:rPr lang="en-US" i="1" dirty="0">
                                  <a:solidFill>
                                    <a:schemeClr val="tx1"/>
                                  </a:solidFill>
                                  <a:latin typeface="Cambria Math" panose="02040503050406030204" pitchFamily="18" charset="0"/>
                                </a:rPr>
                                <m:t>𝑇</m:t>
                              </m:r>
                            </m:sup>
                          </m:sSup>
                          <m:acc>
                            <m:accPr>
                              <m:chr m:val="⃗"/>
                              <m:ctrlPr>
                                <a:rPr lang="en-US" i="1" dirty="0">
                                  <a:solidFill>
                                    <a:schemeClr val="tx1"/>
                                  </a:solidFill>
                                  <a:latin typeface="Cambria Math" panose="02040503050406030204" pitchFamily="18" charset="0"/>
                                </a:rPr>
                              </m:ctrlPr>
                            </m:accPr>
                            <m:e>
                              <m:r>
                                <a:rPr lang="en-US" b="0" i="1" dirty="0" smtClean="0">
                                  <a:solidFill>
                                    <a:schemeClr val="tx1"/>
                                  </a:solidFill>
                                  <a:latin typeface="Cambria Math" panose="02040503050406030204" pitchFamily="18" charset="0"/>
                                </a:rPr>
                                <m:t>𝑥</m:t>
                              </m:r>
                            </m:e>
                          </m:acc>
                        </m:e>
                      </m:d>
                    </m:oMath>
                  </m:oMathPara>
                </a14:m>
                <a:endParaRPr lang="en-US" b="0" i="1" dirty="0">
                  <a:solidFill>
                    <a:schemeClr val="tx1"/>
                  </a:solidFill>
                  <a:latin typeface="Cambria Math" panose="02040503050406030204" pitchFamily="18" charset="0"/>
                </a:endParaRPr>
              </a:p>
              <a:p>
                <a:pPr marL="0" indent="0" algn="ctr">
                  <a:buNone/>
                </a:pPr>
                <a:endParaRPr lang="en-US" b="0" i="1" dirty="0">
                  <a:solidFill>
                    <a:schemeClr val="tx1"/>
                  </a:solidFill>
                  <a:latin typeface="Cambria Math" panose="02040503050406030204" pitchFamily="18" charset="0"/>
                </a:endParaRPr>
              </a:p>
              <a:p>
                <a:pPr marL="0" indent="0" algn="ctr">
                  <a:buNone/>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m:t>
                      </m:r>
                      <m:f>
                        <m:fPr>
                          <m:ctrlPr>
                            <a:rPr lang="en-US" b="0" i="1" dirty="0" smtClean="0">
                              <a:solidFill>
                                <a:schemeClr val="tx1"/>
                              </a:solidFill>
                              <a:latin typeface="Cambria Math" panose="02040503050406030204" pitchFamily="18" charset="0"/>
                            </a:rPr>
                          </m:ctrlPr>
                        </m:fPr>
                        <m:num>
                          <m:r>
                            <a:rPr lang="en-US" b="0" i="1" dirty="0" smtClean="0">
                              <a:solidFill>
                                <a:schemeClr val="tx1"/>
                              </a:solidFill>
                              <a:latin typeface="Cambria Math" panose="02040503050406030204" pitchFamily="18" charset="0"/>
                            </a:rPr>
                            <m:t>1−</m:t>
                          </m:r>
                          <m:sSup>
                            <m:sSupPr>
                              <m:ctrlPr>
                                <a:rPr lang="en-US" b="0" i="1" dirty="0" smtClean="0">
                                  <a:solidFill>
                                    <a:schemeClr val="tx1"/>
                                  </a:solidFill>
                                  <a:latin typeface="Cambria Math" panose="02040503050406030204" pitchFamily="18" charset="0"/>
                                </a:rPr>
                              </m:ctrlPr>
                            </m:sSupPr>
                            <m:e>
                              <m:r>
                                <a:rPr lang="en-US" b="0" i="1" dirty="0" smtClean="0">
                                  <a:solidFill>
                                    <a:schemeClr val="tx1"/>
                                  </a:solidFill>
                                  <a:latin typeface="Cambria Math" panose="02040503050406030204" pitchFamily="18" charset="0"/>
                                </a:rPr>
                                <m:t>𝑒</m:t>
                              </m:r>
                            </m:e>
                            <m:sup>
                              <m:r>
                                <a:rPr lang="en-US" b="0" i="1" dirty="0" smtClean="0">
                                  <a:solidFill>
                                    <a:schemeClr val="tx1"/>
                                  </a:solidFill>
                                  <a:latin typeface="Cambria Math" panose="02040503050406030204" pitchFamily="18" charset="0"/>
                                </a:rPr>
                                <m:t>−2</m:t>
                              </m:r>
                              <m:sSup>
                                <m:sSupPr>
                                  <m:ctrlPr>
                                    <a:rPr lang="en-US" i="1" dirty="0">
                                      <a:latin typeface="Cambria Math" panose="02040503050406030204" pitchFamily="18" charset="0"/>
                                    </a:rPr>
                                  </m:ctrlPr>
                                </m:sSup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p>
                                  <m:r>
                                    <a:rPr lang="en-US" i="1" dirty="0">
                                      <a:latin typeface="Cambria Math" panose="02040503050406030204" pitchFamily="18" charset="0"/>
                                    </a:rPr>
                                    <m:t>𝑇</m:t>
                                  </m:r>
                                </m:sup>
                              </m:sSup>
                              <m:acc>
                                <m:accPr>
                                  <m:chr m:val="⃗"/>
                                  <m:ctrlPr>
                                    <a:rPr lang="en-US" i="1" dirty="0">
                                      <a:solidFill>
                                        <a:schemeClr val="tx1"/>
                                      </a:solidFill>
                                      <a:latin typeface="Cambria Math" panose="02040503050406030204" pitchFamily="18" charset="0"/>
                                    </a:rPr>
                                  </m:ctrlPr>
                                </m:accPr>
                                <m:e>
                                  <m:r>
                                    <a:rPr lang="en-US" i="1" dirty="0">
                                      <a:solidFill>
                                        <a:schemeClr val="tx1"/>
                                      </a:solidFill>
                                      <a:latin typeface="Cambria Math" panose="02040503050406030204" pitchFamily="18" charset="0"/>
                                    </a:rPr>
                                    <m:t>𝑥</m:t>
                                  </m:r>
                                </m:e>
                              </m:acc>
                            </m:sup>
                          </m:sSup>
                        </m:num>
                        <m:den>
                          <m:r>
                            <a:rPr lang="en-US" i="1" dirty="0">
                              <a:solidFill>
                                <a:schemeClr val="tx1"/>
                              </a:solidFill>
                              <a:latin typeface="Cambria Math" panose="02040503050406030204" pitchFamily="18" charset="0"/>
                            </a:rPr>
                            <m:t>1</m:t>
                          </m:r>
                          <m:r>
                            <a:rPr lang="en-US" b="0" i="1" dirty="0" smtClean="0">
                              <a:solidFill>
                                <a:schemeClr val="tx1"/>
                              </a:solidFill>
                              <a:latin typeface="Cambria Math" panose="02040503050406030204" pitchFamily="18" charset="0"/>
                            </a:rPr>
                            <m:t>+</m:t>
                          </m:r>
                          <m:sSup>
                            <m:sSupPr>
                              <m:ctrlPr>
                                <a:rPr lang="en-US" i="1" dirty="0">
                                  <a:solidFill>
                                    <a:schemeClr val="tx1"/>
                                  </a:solidFill>
                                  <a:latin typeface="Cambria Math" panose="02040503050406030204" pitchFamily="18" charset="0"/>
                                </a:rPr>
                              </m:ctrlPr>
                            </m:sSupPr>
                            <m:e>
                              <m:r>
                                <a:rPr lang="en-US" i="1" dirty="0">
                                  <a:solidFill>
                                    <a:schemeClr val="tx1"/>
                                  </a:solidFill>
                                  <a:latin typeface="Cambria Math" panose="02040503050406030204" pitchFamily="18" charset="0"/>
                                </a:rPr>
                                <m:t>𝑒</m:t>
                              </m:r>
                            </m:e>
                            <m:sup>
                              <m:r>
                                <a:rPr lang="en-US" i="1" dirty="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rPr>
                                <m:t>2</m:t>
                              </m:r>
                              <m:sSup>
                                <m:sSupPr>
                                  <m:ctrlPr>
                                    <a:rPr lang="en-US" i="1" dirty="0">
                                      <a:solidFill>
                                        <a:schemeClr val="tx1"/>
                                      </a:solidFill>
                                      <a:latin typeface="Cambria Math" panose="02040503050406030204" pitchFamily="18" charset="0"/>
                                    </a:rPr>
                                  </m:ctrlPr>
                                </m:sSupPr>
                                <m:e>
                                  <m:acc>
                                    <m:accPr>
                                      <m:chr m:val="⃗"/>
                                      <m:ctrlPr>
                                        <a:rPr lang="en-US" i="1" dirty="0">
                                          <a:solidFill>
                                            <a:schemeClr val="tx1"/>
                                          </a:solidFill>
                                          <a:latin typeface="Cambria Math" panose="02040503050406030204" pitchFamily="18" charset="0"/>
                                        </a:rPr>
                                      </m:ctrlPr>
                                    </m:accPr>
                                    <m:e>
                                      <m:r>
                                        <a:rPr lang="en-US" b="0" i="1" dirty="0" smtClean="0">
                                          <a:solidFill>
                                            <a:schemeClr val="tx1"/>
                                          </a:solidFill>
                                          <a:latin typeface="Cambria Math" panose="02040503050406030204" pitchFamily="18" charset="0"/>
                                        </a:rPr>
                                        <m:t>𝑤</m:t>
                                      </m:r>
                                    </m:e>
                                  </m:acc>
                                </m:e>
                                <m:sup>
                                  <m:r>
                                    <a:rPr lang="en-US" i="1" dirty="0">
                                      <a:solidFill>
                                        <a:schemeClr val="tx1"/>
                                      </a:solidFill>
                                      <a:latin typeface="Cambria Math" panose="02040503050406030204" pitchFamily="18" charset="0"/>
                                    </a:rPr>
                                    <m:t>𝑇</m:t>
                                  </m:r>
                                </m:sup>
                              </m:sSup>
                              <m:acc>
                                <m:accPr>
                                  <m:chr m:val="⃗"/>
                                  <m:ctrlPr>
                                    <a:rPr lang="en-US" i="1" dirty="0">
                                      <a:solidFill>
                                        <a:schemeClr val="tx1"/>
                                      </a:solidFill>
                                      <a:latin typeface="Cambria Math" panose="02040503050406030204" pitchFamily="18" charset="0"/>
                                    </a:rPr>
                                  </m:ctrlPr>
                                </m:accPr>
                                <m:e>
                                  <m:r>
                                    <a:rPr lang="en-US" i="1" dirty="0">
                                      <a:solidFill>
                                        <a:schemeClr val="tx1"/>
                                      </a:solidFill>
                                      <a:latin typeface="Cambria Math" panose="02040503050406030204" pitchFamily="18" charset="0"/>
                                    </a:rPr>
                                    <m:t>𝑥</m:t>
                                  </m:r>
                                </m:e>
                              </m:acc>
                            </m:sup>
                          </m:sSup>
                        </m:den>
                      </m:f>
                    </m:oMath>
                  </m:oMathPara>
                </a14:m>
                <a:endParaRPr lang="en-US" dirty="0">
                  <a:solidFill>
                    <a:srgbClr val="0000FF"/>
                  </a:solidFill>
                </a:endParaRPr>
              </a:p>
              <a:p>
                <a:pPr marL="0" indent="0" algn="ctr">
                  <a:buNone/>
                </a:pPr>
                <a:r>
                  <a:rPr lang="en-US" dirty="0"/>
                  <a:t> </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8200" y="1228537"/>
                <a:ext cx="10515600" cy="5267904"/>
              </a:xfrm>
              <a:blipFill>
                <a:blip r:embed="rId2"/>
                <a:stretch>
                  <a:fillRect l="-1086" t="-1923" r="-603"/>
                </a:stretch>
              </a:blipFill>
            </p:spPr>
            <p:txBody>
              <a:bodyPr/>
              <a:lstStyle/>
              <a:p>
                <a:r>
                  <a:rPr lang="en-US">
                    <a:noFill/>
                  </a:rPr>
                  <a:t> </a:t>
                </a:r>
              </a:p>
            </p:txBody>
          </p:sp>
        </mc:Fallback>
      </mc:AlternateContent>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082" y="4028767"/>
            <a:ext cx="3499982" cy="26249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3624" y="3908319"/>
            <a:ext cx="3932909" cy="2949681"/>
          </a:xfrm>
          <a:prstGeom prst="rect">
            <a:avLst/>
          </a:prstGeom>
        </p:spPr>
      </p:pic>
    </p:spTree>
    <p:extLst>
      <p:ext uri="{BB962C8B-B14F-4D97-AF65-F5344CB8AC3E}">
        <p14:creationId xmlns:p14="http://schemas.microsoft.com/office/powerpoint/2010/main" val="3923377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38" y="88033"/>
            <a:ext cx="6820646" cy="1085447"/>
          </a:xfrm>
        </p:spPr>
        <p:txBody>
          <a:bodyPr>
            <a:normAutofit/>
          </a:bodyPr>
          <a:lstStyle/>
          <a:p>
            <a:r>
              <a:rPr lang="en-US" dirty="0"/>
              <a:t>Differentiating tanh</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6025" y="1308452"/>
                <a:ext cx="12085975" cy="5061867"/>
              </a:xfrm>
            </p:spPr>
            <p:txBody>
              <a:bodyPr>
                <a:noAutofit/>
              </a:bodyPr>
              <a:lstStyle/>
              <a:p>
                <a:pPr marL="0" indent="0">
                  <a:buNone/>
                </a:pPr>
                <a:r>
                  <a:rPr lang="en-US" dirty="0">
                    <a:solidFill>
                      <a:schemeClr val="tx1"/>
                    </a:solidFill>
                  </a:rPr>
                  <a:t>Instead of </a:t>
                </a:r>
                <a14:m>
                  <m:oMath xmlns:m="http://schemas.openxmlformats.org/officeDocument/2006/math">
                    <m:sSubSup>
                      <m:sSubSupPr>
                        <m:ctrlPr>
                          <a:rPr lang="en-US" i="1" dirty="0">
                            <a:solidFill>
                              <a:schemeClr val="tx1"/>
                            </a:solidFill>
                            <a:latin typeface="Cambria Math" panose="02040503050406030204" pitchFamily="18" charset="0"/>
                          </a:rPr>
                        </m:ctrlPr>
                      </m:sSubSupPr>
                      <m:e>
                        <m:r>
                          <a:rPr lang="en-US" i="1" dirty="0">
                            <a:solidFill>
                              <a:schemeClr val="tx1"/>
                            </a:solidFill>
                            <a:latin typeface="Cambria Math" panose="02040503050406030204" pitchFamily="18" charset="0"/>
                          </a:rPr>
                          <m:t>𝑦</m:t>
                        </m:r>
                      </m:e>
                      <m:sub>
                        <m:r>
                          <a:rPr lang="en-US" i="1" dirty="0">
                            <a:solidFill>
                              <a:schemeClr val="tx1"/>
                            </a:solidFill>
                            <a:latin typeface="Cambria Math" panose="02040503050406030204" pitchFamily="18" charset="0"/>
                          </a:rPr>
                          <m:t>𝑖</m:t>
                        </m:r>
                      </m:sub>
                      <m:sup>
                        <m:r>
                          <a:rPr lang="en-US" i="1" dirty="0">
                            <a:solidFill>
                              <a:schemeClr val="tx1"/>
                            </a:solidFill>
                            <a:latin typeface="Cambria Math" panose="02040503050406030204" pitchFamily="18" charset="0"/>
                          </a:rPr>
                          <m:t>∗</m:t>
                        </m:r>
                      </m:sup>
                    </m:sSubSup>
                    <m:r>
                      <a:rPr lang="en-US" i="1" dirty="0">
                        <a:solidFill>
                          <a:schemeClr val="tx1"/>
                        </a:solidFill>
                        <a:latin typeface="Cambria Math" panose="02040503050406030204" pitchFamily="18" charset="0"/>
                      </a:rPr>
                      <m:t>=</m:t>
                    </m:r>
                    <m:func>
                      <m:funcPr>
                        <m:ctrlPr>
                          <a:rPr lang="en-US" i="1" dirty="0">
                            <a:solidFill>
                              <a:schemeClr val="tx1"/>
                            </a:solidFill>
                            <a:latin typeface="Cambria Math" panose="02040503050406030204" pitchFamily="18" charset="0"/>
                          </a:rPr>
                        </m:ctrlPr>
                      </m:funcPr>
                      <m:fName>
                        <m:r>
                          <m:rPr>
                            <m:sty m:val="p"/>
                          </m:rPr>
                          <a:rPr lang="en-US" dirty="0">
                            <a:solidFill>
                              <a:schemeClr val="tx1"/>
                            </a:solidFill>
                            <a:latin typeface="Cambria Math" panose="02040503050406030204" pitchFamily="18" charset="0"/>
                          </a:rPr>
                          <m:t>sgn</m:t>
                        </m:r>
                      </m:fName>
                      <m:e>
                        <m:d>
                          <m:dPr>
                            <m:ctrlPr>
                              <a:rPr lang="en-US" i="1" dirty="0">
                                <a:solidFill>
                                  <a:schemeClr val="tx1"/>
                                </a:solidFill>
                                <a:latin typeface="Cambria Math" panose="02040503050406030204" pitchFamily="18" charset="0"/>
                              </a:rPr>
                            </m:ctrlPr>
                          </m:dPr>
                          <m:e>
                            <m:r>
                              <a:rPr lang="en-US" i="1" dirty="0" smtClean="0">
                                <a:solidFill>
                                  <a:schemeClr val="tx1"/>
                                </a:solidFill>
                                <a:latin typeface="Cambria Math" panose="02040503050406030204" pitchFamily="18" charset="0"/>
                                <a:ea typeface="Cambria Math" panose="02040503050406030204" pitchFamily="18" charset="0"/>
                              </a:rPr>
                              <m:t>𝛽</m:t>
                            </m:r>
                          </m:e>
                        </m:d>
                      </m:e>
                    </m:func>
                  </m:oMath>
                </a14:m>
                <a:r>
                  <a:rPr lang="en-US" dirty="0">
                    <a:solidFill>
                      <a:schemeClr val="tx1"/>
                    </a:solidFill>
                    <a:ea typeface="Cambria Math" panose="02040503050406030204" pitchFamily="18" charset="0"/>
                  </a:rPr>
                  <a:t> </a:t>
                </a:r>
              </a:p>
              <a:p>
                <a:pPr marL="0" indent="0">
                  <a:buNone/>
                </a:pPr>
                <a:r>
                  <a:rPr lang="en-US" dirty="0">
                    <a:solidFill>
                      <a:schemeClr val="tx1"/>
                    </a:solidFill>
                    <a:ea typeface="Cambria Math" panose="02040503050406030204" pitchFamily="18" charset="0"/>
                  </a:rPr>
                  <a:t>We use </a:t>
                </a:r>
                <a14:m>
                  <m:oMath xmlns:m="http://schemas.openxmlformats.org/officeDocument/2006/math">
                    <m:sSubSup>
                      <m:sSubSupPr>
                        <m:ctrlPr>
                          <a:rPr lang="en-US" i="1" dirty="0" smtClean="0">
                            <a:solidFill>
                              <a:schemeClr val="tx1"/>
                            </a:solidFill>
                            <a:latin typeface="Cambria Math" panose="02040503050406030204" pitchFamily="18" charset="0"/>
                          </a:rPr>
                        </m:ctrlPr>
                      </m:sSubSupPr>
                      <m:e>
                        <m:r>
                          <a:rPr lang="en-US" i="1" dirty="0">
                            <a:solidFill>
                              <a:schemeClr val="tx1"/>
                            </a:solidFill>
                            <a:latin typeface="Cambria Math" panose="02040503050406030204" pitchFamily="18" charset="0"/>
                          </a:rPr>
                          <m:t>𝑦</m:t>
                        </m:r>
                      </m:e>
                      <m:sub>
                        <m:r>
                          <a:rPr lang="en-US" i="1" dirty="0">
                            <a:solidFill>
                              <a:schemeClr val="tx1"/>
                            </a:solidFill>
                            <a:latin typeface="Cambria Math" panose="02040503050406030204" pitchFamily="18" charset="0"/>
                          </a:rPr>
                          <m:t>𝑖</m:t>
                        </m:r>
                      </m:sub>
                      <m:sup>
                        <m:r>
                          <a:rPr lang="en-US" i="1" dirty="0">
                            <a:solidFill>
                              <a:schemeClr val="tx1"/>
                            </a:solidFill>
                            <a:latin typeface="Cambria Math" panose="02040503050406030204" pitchFamily="18" charset="0"/>
                          </a:rPr>
                          <m:t>∗</m:t>
                        </m:r>
                      </m:sup>
                    </m:sSubSup>
                    <m:r>
                      <a:rPr lang="en-US" i="1" dirty="0">
                        <a:solidFill>
                          <a:schemeClr val="tx1"/>
                        </a:solidFill>
                        <a:latin typeface="Cambria Math" panose="02040503050406030204" pitchFamily="18" charset="0"/>
                      </a:rPr>
                      <m:t>=</m:t>
                    </m:r>
                    <m:func>
                      <m:funcPr>
                        <m:ctrlPr>
                          <a:rPr lang="en-US" i="1" dirty="0">
                            <a:solidFill>
                              <a:schemeClr val="tx1"/>
                            </a:solidFill>
                            <a:latin typeface="Cambria Math" panose="02040503050406030204" pitchFamily="18" charset="0"/>
                          </a:rPr>
                        </m:ctrlPr>
                      </m:funcPr>
                      <m:fName>
                        <m:r>
                          <m:rPr>
                            <m:sty m:val="p"/>
                          </m:rPr>
                          <a:rPr lang="en-US" b="0" i="0" dirty="0" smtClean="0">
                            <a:solidFill>
                              <a:schemeClr val="tx1"/>
                            </a:solidFill>
                            <a:latin typeface="Cambria Math" panose="02040503050406030204" pitchFamily="18" charset="0"/>
                          </a:rPr>
                          <m:t>tanh</m:t>
                        </m:r>
                      </m:fName>
                      <m:e>
                        <m:d>
                          <m:dPr>
                            <m:ctrlPr>
                              <a:rPr lang="en-US" i="1" dirty="0">
                                <a:solidFill>
                                  <a:schemeClr val="tx1"/>
                                </a:solidFill>
                                <a:latin typeface="Cambria Math" panose="02040503050406030204" pitchFamily="18" charset="0"/>
                              </a:rPr>
                            </m:ctrlPr>
                          </m:dPr>
                          <m:e>
                            <m:r>
                              <a:rPr lang="en-US" i="1" dirty="0" smtClean="0">
                                <a:solidFill>
                                  <a:schemeClr val="tx1"/>
                                </a:solidFill>
                                <a:latin typeface="Cambria Math" panose="02040503050406030204" pitchFamily="18" charset="0"/>
                                <a:ea typeface="Cambria Math" panose="02040503050406030204" pitchFamily="18" charset="0"/>
                              </a:rPr>
                              <m:t>𝛽</m:t>
                            </m:r>
                          </m:e>
                        </m:d>
                      </m:e>
                    </m:func>
                  </m:oMath>
                </a14:m>
                <a:r>
                  <a:rPr lang="en-US" dirty="0">
                    <a:solidFill>
                      <a:schemeClr val="tx1"/>
                    </a:solidFill>
                  </a:rPr>
                  <a:t>.</a:t>
                </a:r>
              </a:p>
              <a:p>
                <a:pPr marL="0" indent="0">
                  <a:buNone/>
                </a:pPr>
                <a:r>
                  <a:rPr lang="en-US" dirty="0"/>
                  <a:t>(I’m using the abbreviation </a:t>
                </a:r>
                <a14:m>
                  <m:oMath xmlns:m="http://schemas.openxmlformats.org/officeDocument/2006/math">
                    <m:r>
                      <a:rPr lang="en-US" i="1" dirty="0">
                        <a:latin typeface="Cambria Math" panose="02040503050406030204" pitchFamily="18" charset="0"/>
                        <a:ea typeface="Cambria Math" panose="02040503050406030204" pitchFamily="18" charset="0"/>
                      </a:rPr>
                      <m:t>𝛽</m:t>
                    </m:r>
                    <m:r>
                      <a:rPr lang="en-US" b="0" i="1" dirty="0" smtClean="0">
                        <a:latin typeface="Cambria Math" panose="02040503050406030204" pitchFamily="18" charset="0"/>
                        <a:ea typeface="Cambria Math" panose="02040503050406030204" pitchFamily="18" charset="0"/>
                      </a:rPr>
                      <m:t>=</m:t>
                    </m:r>
                    <m:sSup>
                      <m:sSupPr>
                        <m:ctrlPr>
                          <a:rPr lang="en-US" i="1" dirty="0">
                            <a:latin typeface="Cambria Math" panose="02040503050406030204" pitchFamily="18" charset="0"/>
                          </a:rPr>
                        </m:ctrlPr>
                      </m:sSup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p>
                        <m:r>
                          <a:rPr lang="en-US" i="1" dirty="0">
                            <a:latin typeface="Cambria Math" panose="02040503050406030204" pitchFamily="18" charset="0"/>
                          </a:rPr>
                          <m:t>𝑇</m:t>
                        </m:r>
                      </m:sup>
                    </m:sSup>
                    <m:acc>
                      <m:accPr>
                        <m:chr m:val="⃗"/>
                        <m:ctrlPr>
                          <a:rPr lang="en-US" i="1" dirty="0">
                            <a:latin typeface="Cambria Math" panose="02040503050406030204" pitchFamily="18" charset="0"/>
                          </a:rPr>
                        </m:ctrlPr>
                      </m:accPr>
                      <m:e>
                        <m:r>
                          <a:rPr lang="en-US" i="1" dirty="0">
                            <a:latin typeface="Cambria Math" panose="02040503050406030204" pitchFamily="18" charset="0"/>
                          </a:rPr>
                          <m:t>𝑥</m:t>
                        </m:r>
                      </m:e>
                    </m:acc>
                  </m:oMath>
                </a14:m>
                <a:r>
                  <a:rPr lang="en-US" dirty="0">
                    <a:solidFill>
                      <a:schemeClr val="tx1"/>
                    </a:solidFill>
                  </a:rPr>
                  <a:t>.)</a:t>
                </a:r>
              </a:p>
              <a:p>
                <a:pPr marL="0" indent="0">
                  <a:buNone/>
                </a:pPr>
                <a:r>
                  <a:rPr lang="en-US" dirty="0">
                    <a:solidFill>
                      <a:schemeClr val="tx1"/>
                    </a:solidFill>
                  </a:rPr>
                  <a:t>That’s pronounced “</a:t>
                </a:r>
                <a:r>
                  <a:rPr lang="en-US" dirty="0" err="1">
                    <a:solidFill>
                      <a:schemeClr val="tx1"/>
                    </a:solidFill>
                  </a:rPr>
                  <a:t>tanch</a:t>
                </a:r>
                <a:r>
                  <a:rPr lang="en-US" dirty="0">
                    <a:solidFill>
                      <a:schemeClr val="tx1"/>
                    </a:solidFill>
                  </a:rPr>
                  <a:t>,” it means</a:t>
                </a:r>
              </a:p>
              <a:p>
                <a:pPr marL="0" indent="0">
                  <a:buNone/>
                </a:pPr>
                <a:r>
                  <a:rPr lang="en-US" dirty="0">
                    <a:solidFill>
                      <a:schemeClr val="tx1"/>
                    </a:solidFill>
                  </a:rPr>
                  <a:t>“hyperbolic tangent,” and it looks like this:</a:t>
                </a:r>
              </a:p>
              <a:p>
                <a:pPr marL="0" indent="0">
                  <a:buNone/>
                </a:pPr>
                <a14:m>
                  <m:oMathPara xmlns:m="http://schemas.openxmlformats.org/officeDocument/2006/math">
                    <m:oMathParaPr>
                      <m:jc m:val="centerGroup"/>
                    </m:oMathParaPr>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i="1" dirty="0">
                              <a:latin typeface="Cambria Math" panose="02040503050406030204" pitchFamily="18" charset="0"/>
                            </a:rPr>
                            <m:t>∗</m:t>
                          </m:r>
                        </m:sup>
                      </m:sSubSup>
                      <m:r>
                        <a:rPr lang="en-US" b="0" i="1" dirty="0" smtClean="0">
                          <a:latin typeface="Cambria Math" panose="02040503050406030204" pitchFamily="18" charset="0"/>
                        </a:rPr>
                        <m:t>=</m:t>
                      </m:r>
                      <m:func>
                        <m:funcPr>
                          <m:ctrlPr>
                            <a:rPr lang="en-US" i="1" dirty="0">
                              <a:solidFill>
                                <a:schemeClr val="tx1"/>
                              </a:solidFill>
                              <a:latin typeface="Cambria Math" panose="02040503050406030204" pitchFamily="18" charset="0"/>
                            </a:rPr>
                          </m:ctrlPr>
                        </m:funcPr>
                        <m:fName>
                          <m:r>
                            <m:rPr>
                              <m:sty m:val="p"/>
                            </m:rPr>
                            <a:rPr lang="en-US" dirty="0">
                              <a:solidFill>
                                <a:schemeClr val="tx1"/>
                              </a:solidFill>
                              <a:latin typeface="Cambria Math" panose="02040503050406030204" pitchFamily="18" charset="0"/>
                            </a:rPr>
                            <m:t>tanh</m:t>
                          </m:r>
                        </m:fName>
                        <m:e>
                          <m:d>
                            <m:dPr>
                              <m:ctrlPr>
                                <a:rPr lang="en-US" i="1" dirty="0">
                                  <a:solidFill>
                                    <a:schemeClr val="tx1"/>
                                  </a:solidFill>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r>
                        <a:rPr lang="en-US" b="0" i="1" dirty="0" smtClean="0">
                          <a:solidFill>
                            <a:schemeClr val="tx1"/>
                          </a:solidFill>
                          <a:latin typeface="Cambria Math" panose="02040503050406030204" pitchFamily="18" charset="0"/>
                        </a:rPr>
                        <m:t>=</m:t>
                      </m:r>
                      <m:f>
                        <m:fPr>
                          <m:ctrlPr>
                            <a:rPr lang="en-US" i="1" dirty="0">
                              <a:solidFill>
                                <a:schemeClr val="tx1"/>
                              </a:solidFill>
                              <a:latin typeface="Cambria Math" panose="02040503050406030204" pitchFamily="18" charset="0"/>
                            </a:rPr>
                          </m:ctrlPr>
                        </m:fPr>
                        <m:num>
                          <m:sSup>
                            <m:sSupPr>
                              <m:ctrlPr>
                                <a:rPr lang="en-US" i="1" dirty="0">
                                  <a:solidFill>
                                    <a:schemeClr val="tx1"/>
                                  </a:solidFill>
                                  <a:latin typeface="Cambria Math" panose="02040503050406030204" pitchFamily="18" charset="0"/>
                                </a:rPr>
                              </m:ctrlPr>
                            </m:sSupPr>
                            <m:e>
                              <m:r>
                                <a:rPr lang="en-US" i="1" dirty="0">
                                  <a:solidFill>
                                    <a:schemeClr val="tx1"/>
                                  </a:solidFill>
                                  <a:latin typeface="Cambria Math" panose="02040503050406030204" pitchFamily="18" charset="0"/>
                                </a:rPr>
                                <m:t>𝑒</m:t>
                              </m:r>
                            </m:e>
                            <m:sup>
                              <m:r>
                                <a:rPr lang="en-US" i="1" dirty="0">
                                  <a:latin typeface="Cambria Math" panose="02040503050406030204" pitchFamily="18" charset="0"/>
                                  <a:ea typeface="Cambria Math" panose="02040503050406030204" pitchFamily="18" charset="0"/>
                                </a:rPr>
                                <m:t>𝛽</m:t>
                              </m:r>
                            </m:sup>
                          </m:sSup>
                          <m:r>
                            <a:rPr lang="en-US" i="1" dirty="0">
                              <a:solidFill>
                                <a:schemeClr val="tx1"/>
                              </a:solidFill>
                              <a:latin typeface="Cambria Math" panose="02040503050406030204" pitchFamily="18" charset="0"/>
                            </a:rPr>
                            <m:t>−</m:t>
                          </m:r>
                          <m:sSup>
                            <m:sSupPr>
                              <m:ctrlPr>
                                <a:rPr lang="en-US" i="1" dirty="0">
                                  <a:solidFill>
                                    <a:schemeClr val="tx1"/>
                                  </a:solidFill>
                                  <a:latin typeface="Cambria Math" panose="02040503050406030204" pitchFamily="18" charset="0"/>
                                </a:rPr>
                              </m:ctrlPr>
                            </m:sSupPr>
                            <m:e>
                              <m:r>
                                <a:rPr lang="en-US" i="1" dirty="0">
                                  <a:solidFill>
                                    <a:schemeClr val="tx1"/>
                                  </a:solidFill>
                                  <a:latin typeface="Cambria Math" panose="02040503050406030204" pitchFamily="18" charset="0"/>
                                </a:rPr>
                                <m:t>𝑒</m:t>
                              </m:r>
                            </m:e>
                            <m:sup>
                              <m:r>
                                <a:rPr lang="en-US" i="1" dirty="0">
                                  <a:solidFill>
                                    <a:schemeClr val="tx1"/>
                                  </a:solidFill>
                                  <a:latin typeface="Cambria Math" panose="02040503050406030204" pitchFamily="18" charset="0"/>
                                </a:rPr>
                                <m:t>−</m:t>
                              </m:r>
                              <m:r>
                                <a:rPr lang="en-US" i="1" dirty="0">
                                  <a:latin typeface="Cambria Math" panose="02040503050406030204" pitchFamily="18" charset="0"/>
                                  <a:ea typeface="Cambria Math" panose="02040503050406030204" pitchFamily="18" charset="0"/>
                                </a:rPr>
                                <m:t>𝛽</m:t>
                              </m:r>
                            </m:sup>
                          </m:sSup>
                        </m:num>
                        <m:den>
                          <m:sSup>
                            <m:sSupPr>
                              <m:ctrlPr>
                                <a:rPr lang="en-US" i="1" dirty="0">
                                  <a:solidFill>
                                    <a:schemeClr val="tx1"/>
                                  </a:solidFill>
                                  <a:latin typeface="Cambria Math" panose="02040503050406030204" pitchFamily="18" charset="0"/>
                                </a:rPr>
                              </m:ctrlPr>
                            </m:sSupPr>
                            <m:e>
                              <m:r>
                                <a:rPr lang="en-US" i="1" dirty="0">
                                  <a:solidFill>
                                    <a:schemeClr val="tx1"/>
                                  </a:solidFill>
                                  <a:latin typeface="Cambria Math" panose="02040503050406030204" pitchFamily="18" charset="0"/>
                                </a:rPr>
                                <m:t>𝑒</m:t>
                              </m:r>
                            </m:e>
                            <m:sup>
                              <m:r>
                                <a:rPr lang="en-US" i="1" dirty="0">
                                  <a:latin typeface="Cambria Math" panose="02040503050406030204" pitchFamily="18" charset="0"/>
                                  <a:ea typeface="Cambria Math" panose="02040503050406030204" pitchFamily="18" charset="0"/>
                                </a:rPr>
                                <m:t>𝛽</m:t>
                              </m:r>
                            </m:sup>
                          </m:sSup>
                          <m:r>
                            <a:rPr lang="en-US" i="1" dirty="0">
                              <a:solidFill>
                                <a:schemeClr val="tx1"/>
                              </a:solidFill>
                              <a:latin typeface="Cambria Math" panose="02040503050406030204" pitchFamily="18" charset="0"/>
                            </a:rPr>
                            <m:t>+</m:t>
                          </m:r>
                          <m:sSup>
                            <m:sSupPr>
                              <m:ctrlPr>
                                <a:rPr lang="en-US" i="1" dirty="0">
                                  <a:solidFill>
                                    <a:schemeClr val="tx1"/>
                                  </a:solidFill>
                                  <a:latin typeface="Cambria Math" panose="02040503050406030204" pitchFamily="18" charset="0"/>
                                </a:rPr>
                              </m:ctrlPr>
                            </m:sSupPr>
                            <m:e>
                              <m:r>
                                <a:rPr lang="en-US" i="1" dirty="0">
                                  <a:solidFill>
                                    <a:schemeClr val="tx1"/>
                                  </a:solidFill>
                                  <a:latin typeface="Cambria Math" panose="02040503050406030204" pitchFamily="18" charset="0"/>
                                </a:rPr>
                                <m:t>𝑒</m:t>
                              </m:r>
                            </m:e>
                            <m:sup>
                              <m:r>
                                <a:rPr lang="en-US" i="1" dirty="0">
                                  <a:solidFill>
                                    <a:schemeClr val="tx1"/>
                                  </a:solidFill>
                                  <a:latin typeface="Cambria Math" panose="02040503050406030204" pitchFamily="18" charset="0"/>
                                </a:rPr>
                                <m:t>−</m:t>
                              </m:r>
                              <m:r>
                                <a:rPr lang="en-US" i="1" dirty="0">
                                  <a:latin typeface="Cambria Math" panose="02040503050406030204" pitchFamily="18" charset="0"/>
                                  <a:ea typeface="Cambria Math" panose="02040503050406030204" pitchFamily="18" charset="0"/>
                                </a:rPr>
                                <m:t>𝛽</m:t>
                              </m:r>
                            </m:sup>
                          </m:sSup>
                        </m:den>
                      </m:f>
                      <m:r>
                        <a:rPr lang="en-US" b="0" i="1" dirty="0" smtClean="0">
                          <a:solidFill>
                            <a:schemeClr val="tx1"/>
                          </a:solidFill>
                          <a:latin typeface="Cambria Math" panose="02040503050406030204" pitchFamily="18" charset="0"/>
                        </a:rPr>
                        <m:t>=</m:t>
                      </m:r>
                      <m:f>
                        <m:fPr>
                          <m:ctrlPr>
                            <a:rPr lang="en-US" i="1" dirty="0">
                              <a:solidFill>
                                <a:schemeClr val="tx1"/>
                              </a:solidFill>
                              <a:latin typeface="Cambria Math" panose="02040503050406030204" pitchFamily="18" charset="0"/>
                            </a:rPr>
                          </m:ctrlPr>
                        </m:fPr>
                        <m:num>
                          <m:r>
                            <a:rPr lang="en-US" i="1" dirty="0">
                              <a:solidFill>
                                <a:schemeClr val="tx1"/>
                              </a:solidFill>
                              <a:latin typeface="Cambria Math" panose="02040503050406030204" pitchFamily="18" charset="0"/>
                            </a:rPr>
                            <m:t>1−</m:t>
                          </m:r>
                          <m:sSup>
                            <m:sSupPr>
                              <m:ctrlPr>
                                <a:rPr lang="en-US" i="1" dirty="0">
                                  <a:solidFill>
                                    <a:schemeClr val="tx1"/>
                                  </a:solidFill>
                                  <a:latin typeface="Cambria Math" panose="02040503050406030204" pitchFamily="18" charset="0"/>
                                </a:rPr>
                              </m:ctrlPr>
                            </m:sSupPr>
                            <m:e>
                              <m:r>
                                <a:rPr lang="en-US" i="1" dirty="0">
                                  <a:solidFill>
                                    <a:schemeClr val="tx1"/>
                                  </a:solidFill>
                                  <a:latin typeface="Cambria Math" panose="02040503050406030204" pitchFamily="18" charset="0"/>
                                </a:rPr>
                                <m:t>𝑒</m:t>
                              </m:r>
                            </m:e>
                            <m:sup>
                              <m:r>
                                <a:rPr lang="en-US" i="1" dirty="0">
                                  <a:solidFill>
                                    <a:schemeClr val="tx1"/>
                                  </a:solidFill>
                                  <a:latin typeface="Cambria Math" panose="02040503050406030204" pitchFamily="18" charset="0"/>
                                </a:rPr>
                                <m:t>−2</m:t>
                              </m:r>
                              <m:r>
                                <a:rPr lang="en-US" i="1" dirty="0">
                                  <a:latin typeface="Cambria Math" panose="02040503050406030204" pitchFamily="18" charset="0"/>
                                  <a:ea typeface="Cambria Math" panose="02040503050406030204" pitchFamily="18" charset="0"/>
                                </a:rPr>
                                <m:t>𝛽</m:t>
                              </m:r>
                            </m:sup>
                          </m:sSup>
                        </m:num>
                        <m:den>
                          <m:r>
                            <a:rPr lang="en-US" i="1" dirty="0">
                              <a:solidFill>
                                <a:schemeClr val="tx1"/>
                              </a:solidFill>
                              <a:latin typeface="Cambria Math" panose="02040503050406030204" pitchFamily="18" charset="0"/>
                            </a:rPr>
                            <m:t>1+</m:t>
                          </m:r>
                          <m:sSup>
                            <m:sSupPr>
                              <m:ctrlPr>
                                <a:rPr lang="en-US" i="1" dirty="0">
                                  <a:solidFill>
                                    <a:schemeClr val="tx1"/>
                                  </a:solidFill>
                                  <a:latin typeface="Cambria Math" panose="02040503050406030204" pitchFamily="18" charset="0"/>
                                </a:rPr>
                              </m:ctrlPr>
                            </m:sSupPr>
                            <m:e>
                              <m:r>
                                <a:rPr lang="en-US" i="1" dirty="0">
                                  <a:solidFill>
                                    <a:schemeClr val="tx1"/>
                                  </a:solidFill>
                                  <a:latin typeface="Cambria Math" panose="02040503050406030204" pitchFamily="18" charset="0"/>
                                </a:rPr>
                                <m:t>𝑒</m:t>
                              </m:r>
                            </m:e>
                            <m:sup>
                              <m:r>
                                <a:rPr lang="en-US" i="1" dirty="0">
                                  <a:solidFill>
                                    <a:schemeClr val="tx1"/>
                                  </a:solidFill>
                                  <a:latin typeface="Cambria Math" panose="02040503050406030204" pitchFamily="18" charset="0"/>
                                </a:rPr>
                                <m:t>−2</m:t>
                              </m:r>
                              <m:r>
                                <a:rPr lang="en-US" i="1" dirty="0">
                                  <a:latin typeface="Cambria Math" panose="02040503050406030204" pitchFamily="18" charset="0"/>
                                  <a:ea typeface="Cambria Math" panose="02040503050406030204" pitchFamily="18" charset="0"/>
                                </a:rPr>
                                <m:t>𝛽</m:t>
                              </m:r>
                            </m:sup>
                          </m:sSup>
                        </m:den>
                      </m:f>
                    </m:oMath>
                  </m:oMathPara>
                </a14:m>
                <a:endParaRPr lang="en-US" dirty="0">
                  <a:solidFill>
                    <a:schemeClr val="tx1"/>
                  </a:solidFill>
                </a:endParaRPr>
              </a:p>
              <a:p>
                <a:pPr marL="0" indent="0">
                  <a:buNone/>
                </a:pPr>
                <a:r>
                  <a:rPr lang="en-US" dirty="0">
                    <a:solidFill>
                      <a:schemeClr val="tx1"/>
                    </a:solidFill>
                  </a:rPr>
                  <a:t>Its derivative is</a:t>
                </a:r>
              </a:p>
              <a:p>
                <a:pPr marL="0"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panose="02040503050406030204" pitchFamily="18" charset="0"/>
                            </a:rPr>
                            <m:t>𝑑</m:t>
                          </m:r>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i="1" dirty="0">
                                  <a:latin typeface="Cambria Math" panose="02040503050406030204" pitchFamily="18" charset="0"/>
                                </a:rPr>
                                <m:t>∗</m:t>
                              </m:r>
                            </m:sup>
                          </m:sSubSup>
                        </m:num>
                        <m:den>
                          <m:r>
                            <a:rPr lang="en-US" i="1">
                              <a:latin typeface="Cambria Math" panose="02040503050406030204" pitchFamily="18" charset="0"/>
                            </a:rPr>
                            <m:t>𝑑</m:t>
                          </m:r>
                          <m:r>
                            <a:rPr lang="en-US" i="1" dirty="0">
                              <a:latin typeface="Cambria Math" panose="02040503050406030204" pitchFamily="18" charset="0"/>
                              <a:ea typeface="Cambria Math" panose="02040503050406030204" pitchFamily="18" charset="0"/>
                            </a:rPr>
                            <m:t>𝛽</m:t>
                          </m:r>
                        </m:den>
                      </m:f>
                      <m:r>
                        <a:rPr lang="en-US" b="0" i="1" dirty="0" smtClean="0">
                          <a:latin typeface="Cambria Math" panose="02040503050406030204" pitchFamily="18" charset="0"/>
                        </a:rPr>
                        <m:t>=</m:t>
                      </m:r>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tanh</m:t>
                          </m:r>
                          <m:r>
                            <a:rPr lang="en-US" b="0" i="1" dirty="0" smtClean="0">
                              <a:latin typeface="Cambria Math" panose="02040503050406030204" pitchFamily="18" charset="0"/>
                            </a:rPr>
                            <m:t>′</m:t>
                          </m:r>
                        </m:fName>
                        <m:e>
                          <m:d>
                            <m:dPr>
                              <m:ctrlPr>
                                <a:rPr lang="en-US" i="1" dirty="0">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r>
                        <a:rPr lang="en-US" i="1" dirty="0">
                          <a:latin typeface="Cambria Math" panose="02040503050406030204" pitchFamily="18" charset="0"/>
                        </a:rPr>
                        <m:t>=</m:t>
                      </m:r>
                      <m:f>
                        <m:fPr>
                          <m:ctrlPr>
                            <a:rPr lang="en-US" i="1">
                              <a:solidFill>
                                <a:schemeClr val="tx1"/>
                              </a:solidFill>
                              <a:latin typeface="Cambria Math" panose="02040503050406030204" pitchFamily="18" charset="0"/>
                            </a:rPr>
                          </m:ctrlPr>
                        </m:fPr>
                        <m:num>
                          <m:r>
                            <a:rPr lang="en-US" i="1">
                              <a:solidFill>
                                <a:schemeClr val="tx1"/>
                              </a:solidFill>
                              <a:latin typeface="Cambria Math" panose="02040503050406030204" pitchFamily="18" charset="0"/>
                            </a:rPr>
                            <m:t>𝑑</m:t>
                          </m:r>
                        </m:num>
                        <m:den>
                          <m:r>
                            <a:rPr lang="en-US" i="1">
                              <a:solidFill>
                                <a:schemeClr val="tx1"/>
                              </a:solidFill>
                              <a:latin typeface="Cambria Math" panose="02040503050406030204" pitchFamily="18" charset="0"/>
                            </a:rPr>
                            <m:t>𝑑</m:t>
                          </m:r>
                          <m:r>
                            <a:rPr lang="en-US" i="1" dirty="0">
                              <a:latin typeface="Cambria Math" panose="02040503050406030204" pitchFamily="18" charset="0"/>
                              <a:ea typeface="Cambria Math" panose="02040503050406030204" pitchFamily="18" charset="0"/>
                            </a:rPr>
                            <m:t>𝛽</m:t>
                          </m:r>
                        </m:den>
                      </m:f>
                      <m:d>
                        <m:dPr>
                          <m:ctrlPr>
                            <a:rPr lang="en-US" i="1" dirty="0" smtClean="0">
                              <a:solidFill>
                                <a:schemeClr val="tx1"/>
                              </a:solidFill>
                              <a:latin typeface="Cambria Math" panose="02040503050406030204" pitchFamily="18" charset="0"/>
                            </a:rPr>
                          </m:ctrlPr>
                        </m:dPr>
                        <m:e>
                          <m:f>
                            <m:fPr>
                              <m:ctrlPr>
                                <a:rPr lang="en-US" i="1" dirty="0">
                                  <a:latin typeface="Cambria Math" panose="02040503050406030204" pitchFamily="18" charset="0"/>
                                </a:rPr>
                              </m:ctrlPr>
                            </m:fPr>
                            <m:num>
                              <m:r>
                                <a:rPr lang="en-US" i="1" dirty="0">
                                  <a:latin typeface="Cambria Math" panose="02040503050406030204" pitchFamily="18" charset="0"/>
                                </a:rPr>
                                <m:t>1−</m:t>
                              </m:r>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r>
                                    <a:rPr lang="en-US" i="1" dirty="0">
                                      <a:latin typeface="Cambria Math" panose="02040503050406030204" pitchFamily="18" charset="0"/>
                                    </a:rPr>
                                    <m:t>−2</m:t>
                                  </m:r>
                                  <m:r>
                                    <a:rPr lang="en-US" i="1" dirty="0">
                                      <a:latin typeface="Cambria Math" panose="02040503050406030204" pitchFamily="18" charset="0"/>
                                      <a:ea typeface="Cambria Math" panose="02040503050406030204" pitchFamily="18" charset="0"/>
                                    </a:rPr>
                                    <m:t>𝛽</m:t>
                                  </m:r>
                                </m:sup>
                              </m:sSup>
                            </m:num>
                            <m:den>
                              <m:r>
                                <a:rPr lang="en-US" i="1" dirty="0">
                                  <a:latin typeface="Cambria Math" panose="02040503050406030204" pitchFamily="18" charset="0"/>
                                </a:rPr>
                                <m:t>1+</m:t>
                              </m:r>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r>
                                    <a:rPr lang="en-US" i="1" dirty="0">
                                      <a:latin typeface="Cambria Math" panose="02040503050406030204" pitchFamily="18" charset="0"/>
                                    </a:rPr>
                                    <m:t>−2</m:t>
                                  </m:r>
                                  <m:r>
                                    <a:rPr lang="en-US" i="1" dirty="0">
                                      <a:latin typeface="Cambria Math" panose="02040503050406030204" pitchFamily="18" charset="0"/>
                                      <a:ea typeface="Cambria Math" panose="02040503050406030204" pitchFamily="18" charset="0"/>
                                    </a:rPr>
                                    <m:t>𝛽</m:t>
                                  </m:r>
                                </m:sup>
                              </m:sSup>
                            </m:den>
                          </m:f>
                        </m:e>
                      </m:d>
                      <m:r>
                        <a:rPr lang="en-US" i="1">
                          <a:solidFill>
                            <a:schemeClr val="tx1"/>
                          </a:solidFill>
                          <a:latin typeface="Cambria Math" panose="02040503050406030204" pitchFamily="18" charset="0"/>
                        </a:rPr>
                        <m:t>=</m:t>
                      </m:r>
                      <m:f>
                        <m:fPr>
                          <m:ctrlPr>
                            <a:rPr lang="en-US" i="1" dirty="0">
                              <a:latin typeface="Cambria Math" panose="02040503050406030204" pitchFamily="18" charset="0"/>
                            </a:rPr>
                          </m:ctrlPr>
                        </m:fPr>
                        <m:num>
                          <m:r>
                            <a:rPr lang="en-US" b="0" i="1" dirty="0" smtClean="0">
                              <a:latin typeface="Cambria Math" panose="02040503050406030204" pitchFamily="18" charset="0"/>
                            </a:rPr>
                            <m:t>4</m:t>
                          </m:r>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r>
                                <a:rPr lang="en-US" i="1" dirty="0">
                                  <a:latin typeface="Cambria Math" panose="02040503050406030204" pitchFamily="18" charset="0"/>
                                </a:rPr>
                                <m:t>−2</m:t>
                              </m:r>
                              <m:r>
                                <a:rPr lang="en-US" i="1" dirty="0">
                                  <a:latin typeface="Cambria Math" panose="02040503050406030204" pitchFamily="18" charset="0"/>
                                  <a:ea typeface="Cambria Math" panose="02040503050406030204" pitchFamily="18" charset="0"/>
                                </a:rPr>
                                <m:t>𝛽</m:t>
                              </m:r>
                            </m:sup>
                          </m:sSup>
                        </m:num>
                        <m:den>
                          <m:sSup>
                            <m:sSupPr>
                              <m:ctrlPr>
                                <a:rPr lang="en-US" i="1" dirty="0" smtClean="0">
                                  <a:latin typeface="Cambria Math" panose="02040503050406030204" pitchFamily="18" charset="0"/>
                                  <a:ea typeface="Cambria Math" panose="02040503050406030204" pitchFamily="18" charset="0"/>
                                </a:rPr>
                              </m:ctrlPr>
                            </m:sSupPr>
                            <m:e>
                              <m:d>
                                <m:dPr>
                                  <m:ctrlPr>
                                    <a:rPr lang="en-US" i="1" dirty="0" smtClean="0">
                                      <a:latin typeface="Cambria Math" panose="02040503050406030204" pitchFamily="18" charset="0"/>
                                      <a:ea typeface="Cambria Math" panose="02040503050406030204" pitchFamily="18" charset="0"/>
                                    </a:rPr>
                                  </m:ctrlPr>
                                </m:dPr>
                                <m:e>
                                  <m:r>
                                    <a:rPr lang="en-US" i="1" dirty="0">
                                      <a:latin typeface="Cambria Math" panose="02040503050406030204" pitchFamily="18" charset="0"/>
                                    </a:rPr>
                                    <m:t>1+</m:t>
                                  </m:r>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r>
                                        <a:rPr lang="en-US" i="1" dirty="0">
                                          <a:latin typeface="Cambria Math" panose="02040503050406030204" pitchFamily="18" charset="0"/>
                                        </a:rPr>
                                        <m:t>−2</m:t>
                                      </m:r>
                                      <m:r>
                                        <a:rPr lang="en-US" i="1" dirty="0">
                                          <a:latin typeface="Cambria Math" panose="02040503050406030204" pitchFamily="18" charset="0"/>
                                          <a:ea typeface="Cambria Math" panose="02040503050406030204" pitchFamily="18" charset="0"/>
                                        </a:rPr>
                                        <m:t>𝛽</m:t>
                                      </m:r>
                                    </m:sup>
                                  </m:sSup>
                                </m:e>
                              </m:d>
                            </m:e>
                            <m:sup>
                              <m:r>
                                <a:rPr lang="en-US" b="0" i="1" dirty="0" smtClean="0">
                                  <a:latin typeface="Cambria Math" panose="02040503050406030204" pitchFamily="18" charset="0"/>
                                  <a:ea typeface="Cambria Math" panose="02040503050406030204" pitchFamily="18" charset="0"/>
                                </a:rPr>
                                <m:t>2</m:t>
                              </m:r>
                            </m:sup>
                          </m:sSup>
                        </m:den>
                      </m:f>
                      <m:r>
                        <a:rPr lang="en-US" b="0" i="1" dirty="0" smtClean="0">
                          <a:solidFill>
                            <a:schemeClr val="tx1"/>
                          </a:solidFill>
                          <a:latin typeface="Cambria Math" panose="02040503050406030204" pitchFamily="18" charset="0"/>
                        </a:rPr>
                        <m:t>=</m:t>
                      </m:r>
                      <m:r>
                        <a:rPr lang="en-US" i="1" dirty="0">
                          <a:latin typeface="Cambria Math" panose="02040503050406030204" pitchFamily="18" charset="0"/>
                        </a:rPr>
                        <m:t>1−</m:t>
                      </m:r>
                      <m:sSup>
                        <m:sSupPr>
                          <m:ctrlPr>
                            <a:rPr lang="en-US" i="1" dirty="0" smtClean="0">
                              <a:latin typeface="Cambria Math" panose="02040503050406030204" pitchFamily="18" charset="0"/>
                            </a:rPr>
                          </m:ctrlPr>
                        </m:sSupPr>
                        <m:e>
                          <m:r>
                            <m:rPr>
                              <m:sty m:val="p"/>
                            </m:rPr>
                            <a:rPr lang="en-US" dirty="0">
                              <a:latin typeface="Cambria Math" panose="02040503050406030204" pitchFamily="18" charset="0"/>
                            </a:rPr>
                            <m:t>tanh</m:t>
                          </m:r>
                        </m:e>
                        <m:sup>
                          <m:r>
                            <a:rPr lang="en-US" b="0" i="1" dirty="0" smtClean="0">
                              <a:latin typeface="Cambria Math" panose="02040503050406030204" pitchFamily="18" charset="0"/>
                            </a:rPr>
                            <m:t>2</m:t>
                          </m:r>
                        </m:sup>
                      </m:sSup>
                      <m:d>
                        <m:dPr>
                          <m:ctrlPr>
                            <a:rPr lang="en-US" i="1" dirty="0" smtClean="0">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r>
                        <a:rPr lang="en-US" b="0" i="1" dirty="0" smtClean="0">
                          <a:latin typeface="Cambria Math" panose="02040503050406030204" pitchFamily="18" charset="0"/>
                        </a:rPr>
                        <m:t>=</m:t>
                      </m:r>
                      <m:r>
                        <a:rPr lang="en-US" i="1" dirty="0">
                          <a:latin typeface="Cambria Math" panose="02040503050406030204" pitchFamily="18" charset="0"/>
                        </a:rPr>
                        <m:t>1−</m:t>
                      </m:r>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i="1" dirty="0">
                              <a:latin typeface="Cambria Math" panose="02040503050406030204" pitchFamily="18" charset="0"/>
                            </a:rPr>
                            <m:t>∗2</m:t>
                          </m:r>
                        </m:sup>
                      </m:sSubSup>
                    </m:oMath>
                  </m:oMathPara>
                </a14:m>
                <a:endParaRPr lang="en-US" dirty="0">
                  <a:solidFill>
                    <a:schemeClr val="tx1"/>
                  </a:solidFill>
                </a:endParaRPr>
              </a:p>
              <a:p>
                <a:pPr marL="0" indent="0">
                  <a:buNone/>
                </a:pPr>
                <a:endParaRPr lang="en-US" dirty="0">
                  <a:solidFill>
                    <a:srgbClr val="0000FF"/>
                  </a:solidFill>
                </a:endParaRPr>
              </a:p>
              <a:p>
                <a:pPr mar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6025" y="1308452"/>
                <a:ext cx="12085975" cy="5061867"/>
              </a:xfrm>
              <a:blipFill>
                <a:blip r:embed="rId2"/>
                <a:stretch>
                  <a:fillRect l="-839" t="-1750"/>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286DDBE1-613E-A843-90BD-7CC467F4D6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2362" y="20647"/>
            <a:ext cx="2735991" cy="2051993"/>
          </a:xfrm>
          <a:prstGeom prst="rect">
            <a:avLst/>
          </a:prstGeom>
        </p:spPr>
      </p:pic>
      <p:pic>
        <p:nvPicPr>
          <p:cNvPr id="11" name="Picture 10">
            <a:extLst>
              <a:ext uri="{FF2B5EF4-FFF2-40B4-BE49-F238E27FC236}">
                <a16:creationId xmlns:a16="http://schemas.microsoft.com/office/drawing/2014/main" id="{8F2353AD-91E9-B04E-B2E2-D7CA7702BF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4744" y="22119"/>
            <a:ext cx="2735991" cy="2051993"/>
          </a:xfrm>
          <a:prstGeom prst="rect">
            <a:avLst/>
          </a:prstGeom>
        </p:spPr>
      </p:pic>
      <p:pic>
        <p:nvPicPr>
          <p:cNvPr id="13" name="Picture 12" descr="A close up of a logo&#10;&#10;Description automatically generated">
            <a:extLst>
              <a:ext uri="{FF2B5EF4-FFF2-40B4-BE49-F238E27FC236}">
                <a16:creationId xmlns:a16="http://schemas.microsoft.com/office/drawing/2014/main" id="{40EFFE32-FEA7-2F4E-8C31-63EADB9F4C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9983" y="2131413"/>
            <a:ext cx="2735992" cy="2051994"/>
          </a:xfrm>
          <a:prstGeom prst="rect">
            <a:avLst/>
          </a:prstGeom>
        </p:spPr>
      </p:pic>
    </p:spTree>
    <p:extLst>
      <p:ext uri="{BB962C8B-B14F-4D97-AF65-F5344CB8AC3E}">
        <p14:creationId xmlns:p14="http://schemas.microsoft.com/office/powerpoint/2010/main" val="25522306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38" y="88033"/>
            <a:ext cx="6820646" cy="1085447"/>
          </a:xfrm>
        </p:spPr>
        <p:txBody>
          <a:bodyPr>
            <a:normAutofit/>
          </a:bodyPr>
          <a:lstStyle/>
          <a:p>
            <a:r>
              <a:rPr lang="en-US" dirty="0"/>
              <a:t>Differentiating the error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13360" y="1079851"/>
                <a:ext cx="11689080" cy="5690115"/>
              </a:xfrm>
            </p:spPr>
            <p:txBody>
              <a:bodyPr>
                <a:noAutofit/>
              </a:bodyPr>
              <a:lstStyle/>
              <a:p>
                <a:pPr marL="0" indent="0">
                  <a:buNone/>
                </a:pPr>
                <a:r>
                  <a:rPr lang="en-US" dirty="0">
                    <a:solidFill>
                      <a:schemeClr val="tx1"/>
                    </a:solidFill>
                  </a:rPr>
                  <a:t>Remember that, if the true label is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r>
                      <a:rPr lang="en-US" i="1" dirty="0">
                        <a:latin typeface="Cambria Math" panose="02040503050406030204" pitchFamily="18" charset="0"/>
                        <a:ea typeface="Cambria Math" panose="02040503050406030204" pitchFamily="18" charset="0"/>
                      </a:rPr>
                      <m:t>∈{−1,1}</m:t>
                    </m:r>
                  </m:oMath>
                </a14:m>
                <a:r>
                  <a:rPr lang="en-US" dirty="0">
                    <a:solidFill>
                      <a:schemeClr val="tx1"/>
                    </a:solidFill>
                  </a:rPr>
                  <a:t> </a:t>
                </a:r>
                <a:r>
                  <a:rPr lang="en-US" dirty="0"/>
                  <a:t>and the classifier outputs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i="1" dirty="0">
                            <a:latin typeface="Cambria Math" panose="02040503050406030204" pitchFamily="18" charset="0"/>
                          </a:rPr>
                          <m:t>∗</m:t>
                        </m:r>
                      </m:sup>
                    </m:sSubSup>
                    <m:r>
                      <a:rPr lang="en-US" i="1" dirty="0">
                        <a:latin typeface="Cambria Math" panose="02040503050406030204" pitchFamily="18" charset="0"/>
                        <a:ea typeface="Cambria Math" panose="02040503050406030204" pitchFamily="18" charset="0"/>
                      </a:rPr>
                      <m:t>∈{−1,1}</m:t>
                    </m:r>
                  </m:oMath>
                </a14:m>
                <a:r>
                  <a:rPr lang="en-US" dirty="0">
                    <a:solidFill>
                      <a:schemeClr val="tx1"/>
                    </a:solidFill>
                  </a:rPr>
                  <a:t>, then we can write the training corpus error as:</a:t>
                </a:r>
                <a:endParaRPr lang="en-US" dirty="0"/>
              </a:p>
              <a:p>
                <a:pPr marL="0" indent="0">
                  <a:buNone/>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𝐿</m:t>
                      </m:r>
                      <m:r>
                        <a:rPr lang="en-US" i="1" dirty="0">
                          <a:latin typeface="Cambria Math" panose="02040503050406030204" pitchFamily="18" charset="0"/>
                        </a:rPr>
                        <m:t>(</m:t>
                      </m:r>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r>
                        <a:rPr lang="en-US"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4</m:t>
                          </m:r>
                        </m:den>
                      </m:f>
                      <m:nary>
                        <m:naryPr>
                          <m:chr m:val="∑"/>
                          <m:ctrlPr>
                            <a:rPr lang="en-US" i="1" dirty="0">
                              <a:latin typeface="Cambria Math" panose="02040503050406030204" pitchFamily="18" charset="0"/>
                            </a:rPr>
                          </m:ctrlPr>
                        </m:naryPr>
                        <m:sub>
                          <m:r>
                            <m:rPr>
                              <m:brk m:alnAt="23"/>
                            </m:rPr>
                            <a:rPr lang="en-US" i="1" dirty="0">
                              <a:latin typeface="Cambria Math" panose="02040503050406030204" pitchFamily="18" charset="0"/>
                            </a:rPr>
                            <m:t>𝑖</m:t>
                          </m:r>
                          <m:r>
                            <a:rPr lang="en-US" i="1" dirty="0">
                              <a:latin typeface="Cambria Math" panose="02040503050406030204" pitchFamily="18" charset="0"/>
                            </a:rPr>
                            <m:t>=1</m:t>
                          </m:r>
                        </m:sub>
                        <m:sup>
                          <m:r>
                            <a:rPr lang="en-US" i="1" dirty="0">
                              <a:latin typeface="Cambria Math" panose="02040503050406030204" pitchFamily="18" charset="0"/>
                            </a:rPr>
                            <m:t>𝑛</m:t>
                          </m:r>
                        </m:sup>
                        <m:e>
                          <m:sSup>
                            <m:sSupPr>
                              <m:ctrlPr>
                                <a:rPr lang="en-US" i="1" dirty="0">
                                  <a:latin typeface="Cambria Math" panose="02040503050406030204" pitchFamily="18" charset="0"/>
                                </a:rPr>
                              </m:ctrlPr>
                            </m:sSupPr>
                            <m:e>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r>
                                    <a:rPr lang="en-US" i="1" dirty="0">
                                      <a:latin typeface="Cambria Math" panose="02040503050406030204" pitchFamily="18" charset="0"/>
                                    </a:rPr>
                                    <m:t>−</m:t>
                                  </m:r>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i="1" dirty="0">
                                          <a:latin typeface="Cambria Math" panose="02040503050406030204" pitchFamily="18" charset="0"/>
                                        </a:rPr>
                                        <m:t>∗</m:t>
                                      </m:r>
                                    </m:sup>
                                  </m:sSubSup>
                                </m:e>
                              </m:d>
                            </m:e>
                            <m:sup>
                              <m:r>
                                <a:rPr lang="en-US" i="1" dirty="0">
                                  <a:latin typeface="Cambria Math" panose="02040503050406030204" pitchFamily="18" charset="0"/>
                                </a:rPr>
                                <m:t>2</m:t>
                              </m:r>
                            </m:sup>
                          </m:sSup>
                        </m:e>
                      </m:nary>
                    </m:oMath>
                  </m:oMathPara>
                </a14:m>
                <a:endParaRPr lang="en-US" dirty="0">
                  <a:solidFill>
                    <a:schemeClr val="tx1"/>
                  </a:solidFill>
                </a:endParaRPr>
              </a:p>
              <a:p>
                <a:pPr marL="0" indent="0">
                  <a:buNone/>
                </a:pPr>
                <a:r>
                  <a:rPr lang="en-US" dirty="0">
                    <a:solidFill>
                      <a:schemeClr val="tx1"/>
                    </a:solidFill>
                  </a:rPr>
                  <a:t>Its derivative is:</a:t>
                </a:r>
              </a:p>
              <a:p>
                <a:pPr marL="0" indent="0">
                  <a:buNone/>
                </a:pPr>
                <a:endParaRPr lang="en-US"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sSub>
                        <m:sSubPr>
                          <m:ctrlPr>
                            <a:rPr lang="en-US" i="1">
                              <a:solidFill>
                                <a:schemeClr val="tx1"/>
                              </a:solidFill>
                              <a:latin typeface="Cambria Math" panose="02040503050406030204" pitchFamily="18" charset="0"/>
                              <a:ea typeface="Cambria Math" panose="02040503050406030204" pitchFamily="18" charset="0"/>
                            </a:rPr>
                          </m:ctrlPr>
                        </m:sSubPr>
                        <m:e>
                          <m:r>
                            <m:rPr>
                              <m:sty m:val="p"/>
                            </m:rPr>
                            <a:rPr lang="en-US" i="1">
                              <a:solidFill>
                                <a:schemeClr val="tx1"/>
                              </a:solidFill>
                              <a:latin typeface="Cambria Math" panose="02040503050406030204" pitchFamily="18" charset="0"/>
                              <a:ea typeface="Cambria Math" panose="02040503050406030204" pitchFamily="18" charset="0"/>
                            </a:rPr>
                            <m:t>∇</m:t>
                          </m:r>
                        </m:e>
                        <m:sub>
                          <m:acc>
                            <m:accPr>
                              <m:chr m:val="⃗"/>
                              <m:ctrlPr>
                                <a:rPr lang="en-US" i="1">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𝑤</m:t>
                              </m:r>
                            </m:e>
                          </m:acc>
                        </m:sub>
                      </m:sSub>
                      <m:r>
                        <a:rPr lang="en-US" i="1">
                          <a:solidFill>
                            <a:schemeClr val="tx1"/>
                          </a:solidFill>
                          <a:latin typeface="Cambria Math" panose="02040503050406030204" pitchFamily="18" charset="0"/>
                          <a:ea typeface="Cambria Math" panose="02040503050406030204" pitchFamily="18" charset="0"/>
                        </a:rPr>
                        <m:t>𝐿</m:t>
                      </m:r>
                      <m:r>
                        <a:rPr lang="en-US" b="0" i="1" smtClean="0">
                          <a:solidFill>
                            <a:schemeClr val="tx1"/>
                          </a:solidFill>
                          <a:latin typeface="Cambria Math" panose="02040503050406030204" pitchFamily="18" charset="0"/>
                          <a:ea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b="0" i="1" dirty="0" smtClean="0">
                              <a:latin typeface="Cambria Math" panose="02040503050406030204" pitchFamily="18" charset="0"/>
                            </a:rPr>
                            <m:t>2</m:t>
                          </m:r>
                        </m:den>
                      </m:f>
                      <m:nary>
                        <m:naryPr>
                          <m:chr m:val="∑"/>
                          <m:ctrlPr>
                            <a:rPr lang="en-US" i="1" dirty="0">
                              <a:solidFill>
                                <a:schemeClr val="tx1"/>
                              </a:solidFill>
                              <a:latin typeface="Cambria Math" panose="02040503050406030204" pitchFamily="18" charset="0"/>
                            </a:rPr>
                          </m:ctrlPr>
                        </m:naryPr>
                        <m:sub>
                          <m:r>
                            <m:rPr>
                              <m:brk m:alnAt="23"/>
                            </m:rPr>
                            <a:rPr lang="en-US" i="1" dirty="0">
                              <a:solidFill>
                                <a:schemeClr val="tx1"/>
                              </a:solidFill>
                              <a:latin typeface="Cambria Math" panose="02040503050406030204" pitchFamily="18" charset="0"/>
                            </a:rPr>
                            <m:t>𝑖</m:t>
                          </m:r>
                          <m:r>
                            <a:rPr lang="en-US" i="1" dirty="0">
                              <a:solidFill>
                                <a:schemeClr val="tx1"/>
                              </a:solidFill>
                              <a:latin typeface="Cambria Math" panose="02040503050406030204" pitchFamily="18" charset="0"/>
                            </a:rPr>
                            <m:t>=1</m:t>
                          </m:r>
                        </m:sub>
                        <m:sup>
                          <m:r>
                            <a:rPr lang="en-US" i="1" dirty="0">
                              <a:solidFill>
                                <a:schemeClr val="tx1"/>
                              </a:solidFill>
                              <a:latin typeface="Cambria Math" panose="02040503050406030204" pitchFamily="18" charset="0"/>
                            </a:rPr>
                            <m:t>𝑛</m:t>
                          </m:r>
                        </m:sup>
                        <m:e>
                          <m:d>
                            <m:dPr>
                              <m:ctrlPr>
                                <a:rPr lang="en-US" i="1" dirty="0">
                                  <a:solidFill>
                                    <a:schemeClr val="tx1"/>
                                  </a:solidFill>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r>
                                <a:rPr lang="en-US" i="1" dirty="0">
                                  <a:latin typeface="Cambria Math" panose="02040503050406030204" pitchFamily="18" charset="0"/>
                                </a:rPr>
                                <m:t>−</m:t>
                              </m:r>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i="1" dirty="0">
                                      <a:latin typeface="Cambria Math" panose="02040503050406030204" pitchFamily="18" charset="0"/>
                                    </a:rPr>
                                    <m:t>∗</m:t>
                                  </m:r>
                                </m:sup>
                              </m:sSubSup>
                            </m:e>
                          </m:d>
                        </m:e>
                      </m:nary>
                      <m:sSub>
                        <m:sSubPr>
                          <m:ctrlPr>
                            <a:rPr lang="en-US" i="1">
                              <a:latin typeface="Cambria Math" panose="02040503050406030204" pitchFamily="18" charset="0"/>
                              <a:ea typeface="Cambria Math" panose="02040503050406030204" pitchFamily="18" charset="0"/>
                            </a:rPr>
                          </m:ctrlPr>
                        </m:sSubPr>
                        <m:e>
                          <m:r>
                            <m:rPr>
                              <m:sty m:val="p"/>
                            </m:rPr>
                            <a:rPr lang="en-US" i="1">
                              <a:latin typeface="Cambria Math" panose="02040503050406030204" pitchFamily="18" charset="0"/>
                              <a:ea typeface="Cambria Math" panose="02040503050406030204" pitchFamily="18" charset="0"/>
                            </a:rPr>
                            <m:t>∇</m:t>
                          </m:r>
                        </m:e>
                        <m:sub>
                          <m:acc>
                            <m:accPr>
                              <m:chr m:val="⃗"/>
                              <m:ctrlPr>
                                <a:rPr lang="en-US" i="1">
                                  <a:latin typeface="Cambria Math" panose="02040503050406030204" pitchFamily="18" charset="0"/>
                                </a:rPr>
                              </m:ctrlPr>
                            </m:accPr>
                            <m:e>
                              <m:r>
                                <a:rPr lang="en-US" i="1">
                                  <a:latin typeface="Cambria Math" panose="02040503050406030204" pitchFamily="18" charset="0"/>
                                </a:rPr>
                                <m:t>𝑤</m:t>
                              </m:r>
                            </m:e>
                          </m:acc>
                        </m:sub>
                      </m:sSub>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i="1" dirty="0">
                              <a:latin typeface="Cambria Math" panose="02040503050406030204" pitchFamily="18" charset="0"/>
                            </a:rPr>
                            <m:t>∗</m:t>
                          </m:r>
                        </m:sup>
                      </m:sSubSup>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2</m:t>
                          </m:r>
                        </m:den>
                      </m:f>
                      <m:nary>
                        <m:naryPr>
                          <m:chr m:val="∑"/>
                          <m:ctrlPr>
                            <a:rPr lang="en-US" i="1" dirty="0">
                              <a:latin typeface="Cambria Math" panose="02040503050406030204" pitchFamily="18" charset="0"/>
                            </a:rPr>
                          </m:ctrlPr>
                        </m:naryPr>
                        <m:sub>
                          <m:r>
                            <m:rPr>
                              <m:brk m:alnAt="23"/>
                            </m:rPr>
                            <a:rPr lang="en-US" i="1" dirty="0">
                              <a:latin typeface="Cambria Math" panose="02040503050406030204" pitchFamily="18" charset="0"/>
                            </a:rPr>
                            <m:t>𝑖</m:t>
                          </m:r>
                          <m:r>
                            <a:rPr lang="en-US" i="1" dirty="0">
                              <a:latin typeface="Cambria Math" panose="02040503050406030204" pitchFamily="18" charset="0"/>
                            </a:rPr>
                            <m:t>=1</m:t>
                          </m:r>
                        </m:sub>
                        <m:sup>
                          <m:r>
                            <a:rPr lang="en-US" i="1" dirty="0">
                              <a:latin typeface="Cambria Math" panose="02040503050406030204" pitchFamily="18" charset="0"/>
                            </a:rPr>
                            <m:t>𝑛</m:t>
                          </m:r>
                        </m:sup>
                        <m:e>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r>
                                <a:rPr lang="en-US" i="1" dirty="0">
                                  <a:latin typeface="Cambria Math" panose="02040503050406030204" pitchFamily="18" charset="0"/>
                                </a:rPr>
                                <m:t>−</m:t>
                              </m:r>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i="1" dirty="0">
                                      <a:latin typeface="Cambria Math" panose="02040503050406030204" pitchFamily="18" charset="0"/>
                                    </a:rPr>
                                    <m:t>∗</m:t>
                                  </m:r>
                                </m:sup>
                              </m:sSubSup>
                            </m:e>
                          </m:d>
                        </m:e>
                      </m:nary>
                      <m:d>
                        <m:dPr>
                          <m:ctrlPr>
                            <a:rPr lang="en-US" i="1" dirty="0">
                              <a:latin typeface="Cambria Math" panose="02040503050406030204" pitchFamily="18" charset="0"/>
                            </a:rPr>
                          </m:ctrlPr>
                        </m:dPr>
                        <m:e>
                          <m:r>
                            <a:rPr lang="en-US" i="1" dirty="0">
                              <a:latin typeface="Cambria Math" panose="02040503050406030204" pitchFamily="18" charset="0"/>
                            </a:rPr>
                            <m:t>1−</m:t>
                          </m:r>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i="1" dirty="0">
                                  <a:latin typeface="Cambria Math" panose="02040503050406030204" pitchFamily="18" charset="0"/>
                                </a:rPr>
                                <m:t>∗2</m:t>
                              </m:r>
                            </m:sup>
                          </m:sSubSup>
                        </m:e>
                      </m:d>
                      <m:sSub>
                        <m:sSubPr>
                          <m:ctrlPr>
                            <a:rPr lang="en-US" i="1">
                              <a:latin typeface="Cambria Math" panose="02040503050406030204" pitchFamily="18" charset="0"/>
                              <a:ea typeface="Cambria Math" panose="02040503050406030204" pitchFamily="18" charset="0"/>
                            </a:rPr>
                          </m:ctrlPr>
                        </m:sSubPr>
                        <m:e>
                          <m:r>
                            <m:rPr>
                              <m:sty m:val="p"/>
                            </m:rPr>
                            <a:rPr lang="en-US" i="1">
                              <a:latin typeface="Cambria Math" panose="02040503050406030204" pitchFamily="18" charset="0"/>
                              <a:ea typeface="Cambria Math" panose="02040503050406030204" pitchFamily="18" charset="0"/>
                            </a:rPr>
                            <m:t>∇</m:t>
                          </m:r>
                        </m:e>
                        <m:sub>
                          <m:acc>
                            <m:accPr>
                              <m:chr m:val="⃗"/>
                              <m:ctrlPr>
                                <a:rPr lang="en-US" i="1">
                                  <a:latin typeface="Cambria Math" panose="02040503050406030204" pitchFamily="18" charset="0"/>
                                </a:rPr>
                              </m:ctrlPr>
                            </m:accPr>
                            <m:e>
                              <m:r>
                                <a:rPr lang="en-US" i="1">
                                  <a:latin typeface="Cambria Math" panose="02040503050406030204" pitchFamily="18" charset="0"/>
                                </a:rPr>
                                <m:t>𝑤</m:t>
                              </m:r>
                            </m:e>
                          </m:acc>
                        </m:sub>
                      </m:sSub>
                      <m:r>
                        <a:rPr lang="en-US" b="0" i="1" smtClean="0">
                          <a:latin typeface="Cambria Math" panose="02040503050406030204" pitchFamily="18" charset="0"/>
                          <a:ea typeface="Cambria Math" panose="02040503050406030204" pitchFamily="18" charset="0"/>
                        </a:rPr>
                        <m:t>(</m:t>
                      </m:r>
                      <m:sSup>
                        <m:sSupPr>
                          <m:ctrlPr>
                            <a:rPr lang="en-US" i="1" dirty="0">
                              <a:latin typeface="Cambria Math" panose="02040503050406030204" pitchFamily="18" charset="0"/>
                            </a:rPr>
                          </m:ctrlPr>
                        </m:sSup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p>
                          <m:r>
                            <a:rPr lang="en-US" i="1" dirty="0">
                              <a:latin typeface="Cambria Math" panose="02040503050406030204" pitchFamily="18" charset="0"/>
                            </a:rPr>
                            <m:t>𝑇</m:t>
                          </m:r>
                        </m:sup>
                      </m:sSup>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𝑥</m:t>
                              </m:r>
                            </m:e>
                          </m:acc>
                        </m:e>
                        <m:sub>
                          <m:r>
                            <a:rPr lang="en-US" i="1" dirty="0">
                              <a:latin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r>
                        <a:rPr lang="en-US" i="1" dirty="0">
                          <a:solidFill>
                            <a:schemeClr val="tx1"/>
                          </a:solidFill>
                          <a:latin typeface="Cambria Math" panose="02040503050406030204" pitchFamily="18" charset="0"/>
                        </a:rPr>
                        <m:t>=</m:t>
                      </m:r>
                      <m:r>
                        <a:rPr lang="en-US" b="0" i="1" dirty="0" smtClean="0">
                          <a:solidFill>
                            <a:schemeClr val="tx1"/>
                          </a:solidFill>
                          <a:latin typeface="Cambria Math" panose="02040503050406030204" pitchFamily="18" charset="0"/>
                        </a:rPr>
                        <m:t>−</m:t>
                      </m:r>
                      <m:nary>
                        <m:naryPr>
                          <m:chr m:val="∑"/>
                          <m:ctrlPr>
                            <a:rPr lang="en-US" i="1" dirty="0">
                              <a:solidFill>
                                <a:schemeClr val="tx1"/>
                              </a:solidFill>
                              <a:latin typeface="Cambria Math" panose="02040503050406030204" pitchFamily="18" charset="0"/>
                            </a:rPr>
                          </m:ctrlPr>
                        </m:naryPr>
                        <m:sub>
                          <m:r>
                            <m:rPr>
                              <m:brk m:alnAt="23"/>
                            </m:rPr>
                            <a:rPr lang="en-US" i="1" dirty="0">
                              <a:solidFill>
                                <a:schemeClr val="tx1"/>
                              </a:solidFill>
                              <a:latin typeface="Cambria Math" panose="02040503050406030204" pitchFamily="18" charset="0"/>
                            </a:rPr>
                            <m:t>𝑖</m:t>
                          </m:r>
                          <m:r>
                            <a:rPr lang="en-US" i="1" dirty="0">
                              <a:solidFill>
                                <a:schemeClr val="tx1"/>
                              </a:solidFill>
                              <a:latin typeface="Cambria Math" panose="02040503050406030204" pitchFamily="18" charset="0"/>
                            </a:rPr>
                            <m:t>=1</m:t>
                          </m:r>
                        </m:sub>
                        <m:sup>
                          <m:r>
                            <a:rPr lang="en-US" i="1" dirty="0">
                              <a:solidFill>
                                <a:schemeClr val="tx1"/>
                              </a:solidFill>
                              <a:latin typeface="Cambria Math" panose="02040503050406030204" pitchFamily="18" charset="0"/>
                            </a:rPr>
                            <m:t>𝑛</m:t>
                          </m:r>
                        </m:sup>
                        <m:e>
                          <m:d>
                            <m:dPr>
                              <m:ctrlPr>
                                <a:rPr lang="en-US" i="1" dirty="0">
                                  <a:latin typeface="Cambria Math" panose="02040503050406030204" pitchFamily="18" charset="0"/>
                                </a:rPr>
                              </m:ctrlPr>
                            </m:dPr>
                            <m:e>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r>
                                    <a:rPr lang="en-US" i="1" dirty="0">
                                      <a:latin typeface="Cambria Math" panose="02040503050406030204" pitchFamily="18" charset="0"/>
                                    </a:rPr>
                                    <m:t>−</m:t>
                                  </m:r>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i="1" dirty="0">
                                          <a:latin typeface="Cambria Math" panose="02040503050406030204" pitchFamily="18" charset="0"/>
                                        </a:rPr>
                                        <m:t>∗</m:t>
                                      </m:r>
                                    </m:sup>
                                  </m:sSubSup>
                                </m:num>
                                <m:den>
                                  <m:r>
                                    <a:rPr lang="en-US" i="1" dirty="0">
                                      <a:latin typeface="Cambria Math" panose="02040503050406030204" pitchFamily="18" charset="0"/>
                                    </a:rPr>
                                    <m:t>2</m:t>
                                  </m:r>
                                </m:den>
                              </m:f>
                            </m:e>
                          </m:d>
                        </m:e>
                      </m:nary>
                      <m:d>
                        <m:dPr>
                          <m:ctrlPr>
                            <a:rPr lang="en-US" i="1" dirty="0" smtClean="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1−</m:t>
                          </m:r>
                          <m:sSubSup>
                            <m:sSubSupPr>
                              <m:ctrlPr>
                                <a:rPr lang="en-US" i="1" dirty="0">
                                  <a:solidFill>
                                    <a:schemeClr val="tx1"/>
                                  </a:solidFill>
                                  <a:latin typeface="Cambria Math" panose="02040503050406030204" pitchFamily="18" charset="0"/>
                                </a:rPr>
                              </m:ctrlPr>
                            </m:sSubSupPr>
                            <m:e>
                              <m:r>
                                <a:rPr lang="en-US" i="1" dirty="0">
                                  <a:solidFill>
                                    <a:schemeClr val="tx1"/>
                                  </a:solidFill>
                                  <a:latin typeface="Cambria Math" panose="02040503050406030204" pitchFamily="18" charset="0"/>
                                </a:rPr>
                                <m:t>𝑦</m:t>
                              </m:r>
                            </m:e>
                            <m:sub>
                              <m:r>
                                <a:rPr lang="en-US" i="1" dirty="0">
                                  <a:solidFill>
                                    <a:schemeClr val="tx1"/>
                                  </a:solidFill>
                                  <a:latin typeface="Cambria Math" panose="02040503050406030204" pitchFamily="18" charset="0"/>
                                </a:rPr>
                                <m:t>𝑖</m:t>
                              </m:r>
                            </m:sub>
                            <m:sup>
                              <m:r>
                                <a:rPr lang="en-US" i="1" dirty="0">
                                  <a:solidFill>
                                    <a:schemeClr val="tx1"/>
                                  </a:solidFill>
                                  <a:latin typeface="Cambria Math" panose="02040503050406030204" pitchFamily="18" charset="0"/>
                                </a:rPr>
                                <m:t>∗2</m:t>
                              </m:r>
                            </m:sup>
                          </m:sSubSup>
                        </m:e>
                      </m:d>
                      <m:sSub>
                        <m:sSubPr>
                          <m:ctrlPr>
                            <a:rPr lang="en-US" i="1" dirty="0">
                              <a:solidFill>
                                <a:schemeClr val="tx1"/>
                              </a:solidFill>
                              <a:latin typeface="Cambria Math" panose="02040503050406030204" pitchFamily="18" charset="0"/>
                            </a:rPr>
                          </m:ctrlPr>
                        </m:sSubPr>
                        <m:e>
                          <m:acc>
                            <m:accPr>
                              <m:chr m:val="⃗"/>
                              <m:ctrlPr>
                                <a:rPr lang="en-US" i="1" dirty="0">
                                  <a:solidFill>
                                    <a:schemeClr val="tx1"/>
                                  </a:solidFill>
                                  <a:latin typeface="Cambria Math" panose="02040503050406030204" pitchFamily="18" charset="0"/>
                                </a:rPr>
                              </m:ctrlPr>
                            </m:accPr>
                            <m:e>
                              <m:r>
                                <a:rPr lang="en-US" i="1" dirty="0">
                                  <a:solidFill>
                                    <a:schemeClr val="tx1"/>
                                  </a:solidFill>
                                  <a:latin typeface="Cambria Math" panose="02040503050406030204" pitchFamily="18" charset="0"/>
                                </a:rPr>
                                <m:t>𝑥</m:t>
                              </m:r>
                            </m:e>
                          </m:acc>
                        </m:e>
                        <m:sub>
                          <m:r>
                            <a:rPr lang="en-US" i="1" dirty="0">
                              <a:solidFill>
                                <a:schemeClr val="tx1"/>
                              </a:solidFill>
                              <a:latin typeface="Cambria Math" panose="02040503050406030204" pitchFamily="18" charset="0"/>
                            </a:rPr>
                            <m:t>𝑖</m:t>
                          </m:r>
                        </m:sub>
                      </m:sSub>
                    </m:oMath>
                  </m:oMathPara>
                </a14:m>
                <a:endParaRPr lang="en-US" dirty="0">
                  <a:solidFill>
                    <a:srgbClr val="0000FF"/>
                  </a:solidFill>
                </a:endParaRPr>
              </a:p>
              <a:p>
                <a:pPr marL="0" indent="0">
                  <a:buNone/>
                </a:pPr>
                <a:endParaRPr lang="en-US" dirty="0">
                  <a:solidFill>
                    <a:srgbClr val="0000FF"/>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13360" y="1079851"/>
                <a:ext cx="11689080" cy="5690115"/>
              </a:xfrm>
              <a:blipFill>
                <a:blip r:embed="rId2"/>
                <a:stretch>
                  <a:fillRect l="-1086" t="-12027" b="-25612"/>
                </a:stretch>
              </a:blipFill>
            </p:spPr>
            <p:txBody>
              <a:bodyPr/>
              <a:lstStyle/>
              <a:p>
                <a:r>
                  <a:rPr lang="en-US">
                    <a:noFill/>
                  </a:rPr>
                  <a:t> </a:t>
                </a:r>
              </a:p>
            </p:txBody>
          </p:sp>
        </mc:Fallback>
      </mc:AlternateContent>
    </p:spTree>
    <p:extLst>
      <p:ext uri="{BB962C8B-B14F-4D97-AF65-F5344CB8AC3E}">
        <p14:creationId xmlns:p14="http://schemas.microsoft.com/office/powerpoint/2010/main" val="25631614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38" y="88033"/>
            <a:ext cx="11186902" cy="1085447"/>
          </a:xfrm>
        </p:spPr>
        <p:txBody>
          <a:bodyPr>
            <a:normAutofit/>
          </a:bodyPr>
          <a:lstStyle/>
          <a:p>
            <a:r>
              <a:rPr lang="en-US" dirty="0"/>
              <a:t>Comparing logistic regression vs. the perceptron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58338" y="1384652"/>
                <a:ext cx="11186902" cy="5122828"/>
              </a:xfrm>
            </p:spPr>
            <p:txBody>
              <a:bodyPr>
                <a:noAutofit/>
              </a:bodyPr>
              <a:lstStyle/>
              <a:p>
                <a:pPr marL="0" indent="0">
                  <a:buNone/>
                </a:pPr>
                <a:r>
                  <a:rPr lang="en-US" b="1" u="sng" dirty="0"/>
                  <a:t>Logistic </a:t>
                </a:r>
                <a:r>
                  <a:rPr lang="en-US" b="1" u="sng" dirty="0">
                    <a:solidFill>
                      <a:schemeClr val="tx1"/>
                    </a:solidFill>
                  </a:rPr>
                  <a:t>regression</a:t>
                </a:r>
                <a:r>
                  <a:rPr lang="en-US" dirty="0">
                    <a:solidFill>
                      <a:schemeClr val="tx1"/>
                    </a:solidFill>
                  </a:rPr>
                  <a:t>:</a:t>
                </a:r>
              </a:p>
              <a:p>
                <a:pPr marL="0" indent="0">
                  <a:buNone/>
                </a:pPr>
                <a14:m>
                  <m:oMathPara xmlns:m="http://schemas.openxmlformats.org/officeDocument/2006/math">
                    <m:oMathParaPr>
                      <m:jc m:val="centerGroup"/>
                    </m:oMathParaPr>
                    <m:oMath xmlns:m="http://schemas.openxmlformats.org/officeDocument/2006/math">
                      <m:acc>
                        <m:accPr>
                          <m:chr m:val="⃗"/>
                          <m:ctrlPr>
                            <a:rPr lang="en-US" i="1">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𝑤</m:t>
                          </m:r>
                        </m:e>
                      </m:acc>
                      <m:r>
                        <a:rPr lang="en-US" i="1">
                          <a:solidFill>
                            <a:schemeClr val="tx1"/>
                          </a:solidFill>
                          <a:latin typeface="Cambria Math" panose="02040503050406030204" pitchFamily="18" charset="0"/>
                        </a:rPr>
                        <m:t>=</m:t>
                      </m:r>
                      <m:acc>
                        <m:accPr>
                          <m:chr m:val="⃗"/>
                          <m:ctrlPr>
                            <a:rPr lang="en-US" i="1">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𝑤</m:t>
                          </m:r>
                        </m:e>
                      </m:acc>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ea typeface="Cambria Math" panose="02040503050406030204" pitchFamily="18" charset="0"/>
                        </a:rPr>
                        <m:t>𝜂</m:t>
                      </m:r>
                      <m:sSub>
                        <m:sSubPr>
                          <m:ctrlPr>
                            <a:rPr lang="en-US" i="1">
                              <a:solidFill>
                                <a:schemeClr val="tx1"/>
                              </a:solidFill>
                              <a:latin typeface="Cambria Math" panose="02040503050406030204" pitchFamily="18" charset="0"/>
                              <a:ea typeface="Cambria Math" panose="02040503050406030204" pitchFamily="18" charset="0"/>
                            </a:rPr>
                          </m:ctrlPr>
                        </m:sSubPr>
                        <m:e>
                          <m:r>
                            <m:rPr>
                              <m:sty m:val="p"/>
                            </m:rPr>
                            <a:rPr lang="en-US" i="1">
                              <a:solidFill>
                                <a:schemeClr val="tx1"/>
                              </a:solidFill>
                              <a:latin typeface="Cambria Math" panose="02040503050406030204" pitchFamily="18" charset="0"/>
                              <a:ea typeface="Cambria Math" panose="02040503050406030204" pitchFamily="18" charset="0"/>
                            </a:rPr>
                            <m:t>∇</m:t>
                          </m:r>
                        </m:e>
                        <m:sub>
                          <m:acc>
                            <m:accPr>
                              <m:chr m:val="⃗"/>
                              <m:ctrlPr>
                                <a:rPr lang="en-US" i="1">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𝑤</m:t>
                              </m:r>
                            </m:e>
                          </m:acc>
                        </m:sub>
                      </m:sSub>
                      <m:r>
                        <a:rPr lang="en-US" i="1">
                          <a:solidFill>
                            <a:schemeClr val="tx1"/>
                          </a:solidFill>
                          <a:latin typeface="Cambria Math" panose="02040503050406030204" pitchFamily="18" charset="0"/>
                          <a:ea typeface="Cambria Math" panose="02040503050406030204" pitchFamily="18" charset="0"/>
                        </a:rPr>
                        <m:t>𝐿</m:t>
                      </m:r>
                      <m:r>
                        <a:rPr lang="en-US" i="1" dirty="0">
                          <a:solidFill>
                            <a:schemeClr val="tx1"/>
                          </a:solidFill>
                          <a:latin typeface="Cambria Math" panose="02040503050406030204" pitchFamily="18" charset="0"/>
                        </a:rPr>
                        <m:t>=</m:t>
                      </m:r>
                      <m:acc>
                        <m:accPr>
                          <m:chr m:val="⃗"/>
                          <m:ctrlPr>
                            <a:rPr lang="en-US" i="1">
                              <a:solidFill>
                                <a:schemeClr val="tx1"/>
                              </a:solidFill>
                              <a:latin typeface="Cambria Math" panose="02040503050406030204" pitchFamily="18" charset="0"/>
                            </a:rPr>
                          </m:ctrlPr>
                        </m:accPr>
                        <m:e>
                          <m:r>
                            <a:rPr lang="en-US" b="0" i="1" smtClean="0">
                              <a:solidFill>
                                <a:schemeClr val="tx1"/>
                              </a:solidFill>
                              <a:latin typeface="Cambria Math" panose="02040503050406030204" pitchFamily="18" charset="0"/>
                            </a:rPr>
                            <m:t>𝑤</m:t>
                          </m:r>
                        </m:e>
                      </m:acc>
                      <m:r>
                        <a:rPr lang="en-US" b="0" i="1" smtClean="0">
                          <a:solidFill>
                            <a:schemeClr val="tx1"/>
                          </a:solidFill>
                          <a:latin typeface="Cambria Math" panose="02040503050406030204" pitchFamily="18" charset="0"/>
                        </a:rPr>
                        <m:t>+</m:t>
                      </m:r>
                      <m:r>
                        <a:rPr lang="en-US" i="1">
                          <a:solidFill>
                            <a:schemeClr val="tx1"/>
                          </a:solidFill>
                          <a:latin typeface="Cambria Math" panose="02040503050406030204" pitchFamily="18" charset="0"/>
                          <a:ea typeface="Cambria Math" panose="02040503050406030204" pitchFamily="18" charset="0"/>
                        </a:rPr>
                        <m:t>𝜂</m:t>
                      </m:r>
                      <m:nary>
                        <m:naryPr>
                          <m:chr m:val="∑"/>
                          <m:ctrlPr>
                            <a:rPr lang="en-US" i="1" dirty="0">
                              <a:solidFill>
                                <a:schemeClr val="tx1"/>
                              </a:solidFill>
                              <a:latin typeface="Cambria Math" panose="02040503050406030204" pitchFamily="18" charset="0"/>
                            </a:rPr>
                          </m:ctrlPr>
                        </m:naryPr>
                        <m:sub>
                          <m:r>
                            <m:rPr>
                              <m:brk m:alnAt="23"/>
                            </m:rPr>
                            <a:rPr lang="en-US" i="1" dirty="0">
                              <a:solidFill>
                                <a:schemeClr val="tx1"/>
                              </a:solidFill>
                              <a:latin typeface="Cambria Math" panose="02040503050406030204" pitchFamily="18" charset="0"/>
                            </a:rPr>
                            <m:t>𝑖</m:t>
                          </m:r>
                          <m:r>
                            <a:rPr lang="en-US" i="1" dirty="0">
                              <a:solidFill>
                                <a:schemeClr val="tx1"/>
                              </a:solidFill>
                              <a:latin typeface="Cambria Math" panose="02040503050406030204" pitchFamily="18" charset="0"/>
                            </a:rPr>
                            <m:t>=1</m:t>
                          </m:r>
                        </m:sub>
                        <m:sup>
                          <m:r>
                            <a:rPr lang="en-US" i="1" dirty="0">
                              <a:solidFill>
                                <a:schemeClr val="tx1"/>
                              </a:solidFill>
                              <a:latin typeface="Cambria Math" panose="02040503050406030204" pitchFamily="18" charset="0"/>
                            </a:rPr>
                            <m:t>𝑛</m:t>
                          </m:r>
                        </m:sup>
                        <m:e>
                          <m:d>
                            <m:dPr>
                              <m:ctrlPr>
                                <a:rPr lang="en-US" i="1" dirty="0">
                                  <a:solidFill>
                                    <a:schemeClr val="tx1"/>
                                  </a:solidFill>
                                  <a:latin typeface="Cambria Math" panose="02040503050406030204" pitchFamily="18" charset="0"/>
                                </a:rPr>
                              </m:ctrlPr>
                            </m:dPr>
                            <m:e>
                              <m:f>
                                <m:fPr>
                                  <m:ctrlPr>
                                    <a:rPr lang="en-US" i="1" dirty="0" smtClean="0">
                                      <a:solidFill>
                                        <a:schemeClr val="tx1"/>
                                      </a:solidFill>
                                      <a:latin typeface="Cambria Math" panose="02040503050406030204" pitchFamily="18" charset="0"/>
                                    </a:rPr>
                                  </m:ctrlPr>
                                </m:fPr>
                                <m:num>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r>
                                    <a:rPr lang="en-US" i="1" dirty="0">
                                      <a:latin typeface="Cambria Math" panose="02040503050406030204" pitchFamily="18" charset="0"/>
                                    </a:rPr>
                                    <m:t>−</m:t>
                                  </m:r>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i="1" dirty="0">
                                          <a:latin typeface="Cambria Math" panose="02040503050406030204" pitchFamily="18" charset="0"/>
                                        </a:rPr>
                                        <m:t>∗</m:t>
                                      </m:r>
                                    </m:sup>
                                  </m:sSubSup>
                                </m:num>
                                <m:den>
                                  <m:r>
                                    <a:rPr lang="en-US" b="0" i="1" dirty="0" smtClean="0">
                                      <a:solidFill>
                                        <a:schemeClr val="tx1"/>
                                      </a:solidFill>
                                      <a:latin typeface="Cambria Math" panose="02040503050406030204" pitchFamily="18" charset="0"/>
                                    </a:rPr>
                                    <m:t>2</m:t>
                                  </m:r>
                                </m:den>
                              </m:f>
                            </m:e>
                          </m:d>
                        </m:e>
                      </m:nary>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1−</m:t>
                          </m:r>
                          <m:sSubSup>
                            <m:sSubSupPr>
                              <m:ctrlPr>
                                <a:rPr lang="en-US" i="1" dirty="0">
                                  <a:solidFill>
                                    <a:schemeClr val="tx1"/>
                                  </a:solidFill>
                                  <a:latin typeface="Cambria Math" panose="02040503050406030204" pitchFamily="18" charset="0"/>
                                </a:rPr>
                              </m:ctrlPr>
                            </m:sSubSupPr>
                            <m:e>
                              <m:r>
                                <a:rPr lang="en-US" i="1" dirty="0">
                                  <a:solidFill>
                                    <a:schemeClr val="tx1"/>
                                  </a:solidFill>
                                  <a:latin typeface="Cambria Math" panose="02040503050406030204" pitchFamily="18" charset="0"/>
                                </a:rPr>
                                <m:t>𝑦</m:t>
                              </m:r>
                            </m:e>
                            <m:sub>
                              <m:r>
                                <a:rPr lang="en-US" i="1" dirty="0">
                                  <a:solidFill>
                                    <a:schemeClr val="tx1"/>
                                  </a:solidFill>
                                  <a:latin typeface="Cambria Math" panose="02040503050406030204" pitchFamily="18" charset="0"/>
                                </a:rPr>
                                <m:t>𝑖</m:t>
                              </m:r>
                            </m:sub>
                            <m:sup>
                              <m:r>
                                <a:rPr lang="en-US" i="1" dirty="0">
                                  <a:solidFill>
                                    <a:schemeClr val="tx1"/>
                                  </a:solidFill>
                                  <a:latin typeface="Cambria Math" panose="02040503050406030204" pitchFamily="18" charset="0"/>
                                </a:rPr>
                                <m:t>∗2</m:t>
                              </m:r>
                            </m:sup>
                          </m:sSubSup>
                        </m:e>
                      </m:d>
                      <m:sSub>
                        <m:sSubPr>
                          <m:ctrlPr>
                            <a:rPr lang="en-US" i="1" dirty="0">
                              <a:solidFill>
                                <a:schemeClr val="tx1"/>
                              </a:solidFill>
                              <a:latin typeface="Cambria Math" panose="02040503050406030204" pitchFamily="18" charset="0"/>
                            </a:rPr>
                          </m:ctrlPr>
                        </m:sSubPr>
                        <m:e>
                          <m:acc>
                            <m:accPr>
                              <m:chr m:val="⃗"/>
                              <m:ctrlPr>
                                <a:rPr lang="en-US" i="1" dirty="0">
                                  <a:solidFill>
                                    <a:schemeClr val="tx1"/>
                                  </a:solidFill>
                                  <a:latin typeface="Cambria Math" panose="02040503050406030204" pitchFamily="18" charset="0"/>
                                </a:rPr>
                              </m:ctrlPr>
                            </m:accPr>
                            <m:e>
                              <m:r>
                                <a:rPr lang="en-US" i="1" dirty="0">
                                  <a:solidFill>
                                    <a:schemeClr val="tx1"/>
                                  </a:solidFill>
                                  <a:latin typeface="Cambria Math" panose="02040503050406030204" pitchFamily="18" charset="0"/>
                                </a:rPr>
                                <m:t>𝑥</m:t>
                              </m:r>
                            </m:e>
                          </m:acc>
                        </m:e>
                        <m:sub>
                          <m:r>
                            <a:rPr lang="en-US" i="1" dirty="0">
                              <a:solidFill>
                                <a:schemeClr val="tx1"/>
                              </a:solidFill>
                              <a:latin typeface="Cambria Math" panose="02040503050406030204" pitchFamily="18" charset="0"/>
                            </a:rPr>
                            <m:t>𝑖</m:t>
                          </m:r>
                        </m:sub>
                      </m:sSub>
                    </m:oMath>
                  </m:oMathPara>
                </a14:m>
                <a:endParaRPr lang="en-US" dirty="0">
                  <a:solidFill>
                    <a:schemeClr val="tx1"/>
                  </a:solidFill>
                </a:endParaRPr>
              </a:p>
              <a:p>
                <a:r>
                  <a:rPr lang="en-US" dirty="0">
                    <a:solidFill>
                      <a:schemeClr val="tx1"/>
                    </a:solidFill>
                  </a:rPr>
                  <a:t>If  </a:t>
                </a:r>
                <a14:m>
                  <m:oMath xmlns:m="http://schemas.openxmlformats.org/officeDocument/2006/math">
                    <m:sSub>
                      <m:sSubPr>
                        <m:ctrlPr>
                          <a:rPr lang="en-US"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𝑦</m:t>
                        </m:r>
                      </m:e>
                      <m:sub>
                        <m:r>
                          <a:rPr lang="en-US" i="1" dirty="0">
                            <a:solidFill>
                              <a:schemeClr val="tx1"/>
                            </a:solidFill>
                            <a:latin typeface="Cambria Math" panose="02040503050406030204" pitchFamily="18" charset="0"/>
                          </a:rPr>
                          <m:t>𝑖</m:t>
                        </m:r>
                      </m:sub>
                    </m:sSub>
                    <m:r>
                      <a:rPr lang="en-US" i="1" dirty="0">
                        <a:solidFill>
                          <a:schemeClr val="tx1"/>
                        </a:solidFill>
                        <a:latin typeface="Cambria Math" panose="02040503050406030204" pitchFamily="18" charset="0"/>
                      </a:rPr>
                      <m:t>=</m:t>
                    </m:r>
                    <m:sSubSup>
                      <m:sSubSupPr>
                        <m:ctrlPr>
                          <a:rPr lang="en-US" i="1" dirty="0">
                            <a:solidFill>
                              <a:schemeClr val="tx1"/>
                            </a:solidFill>
                            <a:latin typeface="Cambria Math" panose="02040503050406030204" pitchFamily="18" charset="0"/>
                          </a:rPr>
                        </m:ctrlPr>
                      </m:sSubSupPr>
                      <m:e>
                        <m:r>
                          <a:rPr lang="en-US" i="1" dirty="0">
                            <a:solidFill>
                              <a:schemeClr val="tx1"/>
                            </a:solidFill>
                            <a:latin typeface="Cambria Math" panose="02040503050406030204" pitchFamily="18" charset="0"/>
                          </a:rPr>
                          <m:t>𝑦</m:t>
                        </m:r>
                      </m:e>
                      <m:sub>
                        <m:r>
                          <a:rPr lang="en-US" i="1" dirty="0">
                            <a:solidFill>
                              <a:schemeClr val="tx1"/>
                            </a:solidFill>
                            <a:latin typeface="Cambria Math" panose="02040503050406030204" pitchFamily="18" charset="0"/>
                          </a:rPr>
                          <m:t>𝑖</m:t>
                        </m:r>
                      </m:sub>
                      <m:sup>
                        <m:r>
                          <a:rPr lang="en-US" i="1" dirty="0">
                            <a:solidFill>
                              <a:schemeClr val="tx1"/>
                            </a:solidFill>
                            <a:latin typeface="Cambria Math" panose="02040503050406030204" pitchFamily="18" charset="0"/>
                          </a:rPr>
                          <m:t>∗</m:t>
                        </m:r>
                      </m:sup>
                    </m:sSubSup>
                  </m:oMath>
                </a14:m>
                <a:r>
                  <a:rPr lang="en-US" dirty="0">
                    <a:solidFill>
                      <a:schemeClr val="tx1"/>
                    </a:solidFill>
                  </a:rPr>
                  <a:t> then do nothing.</a:t>
                </a:r>
              </a:p>
              <a:p>
                <a:r>
                  <a:rPr lang="en-US" dirty="0">
                    <a:solidFill>
                      <a:schemeClr val="tx1"/>
                    </a:solidFill>
                  </a:rPr>
                  <a:t>If  </a:t>
                </a:r>
                <a14:m>
                  <m:oMath xmlns:m="http://schemas.openxmlformats.org/officeDocument/2006/math">
                    <m:sSub>
                      <m:sSubPr>
                        <m:ctrlPr>
                          <a:rPr lang="en-US"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𝑦</m:t>
                        </m:r>
                      </m:e>
                      <m:sub>
                        <m:r>
                          <a:rPr lang="en-US" i="1" dirty="0">
                            <a:solidFill>
                              <a:schemeClr val="tx1"/>
                            </a:solidFill>
                            <a:latin typeface="Cambria Math" panose="02040503050406030204" pitchFamily="18" charset="0"/>
                          </a:rPr>
                          <m:t>𝑖</m:t>
                        </m:r>
                      </m:sub>
                    </m:sSub>
                    <m:r>
                      <a:rPr lang="en-US" i="1" dirty="0">
                        <a:solidFill>
                          <a:schemeClr val="tx1"/>
                        </a:solidFill>
                        <a:latin typeface="Cambria Math" panose="02040503050406030204" pitchFamily="18" charset="0"/>
                        <a:ea typeface="Cambria Math" panose="02040503050406030204" pitchFamily="18" charset="0"/>
                      </a:rPr>
                      <m:t>≠</m:t>
                    </m:r>
                    <m:sSubSup>
                      <m:sSubSupPr>
                        <m:ctrlPr>
                          <a:rPr lang="en-US" i="1" dirty="0">
                            <a:solidFill>
                              <a:schemeClr val="tx1"/>
                            </a:solidFill>
                            <a:latin typeface="Cambria Math" panose="02040503050406030204" pitchFamily="18" charset="0"/>
                          </a:rPr>
                        </m:ctrlPr>
                      </m:sSubSupPr>
                      <m:e>
                        <m:r>
                          <a:rPr lang="en-US" i="1" dirty="0">
                            <a:solidFill>
                              <a:schemeClr val="tx1"/>
                            </a:solidFill>
                            <a:latin typeface="Cambria Math" panose="02040503050406030204" pitchFamily="18" charset="0"/>
                          </a:rPr>
                          <m:t>𝑦</m:t>
                        </m:r>
                      </m:e>
                      <m:sub>
                        <m:r>
                          <a:rPr lang="en-US" i="1" dirty="0">
                            <a:solidFill>
                              <a:schemeClr val="tx1"/>
                            </a:solidFill>
                            <a:latin typeface="Cambria Math" panose="02040503050406030204" pitchFamily="18" charset="0"/>
                          </a:rPr>
                          <m:t>𝑖</m:t>
                        </m:r>
                      </m:sub>
                      <m:sup>
                        <m:r>
                          <a:rPr lang="en-US" i="1" dirty="0">
                            <a:solidFill>
                              <a:schemeClr val="tx1"/>
                            </a:solidFill>
                            <a:latin typeface="Cambria Math" panose="02040503050406030204" pitchFamily="18" charset="0"/>
                          </a:rPr>
                          <m:t>∗</m:t>
                        </m:r>
                      </m:sup>
                    </m:sSubSup>
                  </m:oMath>
                </a14:m>
                <a:r>
                  <a:rPr lang="en-US" dirty="0">
                    <a:solidFill>
                      <a:schemeClr val="tx1"/>
                    </a:solidFill>
                  </a:rPr>
                  <a:t> then set  </a:t>
                </a:r>
                <a14:m>
                  <m:oMath xmlns:m="http://schemas.openxmlformats.org/officeDocument/2006/math">
                    <m:acc>
                      <m:accPr>
                        <m:chr m:val="⃗"/>
                        <m:ctrlPr>
                          <a:rPr lang="en-US" i="1" dirty="0">
                            <a:solidFill>
                              <a:schemeClr val="tx1"/>
                            </a:solidFill>
                            <a:latin typeface="Cambria Math" panose="02040503050406030204" pitchFamily="18" charset="0"/>
                          </a:rPr>
                        </m:ctrlPr>
                      </m:accPr>
                      <m:e>
                        <m:r>
                          <a:rPr lang="en-US" b="0" i="1" dirty="0" smtClean="0">
                            <a:solidFill>
                              <a:schemeClr val="tx1"/>
                            </a:solidFill>
                            <a:latin typeface="Cambria Math" panose="02040503050406030204" pitchFamily="18" charset="0"/>
                          </a:rPr>
                          <m:t>𝑤</m:t>
                        </m:r>
                      </m:e>
                    </m:acc>
                    <m:r>
                      <a:rPr lang="en-US" i="1" dirty="0">
                        <a:solidFill>
                          <a:schemeClr val="tx1"/>
                        </a:solidFill>
                        <a:latin typeface="Cambria Math" panose="02040503050406030204" pitchFamily="18" charset="0"/>
                      </a:rPr>
                      <m:t>=</m:t>
                    </m:r>
                    <m:acc>
                      <m:accPr>
                        <m:chr m:val="⃗"/>
                        <m:ctrlPr>
                          <a:rPr lang="en-US" i="1" dirty="0">
                            <a:solidFill>
                              <a:schemeClr val="tx1"/>
                            </a:solidFill>
                            <a:latin typeface="Cambria Math" panose="02040503050406030204" pitchFamily="18" charset="0"/>
                          </a:rPr>
                        </m:ctrlPr>
                      </m:accPr>
                      <m:e>
                        <m:r>
                          <a:rPr lang="en-US" b="0" i="1" dirty="0" smtClean="0">
                            <a:solidFill>
                              <a:schemeClr val="tx1"/>
                            </a:solidFill>
                            <a:latin typeface="Cambria Math" panose="02040503050406030204" pitchFamily="18" charset="0"/>
                          </a:rPr>
                          <m:t>𝑤</m:t>
                        </m:r>
                      </m:e>
                    </m:acc>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ea typeface="Cambria Math" panose="02040503050406030204" pitchFamily="18" charset="0"/>
                      </a:rPr>
                      <m:t>𝜂</m:t>
                    </m:r>
                    <m:sSub>
                      <m:sSubPr>
                        <m:ctrlPr>
                          <a:rPr lang="en-US" i="1" dirty="0">
                            <a:solidFill>
                              <a:schemeClr val="tx1"/>
                            </a:solidFill>
                            <a:latin typeface="Cambria Math" panose="02040503050406030204" pitchFamily="18" charset="0"/>
                          </a:rPr>
                        </m:ctrlPr>
                      </m:sSubPr>
                      <m:e>
                        <m:d>
                          <m:dPr>
                            <m:ctrlPr>
                              <a:rPr lang="en-US" i="1" dirty="0">
                                <a:latin typeface="Cambria Math" panose="02040503050406030204" pitchFamily="18" charset="0"/>
                              </a:rPr>
                            </m:ctrlPr>
                          </m:dPr>
                          <m:e>
                            <m:f>
                              <m:fPr>
                                <m:ctrlPr>
                                  <a:rPr lang="en-US" i="1" dirty="0">
                                    <a:latin typeface="Cambria Math" panose="02040503050406030204" pitchFamily="18" charset="0"/>
                                  </a:rPr>
                                </m:ctrlPr>
                              </m:fPr>
                              <m:num>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r>
                                  <a:rPr lang="en-US" i="1" dirty="0">
                                    <a:latin typeface="Cambria Math" panose="02040503050406030204" pitchFamily="18" charset="0"/>
                                  </a:rPr>
                                  <m:t>−</m:t>
                                </m:r>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i="1" dirty="0">
                                        <a:latin typeface="Cambria Math" panose="02040503050406030204" pitchFamily="18" charset="0"/>
                                      </a:rPr>
                                      <m:t>∗</m:t>
                                    </m:r>
                                  </m:sup>
                                </m:sSubSup>
                              </m:num>
                              <m:den>
                                <m:r>
                                  <a:rPr lang="en-US" i="1" dirty="0">
                                    <a:latin typeface="Cambria Math" panose="02040503050406030204" pitchFamily="18" charset="0"/>
                                  </a:rPr>
                                  <m:t>2</m:t>
                                </m:r>
                              </m:den>
                            </m:f>
                          </m:e>
                        </m:d>
                        <m:d>
                          <m:dPr>
                            <m:ctrlPr>
                              <a:rPr lang="en-US" i="1" dirty="0">
                                <a:solidFill>
                                  <a:schemeClr val="tx1"/>
                                </a:solidFill>
                                <a:latin typeface="Cambria Math" panose="02040503050406030204" pitchFamily="18" charset="0"/>
                              </a:rPr>
                            </m:ctrlPr>
                          </m:dPr>
                          <m:e>
                            <m:r>
                              <a:rPr lang="en-US" i="1" dirty="0">
                                <a:solidFill>
                                  <a:schemeClr val="tx1"/>
                                </a:solidFill>
                                <a:latin typeface="Cambria Math" panose="02040503050406030204" pitchFamily="18" charset="0"/>
                              </a:rPr>
                              <m:t>1−</m:t>
                            </m:r>
                            <m:sSubSup>
                              <m:sSubSupPr>
                                <m:ctrlPr>
                                  <a:rPr lang="en-US" i="1" dirty="0">
                                    <a:solidFill>
                                      <a:schemeClr val="tx1"/>
                                    </a:solidFill>
                                    <a:latin typeface="Cambria Math" panose="02040503050406030204" pitchFamily="18" charset="0"/>
                                  </a:rPr>
                                </m:ctrlPr>
                              </m:sSubSupPr>
                              <m:e>
                                <m:r>
                                  <a:rPr lang="en-US" i="1" dirty="0">
                                    <a:solidFill>
                                      <a:schemeClr val="tx1"/>
                                    </a:solidFill>
                                    <a:latin typeface="Cambria Math" panose="02040503050406030204" pitchFamily="18" charset="0"/>
                                  </a:rPr>
                                  <m:t>𝑦</m:t>
                                </m:r>
                              </m:e>
                              <m:sub>
                                <m:r>
                                  <a:rPr lang="en-US" i="1" dirty="0">
                                    <a:solidFill>
                                      <a:schemeClr val="tx1"/>
                                    </a:solidFill>
                                    <a:latin typeface="Cambria Math" panose="02040503050406030204" pitchFamily="18" charset="0"/>
                                  </a:rPr>
                                  <m:t>𝑖</m:t>
                                </m:r>
                              </m:sub>
                              <m:sup>
                                <m:r>
                                  <a:rPr lang="en-US" i="1" dirty="0">
                                    <a:solidFill>
                                      <a:schemeClr val="tx1"/>
                                    </a:solidFill>
                                    <a:latin typeface="Cambria Math" panose="02040503050406030204" pitchFamily="18" charset="0"/>
                                  </a:rPr>
                                  <m:t>∗2</m:t>
                                </m:r>
                              </m:sup>
                            </m:sSubSup>
                          </m:e>
                        </m:d>
                        <m:acc>
                          <m:accPr>
                            <m:chr m:val="⃗"/>
                            <m:ctrlPr>
                              <a:rPr lang="en-US" i="1" dirty="0">
                                <a:solidFill>
                                  <a:schemeClr val="tx1"/>
                                </a:solidFill>
                                <a:latin typeface="Cambria Math" panose="02040503050406030204" pitchFamily="18" charset="0"/>
                              </a:rPr>
                            </m:ctrlPr>
                          </m:accPr>
                          <m:e>
                            <m:r>
                              <a:rPr lang="en-US" i="1" dirty="0">
                                <a:solidFill>
                                  <a:schemeClr val="tx1"/>
                                </a:solidFill>
                                <a:latin typeface="Cambria Math" panose="02040503050406030204" pitchFamily="18" charset="0"/>
                              </a:rPr>
                              <m:t>𝑥</m:t>
                            </m:r>
                          </m:e>
                        </m:acc>
                      </m:e>
                      <m:sub>
                        <m:r>
                          <a:rPr lang="en-US" i="1" dirty="0">
                            <a:solidFill>
                              <a:schemeClr val="tx1"/>
                            </a:solidFill>
                            <a:latin typeface="Cambria Math" panose="02040503050406030204" pitchFamily="18" charset="0"/>
                          </a:rPr>
                          <m:t>𝑖</m:t>
                        </m:r>
                      </m:sub>
                    </m:sSub>
                  </m:oMath>
                </a14:m>
                <a:r>
                  <a:rPr lang="en-US" dirty="0">
                    <a:solidFill>
                      <a:schemeClr val="tx1"/>
                    </a:solidFill>
                  </a:rPr>
                  <a:t> </a:t>
                </a:r>
              </a:p>
              <a:p>
                <a:pPr marL="0" indent="0">
                  <a:buNone/>
                </a:pPr>
                <a:endParaRPr lang="en-US" dirty="0">
                  <a:solidFill>
                    <a:schemeClr val="tx1"/>
                  </a:solidFill>
                </a:endParaRPr>
              </a:p>
              <a:p>
                <a:pPr marL="0" indent="0">
                  <a:buNone/>
                </a:pPr>
                <a:r>
                  <a:rPr lang="en-US" b="1" u="sng" dirty="0">
                    <a:solidFill>
                      <a:schemeClr val="tx1"/>
                    </a:solidFill>
                  </a:rPr>
                  <a:t>Perceptron</a:t>
                </a:r>
                <a:r>
                  <a:rPr lang="en-US" dirty="0">
                    <a:solidFill>
                      <a:schemeClr val="tx1"/>
                    </a:solidFill>
                  </a:rPr>
                  <a:t>:</a:t>
                </a:r>
              </a:p>
              <a:p>
                <a:r>
                  <a:rPr lang="en-US" dirty="0">
                    <a:solidFill>
                      <a:schemeClr val="tx1"/>
                    </a:solidFill>
                  </a:rPr>
                  <a:t>If  </a:t>
                </a:r>
                <a14:m>
                  <m:oMath xmlns:m="http://schemas.openxmlformats.org/officeDocument/2006/math">
                    <m:sSub>
                      <m:sSubPr>
                        <m:ctrlPr>
                          <a:rPr lang="en-US"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𝑦</m:t>
                        </m:r>
                      </m:e>
                      <m:sub>
                        <m:r>
                          <a:rPr lang="en-US" i="1" dirty="0">
                            <a:solidFill>
                              <a:schemeClr val="tx1"/>
                            </a:solidFill>
                            <a:latin typeface="Cambria Math" panose="02040503050406030204" pitchFamily="18" charset="0"/>
                          </a:rPr>
                          <m:t>𝑖</m:t>
                        </m:r>
                      </m:sub>
                    </m:sSub>
                    <m:r>
                      <a:rPr lang="en-US" i="1" dirty="0">
                        <a:solidFill>
                          <a:schemeClr val="tx1"/>
                        </a:solidFill>
                        <a:latin typeface="Cambria Math" panose="02040503050406030204" pitchFamily="18" charset="0"/>
                      </a:rPr>
                      <m:t>=</m:t>
                    </m:r>
                    <m:sSubSup>
                      <m:sSubSupPr>
                        <m:ctrlPr>
                          <a:rPr lang="en-US" i="1" dirty="0">
                            <a:solidFill>
                              <a:schemeClr val="tx1"/>
                            </a:solidFill>
                            <a:latin typeface="Cambria Math" panose="02040503050406030204" pitchFamily="18" charset="0"/>
                          </a:rPr>
                        </m:ctrlPr>
                      </m:sSubSupPr>
                      <m:e>
                        <m:r>
                          <a:rPr lang="en-US" i="1" dirty="0">
                            <a:solidFill>
                              <a:schemeClr val="tx1"/>
                            </a:solidFill>
                            <a:latin typeface="Cambria Math" panose="02040503050406030204" pitchFamily="18" charset="0"/>
                          </a:rPr>
                          <m:t>𝑦</m:t>
                        </m:r>
                      </m:e>
                      <m:sub>
                        <m:r>
                          <a:rPr lang="en-US" i="1" dirty="0">
                            <a:solidFill>
                              <a:schemeClr val="tx1"/>
                            </a:solidFill>
                            <a:latin typeface="Cambria Math" panose="02040503050406030204" pitchFamily="18" charset="0"/>
                          </a:rPr>
                          <m:t>𝑖</m:t>
                        </m:r>
                      </m:sub>
                      <m:sup>
                        <m:r>
                          <a:rPr lang="en-US" i="1" dirty="0">
                            <a:solidFill>
                              <a:schemeClr val="tx1"/>
                            </a:solidFill>
                            <a:latin typeface="Cambria Math" panose="02040503050406030204" pitchFamily="18" charset="0"/>
                          </a:rPr>
                          <m:t>∗</m:t>
                        </m:r>
                      </m:sup>
                    </m:sSubSup>
                  </m:oMath>
                </a14:m>
                <a:r>
                  <a:rPr lang="en-US" dirty="0">
                    <a:solidFill>
                      <a:schemeClr val="tx1"/>
                    </a:solidFill>
                  </a:rPr>
                  <a:t> then do nothing.</a:t>
                </a:r>
              </a:p>
              <a:p>
                <a:r>
                  <a:rPr lang="en-US" dirty="0">
                    <a:solidFill>
                      <a:schemeClr val="tx1"/>
                    </a:solidFill>
                  </a:rPr>
                  <a:t>If  </a:t>
                </a:r>
                <a14:m>
                  <m:oMath xmlns:m="http://schemas.openxmlformats.org/officeDocument/2006/math">
                    <m:sSub>
                      <m:sSubPr>
                        <m:ctrlPr>
                          <a:rPr lang="en-US"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𝑦</m:t>
                        </m:r>
                      </m:e>
                      <m:sub>
                        <m:r>
                          <a:rPr lang="en-US" i="1" dirty="0">
                            <a:solidFill>
                              <a:schemeClr val="tx1"/>
                            </a:solidFill>
                            <a:latin typeface="Cambria Math" panose="02040503050406030204" pitchFamily="18" charset="0"/>
                          </a:rPr>
                          <m:t>𝑖</m:t>
                        </m:r>
                      </m:sub>
                    </m:sSub>
                    <m:r>
                      <a:rPr lang="en-US" i="1" dirty="0">
                        <a:solidFill>
                          <a:schemeClr val="tx1"/>
                        </a:solidFill>
                        <a:latin typeface="Cambria Math" panose="02040503050406030204" pitchFamily="18" charset="0"/>
                        <a:ea typeface="Cambria Math" panose="02040503050406030204" pitchFamily="18" charset="0"/>
                      </a:rPr>
                      <m:t>≠</m:t>
                    </m:r>
                    <m:sSubSup>
                      <m:sSubSupPr>
                        <m:ctrlPr>
                          <a:rPr lang="en-US" i="1" dirty="0">
                            <a:solidFill>
                              <a:schemeClr val="tx1"/>
                            </a:solidFill>
                            <a:latin typeface="Cambria Math" panose="02040503050406030204" pitchFamily="18" charset="0"/>
                          </a:rPr>
                        </m:ctrlPr>
                      </m:sSubSupPr>
                      <m:e>
                        <m:r>
                          <a:rPr lang="en-US" i="1" dirty="0">
                            <a:solidFill>
                              <a:schemeClr val="tx1"/>
                            </a:solidFill>
                            <a:latin typeface="Cambria Math" panose="02040503050406030204" pitchFamily="18" charset="0"/>
                          </a:rPr>
                          <m:t>𝑦</m:t>
                        </m:r>
                      </m:e>
                      <m:sub>
                        <m:r>
                          <a:rPr lang="en-US" i="1" dirty="0">
                            <a:solidFill>
                              <a:schemeClr val="tx1"/>
                            </a:solidFill>
                            <a:latin typeface="Cambria Math" panose="02040503050406030204" pitchFamily="18" charset="0"/>
                          </a:rPr>
                          <m:t>𝑖</m:t>
                        </m:r>
                      </m:sub>
                      <m:sup>
                        <m:r>
                          <a:rPr lang="en-US" i="1" dirty="0">
                            <a:solidFill>
                              <a:schemeClr val="tx1"/>
                            </a:solidFill>
                            <a:latin typeface="Cambria Math" panose="02040503050406030204" pitchFamily="18" charset="0"/>
                          </a:rPr>
                          <m:t>∗</m:t>
                        </m:r>
                      </m:sup>
                    </m:sSubSup>
                  </m:oMath>
                </a14:m>
                <a:r>
                  <a:rPr lang="en-US" dirty="0">
                    <a:solidFill>
                      <a:schemeClr val="tx1"/>
                    </a:solidFill>
                  </a:rPr>
                  <a:t> then set  </a:t>
                </a:r>
                <a14:m>
                  <m:oMath xmlns:m="http://schemas.openxmlformats.org/officeDocument/2006/math">
                    <m:acc>
                      <m:accPr>
                        <m:chr m:val="⃗"/>
                        <m:ctrlPr>
                          <a:rPr lang="en-US" i="1" dirty="0">
                            <a:solidFill>
                              <a:schemeClr val="tx1"/>
                            </a:solidFill>
                            <a:latin typeface="Cambria Math" panose="02040503050406030204" pitchFamily="18" charset="0"/>
                          </a:rPr>
                        </m:ctrlPr>
                      </m:accPr>
                      <m:e>
                        <m:r>
                          <a:rPr lang="en-US" b="0" i="1" dirty="0" smtClean="0">
                            <a:solidFill>
                              <a:schemeClr val="tx1"/>
                            </a:solidFill>
                            <a:latin typeface="Cambria Math" panose="02040503050406030204" pitchFamily="18" charset="0"/>
                          </a:rPr>
                          <m:t>𝑤</m:t>
                        </m:r>
                      </m:e>
                    </m:acc>
                    <m:r>
                      <a:rPr lang="en-US" i="1" dirty="0">
                        <a:solidFill>
                          <a:schemeClr val="tx1"/>
                        </a:solidFill>
                        <a:latin typeface="Cambria Math" panose="02040503050406030204" pitchFamily="18" charset="0"/>
                      </a:rPr>
                      <m:t>=</m:t>
                    </m:r>
                    <m:acc>
                      <m:accPr>
                        <m:chr m:val="⃗"/>
                        <m:ctrlPr>
                          <a:rPr lang="en-US" i="1" dirty="0">
                            <a:solidFill>
                              <a:schemeClr val="tx1"/>
                            </a:solidFill>
                            <a:latin typeface="Cambria Math" panose="02040503050406030204" pitchFamily="18" charset="0"/>
                          </a:rPr>
                        </m:ctrlPr>
                      </m:accPr>
                      <m:e>
                        <m:r>
                          <a:rPr lang="en-US" b="0" i="1" dirty="0" smtClean="0">
                            <a:solidFill>
                              <a:schemeClr val="tx1"/>
                            </a:solidFill>
                            <a:latin typeface="Cambria Math" panose="02040503050406030204" pitchFamily="18" charset="0"/>
                          </a:rPr>
                          <m:t>𝑤</m:t>
                        </m:r>
                      </m:e>
                    </m:acc>
                    <m:r>
                      <a:rPr lang="en-US" i="1" dirty="0">
                        <a:solidFill>
                          <a:schemeClr val="tx1"/>
                        </a:solidFill>
                        <a:latin typeface="Cambria Math" panose="02040503050406030204" pitchFamily="18" charset="0"/>
                      </a:rPr>
                      <m:t>+</m:t>
                    </m:r>
                    <m:r>
                      <a:rPr lang="en-US" i="1" dirty="0">
                        <a:solidFill>
                          <a:schemeClr val="tx1"/>
                        </a:solidFill>
                        <a:latin typeface="Cambria Math" panose="02040503050406030204" pitchFamily="18" charset="0"/>
                        <a:ea typeface="Cambria Math" panose="02040503050406030204" pitchFamily="18" charset="0"/>
                      </a:rPr>
                      <m:t>𝜂</m:t>
                    </m:r>
                    <m:sSub>
                      <m:sSubPr>
                        <m:ctrlPr>
                          <a:rPr lang="en-US" i="1" dirty="0">
                            <a:solidFill>
                              <a:schemeClr val="tx1"/>
                            </a:solidFill>
                            <a:latin typeface="Cambria Math" panose="02040503050406030204" pitchFamily="18" charset="0"/>
                          </a:rPr>
                        </m:ctrlPr>
                      </m:sSubPr>
                      <m:e>
                        <m:sSub>
                          <m:sSubPr>
                            <m:ctrlPr>
                              <a:rPr lang="en-US"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rPr>
                              <m:t>𝑦</m:t>
                            </m:r>
                          </m:e>
                          <m:sub>
                            <m:r>
                              <a:rPr lang="en-US" i="1" dirty="0">
                                <a:solidFill>
                                  <a:schemeClr val="tx1"/>
                                </a:solidFill>
                                <a:latin typeface="Cambria Math" panose="02040503050406030204" pitchFamily="18" charset="0"/>
                              </a:rPr>
                              <m:t>𝑖</m:t>
                            </m:r>
                          </m:sub>
                        </m:sSub>
                        <m:acc>
                          <m:accPr>
                            <m:chr m:val="⃗"/>
                            <m:ctrlPr>
                              <a:rPr lang="en-US" i="1" dirty="0">
                                <a:solidFill>
                                  <a:schemeClr val="tx1"/>
                                </a:solidFill>
                                <a:latin typeface="Cambria Math" panose="02040503050406030204" pitchFamily="18" charset="0"/>
                              </a:rPr>
                            </m:ctrlPr>
                          </m:accPr>
                          <m:e>
                            <m:r>
                              <a:rPr lang="en-US" i="1" dirty="0">
                                <a:solidFill>
                                  <a:schemeClr val="tx1"/>
                                </a:solidFill>
                                <a:latin typeface="Cambria Math" panose="02040503050406030204" pitchFamily="18" charset="0"/>
                              </a:rPr>
                              <m:t>𝑥</m:t>
                            </m:r>
                          </m:e>
                        </m:acc>
                      </m:e>
                      <m:sub>
                        <m:r>
                          <a:rPr lang="en-US" i="1" dirty="0">
                            <a:solidFill>
                              <a:schemeClr val="tx1"/>
                            </a:solidFill>
                            <a:latin typeface="Cambria Math" panose="02040503050406030204" pitchFamily="18" charset="0"/>
                          </a:rPr>
                          <m:t>𝑖</m:t>
                        </m:r>
                      </m:sub>
                    </m:sSub>
                  </m:oMath>
                </a14:m>
                <a:r>
                  <a:rPr lang="en-US" dirty="0">
                    <a:solidFill>
                      <a:schemeClr val="tx1"/>
                    </a:solidFill>
                  </a:rPr>
                  <a:t> </a:t>
                </a:r>
              </a:p>
              <a:p>
                <a:pPr marL="0" indent="0">
                  <a:buNone/>
                </a:pPr>
                <a:endParaRPr lang="en-US" dirty="0">
                  <a:solidFill>
                    <a:srgbClr val="0000FF"/>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58338" y="1384652"/>
                <a:ext cx="11186902" cy="5122828"/>
              </a:xfrm>
              <a:blipFill>
                <a:blip r:embed="rId2"/>
                <a:stretch>
                  <a:fillRect l="-1020" t="-20792"/>
                </a:stretch>
              </a:blipFill>
            </p:spPr>
            <p:txBody>
              <a:bodyPr/>
              <a:lstStyle/>
              <a:p>
                <a:r>
                  <a:rPr lang="en-US">
                    <a:noFill/>
                  </a:rPr>
                  <a:t> </a:t>
                </a:r>
              </a:p>
            </p:txBody>
          </p:sp>
        </mc:Fallback>
      </mc:AlternateContent>
    </p:spTree>
    <p:extLst>
      <p:ext uri="{BB962C8B-B14F-4D97-AF65-F5344CB8AC3E}">
        <p14:creationId xmlns:p14="http://schemas.microsoft.com/office/powerpoint/2010/main" val="2589458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Classifiers</a:t>
            </a:r>
          </a:p>
        </p:txBody>
      </p:sp>
      <p:sp>
        <p:nvSpPr>
          <p:cNvPr id="3" name="Content Placeholder 2"/>
          <p:cNvSpPr>
            <a:spLocks noGrp="1"/>
          </p:cNvSpPr>
          <p:nvPr>
            <p:ph idx="1"/>
          </p:nvPr>
        </p:nvSpPr>
        <p:spPr>
          <a:xfrm>
            <a:off x="838200" y="1326860"/>
            <a:ext cx="10515600" cy="5267904"/>
          </a:xfrm>
        </p:spPr>
        <p:txBody>
          <a:bodyPr>
            <a:noAutofit/>
          </a:bodyPr>
          <a:lstStyle/>
          <a:p>
            <a:r>
              <a:rPr lang="en-US" sz="3200" dirty="0">
                <a:solidFill>
                  <a:schemeClr val="bg1">
                    <a:lumMod val="75000"/>
                  </a:schemeClr>
                </a:solidFill>
              </a:rPr>
              <a:t>Many types of classifiers</a:t>
            </a:r>
          </a:p>
          <a:p>
            <a:pPr lvl="1"/>
            <a:r>
              <a:rPr lang="en-US" sz="2800" dirty="0">
                <a:solidFill>
                  <a:schemeClr val="bg1">
                    <a:lumMod val="75000"/>
                  </a:schemeClr>
                </a:solidFill>
              </a:rPr>
              <a:t>Naive Bayes, Bayesian Network</a:t>
            </a:r>
          </a:p>
          <a:p>
            <a:pPr lvl="1"/>
            <a:r>
              <a:rPr lang="en-US" sz="2800" dirty="0">
                <a:solidFill>
                  <a:schemeClr val="bg1">
                    <a:lumMod val="75000"/>
                  </a:schemeClr>
                </a:solidFill>
              </a:rPr>
              <a:t>K-Nearest-Neighbors</a:t>
            </a:r>
          </a:p>
          <a:p>
            <a:pPr lvl="1"/>
            <a:r>
              <a:rPr lang="en-US" sz="2800" dirty="0">
                <a:solidFill>
                  <a:schemeClr val="bg1">
                    <a:lumMod val="75000"/>
                  </a:schemeClr>
                </a:solidFill>
              </a:rPr>
              <a:t>Linear Classifiers: Perceptron, Logistic Regression</a:t>
            </a:r>
          </a:p>
          <a:p>
            <a:r>
              <a:rPr lang="en-US" sz="3200" dirty="0">
                <a:solidFill>
                  <a:schemeClr val="bg1">
                    <a:lumMod val="75000"/>
                  </a:schemeClr>
                </a:solidFill>
              </a:rPr>
              <a:t>How good is your classifier?</a:t>
            </a:r>
          </a:p>
          <a:p>
            <a:pPr lvl="1"/>
            <a:r>
              <a:rPr lang="en-US" sz="2800" dirty="0">
                <a:solidFill>
                  <a:schemeClr val="bg1">
                    <a:lumMod val="75000"/>
                  </a:schemeClr>
                </a:solidFill>
              </a:rPr>
              <a:t>Train, Dev, and Test corpora</a:t>
            </a:r>
          </a:p>
          <a:p>
            <a:pPr lvl="1"/>
            <a:r>
              <a:rPr lang="en-US" sz="2800" dirty="0">
                <a:solidFill>
                  <a:schemeClr val="bg1">
                    <a:lumMod val="75000"/>
                  </a:schemeClr>
                </a:solidFill>
              </a:rPr>
              <a:t>Confusion Matrix; Precision and Recall</a:t>
            </a:r>
          </a:p>
          <a:p>
            <a:r>
              <a:rPr lang="en-US" sz="3200" dirty="0">
                <a:solidFill>
                  <a:schemeClr val="bg1">
                    <a:lumMod val="75000"/>
                  </a:schemeClr>
                </a:solidFill>
              </a:rPr>
              <a:t>Review: Perceptron and Logistic Regression</a:t>
            </a:r>
          </a:p>
          <a:p>
            <a:pPr lvl="1"/>
            <a:r>
              <a:rPr lang="en-US" sz="2800" dirty="0"/>
              <a:t>Signed and unsigned classification functions </a:t>
            </a:r>
          </a:p>
        </p:txBody>
      </p:sp>
    </p:spTree>
    <p:extLst>
      <p:ext uri="{BB962C8B-B14F-4D97-AF65-F5344CB8AC3E}">
        <p14:creationId xmlns:p14="http://schemas.microsoft.com/office/powerpoint/2010/main" val="33832789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36B2C-2BBB-3D44-9F0C-DBD952CA9E0F}"/>
              </a:ext>
            </a:extLst>
          </p:cNvPr>
          <p:cNvSpPr>
            <a:spLocks noGrp="1"/>
          </p:cNvSpPr>
          <p:nvPr>
            <p:ph type="title"/>
          </p:nvPr>
        </p:nvSpPr>
        <p:spPr>
          <a:xfrm>
            <a:off x="213360" y="121286"/>
            <a:ext cx="10515600" cy="985108"/>
          </a:xfrm>
        </p:spPr>
        <p:txBody>
          <a:bodyPr/>
          <a:lstStyle/>
          <a:p>
            <a:r>
              <a:rPr lang="en-US" dirty="0"/>
              <a:t>Signed vs. Unsigned Classification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D6AEE4B-BD50-A542-BEEF-85A3E2FF56E3}"/>
                  </a:ext>
                </a:extLst>
              </p:cNvPr>
              <p:cNvSpPr>
                <a:spLocks noGrp="1"/>
              </p:cNvSpPr>
              <p:nvPr>
                <p:ph idx="1"/>
              </p:nvPr>
            </p:nvSpPr>
            <p:spPr>
              <a:xfrm>
                <a:off x="30480" y="1106394"/>
                <a:ext cx="5800842" cy="5644925"/>
              </a:xfrm>
            </p:spPr>
            <p:txBody>
              <a:bodyPr>
                <a:normAutofit/>
              </a:bodyPr>
              <a:lstStyle/>
              <a:p>
                <a:pPr marL="0" indent="0">
                  <a:lnSpc>
                    <a:spcPct val="100000"/>
                  </a:lnSpc>
                  <a:buNone/>
                </a:pPr>
                <a:r>
                  <a:rPr lang="en-US" u="sng" dirty="0"/>
                  <a:t>Signed Binary Classifier: Signum</a:t>
                </a:r>
              </a:p>
              <a:p>
                <a:pPr marL="0" indent="0">
                  <a:lnSpc>
                    <a:spcPct val="100000"/>
                  </a:lnSpc>
                  <a:buNone/>
                </a:pPr>
                <a:r>
                  <a:rPr lang="en-US" dirty="0"/>
                  <a:t>Sometimes, we don’t mind if the classifier outputs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i="1" dirty="0">
                            <a:latin typeface="Cambria Math" panose="02040503050406030204" pitchFamily="18" charset="0"/>
                          </a:rPr>
                          <m:t>∗</m:t>
                        </m:r>
                      </m:sup>
                    </m:sSubSup>
                    <m:r>
                      <a:rPr lang="en-US" i="1" dirty="0">
                        <a:latin typeface="Cambria Math" panose="02040503050406030204" pitchFamily="18" charset="0"/>
                        <a:ea typeface="Cambria Math" panose="02040503050406030204" pitchFamily="18" charset="0"/>
                      </a:rPr>
                      <m:t>∈{−1,1}</m:t>
                    </m:r>
                  </m:oMath>
                </a14:m>
                <a:r>
                  <a:rPr lang="en-US" dirty="0"/>
                  <a:t>.  This can be written as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i="1" dirty="0">
                            <a:latin typeface="Cambria Math" panose="02040503050406030204" pitchFamily="18" charset="0"/>
                          </a:rPr>
                          <m:t>∗</m:t>
                        </m:r>
                      </m:sup>
                    </m:sSubSup>
                    <m:r>
                      <a:rPr lang="en-US" i="1" dirty="0">
                        <a:latin typeface="Cambria Math" panose="02040503050406030204" pitchFamily="18" charset="0"/>
                      </a:rPr>
                      <m:t>=</m:t>
                    </m:r>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sgn</m:t>
                        </m:r>
                      </m:fName>
                      <m:e>
                        <m:d>
                          <m:dPr>
                            <m:ctrlPr>
                              <a:rPr lang="en-US" i="1" dirty="0">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oMath>
                </a14:m>
                <a:r>
                  <a:rPr lang="en-US" dirty="0"/>
                  <a:t>.</a:t>
                </a:r>
              </a:p>
              <a:p>
                <a:pPr marL="0" indent="0">
                  <a:lnSpc>
                    <a:spcPct val="100000"/>
                  </a:lnSpc>
                  <a:buNone/>
                </a:pPr>
                <a:r>
                  <a:rPr lang="en-US" u="sng" dirty="0"/>
                  <a:t>Unsigned Binary Classifier: Unit Step</a:t>
                </a:r>
                <a:r>
                  <a:rPr lang="en-US" dirty="0"/>
                  <a:t> </a:t>
                </a:r>
              </a:p>
              <a:p>
                <a:pPr marL="0" indent="0">
                  <a:lnSpc>
                    <a:spcPct val="100000"/>
                  </a:lnSpc>
                  <a:buNone/>
                </a:pPr>
                <a:r>
                  <a:rPr lang="en-US" dirty="0"/>
                  <a:t>Other times, we really want the classifier to output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i="1" dirty="0">
                            <a:latin typeface="Cambria Math" panose="02040503050406030204" pitchFamily="18" charset="0"/>
                          </a:rPr>
                          <m:t>∗</m:t>
                        </m:r>
                      </m:sup>
                    </m:sSubSup>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0</m:t>
                    </m:r>
                    <m:r>
                      <a:rPr lang="en-US" i="1" dirty="0">
                        <a:latin typeface="Cambria Math" panose="02040503050406030204" pitchFamily="18" charset="0"/>
                        <a:ea typeface="Cambria Math" panose="02040503050406030204" pitchFamily="18" charset="0"/>
                      </a:rPr>
                      <m:t>,1}</m:t>
                    </m:r>
                  </m:oMath>
                </a14:m>
                <a:r>
                  <a:rPr lang="en-US" dirty="0"/>
                  <a:t>.  This can be written as </a:t>
                </a:r>
                <a14:m>
                  <m:oMath xmlns:m="http://schemas.openxmlformats.org/officeDocument/2006/math">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i="1" dirty="0">
                            <a:latin typeface="Cambria Math" panose="02040503050406030204" pitchFamily="18" charset="0"/>
                          </a:rPr>
                          <m:t>∗</m:t>
                        </m:r>
                      </m:sup>
                    </m:sSubSup>
                    <m:r>
                      <a:rPr lang="en-US" i="1" dirty="0">
                        <a:latin typeface="Cambria Math" panose="02040503050406030204" pitchFamily="18" charset="0"/>
                      </a:rPr>
                      <m:t>=</m:t>
                    </m:r>
                    <m:func>
                      <m:funcPr>
                        <m:ctrlPr>
                          <a:rPr lang="en-US" i="1" dirty="0">
                            <a:latin typeface="Cambria Math" panose="02040503050406030204" pitchFamily="18" charset="0"/>
                          </a:rPr>
                        </m:ctrlPr>
                      </m:funcPr>
                      <m:fName>
                        <m:r>
                          <m:rPr>
                            <m:sty m:val="p"/>
                          </m:rPr>
                          <a:rPr lang="en-US" b="0" i="0" dirty="0" smtClean="0">
                            <a:latin typeface="Cambria Math" panose="02040503050406030204" pitchFamily="18" charset="0"/>
                          </a:rPr>
                          <m:t>u</m:t>
                        </m:r>
                      </m:fName>
                      <m:e>
                        <m:d>
                          <m:dPr>
                            <m:ctrlPr>
                              <a:rPr lang="en-US" i="1" dirty="0">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oMath>
                </a14:m>
                <a:r>
                  <a:rPr lang="en-US" dirty="0"/>
                  <a:t>, where </a:t>
                </a:r>
                <a14:m>
                  <m:oMath xmlns:m="http://schemas.openxmlformats.org/officeDocument/2006/math">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u</m:t>
                        </m:r>
                      </m:fName>
                      <m:e>
                        <m:d>
                          <m:dPr>
                            <m:ctrlPr>
                              <a:rPr lang="en-US" i="1" dirty="0">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oMath>
                </a14:m>
                <a:r>
                  <a:rPr lang="en-US" dirty="0"/>
                  <a:t> is called the “unit step function.”</a:t>
                </a:r>
              </a:p>
            </p:txBody>
          </p:sp>
        </mc:Choice>
        <mc:Fallback xmlns="">
          <p:sp>
            <p:nvSpPr>
              <p:cNvPr id="3" name="Content Placeholder 2">
                <a:extLst>
                  <a:ext uri="{FF2B5EF4-FFF2-40B4-BE49-F238E27FC236}">
                    <a16:creationId xmlns:a16="http://schemas.microsoft.com/office/drawing/2014/main" id="{1D6AEE4B-BD50-A542-BEEF-85A3E2FF56E3}"/>
                  </a:ext>
                </a:extLst>
              </p:cNvPr>
              <p:cNvSpPr>
                <a:spLocks noGrp="1" noRot="1" noChangeAspect="1" noMove="1" noResize="1" noEditPoints="1" noAdjustHandles="1" noChangeArrowheads="1" noChangeShapeType="1" noTextEdit="1"/>
              </p:cNvSpPr>
              <p:nvPr>
                <p:ph idx="1"/>
              </p:nvPr>
            </p:nvSpPr>
            <p:spPr>
              <a:xfrm>
                <a:off x="30480" y="1106394"/>
                <a:ext cx="5800842" cy="5644925"/>
              </a:xfrm>
              <a:blipFill>
                <a:blip r:embed="rId2"/>
                <a:stretch>
                  <a:fillRect l="-1747" t="-897" r="-218"/>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DDB690A-03AC-7846-B161-FCBD718123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0362" y="1422727"/>
            <a:ext cx="3499982" cy="2624986"/>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D6437A01-72C2-6C42-A1EF-732B626C0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362" y="4053838"/>
            <a:ext cx="3499982" cy="2624987"/>
          </a:xfrm>
          <a:prstGeom prst="rect">
            <a:avLst/>
          </a:prstGeom>
        </p:spPr>
      </p:pic>
    </p:spTree>
    <p:extLst>
      <p:ext uri="{BB962C8B-B14F-4D97-AF65-F5344CB8AC3E}">
        <p14:creationId xmlns:p14="http://schemas.microsoft.com/office/powerpoint/2010/main" val="2478589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E436B2C-2BBB-3D44-9F0C-DBD952CA9E0F}"/>
                  </a:ext>
                </a:extLst>
              </p:cNvPr>
              <p:cNvSpPr>
                <a:spLocks noGrp="1"/>
              </p:cNvSpPr>
              <p:nvPr>
                <p:ph type="title"/>
              </p:nvPr>
            </p:nvSpPr>
            <p:spPr>
              <a:xfrm>
                <a:off x="213360" y="121286"/>
                <a:ext cx="10515600" cy="985108"/>
              </a:xfrm>
            </p:spPr>
            <p:txBody>
              <a:bodyPr>
                <a:normAutofit/>
              </a:bodyPr>
              <a:lstStyle/>
              <a:p>
                <a:r>
                  <a:rPr lang="en-US" dirty="0"/>
                  <a:t>The relationship between </a:t>
                </a:r>
                <a:r>
                  <a:rPr lang="en-US" dirty="0" err="1"/>
                  <a:t>sgn</a:t>
                </a:r>
                <a:r>
                  <a:rPr lang="en-US" dirty="0"/>
                  <a:t>(</a:t>
                </a:r>
                <a14:m>
                  <m:oMath xmlns:m="http://schemas.openxmlformats.org/officeDocument/2006/math">
                    <m:r>
                      <a:rPr lang="en-US" i="1" dirty="0">
                        <a:latin typeface="Cambria Math" panose="02040503050406030204" pitchFamily="18" charset="0"/>
                        <a:ea typeface="Cambria Math" panose="02040503050406030204" pitchFamily="18" charset="0"/>
                      </a:rPr>
                      <m:t>𝛽</m:t>
                    </m:r>
                  </m:oMath>
                </a14:m>
                <a:r>
                  <a:rPr lang="en-US" dirty="0"/>
                  <a:t>) and u(</a:t>
                </a:r>
                <a14:m>
                  <m:oMath xmlns:m="http://schemas.openxmlformats.org/officeDocument/2006/math">
                    <m:r>
                      <a:rPr lang="en-US" i="1" dirty="0">
                        <a:latin typeface="Cambria Math" panose="02040503050406030204" pitchFamily="18" charset="0"/>
                        <a:ea typeface="Cambria Math" panose="02040503050406030204" pitchFamily="18" charset="0"/>
                      </a:rPr>
                      <m:t>𝛽</m:t>
                    </m:r>
                  </m:oMath>
                </a14:m>
                <a:r>
                  <a:rPr lang="en-US" dirty="0"/>
                  <a:t>)</a:t>
                </a:r>
              </a:p>
            </p:txBody>
          </p:sp>
        </mc:Choice>
        <mc:Fallback xmlns="">
          <p:sp>
            <p:nvSpPr>
              <p:cNvPr id="2" name="Title 1">
                <a:extLst>
                  <a:ext uri="{FF2B5EF4-FFF2-40B4-BE49-F238E27FC236}">
                    <a16:creationId xmlns:a16="http://schemas.microsoft.com/office/drawing/2014/main" id="{6E436B2C-2BBB-3D44-9F0C-DBD952CA9E0F}"/>
                  </a:ext>
                </a:extLst>
              </p:cNvPr>
              <p:cNvSpPr>
                <a:spLocks noGrp="1" noRot="1" noChangeAspect="1" noMove="1" noResize="1" noEditPoints="1" noAdjustHandles="1" noChangeArrowheads="1" noChangeShapeType="1" noTextEdit="1"/>
              </p:cNvSpPr>
              <p:nvPr>
                <p:ph type="title"/>
              </p:nvPr>
            </p:nvSpPr>
            <p:spPr>
              <a:xfrm>
                <a:off x="213360" y="121286"/>
                <a:ext cx="10515600" cy="985108"/>
              </a:xfrm>
              <a:blipFill>
                <a:blip r:embed="rId2"/>
                <a:stretch>
                  <a:fillRect l="-2171" t="-3846"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D6AEE4B-BD50-A542-BEEF-85A3E2FF56E3}"/>
                  </a:ext>
                </a:extLst>
              </p:cNvPr>
              <p:cNvSpPr>
                <a:spLocks noGrp="1"/>
              </p:cNvSpPr>
              <p:nvPr>
                <p:ph idx="1"/>
              </p:nvPr>
            </p:nvSpPr>
            <p:spPr>
              <a:xfrm>
                <a:off x="30480" y="1520824"/>
                <a:ext cx="5800842" cy="5230495"/>
              </a:xfrm>
            </p:spPr>
            <p:txBody>
              <a:bodyPr>
                <a:normAutofit/>
              </a:bodyPr>
              <a:lstStyle/>
              <a:p>
                <a:pPr marL="0" indent="0">
                  <a:buNone/>
                </a:pPr>
                <a:r>
                  <a:rPr lang="en-US" dirty="0"/>
                  <a:t>Notice that</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u</m:t>
                          </m:r>
                        </m:fName>
                        <m:e>
                          <m:d>
                            <m:dPr>
                              <m:ctrlPr>
                                <a:rPr lang="en-US" b="0" i="1" smtClean="0">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m:rPr>
                          <m:sty m:val="p"/>
                        </m:rPr>
                        <a:rPr lang="en-US" b="0" i="0" smtClean="0">
                          <a:latin typeface="Cambria Math" panose="02040503050406030204" pitchFamily="18" charset="0"/>
                        </a:rPr>
                        <m:t>sgn</m:t>
                      </m:r>
                      <m:r>
                        <a:rPr lang="en-US" b="0" i="1" smtClean="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𝛽</m:t>
                      </m:r>
                      <m:r>
                        <a:rPr lang="en-US" b="0" i="1" smtClean="0">
                          <a:latin typeface="Cambria Math" panose="02040503050406030204" pitchFamily="18" charset="0"/>
                        </a:rPr>
                        <m:t>)</m:t>
                      </m:r>
                    </m:oMath>
                  </m:oMathPara>
                </a14:m>
                <a:endParaRPr lang="en-US" b="0"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1D6AEE4B-BD50-A542-BEEF-85A3E2FF56E3}"/>
                  </a:ext>
                </a:extLst>
              </p:cNvPr>
              <p:cNvSpPr>
                <a:spLocks noGrp="1" noRot="1" noChangeAspect="1" noMove="1" noResize="1" noEditPoints="1" noAdjustHandles="1" noChangeArrowheads="1" noChangeShapeType="1" noTextEdit="1"/>
              </p:cNvSpPr>
              <p:nvPr>
                <p:ph idx="1"/>
              </p:nvPr>
            </p:nvSpPr>
            <p:spPr>
              <a:xfrm>
                <a:off x="30480" y="1520824"/>
                <a:ext cx="5800842" cy="5230495"/>
              </a:xfrm>
              <a:blipFill>
                <a:blip r:embed="rId3"/>
                <a:stretch>
                  <a:fillRect l="-1747" t="-218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DDB690A-03AC-7846-B161-FCBD718123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362" y="1422727"/>
            <a:ext cx="3499982" cy="2624986"/>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D6437A01-72C2-6C42-A1EF-732B626C04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0362" y="4053838"/>
            <a:ext cx="3499982" cy="2624987"/>
          </a:xfrm>
          <a:prstGeom prst="rect">
            <a:avLst/>
          </a:prstGeom>
        </p:spPr>
      </p:pic>
    </p:spTree>
    <p:extLst>
      <p:ext uri="{BB962C8B-B14F-4D97-AF65-F5344CB8AC3E}">
        <p14:creationId xmlns:p14="http://schemas.microsoft.com/office/powerpoint/2010/main" val="3313976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36B2C-2BBB-3D44-9F0C-DBD952CA9E0F}"/>
              </a:ext>
            </a:extLst>
          </p:cNvPr>
          <p:cNvSpPr>
            <a:spLocks noGrp="1"/>
          </p:cNvSpPr>
          <p:nvPr>
            <p:ph type="title"/>
          </p:nvPr>
        </p:nvSpPr>
        <p:spPr>
          <a:xfrm>
            <a:off x="213360" y="121286"/>
            <a:ext cx="10515600" cy="985108"/>
          </a:xfrm>
        </p:spPr>
        <p:txBody>
          <a:bodyPr/>
          <a:lstStyle/>
          <a:p>
            <a:r>
              <a:rPr lang="en-US" dirty="0"/>
              <a:t>Signed vs. Unsigned Logistic Regression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D6AEE4B-BD50-A542-BEEF-85A3E2FF56E3}"/>
                  </a:ext>
                </a:extLst>
              </p:cNvPr>
              <p:cNvSpPr>
                <a:spLocks noGrp="1"/>
              </p:cNvSpPr>
              <p:nvPr>
                <p:ph idx="1"/>
              </p:nvPr>
            </p:nvSpPr>
            <p:spPr>
              <a:xfrm>
                <a:off x="30480" y="1106394"/>
                <a:ext cx="5800842" cy="5644925"/>
              </a:xfrm>
            </p:spPr>
            <p:txBody>
              <a:bodyPr>
                <a:normAutofit/>
              </a:bodyPr>
              <a:lstStyle/>
              <a:p>
                <a:pPr marL="0" indent="0">
                  <a:buNone/>
                </a:pPr>
                <a:r>
                  <a:rPr lang="en-US" u="sng" dirty="0"/>
                  <a:t>Signed Logistic Regression: tanh</a:t>
                </a:r>
              </a:p>
              <a:p>
                <a:pPr marL="0" indent="0">
                  <a:buNone/>
                </a:pPr>
                <a:endParaRPr lang="en-US" u="sng" dirty="0"/>
              </a:p>
              <a:p>
                <a:pPr marL="0" indent="0">
                  <a:buNone/>
                </a:pPr>
                <a14:m>
                  <m:oMathPara xmlns:m="http://schemas.openxmlformats.org/officeDocument/2006/math">
                    <m:oMathParaPr>
                      <m:jc m:val="centerGroup"/>
                    </m:oMathParaPr>
                    <m:oMath xmlns:m="http://schemas.openxmlformats.org/officeDocument/2006/math">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tanh</m:t>
                          </m:r>
                        </m:fName>
                        <m:e>
                          <m:d>
                            <m:dPr>
                              <m:ctrlPr>
                                <a:rPr lang="en-US" i="1" dirty="0">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r>
                                <a:rPr lang="en-US" i="1" dirty="0">
                                  <a:latin typeface="Cambria Math" panose="02040503050406030204" pitchFamily="18" charset="0"/>
                                </a:rPr>
                                <m:t>−2</m:t>
                              </m:r>
                              <m:r>
                                <a:rPr lang="en-US" i="1" dirty="0">
                                  <a:latin typeface="Cambria Math" panose="02040503050406030204" pitchFamily="18" charset="0"/>
                                  <a:ea typeface="Cambria Math" panose="02040503050406030204" pitchFamily="18" charset="0"/>
                                </a:rPr>
                                <m:t>𝛽</m:t>
                              </m:r>
                            </m:sup>
                          </m:sSup>
                        </m:num>
                        <m:den>
                          <m:r>
                            <a:rPr lang="en-US" i="1" dirty="0">
                              <a:latin typeface="Cambria Math" panose="02040503050406030204" pitchFamily="18" charset="0"/>
                            </a:rPr>
                            <m:t>1+</m:t>
                          </m:r>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r>
                                <a:rPr lang="en-US" i="1" dirty="0">
                                  <a:latin typeface="Cambria Math" panose="02040503050406030204" pitchFamily="18" charset="0"/>
                                </a:rPr>
                                <m:t>−2</m:t>
                              </m:r>
                              <m:r>
                                <a:rPr lang="en-US" i="1" dirty="0">
                                  <a:latin typeface="Cambria Math" panose="02040503050406030204" pitchFamily="18" charset="0"/>
                                  <a:ea typeface="Cambria Math" panose="02040503050406030204" pitchFamily="18" charset="0"/>
                                </a:rPr>
                                <m:t>𝛽</m:t>
                              </m:r>
                            </m:sup>
                          </m:sSup>
                        </m:den>
                      </m:f>
                      <m:r>
                        <a:rPr lang="en-US" i="1" dirty="0">
                          <a:latin typeface="Cambria Math" panose="02040503050406030204" pitchFamily="18" charset="0"/>
                        </a:rPr>
                        <m:t> </m:t>
                      </m:r>
                    </m:oMath>
                  </m:oMathPara>
                </a14:m>
                <a:endParaRPr lang="en-US" u="sng" dirty="0"/>
              </a:p>
              <a:p>
                <a:pPr marL="0" indent="0">
                  <a:buNone/>
                </a:pPr>
                <a:endParaRPr lang="en-US" u="sng" dirty="0"/>
              </a:p>
              <a:p>
                <a:pPr marL="0" indent="0">
                  <a:buNone/>
                </a:pPr>
                <a:r>
                  <a:rPr lang="en-US" u="sng" dirty="0"/>
                  <a:t>Unsigned Logistic Regression:           The “logistic function” or “sigmoid function”</a:t>
                </a:r>
                <a:r>
                  <a:rPr lang="en-US" dirty="0"/>
                  <a:t> </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func>
                        <m:funcPr>
                          <m:ctrlPr>
                            <a:rPr lang="en-US" i="1" dirty="0">
                              <a:latin typeface="Cambria Math" panose="02040503050406030204" pitchFamily="18" charset="0"/>
                            </a:rPr>
                          </m:ctrlPr>
                        </m:funcPr>
                        <m:fName>
                          <m:r>
                            <m:rPr>
                              <m:sty m:val="p"/>
                            </m:rPr>
                            <a:rPr lang="el-GR" i="1" dirty="0" smtClean="0">
                              <a:latin typeface="Cambria Math" panose="02040503050406030204" pitchFamily="18" charset="0"/>
                              <a:ea typeface="Cambria Math" panose="02040503050406030204" pitchFamily="18" charset="0"/>
                            </a:rPr>
                            <m:t>σ</m:t>
                          </m:r>
                        </m:fName>
                        <m:e>
                          <m:d>
                            <m:dPr>
                              <m:ctrlPr>
                                <a:rPr lang="en-US" i="1" dirty="0">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1+</m:t>
                          </m:r>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r>
                                <a:rPr lang="en-US" i="1" dirty="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𝛽</m:t>
                              </m:r>
                            </m:sup>
                          </m:sSup>
                        </m:den>
                      </m:f>
                    </m:oMath>
                  </m:oMathPara>
                </a14:m>
                <a:endParaRPr lang="en-US" dirty="0"/>
              </a:p>
            </p:txBody>
          </p:sp>
        </mc:Choice>
        <mc:Fallback xmlns="">
          <p:sp>
            <p:nvSpPr>
              <p:cNvPr id="3" name="Content Placeholder 2">
                <a:extLst>
                  <a:ext uri="{FF2B5EF4-FFF2-40B4-BE49-F238E27FC236}">
                    <a16:creationId xmlns:a16="http://schemas.microsoft.com/office/drawing/2014/main" id="{1D6AEE4B-BD50-A542-BEEF-85A3E2FF56E3}"/>
                  </a:ext>
                </a:extLst>
              </p:cNvPr>
              <p:cNvSpPr>
                <a:spLocks noGrp="1" noRot="1" noChangeAspect="1" noMove="1" noResize="1" noEditPoints="1" noAdjustHandles="1" noChangeArrowheads="1" noChangeShapeType="1" noTextEdit="1"/>
              </p:cNvSpPr>
              <p:nvPr>
                <p:ph idx="1"/>
              </p:nvPr>
            </p:nvSpPr>
            <p:spPr>
              <a:xfrm>
                <a:off x="30480" y="1106394"/>
                <a:ext cx="5800842" cy="5644925"/>
              </a:xfrm>
              <a:blipFill>
                <a:blip r:embed="rId2"/>
                <a:stretch>
                  <a:fillRect l="-1747" t="-157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DDB690A-03AC-7846-B161-FCBD718123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0362" y="1422727"/>
            <a:ext cx="3499982" cy="2624986"/>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D6437A01-72C2-6C42-A1EF-732B626C04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362" y="4053838"/>
            <a:ext cx="3499982" cy="2624987"/>
          </a:xfrm>
          <a:prstGeom prst="rect">
            <a:avLst/>
          </a:prstGeom>
        </p:spPr>
      </p:pic>
      <p:pic>
        <p:nvPicPr>
          <p:cNvPr id="7" name="Picture 6">
            <a:extLst>
              <a:ext uri="{FF2B5EF4-FFF2-40B4-BE49-F238E27FC236}">
                <a16:creationId xmlns:a16="http://schemas.microsoft.com/office/drawing/2014/main" id="{97D338D7-ECCF-A14B-9EC3-8C5E15F586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0804" y="1350233"/>
            <a:ext cx="3596640" cy="269748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DCB2224-49CC-2E4C-B30E-EB7C8A295E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0804" y="3999658"/>
            <a:ext cx="3596640" cy="2697481"/>
          </a:xfrm>
          <a:prstGeom prst="rect">
            <a:avLst/>
          </a:prstGeom>
        </p:spPr>
      </p:pic>
    </p:spTree>
    <p:extLst>
      <p:ext uri="{BB962C8B-B14F-4D97-AF65-F5344CB8AC3E}">
        <p14:creationId xmlns:p14="http://schemas.microsoft.com/office/powerpoint/2010/main" val="3058270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E436B2C-2BBB-3D44-9F0C-DBD952CA9E0F}"/>
                  </a:ext>
                </a:extLst>
              </p:cNvPr>
              <p:cNvSpPr>
                <a:spLocks noGrp="1"/>
              </p:cNvSpPr>
              <p:nvPr>
                <p:ph type="title"/>
              </p:nvPr>
            </p:nvSpPr>
            <p:spPr>
              <a:xfrm>
                <a:off x="213360" y="121286"/>
                <a:ext cx="10515600" cy="985108"/>
              </a:xfrm>
            </p:spPr>
            <p:txBody>
              <a:bodyPr/>
              <a:lstStyle/>
              <a:p>
                <a:r>
                  <a:rPr lang="en-US" dirty="0"/>
                  <a:t>The relationship between </a:t>
                </a:r>
                <a14:m>
                  <m:oMath xmlns:m="http://schemas.openxmlformats.org/officeDocument/2006/math">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tanh</m:t>
                        </m:r>
                      </m:fName>
                      <m:e>
                        <m:d>
                          <m:dPr>
                            <m:ctrlPr>
                              <a:rPr lang="en-US" i="1" dirty="0">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oMath>
                </a14:m>
                <a:r>
                  <a:rPr lang="en-US" dirty="0"/>
                  <a:t> and </a:t>
                </a:r>
                <a14:m>
                  <m:oMath xmlns:m="http://schemas.openxmlformats.org/officeDocument/2006/math">
                    <m:func>
                      <m:funcPr>
                        <m:ctrlPr>
                          <a:rPr lang="en-US" i="1" dirty="0">
                            <a:latin typeface="Cambria Math" panose="02040503050406030204" pitchFamily="18" charset="0"/>
                          </a:rPr>
                        </m:ctrlPr>
                      </m:funcPr>
                      <m:fName>
                        <m:r>
                          <m:rPr>
                            <m:sty m:val="p"/>
                          </m:rPr>
                          <a:rPr lang="el-GR" i="1" dirty="0">
                            <a:latin typeface="Cambria Math" panose="02040503050406030204" pitchFamily="18" charset="0"/>
                            <a:ea typeface="Cambria Math" panose="02040503050406030204" pitchFamily="18" charset="0"/>
                          </a:rPr>
                          <m:t>σ</m:t>
                        </m:r>
                      </m:fName>
                      <m:e>
                        <m:d>
                          <m:dPr>
                            <m:ctrlPr>
                              <a:rPr lang="en-US" i="1" dirty="0">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oMath>
                </a14:m>
                <a:endParaRPr lang="en-US" dirty="0"/>
              </a:p>
            </p:txBody>
          </p:sp>
        </mc:Choice>
        <mc:Fallback xmlns="">
          <p:sp>
            <p:nvSpPr>
              <p:cNvPr id="2" name="Title 1">
                <a:extLst>
                  <a:ext uri="{FF2B5EF4-FFF2-40B4-BE49-F238E27FC236}">
                    <a16:creationId xmlns:a16="http://schemas.microsoft.com/office/drawing/2014/main" id="{6E436B2C-2BBB-3D44-9F0C-DBD952CA9E0F}"/>
                  </a:ext>
                </a:extLst>
              </p:cNvPr>
              <p:cNvSpPr>
                <a:spLocks noGrp="1" noRot="1" noChangeAspect="1" noMove="1" noResize="1" noEditPoints="1" noAdjustHandles="1" noChangeArrowheads="1" noChangeShapeType="1" noTextEdit="1"/>
              </p:cNvSpPr>
              <p:nvPr>
                <p:ph type="title"/>
              </p:nvPr>
            </p:nvSpPr>
            <p:spPr>
              <a:xfrm>
                <a:off x="213360" y="121286"/>
                <a:ext cx="10515600" cy="985108"/>
              </a:xfrm>
              <a:blipFill>
                <a:blip r:embed="rId2"/>
                <a:stretch>
                  <a:fillRect l="-2171" t="-3846" b="-153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D6AEE4B-BD50-A542-BEEF-85A3E2FF56E3}"/>
                  </a:ext>
                </a:extLst>
              </p:cNvPr>
              <p:cNvSpPr>
                <a:spLocks noGrp="1"/>
              </p:cNvSpPr>
              <p:nvPr>
                <p:ph idx="1"/>
              </p:nvPr>
            </p:nvSpPr>
            <p:spPr>
              <a:xfrm>
                <a:off x="30480" y="1106394"/>
                <a:ext cx="5800842" cy="5644925"/>
              </a:xfrm>
            </p:spPr>
            <p:txBody>
              <a:bodyPr>
                <a:normAutofit/>
              </a:bodyPr>
              <a:lstStyle/>
              <a:p>
                <a:pPr marL="0" indent="0">
                  <a:buNone/>
                </a:pPr>
                <a14:m>
                  <m:oMathPara xmlns:m="http://schemas.openxmlformats.org/officeDocument/2006/math">
                    <m:oMathParaPr>
                      <m:jc m:val="centerGroup"/>
                    </m:oMathParaPr>
                    <m:oMath xmlns:m="http://schemas.openxmlformats.org/officeDocument/2006/math">
                      <m:func>
                        <m:funcPr>
                          <m:ctrlPr>
                            <a:rPr lang="en-US" i="1" dirty="0" smtClean="0">
                              <a:latin typeface="Cambria Math" panose="02040503050406030204" pitchFamily="18" charset="0"/>
                            </a:rPr>
                          </m:ctrlPr>
                        </m:funcPr>
                        <m:fName>
                          <m:r>
                            <m:rPr>
                              <m:sty m:val="p"/>
                            </m:rPr>
                            <a:rPr lang="en-US" dirty="0">
                              <a:latin typeface="Cambria Math" panose="02040503050406030204" pitchFamily="18" charset="0"/>
                            </a:rPr>
                            <m:t>tanh</m:t>
                          </m:r>
                        </m:fName>
                        <m:e>
                          <m:d>
                            <m:dPr>
                              <m:ctrlPr>
                                <a:rPr lang="en-US" i="1" dirty="0">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r>
                                <a:rPr lang="en-US" i="1" dirty="0">
                                  <a:latin typeface="Cambria Math" panose="02040503050406030204" pitchFamily="18" charset="0"/>
                                </a:rPr>
                                <m:t>−2</m:t>
                              </m:r>
                              <m:r>
                                <a:rPr lang="en-US" i="1" dirty="0">
                                  <a:latin typeface="Cambria Math" panose="02040503050406030204" pitchFamily="18" charset="0"/>
                                  <a:ea typeface="Cambria Math" panose="02040503050406030204" pitchFamily="18" charset="0"/>
                                </a:rPr>
                                <m:t>𝛽</m:t>
                              </m:r>
                            </m:sup>
                          </m:sSup>
                        </m:num>
                        <m:den>
                          <m:r>
                            <a:rPr lang="en-US" i="1" dirty="0">
                              <a:latin typeface="Cambria Math" panose="02040503050406030204" pitchFamily="18" charset="0"/>
                            </a:rPr>
                            <m:t>1+</m:t>
                          </m:r>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r>
                                <a:rPr lang="en-US" i="1" dirty="0">
                                  <a:latin typeface="Cambria Math" panose="02040503050406030204" pitchFamily="18" charset="0"/>
                                </a:rPr>
                                <m:t>−2</m:t>
                              </m:r>
                              <m:r>
                                <a:rPr lang="en-US" b="0" i="1" dirty="0" smtClean="0">
                                  <a:latin typeface="Cambria Math" panose="02040503050406030204" pitchFamily="18" charset="0"/>
                                </a:rPr>
                                <m:t>𝑏</m:t>
                              </m:r>
                            </m:sup>
                          </m:sSup>
                        </m:den>
                      </m:f>
                      <m:r>
                        <a:rPr lang="en-US" i="1" dirty="0">
                          <a:latin typeface="Cambria Math" panose="02040503050406030204" pitchFamily="18" charset="0"/>
                        </a:rPr>
                        <m:t> </m:t>
                      </m:r>
                    </m:oMath>
                  </m:oMathPara>
                </a14:m>
                <a:endParaRPr lang="en-US" u="sng" dirty="0"/>
              </a:p>
              <a:p>
                <a:pPr marL="0" indent="0">
                  <a:buNone/>
                </a:pPr>
                <a:endParaRPr lang="en-US" u="sng" dirty="0"/>
              </a:p>
              <a:p>
                <a:pPr marL="0" indent="0">
                  <a:buNone/>
                </a:pPr>
                <a14:m>
                  <m:oMathPara xmlns:m="http://schemas.openxmlformats.org/officeDocument/2006/math">
                    <m:oMathParaPr>
                      <m:jc m:val="centerGroup"/>
                    </m:oMathParaPr>
                    <m:oMath xmlns:m="http://schemas.openxmlformats.org/officeDocument/2006/math">
                      <m:func>
                        <m:funcPr>
                          <m:ctrlPr>
                            <a:rPr lang="en-US" i="1" dirty="0">
                              <a:latin typeface="Cambria Math" panose="02040503050406030204" pitchFamily="18" charset="0"/>
                            </a:rPr>
                          </m:ctrlPr>
                        </m:funcPr>
                        <m:fName>
                          <m:r>
                            <m:rPr>
                              <m:sty m:val="p"/>
                            </m:rPr>
                            <a:rPr lang="el-GR" i="1" dirty="0" smtClean="0">
                              <a:latin typeface="Cambria Math" panose="02040503050406030204" pitchFamily="18" charset="0"/>
                              <a:ea typeface="Cambria Math" panose="02040503050406030204" pitchFamily="18" charset="0"/>
                            </a:rPr>
                            <m:t>σ</m:t>
                          </m:r>
                        </m:fName>
                        <m:e>
                          <m:d>
                            <m:dPr>
                              <m:ctrlPr>
                                <a:rPr lang="en-US" i="1" dirty="0">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r>
                        <a:rPr lang="en-US" i="1" dirty="0">
                          <a:latin typeface="Cambria Math" panose="02040503050406030204" pitchFamily="18" charset="0"/>
                        </a:rPr>
                        <m:t>=</m:t>
                      </m:r>
                      <m:f>
                        <m:fPr>
                          <m:ctrlPr>
                            <a:rPr lang="en-US" i="1" dirty="0">
                              <a:latin typeface="Cambria Math" panose="02040503050406030204" pitchFamily="18" charset="0"/>
                            </a:rPr>
                          </m:ctrlPr>
                        </m:fPr>
                        <m:num>
                          <m:r>
                            <a:rPr lang="en-US" i="1" dirty="0">
                              <a:latin typeface="Cambria Math" panose="02040503050406030204" pitchFamily="18" charset="0"/>
                            </a:rPr>
                            <m:t>1</m:t>
                          </m:r>
                        </m:num>
                        <m:den>
                          <m:r>
                            <a:rPr lang="en-US" i="1" dirty="0">
                              <a:latin typeface="Cambria Math" panose="02040503050406030204" pitchFamily="18" charset="0"/>
                            </a:rPr>
                            <m:t>1+</m:t>
                          </m:r>
                          <m:sSup>
                            <m:sSupPr>
                              <m:ctrlPr>
                                <a:rPr lang="en-US" i="1" dirty="0">
                                  <a:latin typeface="Cambria Math" panose="02040503050406030204" pitchFamily="18" charset="0"/>
                                </a:rPr>
                              </m:ctrlPr>
                            </m:sSupPr>
                            <m:e>
                              <m:r>
                                <a:rPr lang="en-US" i="1" dirty="0">
                                  <a:latin typeface="Cambria Math" panose="02040503050406030204" pitchFamily="18" charset="0"/>
                                </a:rPr>
                                <m:t>𝑒</m:t>
                              </m:r>
                            </m:e>
                            <m:sup>
                              <m:r>
                                <a:rPr lang="en-US" i="1" dirty="0">
                                  <a:latin typeface="Cambria Math" panose="02040503050406030204" pitchFamily="18" charset="0"/>
                                </a:rPr>
                                <m:t>−</m:t>
                              </m:r>
                              <m:r>
                                <a:rPr lang="en-US" i="1" dirty="0">
                                  <a:latin typeface="Cambria Math" panose="02040503050406030204" pitchFamily="18" charset="0"/>
                                  <a:ea typeface="Cambria Math" panose="02040503050406030204" pitchFamily="18" charset="0"/>
                                </a:rPr>
                                <m:t>𝛽</m:t>
                              </m:r>
                            </m:sup>
                          </m:sSup>
                        </m:den>
                      </m:f>
                    </m:oMath>
                  </m:oMathPara>
                </a14:m>
                <a:endParaRPr lang="en-US" dirty="0"/>
              </a:p>
              <a:p>
                <a:pPr marL="0" indent="0">
                  <a:buNone/>
                </a:pPr>
                <a:endParaRPr lang="en-US" dirty="0"/>
              </a:p>
              <a:p>
                <a:pPr marL="0" indent="0">
                  <a:buNone/>
                </a:pPr>
                <a:r>
                  <a:rPr lang="en-US" dirty="0"/>
                  <a:t>Notice that</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l-GR" i="1" dirty="0">
                              <a:latin typeface="Cambria Math" panose="02040503050406030204" pitchFamily="18" charset="0"/>
                              <a:ea typeface="Cambria Math" panose="02040503050406030204" pitchFamily="18" charset="0"/>
                            </a:rPr>
                            <m:t>σ</m:t>
                          </m:r>
                        </m:fName>
                        <m:e>
                          <m:d>
                            <m:dPr>
                              <m:ctrlPr>
                                <a:rPr lang="en-US" i="1">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tanh</m:t>
                          </m:r>
                        </m:fName>
                        <m:e>
                          <m:d>
                            <m:dPr>
                              <m:ctrlPr>
                                <a:rPr lang="en-US" i="1" dirty="0">
                                  <a:latin typeface="Cambria Math" panose="02040503050406030204" pitchFamily="18" charset="0"/>
                                </a:rPr>
                              </m:ctrlPr>
                            </m:dPr>
                            <m:e>
                              <m:f>
                                <m:fPr>
                                  <m:ctrlPr>
                                    <a:rPr lang="en-US" i="1">
                                      <a:latin typeface="Cambria Math" panose="02040503050406030204" pitchFamily="18" charset="0"/>
                                    </a:rPr>
                                  </m:ctrlPr>
                                </m:fPr>
                                <m:num>
                                  <m:r>
                                    <a:rPr lang="en-US" i="1" dirty="0">
                                      <a:latin typeface="Cambria Math" panose="02040503050406030204" pitchFamily="18" charset="0"/>
                                      <a:ea typeface="Cambria Math" panose="02040503050406030204" pitchFamily="18" charset="0"/>
                                    </a:rPr>
                                    <m:t>𝛽</m:t>
                                  </m:r>
                                </m:num>
                                <m:den>
                                  <m:r>
                                    <a:rPr lang="en-US" i="1">
                                      <a:latin typeface="Cambria Math" panose="02040503050406030204" pitchFamily="18" charset="0"/>
                                    </a:rPr>
                                    <m:t>2</m:t>
                                  </m:r>
                                </m:den>
                              </m:f>
                            </m:e>
                          </m:d>
                        </m:e>
                      </m:func>
                    </m:oMath>
                  </m:oMathPara>
                </a14:m>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1D6AEE4B-BD50-A542-BEEF-85A3E2FF56E3}"/>
                  </a:ext>
                </a:extLst>
              </p:cNvPr>
              <p:cNvSpPr>
                <a:spLocks noGrp="1" noRot="1" noChangeAspect="1" noMove="1" noResize="1" noEditPoints="1" noAdjustHandles="1" noChangeArrowheads="1" noChangeShapeType="1" noTextEdit="1"/>
              </p:cNvSpPr>
              <p:nvPr>
                <p:ph idx="1"/>
              </p:nvPr>
            </p:nvSpPr>
            <p:spPr>
              <a:xfrm>
                <a:off x="30480" y="1106394"/>
                <a:ext cx="5800842" cy="5644925"/>
              </a:xfrm>
              <a:blipFill>
                <a:blip r:embed="rId3"/>
                <a:stretch>
                  <a:fillRect l="-1747" t="-22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DDB690A-03AC-7846-B161-FCBD718123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0362" y="1422727"/>
            <a:ext cx="3499982" cy="2624986"/>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D6437A01-72C2-6C42-A1EF-732B626C04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0362" y="4053838"/>
            <a:ext cx="3499982" cy="2624987"/>
          </a:xfrm>
          <a:prstGeom prst="rect">
            <a:avLst/>
          </a:prstGeom>
        </p:spPr>
      </p:pic>
      <p:pic>
        <p:nvPicPr>
          <p:cNvPr id="7" name="Picture 6">
            <a:extLst>
              <a:ext uri="{FF2B5EF4-FFF2-40B4-BE49-F238E27FC236}">
                <a16:creationId xmlns:a16="http://schemas.microsoft.com/office/drawing/2014/main" id="{97D338D7-ECCF-A14B-9EC3-8C5E15F586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0804" y="1350233"/>
            <a:ext cx="3596640" cy="269748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DCB2224-49CC-2E4C-B30E-EB7C8A295E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0804" y="3999658"/>
            <a:ext cx="3596640" cy="2697481"/>
          </a:xfrm>
          <a:prstGeom prst="rect">
            <a:avLst/>
          </a:prstGeom>
        </p:spPr>
      </p:pic>
    </p:spTree>
    <p:extLst>
      <p:ext uri="{BB962C8B-B14F-4D97-AF65-F5344CB8AC3E}">
        <p14:creationId xmlns:p14="http://schemas.microsoft.com/office/powerpoint/2010/main" val="3589258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36B2C-2BBB-3D44-9F0C-DBD952CA9E0F}"/>
              </a:ext>
            </a:extLst>
          </p:cNvPr>
          <p:cNvSpPr>
            <a:spLocks noGrp="1"/>
          </p:cNvSpPr>
          <p:nvPr>
            <p:ph type="title"/>
          </p:nvPr>
        </p:nvSpPr>
        <p:spPr>
          <a:xfrm>
            <a:off x="213360" y="121286"/>
            <a:ext cx="10515600" cy="985108"/>
          </a:xfrm>
        </p:spPr>
        <p:txBody>
          <a:bodyPr/>
          <a:lstStyle/>
          <a:p>
            <a:r>
              <a:rPr lang="en-US" dirty="0"/>
              <a:t>A question for you to solve…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D6AEE4B-BD50-A542-BEEF-85A3E2FF56E3}"/>
                  </a:ext>
                </a:extLst>
              </p:cNvPr>
              <p:cNvSpPr>
                <a:spLocks noGrp="1"/>
              </p:cNvSpPr>
              <p:nvPr>
                <p:ph idx="1"/>
              </p:nvPr>
            </p:nvSpPr>
            <p:spPr>
              <a:xfrm>
                <a:off x="30480" y="1106394"/>
                <a:ext cx="5800842" cy="5644925"/>
              </a:xfrm>
            </p:spPr>
            <p:txBody>
              <a:bodyPr>
                <a:normAutofit/>
              </a:bodyPr>
              <a:lstStyle/>
              <a:p>
                <a:pPr marL="0" indent="0">
                  <a:buNone/>
                </a:pPr>
                <a:r>
                  <a:rPr lang="en-US" dirty="0"/>
                  <a:t>If</a:t>
                </a:r>
              </a:p>
              <a:p>
                <a:pPr marL="0"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l-GR" i="1" dirty="0">
                              <a:latin typeface="Cambria Math" panose="02040503050406030204" pitchFamily="18" charset="0"/>
                              <a:ea typeface="Cambria Math" panose="02040503050406030204" pitchFamily="18" charset="0"/>
                            </a:rPr>
                            <m:t>σ</m:t>
                          </m:r>
                        </m:fName>
                        <m:e>
                          <m:d>
                            <m:dPr>
                              <m:ctrlPr>
                                <a:rPr lang="en-US" i="1">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tanh</m:t>
                          </m:r>
                        </m:fName>
                        <m:e>
                          <m:d>
                            <m:dPr>
                              <m:ctrlPr>
                                <a:rPr lang="en-US" i="1" dirty="0">
                                  <a:latin typeface="Cambria Math" panose="02040503050406030204" pitchFamily="18" charset="0"/>
                                </a:rPr>
                              </m:ctrlPr>
                            </m:dPr>
                            <m:e>
                              <m:f>
                                <m:fPr>
                                  <m:ctrlPr>
                                    <a:rPr lang="en-US" i="1">
                                      <a:latin typeface="Cambria Math" panose="02040503050406030204" pitchFamily="18" charset="0"/>
                                    </a:rPr>
                                  </m:ctrlPr>
                                </m:fPr>
                                <m:num>
                                  <m:r>
                                    <a:rPr lang="en-US" i="1" dirty="0">
                                      <a:latin typeface="Cambria Math" panose="02040503050406030204" pitchFamily="18" charset="0"/>
                                      <a:ea typeface="Cambria Math" panose="02040503050406030204" pitchFamily="18" charset="0"/>
                                    </a:rPr>
                                    <m:t>𝛽</m:t>
                                  </m:r>
                                </m:num>
                                <m:den>
                                  <m:r>
                                    <a:rPr lang="en-US" i="1">
                                      <a:latin typeface="Cambria Math" panose="02040503050406030204" pitchFamily="18" charset="0"/>
                                    </a:rPr>
                                    <m:t>2</m:t>
                                  </m:r>
                                </m:den>
                              </m:f>
                            </m:e>
                          </m:d>
                        </m:e>
                      </m:func>
                    </m:oMath>
                  </m:oMathPara>
                </a14:m>
                <a:endParaRPr lang="en-US" dirty="0"/>
              </a:p>
              <a:p>
                <a:pPr marL="0" indent="0">
                  <a:buNone/>
                </a:pPr>
                <a:r>
                  <a:rPr lang="en-US" dirty="0"/>
                  <a:t>and</a:t>
                </a:r>
              </a:p>
              <a:p>
                <a:pPr marL="0" indent="0">
                  <a:buNone/>
                </a:pPr>
                <a14:m>
                  <m:oMathPara xmlns:m="http://schemas.openxmlformats.org/officeDocument/2006/math">
                    <m:oMathParaPr>
                      <m:jc m:val="centerGroup"/>
                    </m:oMathParaPr>
                    <m:oMath xmlns:m="http://schemas.openxmlformats.org/officeDocument/2006/math">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tanh</m:t>
                          </m:r>
                          <m:r>
                            <a:rPr lang="en-US" i="1" dirty="0">
                              <a:latin typeface="Cambria Math" panose="02040503050406030204" pitchFamily="18" charset="0"/>
                            </a:rPr>
                            <m:t>′</m:t>
                          </m:r>
                        </m:fName>
                        <m:e>
                          <m:d>
                            <m:dPr>
                              <m:ctrlPr>
                                <a:rPr lang="en-US" i="1" dirty="0">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r>
                        <a:rPr lang="en-US" i="1">
                          <a:latin typeface="Cambria Math" panose="02040503050406030204" pitchFamily="18" charset="0"/>
                        </a:rPr>
                        <m:t>=1−</m:t>
                      </m:r>
                      <m:func>
                        <m:funcPr>
                          <m:ctrlPr>
                            <a:rPr lang="en-US" i="1" dirty="0">
                              <a:latin typeface="Cambria Math" panose="02040503050406030204" pitchFamily="18" charset="0"/>
                            </a:rPr>
                          </m:ctrlPr>
                        </m:funcPr>
                        <m:fName>
                          <m:sSup>
                            <m:sSupPr>
                              <m:ctrlPr>
                                <a:rPr lang="en-US" i="1" dirty="0">
                                  <a:latin typeface="Cambria Math" panose="02040503050406030204" pitchFamily="18" charset="0"/>
                                </a:rPr>
                              </m:ctrlPr>
                            </m:sSupPr>
                            <m:e>
                              <m:r>
                                <m:rPr>
                                  <m:sty m:val="p"/>
                                </m:rPr>
                                <a:rPr lang="en-US" dirty="0">
                                  <a:latin typeface="Cambria Math" panose="02040503050406030204" pitchFamily="18" charset="0"/>
                                </a:rPr>
                                <m:t>tanh</m:t>
                              </m:r>
                            </m:e>
                            <m:sup>
                              <m:r>
                                <a:rPr lang="en-US" i="1" dirty="0">
                                  <a:latin typeface="Cambria Math" panose="02040503050406030204" pitchFamily="18" charset="0"/>
                                </a:rPr>
                                <m:t>2</m:t>
                              </m:r>
                            </m:sup>
                          </m:sSup>
                        </m:fName>
                        <m:e>
                          <m:d>
                            <m:dPr>
                              <m:ctrlPr>
                                <a:rPr lang="en-US" i="1" dirty="0">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oMath>
                  </m:oMathPara>
                </a14:m>
                <a:endParaRPr lang="en-US" dirty="0"/>
              </a:p>
              <a:p>
                <a:pPr marL="0" indent="0">
                  <a:buNone/>
                </a:pPr>
                <a:r>
                  <a:rPr lang="en-US" dirty="0"/>
                  <a:t>and</a:t>
                </a:r>
              </a:p>
              <a:p>
                <a:pPr marL="0" indent="0">
                  <a:buNone/>
                </a:pPr>
                <a14:m>
                  <m:oMathPara xmlns:m="http://schemas.openxmlformats.org/officeDocument/2006/math">
                    <m:oMathParaPr>
                      <m:jc m:val="centerGroup"/>
                    </m:oMathParaPr>
                    <m:oMath xmlns:m="http://schemas.openxmlformats.org/officeDocument/2006/math">
                      <m:func>
                        <m:funcPr>
                          <m:ctrlPr>
                            <a:rPr lang="en-US" i="1" dirty="0">
                              <a:latin typeface="Cambria Math" panose="02040503050406030204" pitchFamily="18" charset="0"/>
                            </a:rPr>
                          </m:ctrlPr>
                        </m:funcPr>
                        <m:fName>
                          <m:sSup>
                            <m:sSupPr>
                              <m:ctrlPr>
                                <a:rPr lang="en-US" i="1" dirty="0">
                                  <a:latin typeface="Cambria Math" panose="02040503050406030204" pitchFamily="18" charset="0"/>
                                </a:rPr>
                              </m:ctrlPr>
                            </m:sSupPr>
                            <m:e>
                              <m:r>
                                <m:rPr>
                                  <m:sty m:val="p"/>
                                </m:rPr>
                                <a:rPr lang="en-US" dirty="0">
                                  <a:latin typeface="Cambria Math" panose="02040503050406030204" pitchFamily="18" charset="0"/>
                                </a:rPr>
                                <m:t>tanh</m:t>
                              </m:r>
                            </m:e>
                            <m:sup>
                              <m:r>
                                <a:rPr lang="en-US" i="1" dirty="0">
                                  <a:latin typeface="Cambria Math" panose="02040503050406030204" pitchFamily="18" charset="0"/>
                                </a:rPr>
                                <m:t>2</m:t>
                              </m:r>
                            </m:sup>
                          </m:sSup>
                        </m:fName>
                        <m:e>
                          <m:d>
                            <m:dPr>
                              <m:ctrlPr>
                                <a:rPr lang="en-US" i="1" dirty="0">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r>
                        <a:rPr lang="en-US" b="0" i="1" dirty="0" smtClean="0">
                          <a:latin typeface="Cambria Math" panose="02040503050406030204" pitchFamily="18" charset="0"/>
                          <a:ea typeface="Cambria Math" panose="02040503050406030204" pitchFamily="18" charset="0"/>
                        </a:rPr>
                        <m:t>=</m:t>
                      </m:r>
                      <m:sSup>
                        <m:sSupPr>
                          <m:ctrlPr>
                            <a:rPr lang="en-US" b="0" i="1" dirty="0" smtClean="0">
                              <a:latin typeface="Cambria Math" panose="02040503050406030204" pitchFamily="18" charset="0"/>
                              <a:ea typeface="Cambria Math" panose="02040503050406030204" pitchFamily="18" charset="0"/>
                            </a:rPr>
                          </m:ctrlPr>
                        </m:sSupPr>
                        <m:e>
                          <m:d>
                            <m:dPr>
                              <m:ctrlPr>
                                <a:rPr lang="en-US" b="0" i="1" dirty="0" smtClean="0">
                                  <a:latin typeface="Cambria Math" panose="02040503050406030204" pitchFamily="18" charset="0"/>
                                  <a:ea typeface="Cambria Math" panose="02040503050406030204" pitchFamily="18" charset="0"/>
                                </a:rPr>
                              </m:ctrlPr>
                            </m:dPr>
                            <m:e>
                              <m:r>
                                <a:rPr lang="en-US" b="0" i="1" dirty="0" smtClean="0">
                                  <a:latin typeface="Cambria Math" panose="02040503050406030204" pitchFamily="18" charset="0"/>
                                  <a:ea typeface="Cambria Math" panose="02040503050406030204" pitchFamily="18" charset="0"/>
                                </a:rPr>
                                <m:t>2</m:t>
                              </m:r>
                              <m:func>
                                <m:funcPr>
                                  <m:ctrlPr>
                                    <a:rPr lang="en-US" i="1">
                                      <a:latin typeface="Cambria Math" panose="02040503050406030204" pitchFamily="18" charset="0"/>
                                    </a:rPr>
                                  </m:ctrlPr>
                                </m:funcPr>
                                <m:fName>
                                  <m:r>
                                    <m:rPr>
                                      <m:sty m:val="p"/>
                                    </m:rPr>
                                    <a:rPr lang="el-GR" i="1" dirty="0">
                                      <a:latin typeface="Cambria Math" panose="02040503050406030204" pitchFamily="18" charset="0"/>
                                      <a:ea typeface="Cambria Math" panose="02040503050406030204" pitchFamily="18" charset="0"/>
                                    </a:rPr>
                                    <m:t>σ</m:t>
                                  </m:r>
                                </m:fName>
                                <m:e>
                                  <m:d>
                                    <m:dPr>
                                      <m:ctrlPr>
                                        <a:rPr lang="en-US" i="1">
                                          <a:latin typeface="Cambria Math" panose="02040503050406030204" pitchFamily="18" charset="0"/>
                                        </a:rPr>
                                      </m:ctrlPr>
                                    </m:dPr>
                                    <m:e>
                                      <m:r>
                                        <a:rPr lang="en-US" b="0" i="1" smtClean="0">
                                          <a:latin typeface="Cambria Math" panose="02040503050406030204" pitchFamily="18" charset="0"/>
                                        </a:rPr>
                                        <m:t>2</m:t>
                                      </m:r>
                                      <m:r>
                                        <a:rPr lang="en-US" i="1" dirty="0">
                                          <a:latin typeface="Cambria Math" panose="02040503050406030204" pitchFamily="18" charset="0"/>
                                          <a:ea typeface="Cambria Math" panose="02040503050406030204" pitchFamily="18" charset="0"/>
                                        </a:rPr>
                                        <m:t>𝛽</m:t>
                                      </m:r>
                                    </m:e>
                                  </m:d>
                                </m:e>
                              </m:func>
                              <m:r>
                                <a:rPr lang="en-US" b="0" i="1" dirty="0" smtClean="0">
                                  <a:latin typeface="Cambria Math" panose="02040503050406030204" pitchFamily="18" charset="0"/>
                                  <a:ea typeface="Cambria Math" panose="02040503050406030204" pitchFamily="18" charset="0"/>
                                </a:rPr>
                                <m:t>−1</m:t>
                              </m:r>
                            </m:e>
                          </m:d>
                        </m:e>
                        <m:sup>
                          <m:r>
                            <a:rPr lang="en-US" b="0" i="1" dirty="0" smtClean="0">
                              <a:latin typeface="Cambria Math" panose="02040503050406030204" pitchFamily="18" charset="0"/>
                              <a:ea typeface="Cambria Math" panose="02040503050406030204" pitchFamily="18" charset="0"/>
                            </a:rPr>
                            <m:t>2</m:t>
                          </m:r>
                        </m:sup>
                      </m:sSup>
                    </m:oMath>
                  </m:oMathPara>
                </a14:m>
                <a:endParaRPr lang="en-US" dirty="0"/>
              </a:p>
              <a:p>
                <a:pPr marL="0" indent="0">
                  <a:buNone/>
                </a:pPr>
                <a:endParaRPr lang="en-US" dirty="0"/>
              </a:p>
              <a:p>
                <a:pPr marL="0" indent="0">
                  <a:buNone/>
                </a:pPr>
                <a:r>
                  <a:rPr lang="en-US" dirty="0"/>
                  <a:t>…then what is </a:t>
                </a:r>
                <a14:m>
                  <m:oMath xmlns:m="http://schemas.openxmlformats.org/officeDocument/2006/math">
                    <m:func>
                      <m:funcPr>
                        <m:ctrlPr>
                          <a:rPr lang="en-US" i="1">
                            <a:latin typeface="Cambria Math" panose="02040503050406030204" pitchFamily="18" charset="0"/>
                          </a:rPr>
                        </m:ctrlPr>
                      </m:funcPr>
                      <m:fName>
                        <m:r>
                          <m:rPr>
                            <m:sty m:val="p"/>
                          </m:rPr>
                          <a:rPr lang="el-GR" i="1" dirty="0">
                            <a:latin typeface="Cambria Math" panose="02040503050406030204" pitchFamily="18" charset="0"/>
                            <a:ea typeface="Cambria Math" panose="02040503050406030204" pitchFamily="18" charset="0"/>
                          </a:rPr>
                          <m:t>σ</m:t>
                        </m:r>
                        <m:r>
                          <a:rPr lang="en-US" b="0" i="1" dirty="0" smtClean="0">
                            <a:latin typeface="Cambria Math" panose="02040503050406030204" pitchFamily="18" charset="0"/>
                            <a:ea typeface="Cambria Math" panose="02040503050406030204" pitchFamily="18" charset="0"/>
                          </a:rPr>
                          <m:t>′</m:t>
                        </m:r>
                      </m:fName>
                      <m:e>
                        <m:d>
                          <m:dPr>
                            <m:ctrlPr>
                              <a:rPr lang="en-US" i="1">
                                <a:latin typeface="Cambria Math" panose="02040503050406030204" pitchFamily="18" charset="0"/>
                              </a:rPr>
                            </m:ctrlPr>
                          </m:dPr>
                          <m:e>
                            <m:r>
                              <a:rPr lang="en-US" i="1" dirty="0">
                                <a:latin typeface="Cambria Math" panose="02040503050406030204" pitchFamily="18" charset="0"/>
                                <a:ea typeface="Cambria Math" panose="02040503050406030204" pitchFamily="18" charset="0"/>
                              </a:rPr>
                              <m:t>𝛽</m:t>
                            </m:r>
                          </m:e>
                        </m:d>
                      </m:e>
                    </m:func>
                  </m:oMath>
                </a14:m>
                <a:r>
                  <a:rPr lang="en-US" dirty="0"/>
                  <a:t>?</a:t>
                </a:r>
              </a:p>
            </p:txBody>
          </p:sp>
        </mc:Choice>
        <mc:Fallback xmlns="">
          <p:sp>
            <p:nvSpPr>
              <p:cNvPr id="3" name="Content Placeholder 2">
                <a:extLst>
                  <a:ext uri="{FF2B5EF4-FFF2-40B4-BE49-F238E27FC236}">
                    <a16:creationId xmlns:a16="http://schemas.microsoft.com/office/drawing/2014/main" id="{1D6AEE4B-BD50-A542-BEEF-85A3E2FF56E3}"/>
                  </a:ext>
                </a:extLst>
              </p:cNvPr>
              <p:cNvSpPr>
                <a:spLocks noGrp="1" noRot="1" noChangeAspect="1" noMove="1" noResize="1" noEditPoints="1" noAdjustHandles="1" noChangeArrowheads="1" noChangeShapeType="1" noTextEdit="1"/>
              </p:cNvSpPr>
              <p:nvPr>
                <p:ph idx="1"/>
              </p:nvPr>
            </p:nvSpPr>
            <p:spPr>
              <a:xfrm>
                <a:off x="30480" y="1106394"/>
                <a:ext cx="5800842" cy="5644925"/>
              </a:xfrm>
              <a:blipFill>
                <a:blip r:embed="rId2"/>
                <a:stretch>
                  <a:fillRect l="-1747" t="-1570"/>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97D338D7-ECCF-A14B-9EC3-8C5E15F58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0804" y="1350233"/>
            <a:ext cx="3596640" cy="2697480"/>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ADCB2224-49CC-2E4C-B30E-EB7C8A295E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0804" y="3999658"/>
            <a:ext cx="3596640" cy="2697481"/>
          </a:xfrm>
          <a:prstGeom prst="rect">
            <a:avLst/>
          </a:prstGeom>
        </p:spPr>
      </p:pic>
      <p:pic>
        <p:nvPicPr>
          <p:cNvPr id="6" name="Picture 5">
            <a:extLst>
              <a:ext uri="{FF2B5EF4-FFF2-40B4-BE49-F238E27FC236}">
                <a16:creationId xmlns:a16="http://schemas.microsoft.com/office/drawing/2014/main" id="{D6437A01-72C2-6C42-A1EF-732B626C044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770362" y="4053838"/>
            <a:ext cx="3499982" cy="2624986"/>
          </a:xfrm>
          <a:prstGeom prst="rect">
            <a:avLst/>
          </a:prstGeom>
        </p:spPr>
      </p:pic>
      <p:pic>
        <p:nvPicPr>
          <p:cNvPr id="4" name="Picture 3">
            <a:extLst>
              <a:ext uri="{FF2B5EF4-FFF2-40B4-BE49-F238E27FC236}">
                <a16:creationId xmlns:a16="http://schemas.microsoft.com/office/drawing/2014/main" id="{7DDB690A-03AC-7846-B161-FCBD7181230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770362" y="1422727"/>
            <a:ext cx="3499981" cy="2624986"/>
          </a:xfrm>
          <a:prstGeom prst="rect">
            <a:avLst/>
          </a:prstGeom>
        </p:spPr>
      </p:pic>
    </p:spTree>
    <p:extLst>
      <p:ext uri="{BB962C8B-B14F-4D97-AF65-F5344CB8AC3E}">
        <p14:creationId xmlns:p14="http://schemas.microsoft.com/office/powerpoint/2010/main" val="4040467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79F0-1B64-0E45-A322-F565A36830CD}"/>
              </a:ext>
            </a:extLst>
          </p:cNvPr>
          <p:cNvSpPr>
            <a:spLocks noGrp="1"/>
          </p:cNvSpPr>
          <p:nvPr>
            <p:ph type="title"/>
          </p:nvPr>
        </p:nvSpPr>
        <p:spPr/>
        <p:txBody>
          <a:bodyPr/>
          <a:lstStyle/>
          <a:p>
            <a:r>
              <a:rPr lang="en-US" dirty="0"/>
              <a:t>Definition of “Classifier”</a:t>
            </a:r>
          </a:p>
        </p:txBody>
      </p:sp>
      <p:sp>
        <p:nvSpPr>
          <p:cNvPr id="3" name="Content Placeholder 2">
            <a:extLst>
              <a:ext uri="{FF2B5EF4-FFF2-40B4-BE49-F238E27FC236}">
                <a16:creationId xmlns:a16="http://schemas.microsoft.com/office/drawing/2014/main" id="{13FABCA7-994C-264E-914F-D7208CFB1D38}"/>
              </a:ext>
            </a:extLst>
          </p:cNvPr>
          <p:cNvSpPr>
            <a:spLocks noGrp="1"/>
          </p:cNvSpPr>
          <p:nvPr>
            <p:ph idx="1"/>
          </p:nvPr>
        </p:nvSpPr>
        <p:spPr/>
        <p:txBody>
          <a:bodyPr/>
          <a:lstStyle/>
          <a:p>
            <a:pPr marL="0" indent="0">
              <a:buNone/>
            </a:pPr>
            <a:r>
              <a:rPr lang="en-US" dirty="0"/>
              <a:t>A classifier is a function:</a:t>
            </a:r>
          </a:p>
          <a:p>
            <a:r>
              <a:rPr lang="en-US" dirty="0"/>
              <a:t>Input = a set of features (observations about some object)</a:t>
            </a:r>
          </a:p>
          <a:p>
            <a:r>
              <a:rPr lang="en-US" dirty="0"/>
              <a:t>Output = a class label</a:t>
            </a:r>
          </a:p>
        </p:txBody>
      </p:sp>
    </p:spTree>
    <p:extLst>
      <p:ext uri="{BB962C8B-B14F-4D97-AF65-F5344CB8AC3E}">
        <p14:creationId xmlns:p14="http://schemas.microsoft.com/office/powerpoint/2010/main" val="3875310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033"/>
            <a:ext cx="10515600" cy="1269711"/>
          </a:xfrm>
        </p:spPr>
        <p:txBody>
          <a:bodyPr/>
          <a:lstStyle/>
          <a:p>
            <a:r>
              <a:rPr lang="en-US" dirty="0"/>
              <a:t>Conclusions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326860"/>
                <a:ext cx="10515600" cy="5267904"/>
              </a:xfrm>
            </p:spPr>
            <p:txBody>
              <a:bodyPr>
                <a:noAutofit/>
              </a:bodyPr>
              <a:lstStyle/>
              <a:p>
                <a:r>
                  <a:rPr lang="en-US" b="1" u="sng" dirty="0"/>
                  <a:t>Naïve Bayes</a:t>
                </a:r>
                <a:r>
                  <a:rPr lang="en-US" dirty="0"/>
                  <a:t> is a type of classifier.  Other Bayesian Networks can be used as classifiers.</a:t>
                </a:r>
              </a:p>
              <a:p>
                <a:r>
                  <a:rPr lang="en-US" b="1" u="sng" dirty="0"/>
                  <a:t>Nearest-Neighbors</a:t>
                </a:r>
                <a:r>
                  <a:rPr lang="en-US" dirty="0"/>
                  <a:t>: find the nearest training token and use its label.  KNN: find the K nearest training tokens, and vote.</a:t>
                </a:r>
              </a:p>
              <a:p>
                <a:r>
                  <a:rPr lang="en-US" b="1" u="sng" dirty="0"/>
                  <a:t>Training</a:t>
                </a:r>
                <a:r>
                  <a:rPr lang="en-US" dirty="0"/>
                  <a:t> Corpus trains the parameters; </a:t>
                </a:r>
                <a:r>
                  <a:rPr lang="en-US" b="1" u="sng" dirty="0"/>
                  <a:t>DevTest</a:t>
                </a:r>
                <a:r>
                  <a:rPr lang="en-US" dirty="0"/>
                  <a:t> Corpus chooses the best of your classifiers; </a:t>
                </a:r>
                <a:r>
                  <a:rPr lang="en-US" b="1" u="sng" dirty="0"/>
                  <a:t>Evaluation Test</a:t>
                </a:r>
                <a:r>
                  <a:rPr lang="en-US" dirty="0"/>
                  <a:t> Corpus tells you how well your classifier will do in the real world.</a:t>
                </a:r>
              </a:p>
              <a:p>
                <a:r>
                  <a:rPr lang="en-US" b="1" u="sng" dirty="0"/>
                  <a:t>Confusion Matrix, Precision and Recall</a:t>
                </a:r>
                <a:r>
                  <a:rPr lang="en-US" dirty="0"/>
                  <a:t> tell you how your classifier will perform if you have an unbalanced class distribution.</a:t>
                </a:r>
              </a:p>
              <a:p>
                <a:r>
                  <a:rPr lang="en-US" b="1" u="sng" dirty="0"/>
                  <a:t>Unsigned Logistic Regression</a:t>
                </a:r>
                <a:r>
                  <a:rPr lang="en-US" dirty="0"/>
                  <a:t>: </a:t>
                </a:r>
                <a14:m>
                  <m:oMath xmlns:m="http://schemas.openxmlformats.org/officeDocument/2006/math">
                    <m:func>
                      <m:funcPr>
                        <m:ctrlPr>
                          <a:rPr lang="en-US" i="1">
                            <a:latin typeface="Cambria Math" panose="02040503050406030204" pitchFamily="18" charset="0"/>
                          </a:rPr>
                        </m:ctrlPr>
                      </m:funcPr>
                      <m:fName>
                        <m:r>
                          <m:rPr>
                            <m:sty m:val="p"/>
                          </m:rPr>
                          <a:rPr lang="el-GR" i="1" dirty="0">
                            <a:latin typeface="Cambria Math" panose="02040503050406030204" pitchFamily="18" charset="0"/>
                            <a:ea typeface="Cambria Math" panose="02040503050406030204" pitchFamily="18" charset="0"/>
                          </a:rPr>
                          <m:t>σ</m:t>
                        </m:r>
                      </m:fName>
                      <m:e>
                        <m:d>
                          <m:dPr>
                            <m:ctrlPr>
                              <a:rPr lang="en-US" i="1">
                                <a:latin typeface="Cambria Math" panose="02040503050406030204" pitchFamily="18" charset="0"/>
                              </a:rPr>
                            </m:ctrlPr>
                          </m:dPr>
                          <m:e>
                            <m:r>
                              <a:rPr lang="en-US" i="1">
                                <a:latin typeface="Cambria Math" panose="02040503050406030204" pitchFamily="18" charset="0"/>
                              </a:rPr>
                              <m:t>𝑏</m:t>
                            </m:r>
                          </m:e>
                        </m:d>
                      </m:e>
                    </m:func>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func>
                      <m:funcPr>
                        <m:ctrlPr>
                          <a:rPr lang="en-US" i="1" dirty="0">
                            <a:latin typeface="Cambria Math" panose="02040503050406030204" pitchFamily="18" charset="0"/>
                          </a:rPr>
                        </m:ctrlPr>
                      </m:funcPr>
                      <m:fName>
                        <m:r>
                          <m:rPr>
                            <m:sty m:val="p"/>
                          </m:rPr>
                          <a:rPr lang="en-US" dirty="0">
                            <a:latin typeface="Cambria Math" panose="02040503050406030204" pitchFamily="18" charset="0"/>
                          </a:rPr>
                          <m:t>tanh</m:t>
                        </m:r>
                      </m:fName>
                      <m:e>
                        <m:d>
                          <m:dPr>
                            <m:ctrlPr>
                              <a:rPr lang="en-US" i="1" dirty="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𝑏</m:t>
                                </m:r>
                              </m:num>
                              <m:den>
                                <m:r>
                                  <a:rPr lang="en-US" i="1">
                                    <a:latin typeface="Cambria Math" panose="02040503050406030204" pitchFamily="18" charset="0"/>
                                  </a:rPr>
                                  <m:t>2</m:t>
                                </m:r>
                              </m:den>
                            </m:f>
                          </m:e>
                        </m:d>
                      </m:e>
                    </m:func>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326860"/>
                <a:ext cx="10515600" cy="5267904"/>
              </a:xfrm>
              <a:blipFill>
                <a:blip r:embed="rId2"/>
                <a:stretch>
                  <a:fillRect l="-965" t="-1683" r="-1689"/>
                </a:stretch>
              </a:blipFill>
            </p:spPr>
            <p:txBody>
              <a:bodyPr/>
              <a:lstStyle/>
              <a:p>
                <a:r>
                  <a:rPr lang="en-US">
                    <a:noFill/>
                  </a:rPr>
                  <a:t> </a:t>
                </a:r>
              </a:p>
            </p:txBody>
          </p:sp>
        </mc:Fallback>
      </mc:AlternateContent>
    </p:spTree>
    <p:extLst>
      <p:ext uri="{BB962C8B-B14F-4D97-AF65-F5344CB8AC3E}">
        <p14:creationId xmlns:p14="http://schemas.microsoft.com/office/powerpoint/2010/main" val="2474161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831E4-07E2-DE4E-8CB6-7953B4C979E2}"/>
              </a:ext>
            </a:extLst>
          </p:cNvPr>
          <p:cNvSpPr>
            <a:spLocks noGrp="1"/>
          </p:cNvSpPr>
          <p:nvPr>
            <p:ph type="title"/>
          </p:nvPr>
        </p:nvSpPr>
        <p:spPr/>
        <p:txBody>
          <a:bodyPr/>
          <a:lstStyle/>
          <a:p>
            <a:r>
              <a:rPr lang="en-US" dirty="0"/>
              <a:t>Example: Naïve Bayes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BD9DEAF-9448-464E-8BD8-2B654E37A80B}"/>
                  </a:ext>
                </a:extLst>
              </p:cNvPr>
              <p:cNvSpPr>
                <a:spLocks noGrp="1"/>
              </p:cNvSpPr>
              <p:nvPr>
                <p:ph idx="1"/>
              </p:nvPr>
            </p:nvSpPr>
            <p:spPr/>
            <p:txBody>
              <a:bodyPr/>
              <a:lstStyle/>
              <a:p>
                <a:r>
                  <a:rPr lang="en-US" dirty="0"/>
                  <a:t>Class label = </a:t>
                </a:r>
                <a14:m>
                  <m:oMath xmlns:m="http://schemas.openxmlformats.org/officeDocument/2006/math">
                    <m:r>
                      <a:rPr lang="en-US" i="1">
                        <a:latin typeface="Cambria Math" panose="02040503050406030204" pitchFamily="18" charset="0"/>
                      </a:rPr>
                      <m:t>𝑌</m:t>
                    </m:r>
                  </m:oMath>
                </a14:m>
                <a:r>
                  <a:rPr lang="en-US" dirty="0"/>
                  <a:t>, drawn from some set of labels</a:t>
                </a:r>
              </a:p>
              <a:p>
                <a:r>
                  <a:rPr lang="en-US" dirty="0"/>
                  <a:t>Features =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𝐸</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𝐸</m:t>
                        </m:r>
                      </m:e>
                      <m:sub>
                        <m:r>
                          <a:rPr lang="en-US" i="1">
                            <a:latin typeface="Cambria Math" panose="02040503050406030204" pitchFamily="18" charset="0"/>
                          </a:rPr>
                          <m:t>𝐷</m:t>
                        </m:r>
                      </m:sub>
                    </m:sSub>
                  </m:oMath>
                </a14:m>
                <a:endParaRPr lang="en-US" dirty="0"/>
              </a:p>
              <a:p>
                <a:r>
                  <a:rPr lang="en-US" dirty="0"/>
                  <a:t>Classification function: output the label, </a:t>
                </a:r>
                <a14:m>
                  <m:oMath xmlns:m="http://schemas.openxmlformats.org/officeDocument/2006/math">
                    <m:r>
                      <a:rPr lang="en-US" i="1" dirty="0" smtClean="0">
                        <a:latin typeface="Cambria Math" panose="02040503050406030204" pitchFamily="18" charset="0"/>
                      </a:rPr>
                      <m:t>𝑌</m:t>
                    </m:r>
                  </m:oMath>
                </a14:m>
                <a:r>
                  <a:rPr lang="en-US" dirty="0"/>
                  <a:t>, which maximizes </a:t>
                </a:r>
                <a14:m>
                  <m:oMath xmlns:m="http://schemas.openxmlformats.org/officeDocument/2006/math">
                    <m:r>
                      <a:rPr lang="en-US" b="0" i="1" smtClean="0">
                        <a:latin typeface="Cambria Math" panose="02040503050406030204" pitchFamily="18" charset="0"/>
                      </a:rPr>
                      <m:t>𝑃</m:t>
                    </m:r>
                    <m:d>
                      <m:dPr>
                        <m:ctrlPr>
                          <a:rPr lang="en-US" b="0" i="1" smtClean="0">
                            <a:latin typeface="Cambria Math" panose="02040503050406030204" pitchFamily="18" charset="0"/>
                          </a:rPr>
                        </m:ctrlPr>
                      </m:dPr>
                      <m:e>
                        <m:r>
                          <a:rPr lang="en-US" b="0" i="1" smtClean="0">
                            <a:latin typeface="Cambria Math" panose="02040503050406030204" pitchFamily="18" charset="0"/>
                          </a:rPr>
                          <m:t>𝑌</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𝐷</m:t>
                            </m:r>
                          </m:sub>
                        </m:sSub>
                      </m:e>
                    </m:d>
                  </m:oMath>
                </a14:m>
                <a:r>
                  <a:rPr lang="en-US" dirty="0"/>
                  <a:t> under the following “naïve Bayes” assumption:</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𝑌</m:t>
                          </m:r>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𝐸</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𝐸</m:t>
                              </m:r>
                            </m:e>
                            <m:sub>
                              <m:r>
                                <a:rPr lang="en-US" i="1">
                                  <a:latin typeface="Cambria Math" panose="02040503050406030204" pitchFamily="18" charset="0"/>
                                </a:rPr>
                                <m:t>𝐷</m:t>
                              </m:r>
                            </m:sub>
                          </m:sSub>
                        </m:e>
                      </m:d>
                      <m:r>
                        <a:rPr lang="en-US" b="0" i="1" smtClean="0">
                          <a:latin typeface="Cambria Math" panose="02040503050406030204" pitchFamily="18" charset="0"/>
                        </a:rPr>
                        <m:t>=</m:t>
                      </m:r>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𝑌</m:t>
                      </m:r>
                      <m:r>
                        <a:rPr lang="en-US" b="0" i="1" smtClean="0">
                          <a:latin typeface="Cambria Math" panose="02040503050406030204" pitchFamily="18" charset="0"/>
                        </a:rPr>
                        <m:t>)</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𝑑</m:t>
                          </m:r>
                          <m:r>
                            <a:rPr lang="en-US" b="0" i="1" smtClean="0">
                              <a:latin typeface="Cambria Math" panose="02040503050406030204" pitchFamily="18" charset="0"/>
                            </a:rPr>
                            <m:t>=1</m:t>
                          </m:r>
                        </m:sub>
                        <m:sup>
                          <m:r>
                            <a:rPr lang="en-US" b="0" i="1" smtClean="0">
                              <a:latin typeface="Cambria Math" panose="02040503050406030204" pitchFamily="18" charset="0"/>
                            </a:rPr>
                            <m:t>𝐷</m:t>
                          </m:r>
                        </m:sup>
                        <m:e>
                          <m:r>
                            <a:rPr lang="en-US" b="0" i="1" smtClean="0">
                              <a:latin typeface="Cambria Math" panose="02040503050406030204" pitchFamily="18" charset="0"/>
                            </a:rPr>
                            <m:t>𝑃</m:t>
                          </m:r>
                          <m:d>
                            <m:dPr>
                              <m:ctrlPr>
                                <a:rPr lang="en-US" b="0" i="1" smtClean="0">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𝑑</m:t>
                                  </m:r>
                                </m:sub>
                              </m:sSub>
                              <m:r>
                                <a:rPr lang="en-US" b="0" i="1" smtClean="0">
                                  <a:latin typeface="Cambria Math" panose="02040503050406030204" pitchFamily="18" charset="0"/>
                                </a:rPr>
                                <m:t>|</m:t>
                              </m:r>
                              <m:r>
                                <a:rPr lang="en-US" b="0" i="1" smtClean="0">
                                  <a:latin typeface="Cambria Math" panose="02040503050406030204" pitchFamily="18" charset="0"/>
                                </a:rPr>
                                <m:t>𝑌</m:t>
                              </m:r>
                            </m:e>
                          </m:d>
                        </m:e>
                      </m:nary>
                    </m:oMath>
                  </m:oMathPara>
                </a14:m>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0BD9DEAF-9448-464E-8BD8-2B654E37A80B}"/>
                  </a:ext>
                </a:extLst>
              </p:cNvPr>
              <p:cNvSpPr>
                <a:spLocks noGrp="1" noRot="1" noChangeAspect="1" noMove="1" noResize="1" noEditPoints="1" noAdjustHandles="1" noChangeArrowheads="1" noChangeShapeType="1" noTextEdit="1"/>
              </p:cNvSpPr>
              <p:nvPr>
                <p:ph idx="1"/>
              </p:nvPr>
            </p:nvSpPr>
            <p:spPr>
              <a:blipFill>
                <a:blip r:embed="rId2"/>
                <a:stretch>
                  <a:fillRect l="-965" t="-2632" b="-28655"/>
                </a:stretch>
              </a:blipFill>
            </p:spPr>
            <p:txBody>
              <a:bodyPr/>
              <a:lstStyle/>
              <a:p>
                <a:r>
                  <a:rPr lang="en-US">
                    <a:noFill/>
                  </a:rPr>
                  <a:t> </a:t>
                </a:r>
              </a:p>
            </p:txBody>
          </p:sp>
        </mc:Fallback>
      </mc:AlternateContent>
    </p:spTree>
    <p:extLst>
      <p:ext uri="{BB962C8B-B14F-4D97-AF65-F5344CB8AC3E}">
        <p14:creationId xmlns:p14="http://schemas.microsoft.com/office/powerpoint/2010/main" val="3576951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26C62-6261-0D49-AF4B-8EDB74D7C22E}"/>
              </a:ext>
            </a:extLst>
          </p:cNvPr>
          <p:cNvSpPr>
            <a:spLocks noGrp="1"/>
          </p:cNvSpPr>
          <p:nvPr>
            <p:ph type="title"/>
          </p:nvPr>
        </p:nvSpPr>
        <p:spPr>
          <a:xfrm>
            <a:off x="304800" y="258445"/>
            <a:ext cx="10636083" cy="1325563"/>
          </a:xfrm>
        </p:spPr>
        <p:txBody>
          <a:bodyPr/>
          <a:lstStyle/>
          <a:p>
            <a:r>
              <a:rPr lang="en-US" dirty="0"/>
              <a:t>Example: Bayesian Network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0983E17-D802-1745-94AE-8A297284DE85}"/>
                  </a:ext>
                </a:extLst>
              </p:cNvPr>
              <p:cNvSpPr>
                <a:spLocks noGrp="1"/>
              </p:cNvSpPr>
              <p:nvPr>
                <p:ph idx="1"/>
              </p:nvPr>
            </p:nvSpPr>
            <p:spPr>
              <a:xfrm>
                <a:off x="289931" y="1414145"/>
                <a:ext cx="11726669" cy="2163537"/>
              </a:xfrm>
            </p:spPr>
            <p:txBody>
              <a:bodyPr>
                <a:normAutofit lnSpcReduction="10000"/>
              </a:bodyPr>
              <a:lstStyle/>
              <a:p>
                <a:r>
                  <a:rPr lang="en-US" dirty="0"/>
                  <a:t>Class Label = one of the variables in the network, </a:t>
                </a:r>
                <a14:m>
                  <m:oMath xmlns:m="http://schemas.openxmlformats.org/officeDocument/2006/math">
                    <m:r>
                      <a:rPr lang="en-US" i="1">
                        <a:latin typeface="Cambria Math" panose="02040503050406030204" pitchFamily="18" charset="0"/>
                      </a:rPr>
                      <m:t>𝑌</m:t>
                    </m:r>
                  </m:oMath>
                </a14:m>
                <a:endParaRPr lang="en-US" dirty="0"/>
              </a:p>
              <a:p>
                <a:r>
                  <a:rPr lang="en-US" dirty="0"/>
                  <a:t>Features = the set of variables that are observed, </a:t>
                </a:r>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𝐸</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𝐸</m:t>
                        </m:r>
                      </m:e>
                      <m:sub>
                        <m:r>
                          <a:rPr lang="en-US" i="1">
                            <a:latin typeface="Cambria Math" panose="02040503050406030204" pitchFamily="18" charset="0"/>
                          </a:rPr>
                          <m:t>𝐷</m:t>
                        </m:r>
                      </m:sub>
                    </m:sSub>
                  </m:oMath>
                </a14:m>
                <a:endParaRPr lang="en-US" dirty="0"/>
              </a:p>
              <a:p>
                <a:r>
                  <a:rPr lang="en-US" dirty="0"/>
                  <a:t>Classification function: output the label, </a:t>
                </a:r>
                <a14:m>
                  <m:oMath xmlns:m="http://schemas.openxmlformats.org/officeDocument/2006/math">
                    <m:r>
                      <a:rPr lang="en-US" i="1" dirty="0">
                        <a:latin typeface="Cambria Math" panose="02040503050406030204" pitchFamily="18" charset="0"/>
                      </a:rPr>
                      <m:t>𝑌</m:t>
                    </m:r>
                  </m:oMath>
                </a14:m>
                <a:r>
                  <a:rPr lang="en-US" dirty="0"/>
                  <a:t>, which maximizes </a:t>
                </a:r>
                <a14:m>
                  <m:oMath xmlns:m="http://schemas.openxmlformats.org/officeDocument/2006/math">
                    <m:r>
                      <a:rPr lang="en-US" i="1">
                        <a:latin typeface="Cambria Math" panose="02040503050406030204" pitchFamily="18" charset="0"/>
                      </a:rPr>
                      <m:t>𝑃</m:t>
                    </m:r>
                    <m:d>
                      <m:dPr>
                        <m:ctrlPr>
                          <a:rPr lang="en-US" i="1">
                            <a:latin typeface="Cambria Math" panose="02040503050406030204" pitchFamily="18" charset="0"/>
                          </a:rPr>
                        </m:ctrlPr>
                      </m:dPr>
                      <m:e>
                        <m:r>
                          <a:rPr lang="en-US" i="1">
                            <a:latin typeface="Cambria Math" panose="02040503050406030204" pitchFamily="18" charset="0"/>
                          </a:rPr>
                          <m:t>𝑌</m:t>
                        </m:r>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𝐸</m:t>
                            </m:r>
                          </m:e>
                          <m:sub>
                            <m:r>
                              <a:rPr lang="en-US" i="1">
                                <a:latin typeface="Cambria Math" panose="02040503050406030204" pitchFamily="18" charset="0"/>
                              </a:rPr>
                              <m:t>1</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𝐸</m:t>
                            </m:r>
                          </m:e>
                          <m:sub>
                            <m:r>
                              <a:rPr lang="en-US" i="1">
                                <a:latin typeface="Cambria Math" panose="02040503050406030204" pitchFamily="18" charset="0"/>
                              </a:rPr>
                              <m:t>𝐷</m:t>
                            </m:r>
                          </m:sub>
                        </m:sSub>
                      </m:e>
                    </m:d>
                  </m:oMath>
                </a14:m>
                <a:r>
                  <a:rPr lang="en-US" dirty="0"/>
                  <a:t> under the assumption that this distribution is given by the structure of the network.</a:t>
                </a:r>
              </a:p>
            </p:txBody>
          </p:sp>
        </mc:Choice>
        <mc:Fallback xmlns="">
          <p:sp>
            <p:nvSpPr>
              <p:cNvPr id="3" name="Content Placeholder 2">
                <a:extLst>
                  <a:ext uri="{FF2B5EF4-FFF2-40B4-BE49-F238E27FC236}">
                    <a16:creationId xmlns:a16="http://schemas.microsoft.com/office/drawing/2014/main" id="{B0983E17-D802-1745-94AE-8A297284DE85}"/>
                  </a:ext>
                </a:extLst>
              </p:cNvPr>
              <p:cNvSpPr>
                <a:spLocks noGrp="1" noRot="1" noChangeAspect="1" noMove="1" noResize="1" noEditPoints="1" noAdjustHandles="1" noChangeArrowheads="1" noChangeShapeType="1" noTextEdit="1"/>
              </p:cNvSpPr>
              <p:nvPr>
                <p:ph idx="1"/>
              </p:nvPr>
            </p:nvSpPr>
            <p:spPr>
              <a:xfrm>
                <a:off x="289931" y="1414145"/>
                <a:ext cx="11726669" cy="2163537"/>
              </a:xfrm>
              <a:blipFill>
                <a:blip r:embed="rId2"/>
                <a:stretch>
                  <a:fillRect l="-866" t="-5814" b="-29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A055BA7A-9FAE-7A4E-A1D9-690544527DA3}"/>
                  </a:ext>
                </a:extLst>
              </p:cNvPr>
              <p:cNvSpPr/>
              <p:nvPr/>
            </p:nvSpPr>
            <p:spPr>
              <a:xfrm>
                <a:off x="2243602" y="3553964"/>
                <a:ext cx="5978239" cy="1569660"/>
              </a:xfrm>
              <a:prstGeom prst="rect">
                <a:avLst/>
              </a:prstGeom>
              <a:ln>
                <a:solidFill>
                  <a:schemeClr val="accent1">
                    <a:shade val="50000"/>
                  </a:schemeClr>
                </a:solidFill>
              </a:ln>
            </p:spPr>
            <p:txBody>
              <a:bodyPr wrap="none">
                <a:spAutoFit/>
              </a:bodyPr>
              <a:lstStyle/>
              <a:p>
                <a:pPr algn="r"/>
                <a:r>
                  <a:rPr lang="en-US" sz="2400" dirty="0"/>
                  <a:t>An Example Bayesian Network</a:t>
                </a:r>
              </a:p>
              <a:p>
                <a:pPr algn="r"/>
                <a:r>
                  <a:rPr lang="en-US" sz="2400" dirty="0"/>
                  <a:t>with some observed variables </a:t>
                </a:r>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𝐸</m:t>
                        </m:r>
                      </m:e>
                      <m:sub>
                        <m:r>
                          <a:rPr lang="en-US" sz="2400" i="1">
                            <a:latin typeface="Cambria Math" panose="02040503050406030204" pitchFamily="18" charset="0"/>
                          </a:rPr>
                          <m:t>1</m:t>
                        </m:r>
                      </m:sub>
                    </m:sSub>
                  </m:oMath>
                </a14:m>
                <a:r>
                  <a:rPr lang="en-US" sz="2400" dirty="0"/>
                  <a:t> and </a:t>
                </a:r>
                <a14:m>
                  <m:oMath xmlns:m="http://schemas.openxmlformats.org/officeDocument/2006/math">
                    <m:sSub>
                      <m:sSubPr>
                        <m:ctrlPr>
                          <a:rPr lang="en-US" sz="2400" i="1">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2</m:t>
                        </m:r>
                      </m:sub>
                    </m:sSub>
                  </m:oMath>
                </a14:m>
                <a:r>
                  <a:rPr lang="en-US" sz="2400" dirty="0"/>
                  <a:t>,</a:t>
                </a:r>
              </a:p>
              <a:p>
                <a:pPr algn="r"/>
                <a:r>
                  <a:rPr lang="en-US" sz="2400" dirty="0"/>
                  <a:t>a hidden class variable , </a:t>
                </a:r>
                <a14:m>
                  <m:oMath xmlns:m="http://schemas.openxmlformats.org/officeDocument/2006/math">
                    <m:r>
                      <a:rPr lang="en-US" sz="2400" i="1">
                        <a:latin typeface="Cambria Math" panose="02040503050406030204" pitchFamily="18" charset="0"/>
                      </a:rPr>
                      <m:t>𝑌</m:t>
                    </m:r>
                  </m:oMath>
                </a14:m>
                <a:r>
                  <a:rPr lang="en-US" sz="2400" dirty="0"/>
                  <a:t>,</a:t>
                </a:r>
              </a:p>
              <a:p>
                <a:pPr algn="r"/>
                <a:r>
                  <a:rPr lang="en-US" sz="2400" dirty="0"/>
                  <a:t>and some other hidden variables,</a:t>
                </a:r>
                <a:r>
                  <a:rPr lang="en-US" sz="2400" dirty="0">
                    <a:solidFill>
                      <a:schemeClr val="tx1"/>
                    </a:solidFill>
                  </a:rPr>
                  <a:t> </a:t>
                </a:r>
                <a14:m>
                  <m:oMath xmlns:m="http://schemas.openxmlformats.org/officeDocument/2006/math">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𝐻</m:t>
                        </m:r>
                      </m:e>
                      <m:sub>
                        <m:r>
                          <a:rPr lang="en-US" sz="2400" i="1">
                            <a:solidFill>
                              <a:schemeClr val="tx1"/>
                            </a:solidFill>
                            <a:latin typeface="Cambria Math" panose="02040503050406030204" pitchFamily="18" charset="0"/>
                          </a:rPr>
                          <m:t>1</m:t>
                        </m:r>
                      </m:sub>
                    </m:sSub>
                  </m:oMath>
                </a14:m>
                <a:r>
                  <a:rPr lang="en-US" sz="2400" dirty="0"/>
                  <a:t> and</a:t>
                </a:r>
                <a:r>
                  <a:rPr lang="en-US" sz="2400" dirty="0">
                    <a:solidFill>
                      <a:schemeClr val="tx1"/>
                    </a:solidFill>
                  </a:rPr>
                  <a:t> </a:t>
                </a:r>
                <a14:m>
                  <m:oMath xmlns:m="http://schemas.openxmlformats.org/officeDocument/2006/math">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𝐻</m:t>
                        </m:r>
                      </m:e>
                      <m:sub>
                        <m:r>
                          <a:rPr lang="en-US" sz="2400" b="0" i="1" smtClean="0">
                            <a:solidFill>
                              <a:schemeClr val="tx1"/>
                            </a:solidFill>
                            <a:latin typeface="Cambria Math" panose="02040503050406030204" pitchFamily="18" charset="0"/>
                          </a:rPr>
                          <m:t>2</m:t>
                        </m:r>
                      </m:sub>
                    </m:sSub>
                  </m:oMath>
                </a14:m>
                <a:r>
                  <a:rPr lang="en-US" sz="2400" dirty="0"/>
                  <a:t>: </a:t>
                </a:r>
              </a:p>
            </p:txBody>
          </p:sp>
        </mc:Choice>
        <mc:Fallback xmlns="">
          <p:sp>
            <p:nvSpPr>
              <p:cNvPr id="4" name="Rectangle 3">
                <a:extLst>
                  <a:ext uri="{FF2B5EF4-FFF2-40B4-BE49-F238E27FC236}">
                    <a16:creationId xmlns:a16="http://schemas.microsoft.com/office/drawing/2014/main" id="{A055BA7A-9FAE-7A4E-A1D9-690544527DA3}"/>
                  </a:ext>
                </a:extLst>
              </p:cNvPr>
              <p:cNvSpPr>
                <a:spLocks noRot="1" noChangeAspect="1" noMove="1" noResize="1" noEditPoints="1" noAdjustHandles="1" noChangeArrowheads="1" noChangeShapeType="1" noTextEdit="1"/>
              </p:cNvSpPr>
              <p:nvPr/>
            </p:nvSpPr>
            <p:spPr>
              <a:xfrm>
                <a:off x="2243602" y="3553964"/>
                <a:ext cx="5978239" cy="1569660"/>
              </a:xfrm>
              <a:prstGeom prst="rect">
                <a:avLst/>
              </a:prstGeom>
              <a:blipFill>
                <a:blip r:embed="rId3"/>
                <a:stretch>
                  <a:fillRect t="-2400" r="-1271" b="-7200"/>
                </a:stretch>
              </a:blipFill>
              <a:ln>
                <a:solidFill>
                  <a:schemeClr val="accent1">
                    <a:shade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val 4">
                <a:extLst>
                  <a:ext uri="{FF2B5EF4-FFF2-40B4-BE49-F238E27FC236}">
                    <a16:creationId xmlns:a16="http://schemas.microsoft.com/office/drawing/2014/main" id="{F350F16E-CF4A-A14F-8274-12D9E8142030}"/>
                  </a:ext>
                </a:extLst>
              </p:cNvPr>
              <p:cNvSpPr/>
              <p:nvPr/>
            </p:nvSpPr>
            <p:spPr>
              <a:xfrm>
                <a:off x="9684463" y="3570250"/>
                <a:ext cx="680225" cy="6802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r>
                        <a:rPr lang="en-US" sz="2800" i="1">
                          <a:latin typeface="Cambria Math" panose="02040503050406030204" pitchFamily="18" charset="0"/>
                        </a:rPr>
                        <m:t>𝑌</m:t>
                      </m:r>
                    </m:oMath>
                  </m:oMathPara>
                </a14:m>
                <a:endParaRPr lang="en-US" sz="2800" dirty="0"/>
              </a:p>
            </p:txBody>
          </p:sp>
        </mc:Choice>
        <mc:Fallback xmlns="">
          <p:sp>
            <p:nvSpPr>
              <p:cNvPr id="5" name="Oval 4">
                <a:extLst>
                  <a:ext uri="{FF2B5EF4-FFF2-40B4-BE49-F238E27FC236}">
                    <a16:creationId xmlns:a16="http://schemas.microsoft.com/office/drawing/2014/main" id="{F350F16E-CF4A-A14F-8274-12D9E8142030}"/>
                  </a:ext>
                </a:extLst>
              </p:cNvPr>
              <p:cNvSpPr>
                <a:spLocks noRot="1" noChangeAspect="1" noMove="1" noResize="1" noEditPoints="1" noAdjustHandles="1" noChangeArrowheads="1" noChangeShapeType="1" noTextEdit="1"/>
              </p:cNvSpPr>
              <p:nvPr/>
            </p:nvSpPr>
            <p:spPr>
              <a:xfrm>
                <a:off x="9684463" y="3570250"/>
                <a:ext cx="680225" cy="680224"/>
              </a:xfrm>
              <a:prstGeom prst="ellipse">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val 5">
                <a:extLst>
                  <a:ext uri="{FF2B5EF4-FFF2-40B4-BE49-F238E27FC236}">
                    <a16:creationId xmlns:a16="http://schemas.microsoft.com/office/drawing/2014/main" id="{1DDFB400-2787-7747-8712-122EB7EF6977}"/>
                  </a:ext>
                </a:extLst>
              </p:cNvPr>
              <p:cNvSpPr/>
              <p:nvPr/>
            </p:nvSpPr>
            <p:spPr>
              <a:xfrm>
                <a:off x="10779886" y="4344887"/>
                <a:ext cx="680225" cy="6802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𝐻</m:t>
                          </m:r>
                        </m:e>
                        <m:sub>
                          <m:r>
                            <a:rPr lang="en-US" sz="2800" i="1">
                              <a:solidFill>
                                <a:schemeClr val="bg1"/>
                              </a:solidFill>
                              <a:latin typeface="Cambria Math" panose="02040503050406030204" pitchFamily="18" charset="0"/>
                            </a:rPr>
                            <m:t>1</m:t>
                          </m:r>
                        </m:sub>
                      </m:sSub>
                    </m:oMath>
                  </m:oMathPara>
                </a14:m>
                <a:endParaRPr lang="en-US" sz="2800" dirty="0">
                  <a:solidFill>
                    <a:schemeClr val="tx1"/>
                  </a:solidFill>
                </a:endParaRPr>
              </a:p>
            </p:txBody>
          </p:sp>
        </mc:Choice>
        <mc:Fallback xmlns="">
          <p:sp>
            <p:nvSpPr>
              <p:cNvPr id="6" name="Oval 5">
                <a:extLst>
                  <a:ext uri="{FF2B5EF4-FFF2-40B4-BE49-F238E27FC236}">
                    <a16:creationId xmlns:a16="http://schemas.microsoft.com/office/drawing/2014/main" id="{1DDFB400-2787-7747-8712-122EB7EF6977}"/>
                  </a:ext>
                </a:extLst>
              </p:cNvPr>
              <p:cNvSpPr>
                <a:spLocks noRot="1" noChangeAspect="1" noMove="1" noResize="1" noEditPoints="1" noAdjustHandles="1" noChangeArrowheads="1" noChangeShapeType="1" noTextEdit="1"/>
              </p:cNvSpPr>
              <p:nvPr/>
            </p:nvSpPr>
            <p:spPr>
              <a:xfrm>
                <a:off x="10779886" y="4344887"/>
                <a:ext cx="680225" cy="680224"/>
              </a:xfrm>
              <a:prstGeom prst="ellipse">
                <a:avLst/>
              </a:prstGeom>
              <a:blipFill>
                <a:blip r:embed="rId5"/>
                <a:stretch>
                  <a:fillRect l="-1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a:extLst>
                  <a:ext uri="{FF2B5EF4-FFF2-40B4-BE49-F238E27FC236}">
                    <a16:creationId xmlns:a16="http://schemas.microsoft.com/office/drawing/2014/main" id="{3751B540-1263-5C46-8365-29C06740315A}"/>
                  </a:ext>
                </a:extLst>
              </p:cNvPr>
              <p:cNvSpPr/>
              <p:nvPr/>
            </p:nvSpPr>
            <p:spPr>
              <a:xfrm>
                <a:off x="9674801" y="4370531"/>
                <a:ext cx="680225" cy="6802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i="1" smtClean="0">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𝐻</m:t>
                          </m:r>
                        </m:e>
                        <m:sub>
                          <m:r>
                            <a:rPr lang="en-US" sz="2800" b="0" i="1" smtClean="0">
                              <a:solidFill>
                                <a:schemeClr val="bg1"/>
                              </a:solidFill>
                              <a:latin typeface="Cambria Math" panose="02040503050406030204" pitchFamily="18" charset="0"/>
                            </a:rPr>
                            <m:t>2</m:t>
                          </m:r>
                        </m:sub>
                      </m:sSub>
                    </m:oMath>
                  </m:oMathPara>
                </a14:m>
                <a:endParaRPr lang="en-US" sz="2800" dirty="0">
                  <a:solidFill>
                    <a:schemeClr val="tx1"/>
                  </a:solidFill>
                </a:endParaRPr>
              </a:p>
            </p:txBody>
          </p:sp>
        </mc:Choice>
        <mc:Fallback xmlns="">
          <p:sp>
            <p:nvSpPr>
              <p:cNvPr id="7" name="Oval 6">
                <a:extLst>
                  <a:ext uri="{FF2B5EF4-FFF2-40B4-BE49-F238E27FC236}">
                    <a16:creationId xmlns:a16="http://schemas.microsoft.com/office/drawing/2014/main" id="{3751B540-1263-5C46-8365-29C06740315A}"/>
                  </a:ext>
                </a:extLst>
              </p:cNvPr>
              <p:cNvSpPr>
                <a:spLocks noRot="1" noChangeAspect="1" noMove="1" noResize="1" noEditPoints="1" noAdjustHandles="1" noChangeArrowheads="1" noChangeShapeType="1" noTextEdit="1"/>
              </p:cNvSpPr>
              <p:nvPr/>
            </p:nvSpPr>
            <p:spPr>
              <a:xfrm>
                <a:off x="9674801" y="4370531"/>
                <a:ext cx="680225" cy="680224"/>
              </a:xfrm>
              <a:prstGeom prst="ellipse">
                <a:avLst/>
              </a:prstGeom>
              <a:blipFill>
                <a:blip r:embed="rId6"/>
                <a:stretch>
                  <a:fillRect l="-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4420F3E7-1D1C-F14B-8834-26270AB5591F}"/>
                  </a:ext>
                </a:extLst>
              </p:cNvPr>
              <p:cNvSpPr/>
              <p:nvPr/>
            </p:nvSpPr>
            <p:spPr>
              <a:xfrm>
                <a:off x="8608376" y="4345258"/>
                <a:ext cx="680225" cy="6802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𝐸</m:t>
                          </m:r>
                        </m:e>
                        <m:sub>
                          <m:r>
                            <a:rPr lang="en-US" sz="2800" i="1">
                              <a:solidFill>
                                <a:schemeClr val="tx1"/>
                              </a:solidFill>
                              <a:latin typeface="Cambria Math" panose="02040503050406030204" pitchFamily="18" charset="0"/>
                            </a:rPr>
                            <m:t>1</m:t>
                          </m:r>
                        </m:sub>
                      </m:sSub>
                    </m:oMath>
                  </m:oMathPara>
                </a14:m>
                <a:endParaRPr lang="en-US" sz="2800" dirty="0">
                  <a:solidFill>
                    <a:schemeClr val="tx1"/>
                  </a:solidFill>
                </a:endParaRPr>
              </a:p>
            </p:txBody>
          </p:sp>
        </mc:Choice>
        <mc:Fallback xmlns="">
          <p:sp>
            <p:nvSpPr>
              <p:cNvPr id="8" name="Oval 7">
                <a:extLst>
                  <a:ext uri="{FF2B5EF4-FFF2-40B4-BE49-F238E27FC236}">
                    <a16:creationId xmlns:a16="http://schemas.microsoft.com/office/drawing/2014/main" id="{4420F3E7-1D1C-F14B-8834-26270AB5591F}"/>
                  </a:ext>
                </a:extLst>
              </p:cNvPr>
              <p:cNvSpPr>
                <a:spLocks noRot="1" noChangeAspect="1" noMove="1" noResize="1" noEditPoints="1" noAdjustHandles="1" noChangeArrowheads="1" noChangeShapeType="1" noTextEdit="1"/>
              </p:cNvSpPr>
              <p:nvPr/>
            </p:nvSpPr>
            <p:spPr>
              <a:xfrm>
                <a:off x="8608376" y="4345258"/>
                <a:ext cx="680225" cy="680224"/>
              </a:xfrm>
              <a:prstGeom prst="ellipse">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A80FBE39-433A-6740-8395-621FABAEB8CC}"/>
                  </a:ext>
                </a:extLst>
              </p:cNvPr>
              <p:cNvSpPr/>
              <p:nvPr/>
            </p:nvSpPr>
            <p:spPr>
              <a:xfrm>
                <a:off x="10239056" y="5061538"/>
                <a:ext cx="680225" cy="6802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
                    </m:oMathParaPr>
                    <m:oMath xmlns:m="http://schemas.openxmlformats.org/officeDocument/2006/math">
                      <m:sSub>
                        <m:sSubPr>
                          <m:ctrlPr>
                            <a:rPr lang="en-US" sz="280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𝐸</m:t>
                          </m:r>
                        </m:e>
                        <m:sub>
                          <m:r>
                            <a:rPr lang="en-US" sz="2800" b="0" i="1" smtClean="0">
                              <a:solidFill>
                                <a:schemeClr val="tx1"/>
                              </a:solidFill>
                              <a:latin typeface="Cambria Math" panose="02040503050406030204" pitchFamily="18" charset="0"/>
                            </a:rPr>
                            <m:t>2</m:t>
                          </m:r>
                        </m:sub>
                      </m:sSub>
                    </m:oMath>
                  </m:oMathPara>
                </a14:m>
                <a:endParaRPr lang="en-US" sz="2800" dirty="0">
                  <a:solidFill>
                    <a:schemeClr val="tx1"/>
                  </a:solidFill>
                </a:endParaRPr>
              </a:p>
            </p:txBody>
          </p:sp>
        </mc:Choice>
        <mc:Fallback xmlns="">
          <p:sp>
            <p:nvSpPr>
              <p:cNvPr id="10" name="Oval 9">
                <a:extLst>
                  <a:ext uri="{FF2B5EF4-FFF2-40B4-BE49-F238E27FC236}">
                    <a16:creationId xmlns:a16="http://schemas.microsoft.com/office/drawing/2014/main" id="{A80FBE39-433A-6740-8395-621FABAEB8CC}"/>
                  </a:ext>
                </a:extLst>
              </p:cNvPr>
              <p:cNvSpPr>
                <a:spLocks noRot="1" noChangeAspect="1" noMove="1" noResize="1" noEditPoints="1" noAdjustHandles="1" noChangeArrowheads="1" noChangeShapeType="1" noTextEdit="1"/>
              </p:cNvSpPr>
              <p:nvPr/>
            </p:nvSpPr>
            <p:spPr>
              <a:xfrm>
                <a:off x="10239056" y="5061538"/>
                <a:ext cx="680225" cy="680224"/>
              </a:xfrm>
              <a:prstGeom prst="ellipse">
                <a:avLst/>
              </a:prstGeom>
              <a:blipFill>
                <a:blip r:embed="rId8"/>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CD897755-6842-764A-802B-655DF3E625D9}"/>
              </a:ext>
            </a:extLst>
          </p:cNvPr>
          <p:cNvCxnSpPr>
            <a:cxnSpLocks/>
            <a:stCxn id="5" idx="3"/>
            <a:endCxn id="8" idx="7"/>
          </p:cNvCxnSpPr>
          <p:nvPr/>
        </p:nvCxnSpPr>
        <p:spPr>
          <a:xfrm flipH="1">
            <a:off x="9188984" y="4150858"/>
            <a:ext cx="595096" cy="2940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5485BDE-0146-8245-B1AA-FDAFE0ED031D}"/>
              </a:ext>
            </a:extLst>
          </p:cNvPr>
          <p:cNvCxnSpPr>
            <a:cxnSpLocks/>
            <a:stCxn id="5" idx="5"/>
            <a:endCxn id="6" idx="1"/>
          </p:cNvCxnSpPr>
          <p:nvPr/>
        </p:nvCxnSpPr>
        <p:spPr>
          <a:xfrm>
            <a:off x="10265071" y="4150858"/>
            <a:ext cx="614432" cy="293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C0529BF-0F3D-5545-87E3-1C526A2C87EF}"/>
              </a:ext>
            </a:extLst>
          </p:cNvPr>
          <p:cNvCxnSpPr>
            <a:stCxn id="5" idx="4"/>
            <a:endCxn id="7" idx="0"/>
          </p:cNvCxnSpPr>
          <p:nvPr/>
        </p:nvCxnSpPr>
        <p:spPr>
          <a:xfrm flipH="1">
            <a:off x="10014914" y="4250474"/>
            <a:ext cx="9662" cy="120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0120745-E4A5-0048-A624-90BB8C0C0C47}"/>
              </a:ext>
            </a:extLst>
          </p:cNvPr>
          <p:cNvCxnSpPr>
            <a:cxnSpLocks/>
            <a:stCxn id="7" idx="5"/>
            <a:endCxn id="10" idx="1"/>
          </p:cNvCxnSpPr>
          <p:nvPr/>
        </p:nvCxnSpPr>
        <p:spPr>
          <a:xfrm>
            <a:off x="10255409" y="4951139"/>
            <a:ext cx="83264" cy="2100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9533DD83-8F32-D643-A294-C48DC03BD8EA}"/>
              </a:ext>
            </a:extLst>
          </p:cNvPr>
          <p:cNvCxnSpPr>
            <a:cxnSpLocks/>
            <a:stCxn id="6" idx="3"/>
            <a:endCxn id="10" idx="7"/>
          </p:cNvCxnSpPr>
          <p:nvPr/>
        </p:nvCxnSpPr>
        <p:spPr>
          <a:xfrm flipH="1">
            <a:off x="10819664" y="4925495"/>
            <a:ext cx="59839" cy="2356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E37B51F3-A2AD-0642-B191-3B49AAFE5460}"/>
                  </a:ext>
                </a:extLst>
              </p:cNvPr>
              <p:cNvSpPr/>
              <p:nvPr/>
            </p:nvSpPr>
            <p:spPr>
              <a:xfrm>
                <a:off x="2069512" y="5321804"/>
                <a:ext cx="8673400" cy="1401666"/>
              </a:xfrm>
              <a:prstGeom prst="rect">
                <a:avLst/>
              </a:prstGeom>
            </p:spPr>
            <p:txBody>
              <a:bodyPr wrap="none">
                <a:spAutoFit/>
              </a:bodyPr>
              <a:lstStyle/>
              <a:p>
                <a:pPr algn="ctr"/>
                <a:r>
                  <a:rPr lang="en-US" sz="2400" dirty="0"/>
                  <a:t>The model specified by this Bayesian network:</a:t>
                </a:r>
              </a:p>
              <a:p>
                <a:pPr algn="ct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𝑃</m:t>
                      </m:r>
                      <m:d>
                        <m:dPr>
                          <m:ctrlPr>
                            <a:rPr lang="en-US" sz="2400" i="1">
                              <a:latin typeface="Cambria Math" panose="02040503050406030204" pitchFamily="18" charset="0"/>
                            </a:rPr>
                          </m:ctrlPr>
                        </m:dPr>
                        <m:e>
                          <m:r>
                            <a:rPr lang="en-US" sz="2400" i="1">
                              <a:latin typeface="Cambria Math" panose="02040503050406030204" pitchFamily="18" charset="0"/>
                            </a:rPr>
                            <m:t>𝑌</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b="0" i="1" smtClean="0">
                                  <a:latin typeface="Cambria Math" panose="02040503050406030204" pitchFamily="18" charset="0"/>
                                </a:rPr>
                                <m:t>𝐸</m:t>
                              </m:r>
                            </m:e>
                            <m:sub>
                              <m:r>
                                <a:rPr lang="en-US" sz="2400" i="1">
                                  <a:latin typeface="Cambria Math" panose="02040503050406030204" pitchFamily="18" charset="0"/>
                                </a:rPr>
                                <m:t>1</m:t>
                              </m:r>
                            </m:sub>
                          </m:sSub>
                          <m:r>
                            <a:rPr lang="en-US" sz="2400" i="1">
                              <a:latin typeface="Cambria Math" panose="02040503050406030204" pitchFamily="18" charset="0"/>
                            </a:rPr>
                            <m:t>,</m:t>
                          </m:r>
                          <m:r>
                            <a:rPr lang="en-US" sz="2400" i="1" smtClean="0">
                              <a:latin typeface="Cambria Math" panose="02040503050406030204" pitchFamily="18" charset="0"/>
                            </a:rPr>
                            <m:t> </m:t>
                          </m:r>
                          <m:sSub>
                            <m:sSubPr>
                              <m:ctrlPr>
                                <a:rPr lang="en-US" sz="2400" i="1">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2</m:t>
                              </m:r>
                            </m:sub>
                          </m:sSub>
                        </m:e>
                      </m:d>
                      <m:r>
                        <a:rPr lang="en-US" sz="2400" b="0" i="1" smtClean="0">
                          <a:latin typeface="Cambria Math" panose="02040503050406030204" pitchFamily="18" charset="0"/>
                        </a:rPr>
                        <m:t>=</m:t>
                      </m:r>
                      <m:nary>
                        <m:naryPr>
                          <m:chr m:val="∑"/>
                          <m:supHide m:val="on"/>
                          <m:ctrlPr>
                            <a:rPr lang="en-US" sz="2400" b="0" i="1" smtClean="0">
                              <a:latin typeface="Cambria Math" panose="02040503050406030204" pitchFamily="18" charset="0"/>
                            </a:rPr>
                          </m:ctrlPr>
                        </m:naryPr>
                        <m:sub>
                          <m:sSub>
                            <m:sSubPr>
                              <m:ctrlPr>
                                <a:rPr lang="en-US" sz="2400" i="1">
                                  <a:latin typeface="Cambria Math" panose="02040503050406030204" pitchFamily="18" charset="0"/>
                                </a:rPr>
                              </m:ctrlPr>
                            </m:sSubPr>
                            <m:e>
                              <m:r>
                                <a:rPr lang="en-US" sz="2400" i="1">
                                  <a:latin typeface="Cambria Math" panose="02040503050406030204" pitchFamily="18" charset="0"/>
                                </a:rPr>
                                <m:t>𝐻</m:t>
                              </m:r>
                            </m:e>
                            <m:sub>
                              <m:r>
                                <a:rPr lang="en-US" sz="2400" i="1">
                                  <a:latin typeface="Cambria Math" panose="02040503050406030204" pitchFamily="18" charset="0"/>
                                </a:rPr>
                                <m:t>1</m:t>
                              </m:r>
                            </m:sub>
                          </m:sSub>
                        </m:sub>
                        <m:sup/>
                        <m:e>
                          <m:nary>
                            <m:naryPr>
                              <m:chr m:val="∑"/>
                              <m:supHide m:val="on"/>
                              <m:ctrlPr>
                                <a:rPr lang="en-US" sz="2400" b="0" i="1" smtClean="0">
                                  <a:latin typeface="Cambria Math" panose="02040503050406030204" pitchFamily="18" charset="0"/>
                                </a:rPr>
                              </m:ctrlPr>
                            </m:naryPr>
                            <m:sub>
                              <m:sSub>
                                <m:sSubPr>
                                  <m:ctrlPr>
                                    <a:rPr lang="en-US" sz="2400" i="1">
                                      <a:latin typeface="Cambria Math" panose="02040503050406030204" pitchFamily="18" charset="0"/>
                                    </a:rPr>
                                  </m:ctrlPr>
                                </m:sSubPr>
                                <m:e>
                                  <m:r>
                                    <a:rPr lang="en-US" sz="2400" i="1">
                                      <a:latin typeface="Cambria Math" panose="02040503050406030204" pitchFamily="18" charset="0"/>
                                    </a:rPr>
                                    <m:t>𝐻</m:t>
                                  </m:r>
                                </m:e>
                                <m:sub>
                                  <m:r>
                                    <a:rPr lang="en-US" sz="2400" i="1">
                                      <a:latin typeface="Cambria Math" panose="02040503050406030204" pitchFamily="18" charset="0"/>
                                    </a:rPr>
                                    <m:t>2</m:t>
                                  </m:r>
                                </m:sub>
                              </m:sSub>
                            </m:sub>
                            <m:sup/>
                            <m:e>
                              <m:r>
                                <a:rPr lang="en-US" sz="2400" b="0" i="1" smtClean="0">
                                  <a:latin typeface="Cambria Math" panose="02040503050406030204" pitchFamily="18" charset="0"/>
                                </a:rPr>
                                <m:t>𝑃</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𝑌</m:t>
                                  </m:r>
                                </m:e>
                              </m:d>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0" i="1" smtClean="0">
                                          <a:latin typeface="Cambria Math" panose="02040503050406030204" pitchFamily="18" charset="0"/>
                                        </a:rPr>
                                        <m:t>𝐸</m:t>
                                      </m:r>
                                    </m:e>
                                    <m:sub>
                                      <m:r>
                                        <a:rPr lang="en-US" sz="2400" i="1">
                                          <a:latin typeface="Cambria Math" panose="02040503050406030204" pitchFamily="18" charset="0"/>
                                        </a:rPr>
                                        <m:t>1</m:t>
                                      </m:r>
                                    </m:sub>
                                  </m:sSub>
                                  <m:r>
                                    <a:rPr lang="en-US" sz="2400" i="1">
                                      <a:latin typeface="Cambria Math" panose="02040503050406030204" pitchFamily="18" charset="0"/>
                                    </a:rPr>
                                    <m:t>|</m:t>
                                  </m:r>
                                  <m:r>
                                    <a:rPr lang="en-US" sz="2400" i="1">
                                      <a:latin typeface="Cambria Math" panose="02040503050406030204" pitchFamily="18" charset="0"/>
                                    </a:rPr>
                                    <m:t>𝑌</m:t>
                                  </m:r>
                                </m:e>
                              </m:d>
                              <m:r>
                                <a:rPr lang="en-US" sz="2400" b="0" i="1" smtClean="0">
                                  <a:latin typeface="Cambria Math" panose="02040503050406030204" pitchFamily="18" charset="0"/>
                                </a:rPr>
                                <m:t>𝑃</m:t>
                              </m:r>
                              <m:d>
                                <m:dPr>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𝐻</m:t>
                                      </m:r>
                                    </m:e>
                                    <m:sub>
                                      <m:r>
                                        <a:rPr lang="en-US" sz="2400" i="1">
                                          <a:latin typeface="Cambria Math" panose="02040503050406030204" pitchFamily="18" charset="0"/>
                                        </a:rPr>
                                        <m:t>1</m:t>
                                      </m:r>
                                    </m:sub>
                                  </m:sSub>
                                  <m:r>
                                    <a:rPr lang="en-US" sz="2400" b="0" i="1" smtClean="0">
                                      <a:latin typeface="Cambria Math" panose="02040503050406030204" pitchFamily="18" charset="0"/>
                                    </a:rPr>
                                    <m:t>|</m:t>
                                  </m:r>
                                  <m:r>
                                    <a:rPr lang="en-US" sz="2400" b="0" i="1" smtClean="0">
                                      <a:latin typeface="Cambria Math" panose="02040503050406030204" pitchFamily="18" charset="0"/>
                                    </a:rPr>
                                    <m:t>𝑌</m:t>
                                  </m:r>
                                </m:e>
                              </m:d>
                              <m:r>
                                <a:rPr lang="en-US" sz="2400" b="0" i="1" smtClean="0">
                                  <a:latin typeface="Cambria Math" panose="02040503050406030204" pitchFamily="18" charset="0"/>
                                </a:rPr>
                                <m:t>𝑃</m:t>
                              </m:r>
                              <m:d>
                                <m:dPr>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𝐻</m:t>
                                      </m:r>
                                    </m:e>
                                    <m:sub>
                                      <m:r>
                                        <a:rPr lang="en-US" sz="2400" i="1">
                                          <a:latin typeface="Cambria Math" panose="02040503050406030204" pitchFamily="18" charset="0"/>
                                        </a:rPr>
                                        <m:t>2</m:t>
                                      </m:r>
                                    </m:sub>
                                  </m:sSub>
                                  <m:r>
                                    <a:rPr lang="en-US" sz="2400" b="0" i="1" smtClean="0">
                                      <a:latin typeface="Cambria Math" panose="02040503050406030204" pitchFamily="18" charset="0"/>
                                    </a:rPr>
                                    <m:t>|</m:t>
                                  </m:r>
                                  <m:r>
                                    <a:rPr lang="en-US" sz="2400" b="0" i="1" smtClean="0">
                                      <a:latin typeface="Cambria Math" panose="02040503050406030204" pitchFamily="18" charset="0"/>
                                    </a:rPr>
                                    <m:t>𝑌</m:t>
                                  </m:r>
                                </m:e>
                              </m:d>
                              <m:r>
                                <a:rPr lang="en-US" sz="2400" i="1">
                                  <a:latin typeface="Cambria Math" panose="02040503050406030204" pitchFamily="18" charset="0"/>
                                </a:rPr>
                                <m:t>𝑃</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b="0" i="1" smtClean="0">
                                          <a:latin typeface="Cambria Math" panose="02040503050406030204" pitchFamily="18" charset="0"/>
                                        </a:rPr>
                                        <m:t>𝐸</m:t>
                                      </m:r>
                                    </m:e>
                                    <m:sub>
                                      <m:r>
                                        <a:rPr lang="en-US" sz="2400" b="0" i="1" smtClean="0">
                                          <a:latin typeface="Cambria Math" panose="02040503050406030204" pitchFamily="18" charset="0"/>
                                        </a:rPr>
                                        <m:t>2</m:t>
                                      </m:r>
                                    </m:sub>
                                  </m:sSub>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𝐻</m:t>
                                      </m:r>
                                    </m:e>
                                    <m:sub>
                                      <m:r>
                                        <a:rPr lang="en-US" sz="2400" i="1">
                                          <a:latin typeface="Cambria Math" panose="02040503050406030204" pitchFamily="18" charset="0"/>
                                        </a:rPr>
                                        <m:t>1</m:t>
                                      </m:r>
                                    </m:sub>
                                  </m:sSub>
                                  <m:r>
                                    <a:rPr lang="en-US" sz="2400" b="0" i="1" smtClean="0">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𝐻</m:t>
                                      </m:r>
                                    </m:e>
                                    <m:sub>
                                      <m:r>
                                        <a:rPr lang="en-US" sz="2400" i="1">
                                          <a:latin typeface="Cambria Math" panose="02040503050406030204" pitchFamily="18" charset="0"/>
                                        </a:rPr>
                                        <m:t>2</m:t>
                                      </m:r>
                                    </m:sub>
                                  </m:sSub>
                                </m:e>
                              </m:d>
                            </m:e>
                          </m:nary>
                        </m:e>
                      </m:nary>
                    </m:oMath>
                  </m:oMathPara>
                </a14:m>
                <a:endParaRPr lang="en-US" sz="2400" dirty="0"/>
              </a:p>
            </p:txBody>
          </p:sp>
        </mc:Choice>
        <mc:Fallback xmlns="">
          <p:sp>
            <p:nvSpPr>
              <p:cNvPr id="36" name="Rectangle 35">
                <a:extLst>
                  <a:ext uri="{FF2B5EF4-FFF2-40B4-BE49-F238E27FC236}">
                    <a16:creationId xmlns:a16="http://schemas.microsoft.com/office/drawing/2014/main" id="{E37B51F3-A2AD-0642-B191-3B49AAFE5460}"/>
                  </a:ext>
                </a:extLst>
              </p:cNvPr>
              <p:cNvSpPr>
                <a:spLocks noRot="1" noChangeAspect="1" noMove="1" noResize="1" noEditPoints="1" noAdjustHandles="1" noChangeArrowheads="1" noChangeShapeType="1" noTextEdit="1"/>
              </p:cNvSpPr>
              <p:nvPr/>
            </p:nvSpPr>
            <p:spPr>
              <a:xfrm>
                <a:off x="2069512" y="5321804"/>
                <a:ext cx="8673400" cy="1401666"/>
              </a:xfrm>
              <a:prstGeom prst="rect">
                <a:avLst/>
              </a:prstGeom>
              <a:blipFill>
                <a:blip r:embed="rId9"/>
                <a:stretch>
                  <a:fillRect t="-65766" b="-124324"/>
                </a:stretch>
              </a:blipFill>
            </p:spPr>
            <p:txBody>
              <a:bodyPr/>
              <a:lstStyle/>
              <a:p>
                <a:r>
                  <a:rPr lang="en-US">
                    <a:noFill/>
                  </a:rPr>
                  <a:t> </a:t>
                </a:r>
              </a:p>
            </p:txBody>
          </p:sp>
        </mc:Fallback>
      </mc:AlternateContent>
    </p:spTree>
    <p:extLst>
      <p:ext uri="{BB962C8B-B14F-4D97-AF65-F5344CB8AC3E}">
        <p14:creationId xmlns:p14="http://schemas.microsoft.com/office/powerpoint/2010/main" val="19222741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79F0-1B64-0E45-A322-F565A36830CD}"/>
              </a:ext>
            </a:extLst>
          </p:cNvPr>
          <p:cNvSpPr>
            <a:spLocks noGrp="1"/>
          </p:cNvSpPr>
          <p:nvPr>
            <p:ph type="title"/>
          </p:nvPr>
        </p:nvSpPr>
        <p:spPr/>
        <p:txBody>
          <a:bodyPr/>
          <a:lstStyle/>
          <a:p>
            <a:r>
              <a:rPr lang="en-US" dirty="0"/>
              <a:t>Nearest Neighbors Classifier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3FABCA7-994C-264E-914F-D7208CFB1D38}"/>
                  </a:ext>
                </a:extLst>
              </p:cNvPr>
              <p:cNvSpPr>
                <a:spLocks noGrp="1"/>
              </p:cNvSpPr>
              <p:nvPr>
                <p:ph idx="1"/>
              </p:nvPr>
            </p:nvSpPr>
            <p:spPr/>
            <p:txBody>
              <a:bodyPr/>
              <a:lstStyle/>
              <a:p>
                <a:r>
                  <a:rPr lang="en-US" dirty="0"/>
                  <a:t>Given n different training examples,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𝑖</m:t>
                        </m:r>
                      </m:sub>
                    </m:sSub>
                  </m:oMath>
                </a14:m>
                <a:r>
                  <a:rPr lang="en-US" dirty="0"/>
                  <a:t>, for </a:t>
                </a:r>
                <a14:m>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oMath>
                </a14:m>
                <a:r>
                  <a:rPr lang="en-US" dirty="0"/>
                  <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oMath>
                </a14:m>
                <a:r>
                  <a:rPr lang="en-US" dirty="0"/>
                  <a:t> might be a vector, or a visible object, or a word, or whatever).  Each one has a corresponding class label, </a:t>
                </a:r>
                <a14:m>
                  <m:oMath xmlns:m="http://schemas.openxmlformats.org/officeDocument/2006/math">
                    <m:sSub>
                      <m:sSubPr>
                        <m:ctrlPr>
                          <a:rPr lang="en-US" i="1" dirty="0">
                            <a:latin typeface="Cambria Math" panose="02040503050406030204" pitchFamily="18" charset="0"/>
                          </a:rPr>
                        </m:ctrlPr>
                      </m:sSubPr>
                      <m:e>
                        <m:r>
                          <a:rPr lang="en-US" b="0" i="1" dirty="0" smtClean="0">
                            <a:latin typeface="Cambria Math" panose="02040503050406030204" pitchFamily="18" charset="0"/>
                          </a:rPr>
                          <m:t>𝑦</m:t>
                        </m:r>
                      </m:e>
                      <m:sub>
                        <m:r>
                          <a:rPr lang="en-US" i="1" dirty="0">
                            <a:latin typeface="Cambria Math" panose="02040503050406030204" pitchFamily="18" charset="0"/>
                          </a:rPr>
                          <m:t>𝑖</m:t>
                        </m:r>
                      </m:sub>
                    </m:sSub>
                    <m:r>
                      <a:rPr lang="en-US" b="0" i="1" dirty="0" smtClean="0">
                        <a:latin typeface="Cambria Math" panose="02040503050406030204" pitchFamily="18" charset="0"/>
                      </a:rPr>
                      <m:t>=</m:t>
                    </m:r>
                  </m:oMath>
                </a14:m>
                <a:r>
                  <a:rPr lang="en-US" dirty="0" err="1"/>
                  <a:t>correct_label</a:t>
                </a:r>
                <a:r>
                  <a:rPr lang="en-US" dirty="0"/>
                  <a:t>(</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oMath>
                </a14:m>
                <a:r>
                  <a:rPr lang="en-US" dirty="0"/>
                  <a:t>).</a:t>
                </a:r>
              </a:p>
              <a:p>
                <a:pPr marL="0" indent="0">
                  <a:buNone/>
                </a:pPr>
                <a:endParaRPr lang="en-US" dirty="0"/>
              </a:p>
              <a:p>
                <a:r>
                  <a:rPr lang="en-US" dirty="0"/>
                  <a:t>Input to the classifier: a test token </a:t>
                </a:r>
                <a14:m>
                  <m:oMath xmlns:m="http://schemas.openxmlformats.org/officeDocument/2006/math">
                    <m:r>
                      <a:rPr lang="en-US" i="1" dirty="0">
                        <a:latin typeface="Cambria Math" panose="02040503050406030204" pitchFamily="18" charset="0"/>
                      </a:rPr>
                      <m:t>𝑥</m:t>
                    </m:r>
                  </m:oMath>
                </a14:m>
                <a:r>
                  <a:rPr lang="en-US" dirty="0"/>
                  <a:t> whose correct label is unknown.</a:t>
                </a:r>
              </a:p>
              <a:p>
                <a:r>
                  <a:rPr lang="en-US" dirty="0"/>
                  <a:t>Classification function:</a:t>
                </a:r>
              </a:p>
              <a:p>
                <a:pPr marL="914400" lvl="1" indent="-457200">
                  <a:buFont typeface="+mj-lt"/>
                  <a:buAutoNum type="arabicPeriod"/>
                </a:pPr>
                <a:r>
                  <a:rPr lang="en-US" dirty="0"/>
                  <a:t>Find the training token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oMath>
                </a14:m>
                <a:r>
                  <a:rPr lang="en-US" dirty="0"/>
                  <a:t> that is most similar to the test token.</a:t>
                </a:r>
              </a:p>
              <a:p>
                <a:pPr marL="914400" lvl="1" indent="-457200">
                  <a:buFont typeface="+mj-lt"/>
                  <a:buAutoNum type="arabicPeriod"/>
                </a:pPr>
                <a:r>
                  <a:rPr lang="en-US" dirty="0"/>
                  <a:t>Find out the corresponding class label,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r>
                      <a:rPr lang="en-US" i="1" dirty="0">
                        <a:latin typeface="Cambria Math" panose="02040503050406030204" pitchFamily="18" charset="0"/>
                      </a:rPr>
                      <m:t>=</m:t>
                    </m:r>
                  </m:oMath>
                </a14:m>
                <a:r>
                  <a:rPr lang="en-US" dirty="0" err="1"/>
                  <a:t>correct_label</a:t>
                </a:r>
                <a:r>
                  <a:rPr lang="en-US" dirty="0"/>
                  <a:t>(</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oMath>
                </a14:m>
                <a:r>
                  <a:rPr lang="en-US" dirty="0"/>
                  <a:t>).</a:t>
                </a:r>
              </a:p>
              <a:p>
                <a:pPr marL="914400" lvl="1" indent="-457200">
                  <a:buFont typeface="+mj-lt"/>
                  <a:buAutoNum type="arabicPeriod"/>
                </a:pPr>
                <a:r>
                  <a:rPr lang="en-US" dirty="0"/>
                  <a:t>Output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oMath>
                </a14:m>
                <a:r>
                  <a:rPr lang="en-US" dirty="0"/>
                  <a:t> as the best guess for the label of test token </a:t>
                </a:r>
                <a14:m>
                  <m:oMath xmlns:m="http://schemas.openxmlformats.org/officeDocument/2006/math">
                    <m:r>
                      <a:rPr lang="en-US" i="1" dirty="0">
                        <a:latin typeface="Cambria Math" panose="02040503050406030204" pitchFamily="18" charset="0"/>
                      </a:rPr>
                      <m:t>𝑥</m:t>
                    </m:r>
                  </m:oMath>
                </a14:m>
                <a:r>
                  <a:rPr lang="en-US" dirty="0"/>
                  <a:t>.</a:t>
                </a:r>
              </a:p>
            </p:txBody>
          </p:sp>
        </mc:Choice>
        <mc:Fallback xmlns="">
          <p:sp>
            <p:nvSpPr>
              <p:cNvPr id="3" name="Content Placeholder 2">
                <a:extLst>
                  <a:ext uri="{FF2B5EF4-FFF2-40B4-BE49-F238E27FC236}">
                    <a16:creationId xmlns:a16="http://schemas.microsoft.com/office/drawing/2014/main" id="{13FABCA7-994C-264E-914F-D7208CFB1D38}"/>
                  </a:ext>
                </a:extLst>
              </p:cNvPr>
              <p:cNvSpPr>
                <a:spLocks noGrp="1" noRot="1" noChangeAspect="1" noMove="1" noResize="1" noEditPoints="1" noAdjustHandles="1" noChangeArrowheads="1" noChangeShapeType="1" noTextEdit="1"/>
              </p:cNvSpPr>
              <p:nvPr>
                <p:ph idx="1"/>
              </p:nvPr>
            </p:nvSpPr>
            <p:spPr>
              <a:blipFill>
                <a:blip r:embed="rId2"/>
                <a:stretch>
                  <a:fillRect l="-965" t="-2632"/>
                </a:stretch>
              </a:blipFill>
            </p:spPr>
            <p:txBody>
              <a:bodyPr/>
              <a:lstStyle/>
              <a:p>
                <a:r>
                  <a:rPr lang="en-US">
                    <a:noFill/>
                  </a:rPr>
                  <a:t> </a:t>
                </a:r>
              </a:p>
            </p:txBody>
          </p:sp>
        </mc:Fallback>
      </mc:AlternateContent>
    </p:spTree>
    <p:extLst>
      <p:ext uri="{BB962C8B-B14F-4D97-AF65-F5344CB8AC3E}">
        <p14:creationId xmlns:p14="http://schemas.microsoft.com/office/powerpoint/2010/main" val="1961863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3B27-5E9E-4643-87C5-C959CC6B25FE}"/>
              </a:ext>
            </a:extLst>
          </p:cNvPr>
          <p:cNvSpPr>
            <a:spLocks noGrp="1"/>
          </p:cNvSpPr>
          <p:nvPr>
            <p:ph type="title"/>
          </p:nvPr>
        </p:nvSpPr>
        <p:spPr>
          <a:xfrm>
            <a:off x="106680" y="273686"/>
            <a:ext cx="10515600" cy="547662"/>
          </a:xfrm>
        </p:spPr>
        <p:txBody>
          <a:bodyPr>
            <a:normAutofit fontScale="90000"/>
          </a:bodyPr>
          <a:lstStyle/>
          <a:p>
            <a:r>
              <a:rPr lang="en-US" dirty="0"/>
              <a:t>Example of Nearest-Neighbor Classification</a:t>
            </a:r>
          </a:p>
        </p:txBody>
      </p:sp>
      <p:sp>
        <p:nvSpPr>
          <p:cNvPr id="3" name="Content Placeholder 2">
            <a:extLst>
              <a:ext uri="{FF2B5EF4-FFF2-40B4-BE49-F238E27FC236}">
                <a16:creationId xmlns:a16="http://schemas.microsoft.com/office/drawing/2014/main" id="{6B7C5C18-8AC0-914C-AC80-53D5BBB7B39C}"/>
              </a:ext>
            </a:extLst>
          </p:cNvPr>
          <p:cNvSpPr>
            <a:spLocks noGrp="1"/>
          </p:cNvSpPr>
          <p:nvPr>
            <p:ph idx="1"/>
          </p:nvPr>
        </p:nvSpPr>
        <p:spPr>
          <a:xfrm>
            <a:off x="2575560" y="941705"/>
            <a:ext cx="3002280" cy="496953"/>
          </a:xfrm>
        </p:spPr>
        <p:txBody>
          <a:bodyPr>
            <a:normAutofit fontScale="92500"/>
          </a:bodyPr>
          <a:lstStyle/>
          <a:p>
            <a:pPr marL="0" indent="0">
              <a:buNone/>
            </a:pPr>
            <a:r>
              <a:rPr lang="en-US" dirty="0"/>
              <a:t>Test Token: Maltese</a:t>
            </a:r>
          </a:p>
        </p:txBody>
      </p:sp>
      <p:pic>
        <p:nvPicPr>
          <p:cNvPr id="4" name="Picture 3" descr="A small white dog sitting on a wooden surface&#10;&#10;Description automatically generated">
            <a:extLst>
              <a:ext uri="{FF2B5EF4-FFF2-40B4-BE49-F238E27FC236}">
                <a16:creationId xmlns:a16="http://schemas.microsoft.com/office/drawing/2014/main" id="{3FB4EE27-5F78-BA48-865E-B3828765C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519" y="1337945"/>
            <a:ext cx="2035497" cy="1527175"/>
          </a:xfrm>
          <a:prstGeom prst="rect">
            <a:avLst/>
          </a:prstGeom>
        </p:spPr>
      </p:pic>
      <p:sp>
        <p:nvSpPr>
          <p:cNvPr id="5" name="Rectangle 4">
            <a:extLst>
              <a:ext uri="{FF2B5EF4-FFF2-40B4-BE49-F238E27FC236}">
                <a16:creationId xmlns:a16="http://schemas.microsoft.com/office/drawing/2014/main" id="{AC25F0F2-3E5C-8247-93A0-B1E2DC0F2377}"/>
              </a:ext>
            </a:extLst>
          </p:cNvPr>
          <p:cNvSpPr/>
          <p:nvPr/>
        </p:nvSpPr>
        <p:spPr>
          <a:xfrm>
            <a:off x="76200" y="1581835"/>
            <a:ext cx="2590800" cy="646331"/>
          </a:xfrm>
          <a:prstGeom prst="rect">
            <a:avLst/>
          </a:prstGeom>
        </p:spPr>
        <p:txBody>
          <a:bodyPr wrap="square">
            <a:spAutoFit/>
          </a:bodyPr>
          <a:lstStyle/>
          <a:p>
            <a:pPr algn="r"/>
            <a:r>
              <a:rPr lang="en-US" sz="1200" dirty="0"/>
              <a:t>CC BY-SA 4.0, https://</a:t>
            </a:r>
            <a:r>
              <a:rPr lang="en-US" sz="1200" dirty="0" err="1"/>
              <a:t>commons.wikimedia.org</a:t>
            </a:r>
            <a:r>
              <a:rPr lang="en-US" sz="1200" dirty="0"/>
              <a:t>/w/</a:t>
            </a:r>
            <a:r>
              <a:rPr lang="en-US" sz="1200" dirty="0" err="1"/>
              <a:t>index.php?curid</a:t>
            </a:r>
            <a:r>
              <a:rPr lang="en-US" sz="1200" dirty="0"/>
              <a:t>=55084303</a:t>
            </a:r>
          </a:p>
        </p:txBody>
      </p:sp>
      <p:sp>
        <p:nvSpPr>
          <p:cNvPr id="7" name="Rectangle 6">
            <a:extLst>
              <a:ext uri="{FF2B5EF4-FFF2-40B4-BE49-F238E27FC236}">
                <a16:creationId xmlns:a16="http://schemas.microsoft.com/office/drawing/2014/main" id="{6BF196B0-C1F6-0946-85BF-CAEFEDCDE2AB}"/>
              </a:ext>
            </a:extLst>
          </p:cNvPr>
          <p:cNvSpPr/>
          <p:nvPr/>
        </p:nvSpPr>
        <p:spPr>
          <a:xfrm>
            <a:off x="106680" y="3548069"/>
            <a:ext cx="2468880" cy="3170099"/>
          </a:xfrm>
          <a:prstGeom prst="rect">
            <a:avLst/>
          </a:prstGeom>
        </p:spPr>
        <p:txBody>
          <a:bodyPr wrap="square">
            <a:spAutoFit/>
          </a:bodyPr>
          <a:lstStyle/>
          <a:p>
            <a:pPr algn="r"/>
            <a:r>
              <a:rPr lang="en-US" sz="1000" dirty="0"/>
              <a:t>By </a:t>
            </a:r>
            <a:r>
              <a:rPr lang="en-US" sz="1000" dirty="0" err="1"/>
              <a:t>YellowLabradorLooking_new.jpg</a:t>
            </a:r>
            <a:r>
              <a:rPr lang="en-US" sz="1000" dirty="0"/>
              <a:t>: *derivative work: </a:t>
            </a:r>
            <a:r>
              <a:rPr lang="en-US" sz="1000" dirty="0" err="1"/>
              <a:t>Djmirko</a:t>
            </a:r>
            <a:r>
              <a:rPr lang="en-US" sz="1000" dirty="0"/>
              <a:t> (talk)</a:t>
            </a:r>
            <a:r>
              <a:rPr lang="en-US" sz="1000" dirty="0" err="1"/>
              <a:t>YellowLabradorLooking.jpg</a:t>
            </a:r>
            <a:r>
              <a:rPr lang="en-US" sz="1000" dirty="0"/>
              <a:t>: </a:t>
            </a:r>
            <a:r>
              <a:rPr lang="en-US" sz="1000" dirty="0" err="1"/>
              <a:t>User:HabjGolden_Retriever_Sammy.jpg</a:t>
            </a:r>
            <a:r>
              <a:rPr lang="en-US" sz="1000" dirty="0"/>
              <a:t>: Pharaoh </a:t>
            </a:r>
            <a:r>
              <a:rPr lang="en-US" sz="1000" dirty="0" err="1"/>
              <a:t>HoundCockerpoo.jpg</a:t>
            </a:r>
            <a:r>
              <a:rPr lang="en-US" sz="1000" dirty="0"/>
              <a:t>: </a:t>
            </a:r>
            <a:r>
              <a:rPr lang="en-US" sz="1000" dirty="0" err="1"/>
              <a:t>ALMMLonghaired_yorkie.jpg</a:t>
            </a:r>
            <a:r>
              <a:rPr lang="en-US" sz="1000" dirty="0"/>
              <a:t>: Ed Garcia from United </a:t>
            </a:r>
            <a:r>
              <a:rPr lang="en-US" sz="1000" dirty="0" err="1"/>
              <a:t>StatesBoxer_female_brown.jpg</a:t>
            </a:r>
            <a:r>
              <a:rPr lang="en-US" sz="1000" dirty="0"/>
              <a:t>: Flickr user boxercabMilù_050.JPG: AleRBeagle1.jpg: TobycatBasset_Hound_600.jpg: </a:t>
            </a:r>
            <a:r>
              <a:rPr lang="en-US" sz="1000" dirty="0" err="1"/>
              <a:t>ToBNewfoundland_dog_Smoky.jpg</a:t>
            </a:r>
            <a:r>
              <a:rPr lang="en-US" sz="1000" dirty="0"/>
              <a:t>: Flickr user </a:t>
            </a:r>
            <a:r>
              <a:rPr lang="en-US" sz="1000" dirty="0" err="1"/>
              <a:t>DanDee</a:t>
            </a:r>
            <a:r>
              <a:rPr lang="en-US" sz="1000" dirty="0"/>
              <a:t> </a:t>
            </a:r>
            <a:r>
              <a:rPr lang="en-US" sz="1000" dirty="0" err="1"/>
              <a:t>Shotsderivative</a:t>
            </a:r>
            <a:r>
              <a:rPr lang="en-US" sz="1000" dirty="0"/>
              <a:t> work: December21st2012Freak (talk) - YellowLabradorLooking_new.jpgGolden_Retriever_Sammy.jpgCockerpoo.jpgLonghaired_yorkie.jpgBoxer_female_brown.jpgMilù_050.JPGBeagle1.jpgBasset_Hound_600.jpgNewfoundland_dog_Smoky.jpg, CC BY-SA 3.0, https://</a:t>
            </a:r>
            <a:r>
              <a:rPr lang="en-US" sz="1000" dirty="0" err="1"/>
              <a:t>commons.wikimedia.org</a:t>
            </a:r>
            <a:r>
              <a:rPr lang="en-US" sz="1000" dirty="0"/>
              <a:t>/w/</a:t>
            </a:r>
            <a:r>
              <a:rPr lang="en-US" sz="1000" dirty="0" err="1"/>
              <a:t>index.php?curid</a:t>
            </a:r>
            <a:r>
              <a:rPr lang="en-US" sz="1000" dirty="0"/>
              <a:t>=10793219</a:t>
            </a:r>
          </a:p>
        </p:txBody>
      </p:sp>
      <p:pic>
        <p:nvPicPr>
          <p:cNvPr id="8" name="Picture 7" descr="A picture containing dog, different, photo, grass&#10;&#10;Description automatically generated">
            <a:extLst>
              <a:ext uri="{FF2B5EF4-FFF2-40B4-BE49-F238E27FC236}">
                <a16:creationId xmlns:a16="http://schemas.microsoft.com/office/drawing/2014/main" id="{06D2A0B5-58B5-0443-88F9-F3CF51892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5417" y="3512250"/>
            <a:ext cx="3453904" cy="3034872"/>
          </a:xfrm>
          <a:prstGeom prst="rect">
            <a:avLst/>
          </a:prstGeom>
        </p:spPr>
      </p:pic>
      <p:sp>
        <p:nvSpPr>
          <p:cNvPr id="9" name="Rectangle 8">
            <a:extLst>
              <a:ext uri="{FF2B5EF4-FFF2-40B4-BE49-F238E27FC236}">
                <a16:creationId xmlns:a16="http://schemas.microsoft.com/office/drawing/2014/main" id="{47C995DB-595E-BE42-82D7-13B926D89DD9}"/>
              </a:ext>
            </a:extLst>
          </p:cNvPr>
          <p:cNvSpPr/>
          <p:nvPr/>
        </p:nvSpPr>
        <p:spPr>
          <a:xfrm>
            <a:off x="10628600" y="3511133"/>
            <a:ext cx="1563400" cy="3323987"/>
          </a:xfrm>
          <a:prstGeom prst="rect">
            <a:avLst/>
          </a:prstGeom>
        </p:spPr>
        <p:txBody>
          <a:bodyPr wrap="square">
            <a:spAutoFit/>
          </a:bodyPr>
          <a:lstStyle/>
          <a:p>
            <a:r>
              <a:rPr lang="en-US" sz="1000" dirty="0"/>
              <a:t>By </a:t>
            </a:r>
            <a:r>
              <a:rPr lang="en-US" sz="1000" dirty="0" err="1"/>
              <a:t>Alvesgaspar</a:t>
            </a:r>
            <a:r>
              <a:rPr lang="en-US" sz="1000" dirty="0"/>
              <a:t> - Top </a:t>
            </a:r>
            <a:r>
              <a:rPr lang="en-US" sz="1000" dirty="0" err="1"/>
              <a:t>left:File:Cat</a:t>
            </a:r>
            <a:r>
              <a:rPr lang="en-US" sz="1000" dirty="0"/>
              <a:t> August 2010-4.jpg by </a:t>
            </a:r>
            <a:r>
              <a:rPr lang="en-US" sz="1000" dirty="0" err="1"/>
              <a:t>AlvesgasparTop</a:t>
            </a:r>
            <a:r>
              <a:rPr lang="en-US" sz="1000" dirty="0"/>
              <a:t> </a:t>
            </a:r>
            <a:r>
              <a:rPr lang="en-US" sz="1000" dirty="0" err="1"/>
              <a:t>middle:File:Gustav</a:t>
            </a:r>
            <a:r>
              <a:rPr lang="en-US" sz="1000" dirty="0"/>
              <a:t> </a:t>
            </a:r>
            <a:r>
              <a:rPr lang="en-US" sz="1000" dirty="0" err="1"/>
              <a:t>chocolate.jpg</a:t>
            </a:r>
            <a:r>
              <a:rPr lang="en-US" sz="1000" dirty="0"/>
              <a:t> by Martin </a:t>
            </a:r>
            <a:r>
              <a:rPr lang="en-US" sz="1000" dirty="0" err="1"/>
              <a:t>BahmannTop</a:t>
            </a:r>
            <a:r>
              <a:rPr lang="en-US" sz="1000" dirty="0"/>
              <a:t> </a:t>
            </a:r>
            <a:r>
              <a:rPr lang="en-US" sz="1000" dirty="0" err="1"/>
              <a:t>right:File:Orange</a:t>
            </a:r>
            <a:r>
              <a:rPr lang="en-US" sz="1000" dirty="0"/>
              <a:t> tabby cat sitting on fallen leaves-Hisashi-01A.jpg by </a:t>
            </a:r>
            <a:r>
              <a:rPr lang="en-US" sz="1000" dirty="0" err="1"/>
              <a:t>HisashiBottom</a:t>
            </a:r>
            <a:r>
              <a:rPr lang="en-US" sz="1000" dirty="0"/>
              <a:t> </a:t>
            </a:r>
            <a:r>
              <a:rPr lang="en-US" sz="1000" dirty="0" err="1"/>
              <a:t>left:File:Siam</a:t>
            </a:r>
            <a:r>
              <a:rPr lang="en-US" sz="1000" dirty="0"/>
              <a:t> </a:t>
            </a:r>
            <a:r>
              <a:rPr lang="en-US" sz="1000" dirty="0" err="1"/>
              <a:t>lilacpoint.jpg</a:t>
            </a:r>
            <a:r>
              <a:rPr lang="en-US" sz="1000" dirty="0"/>
              <a:t> by Martin </a:t>
            </a:r>
            <a:r>
              <a:rPr lang="en-US" sz="1000" dirty="0" err="1"/>
              <a:t>BahmannBottom</a:t>
            </a:r>
            <a:r>
              <a:rPr lang="en-US" sz="1000" dirty="0"/>
              <a:t> </a:t>
            </a:r>
            <a:r>
              <a:rPr lang="en-US" sz="1000" dirty="0" err="1"/>
              <a:t>middle:File:Felis</a:t>
            </a:r>
            <a:r>
              <a:rPr lang="en-US" sz="1000" dirty="0"/>
              <a:t> </a:t>
            </a:r>
            <a:r>
              <a:rPr lang="en-US" sz="1000" dirty="0" err="1"/>
              <a:t>catus</a:t>
            </a:r>
            <a:r>
              <a:rPr lang="en-US" sz="1000" dirty="0"/>
              <a:t>-cat on </a:t>
            </a:r>
            <a:r>
              <a:rPr lang="en-US" sz="1000" dirty="0" err="1"/>
              <a:t>snow.jpg</a:t>
            </a:r>
            <a:r>
              <a:rPr lang="en-US" sz="1000" dirty="0"/>
              <a:t> by </a:t>
            </a:r>
            <a:r>
              <a:rPr lang="en-US" sz="1000" dirty="0" err="1"/>
              <a:t>Von.grzankaBottom</a:t>
            </a:r>
            <a:r>
              <a:rPr lang="en-US" sz="1000" dirty="0"/>
              <a:t> right:File:Sheba1.JPG by </a:t>
            </a:r>
            <a:r>
              <a:rPr lang="en-US" sz="1000" dirty="0" err="1"/>
              <a:t>Dovenetel</a:t>
            </a:r>
            <a:r>
              <a:rPr lang="en-US" sz="1000" dirty="0"/>
              <a:t>, CC BY-SA 3.0, https://</a:t>
            </a:r>
            <a:r>
              <a:rPr lang="en-US" sz="1000" dirty="0" err="1"/>
              <a:t>commons.wikimedia.org</a:t>
            </a:r>
            <a:r>
              <a:rPr lang="en-US" sz="1000" dirty="0"/>
              <a:t>/w/</a:t>
            </a:r>
            <a:r>
              <a:rPr lang="en-US" sz="1000" dirty="0" err="1"/>
              <a:t>index.php?curid</a:t>
            </a:r>
            <a:r>
              <a:rPr lang="en-US" sz="1000" dirty="0"/>
              <a:t>=17960205</a:t>
            </a:r>
          </a:p>
        </p:txBody>
      </p:sp>
      <p:pic>
        <p:nvPicPr>
          <p:cNvPr id="10" name="Picture 9" descr="A grey and white cat sitting in a box&#10;&#10;Description automatically generated">
            <a:extLst>
              <a:ext uri="{FF2B5EF4-FFF2-40B4-BE49-F238E27FC236}">
                <a16:creationId xmlns:a16="http://schemas.microsoft.com/office/drawing/2014/main" id="{BB71A2D0-F07F-F845-97AA-DE195F4CF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041" y="3479553"/>
            <a:ext cx="4669393" cy="3067569"/>
          </a:xfrm>
          <a:prstGeom prst="rect">
            <a:avLst/>
          </a:prstGeom>
        </p:spPr>
      </p:pic>
      <p:sp>
        <p:nvSpPr>
          <p:cNvPr id="11" name="Content Placeholder 2">
            <a:extLst>
              <a:ext uri="{FF2B5EF4-FFF2-40B4-BE49-F238E27FC236}">
                <a16:creationId xmlns:a16="http://schemas.microsoft.com/office/drawing/2014/main" id="{A8E8E1E0-3116-AA41-B01E-D8D1F769D7B6}"/>
              </a:ext>
            </a:extLst>
          </p:cNvPr>
          <p:cNvSpPr txBox="1">
            <a:spLocks/>
          </p:cNvSpPr>
          <p:nvPr/>
        </p:nvSpPr>
        <p:spPr>
          <a:xfrm>
            <a:off x="2499360" y="3105785"/>
            <a:ext cx="2804160" cy="4908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Training Tokens:</a:t>
            </a:r>
          </a:p>
        </p:txBody>
      </p:sp>
      <p:sp>
        <p:nvSpPr>
          <p:cNvPr id="12" name="Freeform 11">
            <a:extLst>
              <a:ext uri="{FF2B5EF4-FFF2-40B4-BE49-F238E27FC236}">
                <a16:creationId xmlns:a16="http://schemas.microsoft.com/office/drawing/2014/main" id="{A778B87B-30DC-0449-A099-CC597D8A8A2F}"/>
              </a:ext>
            </a:extLst>
          </p:cNvPr>
          <p:cNvSpPr/>
          <p:nvPr/>
        </p:nvSpPr>
        <p:spPr>
          <a:xfrm>
            <a:off x="4678680" y="1905333"/>
            <a:ext cx="1537075" cy="1615107"/>
          </a:xfrm>
          <a:custGeom>
            <a:avLst/>
            <a:gdLst>
              <a:gd name="connsiteX0" fmla="*/ 0 w 1537075"/>
              <a:gd name="connsiteY0" fmla="*/ 45387 h 1615107"/>
              <a:gd name="connsiteX1" fmla="*/ 1493520 w 1537075"/>
              <a:gd name="connsiteY1" fmla="*/ 197787 h 1615107"/>
              <a:gd name="connsiteX2" fmla="*/ 990600 w 1537075"/>
              <a:gd name="connsiteY2" fmla="*/ 1615107 h 1615107"/>
            </a:gdLst>
            <a:ahLst/>
            <a:cxnLst>
              <a:cxn ang="0">
                <a:pos x="connsiteX0" y="connsiteY0"/>
              </a:cxn>
              <a:cxn ang="0">
                <a:pos x="connsiteX1" y="connsiteY1"/>
              </a:cxn>
              <a:cxn ang="0">
                <a:pos x="connsiteX2" y="connsiteY2"/>
              </a:cxn>
            </a:cxnLst>
            <a:rect l="l" t="t" r="r" b="b"/>
            <a:pathLst>
              <a:path w="1537075" h="1615107">
                <a:moveTo>
                  <a:pt x="0" y="45387"/>
                </a:moveTo>
                <a:cubicBezTo>
                  <a:pt x="664210" y="-9223"/>
                  <a:pt x="1328420" y="-63833"/>
                  <a:pt x="1493520" y="197787"/>
                </a:cubicBezTo>
                <a:cubicBezTo>
                  <a:pt x="1658620" y="459407"/>
                  <a:pt x="1324610" y="1037257"/>
                  <a:pt x="990600" y="1615107"/>
                </a:cubicBezTo>
              </a:path>
            </a:pathLst>
          </a:custGeom>
          <a:noFill/>
          <a:ln w="127000">
            <a:solidFill>
              <a:srgbClr val="00B050"/>
            </a:solidFill>
            <a:headEnd type="stealth"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4DA6FECB-5D6D-7E4D-9B1C-3782E934C2E9}"/>
              </a:ext>
            </a:extLst>
          </p:cNvPr>
          <p:cNvSpPr txBox="1">
            <a:spLocks/>
          </p:cNvSpPr>
          <p:nvPr/>
        </p:nvSpPr>
        <p:spPr>
          <a:xfrm>
            <a:off x="6222418" y="1424396"/>
            <a:ext cx="5055181" cy="8037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This is the most similar training token…</a:t>
            </a:r>
          </a:p>
        </p:txBody>
      </p:sp>
      <p:sp>
        <p:nvSpPr>
          <p:cNvPr id="14" name="Content Placeholder 2">
            <a:extLst>
              <a:ext uri="{FF2B5EF4-FFF2-40B4-BE49-F238E27FC236}">
                <a16:creationId xmlns:a16="http://schemas.microsoft.com/office/drawing/2014/main" id="{6B62E12D-13ED-854A-9AA1-A07200486BC5}"/>
              </a:ext>
            </a:extLst>
          </p:cNvPr>
          <p:cNvSpPr txBox="1">
            <a:spLocks/>
          </p:cNvSpPr>
          <p:nvPr/>
        </p:nvSpPr>
        <p:spPr>
          <a:xfrm>
            <a:off x="6720840" y="2389505"/>
            <a:ext cx="5059680" cy="8354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Therefore the Maltese is classified as a dog.</a:t>
            </a:r>
          </a:p>
        </p:txBody>
      </p:sp>
    </p:spTree>
    <p:extLst>
      <p:ext uri="{BB962C8B-B14F-4D97-AF65-F5344CB8AC3E}">
        <p14:creationId xmlns:p14="http://schemas.microsoft.com/office/powerpoint/2010/main" val="4073160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F79F0-1B64-0E45-A322-F565A36830CD}"/>
              </a:ext>
            </a:extLst>
          </p:cNvPr>
          <p:cNvSpPr>
            <a:spLocks noGrp="1"/>
          </p:cNvSpPr>
          <p:nvPr>
            <p:ph type="title"/>
          </p:nvPr>
        </p:nvSpPr>
        <p:spPr>
          <a:xfrm>
            <a:off x="1806476" y="365125"/>
            <a:ext cx="9547323" cy="1325563"/>
          </a:xfrm>
        </p:spPr>
        <p:txBody>
          <a:bodyPr/>
          <a:lstStyle/>
          <a:p>
            <a:r>
              <a:rPr lang="en-US" dirty="0"/>
              <a:t>K-Nearest Neighbors (KNN) Classifier</a:t>
            </a:r>
          </a:p>
        </p:txBody>
      </p:sp>
      <p:sp>
        <p:nvSpPr>
          <p:cNvPr id="3" name="Content Placeholder 2">
            <a:extLst>
              <a:ext uri="{FF2B5EF4-FFF2-40B4-BE49-F238E27FC236}">
                <a16:creationId xmlns:a16="http://schemas.microsoft.com/office/drawing/2014/main" id="{13FABCA7-994C-264E-914F-D7208CFB1D38}"/>
              </a:ext>
            </a:extLst>
          </p:cNvPr>
          <p:cNvSpPr>
            <a:spLocks noGrp="1"/>
          </p:cNvSpPr>
          <p:nvPr>
            <p:ph idx="1"/>
          </p:nvPr>
        </p:nvSpPr>
        <p:spPr>
          <a:xfrm>
            <a:off x="2072640" y="1444625"/>
            <a:ext cx="9281160" cy="5048250"/>
          </a:xfrm>
        </p:spPr>
        <p:txBody>
          <a:bodyPr>
            <a:normAutofit/>
          </a:bodyPr>
          <a:lstStyle/>
          <a:p>
            <a:pPr marL="0" indent="0">
              <a:buNone/>
            </a:pPr>
            <a:r>
              <a:rPr lang="en-US" dirty="0"/>
              <a:t>The nearest-neighbors classifier sometimes fails if one of the training tokens is unusual.  In that case, a test token that is similar to the weird training token might get misclassified.  Solution:  K-Nearest Neighbors.</a:t>
            </a:r>
          </a:p>
        </p:txBody>
      </p:sp>
      <p:pic>
        <p:nvPicPr>
          <p:cNvPr id="1026" name="Picture 2">
            <a:extLst>
              <a:ext uri="{FF2B5EF4-FFF2-40B4-BE49-F238E27FC236}">
                <a16:creationId xmlns:a16="http://schemas.microsoft.com/office/drawing/2014/main" id="{8800F153-4DF3-454C-8D74-BF2015DF1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22" y="223242"/>
            <a:ext cx="1563172" cy="23366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104D138-6771-2F41-B538-E199375CE35D}"/>
              </a:ext>
            </a:extLst>
          </p:cNvPr>
          <p:cNvSpPr/>
          <p:nvPr/>
        </p:nvSpPr>
        <p:spPr>
          <a:xfrm>
            <a:off x="-45720" y="2541955"/>
            <a:ext cx="2209800" cy="830997"/>
          </a:xfrm>
          <a:prstGeom prst="rect">
            <a:avLst/>
          </a:prstGeom>
        </p:spPr>
        <p:txBody>
          <a:bodyPr wrap="square">
            <a:spAutoFit/>
          </a:bodyPr>
          <a:lstStyle/>
          <a:p>
            <a:r>
              <a:rPr lang="en-US" sz="1200" dirty="0"/>
              <a:t>By DK1k - Own work, CC BY-SA 4.0, https://</a:t>
            </a:r>
            <a:r>
              <a:rPr lang="en-US" sz="1200" dirty="0" err="1"/>
              <a:t>commons.wikimedia.org</a:t>
            </a:r>
            <a:r>
              <a:rPr lang="en-US" sz="1200" dirty="0"/>
              <a:t>/w/</a:t>
            </a:r>
            <a:r>
              <a:rPr lang="en-US" sz="1200" dirty="0" err="1"/>
              <a:t>index.php?curid</a:t>
            </a:r>
            <a:r>
              <a:rPr lang="en-US" sz="1200" dirty="0"/>
              <a:t>=77847428</a:t>
            </a:r>
          </a:p>
        </p:txBody>
      </p:sp>
      <p:pic>
        <p:nvPicPr>
          <p:cNvPr id="6" name="Picture 5" descr="A cat sitting in front of a mirror posing for the camera&#10;&#10;Description automatically generated">
            <a:extLst>
              <a:ext uri="{FF2B5EF4-FFF2-40B4-BE49-F238E27FC236}">
                <a16:creationId xmlns:a16="http://schemas.microsoft.com/office/drawing/2014/main" id="{3DCC59D4-DC2A-134E-AD0A-5BE75AC23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23" y="3483333"/>
            <a:ext cx="1563172" cy="2084228"/>
          </a:xfrm>
          <a:prstGeom prst="rect">
            <a:avLst/>
          </a:prstGeom>
        </p:spPr>
      </p:pic>
      <p:sp>
        <p:nvSpPr>
          <p:cNvPr id="5" name="Rectangle 4">
            <a:extLst>
              <a:ext uri="{FF2B5EF4-FFF2-40B4-BE49-F238E27FC236}">
                <a16:creationId xmlns:a16="http://schemas.microsoft.com/office/drawing/2014/main" id="{00385E96-EF80-8A45-ADAD-1346A262A512}"/>
              </a:ext>
            </a:extLst>
          </p:cNvPr>
          <p:cNvSpPr/>
          <p:nvPr/>
        </p:nvSpPr>
        <p:spPr>
          <a:xfrm>
            <a:off x="45720" y="5573375"/>
            <a:ext cx="2026920" cy="1200329"/>
          </a:xfrm>
          <a:prstGeom prst="rect">
            <a:avLst/>
          </a:prstGeom>
        </p:spPr>
        <p:txBody>
          <a:bodyPr wrap="square">
            <a:spAutoFit/>
          </a:bodyPr>
          <a:lstStyle/>
          <a:p>
            <a:r>
              <a:rPr lang="en-US" sz="1200" dirty="0"/>
              <a:t>By </a:t>
            </a:r>
            <a:r>
              <a:rPr lang="en-US" sz="1200" dirty="0" err="1"/>
              <a:t>Mandruss</a:t>
            </a:r>
            <a:r>
              <a:rPr lang="en-US" sz="1200" dirty="0"/>
              <a:t> - This file was derived from:  Maine Coon female 2.jpg, CC BY-SA 4.0, https://</a:t>
            </a:r>
            <a:r>
              <a:rPr lang="en-US" sz="1200" dirty="0" err="1"/>
              <a:t>commons.wikimedia.org</a:t>
            </a:r>
            <a:r>
              <a:rPr lang="en-US" sz="1200" dirty="0"/>
              <a:t>/w/</a:t>
            </a:r>
            <a:r>
              <a:rPr lang="en-US" sz="1200" dirty="0" err="1"/>
              <a:t>index.php?curid</a:t>
            </a:r>
            <a:r>
              <a:rPr lang="en-US" sz="1200" dirty="0"/>
              <a:t>=79389146</a:t>
            </a:r>
          </a:p>
        </p:txBody>
      </p:sp>
    </p:spTree>
    <p:extLst>
      <p:ext uri="{BB962C8B-B14F-4D97-AF65-F5344CB8AC3E}">
        <p14:creationId xmlns:p14="http://schemas.microsoft.com/office/powerpoint/2010/main" val="40623596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1771</TotalTime>
  <Words>3205</Words>
  <Application>Microsoft Macintosh PowerPoint</Application>
  <PresentationFormat>Widescreen</PresentationFormat>
  <Paragraphs>359</Paragraphs>
  <Slides>40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Cambria Math</vt:lpstr>
      <vt:lpstr>Office Theme</vt:lpstr>
      <vt:lpstr>CS440/ECE448 Lecture 25:  Classifiers</vt:lpstr>
      <vt:lpstr>Classifiers</vt:lpstr>
      <vt:lpstr>Classifiers</vt:lpstr>
      <vt:lpstr>Definition of “Classifier”</vt:lpstr>
      <vt:lpstr>Example: Naïve Bayes</vt:lpstr>
      <vt:lpstr>Example: Bayesian Network</vt:lpstr>
      <vt:lpstr>Nearest Neighbors Classifier</vt:lpstr>
      <vt:lpstr>Example of Nearest-Neighbor Classification</vt:lpstr>
      <vt:lpstr>K-Nearest Neighbors (KNN) Classifier</vt:lpstr>
      <vt:lpstr>K-Nearest Neighbors (KNN) Classifier</vt:lpstr>
      <vt:lpstr>Linear Classifiers</vt:lpstr>
      <vt:lpstr>Linear Classifiers in General</vt:lpstr>
      <vt:lpstr>Classifiers</vt:lpstr>
      <vt:lpstr>Accuracy</vt:lpstr>
      <vt:lpstr>Classifiers</vt:lpstr>
      <vt:lpstr>Accuracy on which corpus?</vt:lpstr>
      <vt:lpstr>Training vs. Test Corpora</vt:lpstr>
      <vt:lpstr>Accuracy on which corpus?</vt:lpstr>
      <vt:lpstr>Training vs. Development vs. Evaluation Corpora</vt:lpstr>
      <vt:lpstr>Classifiers</vt:lpstr>
      <vt:lpstr>Accuracy</vt:lpstr>
      <vt:lpstr>The problem with accuracy</vt:lpstr>
      <vt:lpstr>The problem of unbalanced class distributions</vt:lpstr>
      <vt:lpstr>The solution: Confusion Matrix</vt:lpstr>
      <vt:lpstr>False Positives &amp; False Negatives</vt:lpstr>
      <vt:lpstr>Recall &amp; Precision</vt:lpstr>
      <vt:lpstr>Classifiers</vt:lpstr>
      <vt:lpstr>Perceptron</vt:lpstr>
      <vt:lpstr>Perceptron</vt:lpstr>
      <vt:lpstr>Differentiable Perceptron</vt:lpstr>
      <vt:lpstr>Differentiating tanh</vt:lpstr>
      <vt:lpstr>Differentiating the error</vt:lpstr>
      <vt:lpstr>Comparing logistic regression vs. the perceptron</vt:lpstr>
      <vt:lpstr>Classifiers</vt:lpstr>
      <vt:lpstr>Signed vs. Unsigned Classification Functions</vt:lpstr>
      <vt:lpstr>The relationship between sgn(β) and u(β)</vt:lpstr>
      <vt:lpstr>Signed vs. Unsigned Logistic Regression</vt:lpstr>
      <vt:lpstr>The relationship between tanh⁡(β) and σ⁡(β)</vt:lpstr>
      <vt:lpstr>A question for you to solve…</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CS440/ECE448 Lecture 17: Bayesian Inference</dc:title>
  <dc:creator>Mark Hasegawa-Johnson</dc:creator>
  <cp:lastModifiedBy>Hasegawa-Johnson, Mark Allan</cp:lastModifiedBy>
  <cp:revision>136</cp:revision>
  <cp:lastPrinted>2019-03-04T17:16:09Z</cp:lastPrinted>
  <dcterms:created xsi:type="dcterms:W3CDTF">2017-10-23T18:30:07Z</dcterms:created>
  <dcterms:modified xsi:type="dcterms:W3CDTF">2020-04-01T00:41:02Z</dcterms:modified>
</cp:coreProperties>
</file>