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9" r:id="rId15"/>
    <p:sldId id="320" r:id="rId16"/>
    <p:sldId id="321" r:id="rId17"/>
    <p:sldId id="322" r:id="rId18"/>
    <p:sldId id="323" r:id="rId19"/>
    <p:sldId id="324" r:id="rId20"/>
    <p:sldId id="325" r:id="rId21"/>
    <p:sldId id="274" r:id="rId22"/>
    <p:sldId id="326" r:id="rId23"/>
    <p:sldId id="285" r:id="rId24"/>
    <p:sldId id="286" r:id="rId25"/>
    <p:sldId id="284" r:id="rId26"/>
    <p:sldId id="327" r:id="rId27"/>
    <p:sldId id="328" r:id="rId28"/>
    <p:sldId id="275" r:id="rId29"/>
    <p:sldId id="300" r:id="rId30"/>
    <p:sldId id="306" r:id="rId31"/>
    <p:sldId id="330" r:id="rId32"/>
    <p:sldId id="333" r:id="rId33"/>
    <p:sldId id="331" r:id="rId34"/>
    <p:sldId id="332" r:id="rId35"/>
    <p:sldId id="33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3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0T22:30:51.22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4606 1,'0'99,"0"-13,0-67,0-1,0-9,0 1,0 3,0-3,0 4,0-5,0 1,0 3,0 3,0-2,0 6,0-10,0 10,0-9,0 8,0-8,0 3,0-5,0 6,0-5,0 5,0-6,0 0,0 6,0-5,0 5,0-6,0 1,4 3,-3-3,3 4,-4-5,0 0,4 4,-3-3,3 3,-4-4,0 4,0-4,0 4,0-4,0 5,0-4,0 3,0 2,0 0,0 1,0 3,0-3,0 5,0-1,0 1,0-5,0 3,0-8,0 3,0 0,0-3,0 9,0-10,0 10,0-5,0 1,0 3,0-3,0 0,0 3,0-8,0 3,0-5,0 1,0 3,0-2,0 2,0 2,0-5,4 5,-3-6,3 0,-4 5,0 1,0 0,0-1,0 1,0-5,0 5,0-6,0 1,0 3,0-3,0 4,0-6,0 10,0-6,0 6,0-3,0 0,0 6,0 0,0-1,0 1,0 0,0-1,0 1,0 0,0 0,-4-1,2-4,-2-2,4-4,0-1,0 5,-8-8,-2-2,-4-5,1-3,3 4,1 0,-5 0,4 0,-4 0,4 0,-4 0,3 0,-3 0,4 0,-4 0,3 0,-4 0,1 0,3 0,-3 0,4 0,-5 0,5 0,-10 0,9 0,-3 0,-1 0,5 0,-5 0,6 0,-1 0,-4 0,4 0,-4 0,5 0,-1-5,-3 4,2-3,-2 4,4-4,1 3,-6-3,4 4,-4 0,5 0,-6 0,0 0,-1 0,-4 0,9 0,-8 0,3 0,0 0,-3 0,8 0,-9 0,10 4,-5-3,6 3,-6-4,4 0,-3 5,4-4,1 3,-5-4,3 4,-2-3,3 3,1-4,-5 4,4-3,-9 4,8-5,-3 0,4 4,1-3,-5 3,4-4,-4 4,5-3,-1 7,-3-7,7 7,-7-7,8 8,-9-4,4 4,-4-4,9 3,-8-7,7 7,-11-3,7 0,-2 3,2-2,-5 3,5 1,-10 0,9 0,-3-5,4 4,-4-4,3 4,-3-3,5-2,0-4,-4 0,3 0,-4 0,4 0,1 0,-5 0,4 0,-4 0,9 11,1-4,4 9,0-7,0 0,0 4,0-2,0 7,0-2,0 4,-5 1,4 0,-4 5,1-3,3 3,-4 1,0-5,4 11,-9-5,9 0,-4 4,0-4,4 0,-10 5,10-5,-9 0,4 5,0-11,-4 5,9-7,-8-4,8 3,-3-3,0 0,3-2,-3-5,4 1,0 3,0-3,0 4,0-5,0 1,0 3,0-2,0 2,0-4,-22-15,13 7,-18-13,18 12,-6 0,5 0,-5 0,6 0,-6 0,4 0,-3 0,-1 0,5 0,-5 0,6 0,-1 0,-3 0,2 0,-2 0,3 0,1 0,-4 0,2 4,-3-3,5 3,0-4,-4 0,3 4,-3-3,4 8,0-8,-1 3,-4 0,4-3,-4 3,5-4,-1 0,-3 0,2 4,-3-2,5 2,-1 0,1-3,-5 3,8 0,-7-3,4 7,-2-7,-2 3,3 0,1-3,-5 4,4-1,-9-3,8 7,-3-7,4 3,1 0,-1-3,-4 8,4-8,-4 3,5 0,0-3,-4 7,3-7,-4 3,5 0,0 1,0 0,4 7,1-6,4 7,0 0,0-2,0 2,-4-4,3 1,-7-1,7 5,-8-3,8 3,-7-5,7 6,-8-5,8 5,-7-6,2 5,1-3,-4 3,3 1,1-5,-4 10,7-10,-6 5,7-1,-8-3,3 8,-3-8,-2 8,2-8,3 8,-2-8,2 3,1 1,-3-5,7 5,-8-6,4 1,0-1,0 0,1 1,-1-1,0 0,-4 0,8 0,-7 4,7-3,-3 3,0-4,3 0,-3 5,0-4,3 4,-8-5,8 0,-3 6,0-5,3 10,-3-4,-1-1,4 5,-7-10,7 5,-3-1,4-3,0 3,-5-5,4 1,-10-2,5-3,-7-1,-6-4,8 0,-13 0,13 0,-8 0,8 0,-4 0,1 0,3 0,-4 0,1 5,3-4,-3 3,-1 1,4-4,-8 4,8-1,-4-3,6 3,-1-4,1 4,-5-3,4 3,-4-4,5 0,0 0,-10 4,7-2,-7 2,10 0,-1-3,-4 3,4-4,-4 0,5 0,0 0,-5 0,4 4,-4-3,5 3,-1-4,1 4,-5-3,-1 8,0-8,0 8,6-8,-1 3,1 0,-1-3,-4 3,4 0,-3-3,4 3,0 0,0 1,-1 1,1 2,0-7,0 7,-4-7,7 7,-10-7,10 7,-8-7,5 8,0-8,-1 7,1-7,0 7,-1-3,1 1,4 5,1-2,4 5,0-2,0-3,0 1,0 3,0-2,0 2,0-3,0-1,-4 4,3-2,-4 2,1-3,3-1,-7 4,7-2,-4 2,1-3,3-1,-3 5,4-4,0 3,0-3,0-1,0 3,0-2,0 2,0-3,0 0,-4 5,-2-4,-3 4,4-5,-4 0,3 6,-3-5,-2 10,2-9,-1 3,0-5,5 6,-3-5,7 5,-8-6,8 0,-7 1,7-1,-8 0,5 0,-1 0,-8 0,7 1,-8-1,5 0,-1 0,-4 1,8 0,-8-1,4-4,3 4,-6-4,8 0,-5 4,1-5,0 2,4 5,-4-5,4 7,-4-4,4 1,-3-1,2 0,1 0,-3 1,2-1,-3 0,-1 1,5-1,-3 0,2 1,1-1,-3 1,6-1,-6 0,7 3,-3-2,0 3,-5-8,-1-1,-3-4,3 0,1 0,-5 4,4-3,-4 7,-1-7,5 8,-5-8,1 7,3-7,-4 8,6-8,-1 8,1-8,-1 3,-3 0,2-3,-3 3,5-4,0 0,-5 0,4 4,-3-3,4 3,0-4,-5 0,4 0,-3 0,4 0,0 0,-4 0,3 4,-3-3,3 3,1-4,-4 0,2 4,-2-3,3 4,1-5,-4 4,3-3,-4 3,6 0,-1-3,-5 3,4-4,-3 0,4 0,-3 0,2 0,-2 0,3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0T22:40:11.85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0,'83'0,"1"0,0 0,-2 0,-1 0,-21 0,-26 0,8 0,-12 0,-10 0,-4 0,3 0,-3 0,0 0,3 0,-8 0,3 0,1 0,-5 0,5 0,-6 0,0 0,10 0,-8 0,8 0,-5 0,2 0,0 0,3 0,-3 0,-1 0,5 0,-5 0,6 0,0 0,-1 0,1 0,0 0,-1 0,-4 5,3-4,-3 3,5-4,0 0,-1 0,-4 4,3-3,-3 3,5-4,-1 0,29 9,-16-6,17 6,-23-5,8 3,-10-2,17 0,-20 0,10-4,-4 9,0-9,5 9,-5-9,0 9,5-9,-11 8,5-7,-1 2,-4-4,5 0,-6 5,-1-4,1 4,0-5,4 0,-4 4,-1-3,0 4,-10-5,10 0,-10 4,10-3,-10 3,5 0,-6-3,0 8,6-8,-5 7,5-7,-1 3,-3 0,8-3,-8 8,8-8,-3 8,5-4,8 1,0 4,3-4,-6 0,-5 3,0-8,-1 8,1-8,0 9,0-9,-1 8,1-8,0 4,-1-1,-4-2,3 7,-3-8,5 8,-6-8,5 8,-4-7,-1 2,14 1,-11-4,12 8,-10-8,1 4,0-5,5 5,-3-4,3 4,1-5,-5 5,5-4,-7 4,1-5,0 0,-1 0,1 4,0-3,-1 4,1-5,0 4,-6-2,14 7,-11-8,12 4,-9-5,-1 0,1 0,0 4,-1-3,1 4,0-5,-1 0,-4 0,4 0,-5 0,1 0,-2 0,0 0,-4 0,4 4,-5-3,5 2,1-3,6 0,-1 0,1 0,0 0,0 0,-6 0,0 0,-6 0,0 0,1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0T22:31:02.50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5537 1,'-10'35,"0"-7,-1-8,1-5,-6 12,4-5,-4 5,6-7,-1 1,-4 0,4-1,0-4,2 4,3-5,-4 6,-1 0,1-1,-1 1,1 0,-1-1,1-4,0 3,0-8,0 8,0-8,0 9,0-5,0 1,0-2,0 1,0-5,4 5,-2-6,2 5,-3-3,-1 3,5-4,-4-1,3 6,-3-5,-1 5,5-6,-4 0,3 6,1-5,-4 5,4-6,0 5,-4-3,4 3,0 1,-4-5,8 5,-7-6,7 1,-8-1,8 4,-8 3,8-2,-4 1,1-6,3 1,-3 3,0-3,3 4,-4-5,1 1,3 3,-7-2,7 2,-4-4,5 1,-4 3,-1-7,-8 2,4-8,-4 0,4 0,0 0,-5 0,4 0,-4 0,5 0,-1 0,-3 0,2 0,-8 0,9 0,-5 0,0 0,5 0,-10 0,4 0,1 0,-5 0,4 0,-5 0,0 0,1 0,-1 0,0 0,0 0,0 0,0 0,1 0,-1 0,5 0,-4 0,10 0,-5 0,6 0,-1 0,-4 0,4 4,-4-3,5 4,0-5,-4 4,3 1,-3 0,4-1,0-1,0 2,4 8,1-4,4 4,0-4,0 4,0-3,0 3,0-4,0 1,0 3,0-3,0 4,0-5,0 0,-4 10,3-8,-7 7,7-8,-4 4,1-3,3 3,-3 1,0-5,3 10,-8-10,8 10,-7-10,7 5,-8-1,7-3,-6 3,7-5,-8 6,7-5,-6 5,7-6,-8 5,3 2,0 0,-3 3,3-8,-4 8,0-3,-1 5,1-1,-1 1,1-5,0 3,0-3,0-1,0 5,4-10,-3 10,3-10,1 10,-4-9,8 3,-7-5,7 1,-8 3,8-2,-3 2,4-4,-4 1,3 3,-8-7,8 11,-7-11,7 7,-11-9,2-4,-4-1,1-3,4 4,-6 0,5 0,-10 0,4 0,-5 0,1-5,-1 4,0-4,-6 5,-1 0,0 0,-5 0,11 0,-5 0,6 0,0 0,5 0,-3 0,8 0,-8 0,8 0,-9 0,9 0,-3 0,4 0,-4 0,3 0,-3 0,4 0,1 0,-5 0,4 0,-3 0,4 0,0 0,-5 0,4 0,-3 0,4 0,0 4,-5-3,4 4,-3-2,8 6,1 1,4 2,0 1,0-3,0 3,0-4,0 1,0 3,0-3,0 4,0 0,0 2,0 0,0 3,-5-3,4-1,-8 5,8-10,-9 10,9-10,-3 5,-1-6,4 1,-3 3,0-3,3 4,-3-5,4 1,-5 3,4-2,-3 2,4-4,0 1,-4 3,3 3,-7-2,7 1,-4-6,1 0,3 5,-3-4,0 4,3-5,-4 1,1-1,3 4,-7-2,7 2,-3-4,0 0,3 4,-4-3,5 3,-4-4,3 0,-7 1,3 3,-1-3,-1-1,6 3,-7-7,3 8,0-4,-3-1,3 1,0 0,-3 0,3 0,-4-4,-4-2,3 1,-2-3,3 7,-1-7,1 7,-4-7,3 3,-4-4,5 4,0-3,-4 3,3 0,-4-3,5 3,0-4,-5 0,4 4,-4-3,5 7,-1-7,1 3,-1 0,1 1,0 1,-5 2,4-7,-4 7,5-7,-1 3,-3-4,3 4,-3-3,4 3,-7-4,5 0,-5 0,7 0,0 0,-10 0,8 0,-8 0,5 0,-2 0,0 0,-3 0,8 0,-9 0,10 0,-5 0,5 0,1 0,-4 0,2 0,-2 0,4 0,0 0,-4 0,3 0,-4 0,5 4,0-3,-4 3,7 4,-6-6,11 14,-7-10,7 7,-7-4,3 0,-1 0,-1-1,1 5,1-2,-3 2,7-4,-8 1,4-1,0 1,-4-1,4 5,-5-3,4 3,-2-4,2 4,-3-3,-2 8,2-8,-2 8,2-8,-1 3,4 1,-2-5,3 5,-5-1,4-3,-3 3,4 0,-1-3,-3 3,4-4,0-1,-4 5,8-3,-8 3,8-4,-8-1,8 1,-7-1,7 0,-3 5,-1-4,4 4,-3-5,4 0,-4 5,3-4,-3 4,4-5,0 0,-5 5,4-4,-3 3,4-4,0 0,0 4,-4-3,3 3,-3-4,4 0,-5 5,4-4,-7 3,7-4,-3 0,0 3,0-6,-9 2,3-8,-2 0,-1 0,3 0,-3 0,4 0,-1 0,-3 0,2 0,-3 0,5 0,-6 0,5 0,-5 0,6 0,-1 0,-3 4,2-3,-2 3,3-4,1 4,-5-3,4 3,-4-4,5 0,-1 4,-4-3,8 8,-6-8,2 3,-1-4,-2 0,3 0,1 4,-5 1,4 0,-4-1,5 1,-1-4,-3 7,2-7,-3 3,5 0,-1-3,-4 8,3-8,-8 8,9-8,-5 4,6-5,0 4,-5-3,4 3,-4 0,5-3,-1 4,1-1,-1-3,-3 3,3-4,-4 0,6 0,-1 4,-4-3,3 3,1 4,5 1,4 6,0-2,0-4,0 0,0 4,0-3,0 3,0-3,0-1,-4 4,3-2,-3 7,4-2,-5 4,4-4,-4 4,1-5,3 1,-4 3,1-8,3 3,-4-4,1 4,3-3,-4 3,5-5,0 1,-4 3,3-2,-4 2,5-3,-4-1,3 4,-3-3,4 3,-4-4,3 0,-7 4,7-3,-3 3,0-4,3 1,-8-1,8 4,-7-8,7 11,-8-10,8 7,-7-4,3 0,-4-4,0 3,4 1,-3-3,3 10,-1-10,-2 3,3 3,-4-6,4 7,-7-5,10 1,-10-4,7 7,0-7,-4 8,4-4,-4-4,1 3,-5-7,3 3,-2-4,3 0,-4 0,3 0,-3 0,4 0,0 0,-5 0,4 0,-4 0,4 0,1 0,-10 0,7 0,-6 0,8 0,-5 0,5 0,-5 0,1 0,3 0,-4 0,1 0,3 0,-3 0,4 0,-5 0,5 0,-5 0,6 0,-1 0,-4 0,4 0,-4 0,5 0,-6 0,4 0,-3 0,4 4,1-3,-1 8,1-8,-1 3,-8 1,6-4,-7 3,10 0,-1-2,-4 2,4-4,-4 0,5 4,-1-3,-3 3,2-4,-2 4,4-3,0 3,-1 4,1-6,4 14,-4-10,8 7,-3-4,4 0,0 5,0-4,0 3,0-3,0-1,0 6,-5 0,4 6,-8 0,8-1,-9 1,9-5,-8 3,8-8,-4 3,1-5,3 1,-8-1,4 0,0 0,-3 0,4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0T22:36:41.08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0,'70'5,"0"0,-1 0,22 0,-16 1,-35 4,-15-6,-10-4,5 5,-5-4,1 4,4-5,-10 4,10-3,-10 3,10 1,-10-4,10 4,-10-1,10-3,-5 3,1 0,4-3,-5 8,6-8,-5 4,3-1,-3-3,-1 4,5 0,-10-4,5 7,-1-7,-3 8,8-8,-8 7,3-7,5 7,-3-6,4 6,0-7,-10 3,10 1,-10-4,10 3,-10 1,10-4,-10 3,5 0,-1-3,-3 3,8 1,-3-4,-1 3,5 1,-10-4,10 4,-9-5,3 0,0 0,-3 0,3 4,-4-3,4 3,2-4,-1 0,5 0,-5 5,6-4,-5 3,3-4,-3 0,4 0,-4 0,4 0,-10 0,5 0,-1 0,2 5,-1-4,5 4,-10-5,10 0,-10 0,14 4,-12-3,11 4,-12-5,8 0,-8 4,8-3,-3 3,0-4,3 5,-3-4,-1 4,5-5,-10 0,10 0,-10 4,10-3,-10 3,10-4,-9 0,8 0,-8 0,12 0,-11 0,11 0,-12 0,3 0,-4 0,4 0,-3 0,3 0,-4 4,4-3,-3 3,8-4,-8 0,3 0,0 0,-3 0,8 0,-8 5,8-4,1 3,2-4,-2 0,-1 0,-3 4,5-3,-1 4,1-5,0 5,-1-4,1 3,0 1,-1-4,1 4,-5-5,3 4,-3-3,4 4,1-5,0 5,0-4,-6 3,14 1,-11-4,7 4,-6-1,-3-2,4 2,7 1,-5-4,5 4,-1 0,-3-3,3 3,1-5,-5 4,11-2,-11 2,4-4,1 0,-5 5,5-4,-7 3,1 1,0-4,-1 4,10-1,-7-2,2 6,-5-7,-5 4,6-1,0-3,-1 8,7-7,-5 2,5 1,-7-4,1 4,0-1,0-3,-1 4,1 0,0-4,-1 3,1-4,9 5,-7-4,7 4,-10-5,1 0,0 4,0-3,5 4,-4-5,0 0,-3 0,-3 0,5 0,-1 0,-4 0,3 0,-8 0,3 0,-4 0,-1 0,4 0,-3 0,3 0,1 0,2 0,10 0,3 0,5 0,-6 0,4 0,-4 0,0 0,-1 0,-6 0,-1 0,-4 0,3 0,-8 0,9 0,-10 4,10-3,-5 3,1-4,9 0,-8 0,10 0,-6 0,-1 0,1 0,0 0,-1 0,1 0,0 0,0 0,-6 0,5 0,-1 0,-2 0,2 0,-5 0,-3 0,3 0,0 0,2 0,5 0,0 0,-1 0,1 0,6 0,-5 0,4 0,-5 5,0-4,5 4,-9-5,15 0,-20 0,13 4,-9-3,-1 4,4-5,-9 4,4-3,-5 3,1-4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0T22:37:16.58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1 200,'30'-16,"-1"2,-8-2,-1 10,-4-8,-2 9,-4-1,-1 2,1 0,2 3,-1-3,7-1,3 4,1-8,11 2,-5 1,6-4,0 9,-6-9,-1 9,-7-4,-4 1,-2 3,-4-3,-1 4,4 0,-2 0,7 0,-3 0,12 0,-5-5,11 4,-5-9,6 9,0-9,-6 8,4-8,-14 9,7-4,-15 5,5 0,-6 0,1 0,-1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0T22:37:19.44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0,'35'0,"-3"0,-11 0,0 0,-1 0,1 0,0 0,-1 0,1 0,0 0,0 0,-1 0,1 5,0-4,-1 4,1-5,-5 0,3 4,-3-3,-1 4,5-5,-10 0,5 0,-6 4,1-3,3 3,-3-4,4 0,-5 0,0 4,4-3,2 8,4-8,8 9,1-9,6 4,0 0,0-4,0 4,0 0,0-4,0 5,-6-6,-1 4,-6-3,-1 4,1-1,0-2,-1 2,1-4,0 5,-1-4,1 4,6 0,-5-4,5 4,-7 0,7-4,-5 3,5-4,-7 0,1 0,0 5,-1-4,1 4,0-5,-1 0,1 0,0 0,0 0,-1 4,-4-3,3 4,-3-5,5 0,-1 0,1 0,0 0,-1 0,1 5,9-4,-1 3,2-4,-4 0,-1 0,-3 5,9-4,-10 4,11-5,-5 0,6 0,-6 0,5 0,-5 0,0 0,4 5,-4-4,1 4,3-5,-10 5,11-4,-11 3,20 1,-12 2,13-1,-9 4,0-4,-6 1,5 3,-5-9,6 9,7-3,-5 4,5-4,-1 4,-4-10,12 10,-12-10,5 10,-18-10,15 4,-24-5,13 4,-18-3,0 3,1-4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0T22:37:23.00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1 268,'48'0,"-3"0,-22 0,2 0,-3 0,0 0,5 0,-7 0,-4 0,4 0,-5 0,1 0,3 0,-8 0,8-10,-3 8,0-7,3 9,-3 0,4 0,1-5,0 4,0-8,5 8,-4-9,11 4,-11 0,5-4,-7 9,1-8,0 8,-6-8,0 8,-6-4,0 5,5 0,-4-4,3 3,2-3,0-1,6 4,6-9,-5 9,4-9,1 4,-5 0,5-4,-1 4,-3 0,3-4,1 4,1 0,0-4,4 4,-4-5,6 0,0 4,-5-2,-3 7,-5-7,0 8,-6-4,0 1,-6 3,0-3,4 4,-3 0,3 0,1 0,2 0,5 0,-1 0,7 0,1 0,0 0,5 0,-11 4,-1-2,-6 6,-6-7,0 4,5-5,-8 7,2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0T22:37:57.68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1,'0'32,"0"-5,0-18,0 1,0 3,0-2,0 2,0-4,0 1,0 8,0-1,0 7,0-3,0 0,0 5,0-3,0 3,0-5,0 0,0-1,0 1,0 0,4-6,-3 5,3-10,-4 5,4-6,-3 1,4 3,-5-3,0 3,0-4,0 4,0-3,0 3,4-3,-3 4,3-3,-4 3,0-5,4 1,-3 3,7-7,1 3,1-9,3 0,1 0,2 0,-1 0,0 0,-1 0,-3 4,3-3,-4 3,-1-4,4 4,-3-3,9 7,-9-6,10 2,-5 1,6-4,-5 4,3-1,-8-3,3 4,-4-5,-1 0,4 0,-2 4,2-3,-4 2,5-3,-3 0,8 5,-8 0,8 5,-8-4,3-2,-5 0,1-3,3 4,-6 3,1-2,-8 11,0-2,0 0,0 5,0-5,0 1,0 3,0-3,0 0,0 3,0-8,0 8,0-8,0 8,0-3,0 4,0 1,0-5,0 3,0-3,0 5,0-1,0 1,0-5,0 3,0-3,0-1,0 5,0-10,0 10,0-5,0 6,0-5,0 3,0-8,0 8,0-8,0 3,0-4,0-1,0 4,0-3,0 3,0-4,0 0,0 5,4-3,-3 8,3-8,1 8,-4-8,8 8,-8-8,4 3,-5-4,0-1,4 6,-2-5,2 5,-4-6,0 0,0 4,8-6,2 1,4-8,5 0,-8 0,3 0,0 0,2 0,0 0,3 0,-8 0,8 0,-8 0,8 0,-3 0,0 0,-2 0,0 0,-3 4,3-3,1 3,-5 0,10-3,-10 8,10-8,-4 7,4-7,-4 8,3-3,-3-1,5 0,-6-1,5-3,-10 7,5-7,-6 8,0-8,5 3,-4-4,0 8,-6 2,-4 4,0-1,0-4,0 6,0 0,0 6,0 0,0-1,0 1,0 0,0-1,0-4,-4-2,3-4,-4-1,5 4,0-3,0 3,0 1,0 1,0 6,0 0,-4 0,3 5,-4-4,5 11,0-11,-5 5,4-7,-4 1,5 0,0-1,0 1,0-5,0-2,0 1,0-5,0 10,0-10,0 5,0-6,0 0,0 10,0-7,0 6,0-4,0-3,0 9,0-5,0 1,0-2,0-4,0-1,0 4,0-2,0 2,12-8,-4-1,9 0,-3 2,-3-1,8 4,-8-3,8-1,-8 4,8-8,-8 7,3-7,-4 7,4-7,-3 8,3-8,-5 3,1 0,3-3,-2 7,2-7,-3 3,-1-4,4 5,-2-4,2 3,-3-4,-1 0,5 0,-3 0,3 0,-4 0,-1 0,4 4,-3-3,3 3,-4-4,1 4,3 1,-7 4,3 0,-9 4,0-4,0 4,0-4,0 4,0-3,0 9,0-4,0 6,0 6,0-5,0 4,0-5,4 0,-3 0,4-1,-5 1,0-5,5 3,-4-8,3 8,-4-8,0 8,4-8,-3 8,4-8,-5 8,0-3,0 0,0 3,0-3,0 4,0 1,0-5,0 3,0-8,0 8,0-8,0 8,0-8,0 3,0-4,4 8,-3-6,4 11,-5-12,5 8,-4-3,3 0,-4 3,0-8,0 8,0-3,0 0,0 3,0-3,0-1,0 5,0-10,0 5,0-6,0 0,0 5,8-8,2 2,10-8,-6 0,6 0,-4 0,4 0,1 0,-5 0,3 0,-3 0,-1 0,5 0,-10 0,5 0,-6 0,0 0,5 0,-4 0,3 0,-4 0,0 0,5 0,1 0,0 0,5 0,-5 0,6 0,0 0,-1 0,7 0,-5 0,5 0,-7 0,1 0,0 0,-6 0,0 0,-6 0,1 0,-5 16,-1-8,-4 13,0-7,0 2,0 5,0-6,0 5,0-5,0 6,0 0,0 5,0-3,0 3,0-5,0 0,0 5,0-9,0 9,0-11,0 1,0 4,0-10,0 5,0-6,0 0,0 5,0-4,0 4,0-5,0 0,0 5,0-4,0 9,0-9,4 5,-3-1,3-3,-4 8,4-8,-3 3,4 1,-5-5,0 5,0-6,0 0,0 5,4 1,-3 0,4 0,-5-6,0 0,0 6,0-5,0 5,0-6,0 0,0 5,0-4,4 3,6-3,0-5,4 4,1-8,-5 7,10-7,-10 3,5-4,-6 0,1 4,3-3,-3 4,4-5,-5 0,1 0,3 3,-3-2,3 3,-4-4,0 0,4 4,-3-2,4 2,-5-4,1 0,8 4,-6-3,6 3,-8 0,4-3,-3 3,3-4,1 0,-5 0,5 0,-6 0,0 0,5 0,-4 0,3 0,-7 12,-2-5,-4 10,0-7,0 4,0 2,0-1,0 5,0-5,0 1,0 3,0-8,0 9,0-5,0 1,0 3,0-3,0 5,0-6,4 5,-3-5,4 6,-5 0,0-1,0 1,0 6,0-5,0 10,0-3,0 5,0-6,0 4,0-10,0 5,0 0,0-5,0 4,0-5,0 0,0-1,0-4,0-1,0-1,0-3,0 3,0-5,0 1,0 4,0-3,0 3,0 5,0-3,0 9,0-4,0-5,0 3,0-3,0 4,0-4,0-2,0 1,0-5,0 5,0-6,0 0,0 4,0-3,0 3,0-3,0-1,0 5,0-3,0 3,0-4,11-5,0-1,6-4,-4 0,-3 0,-1 0,5 0,2 0,5 0,-1-5,1 4,-5-4,3 5,-3 0,0 0,3 0,-8 0,8 0,-8 0,8 0,-8 0,3 0,-5 0,1 0,3 0,-3 0,3 0,-4 0,0 0,5 0,-4 0,9 0,-4 0,1 0,3-5,-3 4,5-8,-1 8,1-4,-5 1,3 3,-3-8,0 8,-2-4,-5 5,1-4,3 3,-7 8,3 1,-9 8,0-6,0-1,0 5,0 1,-5 5,4-4,-4 3,5-3,-4 4,2 1,-2 0,4-1,0 1,0 0,0-5,0 3,0-8,0 3,0-5,0 1,0 3,0-2,0 2,0 1,0 2,0 5,0 5,0 3,0 11,0-4,0 5,0 0,0-11,0 9,0-17,0 5,0-11,0 3,0-8,0 3,0-5,0 1,0 3,0-2,0 2,0-4,0 0,0 4,0-2,0 2,0-3,0-1,0 4,0-2,0 2,0-4,0 0,0 5,0-4,0 3,11-8,-3-1,8-4,-6 0,-1 0,10 0,-8 0,13 0,-8 0,4 0,1 0,-5 0,3 0,-3 0,-1 0,5 0,-10 0,5 0,-6 0,6 0,-5 0,5 0,-6 0,5 0,-3 0,3 0,1 0,-5 0,5 0,-1 0,-3 0,8 0,-8 0,8 0,-3 0,0 0,3-5,-3 4,9-8,-9 8,3-8,-10 8,1-3,3 4,-3 0,4-4,-5 3,-4 13,-1 1,-4 15,0-8,0 7,0 1,0 0,0 5,0-11,0 4,4-5,-2 0,7 0,-8-6,3 5,-4-5,0 1,0 3,5-8,-4 3,3-4,-4-1,4 5,-3-4,3 4,-4-5,0 5,4-3,-3 8,4-8,-5 8,4-8,-3 8,3-3,-4 5,0-1,4 1,-2 0,2 0,-4-1,0 1,0-5,0 3,0-8,5 8,-4-8,4 3,-5-5,0 1,0 3,0-3,0 3,0-4,0 0,0 4,0-3,0 3,0-4,0 0,0 5,0-4,0 3,0-4,0 4,0-3,0 3,0-4,13-5,-1 0,12-4,-3 0,0 0,-1 0,-4 0,-2 0,1 0,-5 0,5 0,-6 0,1 0,3 0,-3 0,3 0,-4 0,0 0,5 0,-4 0,3 0,2 0,-5 0,5 0,-1 0,-3 0,3 0,-4 0,-1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0T22:38:00.38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1,'10'35,"0"-3,0-11,-4-1,3-4,-4 3,1-8,3 9,-4-10,1 10,2-10,-7 10,7-10,-6 10,6-10,-7 10,7-10,-7 10,8-10,-8 10,7-10,-7 5,8-1,-8-3,7 3,-7-5,8 1,-8-1,7 0,-7 1,8-1,-8 0,7 1,-7 4,7-3,-2 8,-1-3,4-1,-8 5,7-10,-7 5,8-1,-8-3,8 8,-8-8,4 3,-1-4,-3-1,3 5,1-3,-4 8,7-8,-7 8,7-8,-7 8,8-8,-8 3,3 1,0-5,-3 9,3-9,-4 4,4-5,-3 0,3 4,-4-3,5 3,-4-5,3 2,-4 2,0-1,0 2,0-4,0 0,0 5,0-4,4 3,1-5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0T22:38:20.97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3201 0,'0'31,"-5"0,4-21,-4 10,5-10,-5 10,4-5,-8 6,8 0,-9 5,4-3,0 3,-3-5,3 0,0-1,-3 1,7 0,-7-1,8 1,-4-5,1 3,2-8,-7 8,8-3,-4 4,1 1,2 0,-7 0,8-1,-13 16,11-11,-12 16,14-13,-9 6,4-6,0 5,-4-5,3 6,-4 0,-1 0,1 0,-1 7,0-5,1 5,-1-7,1 0,4 0,-3 7,3-6,-5 6,1-7,4 0,-3 0,-1 15,-2-11,1 11,2-15,4 0,-6 0,1 0,4-6,-3 5,4-11,0 11,-3-11,2 10,1-9,-3 3,8 1,-9-5,9 5,-9-1,9-4,-9 20,4-17,0 16,-4-19,9 5,-8-6,8-1,-8-4,8 4,-4-5,1 6,3 6,-9-5,9 4,-8-5,3 6,0-5,-4 4,9-5,-9 6,4-5,0 5,-9 8,13-10,-13 11,14-16,-8 1,8 6,-9-5,5 4,-1-5,-4 0,4 5,0-3,-4 3,5-5,-1 0,-3-1,3 1,0 0,-3-1,7 1,-7 0,8-1,-13 10,12-7,-12 2,13-5,-8 1,3 1,-1 5,-2-6,3 5,-5-4,0 5,5 0,-3-5,3 10,-5-9,0 3,0 1,1-5,4 5,-4-1,4-4,-5 5,0 9,1-6,-1 8,0-6,5-10,-4 5,4-1,-5-3,0 3,5-5,-3 0,4-6,-1 5,-3-5,8 6,-9 0,5-1,-1 1,-4 0,5 0,-6 14,0-4,1 6,-2-4,6-11,-4 10,4-10,0 11,-3-11,3 5,0-1,-3-3,3 3,0-5,-3 0,7-6,-7 5,8-5,-8 6,7 0,-7-1,8 1,-8 15,3-12,-5 18,5-20,-4 11,4-11,0 11,-4-11,4 4,1 1,-5-5,4 11,-5-11,5 10,-3-9,3 9,-6-4,6 0,-4 5,4-5,-1 0,-3 5,4-11,0 10,-4 0,5-8,-1 4,2-17,-1 8,4-8,-8 8,8-8,-4 3,0 1,4 0,-3 6,-1-5,0 3,-1-3,-3-1,8 5,-7-10,2 10,1-10,-9 14,12-7,-11 2,7 1,1-10,-4 10,3-5,-5 6,1-5,-1 9,1-8,-1 16,0-11,-5 10,4-4,-5 6,6 0,-1 0,1 0,-5-6,4 8,-3-13,5 2,0-6,4-3,-3 0,8 3,-7-8,2 8,-4-3,4-1,-3 5,3-5,0 6,-3 0,3 5,-5-3,0 3,0 1,1-5,-2 11,2-11,-11 19,8-16,-8 17,10-20,0 10,0-9,-5 9,4-10,1 5,1-6,4 5,-5-4,0 5,1-6,0-1,-1-4,6 3,-4-3,3 5,-4-1,4 1,-4 0,0 4,3-4,-6 4,7-4,-4 0,-1-1,5-4,-3 9,3-7,-5 3,1-1,4-5,-3 12,3-5,-6 11,1-5,0 6,-1 0,1 0,-1 7,0-6,0 13,0 10,0-12,0 10,1-28,5 5,-4-11,4 10,0-14,-4 7,9-9,-8 4,8-4,-9 3,9-8,-3 8,-1-8,4 3,-8 1,8-5,-3 5,-1-1,-1 2,0-1,-3 5,3 5,-4-2,4 7,-4-10,5 1,-1 0,-4-1,5 1,-1-5,-4 3,5-3,-1 5,-4-1,9-4,-8 3,4-8,-1 8,-3-3,4 0,-1 3,-3-3,3 4,-4 5,0-3,0-2,5-1,-4-8,3 8,1-8,-4 3,8-4,-7-1,7 5,-8-3,8 3,-7-4,2-1,1 6,-3-5,2 10,-4-6,0 2,0 2,5-7,-4 3,8-4,-7-1,7 0,-8 1,8-1,-7 0,2 1,1-1,-4 5,4-3,-1 9,-2-10,7 10,-8-5,3 6,0 0,-3-6,8 5,-8-5,4 10,-5-8,5 6,-4-7,8 0,-8-2,8-4,-3 4,-1-3,4 3,-7-5,7 1,-8 3,8-2,-3 2,4-4,-4 1,-1 3,-1-3,2 4,0-5,3 0,-8 5,8-4,-3 4,0-5,3 0,-3 4,0-3,3 2,-3-3,4 4,0-3,0 3,0-4,0 3,-5-2,4 4,-3-5,0 0,3 4,-3-4,0 4,3-4,-7 0,7 4,-7-3,7 3,-4-4,5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DA583-7174-224E-82D9-7DF649BFBB08}" type="datetimeFigureOut">
              <a:rPr lang="en-US" smtClean="0"/>
              <a:t>3/10/20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4A961-86C4-144B-BEEC-089543280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78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8561-DEB9-F444-B6A0-541CC0817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A70C5E-B068-6242-B221-8DA4881E9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E7103-6D18-CA49-BBD6-A90F505E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9697-3A59-1347-9DF0-97FCFA02BBA5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E17AF-F628-EC4A-8B64-5DE671496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47160-ED92-FA48-BA09-FF5AF10B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558F7-847C-F84F-A3C9-C9ED8215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02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80181-246A-2746-B9F9-7EC73F84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58E2B4-D210-7B49-AB7C-339EE7989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69469-FBBF-2B4C-BECD-435D3149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9697-3A59-1347-9DF0-97FCFA02BBA5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C7DA4-E16A-3E48-A2D8-11D35457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1880A-9B96-5C4D-B560-35D42663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558F7-847C-F84F-A3C9-C9ED8215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7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667B35-B08C-C241-A2A1-4E2A15AA13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89DE9-524A-D84A-8653-CF6BDF443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05D62-5650-B343-BCED-3BADD6A40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9697-3A59-1347-9DF0-97FCFA02BBA5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50A8B-AC63-264E-BAC0-317504C0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241C6-DB76-094E-98A1-F180FC90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558F7-847C-F84F-A3C9-C9ED8215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C9221-AD69-114E-9642-ACE7D9A1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7FBD1-6FCC-C84A-9785-13EBB710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C5A79-C5F2-B64A-9323-DBB376B2B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9697-3A59-1347-9DF0-97FCFA02BBA5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3A742-8FDD-264F-8D33-C8DCBB73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691FE-CCD3-894D-A787-3D30EFFAD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558F7-847C-F84F-A3C9-C9ED8215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90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575AD-7BD0-884A-AE68-51936144F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3E935-B8CF-2B41-9654-492A36550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B1BCE-EEA4-1641-9529-401FBC8B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9697-3A59-1347-9DF0-97FCFA02BBA5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EBE76-6B80-2C45-9CDD-E987B3A0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57848-AE1F-9247-B3ED-A22792F39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558F7-847C-F84F-A3C9-C9ED8215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9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D7B1-F7A8-3644-AEC5-D62B3BC95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66A1D-82E8-2E43-99C4-E148EBFE4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DDE545-6396-CE41-9A1A-641B61D1E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30BD5-EA3C-D544-B550-B824CBE9A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9697-3A59-1347-9DF0-97FCFA02BBA5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A3D17-5EA2-4A4C-A6CC-75A9FE70C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FBC64-233D-AD42-B76B-5A266C14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558F7-847C-F84F-A3C9-C9ED8215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0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107AB-439E-8A46-9E73-13441D14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1A603-1351-E244-97F8-ED6A153BF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68BB0-A62A-774F-8623-10324038D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63EF57-A89C-7A48-9D8D-F4303B6887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D41954-16B0-8A48-8454-4A9DAB833B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36519E-1EC0-8445-AD76-334BDD44A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9697-3A59-1347-9DF0-97FCFA02BBA5}" type="datetimeFigureOut">
              <a:rPr lang="en-US" smtClean="0"/>
              <a:t>3/10/20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1C0A40-8C8B-7F44-B9BB-8B1A4D60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B102F1-89BB-524E-B2EC-CF359F82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558F7-847C-F84F-A3C9-C9ED8215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4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5B32C-3E95-E543-A910-F5BFB493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633CF-A73D-CC49-9319-B016DC7F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9697-3A59-1347-9DF0-97FCFA02BBA5}" type="datetimeFigureOut">
              <a:rPr lang="en-US" smtClean="0"/>
              <a:t>3/10/20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960CA-DE04-A840-97A1-3A251898C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C5B1F-1263-2444-B8E2-7B583E9A4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558F7-847C-F84F-A3C9-C9ED8215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50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4D9D4-29D1-A84D-B355-1D19A904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9697-3A59-1347-9DF0-97FCFA02BBA5}" type="datetimeFigureOut">
              <a:rPr lang="en-US" smtClean="0"/>
              <a:t>3/10/20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C5AF1F-B8EF-3747-B21B-994B884A5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E207-5A57-2A45-9F2E-843ADE0B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558F7-847C-F84F-A3C9-C9ED8215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3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A301F-78A6-F641-93DA-44C5489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F5B5F-07AC-1549-AE21-A79F52641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D11C7-DA29-574D-8FFB-CB6673846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6F589-0247-4149-B93A-2454932C3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9697-3A59-1347-9DF0-97FCFA02BBA5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0AA6F-96FF-B941-B69C-DA9C24DFD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291E7-A247-2047-8E1F-47F708A2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558F7-847C-F84F-A3C9-C9ED8215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7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8912C-84D5-EF4F-ADC3-208E81A72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F4641-D489-454D-94E3-882DC74A1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C0E03-4FAF-744B-8E10-B3B91814E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D1E00-C361-0E4A-8F09-5C2AFB769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9697-3A59-1347-9DF0-97FCFA02BBA5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9812A-77E2-4C46-A171-84CBC89A2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0D747-D870-6E47-853C-8A4587903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558F7-847C-F84F-A3C9-C9ED8215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6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28438-7410-554F-87CA-40D9AA11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2DFB7-0D75-4940-B098-08883F9D7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C6476-555F-E949-85D3-90CCC57BF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9697-3A59-1347-9DF0-97FCFA02BBA5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97089-217B-F640-9C51-DE5AF46E7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2633D-C158-9541-B57C-8362BF307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558F7-847C-F84F-A3C9-C9ED8215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9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/col11496/1.6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nx.org/content/col11496/1.6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hammed_Alim_Khan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Sergey_Prokudin-Gorsky" TargetMode="External"/><Relationship Id="rId4" Type="http://schemas.openxmlformats.org/officeDocument/2006/relationships/hyperlink" Target="https://en.wikipedia.org/wiki/Emir_of_Bukhar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customXml" Target="../ink/ink6.xml"/><Relationship Id="rId18" Type="http://schemas.openxmlformats.org/officeDocument/2006/relationships/image" Target="../media/image33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30.png"/><Relationship Id="rId17" Type="http://schemas.openxmlformats.org/officeDocument/2006/relationships/customXml" Target="../ink/ink8.xml"/><Relationship Id="rId2" Type="http://schemas.openxmlformats.org/officeDocument/2006/relationships/image" Target="../media/image24.jp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29.png"/><Relationship Id="rId19" Type="http://schemas.openxmlformats.org/officeDocument/2006/relationships/customXml" Target="../ink/ink9.xml"/><Relationship Id="rId4" Type="http://schemas.openxmlformats.org/officeDocument/2006/relationships/image" Target="../media/image26.png"/><Relationship Id="rId9" Type="http://schemas.openxmlformats.org/officeDocument/2006/relationships/customXml" Target="../ink/ink4.xml"/><Relationship Id="rId14" Type="http://schemas.openxmlformats.org/officeDocument/2006/relationships/image" Target="../media/image31.png"/><Relationship Id="rId2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A5F5-3B91-8249-B1EF-E415F87A3A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CS440/</a:t>
            </a:r>
            <a:r>
              <a:rPr lang="en-US"/>
              <a:t>ECE448 Lecture 20</a:t>
            </a:r>
            <a:br>
              <a:rPr lang="en-US"/>
            </a:br>
            <a:r>
              <a:rPr lang="en-US"/>
              <a:t>Computer </a:t>
            </a:r>
            <a:r>
              <a:rPr lang="en-US" dirty="0"/>
              <a:t>Vision: Image 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01D7C-BBE9-734D-AAD9-33AAD58801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Mark Hasegawa-Johnson, 3/11/2020</a:t>
            </a:r>
          </a:p>
          <a:p>
            <a:r>
              <a:rPr lang="en-US" dirty="0"/>
              <a:t>License: </a:t>
            </a:r>
            <a:r>
              <a:rPr lang="en-US" dirty="0">
                <a:hlinkClick r:id="rId2"/>
              </a:rPr>
              <a:t>CC-BY 4.0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584392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3602C4E-39E3-F741-8DAD-207F2FE22B24}"/>
              </a:ext>
            </a:extLst>
          </p:cNvPr>
          <p:cNvSpPr/>
          <p:nvPr/>
        </p:nvSpPr>
        <p:spPr>
          <a:xfrm rot="21173027">
            <a:off x="8726658" y="3811941"/>
            <a:ext cx="3368709" cy="4516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EAFFE5-2185-2A4F-A157-43A0083B1A1A}"/>
              </a:ext>
            </a:extLst>
          </p:cNvPr>
          <p:cNvCxnSpPr>
            <a:cxnSpLocks/>
          </p:cNvCxnSpPr>
          <p:nvPr/>
        </p:nvCxnSpPr>
        <p:spPr>
          <a:xfrm flipV="1">
            <a:off x="8741400" y="3627880"/>
            <a:ext cx="3332938" cy="434302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28DEFDA-6996-C249-AB4C-6ECC9943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point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63BF28-8642-E141-A007-2730C91B4DB2}"/>
              </a:ext>
            </a:extLst>
          </p:cNvPr>
          <p:cNvCxnSpPr>
            <a:cxnSpLocks/>
          </p:cNvCxnSpPr>
          <p:nvPr/>
        </p:nvCxnSpPr>
        <p:spPr>
          <a:xfrm>
            <a:off x="6857909" y="1016000"/>
            <a:ext cx="19141" cy="2794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B9E8C0-B5BB-4F4E-8B19-A30099A4BA9D}"/>
              </a:ext>
            </a:extLst>
          </p:cNvPr>
          <p:cNvCxnSpPr>
            <a:cxnSpLocks/>
          </p:cNvCxnSpPr>
          <p:nvPr/>
        </p:nvCxnSpPr>
        <p:spPr>
          <a:xfrm>
            <a:off x="6914062" y="2870200"/>
            <a:ext cx="5224029" cy="11176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7742E6C3-F930-AF47-8DB5-07C8BF8A37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5305672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Recall the pinhole camera equations: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𝑓𝑦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Suppose we have a couple of lines, in the plane y=g (the ground plane):</a:t>
                </a:r>
              </a:p>
              <a:p>
                <a:pPr marL="0" indent="0">
                  <a:buNone/>
                </a:pPr>
                <a:r>
                  <a:rPr lang="en-US" dirty="0"/>
                  <a:t>Line 1: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Line 2: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These are parallel lines, so they have the same slope,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7742E6C3-F930-AF47-8DB5-07C8BF8A3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5305672" cy="4351338"/>
              </a:xfrm>
              <a:prstGeom prst="rect">
                <a:avLst/>
              </a:prstGeom>
              <a:blipFill>
                <a:blip r:embed="rId2"/>
                <a:stretch>
                  <a:fillRect l="-1909" t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1" name="TextBox 1040">
            <a:extLst>
              <a:ext uri="{FF2B5EF4-FFF2-40B4-BE49-F238E27FC236}">
                <a16:creationId xmlns:a16="http://schemas.microsoft.com/office/drawing/2014/main" id="{4E08905C-074F-7D45-9BE9-A1C0A99202EC}"/>
              </a:ext>
            </a:extLst>
          </p:cNvPr>
          <p:cNvSpPr txBox="1"/>
          <p:nvPr/>
        </p:nvSpPr>
        <p:spPr>
          <a:xfrm>
            <a:off x="6527800" y="3835400"/>
            <a:ext cx="759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  <a:p>
            <a:r>
              <a:rPr lang="en-US" dirty="0"/>
              <a:t>plane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82790E0-4E89-3447-9A1C-43005D683F6D}"/>
              </a:ext>
            </a:extLst>
          </p:cNvPr>
          <p:cNvSpPr txBox="1"/>
          <p:nvPr/>
        </p:nvSpPr>
        <p:spPr>
          <a:xfrm>
            <a:off x="10604500" y="436880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E96B94-7A57-994E-813A-47E31B0B17ED}"/>
              </a:ext>
            </a:extLst>
          </p:cNvPr>
          <p:cNvCxnSpPr>
            <a:cxnSpLocks/>
          </p:cNvCxnSpPr>
          <p:nvPr/>
        </p:nvCxnSpPr>
        <p:spPr>
          <a:xfrm>
            <a:off x="6911992" y="2999421"/>
            <a:ext cx="5162346" cy="590359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CD3CCF-A578-B04D-B535-C2A604FA31B1}"/>
              </a:ext>
            </a:extLst>
          </p:cNvPr>
          <p:cNvCxnSpPr>
            <a:cxnSpLocks/>
          </p:cNvCxnSpPr>
          <p:nvPr/>
        </p:nvCxnSpPr>
        <p:spPr>
          <a:xfrm>
            <a:off x="6908361" y="1825625"/>
            <a:ext cx="1878006" cy="2236557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D65712-B735-6B41-8ACF-2DEEC44A7B7C}"/>
              </a:ext>
            </a:extLst>
          </p:cNvPr>
          <p:cNvCxnSpPr>
            <a:cxnSpLocks/>
          </p:cNvCxnSpPr>
          <p:nvPr/>
        </p:nvCxnSpPr>
        <p:spPr>
          <a:xfrm>
            <a:off x="6896009" y="1362163"/>
            <a:ext cx="1947244" cy="30861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15E8E51-2F16-FF41-9A0B-C072A18A567B}"/>
              </a:ext>
            </a:extLst>
          </p:cNvPr>
          <p:cNvSpPr txBox="1"/>
          <p:nvPr/>
        </p:nvSpPr>
        <p:spPr>
          <a:xfrm>
            <a:off x="7531100" y="39878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Pinhole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B9E1CE-8A62-6D4C-AC24-8EE4E4DF6784}"/>
              </a:ext>
            </a:extLst>
          </p:cNvPr>
          <p:cNvCxnSpPr>
            <a:cxnSpLocks/>
          </p:cNvCxnSpPr>
          <p:nvPr/>
        </p:nvCxnSpPr>
        <p:spPr>
          <a:xfrm>
            <a:off x="7969250" y="2420143"/>
            <a:ext cx="0" cy="6405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417B84-BAC9-F345-B72C-7300C01B1357}"/>
              </a:ext>
            </a:extLst>
          </p:cNvPr>
          <p:cNvCxnSpPr>
            <a:cxnSpLocks/>
          </p:cNvCxnSpPr>
          <p:nvPr/>
        </p:nvCxnSpPr>
        <p:spPr>
          <a:xfrm>
            <a:off x="7969250" y="3131343"/>
            <a:ext cx="0" cy="7802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C3A5C7-D07F-564F-8ED1-0BB1AA1A8382}"/>
              </a:ext>
            </a:extLst>
          </p:cNvPr>
          <p:cNvCxnSpPr>
            <a:cxnSpLocks/>
          </p:cNvCxnSpPr>
          <p:nvPr/>
        </p:nvCxnSpPr>
        <p:spPr>
          <a:xfrm flipV="1">
            <a:off x="6540500" y="2262188"/>
            <a:ext cx="0" cy="17383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64D2F1-3462-0E49-A728-C58C7635A661}"/>
              </a:ext>
            </a:extLst>
          </p:cNvPr>
          <p:cNvCxnSpPr>
            <a:cxnSpLocks/>
          </p:cNvCxnSpPr>
          <p:nvPr/>
        </p:nvCxnSpPr>
        <p:spPr>
          <a:xfrm flipV="1">
            <a:off x="9677400" y="1447800"/>
            <a:ext cx="25391" cy="30861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7D2336E-CC25-7145-94CC-DE0018890D61}"/>
              </a:ext>
            </a:extLst>
          </p:cNvPr>
          <p:cNvCxnSpPr>
            <a:cxnSpLocks/>
          </p:cNvCxnSpPr>
          <p:nvPr/>
        </p:nvCxnSpPr>
        <p:spPr>
          <a:xfrm flipH="1" flipV="1">
            <a:off x="6324601" y="3098014"/>
            <a:ext cx="5762437" cy="261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9CAD62-394D-7147-A3A0-957ECC8A0B1C}"/>
              </a:ext>
            </a:extLst>
          </p:cNvPr>
          <p:cNvCxnSpPr>
            <a:cxnSpLocks/>
          </p:cNvCxnSpPr>
          <p:nvPr/>
        </p:nvCxnSpPr>
        <p:spPr>
          <a:xfrm flipH="1">
            <a:off x="6914062" y="4533900"/>
            <a:ext cx="1055188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E18B7D4-03FF-C741-8706-E146B000514F}"/>
              </a:ext>
            </a:extLst>
          </p:cNvPr>
          <p:cNvSpPr txBox="1"/>
          <p:nvPr/>
        </p:nvSpPr>
        <p:spPr>
          <a:xfrm>
            <a:off x="6261100" y="2070100"/>
            <a:ext cx="35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y’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15D3F1-BC71-9746-9A01-EE52A65FBA30}"/>
              </a:ext>
            </a:extLst>
          </p:cNvPr>
          <p:cNvSpPr txBox="1"/>
          <p:nvPr/>
        </p:nvSpPr>
        <p:spPr>
          <a:xfrm>
            <a:off x="9474200" y="12954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92AAEA-A966-9F4C-9E3B-EAE7511F6AFA}"/>
              </a:ext>
            </a:extLst>
          </p:cNvPr>
          <p:cNvSpPr txBox="1"/>
          <p:nvPr/>
        </p:nvSpPr>
        <p:spPr>
          <a:xfrm>
            <a:off x="11874500" y="307340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3DF886-6E8C-A647-9BD8-D50CA52A8AF8}"/>
              </a:ext>
            </a:extLst>
          </p:cNvPr>
          <p:cNvSpPr txBox="1"/>
          <p:nvPr/>
        </p:nvSpPr>
        <p:spPr>
          <a:xfrm>
            <a:off x="7264400" y="4483100"/>
            <a:ext cx="32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-f</a:t>
            </a:r>
          </a:p>
        </p:txBody>
      </p:sp>
      <p:pic>
        <p:nvPicPr>
          <p:cNvPr id="5" name="Graphic 4" descr="Car">
            <a:extLst>
              <a:ext uri="{FF2B5EF4-FFF2-40B4-BE49-F238E27FC236}">
                <a16:creationId xmlns:a16="http://schemas.microsoft.com/office/drawing/2014/main" id="{770508B0-DDD7-8F4E-A365-CFD086CFA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80847">
            <a:off x="9850963" y="3680857"/>
            <a:ext cx="518285" cy="518285"/>
          </a:xfrm>
          <a:prstGeom prst="rect">
            <a:avLst/>
          </a:prstGeom>
        </p:spPr>
      </p:pic>
      <p:pic>
        <p:nvPicPr>
          <p:cNvPr id="27" name="Graphic 26" descr="Car">
            <a:extLst>
              <a:ext uri="{FF2B5EF4-FFF2-40B4-BE49-F238E27FC236}">
                <a16:creationId xmlns:a16="http://schemas.microsoft.com/office/drawing/2014/main" id="{6057C47D-F69A-4446-841A-22F50989FD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80847">
            <a:off x="10028763" y="3833257"/>
            <a:ext cx="518285" cy="518285"/>
          </a:xfrm>
          <a:prstGeom prst="rect">
            <a:avLst/>
          </a:prstGeom>
        </p:spPr>
      </p:pic>
      <p:pic>
        <p:nvPicPr>
          <p:cNvPr id="29" name="Graphic 28" descr="Car">
            <a:extLst>
              <a:ext uri="{FF2B5EF4-FFF2-40B4-BE49-F238E27FC236}">
                <a16:creationId xmlns:a16="http://schemas.microsoft.com/office/drawing/2014/main" id="{81CE0950-409A-A949-B04B-CC722FD8D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080847">
            <a:off x="10574863" y="3604657"/>
            <a:ext cx="518285" cy="518285"/>
          </a:xfrm>
          <a:prstGeom prst="rect">
            <a:avLst/>
          </a:prstGeom>
        </p:spPr>
      </p:pic>
      <p:pic>
        <p:nvPicPr>
          <p:cNvPr id="31" name="Graphic 30" descr="Car">
            <a:extLst>
              <a:ext uri="{FF2B5EF4-FFF2-40B4-BE49-F238E27FC236}">
                <a16:creationId xmlns:a16="http://schemas.microsoft.com/office/drawing/2014/main" id="{41003427-7569-4C4A-B69E-2649F90067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080847">
            <a:off x="11463863" y="3655457"/>
            <a:ext cx="518285" cy="51828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386C71B-85CA-E64C-8D3F-7E4751139DC0}"/>
              </a:ext>
            </a:extLst>
          </p:cNvPr>
          <p:cNvCxnSpPr>
            <a:cxnSpLocks/>
          </p:cNvCxnSpPr>
          <p:nvPr/>
        </p:nvCxnSpPr>
        <p:spPr>
          <a:xfrm flipV="1">
            <a:off x="8805153" y="4006065"/>
            <a:ext cx="3307285" cy="416798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FAD61F6-9CF3-0C4F-883C-3EBCD7C3BE69}"/>
              </a:ext>
            </a:extLst>
          </p:cNvPr>
          <p:cNvCxnSpPr>
            <a:cxnSpLocks/>
            <a:stCxn id="18" idx="1"/>
          </p:cNvCxnSpPr>
          <p:nvPr/>
        </p:nvCxnSpPr>
        <p:spPr>
          <a:xfrm flipV="1">
            <a:off x="8739633" y="3815565"/>
            <a:ext cx="3334705" cy="430860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556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3602C4E-39E3-F741-8DAD-207F2FE22B24}"/>
              </a:ext>
            </a:extLst>
          </p:cNvPr>
          <p:cNvSpPr/>
          <p:nvPr/>
        </p:nvSpPr>
        <p:spPr>
          <a:xfrm rot="21173027">
            <a:off x="8726658" y="3811941"/>
            <a:ext cx="3368709" cy="4516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EAFFE5-2185-2A4F-A157-43A0083B1A1A}"/>
              </a:ext>
            </a:extLst>
          </p:cNvPr>
          <p:cNvCxnSpPr>
            <a:cxnSpLocks/>
          </p:cNvCxnSpPr>
          <p:nvPr/>
        </p:nvCxnSpPr>
        <p:spPr>
          <a:xfrm flipV="1">
            <a:off x="8741400" y="3627880"/>
            <a:ext cx="3332938" cy="434302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28DEFDA-6996-C249-AB4C-6ECC9943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point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63BF28-8642-E141-A007-2730C91B4DB2}"/>
              </a:ext>
            </a:extLst>
          </p:cNvPr>
          <p:cNvCxnSpPr>
            <a:cxnSpLocks/>
          </p:cNvCxnSpPr>
          <p:nvPr/>
        </p:nvCxnSpPr>
        <p:spPr>
          <a:xfrm>
            <a:off x="6857909" y="1016000"/>
            <a:ext cx="19141" cy="2794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B9E8C0-B5BB-4F4E-8B19-A30099A4BA9D}"/>
              </a:ext>
            </a:extLst>
          </p:cNvPr>
          <p:cNvCxnSpPr>
            <a:cxnSpLocks/>
          </p:cNvCxnSpPr>
          <p:nvPr/>
        </p:nvCxnSpPr>
        <p:spPr>
          <a:xfrm>
            <a:off x="6914062" y="2870200"/>
            <a:ext cx="5224029" cy="11176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7742E6C3-F930-AF47-8DB5-07C8BF8A37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5305672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Plug equations for the lines into the pinhole camera equations: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/>
                  <a:t>, the two lines converge to the vanishing point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,0)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7742E6C3-F930-AF47-8DB5-07C8BF8A3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5305672" cy="4351338"/>
              </a:xfrm>
              <a:prstGeom prst="rect">
                <a:avLst/>
              </a:prstGeom>
              <a:blipFill>
                <a:blip r:embed="rId2"/>
                <a:stretch>
                  <a:fillRect l="-1671" t="-2339" r="-2148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1" name="TextBox 1040">
            <a:extLst>
              <a:ext uri="{FF2B5EF4-FFF2-40B4-BE49-F238E27FC236}">
                <a16:creationId xmlns:a16="http://schemas.microsoft.com/office/drawing/2014/main" id="{4E08905C-074F-7D45-9BE9-A1C0A99202EC}"/>
              </a:ext>
            </a:extLst>
          </p:cNvPr>
          <p:cNvSpPr txBox="1"/>
          <p:nvPr/>
        </p:nvSpPr>
        <p:spPr>
          <a:xfrm>
            <a:off x="6527800" y="3835400"/>
            <a:ext cx="759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  <a:p>
            <a:r>
              <a:rPr lang="en-US" dirty="0"/>
              <a:t>plane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82790E0-4E89-3447-9A1C-43005D683F6D}"/>
              </a:ext>
            </a:extLst>
          </p:cNvPr>
          <p:cNvSpPr txBox="1"/>
          <p:nvPr/>
        </p:nvSpPr>
        <p:spPr>
          <a:xfrm>
            <a:off x="10604500" y="436880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E96B94-7A57-994E-813A-47E31B0B17ED}"/>
              </a:ext>
            </a:extLst>
          </p:cNvPr>
          <p:cNvCxnSpPr>
            <a:cxnSpLocks/>
          </p:cNvCxnSpPr>
          <p:nvPr/>
        </p:nvCxnSpPr>
        <p:spPr>
          <a:xfrm>
            <a:off x="6911992" y="2999421"/>
            <a:ext cx="5162346" cy="590359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CD3CCF-A578-B04D-B535-C2A604FA31B1}"/>
              </a:ext>
            </a:extLst>
          </p:cNvPr>
          <p:cNvCxnSpPr>
            <a:cxnSpLocks/>
          </p:cNvCxnSpPr>
          <p:nvPr/>
        </p:nvCxnSpPr>
        <p:spPr>
          <a:xfrm>
            <a:off x="6908361" y="1825625"/>
            <a:ext cx="1878006" cy="2236557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D65712-B735-6B41-8ACF-2DEEC44A7B7C}"/>
              </a:ext>
            </a:extLst>
          </p:cNvPr>
          <p:cNvCxnSpPr>
            <a:cxnSpLocks/>
          </p:cNvCxnSpPr>
          <p:nvPr/>
        </p:nvCxnSpPr>
        <p:spPr>
          <a:xfrm>
            <a:off x="6896009" y="1362163"/>
            <a:ext cx="1947244" cy="30861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15E8E51-2F16-FF41-9A0B-C072A18A567B}"/>
              </a:ext>
            </a:extLst>
          </p:cNvPr>
          <p:cNvSpPr txBox="1"/>
          <p:nvPr/>
        </p:nvSpPr>
        <p:spPr>
          <a:xfrm>
            <a:off x="7531100" y="39878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Pinhole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B9E1CE-8A62-6D4C-AC24-8EE4E4DF6784}"/>
              </a:ext>
            </a:extLst>
          </p:cNvPr>
          <p:cNvCxnSpPr>
            <a:cxnSpLocks/>
          </p:cNvCxnSpPr>
          <p:nvPr/>
        </p:nvCxnSpPr>
        <p:spPr>
          <a:xfrm>
            <a:off x="7969250" y="2420143"/>
            <a:ext cx="0" cy="6405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417B84-BAC9-F345-B72C-7300C01B1357}"/>
              </a:ext>
            </a:extLst>
          </p:cNvPr>
          <p:cNvCxnSpPr>
            <a:cxnSpLocks/>
          </p:cNvCxnSpPr>
          <p:nvPr/>
        </p:nvCxnSpPr>
        <p:spPr>
          <a:xfrm>
            <a:off x="7969250" y="3131343"/>
            <a:ext cx="0" cy="7802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C3A5C7-D07F-564F-8ED1-0BB1AA1A8382}"/>
              </a:ext>
            </a:extLst>
          </p:cNvPr>
          <p:cNvCxnSpPr>
            <a:cxnSpLocks/>
          </p:cNvCxnSpPr>
          <p:nvPr/>
        </p:nvCxnSpPr>
        <p:spPr>
          <a:xfrm flipV="1">
            <a:off x="6540500" y="2262188"/>
            <a:ext cx="0" cy="17383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64D2F1-3462-0E49-A728-C58C7635A661}"/>
              </a:ext>
            </a:extLst>
          </p:cNvPr>
          <p:cNvCxnSpPr>
            <a:cxnSpLocks/>
          </p:cNvCxnSpPr>
          <p:nvPr/>
        </p:nvCxnSpPr>
        <p:spPr>
          <a:xfrm flipV="1">
            <a:off x="9677400" y="1447800"/>
            <a:ext cx="25391" cy="30861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7D2336E-CC25-7145-94CC-DE0018890D61}"/>
              </a:ext>
            </a:extLst>
          </p:cNvPr>
          <p:cNvCxnSpPr>
            <a:cxnSpLocks/>
          </p:cNvCxnSpPr>
          <p:nvPr/>
        </p:nvCxnSpPr>
        <p:spPr>
          <a:xfrm flipH="1" flipV="1">
            <a:off x="6324601" y="3098014"/>
            <a:ext cx="5762437" cy="261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9CAD62-394D-7147-A3A0-957ECC8A0B1C}"/>
              </a:ext>
            </a:extLst>
          </p:cNvPr>
          <p:cNvCxnSpPr>
            <a:cxnSpLocks/>
          </p:cNvCxnSpPr>
          <p:nvPr/>
        </p:nvCxnSpPr>
        <p:spPr>
          <a:xfrm flipH="1">
            <a:off x="6914062" y="4533900"/>
            <a:ext cx="1055188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E18B7D4-03FF-C741-8706-E146B000514F}"/>
              </a:ext>
            </a:extLst>
          </p:cNvPr>
          <p:cNvSpPr txBox="1"/>
          <p:nvPr/>
        </p:nvSpPr>
        <p:spPr>
          <a:xfrm>
            <a:off x="6261100" y="2070100"/>
            <a:ext cx="35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y’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15D3F1-BC71-9746-9A01-EE52A65FBA30}"/>
              </a:ext>
            </a:extLst>
          </p:cNvPr>
          <p:cNvSpPr txBox="1"/>
          <p:nvPr/>
        </p:nvSpPr>
        <p:spPr>
          <a:xfrm>
            <a:off x="9474200" y="12954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92AAEA-A966-9F4C-9E3B-EAE7511F6AFA}"/>
              </a:ext>
            </a:extLst>
          </p:cNvPr>
          <p:cNvSpPr txBox="1"/>
          <p:nvPr/>
        </p:nvSpPr>
        <p:spPr>
          <a:xfrm>
            <a:off x="11874500" y="307340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3DF886-6E8C-A647-9BD8-D50CA52A8AF8}"/>
              </a:ext>
            </a:extLst>
          </p:cNvPr>
          <p:cNvSpPr txBox="1"/>
          <p:nvPr/>
        </p:nvSpPr>
        <p:spPr>
          <a:xfrm>
            <a:off x="7264400" y="448310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pic>
        <p:nvPicPr>
          <p:cNvPr id="5" name="Graphic 4" descr="Car">
            <a:extLst>
              <a:ext uri="{FF2B5EF4-FFF2-40B4-BE49-F238E27FC236}">
                <a16:creationId xmlns:a16="http://schemas.microsoft.com/office/drawing/2014/main" id="{770508B0-DDD7-8F4E-A365-CFD086CFA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80847">
            <a:off x="9850963" y="3680857"/>
            <a:ext cx="518285" cy="518285"/>
          </a:xfrm>
          <a:prstGeom prst="rect">
            <a:avLst/>
          </a:prstGeom>
        </p:spPr>
      </p:pic>
      <p:pic>
        <p:nvPicPr>
          <p:cNvPr id="27" name="Graphic 26" descr="Car">
            <a:extLst>
              <a:ext uri="{FF2B5EF4-FFF2-40B4-BE49-F238E27FC236}">
                <a16:creationId xmlns:a16="http://schemas.microsoft.com/office/drawing/2014/main" id="{6057C47D-F69A-4446-841A-22F50989FD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80847">
            <a:off x="10028763" y="3833257"/>
            <a:ext cx="518285" cy="518285"/>
          </a:xfrm>
          <a:prstGeom prst="rect">
            <a:avLst/>
          </a:prstGeom>
        </p:spPr>
      </p:pic>
      <p:pic>
        <p:nvPicPr>
          <p:cNvPr id="29" name="Graphic 28" descr="Car">
            <a:extLst>
              <a:ext uri="{FF2B5EF4-FFF2-40B4-BE49-F238E27FC236}">
                <a16:creationId xmlns:a16="http://schemas.microsoft.com/office/drawing/2014/main" id="{81CE0950-409A-A949-B04B-CC722FD8D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080847">
            <a:off x="10574863" y="3604657"/>
            <a:ext cx="518285" cy="518285"/>
          </a:xfrm>
          <a:prstGeom prst="rect">
            <a:avLst/>
          </a:prstGeom>
        </p:spPr>
      </p:pic>
      <p:pic>
        <p:nvPicPr>
          <p:cNvPr id="31" name="Graphic 30" descr="Car">
            <a:extLst>
              <a:ext uri="{FF2B5EF4-FFF2-40B4-BE49-F238E27FC236}">
                <a16:creationId xmlns:a16="http://schemas.microsoft.com/office/drawing/2014/main" id="{41003427-7569-4C4A-B69E-2649F90067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080847">
            <a:off x="11463863" y="3655457"/>
            <a:ext cx="518285" cy="51828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386C71B-85CA-E64C-8D3F-7E4751139DC0}"/>
              </a:ext>
            </a:extLst>
          </p:cNvPr>
          <p:cNvCxnSpPr>
            <a:cxnSpLocks/>
          </p:cNvCxnSpPr>
          <p:nvPr/>
        </p:nvCxnSpPr>
        <p:spPr>
          <a:xfrm flipV="1">
            <a:off x="8805153" y="4006065"/>
            <a:ext cx="3307285" cy="416798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FAD61F6-9CF3-0C4F-883C-3EBCD7C3BE69}"/>
              </a:ext>
            </a:extLst>
          </p:cNvPr>
          <p:cNvCxnSpPr>
            <a:cxnSpLocks/>
            <a:stCxn id="18" idx="1"/>
          </p:cNvCxnSpPr>
          <p:nvPr/>
        </p:nvCxnSpPr>
        <p:spPr>
          <a:xfrm flipV="1">
            <a:off x="8739633" y="3815565"/>
            <a:ext cx="3334705" cy="430860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5DE9AB8-E87A-B546-9350-3FCAED4A5DF5}"/>
              </a:ext>
            </a:extLst>
          </p:cNvPr>
          <p:cNvSpPr txBox="1"/>
          <p:nvPr/>
        </p:nvSpPr>
        <p:spPr>
          <a:xfrm>
            <a:off x="8267699" y="406400"/>
            <a:ext cx="3318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Vanishing point (</a:t>
            </a:r>
            <a:r>
              <a:rPr lang="en-US" dirty="0" err="1"/>
              <a:t>x’,y</a:t>
            </a:r>
            <a:r>
              <a:rPr lang="en-US" dirty="0"/>
              <a:t>’)=(-fm,0)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D2632B-B9B2-EF41-8077-88A4264719E7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908362" y="775732"/>
            <a:ext cx="3018730" cy="229766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576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56F9-94FA-8245-B65F-4ABA270C3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57478-BC7B-A041-9D3F-6A8AB35644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(-fm,0):</a:t>
            </a:r>
          </a:p>
          <a:p>
            <a:r>
              <a:rPr lang="en-US" dirty="0"/>
              <a:t>Notice that, if the lines are on a flat plane (e.g., the ground), then the vanishing point is at the eye level of the camera (y’=0).</a:t>
            </a:r>
          </a:p>
          <a:p>
            <a:r>
              <a:rPr lang="en-US" dirty="0"/>
              <a:t>The line y’=0 is therefore called the “horizon.”</a:t>
            </a:r>
          </a:p>
          <a:p>
            <a:r>
              <a:rPr lang="en-US" dirty="0"/>
              <a:t>If the lines are not on a flat plane, they would not converge at y’=0.</a:t>
            </a:r>
          </a:p>
        </p:txBody>
      </p:sp>
      <p:pic>
        <p:nvPicPr>
          <p:cNvPr id="6" name="Content Placeholder 5" descr="A picture containing outdoor, grass, train, water&#10;&#10;Description automatically generated">
            <a:extLst>
              <a:ext uri="{FF2B5EF4-FFF2-40B4-BE49-F238E27FC236}">
                <a16:creationId xmlns:a16="http://schemas.microsoft.com/office/drawing/2014/main" id="{7A62E3D7-1CD8-394A-897D-313453B1DE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741877"/>
            <a:ext cx="5181600" cy="2518833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187DFC-62C2-EA49-A659-6637A8DE1A88}"/>
              </a:ext>
            </a:extLst>
          </p:cNvPr>
          <p:cNvCxnSpPr>
            <a:cxnSpLocks/>
          </p:cNvCxnSpPr>
          <p:nvPr/>
        </p:nvCxnSpPr>
        <p:spPr>
          <a:xfrm flipH="1">
            <a:off x="6019801" y="2489200"/>
            <a:ext cx="3632199" cy="293370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563959-D830-D141-8248-262C42C2C0D0}"/>
              </a:ext>
            </a:extLst>
          </p:cNvPr>
          <p:cNvCxnSpPr>
            <a:cxnSpLocks/>
          </p:cNvCxnSpPr>
          <p:nvPr/>
        </p:nvCxnSpPr>
        <p:spPr>
          <a:xfrm>
            <a:off x="7708900" y="2628900"/>
            <a:ext cx="3644900" cy="279400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606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AD8D-11AC-0C4B-91F7-38633468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3E1DF-FE8F-C742-A0D3-519EBDD5A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Space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Pinhole camera equations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Vanishing point</a:t>
            </a:r>
          </a:p>
          <a:p>
            <a:r>
              <a:rPr lang="en-US" dirty="0"/>
              <a:t>Color</a:t>
            </a:r>
          </a:p>
          <a:p>
            <a:pPr lvl="1"/>
            <a:r>
              <a:rPr lang="en-US" dirty="0"/>
              <a:t>Structure of the eye</a:t>
            </a:r>
          </a:p>
          <a:p>
            <a:pPr lvl="1"/>
            <a:r>
              <a:rPr lang="en-US" dirty="0"/>
              <a:t>RGB displays</a:t>
            </a:r>
          </a:p>
          <a:p>
            <a:pPr lvl="1"/>
            <a:r>
              <a:rPr lang="en-US" dirty="0"/>
              <a:t>Color features: </a:t>
            </a:r>
            <a:r>
              <a:rPr lang="en-US" dirty="0" err="1"/>
              <a:t>YPrPb</a:t>
            </a:r>
            <a:endParaRPr lang="en-US" dirty="0"/>
          </a:p>
          <a:p>
            <a:r>
              <a:rPr lang="en-US" dirty="0"/>
              <a:t>Edges</a:t>
            </a:r>
          </a:p>
          <a:p>
            <a:pPr lvl="1"/>
            <a:r>
              <a:rPr lang="en-US" dirty="0"/>
              <a:t>Things that look like edges</a:t>
            </a:r>
          </a:p>
          <a:p>
            <a:pPr lvl="1"/>
            <a:r>
              <a:rPr lang="en-US" dirty="0"/>
              <a:t>Edge detection: the difference-of-Gaussians filter</a:t>
            </a:r>
          </a:p>
        </p:txBody>
      </p:sp>
    </p:spTree>
    <p:extLst>
      <p:ext uri="{BB962C8B-B14F-4D97-AF65-F5344CB8AC3E}">
        <p14:creationId xmlns:p14="http://schemas.microsoft.com/office/powerpoint/2010/main" val="2646634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quency bands to which red, green and blue cones are sensitive.&#10;&#10;Description automatically generated">
            <a:extLst>
              <a:ext uri="{FF2B5EF4-FFF2-40B4-BE49-F238E27FC236}">
                <a16:creationId xmlns:a16="http://schemas.microsoft.com/office/drawing/2014/main" id="{2240AEE5-64F0-8B41-9672-14956F037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103" y="1378834"/>
            <a:ext cx="5884897" cy="3840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6EB73E-2B35-8747-8750-3C91A1BF6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spaces: RGB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2AEE2-D8A7-DD4F-8938-651A34DD7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2" y="1386238"/>
            <a:ext cx="5847608" cy="5287694"/>
          </a:xfrm>
        </p:spPr>
        <p:txBody>
          <a:bodyPr>
            <a:normAutofit/>
          </a:bodyPr>
          <a:lstStyle/>
          <a:p>
            <a:r>
              <a:rPr lang="en-US" dirty="0"/>
              <a:t>Every natural object reflects a continuous spectrum of colors.</a:t>
            </a:r>
          </a:p>
          <a:p>
            <a:r>
              <a:rPr lang="en-US" dirty="0"/>
              <a:t>However, the human eye only has three color sensors:</a:t>
            </a:r>
          </a:p>
          <a:p>
            <a:pPr lvl="1"/>
            <a:r>
              <a:rPr lang="en-US" dirty="0"/>
              <a:t>Red cones are sensitive to lower frequencies</a:t>
            </a:r>
          </a:p>
          <a:p>
            <a:pPr lvl="1"/>
            <a:r>
              <a:rPr lang="en-US" dirty="0"/>
              <a:t>Green cones are sensitive to intermediate frequencies</a:t>
            </a:r>
          </a:p>
          <a:p>
            <a:pPr lvl="1"/>
            <a:r>
              <a:rPr lang="en-US" dirty="0"/>
              <a:t>Blue cones are sensitive to higher frequencies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206A8A-595E-984F-B8D0-12913422719E}"/>
              </a:ext>
            </a:extLst>
          </p:cNvPr>
          <p:cNvSpPr/>
          <p:nvPr/>
        </p:nvSpPr>
        <p:spPr>
          <a:xfrm>
            <a:off x="7691247" y="5599651"/>
            <a:ext cx="3602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Illustration from Anatomy &amp; Physiology, </a:t>
            </a:r>
            <a:r>
              <a:rPr lang="en-US" dirty="0" err="1"/>
              <a:t>Connexions</a:t>
            </a:r>
            <a:r>
              <a:rPr lang="en-US" dirty="0"/>
              <a:t> Web site. </a:t>
            </a:r>
            <a:r>
              <a:rPr lang="en-US" dirty="0">
                <a:hlinkClick r:id="rId3"/>
              </a:rPr>
              <a:t>http://cnx.org/content/col11496/1.6/</a:t>
            </a:r>
            <a:r>
              <a:rPr lang="en-US" dirty="0"/>
              <a:t>, Jun 19, 2013.</a:t>
            </a:r>
          </a:p>
        </p:txBody>
      </p:sp>
    </p:spTree>
    <p:extLst>
      <p:ext uri="{BB962C8B-B14F-4D97-AF65-F5344CB8AC3E}">
        <p14:creationId xmlns:p14="http://schemas.microsoft.com/office/powerpoint/2010/main" val="611841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0C24F-9A78-F643-8BAA-76FBDA1F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the eye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F5093-E1A5-814B-81DE-5A045556D8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Cones (color-sensitive cells) are located in only a small area, close to the fovea</a:t>
            </a:r>
          </a:p>
          <a:p>
            <a:r>
              <a:rPr lang="en-US" dirty="0"/>
              <a:t>Rods (black-and-white cells) are spread more widely.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36881-E3DB-394D-822A-A45361F33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876" y="1623018"/>
            <a:ext cx="4560724" cy="463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8D5C92-5298-DD4C-8B39-BCD307C1933E}"/>
              </a:ext>
            </a:extLst>
          </p:cNvPr>
          <p:cNvSpPr/>
          <p:nvPr/>
        </p:nvSpPr>
        <p:spPr>
          <a:xfrm>
            <a:off x="4114800" y="6029236"/>
            <a:ext cx="57022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</a:t>
            </a:r>
            <a:r>
              <a:rPr lang="en-US" sz="1400" dirty="0" err="1"/>
              <a:t>Rhcastilhos</a:t>
            </a:r>
            <a:r>
              <a:rPr lang="en-US" sz="1400" dirty="0"/>
              <a:t>. And </a:t>
            </a:r>
            <a:r>
              <a:rPr lang="en-US" sz="1400" dirty="0" err="1"/>
              <a:t>Jmarchn</a:t>
            </a:r>
            <a:r>
              <a:rPr lang="en-US" sz="1400" dirty="0"/>
              <a:t>. - Schematic_diagram_of_the_human_eye_with_English_annotations.svg, CC BY-SA 3.0, https://</a:t>
            </a:r>
            <a:r>
              <a:rPr lang="en-US" sz="1400" dirty="0" err="1"/>
              <a:t>commons.wikimedia.org</a:t>
            </a:r>
            <a:r>
              <a:rPr lang="en-US" sz="1400" dirty="0"/>
              <a:t>/w/</a:t>
            </a:r>
            <a:r>
              <a:rPr lang="en-US" sz="1400" dirty="0" err="1"/>
              <a:t>index.php?curid</a:t>
            </a:r>
            <a:r>
              <a:rPr lang="en-US" sz="1400" dirty="0"/>
              <a:t>=1597930</a:t>
            </a:r>
          </a:p>
        </p:txBody>
      </p:sp>
    </p:spTree>
    <p:extLst>
      <p:ext uri="{BB962C8B-B14F-4D97-AF65-F5344CB8AC3E}">
        <p14:creationId xmlns:p14="http://schemas.microsoft.com/office/powerpoint/2010/main" val="1495217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0C24F-9A78-F643-8BAA-76FBDA1F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the eye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F5093-E1A5-814B-81DE-5A045556D8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Because we only have cones in the center of the eye, we can only actually see color in the center.</a:t>
            </a:r>
          </a:p>
          <a:p>
            <a:r>
              <a:rPr lang="en-US" dirty="0"/>
              <a:t>The colors that you believe you see, in the periphery of your vision, are being filled in from memory by your pre-conscious visual processes (optic nerve and striate cortex).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36881-E3DB-394D-822A-A45361F33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462876" y="1659504"/>
            <a:ext cx="4560724" cy="456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8D5C92-5298-DD4C-8B39-BCD307C1933E}"/>
              </a:ext>
            </a:extLst>
          </p:cNvPr>
          <p:cNvSpPr/>
          <p:nvPr/>
        </p:nvSpPr>
        <p:spPr>
          <a:xfrm>
            <a:off x="6426200" y="6270536"/>
            <a:ext cx="57022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Ben Bogart - Own work, CC BY-SA 3.0, https://</a:t>
            </a:r>
            <a:r>
              <a:rPr lang="en-US" sz="1400" dirty="0" err="1"/>
              <a:t>commons.wikimedia.org</a:t>
            </a:r>
            <a:r>
              <a:rPr lang="en-US" sz="1400" dirty="0"/>
              <a:t>/w/</a:t>
            </a:r>
            <a:r>
              <a:rPr lang="en-US" sz="1400" dirty="0" err="1"/>
              <a:t>index.php?curid</a:t>
            </a:r>
            <a:r>
              <a:rPr lang="en-US" sz="1400" dirty="0"/>
              <a:t>=31009153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794776-8555-F54F-BFBD-3E79A71DE14C}"/>
              </a:ext>
            </a:extLst>
          </p:cNvPr>
          <p:cNvSpPr/>
          <p:nvPr/>
        </p:nvSpPr>
        <p:spPr>
          <a:xfrm>
            <a:off x="6438900" y="997635"/>
            <a:ext cx="5702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Illustration of image as 'seen' by the retina independent of optic nerve and striate cortex processing.</a:t>
            </a:r>
          </a:p>
        </p:txBody>
      </p:sp>
    </p:spTree>
    <p:extLst>
      <p:ext uri="{BB962C8B-B14F-4D97-AF65-F5344CB8AC3E}">
        <p14:creationId xmlns:p14="http://schemas.microsoft.com/office/powerpoint/2010/main" val="57384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AD8D-11AC-0C4B-91F7-38633468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3E1DF-FE8F-C742-A0D3-519EBDD5A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Space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Pinhole camera equations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Vanishing point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Color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Structure of the eye</a:t>
            </a:r>
          </a:p>
          <a:p>
            <a:pPr lvl="1"/>
            <a:r>
              <a:rPr lang="en-US" dirty="0"/>
              <a:t>RGB displays</a:t>
            </a:r>
          </a:p>
          <a:p>
            <a:pPr lvl="1"/>
            <a:r>
              <a:rPr lang="en-US" dirty="0"/>
              <a:t>Color spaces: </a:t>
            </a:r>
            <a:r>
              <a:rPr lang="en-US" dirty="0" err="1"/>
              <a:t>YPrPb</a:t>
            </a:r>
            <a:r>
              <a:rPr lang="en-US" dirty="0"/>
              <a:t>, HSV</a:t>
            </a:r>
          </a:p>
          <a:p>
            <a:r>
              <a:rPr lang="en-US" dirty="0"/>
              <a:t>Edges</a:t>
            </a:r>
          </a:p>
          <a:p>
            <a:pPr lvl="1"/>
            <a:r>
              <a:rPr lang="en-US" dirty="0"/>
              <a:t>Things that look like edges</a:t>
            </a:r>
          </a:p>
          <a:p>
            <a:pPr lvl="1"/>
            <a:r>
              <a:rPr lang="en-US" dirty="0"/>
              <a:t>Edge detection: the difference of Gaussians filter</a:t>
            </a:r>
          </a:p>
        </p:txBody>
      </p:sp>
    </p:spTree>
    <p:extLst>
      <p:ext uri="{BB962C8B-B14F-4D97-AF65-F5344CB8AC3E}">
        <p14:creationId xmlns:p14="http://schemas.microsoft.com/office/powerpoint/2010/main" val="1504280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quency bands to which red, green and blue cones are sensitive.&#10;&#10;Description automatically generated">
            <a:extLst>
              <a:ext uri="{FF2B5EF4-FFF2-40B4-BE49-F238E27FC236}">
                <a16:creationId xmlns:a16="http://schemas.microsoft.com/office/drawing/2014/main" id="{2240AEE5-64F0-8B41-9672-14956F037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103" y="1378834"/>
            <a:ext cx="5884897" cy="3840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6EB73E-2B35-8747-8750-3C91A1BF6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spaces: RGB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2AEE2-D8A7-DD4F-8938-651A34DD7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2" y="1386238"/>
            <a:ext cx="5847608" cy="5287694"/>
          </a:xfrm>
        </p:spPr>
        <p:txBody>
          <a:bodyPr>
            <a:normAutofit/>
          </a:bodyPr>
          <a:lstStyle/>
          <a:p>
            <a:r>
              <a:rPr lang="en-US" dirty="0"/>
              <a:t>Every natural object reflects a continuous spectrum of colors.</a:t>
            </a:r>
          </a:p>
          <a:p>
            <a:r>
              <a:rPr lang="en-US" dirty="0"/>
              <a:t>However, the human eye only has three color sensors:</a:t>
            </a:r>
          </a:p>
          <a:p>
            <a:pPr lvl="1"/>
            <a:r>
              <a:rPr lang="en-US" dirty="0"/>
              <a:t>Red cones are sensitive to lower frequencies</a:t>
            </a:r>
          </a:p>
          <a:p>
            <a:pPr lvl="1"/>
            <a:r>
              <a:rPr lang="en-US" dirty="0"/>
              <a:t>Green cones are sensitive to intermediate frequencies</a:t>
            </a:r>
          </a:p>
          <a:p>
            <a:pPr lvl="1"/>
            <a:r>
              <a:rPr lang="en-US" dirty="0"/>
              <a:t>Blue cones are sensitive to higher frequencies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206A8A-595E-984F-B8D0-12913422719E}"/>
              </a:ext>
            </a:extLst>
          </p:cNvPr>
          <p:cNvSpPr/>
          <p:nvPr/>
        </p:nvSpPr>
        <p:spPr>
          <a:xfrm>
            <a:off x="7691247" y="5599651"/>
            <a:ext cx="3602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Illustration from Anatomy &amp; Physiology, </a:t>
            </a:r>
            <a:r>
              <a:rPr lang="en-US" dirty="0" err="1"/>
              <a:t>Connexions</a:t>
            </a:r>
            <a:r>
              <a:rPr lang="en-US" dirty="0"/>
              <a:t> Web site. </a:t>
            </a:r>
            <a:r>
              <a:rPr lang="en-US" dirty="0">
                <a:hlinkClick r:id="rId3"/>
              </a:rPr>
              <a:t>http://cnx.org/content/col11496/1.6/</a:t>
            </a:r>
            <a:r>
              <a:rPr lang="en-US" dirty="0"/>
              <a:t>, Jun 19, 2013.</a:t>
            </a:r>
          </a:p>
        </p:txBody>
      </p:sp>
    </p:spTree>
    <p:extLst>
      <p:ext uri="{BB962C8B-B14F-4D97-AF65-F5344CB8AC3E}">
        <p14:creationId xmlns:p14="http://schemas.microsoft.com/office/powerpoint/2010/main" val="3697910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EB73E-2B35-8747-8750-3C91A1BF6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r>
              <a:rPr lang="en-US" dirty="0"/>
              <a:t>Color spaces: RGB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2AEE2-D8A7-DD4F-8938-651A34DD7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3" y="1386238"/>
            <a:ext cx="4012450" cy="528769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By activating LED or other display hardware at just three discrete colors (R, G, and B), it is possible to fool the human eye into thinking that it sees a continuum of colors.</a:t>
            </a:r>
          </a:p>
          <a:p>
            <a:r>
              <a:rPr lang="en-US" dirty="0"/>
              <a:t>Therefore, a so-called “color” camera is really three different black-and-white photographs:</a:t>
            </a:r>
          </a:p>
          <a:p>
            <a:pPr lvl="1"/>
            <a:r>
              <a:rPr lang="en-US" dirty="0"/>
              <a:t>R(</a:t>
            </a:r>
            <a:r>
              <a:rPr lang="en-US" dirty="0" err="1"/>
              <a:t>x’,y</a:t>
            </a:r>
            <a:r>
              <a:rPr lang="en-US" dirty="0"/>
              <a:t>’) is the brightness of red light at position (</a:t>
            </a:r>
            <a:r>
              <a:rPr lang="en-US" dirty="0" err="1"/>
              <a:t>x’,y</a:t>
            </a:r>
            <a:r>
              <a:rPr lang="en-US" dirty="0"/>
              <a:t>’)</a:t>
            </a:r>
          </a:p>
          <a:p>
            <a:pPr lvl="1"/>
            <a:r>
              <a:rPr lang="en-US" dirty="0"/>
              <a:t>G(</a:t>
            </a:r>
            <a:r>
              <a:rPr lang="en-US" dirty="0" err="1"/>
              <a:t>x’,y</a:t>
            </a:r>
            <a:r>
              <a:rPr lang="en-US" dirty="0"/>
              <a:t>’) is brightness of green.</a:t>
            </a:r>
          </a:p>
          <a:p>
            <a:pPr lvl="1"/>
            <a:r>
              <a:rPr lang="en-US" dirty="0"/>
              <a:t>B(</a:t>
            </a:r>
            <a:r>
              <a:rPr lang="en-US" dirty="0" err="1"/>
              <a:t>x’,y</a:t>
            </a:r>
            <a:r>
              <a:rPr lang="en-US" dirty="0"/>
              <a:t>’) is brightness of blue.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B7CFF1-0339-274A-9063-5A5E35CFB01B}"/>
              </a:ext>
            </a:extLst>
          </p:cNvPr>
          <p:cNvSpPr/>
          <p:nvPr/>
        </p:nvSpPr>
        <p:spPr>
          <a:xfrm>
            <a:off x="6019800" y="6092736"/>
            <a:ext cx="58189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Sergei </a:t>
            </a:r>
            <a:r>
              <a:rPr lang="en-US" sz="1400" dirty="0" err="1"/>
              <a:t>Prokudin-Gorskii</a:t>
            </a:r>
            <a:r>
              <a:rPr lang="en-US" sz="1400" dirty="0"/>
              <a:t> - Taken from the Library of Congress' website and converted from TIFF to PNG.TIFF file from LOC, Public Domain, https://</a:t>
            </a:r>
            <a:r>
              <a:rPr lang="en-US" sz="1400" dirty="0" err="1"/>
              <a:t>commons.wikimedia.org</a:t>
            </a:r>
            <a:r>
              <a:rPr lang="en-US" sz="1400" dirty="0"/>
              <a:t>/w/</a:t>
            </a:r>
            <a:r>
              <a:rPr lang="en-US" sz="1400" dirty="0" err="1"/>
              <a:t>index.php?curid</a:t>
            </a:r>
            <a:r>
              <a:rPr lang="en-US" sz="1400" dirty="0"/>
              <a:t>=1470606</a:t>
            </a:r>
          </a:p>
        </p:txBody>
      </p:sp>
      <p:pic>
        <p:nvPicPr>
          <p:cNvPr id="8" name="Picture 7" descr="A photograph of Mohammed Alim Khan (1880–1944), Emir of Bukhara, taken in 1911 by Sergey Prokudin-Gorsky using three exposures with blue, green, and red filters.">
            <a:extLst>
              <a:ext uri="{FF2B5EF4-FFF2-40B4-BE49-F238E27FC236}">
                <a16:creationId xmlns:a16="http://schemas.microsoft.com/office/drawing/2014/main" id="{27647D75-FABA-D14F-B226-7DCB110E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143000"/>
            <a:ext cx="7508277" cy="49660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61D713-A917-6A4C-91F6-CCAD26123DBF}"/>
              </a:ext>
            </a:extLst>
          </p:cNvPr>
          <p:cNvSpPr/>
          <p:nvPr/>
        </p:nvSpPr>
        <p:spPr>
          <a:xfrm>
            <a:off x="5829300" y="173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 photograph of </a:t>
            </a:r>
            <a:r>
              <a:rPr lang="en-US" dirty="0">
                <a:hlinkClick r:id="rId3" tooltip="Mohammed Alim Khan"/>
              </a:rPr>
              <a:t>Mohammed Alim Khan</a:t>
            </a:r>
            <a:r>
              <a:rPr lang="en-US" dirty="0"/>
              <a:t> (1880–1944), </a:t>
            </a:r>
            <a:r>
              <a:rPr lang="en-US" dirty="0">
                <a:hlinkClick r:id="rId4" tooltip="Emir of Bukhara"/>
              </a:rPr>
              <a:t>Emir of Bukhara</a:t>
            </a:r>
            <a:r>
              <a:rPr lang="en-US" dirty="0"/>
              <a:t>, taken in 1911 by </a:t>
            </a:r>
            <a:r>
              <a:rPr lang="en-US" dirty="0">
                <a:hlinkClick r:id="rId5" tooltip="Sergey Prokudin-Gorsky"/>
              </a:rPr>
              <a:t>Sergey Prokudin-Gorsky</a:t>
            </a:r>
            <a:r>
              <a:rPr lang="en-US" dirty="0"/>
              <a:t> using three exposures with blue, green, and red filters.</a:t>
            </a:r>
          </a:p>
        </p:txBody>
      </p:sp>
    </p:spTree>
    <p:extLst>
      <p:ext uri="{BB962C8B-B14F-4D97-AF65-F5344CB8AC3E}">
        <p14:creationId xmlns:p14="http://schemas.microsoft.com/office/powerpoint/2010/main" val="224447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AD8D-11AC-0C4B-91F7-38633468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3E1DF-FE8F-C742-A0D3-519EBDD5A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Space</a:t>
            </a:r>
          </a:p>
          <a:p>
            <a:pPr lvl="1"/>
            <a:r>
              <a:rPr lang="en-US" dirty="0"/>
              <a:t>Pinhole camera equations</a:t>
            </a:r>
          </a:p>
          <a:p>
            <a:pPr lvl="1"/>
            <a:r>
              <a:rPr lang="en-US" dirty="0"/>
              <a:t>Vanishing point</a:t>
            </a:r>
          </a:p>
          <a:p>
            <a:r>
              <a:rPr lang="en-US" dirty="0"/>
              <a:t>Color</a:t>
            </a:r>
          </a:p>
          <a:p>
            <a:pPr lvl="1"/>
            <a:r>
              <a:rPr lang="en-US" dirty="0"/>
              <a:t>Structure of the eye</a:t>
            </a:r>
          </a:p>
          <a:p>
            <a:pPr lvl="1"/>
            <a:r>
              <a:rPr lang="en-US" dirty="0"/>
              <a:t>RGB displays</a:t>
            </a:r>
          </a:p>
          <a:p>
            <a:pPr lvl="1"/>
            <a:r>
              <a:rPr lang="en-US" dirty="0"/>
              <a:t>Color features: </a:t>
            </a:r>
            <a:r>
              <a:rPr lang="en-US" dirty="0" err="1"/>
              <a:t>YPrPb</a:t>
            </a:r>
            <a:endParaRPr lang="en-US" dirty="0"/>
          </a:p>
          <a:p>
            <a:r>
              <a:rPr lang="en-US" dirty="0"/>
              <a:t>Edges</a:t>
            </a:r>
          </a:p>
          <a:p>
            <a:pPr lvl="1"/>
            <a:r>
              <a:rPr lang="en-US" dirty="0"/>
              <a:t>Things that look like edges</a:t>
            </a:r>
          </a:p>
          <a:p>
            <a:pPr lvl="1"/>
            <a:r>
              <a:rPr lang="en-US" dirty="0"/>
              <a:t>Edge detection: the difference-of-Gaussians filter</a:t>
            </a:r>
          </a:p>
        </p:txBody>
      </p:sp>
    </p:spTree>
    <p:extLst>
      <p:ext uri="{BB962C8B-B14F-4D97-AF65-F5344CB8AC3E}">
        <p14:creationId xmlns:p14="http://schemas.microsoft.com/office/powerpoint/2010/main" val="2616585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AD8D-11AC-0C4B-91F7-38633468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3E1DF-FE8F-C742-A0D3-519EBDD5A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Space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Pinhole camera equations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Vanishing point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Color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Structure of the eye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RGB displays</a:t>
            </a:r>
          </a:p>
          <a:p>
            <a:pPr lvl="1"/>
            <a:r>
              <a:rPr lang="en-US" dirty="0"/>
              <a:t>Color features: </a:t>
            </a:r>
            <a:r>
              <a:rPr lang="en-US" dirty="0" err="1"/>
              <a:t>YPrPb</a:t>
            </a:r>
            <a:endParaRPr lang="en-US" dirty="0"/>
          </a:p>
          <a:p>
            <a:r>
              <a:rPr lang="en-US" dirty="0"/>
              <a:t>Edges</a:t>
            </a:r>
          </a:p>
          <a:p>
            <a:pPr lvl="1"/>
            <a:r>
              <a:rPr lang="en-US" dirty="0"/>
              <a:t>Things that look like edges</a:t>
            </a:r>
          </a:p>
          <a:p>
            <a:pPr lvl="1"/>
            <a:r>
              <a:rPr lang="en-US" dirty="0"/>
              <a:t>Edge detection: the difference-of-Gaussians filter</a:t>
            </a:r>
          </a:p>
        </p:txBody>
      </p:sp>
    </p:spTree>
    <p:extLst>
      <p:ext uri="{BB962C8B-B14F-4D97-AF65-F5344CB8AC3E}">
        <p14:creationId xmlns:p14="http://schemas.microsoft.com/office/powerpoint/2010/main" val="2434172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E587C-1CAF-FE47-A520-DEC37601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features: Luminance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B985DD-ECBF-EB43-9DDA-C31DFEB8D5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The “grayscale” image is often computed as the average of R, G, and B intensities, i.e.,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The human eye, on the other hand, is more sensitive to green light than to either red or blue.</a:t>
                </a:r>
              </a:p>
              <a:p>
                <a:r>
                  <a:rPr lang="en-US" dirty="0"/>
                  <a:t>The intensity of light, as viewed by the human eye, is well approximated by the standard ITU-R BT.601: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=0.299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587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114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 marL="0" indent="0" algn="ctr">
                  <a:buNone/>
                </a:pPr>
                <a:endParaRPr lang="en-US" sz="2400" dirty="0"/>
              </a:p>
              <a:p>
                <a:r>
                  <a:rPr lang="en-US" dirty="0"/>
                  <a:t>The signal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called the </a:t>
                </a:r>
                <a:r>
                  <a:rPr lang="en-US" b="1" u="sng" dirty="0"/>
                  <a:t>luminance</a:t>
                </a:r>
                <a:r>
                  <a:rPr lang="en-US" dirty="0"/>
                  <a:t> of light at pixel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B985DD-ECBF-EB43-9DDA-C31DFEB8D5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3509" r="-1689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8693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298E-BB90-874B-9571-F97D68109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features: </a:t>
            </a:r>
            <a:r>
              <a:rPr lang="en-US" dirty="0" err="1"/>
              <a:t>YPrPb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93C8B-0678-E34E-A88B-3D2ADA930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 human eye is much more sensitive to spatial variation in luminance (brightness) than to spatial variation in chrominance (color)</a:t>
            </a:r>
          </a:p>
          <a:p>
            <a:pPr>
              <a:lnSpc>
                <a:spcPct val="100000"/>
              </a:lnSpc>
            </a:pPr>
            <a:r>
              <a:rPr lang="en-US" dirty="0"/>
              <a:t>For this reason, the JPG image coding standard represents luminance, Y(</a:t>
            </a:r>
            <a:r>
              <a:rPr lang="en-US" dirty="0" err="1"/>
              <a:t>x’,y</a:t>
            </a:r>
            <a:r>
              <a:rPr lang="en-US" dirty="0"/>
              <a:t>’), at twice the spatial resolution of chrominance: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First, JPG converts (R,G,B) into (</a:t>
            </a:r>
            <a:r>
              <a:rPr lang="en-US" dirty="0" err="1"/>
              <a:t>Y,Pr,Pb</a:t>
            </a:r>
            <a:r>
              <a:rPr lang="en-US" dirty="0"/>
              <a:t>), where </a:t>
            </a:r>
            <a:r>
              <a:rPr lang="en-US" dirty="0" err="1"/>
              <a:t>Pr</a:t>
            </a:r>
            <a:r>
              <a:rPr lang="en-US" dirty="0"/>
              <a:t> and Pb represent the “degree of redness” and “degree of blueness.”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Second, JPG </a:t>
            </a:r>
            <a:r>
              <a:rPr lang="en-US" dirty="0" err="1"/>
              <a:t>downsamples</a:t>
            </a:r>
            <a:r>
              <a:rPr lang="en-US" dirty="0"/>
              <a:t> </a:t>
            </a:r>
            <a:r>
              <a:rPr lang="en-US" dirty="0" err="1"/>
              <a:t>Pr</a:t>
            </a:r>
            <a:r>
              <a:rPr lang="en-US" dirty="0"/>
              <a:t>(</a:t>
            </a:r>
            <a:r>
              <a:rPr lang="en-US" dirty="0" err="1"/>
              <a:t>x’,y</a:t>
            </a:r>
            <a:r>
              <a:rPr lang="en-US" dirty="0"/>
              <a:t>’) and Pb(</a:t>
            </a:r>
            <a:r>
              <a:rPr lang="en-US" dirty="0" err="1"/>
              <a:t>x’,y</a:t>
            </a:r>
            <a:r>
              <a:rPr lang="en-US" dirty="0"/>
              <a:t>’), so that they have ½ as many rows and ½ as many columns as Y(</a:t>
            </a:r>
            <a:r>
              <a:rPr lang="en-US" dirty="0" err="1"/>
              <a:t>x’,y</a:t>
            </a:r>
            <a:r>
              <a:rPr lang="en-US" dirty="0"/>
              <a:t>’).</a:t>
            </a:r>
          </a:p>
          <a:p>
            <a:pPr>
              <a:lnSpc>
                <a:spcPct val="100000"/>
              </a:lnSpc>
            </a:pPr>
            <a:r>
              <a:rPr lang="en-US" dirty="0"/>
              <a:t>For computer vision, we can use the same logic: represent </a:t>
            </a:r>
            <a:r>
              <a:rPr lang="en-US" dirty="0" err="1"/>
              <a:t>Pr</a:t>
            </a:r>
            <a:r>
              <a:rPr lang="en-US" dirty="0"/>
              <a:t> and Pb at half the resolution that we use for luminance.</a:t>
            </a:r>
          </a:p>
        </p:txBody>
      </p:sp>
    </p:spTree>
    <p:extLst>
      <p:ext uri="{BB962C8B-B14F-4D97-AF65-F5344CB8AC3E}">
        <p14:creationId xmlns:p14="http://schemas.microsoft.com/office/powerpoint/2010/main" val="329548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A61E8-11BB-1740-94B0-DECC3F2D7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features: Chrominance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92A22D-CE57-7E43-B240-758C30040A5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52393" y="1825625"/>
                <a:ext cx="6305550" cy="435133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/>
                  <a:t>Chrominance = color-shift of the image.  </a:t>
                </a:r>
              </a:p>
              <a:p>
                <a:r>
                  <a:rPr lang="en-US" dirty="0"/>
                  <a:t>We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/>
                  <a:t>=red-shift,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=blue-shift, relative to luminance (luminance is sort of green-based, remember?)</a:t>
                </a:r>
              </a:p>
              <a:p>
                <a:r>
                  <a:rPr lang="en-US" dirty="0"/>
                  <a:t>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describe only the color-shift of the pixel, not its average luminance.</a:t>
                </a:r>
              </a:p>
              <a:p>
                <a:r>
                  <a:rPr lang="en-US" dirty="0"/>
                  <a:t>We do that using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𝑠𝑢𝑚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92A22D-CE57-7E43-B240-758C30040A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52393" y="1825625"/>
                <a:ext cx="6305550" cy="4351338"/>
              </a:xfrm>
              <a:blipFill>
                <a:blip r:embed="rId2"/>
                <a:stretch>
                  <a:fillRect l="-1006" t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24BFFED-7644-FB44-9E3D-7A30FE37C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437" y="1143000"/>
            <a:ext cx="3538537" cy="35385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BDEA7-5CF9-8F40-8B55-7ECDA26A919F}"/>
              </a:ext>
            </a:extLst>
          </p:cNvPr>
          <p:cNvSpPr/>
          <p:nvPr/>
        </p:nvSpPr>
        <p:spPr>
          <a:xfrm>
            <a:off x="7554394" y="4830252"/>
            <a:ext cx="2847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Cr and </a:t>
            </a:r>
            <a:r>
              <a:rPr lang="en-US" dirty="0" err="1"/>
              <a:t>Cb</a:t>
            </a:r>
            <a:r>
              <a:rPr lang="en-US" dirty="0"/>
              <a:t>, at Y=0.5</a:t>
            </a:r>
          </a:p>
          <a:p>
            <a:r>
              <a:rPr lang="en-US" dirty="0"/>
              <a:t>Simon A. </a:t>
            </a:r>
            <a:r>
              <a:rPr lang="en-US" dirty="0" err="1"/>
              <a:t>Eugster</a:t>
            </a:r>
            <a:r>
              <a:rPr lang="en-US" dirty="0"/>
              <a:t>, own work.</a:t>
            </a:r>
          </a:p>
        </p:txBody>
      </p:sp>
    </p:spTree>
    <p:extLst>
      <p:ext uri="{BB962C8B-B14F-4D97-AF65-F5344CB8AC3E}">
        <p14:creationId xmlns:p14="http://schemas.microsoft.com/office/powerpoint/2010/main" val="1260277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hoto&#10;&#10;Description automatically generated">
            <a:extLst>
              <a:ext uri="{FF2B5EF4-FFF2-40B4-BE49-F238E27FC236}">
                <a16:creationId xmlns:a16="http://schemas.microsoft.com/office/drawing/2014/main" id="{8EEBB31B-705E-6D44-8304-5EEEC4385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43137"/>
            <a:ext cx="60960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A61E8-11BB-1740-94B0-DECC3F2D7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0" y="179385"/>
            <a:ext cx="10515600" cy="963613"/>
          </a:xfrm>
        </p:spPr>
        <p:txBody>
          <a:bodyPr/>
          <a:lstStyle/>
          <a:p>
            <a:r>
              <a:rPr lang="en-US" dirty="0"/>
              <a:t>Color features: Chrominance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92A22D-CE57-7E43-B240-758C30040A5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66680" y="1825625"/>
                <a:ext cx="6819900" cy="4351338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.299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0.587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0.114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−0.168736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−0.331264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−0.418688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−0.081312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gives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𝑠𝑢𝑚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𝑠𝑢𝑚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r>
                  <a:rPr lang="en-US" dirty="0"/>
                  <a:t>.  You don’t need to memorize those numbers, but you should know that </a:t>
                </a:r>
              </a:p>
              <a:p>
                <a:r>
                  <a:rPr lang="en-US" dirty="0"/>
                  <a:t>Y = weighted average(R,G,B) </a:t>
                </a:r>
              </a:p>
              <a:p>
                <a:r>
                  <a:rPr lang="en-US" dirty="0" err="1"/>
                  <a:t>Pr</a:t>
                </a:r>
                <a:r>
                  <a:rPr lang="en-US" dirty="0"/>
                  <a:t> = (1/2) (R – weighted average(G,B))</a:t>
                </a:r>
              </a:p>
              <a:p>
                <a:r>
                  <a:rPr lang="en-US" dirty="0"/>
                  <a:t>Pb = (1/2) (B – weighted average(R,G))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92A22D-CE57-7E43-B240-758C30040A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66680" y="1825625"/>
                <a:ext cx="6819900" cy="4351338"/>
              </a:xfrm>
              <a:blipFill>
                <a:blip r:embed="rId3"/>
                <a:stretch>
                  <a:fillRect l="-1301" b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large air plane flying in the sky&#10;&#10;Description automatically generated">
            <a:extLst>
              <a:ext uri="{FF2B5EF4-FFF2-40B4-BE49-F238E27FC236}">
                <a16:creationId xmlns:a16="http://schemas.microsoft.com/office/drawing/2014/main" id="{74404EEF-8FF0-E447-9C1D-DD869DC26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580" y="1113631"/>
            <a:ext cx="1905000" cy="1270000"/>
          </a:xfrm>
          <a:prstGeom prst="rect">
            <a:avLst/>
          </a:prstGeom>
        </p:spPr>
      </p:pic>
      <p:pic>
        <p:nvPicPr>
          <p:cNvPr id="13" name="Picture 12" descr="A picture containing sky&#10;&#10;Description automatically generated">
            <a:extLst>
              <a:ext uri="{FF2B5EF4-FFF2-40B4-BE49-F238E27FC236}">
                <a16:creationId xmlns:a16="http://schemas.microsoft.com/office/drawing/2014/main" id="{5CE56303-3ADA-3F41-956E-12161AA54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9290" y="1113631"/>
            <a:ext cx="190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42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A30B0-6DD8-F540-AEA7-D7385D13E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features: Chrominance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9C302-63D2-AA45-AE6C-86AC8B949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8325" cy="4351338"/>
          </a:xfrm>
        </p:spPr>
        <p:txBody>
          <a:bodyPr/>
          <a:lstStyle/>
          <a:p>
            <a:r>
              <a:rPr lang="en-US" dirty="0"/>
              <a:t>Some images are obviously red!  (e.g., fire, or wood)</a:t>
            </a:r>
          </a:p>
          <a:p>
            <a:r>
              <a:rPr lang="en-US" dirty="0"/>
              <a:t>Some images are obviously blue!  (e.g., water, or sky)</a:t>
            </a:r>
          </a:p>
          <a:p>
            <a:r>
              <a:rPr lang="en-US" dirty="0"/>
              <a:t>Average(Pb)-Average(</a:t>
            </a:r>
            <a:r>
              <a:rPr lang="en-US" dirty="0" err="1"/>
              <a:t>Pr</a:t>
            </a:r>
            <a:r>
              <a:rPr lang="en-US" dirty="0"/>
              <a:t>) should be a good feature for distinguishing between, for example, ”fire” versus “water” </a:t>
            </a:r>
          </a:p>
        </p:txBody>
      </p:sp>
      <p:pic>
        <p:nvPicPr>
          <p:cNvPr id="5" name="Picture 4" descr="A picture containing nature, fire&#10;&#10;Description automatically generated">
            <a:extLst>
              <a:ext uri="{FF2B5EF4-FFF2-40B4-BE49-F238E27FC236}">
                <a16:creationId xmlns:a16="http://schemas.microsoft.com/office/drawing/2014/main" id="{687D115B-30FD-6640-A1C5-B925E556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24" y="420688"/>
            <a:ext cx="4083843" cy="2722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6B6AFA-5756-F14C-9F55-EE226CC9F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25" y="3429000"/>
            <a:ext cx="4083842" cy="272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66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AD8D-11AC-0C4B-91F7-38633468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3E1DF-FE8F-C742-A0D3-519EBDD5A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Space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Pinhole camera equations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Vanishing point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Color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Structure of the eye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RGB displays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Color features: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YPrPb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/>
              <a:t>Edges</a:t>
            </a:r>
          </a:p>
          <a:p>
            <a:pPr lvl="1"/>
            <a:r>
              <a:rPr lang="en-US" dirty="0"/>
              <a:t>Things that look like edges</a:t>
            </a:r>
          </a:p>
          <a:p>
            <a:pPr lvl="1"/>
            <a:r>
              <a:rPr lang="en-US" dirty="0"/>
              <a:t>Edge detection: the difference-of-Gaussians filter</a:t>
            </a:r>
          </a:p>
        </p:txBody>
      </p:sp>
    </p:spTree>
    <p:extLst>
      <p:ext uri="{BB962C8B-B14F-4D97-AF65-F5344CB8AC3E}">
        <p14:creationId xmlns:p14="http://schemas.microsoft.com/office/powerpoint/2010/main" val="4211320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ichen Itza">
            <a:extLst>
              <a:ext uri="{FF2B5EF4-FFF2-40B4-BE49-F238E27FC236}">
                <a16:creationId xmlns:a16="http://schemas.microsoft.com/office/drawing/2014/main" id="{023084A1-5FF5-D14B-9F76-7470C8701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760"/>
            <a:ext cx="12208747" cy="649224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12DCB2-9910-D944-9178-11965CFEF221}"/>
              </a:ext>
            </a:extLst>
          </p:cNvPr>
          <p:cNvSpPr/>
          <p:nvPr/>
        </p:nvSpPr>
        <p:spPr>
          <a:xfrm>
            <a:off x="43537" y="6227864"/>
            <a:ext cx="11713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 Castillo (pyramid of </a:t>
            </a:r>
            <a:r>
              <a:rPr lang="en-US" dirty="0" err="1">
                <a:solidFill>
                  <a:schemeClr val="bg1"/>
                </a:solidFill>
              </a:rPr>
              <a:t>Kukulcán</a:t>
            </a:r>
            <a:r>
              <a:rPr lang="en-US" dirty="0">
                <a:solidFill>
                  <a:schemeClr val="bg1"/>
                </a:solidFill>
              </a:rPr>
              <a:t>) in </a:t>
            </a:r>
            <a:r>
              <a:rPr lang="en-US" dirty="0" err="1">
                <a:solidFill>
                  <a:schemeClr val="bg1"/>
                </a:solidFill>
              </a:rPr>
              <a:t>Chichén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Itzá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By Daniel </a:t>
            </a:r>
            <a:r>
              <a:rPr lang="en-US" dirty="0" err="1">
                <a:solidFill>
                  <a:schemeClr val="bg1"/>
                </a:solidFill>
              </a:rPr>
              <a:t>Schwen</a:t>
            </a:r>
            <a:r>
              <a:rPr lang="en-US" dirty="0">
                <a:solidFill>
                  <a:schemeClr val="bg1"/>
                </a:solidFill>
              </a:rPr>
              <a:t> - Own work, CC BY-SA 4.0, https://</a:t>
            </a:r>
            <a:r>
              <a:rPr lang="en-US" dirty="0" err="1">
                <a:solidFill>
                  <a:schemeClr val="bg1"/>
                </a:solidFill>
              </a:rPr>
              <a:t>commons.wikimedia.org</a:t>
            </a:r>
            <a:r>
              <a:rPr lang="en-US" dirty="0">
                <a:solidFill>
                  <a:schemeClr val="bg1"/>
                </a:solidFill>
              </a:rPr>
              <a:t>/w/</a:t>
            </a:r>
            <a:r>
              <a:rPr lang="en-US" dirty="0" err="1">
                <a:solidFill>
                  <a:schemeClr val="bg1"/>
                </a:solidFill>
              </a:rPr>
              <a:t>index.php?curid</a:t>
            </a:r>
            <a:r>
              <a:rPr lang="en-US" dirty="0">
                <a:solidFill>
                  <a:schemeClr val="bg1"/>
                </a:solidFill>
              </a:rPr>
              <a:t>=7647000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4503B6-565B-B044-879C-4A3BD37DBE48}"/>
              </a:ext>
            </a:extLst>
          </p:cNvPr>
          <p:cNvSpPr txBox="1">
            <a:spLocks/>
          </p:cNvSpPr>
          <p:nvPr/>
        </p:nvSpPr>
        <p:spPr>
          <a:xfrm>
            <a:off x="30476" y="3667491"/>
            <a:ext cx="2373063" cy="826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1. Depth discontinuities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AD921A-6310-8E45-A116-FFEF80F097CA}"/>
              </a:ext>
            </a:extLst>
          </p:cNvPr>
          <p:cNvCxnSpPr>
            <a:cxnSpLocks/>
          </p:cNvCxnSpPr>
          <p:nvPr/>
        </p:nvCxnSpPr>
        <p:spPr>
          <a:xfrm>
            <a:off x="1524635" y="4501050"/>
            <a:ext cx="1179376" cy="129452"/>
          </a:xfrm>
          <a:prstGeom prst="straightConnector1">
            <a:avLst/>
          </a:pr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28BCA5D-BCD6-D246-B41A-7FBC6AB6B299}"/>
                  </a:ext>
                </a:extLst>
              </p14:cNvPr>
              <p14:cNvContentPartPr/>
              <p14:nvPr/>
            </p14:nvContentPartPr>
            <p14:xfrm>
              <a:off x="3154269" y="2257920"/>
              <a:ext cx="1668240" cy="1829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28BCA5D-BCD6-D246-B41A-7FBC6AB6B2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8269" y="2186280"/>
                <a:ext cx="1739880" cy="19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77B38BE-D24C-4342-8B81-3833B90EAF72}"/>
                  </a:ext>
                </a:extLst>
              </p14:cNvPr>
              <p14:cNvContentPartPr/>
              <p14:nvPr/>
            </p14:nvContentPartPr>
            <p14:xfrm>
              <a:off x="1160949" y="4086720"/>
              <a:ext cx="1993680" cy="1863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77B38BE-D24C-4342-8B81-3833B90EAF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5309" y="4015080"/>
                <a:ext cx="2065320" cy="2007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EA35BA0-4BCA-0140-B6CC-C84AF41376F6}"/>
              </a:ext>
            </a:extLst>
          </p:cNvPr>
          <p:cNvSpPr txBox="1"/>
          <p:nvPr/>
        </p:nvSpPr>
        <p:spPr>
          <a:xfrm>
            <a:off x="9006863" y="3069774"/>
            <a:ext cx="2501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4. Color discontinuities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A493AFB-74B2-5F43-A344-6528F641E293}"/>
              </a:ext>
            </a:extLst>
          </p:cNvPr>
          <p:cNvCxnSpPr>
            <a:cxnSpLocks/>
          </p:cNvCxnSpPr>
          <p:nvPr/>
        </p:nvCxnSpPr>
        <p:spPr>
          <a:xfrm>
            <a:off x="9810207" y="4023881"/>
            <a:ext cx="213359" cy="2203983"/>
          </a:xfrm>
          <a:prstGeom prst="straightConnector1">
            <a:avLst/>
          </a:pr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DED2951-9AD9-A047-B683-A1C243B3D9FF}"/>
                  </a:ext>
                </a:extLst>
              </p14:cNvPr>
              <p14:cNvContentPartPr/>
              <p14:nvPr/>
            </p14:nvContentPartPr>
            <p14:xfrm>
              <a:off x="9349971" y="6201360"/>
              <a:ext cx="1932480" cy="2026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DED2951-9AD9-A047-B683-A1C243B3D9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13971" y="6129360"/>
                <a:ext cx="200412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DC9568B-449A-AC4D-A4EE-E72A2E8852FB}"/>
                  </a:ext>
                </a:extLst>
              </p14:cNvPr>
              <p14:cNvContentPartPr/>
              <p14:nvPr/>
            </p14:nvContentPartPr>
            <p14:xfrm>
              <a:off x="11301891" y="6320160"/>
              <a:ext cx="319680" cy="72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DC9568B-449A-AC4D-A4EE-E72A2E8852F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266251" y="6248520"/>
                <a:ext cx="39132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06B0693-F635-1640-9D23-532EF486901B}"/>
                  </a:ext>
                </a:extLst>
              </p14:cNvPr>
              <p14:cNvContentPartPr/>
              <p14:nvPr/>
            </p14:nvContentPartPr>
            <p14:xfrm>
              <a:off x="10634811" y="6163560"/>
              <a:ext cx="1109880" cy="121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06B0693-F635-1640-9D23-532EF48690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99171" y="6091560"/>
                <a:ext cx="11815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FA78F12-D34C-714D-B6D4-C64601642F12}"/>
                  </a:ext>
                </a:extLst>
              </p14:cNvPr>
              <p14:cNvContentPartPr/>
              <p14:nvPr/>
            </p14:nvContentPartPr>
            <p14:xfrm>
              <a:off x="9809331" y="6042960"/>
              <a:ext cx="625320" cy="964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FA78F12-D34C-714D-B6D4-C64601642F1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773691" y="5971320"/>
                <a:ext cx="6969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E862EC8-1894-0747-9505-6CF70FE44C73}"/>
                  </a:ext>
                </a:extLst>
              </p14:cNvPr>
              <p14:cNvContentPartPr/>
              <p14:nvPr/>
            </p14:nvContentPartPr>
            <p14:xfrm>
              <a:off x="6014211" y="2744280"/>
              <a:ext cx="1704960" cy="29566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E862EC8-1894-0747-9505-6CF70FE44C7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78571" y="2672640"/>
                <a:ext cx="1776600" cy="31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6C5CC69-ED67-0240-BDD0-3D978554E3FF}"/>
                  </a:ext>
                </a:extLst>
              </p14:cNvPr>
              <p14:cNvContentPartPr/>
              <p14:nvPr/>
            </p14:nvContentPartPr>
            <p14:xfrm>
              <a:off x="7719171" y="5704200"/>
              <a:ext cx="120960" cy="385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6C5CC69-ED67-0240-BDD0-3D978554E3F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683171" y="5632560"/>
                <a:ext cx="19260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1971BF6-9099-304C-8606-24C9A5C2BC4B}"/>
                  </a:ext>
                </a:extLst>
              </p14:cNvPr>
              <p14:cNvContentPartPr/>
              <p14:nvPr/>
            </p14:nvContentPartPr>
            <p14:xfrm>
              <a:off x="4520571" y="2652120"/>
              <a:ext cx="1152360" cy="3568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1971BF6-9099-304C-8606-24C9A5C2BC4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484571" y="2580120"/>
                <a:ext cx="1224000" cy="371196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E1A106D-D1AB-4748-9DCA-6CE763C897EE}"/>
              </a:ext>
            </a:extLst>
          </p:cNvPr>
          <p:cNvSpPr txBox="1">
            <a:spLocks/>
          </p:cNvSpPr>
          <p:nvPr/>
        </p:nvSpPr>
        <p:spPr>
          <a:xfrm>
            <a:off x="1554477" y="1912712"/>
            <a:ext cx="2373063" cy="826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2. Orientation discontinuities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A1F12AB-4617-2842-94DF-432E2D1EA092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2741009" y="2738847"/>
            <a:ext cx="2600707" cy="1285034"/>
          </a:xfrm>
          <a:prstGeom prst="straightConnector1">
            <a:avLst/>
          </a:pr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A248C32-F269-6049-82B0-B36B22894103}"/>
              </a:ext>
            </a:extLst>
          </p:cNvPr>
          <p:cNvSpPr txBox="1">
            <a:spLocks/>
          </p:cNvSpPr>
          <p:nvPr/>
        </p:nvSpPr>
        <p:spPr>
          <a:xfrm>
            <a:off x="8029313" y="954769"/>
            <a:ext cx="2373063" cy="1303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3. Illumination discontinuities</a:t>
            </a:r>
          </a:p>
          <a:p>
            <a:pPr marL="0" indent="0">
              <a:buNone/>
            </a:pPr>
            <a:r>
              <a:rPr lang="en-US" dirty="0"/>
              <a:t>(shadows)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39C9D4C-8E13-464A-AE46-E3E7BAFAEE1A}"/>
              </a:ext>
            </a:extLst>
          </p:cNvPr>
          <p:cNvCxnSpPr>
            <a:cxnSpLocks/>
          </p:cNvCxnSpPr>
          <p:nvPr/>
        </p:nvCxnSpPr>
        <p:spPr>
          <a:xfrm flipH="1">
            <a:off x="6866486" y="2319840"/>
            <a:ext cx="1781125" cy="1829160"/>
          </a:xfrm>
          <a:prstGeom prst="straightConnector1">
            <a:avLst/>
          </a:pr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AC605AB-9D24-5044-A6F7-7A64903D0040}"/>
              </a:ext>
            </a:extLst>
          </p:cNvPr>
          <p:cNvCxnSpPr>
            <a:cxnSpLocks/>
          </p:cNvCxnSpPr>
          <p:nvPr/>
        </p:nvCxnSpPr>
        <p:spPr>
          <a:xfrm flipH="1">
            <a:off x="7232246" y="2330640"/>
            <a:ext cx="1354407" cy="408207"/>
          </a:xfrm>
          <a:prstGeom prst="straightConnector1">
            <a:avLst/>
          </a:pr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F0AA9C9-B79F-A842-A14E-B437DA9DDEEA}"/>
                  </a:ext>
                </a:extLst>
              </p14:cNvPr>
              <p14:cNvContentPartPr/>
              <p14:nvPr/>
            </p14:nvContentPartPr>
            <p14:xfrm>
              <a:off x="5904411" y="2570040"/>
              <a:ext cx="1379520" cy="1476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F0AA9C9-B79F-A842-A14E-B437DA9DDE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868771" y="2498040"/>
                <a:ext cx="1451160" cy="291240"/>
              </a:xfrm>
              <a:prstGeom prst="rect">
                <a:avLst/>
              </a:prstGeom>
            </p:spPr>
          </p:pic>
        </mc:Fallback>
      </mc:AlternateContent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9254523-7955-5F45-8435-D955A3CFD61B}"/>
              </a:ext>
            </a:extLst>
          </p:cNvPr>
          <p:cNvCxnSpPr>
            <a:cxnSpLocks/>
          </p:cNvCxnSpPr>
          <p:nvPr/>
        </p:nvCxnSpPr>
        <p:spPr>
          <a:xfrm flipH="1">
            <a:off x="8586653" y="3992158"/>
            <a:ext cx="1222679" cy="344626"/>
          </a:xfrm>
          <a:prstGeom prst="straightConnector1">
            <a:avLst/>
          </a:pr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1">
            <a:extLst>
              <a:ext uri="{FF2B5EF4-FFF2-40B4-BE49-F238E27FC236}">
                <a16:creationId xmlns:a16="http://schemas.microsoft.com/office/drawing/2014/main" id="{7F2573DE-FAE9-684E-A4E0-562ACBA38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9" y="129991"/>
            <a:ext cx="10515600" cy="1325563"/>
          </a:xfrm>
        </p:spPr>
        <p:txBody>
          <a:bodyPr/>
          <a:lstStyle/>
          <a:p>
            <a:r>
              <a:rPr lang="en-US" dirty="0"/>
              <a:t>Things that look like edges</a:t>
            </a:r>
          </a:p>
        </p:txBody>
      </p:sp>
    </p:spTree>
    <p:extLst>
      <p:ext uri="{BB962C8B-B14F-4D97-AF65-F5344CB8AC3E}">
        <p14:creationId xmlns:p14="http://schemas.microsoft.com/office/powerpoint/2010/main" val="4158451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38846F-20CD-684A-AB91-6F93FB296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054" y="1443039"/>
            <a:ext cx="7207261" cy="5405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56F0E9-9154-7842-8718-76A6FA12E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2" y="89553"/>
            <a:ext cx="10515600" cy="1325563"/>
          </a:xfrm>
        </p:spPr>
        <p:txBody>
          <a:bodyPr/>
          <a:lstStyle/>
          <a:p>
            <a:r>
              <a:rPr lang="en-US" dirty="0"/>
              <a:t>Edge detection by subtraction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B1F240-E856-D740-B0BA-BAC1E7B646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0522" y="1437319"/>
                <a:ext cx="5493054" cy="5276632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Subtract neighboring pixels, to compute an “image gradient:”</a:t>
                </a:r>
              </a:p>
              <a:p>
                <a:pPr marL="0" indent="0">
                  <a:buNone/>
                </a:pPr>
                <a:r>
                  <a:rPr lang="en-US" dirty="0"/>
                  <a:t>X gradient: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err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 err="1" smtClean="0">
                              <a:latin typeface="Cambria Math" panose="02040503050406030204" pitchFamily="18" charset="0"/>
                            </a:rPr>
                            <m:t>’,</m:t>
                          </m:r>
                          <m:r>
                            <a:rPr lang="en-US" i="1" dirty="0" err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’+1,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’)−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’−1,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’)</m:t>
                              </m:r>
                            </m:e>
                          </m:d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Y gradient: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’,</m:t>
                          </m:r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’,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’+1)−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’,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’−1)</m:t>
                              </m:r>
                            </m:e>
                          </m:d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Magnitude of the edge: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’,</m:t>
                          </m:r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ad>
                        <m:radPr>
                          <m:degHide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num>
                                    <m:den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num>
                                    <m:den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B1F240-E856-D740-B0BA-BAC1E7B646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522" y="1437319"/>
                <a:ext cx="5493054" cy="5276632"/>
              </a:xfrm>
              <a:blipFill>
                <a:blip r:embed="rId3"/>
                <a:stretch>
                  <a:fillRect l="-1155" t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large air plane flying in the sky&#10;&#10;Description automatically generated">
            <a:extLst>
              <a:ext uri="{FF2B5EF4-FFF2-40B4-BE49-F238E27FC236}">
                <a16:creationId xmlns:a16="http://schemas.microsoft.com/office/drawing/2014/main" id="{E7E0DC59-F60A-0A45-B27C-6FD016312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158751"/>
            <a:ext cx="190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14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CC0CB0-F346-6C4D-88AD-FEDE2CC16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1" y="1825625"/>
            <a:ext cx="6222999" cy="46672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94764-E291-BD4F-AFFC-09058C0F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problem with “edge detection by subtraction”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E7066-C75F-2F43-A362-45581422A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825625"/>
            <a:ext cx="6472238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It tends to exaggerate noise.</a:t>
            </a:r>
          </a:p>
        </p:txBody>
      </p:sp>
      <p:pic>
        <p:nvPicPr>
          <p:cNvPr id="5" name="Picture 4" descr="A picture containing nature, fire&#10;&#10;Description automatically generated">
            <a:extLst>
              <a:ext uri="{FF2B5EF4-FFF2-40B4-BE49-F238E27FC236}">
                <a16:creationId xmlns:a16="http://schemas.microsoft.com/office/drawing/2014/main" id="{16D124B1-17CE-594E-A839-152F1D37A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365125"/>
            <a:ext cx="1905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1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EFDA-6996-C249-AB4C-6ECC9943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Lenses and focus</a:t>
            </a:r>
          </a:p>
        </p:txBody>
      </p:sp>
      <p:pic>
        <p:nvPicPr>
          <p:cNvPr id="11" name="Content Placeholder 10" descr="Hill scene">
            <a:extLst>
              <a:ext uri="{FF2B5EF4-FFF2-40B4-BE49-F238E27FC236}">
                <a16:creationId xmlns:a16="http://schemas.microsoft.com/office/drawing/2014/main" id="{EC40DDF3-6DBF-F841-8A23-6A322E24CF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9" y="2045493"/>
            <a:ext cx="2371725" cy="2371725"/>
          </a:xfrm>
        </p:spPr>
      </p:pic>
      <p:pic>
        <p:nvPicPr>
          <p:cNvPr id="13" name="Graphic 12" descr="Eye">
            <a:extLst>
              <a:ext uri="{FF2B5EF4-FFF2-40B4-BE49-F238E27FC236}">
                <a16:creationId xmlns:a16="http://schemas.microsoft.com/office/drawing/2014/main" id="{B5FF7D38-694E-624D-9990-1810692F6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7610226" y="2730504"/>
            <a:ext cx="771784" cy="77178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63BF28-8642-E141-A007-2730C91B4DB2}"/>
              </a:ext>
            </a:extLst>
          </p:cNvPr>
          <p:cNvCxnSpPr>
            <a:cxnSpLocks/>
          </p:cNvCxnSpPr>
          <p:nvPr/>
        </p:nvCxnSpPr>
        <p:spPr>
          <a:xfrm>
            <a:off x="6877050" y="2394743"/>
            <a:ext cx="0" cy="14152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C5EA58-0692-7441-9F7A-B374F08B95C0}"/>
              </a:ext>
            </a:extLst>
          </p:cNvPr>
          <p:cNvCxnSpPr>
            <a:cxnSpLocks/>
          </p:cNvCxnSpPr>
          <p:nvPr/>
        </p:nvCxnSpPr>
        <p:spPr>
          <a:xfrm>
            <a:off x="8102600" y="3340100"/>
            <a:ext cx="3771900" cy="837413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B9E8C0-B5BB-4F4E-8B19-A30099A4BA9D}"/>
              </a:ext>
            </a:extLst>
          </p:cNvPr>
          <p:cNvCxnSpPr>
            <a:cxnSpLocks/>
          </p:cNvCxnSpPr>
          <p:nvPr/>
        </p:nvCxnSpPr>
        <p:spPr>
          <a:xfrm>
            <a:off x="6921500" y="2800350"/>
            <a:ext cx="4953000" cy="1377163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07DB84-217D-B54B-BD83-6839EF8FB619}"/>
              </a:ext>
            </a:extLst>
          </p:cNvPr>
          <p:cNvCxnSpPr>
            <a:cxnSpLocks/>
          </p:cNvCxnSpPr>
          <p:nvPr/>
        </p:nvCxnSpPr>
        <p:spPr>
          <a:xfrm>
            <a:off x="8102600" y="2933700"/>
            <a:ext cx="3771900" cy="1243813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AA4E64A-C1F6-2546-A863-CC5E9B326888}"/>
              </a:ext>
            </a:extLst>
          </p:cNvPr>
          <p:cNvCxnSpPr>
            <a:cxnSpLocks/>
          </p:cNvCxnSpPr>
          <p:nvPr/>
        </p:nvCxnSpPr>
        <p:spPr>
          <a:xfrm>
            <a:off x="7835900" y="3238500"/>
            <a:ext cx="266700" cy="1016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D78222B-8CE4-D942-B790-1940DADA4192}"/>
              </a:ext>
            </a:extLst>
          </p:cNvPr>
          <p:cNvCxnSpPr>
            <a:cxnSpLocks/>
          </p:cNvCxnSpPr>
          <p:nvPr/>
        </p:nvCxnSpPr>
        <p:spPr>
          <a:xfrm>
            <a:off x="7924800" y="2889250"/>
            <a:ext cx="177800" cy="4445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72CF9CB-687C-9F43-B427-56EC3F7977F4}"/>
              </a:ext>
            </a:extLst>
          </p:cNvPr>
          <p:cNvCxnSpPr>
            <a:cxnSpLocks/>
          </p:cNvCxnSpPr>
          <p:nvPr/>
        </p:nvCxnSpPr>
        <p:spPr>
          <a:xfrm>
            <a:off x="6921500" y="2800350"/>
            <a:ext cx="1003300" cy="889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5E87DCA-4EC9-1E4F-AE6E-E943592E8BE2}"/>
              </a:ext>
            </a:extLst>
          </p:cNvPr>
          <p:cNvCxnSpPr>
            <a:cxnSpLocks/>
          </p:cNvCxnSpPr>
          <p:nvPr/>
        </p:nvCxnSpPr>
        <p:spPr>
          <a:xfrm>
            <a:off x="6921500" y="2800350"/>
            <a:ext cx="914400" cy="43815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742E6C3-F930-AF47-8DB5-07C8BF8A373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3056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lens in your eye collects light.</a:t>
            </a:r>
          </a:p>
          <a:p>
            <a:r>
              <a:rPr lang="en-US" dirty="0"/>
              <a:t>Light that passes directly through the center of the lens is not bent.</a:t>
            </a:r>
          </a:p>
          <a:p>
            <a:r>
              <a:rPr lang="en-US" dirty="0"/>
              <a:t>Light that passes above center is bent back toward center, and vice versa, so that it can all be collected in the same point on the image plane.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4E08905C-074F-7D45-9BE9-A1C0A99202EC}"/>
              </a:ext>
            </a:extLst>
          </p:cNvPr>
          <p:cNvSpPr txBox="1"/>
          <p:nvPr/>
        </p:nvSpPr>
        <p:spPr>
          <a:xfrm>
            <a:off x="6527800" y="3733800"/>
            <a:ext cx="759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  <a:p>
            <a:r>
              <a:rPr lang="en-US" dirty="0"/>
              <a:t>plane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A9E9243-C5CE-FF47-B088-53BF438EDE69}"/>
              </a:ext>
            </a:extLst>
          </p:cNvPr>
          <p:cNvSpPr txBox="1"/>
          <p:nvPr/>
        </p:nvSpPr>
        <p:spPr>
          <a:xfrm>
            <a:off x="7683500" y="3886200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82790E0-4E89-3447-9A1C-43005D683F6D}"/>
              </a:ext>
            </a:extLst>
          </p:cNvPr>
          <p:cNvSpPr txBox="1"/>
          <p:nvPr/>
        </p:nvSpPr>
        <p:spPr>
          <a:xfrm>
            <a:off x="10604500" y="486410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</a:t>
            </a:r>
          </a:p>
        </p:txBody>
      </p:sp>
      <p:pic>
        <p:nvPicPr>
          <p:cNvPr id="1042" name="Picture 4">
            <a:extLst>
              <a:ext uri="{FF2B5EF4-FFF2-40B4-BE49-F238E27FC236}">
                <a16:creationId xmlns:a16="http://schemas.microsoft.com/office/drawing/2014/main" id="{8B41180A-969B-E947-A78D-1867D6048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2876" y="4290018"/>
            <a:ext cx="2004677" cy="203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80DC18C3-D337-0A4F-B6C9-6D07570C44F1}"/>
              </a:ext>
            </a:extLst>
          </p:cNvPr>
          <p:cNvSpPr/>
          <p:nvPr/>
        </p:nvSpPr>
        <p:spPr>
          <a:xfrm>
            <a:off x="4114800" y="6029236"/>
            <a:ext cx="57022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</a:t>
            </a:r>
            <a:r>
              <a:rPr lang="en-US" sz="1400" dirty="0" err="1"/>
              <a:t>Rhcastilhos</a:t>
            </a:r>
            <a:r>
              <a:rPr lang="en-US" sz="1400" dirty="0"/>
              <a:t>. And </a:t>
            </a:r>
            <a:r>
              <a:rPr lang="en-US" sz="1400" dirty="0" err="1"/>
              <a:t>Jmarchn</a:t>
            </a:r>
            <a:r>
              <a:rPr lang="en-US" sz="1400" dirty="0"/>
              <a:t>. - Schematic_diagram_of_the_human_eye_with_English_annotations.svg, CC BY-SA 3.0, https://</a:t>
            </a:r>
            <a:r>
              <a:rPr lang="en-US" sz="1400" dirty="0" err="1"/>
              <a:t>commons.wikimedia.org</a:t>
            </a:r>
            <a:r>
              <a:rPr lang="en-US" sz="1400" dirty="0"/>
              <a:t>/w/</a:t>
            </a:r>
            <a:r>
              <a:rPr lang="en-US" sz="1400" dirty="0" err="1"/>
              <a:t>index.php?curid</a:t>
            </a:r>
            <a:r>
              <a:rPr lang="en-US" sz="1400" dirty="0"/>
              <a:t>=1597930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5E188E4-6115-6C46-A8CF-924B1BC0B5A9}"/>
              </a:ext>
            </a:extLst>
          </p:cNvPr>
          <p:cNvCxnSpPr>
            <a:cxnSpLocks/>
          </p:cNvCxnSpPr>
          <p:nvPr/>
        </p:nvCxnSpPr>
        <p:spPr>
          <a:xfrm flipV="1">
            <a:off x="7835900" y="4177514"/>
            <a:ext cx="4038600" cy="97868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81D1F56-6A1C-1243-B66E-8A311B0E9B73}"/>
              </a:ext>
            </a:extLst>
          </p:cNvPr>
          <p:cNvCxnSpPr>
            <a:cxnSpLocks/>
          </p:cNvCxnSpPr>
          <p:nvPr/>
        </p:nvCxnSpPr>
        <p:spPr>
          <a:xfrm flipV="1">
            <a:off x="6921500" y="4177513"/>
            <a:ext cx="4953000" cy="1397787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CF8DDB5-10A6-054C-BBE4-1801225C04E8}"/>
              </a:ext>
            </a:extLst>
          </p:cNvPr>
          <p:cNvCxnSpPr>
            <a:cxnSpLocks/>
          </p:cNvCxnSpPr>
          <p:nvPr/>
        </p:nvCxnSpPr>
        <p:spPr>
          <a:xfrm flipV="1">
            <a:off x="7880349" y="4177514"/>
            <a:ext cx="3994151" cy="130253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99F4C816-150F-F644-B7D4-C0849A808B9A}"/>
              </a:ext>
            </a:extLst>
          </p:cNvPr>
          <p:cNvCxnSpPr>
            <a:cxnSpLocks/>
          </p:cNvCxnSpPr>
          <p:nvPr/>
        </p:nvCxnSpPr>
        <p:spPr>
          <a:xfrm flipV="1">
            <a:off x="6921500" y="5156200"/>
            <a:ext cx="927351" cy="4191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42F7C85-9C1D-6F41-9E1C-23C9AB9FBCFD}"/>
              </a:ext>
            </a:extLst>
          </p:cNvPr>
          <p:cNvCxnSpPr>
            <a:cxnSpLocks/>
          </p:cNvCxnSpPr>
          <p:nvPr/>
        </p:nvCxnSpPr>
        <p:spPr>
          <a:xfrm flipV="1">
            <a:off x="6921500" y="5480050"/>
            <a:ext cx="958849" cy="9525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283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hoto&#10;&#10;Description automatically generated">
            <a:extLst>
              <a:ext uri="{FF2B5EF4-FFF2-40B4-BE49-F238E27FC236}">
                <a16:creationId xmlns:a16="http://schemas.microsoft.com/office/drawing/2014/main" id="{6601A655-E49D-C44C-830C-D0307CBC5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465" y="1423712"/>
            <a:ext cx="5514444" cy="4135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9B7108-BC5B-4A4C-B3DE-1552E7F6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04" y="264918"/>
            <a:ext cx="6389318" cy="787270"/>
          </a:xfrm>
        </p:spPr>
        <p:txBody>
          <a:bodyPr/>
          <a:lstStyle/>
          <a:p>
            <a:r>
              <a:rPr lang="en-US" dirty="0"/>
              <a:t>Solving the noise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0AFA47-6EC4-AB48-9301-A2AF53BA58A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52407" y="1396996"/>
                <a:ext cx="5001156" cy="5232403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We can solve the noise problem by smoothing the image first, then taking the difference.</a:t>
                </a:r>
              </a:p>
              <a:p>
                <a:pPr marL="0" indent="0">
                  <a:buNone/>
                </a:pPr>
                <a:r>
                  <a:rPr lang="en-US" dirty="0"/>
                  <a:t>Smoothing is done by taking a local average, e.g.,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=−5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=−5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11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600" b="0" dirty="0"/>
              </a:p>
              <a:p>
                <a:pPr marL="0" indent="0">
                  <a:buNone/>
                </a:pPr>
                <a:endParaRPr lang="en-US" sz="2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’,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’+1,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’)−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’−1,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’)</m:t>
                              </m:r>
                            </m:e>
                          </m:d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  <a:p>
                <a:pPr marL="0" indent="0">
                  <a:buNone/>
                </a:pPr>
                <a:endParaRPr lang="en-US" sz="2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’,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’+1)−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’−1)</m:t>
                              </m:r>
                            </m:e>
                          </m:d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0AFA47-6EC4-AB48-9301-A2AF53BA58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52407" y="1396996"/>
                <a:ext cx="5001156" cy="5232403"/>
              </a:xfrm>
              <a:blipFill>
                <a:blip r:embed="rId3"/>
                <a:stretch>
                  <a:fillRect l="-9114" t="-1937" r="-1013" b="-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B96B8421-A51F-514A-8CAB-01EDAD11ED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33395" y="1477961"/>
            <a:ext cx="5358605" cy="4018954"/>
          </a:xfr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D20DA980-1F63-F84C-BC63-84667D02468B}"/>
              </a:ext>
            </a:extLst>
          </p:cNvPr>
          <p:cNvSpPr/>
          <p:nvPr/>
        </p:nvSpPr>
        <p:spPr>
          <a:xfrm>
            <a:off x="10346098" y="712519"/>
            <a:ext cx="748145" cy="9781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78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7108-BC5B-4A4C-B3DE-1552E7F6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04" y="264918"/>
            <a:ext cx="6389318" cy="787270"/>
          </a:xfrm>
        </p:spPr>
        <p:txBody>
          <a:bodyPr/>
          <a:lstStyle/>
          <a:p>
            <a:r>
              <a:rPr lang="en-US" dirty="0"/>
              <a:t>Gaussian blur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0AFA47-6EC4-AB48-9301-A2AF53BA58A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52407" y="1396996"/>
                <a:ext cx="5001156" cy="5232403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Weighted averaging is a little better than unweighted averaging.  We just need to make sure that the weights add up to one.  For example: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=−5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=−5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600" b="0" dirty="0"/>
              </a:p>
              <a:p>
                <a:pPr marL="0" indent="0">
                  <a:buNone/>
                </a:pPr>
                <a:endParaRPr lang="en-US" sz="2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num>
                                        <m:den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num>
                                        <m:den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sz="2600" b="0" dirty="0"/>
              </a:p>
              <a:p>
                <a:pPr marL="0" indent="0">
                  <a:buNone/>
                </a:pPr>
                <a:endParaRPr lang="en-US" sz="2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’,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’+1,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’)−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’−1,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’)</m:t>
                              </m:r>
                            </m:e>
                          </m:d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  <a:p>
                <a:pPr marL="0" indent="0">
                  <a:buNone/>
                </a:pPr>
                <a:endParaRPr lang="en-US" sz="2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’,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’+1)−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’−1)</m:t>
                              </m:r>
                            </m:e>
                          </m:d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0AFA47-6EC4-AB48-9301-A2AF53BA58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52407" y="1396996"/>
                <a:ext cx="5001156" cy="5232403"/>
              </a:xfrm>
              <a:blipFill>
                <a:blip r:embed="rId2"/>
                <a:stretch>
                  <a:fillRect l="-3038" t="-2421" r="-3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BBD84A84-78AA-B142-933A-4FE68D3D26B8}"/>
              </a:ext>
            </a:extLst>
          </p:cNvPr>
          <p:cNvSpPr/>
          <p:nvPr/>
        </p:nvSpPr>
        <p:spPr>
          <a:xfrm>
            <a:off x="8910168" y="3619401"/>
            <a:ext cx="20375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</a:t>
            </a:r>
            <a:r>
              <a:rPr lang="en-US" sz="1400" dirty="0" err="1"/>
              <a:t>IkamusumeFan</a:t>
            </a:r>
            <a:r>
              <a:rPr lang="en-US" sz="1400" dirty="0"/>
              <a:t> - Own work, CC BY-SA 4.0, https://</a:t>
            </a:r>
            <a:r>
              <a:rPr lang="en-US" sz="1400" dirty="0" err="1"/>
              <a:t>commons.wikimedia.org</a:t>
            </a:r>
            <a:r>
              <a:rPr lang="en-US" sz="1400" dirty="0"/>
              <a:t>/w/</a:t>
            </a:r>
            <a:r>
              <a:rPr lang="en-US" sz="1400" dirty="0" err="1"/>
              <a:t>index.php?curid</a:t>
            </a:r>
            <a:r>
              <a:rPr lang="en-US" sz="1400" dirty="0"/>
              <a:t>=41790217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F8BF964-B676-E944-8817-C2FA6E531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8505" y="1587974"/>
            <a:ext cx="2621663" cy="5232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956F043-3820-5E40-9DFF-A3F933EAB2BD}"/>
                  </a:ext>
                </a:extLst>
              </p:cNvPr>
              <p:cNvSpPr/>
              <p:nvPr/>
            </p:nvSpPr>
            <p:spPr>
              <a:xfrm>
                <a:off x="5428928" y="37623"/>
                <a:ext cx="5418612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The Gaussian blur filter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results in different degrees of smoothness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, depending on how we set the hyperparameter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 (the </a:t>
                </a:r>
                <a:r>
                  <a:rPr lang="en-US" sz="2400" dirty="0" err="1"/>
                  <a:t>StDev</a:t>
                </a:r>
                <a:r>
                  <a:rPr lang="en-US" sz="2400" dirty="0"/>
                  <a:t>):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956F043-3820-5E40-9DFF-A3F933EAB2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928" y="37623"/>
                <a:ext cx="5418612" cy="1569660"/>
              </a:xfrm>
              <a:prstGeom prst="rect">
                <a:avLst/>
              </a:prstGeom>
              <a:blipFill>
                <a:blip r:embed="rId5"/>
                <a:stretch>
                  <a:fillRect l="-1402" t="-1600" r="-467"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219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7108-BC5B-4A4C-B3DE-1552E7F6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04" y="264918"/>
            <a:ext cx="6389318" cy="787270"/>
          </a:xfrm>
        </p:spPr>
        <p:txBody>
          <a:bodyPr/>
          <a:lstStyle/>
          <a:p>
            <a:r>
              <a:rPr lang="en-US" dirty="0"/>
              <a:t>Gaussian blur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0AFA47-6EC4-AB48-9301-A2AF53BA58A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52407" y="1396996"/>
                <a:ext cx="5001156" cy="5232403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Weighted averaging is a little better than unweighted averaging.  We just need to make sure that the weights add up to one.  For example: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=−5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=−5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600" b="0" dirty="0"/>
              </a:p>
              <a:p>
                <a:pPr marL="0" indent="0">
                  <a:buNone/>
                </a:pPr>
                <a:endParaRPr lang="en-US" sz="2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num>
                                        <m:den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num>
                                        <m:den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sz="2600" b="0" dirty="0"/>
              </a:p>
              <a:p>
                <a:pPr marL="0" indent="0">
                  <a:buNone/>
                </a:pPr>
                <a:endParaRPr lang="en-US" sz="2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’,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’+1,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’)−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’−1,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’)</m:t>
                              </m:r>
                            </m:e>
                          </m:d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  <a:p>
                <a:pPr marL="0" indent="0">
                  <a:buNone/>
                </a:pPr>
                <a:endParaRPr lang="en-US" sz="2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’,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’+1)−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’−1)</m:t>
                              </m:r>
                            </m:e>
                          </m:d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0AFA47-6EC4-AB48-9301-A2AF53BA58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52407" y="1396996"/>
                <a:ext cx="5001156" cy="5232403"/>
              </a:xfrm>
              <a:blipFill>
                <a:blip r:embed="rId2"/>
                <a:stretch>
                  <a:fillRect l="-3038" t="-2421" r="-3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956F043-3820-5E40-9DFF-A3F933EAB2BD}"/>
                  </a:ext>
                </a:extLst>
              </p:cNvPr>
              <p:cNvSpPr/>
              <p:nvPr/>
            </p:nvSpPr>
            <p:spPr>
              <a:xfrm>
                <a:off x="6155436" y="125305"/>
                <a:ext cx="5418612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The Gaussian blur filter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looks kind of like this (plotted as a function of just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, for the coordinate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):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956F043-3820-5E40-9DFF-A3F933EAB2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5436" y="125305"/>
                <a:ext cx="5418612" cy="1200329"/>
              </a:xfrm>
              <a:prstGeom prst="rect">
                <a:avLst/>
              </a:prstGeom>
              <a:blipFill>
                <a:blip r:embed="rId3"/>
                <a:stretch>
                  <a:fillRect l="-1639" t="-2105" r="-2810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24C0AEC-1FCA-FE4E-AAF4-25FE3E4159F0}"/>
              </a:ext>
            </a:extLst>
          </p:cNvPr>
          <p:cNvCxnSpPr/>
          <p:nvPr/>
        </p:nvCxnSpPr>
        <p:spPr>
          <a:xfrm>
            <a:off x="6853827" y="2807924"/>
            <a:ext cx="364507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910985-CCAD-8F41-8251-1F44F29F4CC4}"/>
              </a:ext>
            </a:extLst>
          </p:cNvPr>
          <p:cNvCxnSpPr>
            <a:cxnSpLocks/>
          </p:cNvCxnSpPr>
          <p:nvPr/>
        </p:nvCxnSpPr>
        <p:spPr>
          <a:xfrm flipV="1">
            <a:off x="8693064" y="1762523"/>
            <a:ext cx="0" cy="12312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DB15EDF-3C3A-9348-8A42-AD9F4E321E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02643" y="2578616"/>
                <a:ext cx="459506" cy="4422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DB15EDF-3C3A-9348-8A42-AD9F4E321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2643" y="2578616"/>
                <a:ext cx="459506" cy="4422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EFEC947-089F-A341-B093-3C83DC4EFA28}"/>
                  </a:ext>
                </a:extLst>
              </p:cNvPr>
              <p:cNvSpPr/>
              <p:nvPr/>
            </p:nvSpPr>
            <p:spPr>
              <a:xfrm>
                <a:off x="7966902" y="1354996"/>
                <a:ext cx="11511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EFEC947-089F-A341-B093-3C83DC4EFA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6902" y="1354996"/>
                <a:ext cx="115114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13">
            <a:extLst>
              <a:ext uri="{FF2B5EF4-FFF2-40B4-BE49-F238E27FC236}">
                <a16:creationId xmlns:a16="http://schemas.microsoft.com/office/drawing/2014/main" id="{1CABE8C3-5406-D845-9C13-D93E9A5F86A7}"/>
              </a:ext>
            </a:extLst>
          </p:cNvPr>
          <p:cNvSpPr/>
          <p:nvPr/>
        </p:nvSpPr>
        <p:spPr>
          <a:xfrm>
            <a:off x="7164890" y="1964183"/>
            <a:ext cx="1540701" cy="806149"/>
          </a:xfrm>
          <a:custGeom>
            <a:avLst/>
            <a:gdLst>
              <a:gd name="connsiteX0" fmla="*/ 0 w 1540701"/>
              <a:gd name="connsiteY0" fmla="*/ 340612 h 340612"/>
              <a:gd name="connsiteX1" fmla="*/ 989556 w 1540701"/>
              <a:gd name="connsiteY1" fmla="*/ 277982 h 340612"/>
              <a:gd name="connsiteX2" fmla="*/ 1340285 w 1540701"/>
              <a:gd name="connsiteY2" fmla="*/ 39988 h 340612"/>
              <a:gd name="connsiteX3" fmla="*/ 1540701 w 1540701"/>
              <a:gd name="connsiteY3" fmla="*/ 2410 h 34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701" h="340612">
                <a:moveTo>
                  <a:pt x="0" y="340612"/>
                </a:moveTo>
                <a:cubicBezTo>
                  <a:pt x="383087" y="334349"/>
                  <a:pt x="766175" y="328086"/>
                  <a:pt x="989556" y="277982"/>
                </a:cubicBezTo>
                <a:cubicBezTo>
                  <a:pt x="1212937" y="227878"/>
                  <a:pt x="1248428" y="85917"/>
                  <a:pt x="1340285" y="39988"/>
                </a:cubicBezTo>
                <a:cubicBezTo>
                  <a:pt x="1432142" y="-5941"/>
                  <a:pt x="1486421" y="-1766"/>
                  <a:pt x="1540701" y="24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E89A843-596B-CD41-AE4B-EDD3D6B8F18A}"/>
              </a:ext>
            </a:extLst>
          </p:cNvPr>
          <p:cNvSpPr/>
          <p:nvPr/>
        </p:nvSpPr>
        <p:spPr>
          <a:xfrm flipH="1">
            <a:off x="8707679" y="1966271"/>
            <a:ext cx="1638822" cy="804053"/>
          </a:xfrm>
          <a:custGeom>
            <a:avLst/>
            <a:gdLst>
              <a:gd name="connsiteX0" fmla="*/ 0 w 1540701"/>
              <a:gd name="connsiteY0" fmla="*/ 340612 h 340612"/>
              <a:gd name="connsiteX1" fmla="*/ 989556 w 1540701"/>
              <a:gd name="connsiteY1" fmla="*/ 277982 h 340612"/>
              <a:gd name="connsiteX2" fmla="*/ 1340285 w 1540701"/>
              <a:gd name="connsiteY2" fmla="*/ 39988 h 340612"/>
              <a:gd name="connsiteX3" fmla="*/ 1540701 w 1540701"/>
              <a:gd name="connsiteY3" fmla="*/ 2410 h 34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701" h="340612">
                <a:moveTo>
                  <a:pt x="0" y="340612"/>
                </a:moveTo>
                <a:cubicBezTo>
                  <a:pt x="383087" y="334349"/>
                  <a:pt x="766175" y="328086"/>
                  <a:pt x="989556" y="277982"/>
                </a:cubicBezTo>
                <a:cubicBezTo>
                  <a:pt x="1212937" y="227878"/>
                  <a:pt x="1248428" y="85917"/>
                  <a:pt x="1340285" y="39988"/>
                </a:cubicBezTo>
                <a:cubicBezTo>
                  <a:pt x="1432142" y="-5941"/>
                  <a:pt x="1486421" y="-1766"/>
                  <a:pt x="1540701" y="24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3C80A9-A5C8-EB40-AC43-7F94DDF44897}"/>
              </a:ext>
            </a:extLst>
          </p:cNvPr>
          <p:cNvSpPr/>
          <p:nvPr/>
        </p:nvSpPr>
        <p:spPr>
          <a:xfrm>
            <a:off x="6605384" y="6274913"/>
            <a:ext cx="4830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</a:t>
            </a:r>
            <a:r>
              <a:rPr lang="en-US" sz="1400" dirty="0" err="1"/>
              <a:t>Krishnavedala</a:t>
            </a:r>
            <a:r>
              <a:rPr lang="en-US" sz="1400" dirty="0"/>
              <a:t> - Own work, CC0, https://</a:t>
            </a:r>
            <a:r>
              <a:rPr lang="en-US" sz="1400" dirty="0" err="1"/>
              <a:t>commons.wikimedia.org</a:t>
            </a:r>
            <a:r>
              <a:rPr lang="en-US" sz="1400" dirty="0"/>
              <a:t>/w/</a:t>
            </a:r>
            <a:r>
              <a:rPr lang="en-US" sz="1400" dirty="0" err="1"/>
              <a:t>index.php?curid</a:t>
            </a:r>
            <a:r>
              <a:rPr lang="en-US" sz="1400" dirty="0"/>
              <a:t>=35701251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0A77116-B13F-254D-8A6F-FC63839BB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90142" y="3537973"/>
            <a:ext cx="3810002" cy="28575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EB8BEA-468A-9042-B6D2-7A16A2E68902}"/>
              </a:ext>
            </a:extLst>
          </p:cNvPr>
          <p:cNvSpPr/>
          <p:nvPr/>
        </p:nvSpPr>
        <p:spPr>
          <a:xfrm>
            <a:off x="6157524" y="3183737"/>
            <a:ext cx="5418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Plotted in 2D, it looks kind of like this:</a:t>
            </a:r>
          </a:p>
        </p:txBody>
      </p:sp>
    </p:spTree>
    <p:extLst>
      <p:ext uri="{BB962C8B-B14F-4D97-AF65-F5344CB8AC3E}">
        <p14:creationId xmlns:p14="http://schemas.microsoft.com/office/powerpoint/2010/main" val="198104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7108-BC5B-4A4C-B3DE-1552E7F6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2" y="264918"/>
            <a:ext cx="6389318" cy="787270"/>
          </a:xfrm>
        </p:spPr>
        <p:txBody>
          <a:bodyPr/>
          <a:lstStyle/>
          <a:p>
            <a:r>
              <a:rPr lang="en-US" dirty="0"/>
              <a:t>Difference of Gaussians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0AFA47-6EC4-AB48-9301-A2AF53BA58A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52406" y="1847932"/>
                <a:ext cx="7213105" cy="466560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 “difference-of-Gaussians” filter is created by subtracting two Gaussian-blur filters, like this:</a:t>
                </a:r>
              </a:p>
              <a:p>
                <a:pPr marL="0" indent="0">
                  <a:buNone/>
                </a:pPr>
                <a:endParaRPr lang="en-US" sz="2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num>
                                        <m:den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num>
                                        <m:den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sz="2600" b="0" dirty="0"/>
              </a:p>
              <a:p>
                <a:pPr marL="0" indent="0">
                  <a:buNone/>
                </a:pPr>
                <a:endParaRPr lang="en-US" sz="2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’,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’+1,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’)−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’−1,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’)</m:t>
                              </m:r>
                            </m:e>
                          </m:d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  <a:p>
                <a:pPr marL="0" indent="0">
                  <a:buNone/>
                </a:pPr>
                <a:endParaRPr lang="en-US" sz="2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’,</m:t>
                          </m:r>
                          <m:r>
                            <a:rPr lang="en-US" sz="2600" i="1" dirty="0" err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’+1)−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’,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’−1)</m:t>
                              </m:r>
                            </m:e>
                          </m:d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0AFA47-6EC4-AB48-9301-A2AF53BA58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52406" y="1847932"/>
                <a:ext cx="7213105" cy="4665601"/>
              </a:xfrm>
              <a:blipFill>
                <a:blip r:embed="rId2"/>
                <a:stretch>
                  <a:fillRect l="-1757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B57831-2AE1-6F48-9534-CA430E204481}"/>
              </a:ext>
            </a:extLst>
          </p:cNvPr>
          <p:cNvCxnSpPr/>
          <p:nvPr/>
        </p:nvCxnSpPr>
        <p:spPr>
          <a:xfrm>
            <a:off x="7741085" y="2818362"/>
            <a:ext cx="364507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9DEB9C-CCC1-5B4F-8D0D-705CB718BB5E}"/>
              </a:ext>
            </a:extLst>
          </p:cNvPr>
          <p:cNvCxnSpPr>
            <a:cxnSpLocks/>
          </p:cNvCxnSpPr>
          <p:nvPr/>
        </p:nvCxnSpPr>
        <p:spPr>
          <a:xfrm flipV="1">
            <a:off x="9582410" y="1795761"/>
            <a:ext cx="0" cy="1310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1BEC5183-5C2D-0E4D-8177-8E0B1A15C808}"/>
              </a:ext>
            </a:extLst>
          </p:cNvPr>
          <p:cNvSpPr/>
          <p:nvPr/>
        </p:nvSpPr>
        <p:spPr>
          <a:xfrm>
            <a:off x="7966553" y="1795761"/>
            <a:ext cx="3469710" cy="1876760"/>
          </a:xfrm>
          <a:custGeom>
            <a:avLst/>
            <a:gdLst>
              <a:gd name="connsiteX0" fmla="*/ 0 w 3469710"/>
              <a:gd name="connsiteY0" fmla="*/ 1097757 h 1876760"/>
              <a:gd name="connsiteX1" fmla="*/ 626302 w 3469710"/>
              <a:gd name="connsiteY1" fmla="*/ 1172914 h 1876760"/>
              <a:gd name="connsiteX2" fmla="*/ 1014609 w 3469710"/>
              <a:gd name="connsiteY2" fmla="*/ 1811741 h 1876760"/>
              <a:gd name="connsiteX3" fmla="*/ 1164921 w 3469710"/>
              <a:gd name="connsiteY3" fmla="*/ 1824267 h 1876760"/>
              <a:gd name="connsiteX4" fmla="*/ 1390389 w 3469710"/>
              <a:gd name="connsiteY4" fmla="*/ 1536168 h 1876760"/>
              <a:gd name="connsiteX5" fmla="*/ 1954061 w 3469710"/>
              <a:gd name="connsiteY5" fmla="*/ 195883 h 1876760"/>
              <a:gd name="connsiteX6" fmla="*/ 2079321 w 3469710"/>
              <a:gd name="connsiteY6" fmla="*/ 33045 h 1876760"/>
              <a:gd name="connsiteX7" fmla="*/ 2404998 w 3469710"/>
              <a:gd name="connsiteY7" fmla="*/ 83149 h 1876760"/>
              <a:gd name="connsiteX8" fmla="*/ 2818357 w 3469710"/>
              <a:gd name="connsiteY8" fmla="*/ 847237 h 1876760"/>
              <a:gd name="connsiteX9" fmla="*/ 3469710 w 3469710"/>
              <a:gd name="connsiteY9" fmla="*/ 959971 h 1876760"/>
              <a:gd name="connsiteX10" fmla="*/ 3469710 w 3469710"/>
              <a:gd name="connsiteY10" fmla="*/ 959971 h 187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69710" h="1876760">
                <a:moveTo>
                  <a:pt x="0" y="1097757"/>
                </a:moveTo>
                <a:cubicBezTo>
                  <a:pt x="228600" y="1075837"/>
                  <a:pt x="457201" y="1053917"/>
                  <a:pt x="626302" y="1172914"/>
                </a:cubicBezTo>
                <a:cubicBezTo>
                  <a:pt x="795404" y="1291911"/>
                  <a:pt x="924839" y="1703182"/>
                  <a:pt x="1014609" y="1811741"/>
                </a:cubicBezTo>
                <a:cubicBezTo>
                  <a:pt x="1104379" y="1920300"/>
                  <a:pt x="1102291" y="1870196"/>
                  <a:pt x="1164921" y="1824267"/>
                </a:cubicBezTo>
                <a:cubicBezTo>
                  <a:pt x="1227551" y="1778338"/>
                  <a:pt x="1258866" y="1807565"/>
                  <a:pt x="1390389" y="1536168"/>
                </a:cubicBezTo>
                <a:cubicBezTo>
                  <a:pt x="1521912" y="1264771"/>
                  <a:pt x="1839239" y="446404"/>
                  <a:pt x="1954061" y="195883"/>
                </a:cubicBezTo>
                <a:cubicBezTo>
                  <a:pt x="2068883" y="-54638"/>
                  <a:pt x="2004165" y="51834"/>
                  <a:pt x="2079321" y="33045"/>
                </a:cubicBezTo>
                <a:cubicBezTo>
                  <a:pt x="2154477" y="14256"/>
                  <a:pt x="2281825" y="-52550"/>
                  <a:pt x="2404998" y="83149"/>
                </a:cubicBezTo>
                <a:cubicBezTo>
                  <a:pt x="2528171" y="218848"/>
                  <a:pt x="2640905" y="701100"/>
                  <a:pt x="2818357" y="847237"/>
                </a:cubicBezTo>
                <a:cubicBezTo>
                  <a:pt x="2995809" y="993374"/>
                  <a:pt x="3469710" y="959971"/>
                  <a:pt x="3469710" y="959971"/>
                </a:cubicBezTo>
                <a:lnTo>
                  <a:pt x="3469710" y="95997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A650741-9719-DE4E-9D63-227D9FB76C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02219" y="2814522"/>
                <a:ext cx="459506" cy="4422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AA650741-9719-DE4E-9D63-227D9FB76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2219" y="2814522"/>
                <a:ext cx="459506" cy="4422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7518DE4-5B38-184E-8DD9-023549520B06}"/>
                  </a:ext>
                </a:extLst>
              </p:cNvPr>
              <p:cNvSpPr/>
              <p:nvPr/>
            </p:nvSpPr>
            <p:spPr>
              <a:xfrm>
                <a:off x="8841634" y="1302804"/>
                <a:ext cx="14271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dirty="0" err="1">
                              <a:latin typeface="Cambria Math" panose="02040503050406030204" pitchFamily="18" charset="0"/>
                            </a:rPr>
                            <m:t>’,0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7518DE4-5B38-184E-8DD9-023549520B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1634" y="1302804"/>
                <a:ext cx="142712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DD381ECC-AE3A-2146-9E7D-5628DE5AA1D2}"/>
              </a:ext>
            </a:extLst>
          </p:cNvPr>
          <p:cNvSpPr/>
          <p:nvPr/>
        </p:nvSpPr>
        <p:spPr>
          <a:xfrm>
            <a:off x="7632516" y="137173"/>
            <a:ext cx="38663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“difference-of-Gaussians” filter looks kind of like this: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982DB6-369A-2F48-AACE-3E226FF74C3B}"/>
              </a:ext>
            </a:extLst>
          </p:cNvPr>
          <p:cNvCxnSpPr/>
          <p:nvPr/>
        </p:nvCxnSpPr>
        <p:spPr>
          <a:xfrm>
            <a:off x="7743173" y="5713956"/>
            <a:ext cx="364507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EE5716-2BEE-A446-B0DC-7A7508BD1076}"/>
              </a:ext>
            </a:extLst>
          </p:cNvPr>
          <p:cNvCxnSpPr>
            <a:cxnSpLocks/>
          </p:cNvCxnSpPr>
          <p:nvPr/>
        </p:nvCxnSpPr>
        <p:spPr>
          <a:xfrm flipV="1">
            <a:off x="9582410" y="4668555"/>
            <a:ext cx="0" cy="12312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B5C60EB-A922-7B42-81D2-BF0FD0CDE4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91989" y="5484648"/>
                <a:ext cx="459506" cy="4422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B5C60EB-A922-7B42-81D2-BF0FD0CDE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1989" y="5484648"/>
                <a:ext cx="459506" cy="442243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0B9F867-1CBA-B24A-86F8-8A71FE638515}"/>
                  </a:ext>
                </a:extLst>
              </p:cNvPr>
              <p:cNvSpPr/>
              <p:nvPr/>
            </p:nvSpPr>
            <p:spPr>
              <a:xfrm>
                <a:off x="8856248" y="4261028"/>
                <a:ext cx="14479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 dirty="0" err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0B9F867-1CBA-B24A-86F8-8A71FE638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6248" y="4261028"/>
                <a:ext cx="1447960" cy="461665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 28">
            <a:extLst>
              <a:ext uri="{FF2B5EF4-FFF2-40B4-BE49-F238E27FC236}">
                <a16:creationId xmlns:a16="http://schemas.microsoft.com/office/drawing/2014/main" id="{9F5450C0-32BF-A84C-9BA4-9943F2441BEE}"/>
              </a:ext>
            </a:extLst>
          </p:cNvPr>
          <p:cNvSpPr/>
          <p:nvPr/>
        </p:nvSpPr>
        <p:spPr>
          <a:xfrm>
            <a:off x="8054236" y="4870215"/>
            <a:ext cx="1540701" cy="806149"/>
          </a:xfrm>
          <a:custGeom>
            <a:avLst/>
            <a:gdLst>
              <a:gd name="connsiteX0" fmla="*/ 0 w 1540701"/>
              <a:gd name="connsiteY0" fmla="*/ 340612 h 340612"/>
              <a:gd name="connsiteX1" fmla="*/ 989556 w 1540701"/>
              <a:gd name="connsiteY1" fmla="*/ 277982 h 340612"/>
              <a:gd name="connsiteX2" fmla="*/ 1340285 w 1540701"/>
              <a:gd name="connsiteY2" fmla="*/ 39988 h 340612"/>
              <a:gd name="connsiteX3" fmla="*/ 1540701 w 1540701"/>
              <a:gd name="connsiteY3" fmla="*/ 2410 h 34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701" h="340612">
                <a:moveTo>
                  <a:pt x="0" y="340612"/>
                </a:moveTo>
                <a:cubicBezTo>
                  <a:pt x="383087" y="334349"/>
                  <a:pt x="766175" y="328086"/>
                  <a:pt x="989556" y="277982"/>
                </a:cubicBezTo>
                <a:cubicBezTo>
                  <a:pt x="1212937" y="227878"/>
                  <a:pt x="1248428" y="85917"/>
                  <a:pt x="1340285" y="39988"/>
                </a:cubicBezTo>
                <a:cubicBezTo>
                  <a:pt x="1432142" y="-5941"/>
                  <a:pt x="1486421" y="-1766"/>
                  <a:pt x="1540701" y="24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73C3F1E-29E2-7E4D-B8E9-6C88A302D488}"/>
              </a:ext>
            </a:extLst>
          </p:cNvPr>
          <p:cNvSpPr/>
          <p:nvPr/>
        </p:nvSpPr>
        <p:spPr>
          <a:xfrm flipH="1">
            <a:off x="9597025" y="4872303"/>
            <a:ext cx="1638822" cy="804053"/>
          </a:xfrm>
          <a:custGeom>
            <a:avLst/>
            <a:gdLst>
              <a:gd name="connsiteX0" fmla="*/ 0 w 1540701"/>
              <a:gd name="connsiteY0" fmla="*/ 340612 h 340612"/>
              <a:gd name="connsiteX1" fmla="*/ 989556 w 1540701"/>
              <a:gd name="connsiteY1" fmla="*/ 277982 h 340612"/>
              <a:gd name="connsiteX2" fmla="*/ 1340285 w 1540701"/>
              <a:gd name="connsiteY2" fmla="*/ 39988 h 340612"/>
              <a:gd name="connsiteX3" fmla="*/ 1540701 w 1540701"/>
              <a:gd name="connsiteY3" fmla="*/ 2410 h 34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701" h="340612">
                <a:moveTo>
                  <a:pt x="0" y="340612"/>
                </a:moveTo>
                <a:cubicBezTo>
                  <a:pt x="383087" y="334349"/>
                  <a:pt x="766175" y="328086"/>
                  <a:pt x="989556" y="277982"/>
                </a:cubicBezTo>
                <a:cubicBezTo>
                  <a:pt x="1212937" y="227878"/>
                  <a:pt x="1248428" y="85917"/>
                  <a:pt x="1340285" y="39988"/>
                </a:cubicBezTo>
                <a:cubicBezTo>
                  <a:pt x="1432142" y="-5941"/>
                  <a:pt x="1486421" y="-1766"/>
                  <a:pt x="1540701" y="24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53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7108-BC5B-4A4C-B3DE-1552E7F6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2" y="264918"/>
            <a:ext cx="6389318" cy="787270"/>
          </a:xfrm>
        </p:spPr>
        <p:txBody>
          <a:bodyPr/>
          <a:lstStyle/>
          <a:p>
            <a:r>
              <a:rPr lang="en-US" dirty="0"/>
              <a:t>Difference of Gaussians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0AFA47-6EC4-AB48-9301-A2AF53BA58A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02303" y="1396996"/>
                <a:ext cx="5001156" cy="5291903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If we pre-compute the difference-of-Gaussians filters, then we can combine the weighted-average and the subtraction into just one operation, to save computation: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=−5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=−5</m:t>
                              </m:r>
                            </m:sub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′(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600" b="0" dirty="0"/>
              </a:p>
              <a:p>
                <a:pPr marL="0" indent="0">
                  <a:buNone/>
                </a:pPr>
                <a:endParaRPr lang="en-US" sz="26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=−5</m:t>
                          </m:r>
                        </m:sub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=−5</m:t>
                              </m:r>
                            </m:sub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′(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600" dirty="0"/>
              </a:p>
              <a:p>
                <a:pPr marL="0" indent="0">
                  <a:buNone/>
                </a:pPr>
                <a:endParaRPr lang="en-US" sz="2600" dirty="0"/>
              </a:p>
              <a:p>
                <a:pPr marL="0" indent="0">
                  <a:buNone/>
                </a:pPr>
                <a:r>
                  <a:rPr lang="en-US" sz="2600" dirty="0"/>
                  <a:t>… so we never need to compute the smoothed image,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600" dirty="0"/>
                  <a:t>, at all.  We just go directly from the luminance,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/>
                  <a:t>, to the edge detection.</a:t>
                </a:r>
              </a:p>
              <a:p>
                <a:pPr marL="0" indent="0">
                  <a:buNone/>
                </a:pPr>
                <a:endParaRPr lang="en-US" sz="2600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0AFA47-6EC4-AB48-9301-A2AF53BA58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02303" y="1396996"/>
                <a:ext cx="5001156" cy="5291903"/>
              </a:xfrm>
              <a:blipFill>
                <a:blip r:embed="rId2"/>
                <a:stretch>
                  <a:fillRect l="-1013" t="-1914" r="-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861FF55-09D9-D74A-BAE4-F401290B2687}"/>
              </a:ext>
            </a:extLst>
          </p:cNvPr>
          <p:cNvSpPr/>
          <p:nvPr/>
        </p:nvSpPr>
        <p:spPr>
          <a:xfrm>
            <a:off x="5607736" y="6312491"/>
            <a:ext cx="6229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</a:t>
            </a:r>
            <a:r>
              <a:rPr lang="en-US" sz="1400" dirty="0" err="1"/>
              <a:t>Overremorto</a:t>
            </a:r>
            <a:r>
              <a:rPr lang="en-US" sz="1400" dirty="0"/>
              <a:t> - Own work, Public Domain, https://</a:t>
            </a:r>
            <a:r>
              <a:rPr lang="en-US" sz="1400" dirty="0" err="1"/>
              <a:t>commons.wikimedia.org</a:t>
            </a:r>
            <a:r>
              <a:rPr lang="en-US" sz="1400" dirty="0"/>
              <a:t>/w/</a:t>
            </a:r>
            <a:r>
              <a:rPr lang="en-US" sz="1400" dirty="0" err="1"/>
              <a:t>index.php?curid</a:t>
            </a:r>
            <a:r>
              <a:rPr lang="en-US" sz="1400" dirty="0"/>
              <a:t>=10581259</a:t>
            </a:r>
          </a:p>
        </p:txBody>
      </p:sp>
      <p:pic>
        <p:nvPicPr>
          <p:cNvPr id="11" name="Picture 10" descr="A picture containing nature, rain&#10;&#10;Description automatically generated">
            <a:extLst>
              <a:ext uri="{FF2B5EF4-FFF2-40B4-BE49-F238E27FC236}">
                <a16:creationId xmlns:a16="http://schemas.microsoft.com/office/drawing/2014/main" id="{53D71D7E-332D-794E-8485-18B3344E4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054" y="2458998"/>
            <a:ext cx="5498405" cy="3665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B3407A2-1D2A-9840-8EC8-AE7266D49D48}"/>
                  </a:ext>
                </a:extLst>
              </p:cNvPr>
              <p:cNvSpPr/>
              <p:nvPr/>
            </p:nvSpPr>
            <p:spPr>
              <a:xfrm>
                <a:off x="5691974" y="100253"/>
                <a:ext cx="5418612" cy="23503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The difference-of-Gaussians filters,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′(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′(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detect more or less edges, depending on how we set the hyperparameter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.  Here is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sz="2400" dirty="0"/>
                  <a:t>, </a:t>
                </a:r>
                <a:r>
                  <a:rPr lang="en-US" sz="2400" dirty="0" err="1"/>
                  <a:t>thresholded</a:t>
                </a:r>
                <a:r>
                  <a:rPr lang="en-US" sz="2400" dirty="0"/>
                  <a:t> to make it black and white: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B3407A2-1D2A-9840-8EC8-AE7266D49D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974" y="100253"/>
                <a:ext cx="5418612" cy="2350387"/>
              </a:xfrm>
              <a:prstGeom prst="rect">
                <a:avLst/>
              </a:prstGeom>
              <a:blipFill>
                <a:blip r:embed="rId4"/>
                <a:stretch>
                  <a:fillRect l="-1636" t="-2151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7832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1D88D-41F0-6C41-8C29-FB426C9A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206" y="365126"/>
            <a:ext cx="10515600" cy="874952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0759D-8E6A-DD4A-A3B1-B1E16CB4F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510" y="1240078"/>
            <a:ext cx="10627290" cy="513567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Pinhole camera equations tell you the relationship between the position on the image, (</a:t>
            </a:r>
            <a:r>
              <a:rPr lang="en-US" dirty="0" err="1"/>
              <a:t>x’,y</a:t>
            </a:r>
            <a:r>
              <a:rPr lang="en-US" dirty="0"/>
              <a:t>’), and the position in the real world, (</a:t>
            </a:r>
            <a:r>
              <a:rPr lang="en-US" dirty="0" err="1"/>
              <a:t>x,y,z</a:t>
            </a:r>
            <a:r>
              <a:rPr lang="en-US" dirty="0"/>
              <a:t>).  In particular, they tell you why parallel lines seem to converge at the vanishing point.</a:t>
            </a:r>
          </a:p>
          <a:p>
            <a:pPr>
              <a:lnSpc>
                <a:spcPct val="120000"/>
              </a:lnSpc>
            </a:pPr>
            <a:r>
              <a:rPr lang="en-US" dirty="0"/>
              <a:t>The eye has two types of light sensors: cones (see color, only near the center), and rods (see black &amp; white, near the periphery).  The real world has all colors, but we can fool the eye by stacking up three images (R, G, and B).  The </a:t>
            </a:r>
            <a:r>
              <a:rPr lang="en-US" dirty="0" err="1"/>
              <a:t>YPrPB</a:t>
            </a:r>
            <a:r>
              <a:rPr lang="en-US" dirty="0"/>
              <a:t> color space separates luminance (Y = average(R,G,B)) from chrominance (</a:t>
            </a:r>
            <a:r>
              <a:rPr lang="en-US" dirty="0" err="1"/>
              <a:t>Pr</a:t>
            </a:r>
            <a:r>
              <a:rPr lang="en-US" dirty="0"/>
              <a:t>=R-average(G,B), Pb=B-average(R,G)).</a:t>
            </a:r>
          </a:p>
          <a:p>
            <a:pPr>
              <a:lnSpc>
                <a:spcPct val="120000"/>
              </a:lnSpc>
            </a:pPr>
            <a:r>
              <a:rPr lang="en-US" dirty="0"/>
              <a:t>Edges are caused by discontinuities of depth, orientation, illumination, and color.  It’s useful to detect where such things happen!  Subtracting pixels is noisy, so use a difference-of-Gaussians filter instead.</a:t>
            </a:r>
          </a:p>
        </p:txBody>
      </p:sp>
    </p:spTree>
    <p:extLst>
      <p:ext uri="{BB962C8B-B14F-4D97-AF65-F5344CB8AC3E}">
        <p14:creationId xmlns:p14="http://schemas.microsoft.com/office/powerpoint/2010/main" val="342121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EFDA-6996-C249-AB4C-6ECC9943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“pinhole camera” approximation</a:t>
            </a:r>
          </a:p>
        </p:txBody>
      </p:sp>
      <p:pic>
        <p:nvPicPr>
          <p:cNvPr id="11" name="Content Placeholder 10" descr="Hill scene">
            <a:extLst>
              <a:ext uri="{FF2B5EF4-FFF2-40B4-BE49-F238E27FC236}">
                <a16:creationId xmlns:a16="http://schemas.microsoft.com/office/drawing/2014/main" id="{EC40DDF3-6DBF-F841-8A23-6A322E24CF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9" y="2045493"/>
            <a:ext cx="2371725" cy="2371725"/>
          </a:xfr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63BF28-8642-E141-A007-2730C91B4DB2}"/>
              </a:ext>
            </a:extLst>
          </p:cNvPr>
          <p:cNvCxnSpPr>
            <a:cxnSpLocks/>
          </p:cNvCxnSpPr>
          <p:nvPr/>
        </p:nvCxnSpPr>
        <p:spPr>
          <a:xfrm>
            <a:off x="6877050" y="2394743"/>
            <a:ext cx="0" cy="14152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B9E8C0-B5BB-4F4E-8B19-A30099A4BA9D}"/>
              </a:ext>
            </a:extLst>
          </p:cNvPr>
          <p:cNvCxnSpPr>
            <a:cxnSpLocks/>
          </p:cNvCxnSpPr>
          <p:nvPr/>
        </p:nvCxnSpPr>
        <p:spPr>
          <a:xfrm>
            <a:off x="6921500" y="2800350"/>
            <a:ext cx="4953000" cy="1377163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742E6C3-F930-AF47-8DB5-07C8BF8A373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3056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“pinhole camera” is a camera that only allows light through a very small hole.</a:t>
            </a:r>
          </a:p>
          <a:p>
            <a:r>
              <a:rPr lang="en-US" dirty="0"/>
              <a:t>Disadvantage: A pinhole camera gets much less light than a lens (because the hole is smaller).</a:t>
            </a:r>
          </a:p>
          <a:p>
            <a:r>
              <a:rPr lang="en-US" dirty="0"/>
              <a:t>Advantage: A pinhole camera focuses on all objects, at every distance, simultaneously.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4E08905C-074F-7D45-9BE9-A1C0A99202EC}"/>
              </a:ext>
            </a:extLst>
          </p:cNvPr>
          <p:cNvSpPr txBox="1"/>
          <p:nvPr/>
        </p:nvSpPr>
        <p:spPr>
          <a:xfrm>
            <a:off x="6527800" y="3733800"/>
            <a:ext cx="759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  <a:p>
            <a:r>
              <a:rPr lang="en-US" dirty="0"/>
              <a:t>plane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A9E9243-C5CE-FF47-B088-53BF438EDE69}"/>
              </a:ext>
            </a:extLst>
          </p:cNvPr>
          <p:cNvSpPr txBox="1"/>
          <p:nvPr/>
        </p:nvSpPr>
        <p:spPr>
          <a:xfrm>
            <a:off x="7505700" y="39751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Pinhole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82790E0-4E89-3447-9A1C-43005D683F6D}"/>
              </a:ext>
            </a:extLst>
          </p:cNvPr>
          <p:cNvSpPr txBox="1"/>
          <p:nvPr/>
        </p:nvSpPr>
        <p:spPr>
          <a:xfrm>
            <a:off x="10604500" y="486410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06E6A1E-912B-2740-9799-3C94C4981186}"/>
              </a:ext>
            </a:extLst>
          </p:cNvPr>
          <p:cNvCxnSpPr>
            <a:cxnSpLocks/>
          </p:cNvCxnSpPr>
          <p:nvPr/>
        </p:nvCxnSpPr>
        <p:spPr>
          <a:xfrm>
            <a:off x="7943850" y="2407443"/>
            <a:ext cx="0" cy="6405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D7A8A2-926B-4742-995E-FABE096D1D6E}"/>
              </a:ext>
            </a:extLst>
          </p:cNvPr>
          <p:cNvCxnSpPr>
            <a:cxnSpLocks/>
          </p:cNvCxnSpPr>
          <p:nvPr/>
        </p:nvCxnSpPr>
        <p:spPr>
          <a:xfrm>
            <a:off x="7943850" y="3118643"/>
            <a:ext cx="0" cy="7802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70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EFDA-6996-C249-AB4C-6ECC9943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a 3D world to a 2D picture</a:t>
            </a:r>
          </a:p>
        </p:txBody>
      </p:sp>
      <p:pic>
        <p:nvPicPr>
          <p:cNvPr id="11" name="Content Placeholder 10" descr="Hill scene">
            <a:extLst>
              <a:ext uri="{FF2B5EF4-FFF2-40B4-BE49-F238E27FC236}">
                <a16:creationId xmlns:a16="http://schemas.microsoft.com/office/drawing/2014/main" id="{EC40DDF3-6DBF-F841-8A23-6A322E24CF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9" y="2045493"/>
            <a:ext cx="2371725" cy="2371725"/>
          </a:xfrm>
        </p:spPr>
      </p:pic>
      <p:pic>
        <p:nvPicPr>
          <p:cNvPr id="13" name="Graphic 12" descr="Eye">
            <a:extLst>
              <a:ext uri="{FF2B5EF4-FFF2-40B4-BE49-F238E27FC236}">
                <a16:creationId xmlns:a16="http://schemas.microsoft.com/office/drawing/2014/main" id="{B5FF7D38-694E-624D-9990-1810692F6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7610226" y="2730504"/>
            <a:ext cx="771784" cy="77178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63BF28-8642-E141-A007-2730C91B4DB2}"/>
              </a:ext>
            </a:extLst>
          </p:cNvPr>
          <p:cNvCxnSpPr>
            <a:cxnSpLocks/>
          </p:cNvCxnSpPr>
          <p:nvPr/>
        </p:nvCxnSpPr>
        <p:spPr>
          <a:xfrm>
            <a:off x="6877050" y="2394743"/>
            <a:ext cx="0" cy="14152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B9E8C0-B5BB-4F4E-8B19-A30099A4BA9D}"/>
              </a:ext>
            </a:extLst>
          </p:cNvPr>
          <p:cNvCxnSpPr>
            <a:cxnSpLocks/>
          </p:cNvCxnSpPr>
          <p:nvPr/>
        </p:nvCxnSpPr>
        <p:spPr>
          <a:xfrm>
            <a:off x="6915150" y="2813050"/>
            <a:ext cx="4953000" cy="1377163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742E6C3-F930-AF47-8DB5-07C8BF8A373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3056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Different spots in the real world are projected onto different points in the image plane.</a:t>
            </a:r>
          </a:p>
          <a:p>
            <a:r>
              <a:rPr lang="en-US" dirty="0"/>
              <a:t>Light that passes through the center of the lens is not bent.</a:t>
            </a:r>
          </a:p>
          <a:p>
            <a:r>
              <a:rPr lang="en-US" dirty="0"/>
              <a:t>Therefore, we can use the pinhole camera approximation to analyze the relationship between real world position (</a:t>
            </a:r>
            <a:r>
              <a:rPr lang="en-US" dirty="0" err="1"/>
              <a:t>x,y,z</a:t>
            </a:r>
            <a:r>
              <a:rPr lang="en-US" dirty="0"/>
              <a:t>) and position on the image plane (</a:t>
            </a:r>
            <a:r>
              <a:rPr lang="en-US" dirty="0" err="1"/>
              <a:t>x’,y</a:t>
            </a:r>
            <a:r>
              <a:rPr lang="en-US" dirty="0"/>
              <a:t>’).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4E08905C-074F-7D45-9BE9-A1C0A99202EC}"/>
              </a:ext>
            </a:extLst>
          </p:cNvPr>
          <p:cNvSpPr txBox="1"/>
          <p:nvPr/>
        </p:nvSpPr>
        <p:spPr>
          <a:xfrm>
            <a:off x="6527800" y="3733800"/>
            <a:ext cx="759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  <a:p>
            <a:r>
              <a:rPr lang="en-US" dirty="0"/>
              <a:t>plane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A9E9243-C5CE-FF47-B088-53BF438EDE69}"/>
              </a:ext>
            </a:extLst>
          </p:cNvPr>
          <p:cNvSpPr txBox="1"/>
          <p:nvPr/>
        </p:nvSpPr>
        <p:spPr>
          <a:xfrm>
            <a:off x="7683500" y="3886200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82790E0-4E89-3447-9A1C-43005D683F6D}"/>
              </a:ext>
            </a:extLst>
          </p:cNvPr>
          <p:cNvSpPr txBox="1"/>
          <p:nvPr/>
        </p:nvSpPr>
        <p:spPr>
          <a:xfrm>
            <a:off x="10604500" y="436880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E96B94-7A57-994E-813A-47E31B0B17ED}"/>
              </a:ext>
            </a:extLst>
          </p:cNvPr>
          <p:cNvCxnSpPr>
            <a:cxnSpLocks/>
          </p:cNvCxnSpPr>
          <p:nvPr/>
        </p:nvCxnSpPr>
        <p:spPr>
          <a:xfrm flipV="1">
            <a:off x="6915150" y="2020094"/>
            <a:ext cx="5124454" cy="138350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CD3CCF-A578-B04D-B535-C2A604FA31B1}"/>
              </a:ext>
            </a:extLst>
          </p:cNvPr>
          <p:cNvCxnSpPr>
            <a:cxnSpLocks/>
          </p:cNvCxnSpPr>
          <p:nvPr/>
        </p:nvCxnSpPr>
        <p:spPr>
          <a:xfrm flipV="1">
            <a:off x="6914062" y="2045494"/>
            <a:ext cx="2909379" cy="168830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D65712-B735-6B41-8ACF-2DEEC44A7B7C}"/>
              </a:ext>
            </a:extLst>
          </p:cNvPr>
          <p:cNvCxnSpPr>
            <a:cxnSpLocks/>
          </p:cNvCxnSpPr>
          <p:nvPr/>
        </p:nvCxnSpPr>
        <p:spPr>
          <a:xfrm>
            <a:off x="6920412" y="2463800"/>
            <a:ext cx="2845879" cy="1726413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239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EFDA-6996-C249-AB4C-6ECC9943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equations</a:t>
            </a:r>
          </a:p>
        </p:txBody>
      </p:sp>
      <p:pic>
        <p:nvPicPr>
          <p:cNvPr id="11" name="Content Placeholder 10" descr="Hill scene">
            <a:extLst>
              <a:ext uri="{FF2B5EF4-FFF2-40B4-BE49-F238E27FC236}">
                <a16:creationId xmlns:a16="http://schemas.microsoft.com/office/drawing/2014/main" id="{EC40DDF3-6DBF-F841-8A23-6A322E24CF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9" y="2045493"/>
            <a:ext cx="2371725" cy="2371725"/>
          </a:xfr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63BF28-8642-E141-A007-2730C91B4DB2}"/>
              </a:ext>
            </a:extLst>
          </p:cNvPr>
          <p:cNvCxnSpPr>
            <a:cxnSpLocks/>
          </p:cNvCxnSpPr>
          <p:nvPr/>
        </p:nvCxnSpPr>
        <p:spPr>
          <a:xfrm>
            <a:off x="6877050" y="2394743"/>
            <a:ext cx="0" cy="14152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B9E8C0-B5BB-4F4E-8B19-A30099A4BA9D}"/>
              </a:ext>
            </a:extLst>
          </p:cNvPr>
          <p:cNvCxnSpPr>
            <a:cxnSpLocks/>
          </p:cNvCxnSpPr>
          <p:nvPr/>
        </p:nvCxnSpPr>
        <p:spPr>
          <a:xfrm>
            <a:off x="6915150" y="2813050"/>
            <a:ext cx="4953000" cy="1377163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7742E6C3-F930-AF47-8DB5-07C8BF8A373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3056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Define the origin (0,0,0) to be the pinhole.</a:t>
            </a:r>
          </a:p>
          <a:p>
            <a:r>
              <a:rPr lang="en-US" dirty="0"/>
              <a:t>Define (</a:t>
            </a:r>
            <a:r>
              <a:rPr lang="en-US" dirty="0" err="1"/>
              <a:t>x,y,z</a:t>
            </a:r>
            <a:r>
              <a:rPr lang="en-US" dirty="0"/>
              <a:t>) as position of the object: x is horizontal (into the slide), y is vertical (upward), z is away from the camera.</a:t>
            </a:r>
          </a:p>
          <a:p>
            <a:r>
              <a:rPr lang="en-US" dirty="0"/>
              <a:t>Define (</a:t>
            </a:r>
            <a:r>
              <a:rPr lang="en-US" dirty="0" err="1"/>
              <a:t>x’,y</a:t>
            </a:r>
            <a:r>
              <a:rPr lang="en-US" dirty="0"/>
              <a:t>’) as the position on the image plane where the light strikes (upside down).</a:t>
            </a:r>
          </a:p>
          <a:p>
            <a:r>
              <a:rPr lang="en-US" dirty="0"/>
              <a:t>Define f as the distance from the pinhole to the image plane.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4E08905C-074F-7D45-9BE9-A1C0A99202EC}"/>
              </a:ext>
            </a:extLst>
          </p:cNvPr>
          <p:cNvSpPr txBox="1"/>
          <p:nvPr/>
        </p:nvSpPr>
        <p:spPr>
          <a:xfrm>
            <a:off x="6527800" y="3733800"/>
            <a:ext cx="759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  <a:p>
            <a:r>
              <a:rPr lang="en-US" dirty="0"/>
              <a:t>plane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82790E0-4E89-3447-9A1C-43005D683F6D}"/>
              </a:ext>
            </a:extLst>
          </p:cNvPr>
          <p:cNvSpPr txBox="1"/>
          <p:nvPr/>
        </p:nvSpPr>
        <p:spPr>
          <a:xfrm>
            <a:off x="10604500" y="436880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E96B94-7A57-994E-813A-47E31B0B17ED}"/>
              </a:ext>
            </a:extLst>
          </p:cNvPr>
          <p:cNvCxnSpPr>
            <a:cxnSpLocks/>
          </p:cNvCxnSpPr>
          <p:nvPr/>
        </p:nvCxnSpPr>
        <p:spPr>
          <a:xfrm flipV="1">
            <a:off x="6915150" y="2020094"/>
            <a:ext cx="5124454" cy="138350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CD3CCF-A578-B04D-B535-C2A604FA31B1}"/>
              </a:ext>
            </a:extLst>
          </p:cNvPr>
          <p:cNvCxnSpPr>
            <a:cxnSpLocks/>
          </p:cNvCxnSpPr>
          <p:nvPr/>
        </p:nvCxnSpPr>
        <p:spPr>
          <a:xfrm flipV="1">
            <a:off x="6914062" y="2045494"/>
            <a:ext cx="2909379" cy="168830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D65712-B735-6B41-8ACF-2DEEC44A7B7C}"/>
              </a:ext>
            </a:extLst>
          </p:cNvPr>
          <p:cNvCxnSpPr>
            <a:cxnSpLocks/>
          </p:cNvCxnSpPr>
          <p:nvPr/>
        </p:nvCxnSpPr>
        <p:spPr>
          <a:xfrm>
            <a:off x="6920412" y="2463800"/>
            <a:ext cx="2845879" cy="1726413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15E8E51-2F16-FF41-9A0B-C072A18A567B}"/>
              </a:ext>
            </a:extLst>
          </p:cNvPr>
          <p:cNvSpPr txBox="1"/>
          <p:nvPr/>
        </p:nvSpPr>
        <p:spPr>
          <a:xfrm>
            <a:off x="7531100" y="39878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Pinhole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B9E1CE-8A62-6D4C-AC24-8EE4E4DF6784}"/>
              </a:ext>
            </a:extLst>
          </p:cNvPr>
          <p:cNvCxnSpPr>
            <a:cxnSpLocks/>
          </p:cNvCxnSpPr>
          <p:nvPr/>
        </p:nvCxnSpPr>
        <p:spPr>
          <a:xfrm>
            <a:off x="7969250" y="2420143"/>
            <a:ext cx="0" cy="6405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417B84-BAC9-F345-B72C-7300C01B1357}"/>
              </a:ext>
            </a:extLst>
          </p:cNvPr>
          <p:cNvCxnSpPr>
            <a:cxnSpLocks/>
          </p:cNvCxnSpPr>
          <p:nvPr/>
        </p:nvCxnSpPr>
        <p:spPr>
          <a:xfrm>
            <a:off x="7969250" y="3131343"/>
            <a:ext cx="0" cy="7802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C3A5C7-D07F-564F-8ED1-0BB1AA1A8382}"/>
              </a:ext>
            </a:extLst>
          </p:cNvPr>
          <p:cNvCxnSpPr>
            <a:cxnSpLocks/>
          </p:cNvCxnSpPr>
          <p:nvPr/>
        </p:nvCxnSpPr>
        <p:spPr>
          <a:xfrm flipV="1">
            <a:off x="6540500" y="2262188"/>
            <a:ext cx="0" cy="17383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64D2F1-3462-0E49-A728-C58C7635A661}"/>
              </a:ext>
            </a:extLst>
          </p:cNvPr>
          <p:cNvCxnSpPr>
            <a:cxnSpLocks/>
          </p:cNvCxnSpPr>
          <p:nvPr/>
        </p:nvCxnSpPr>
        <p:spPr>
          <a:xfrm flipV="1">
            <a:off x="9677400" y="1447800"/>
            <a:ext cx="25391" cy="30861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7D2336E-CC25-7145-94CC-DE0018890D61}"/>
              </a:ext>
            </a:extLst>
          </p:cNvPr>
          <p:cNvCxnSpPr>
            <a:cxnSpLocks/>
          </p:cNvCxnSpPr>
          <p:nvPr/>
        </p:nvCxnSpPr>
        <p:spPr>
          <a:xfrm flipH="1" flipV="1">
            <a:off x="6324601" y="3098014"/>
            <a:ext cx="5762437" cy="261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9CAD62-394D-7147-A3A0-957ECC8A0B1C}"/>
              </a:ext>
            </a:extLst>
          </p:cNvPr>
          <p:cNvCxnSpPr>
            <a:cxnSpLocks/>
          </p:cNvCxnSpPr>
          <p:nvPr/>
        </p:nvCxnSpPr>
        <p:spPr>
          <a:xfrm flipH="1">
            <a:off x="6914062" y="4533900"/>
            <a:ext cx="1055188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E18B7D4-03FF-C741-8706-E146B000514F}"/>
              </a:ext>
            </a:extLst>
          </p:cNvPr>
          <p:cNvSpPr txBox="1"/>
          <p:nvPr/>
        </p:nvSpPr>
        <p:spPr>
          <a:xfrm>
            <a:off x="6248400" y="2133600"/>
            <a:ext cx="35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y’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15D3F1-BC71-9746-9A01-EE52A65FBA30}"/>
              </a:ext>
            </a:extLst>
          </p:cNvPr>
          <p:cNvSpPr txBox="1"/>
          <p:nvPr/>
        </p:nvSpPr>
        <p:spPr>
          <a:xfrm>
            <a:off x="9474200" y="12954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92AAEA-A966-9F4C-9E3B-EAE7511F6AFA}"/>
              </a:ext>
            </a:extLst>
          </p:cNvPr>
          <p:cNvSpPr txBox="1"/>
          <p:nvPr/>
        </p:nvSpPr>
        <p:spPr>
          <a:xfrm>
            <a:off x="11874500" y="307340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3DF886-6E8C-A647-9BD8-D50CA52A8AF8}"/>
              </a:ext>
            </a:extLst>
          </p:cNvPr>
          <p:cNvSpPr txBox="1"/>
          <p:nvPr/>
        </p:nvSpPr>
        <p:spPr>
          <a:xfrm>
            <a:off x="7264400" y="4483100"/>
            <a:ext cx="32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-f</a:t>
            </a:r>
          </a:p>
        </p:txBody>
      </p:sp>
    </p:spTree>
    <p:extLst>
      <p:ext uri="{BB962C8B-B14F-4D97-AF65-F5344CB8AC3E}">
        <p14:creationId xmlns:p14="http://schemas.microsoft.com/office/powerpoint/2010/main" val="409591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EFDA-6996-C249-AB4C-6ECC9943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equations</a:t>
            </a:r>
          </a:p>
        </p:txBody>
      </p:sp>
      <p:pic>
        <p:nvPicPr>
          <p:cNvPr id="11" name="Content Placeholder 10" descr="Hill scene">
            <a:extLst>
              <a:ext uri="{FF2B5EF4-FFF2-40B4-BE49-F238E27FC236}">
                <a16:creationId xmlns:a16="http://schemas.microsoft.com/office/drawing/2014/main" id="{EC40DDF3-6DBF-F841-8A23-6A322E24CF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9" y="2045493"/>
            <a:ext cx="2371725" cy="2371725"/>
          </a:xfr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63BF28-8642-E141-A007-2730C91B4DB2}"/>
              </a:ext>
            </a:extLst>
          </p:cNvPr>
          <p:cNvCxnSpPr>
            <a:cxnSpLocks/>
          </p:cNvCxnSpPr>
          <p:nvPr/>
        </p:nvCxnSpPr>
        <p:spPr>
          <a:xfrm>
            <a:off x="6877050" y="2394743"/>
            <a:ext cx="0" cy="14152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B9E8C0-B5BB-4F4E-8B19-A30099A4BA9D}"/>
              </a:ext>
            </a:extLst>
          </p:cNvPr>
          <p:cNvCxnSpPr>
            <a:cxnSpLocks/>
          </p:cNvCxnSpPr>
          <p:nvPr/>
        </p:nvCxnSpPr>
        <p:spPr>
          <a:xfrm>
            <a:off x="6915150" y="2813050"/>
            <a:ext cx="4953000" cy="1377163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7742E6C3-F930-AF47-8DB5-07C8BF8A37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5305672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These are similar triangles!  So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Solving for (</a:t>
                </a:r>
                <a:r>
                  <a:rPr lang="en-US" dirty="0" err="1"/>
                  <a:t>x’,y</a:t>
                </a:r>
                <a:r>
                  <a:rPr lang="en-US" dirty="0"/>
                  <a:t>’), we get the famous pinhole camera equations: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𝑓𝑦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7742E6C3-F930-AF47-8DB5-07C8BF8A3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5305672" cy="4351338"/>
              </a:xfrm>
              <a:prstGeom prst="rect">
                <a:avLst/>
              </a:prstGeom>
              <a:blipFill>
                <a:blip r:embed="rId4"/>
                <a:stretch>
                  <a:fillRect l="-1909" t="-2632" b="-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1" name="TextBox 1040">
            <a:extLst>
              <a:ext uri="{FF2B5EF4-FFF2-40B4-BE49-F238E27FC236}">
                <a16:creationId xmlns:a16="http://schemas.microsoft.com/office/drawing/2014/main" id="{4E08905C-074F-7D45-9BE9-A1C0A99202EC}"/>
              </a:ext>
            </a:extLst>
          </p:cNvPr>
          <p:cNvSpPr txBox="1"/>
          <p:nvPr/>
        </p:nvSpPr>
        <p:spPr>
          <a:xfrm>
            <a:off x="6527800" y="3733800"/>
            <a:ext cx="759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  <a:p>
            <a:r>
              <a:rPr lang="en-US" dirty="0"/>
              <a:t>plane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82790E0-4E89-3447-9A1C-43005D683F6D}"/>
              </a:ext>
            </a:extLst>
          </p:cNvPr>
          <p:cNvSpPr txBox="1"/>
          <p:nvPr/>
        </p:nvSpPr>
        <p:spPr>
          <a:xfrm>
            <a:off x="10604500" y="436880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E96B94-7A57-994E-813A-47E31B0B17ED}"/>
              </a:ext>
            </a:extLst>
          </p:cNvPr>
          <p:cNvCxnSpPr>
            <a:cxnSpLocks/>
          </p:cNvCxnSpPr>
          <p:nvPr/>
        </p:nvCxnSpPr>
        <p:spPr>
          <a:xfrm flipV="1">
            <a:off x="6915150" y="2020094"/>
            <a:ext cx="5124454" cy="138350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CD3CCF-A578-B04D-B535-C2A604FA31B1}"/>
              </a:ext>
            </a:extLst>
          </p:cNvPr>
          <p:cNvCxnSpPr>
            <a:cxnSpLocks/>
          </p:cNvCxnSpPr>
          <p:nvPr/>
        </p:nvCxnSpPr>
        <p:spPr>
          <a:xfrm flipV="1">
            <a:off x="6914062" y="2045494"/>
            <a:ext cx="2909379" cy="168830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D65712-B735-6B41-8ACF-2DEEC44A7B7C}"/>
              </a:ext>
            </a:extLst>
          </p:cNvPr>
          <p:cNvCxnSpPr>
            <a:cxnSpLocks/>
          </p:cNvCxnSpPr>
          <p:nvPr/>
        </p:nvCxnSpPr>
        <p:spPr>
          <a:xfrm>
            <a:off x="6920412" y="2463800"/>
            <a:ext cx="2845879" cy="1726413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15E8E51-2F16-FF41-9A0B-C072A18A567B}"/>
              </a:ext>
            </a:extLst>
          </p:cNvPr>
          <p:cNvSpPr txBox="1"/>
          <p:nvPr/>
        </p:nvSpPr>
        <p:spPr>
          <a:xfrm>
            <a:off x="7531100" y="39878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Pinhole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B9E1CE-8A62-6D4C-AC24-8EE4E4DF6784}"/>
              </a:ext>
            </a:extLst>
          </p:cNvPr>
          <p:cNvCxnSpPr>
            <a:cxnSpLocks/>
          </p:cNvCxnSpPr>
          <p:nvPr/>
        </p:nvCxnSpPr>
        <p:spPr>
          <a:xfrm>
            <a:off x="7969250" y="2420143"/>
            <a:ext cx="0" cy="6405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417B84-BAC9-F345-B72C-7300C01B1357}"/>
              </a:ext>
            </a:extLst>
          </p:cNvPr>
          <p:cNvCxnSpPr>
            <a:cxnSpLocks/>
          </p:cNvCxnSpPr>
          <p:nvPr/>
        </p:nvCxnSpPr>
        <p:spPr>
          <a:xfrm>
            <a:off x="7969250" y="3131343"/>
            <a:ext cx="0" cy="7802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C3A5C7-D07F-564F-8ED1-0BB1AA1A8382}"/>
              </a:ext>
            </a:extLst>
          </p:cNvPr>
          <p:cNvCxnSpPr>
            <a:cxnSpLocks/>
          </p:cNvCxnSpPr>
          <p:nvPr/>
        </p:nvCxnSpPr>
        <p:spPr>
          <a:xfrm flipV="1">
            <a:off x="6540500" y="2262188"/>
            <a:ext cx="0" cy="17383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64D2F1-3462-0E49-A728-C58C7635A661}"/>
              </a:ext>
            </a:extLst>
          </p:cNvPr>
          <p:cNvCxnSpPr>
            <a:cxnSpLocks/>
          </p:cNvCxnSpPr>
          <p:nvPr/>
        </p:nvCxnSpPr>
        <p:spPr>
          <a:xfrm flipV="1">
            <a:off x="9677400" y="1447800"/>
            <a:ext cx="25391" cy="30861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7D2336E-CC25-7145-94CC-DE0018890D61}"/>
              </a:ext>
            </a:extLst>
          </p:cNvPr>
          <p:cNvCxnSpPr>
            <a:cxnSpLocks/>
          </p:cNvCxnSpPr>
          <p:nvPr/>
        </p:nvCxnSpPr>
        <p:spPr>
          <a:xfrm flipH="1" flipV="1">
            <a:off x="6324601" y="3098014"/>
            <a:ext cx="5762437" cy="261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9CAD62-394D-7147-A3A0-957ECC8A0B1C}"/>
              </a:ext>
            </a:extLst>
          </p:cNvPr>
          <p:cNvCxnSpPr>
            <a:cxnSpLocks/>
          </p:cNvCxnSpPr>
          <p:nvPr/>
        </p:nvCxnSpPr>
        <p:spPr>
          <a:xfrm flipH="1">
            <a:off x="6914062" y="4533900"/>
            <a:ext cx="1055188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E18B7D4-03FF-C741-8706-E146B000514F}"/>
              </a:ext>
            </a:extLst>
          </p:cNvPr>
          <p:cNvSpPr txBox="1"/>
          <p:nvPr/>
        </p:nvSpPr>
        <p:spPr>
          <a:xfrm>
            <a:off x="6261100" y="2070100"/>
            <a:ext cx="35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y’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15D3F1-BC71-9746-9A01-EE52A65FBA30}"/>
              </a:ext>
            </a:extLst>
          </p:cNvPr>
          <p:cNvSpPr txBox="1"/>
          <p:nvPr/>
        </p:nvSpPr>
        <p:spPr>
          <a:xfrm>
            <a:off x="9474200" y="12954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92AAEA-A966-9F4C-9E3B-EAE7511F6AFA}"/>
              </a:ext>
            </a:extLst>
          </p:cNvPr>
          <p:cNvSpPr txBox="1"/>
          <p:nvPr/>
        </p:nvSpPr>
        <p:spPr>
          <a:xfrm>
            <a:off x="11874500" y="307340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3DF886-6E8C-A647-9BD8-D50CA52A8AF8}"/>
              </a:ext>
            </a:extLst>
          </p:cNvPr>
          <p:cNvSpPr txBox="1"/>
          <p:nvPr/>
        </p:nvSpPr>
        <p:spPr>
          <a:xfrm>
            <a:off x="7264400" y="4483100"/>
            <a:ext cx="32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-f</a:t>
            </a:r>
          </a:p>
        </p:txBody>
      </p:sp>
    </p:spTree>
    <p:extLst>
      <p:ext uri="{BB962C8B-B14F-4D97-AF65-F5344CB8AC3E}">
        <p14:creationId xmlns:p14="http://schemas.microsoft.com/office/powerpoint/2010/main" val="3103351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AD8D-11AC-0C4B-91F7-38633468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3E1DF-FE8F-C742-A0D3-519EBDD5A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Space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Pinhole camera equations</a:t>
            </a:r>
          </a:p>
          <a:p>
            <a:pPr lvl="1"/>
            <a:r>
              <a:rPr lang="en-US" dirty="0"/>
              <a:t>Vanishing point</a:t>
            </a:r>
          </a:p>
          <a:p>
            <a:r>
              <a:rPr lang="en-US" dirty="0"/>
              <a:t>Color</a:t>
            </a:r>
          </a:p>
          <a:p>
            <a:pPr lvl="1"/>
            <a:r>
              <a:rPr lang="en-US" dirty="0"/>
              <a:t>Structure of the eye</a:t>
            </a:r>
          </a:p>
          <a:p>
            <a:pPr lvl="1"/>
            <a:r>
              <a:rPr lang="en-US" dirty="0"/>
              <a:t>RGB displays</a:t>
            </a:r>
          </a:p>
          <a:p>
            <a:pPr lvl="1"/>
            <a:r>
              <a:rPr lang="en-US" dirty="0"/>
              <a:t>Color features: </a:t>
            </a:r>
            <a:r>
              <a:rPr lang="en-US" dirty="0" err="1"/>
              <a:t>YPrPb</a:t>
            </a:r>
            <a:endParaRPr lang="en-US" dirty="0"/>
          </a:p>
          <a:p>
            <a:r>
              <a:rPr lang="en-US" dirty="0"/>
              <a:t>Edges</a:t>
            </a:r>
          </a:p>
          <a:p>
            <a:pPr lvl="1"/>
            <a:r>
              <a:rPr lang="en-US" dirty="0"/>
              <a:t>Things that look like edges</a:t>
            </a:r>
          </a:p>
          <a:p>
            <a:pPr lvl="1"/>
            <a:r>
              <a:rPr lang="en-US" dirty="0"/>
              <a:t>Edge detection: the difference-of-Gaussians filter</a:t>
            </a:r>
          </a:p>
        </p:txBody>
      </p:sp>
    </p:spTree>
    <p:extLst>
      <p:ext uri="{BB962C8B-B14F-4D97-AF65-F5344CB8AC3E}">
        <p14:creationId xmlns:p14="http://schemas.microsoft.com/office/powerpoint/2010/main" val="2160079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56F9-94FA-8245-B65F-4ABA270C3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57478-BC7B-A041-9D3F-6A8AB35644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When you take a picture, lines that are parallel in the real world appear to converge.</a:t>
            </a:r>
          </a:p>
          <a:p>
            <a:r>
              <a:rPr lang="en-US" dirty="0"/>
              <a:t>The point toward which they converge is called the vanishing point.  It lies on the horizon.</a:t>
            </a:r>
          </a:p>
          <a:p>
            <a:r>
              <a:rPr lang="en-US" dirty="0"/>
              <a:t>The “horizon” is a line in the image, where a plane parallel to the ground passes through the pinhole.</a:t>
            </a:r>
          </a:p>
        </p:txBody>
      </p:sp>
      <p:pic>
        <p:nvPicPr>
          <p:cNvPr id="6" name="Content Placeholder 5" descr="A picture containing outdoor, grass, train, water&#10;&#10;Description automatically generated">
            <a:extLst>
              <a:ext uri="{FF2B5EF4-FFF2-40B4-BE49-F238E27FC236}">
                <a16:creationId xmlns:a16="http://schemas.microsoft.com/office/drawing/2014/main" id="{7A62E3D7-1CD8-394A-897D-313453B1DE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741877"/>
            <a:ext cx="5181600" cy="2518833"/>
          </a:xfrm>
        </p:spPr>
      </p:pic>
    </p:spTree>
    <p:extLst>
      <p:ext uri="{BB962C8B-B14F-4D97-AF65-F5344CB8AC3E}">
        <p14:creationId xmlns:p14="http://schemas.microsoft.com/office/powerpoint/2010/main" val="336899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2643</Words>
  <Application>Microsoft Macintosh PowerPoint</Application>
  <PresentationFormat>Widescreen</PresentationFormat>
  <Paragraphs>314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Office Theme</vt:lpstr>
      <vt:lpstr>CS440/ECE448 Lecture 20 Computer Vision: Image Formation</vt:lpstr>
      <vt:lpstr>Outline</vt:lpstr>
      <vt:lpstr>Lenses and focus</vt:lpstr>
      <vt:lpstr>The “pinhole camera” approximation</vt:lpstr>
      <vt:lpstr>Converting a 3D world to a 2D picture</vt:lpstr>
      <vt:lpstr>The pinhole camera equations</vt:lpstr>
      <vt:lpstr>The pinhole camera equations</vt:lpstr>
      <vt:lpstr>Outline</vt:lpstr>
      <vt:lpstr>Vanishing point</vt:lpstr>
      <vt:lpstr>Vanishing point</vt:lpstr>
      <vt:lpstr>Vanishing point</vt:lpstr>
      <vt:lpstr>Vanishing point</vt:lpstr>
      <vt:lpstr>Outline</vt:lpstr>
      <vt:lpstr>Color spaces: RGB</vt:lpstr>
      <vt:lpstr>Structure of the eye</vt:lpstr>
      <vt:lpstr>Structure of the eye</vt:lpstr>
      <vt:lpstr>Outline</vt:lpstr>
      <vt:lpstr>Color spaces: RGB</vt:lpstr>
      <vt:lpstr>Color spaces: RGB</vt:lpstr>
      <vt:lpstr>Outline</vt:lpstr>
      <vt:lpstr>Color features: Luminance</vt:lpstr>
      <vt:lpstr>Color features: YPrPb</vt:lpstr>
      <vt:lpstr>Color features: Chrominance</vt:lpstr>
      <vt:lpstr>Color features: Chrominance</vt:lpstr>
      <vt:lpstr>Color features: Chrominance</vt:lpstr>
      <vt:lpstr>Outline</vt:lpstr>
      <vt:lpstr>Things that look like edges</vt:lpstr>
      <vt:lpstr>Edge detection by subtraction</vt:lpstr>
      <vt:lpstr>A problem with “edge detection by subtraction”</vt:lpstr>
      <vt:lpstr>Solving the noise problem</vt:lpstr>
      <vt:lpstr>Gaussian blur</vt:lpstr>
      <vt:lpstr>Gaussian blur</vt:lpstr>
      <vt:lpstr>Difference of Gaussians</vt:lpstr>
      <vt:lpstr>Difference of Gaussians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Image Formation</dc:title>
  <dc:creator>Hasegawa-Johnson, Mark Allan</dc:creator>
  <cp:lastModifiedBy>Hasegawa-Johnson, Mark Allan</cp:lastModifiedBy>
  <cp:revision>25</cp:revision>
  <dcterms:created xsi:type="dcterms:W3CDTF">2020-03-10T16:08:22Z</dcterms:created>
  <dcterms:modified xsi:type="dcterms:W3CDTF">2020-03-11T00:55:35Z</dcterms:modified>
</cp:coreProperties>
</file>