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6" d="100"/>
          <a:sy n="96" d="100"/>
        </p:scale>
        <p:origin x="17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6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7436" y="393573"/>
            <a:ext cx="932352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13295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87937"/>
            <a:ext cx="100965" cy="1032510"/>
          </a:xfrm>
          <a:custGeom>
            <a:avLst/>
            <a:gdLst/>
            <a:ahLst/>
            <a:cxnLst/>
            <a:rect l="l" t="t" r="r" b="b"/>
            <a:pathLst>
              <a:path w="100965" h="1032510">
                <a:moveTo>
                  <a:pt x="100446" y="0"/>
                </a:moveTo>
                <a:lnTo>
                  <a:pt x="0" y="0"/>
                </a:lnTo>
                <a:lnTo>
                  <a:pt x="0" y="1032022"/>
                </a:lnTo>
                <a:lnTo>
                  <a:pt x="100446" y="1032022"/>
                </a:lnTo>
                <a:lnTo>
                  <a:pt x="100446" y="0"/>
                </a:lnTo>
                <a:close/>
              </a:path>
            </a:pathLst>
          </a:custGeom>
          <a:solidFill>
            <a:srgbClr val="5F9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432382"/>
            <a:ext cx="10058400" cy="106045"/>
          </a:xfrm>
          <a:custGeom>
            <a:avLst/>
            <a:gdLst/>
            <a:ahLst/>
            <a:cxnLst/>
            <a:rect l="l" t="t" r="r" b="b"/>
            <a:pathLst>
              <a:path w="10058400" h="106045">
                <a:moveTo>
                  <a:pt x="0" y="105962"/>
                </a:moveTo>
                <a:lnTo>
                  <a:pt x="10058146" y="105962"/>
                </a:lnTo>
                <a:lnTo>
                  <a:pt x="10058146" y="0"/>
                </a:lnTo>
                <a:lnTo>
                  <a:pt x="0" y="0"/>
                </a:lnTo>
                <a:lnTo>
                  <a:pt x="0" y="105962"/>
                </a:lnTo>
                <a:close/>
              </a:path>
            </a:pathLst>
          </a:custGeom>
          <a:solidFill>
            <a:srgbClr val="5F9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538345"/>
            <a:ext cx="10059670" cy="3233420"/>
          </a:xfrm>
          <a:custGeom>
            <a:avLst/>
            <a:gdLst/>
            <a:ahLst/>
            <a:cxnLst/>
            <a:rect l="l" t="t" r="r" b="b"/>
            <a:pathLst>
              <a:path w="10059670" h="3233420">
                <a:moveTo>
                  <a:pt x="10059500" y="-6229"/>
                </a:moveTo>
                <a:lnTo>
                  <a:pt x="0" y="-6229"/>
                </a:lnTo>
                <a:lnTo>
                  <a:pt x="0" y="3233393"/>
                </a:lnTo>
                <a:lnTo>
                  <a:pt x="10059500" y="3233393"/>
                </a:lnTo>
                <a:lnTo>
                  <a:pt x="10059500" y="-6229"/>
                </a:lnTo>
                <a:close/>
              </a:path>
            </a:pathLst>
          </a:custGeom>
          <a:solidFill>
            <a:srgbClr val="EE50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76769" y="7112647"/>
            <a:ext cx="212725" cy="276225"/>
          </a:xfrm>
          <a:custGeom>
            <a:avLst/>
            <a:gdLst/>
            <a:ahLst/>
            <a:cxnLst/>
            <a:rect l="l" t="t" r="r" b="b"/>
            <a:pathLst>
              <a:path w="212725" h="276225">
                <a:moveTo>
                  <a:pt x="212471" y="0"/>
                </a:moveTo>
                <a:lnTo>
                  <a:pt x="0" y="0"/>
                </a:lnTo>
                <a:lnTo>
                  <a:pt x="0" y="1270"/>
                </a:lnTo>
                <a:lnTo>
                  <a:pt x="0" y="3810"/>
                </a:lnTo>
                <a:lnTo>
                  <a:pt x="0" y="270764"/>
                </a:lnTo>
                <a:lnTo>
                  <a:pt x="0" y="275856"/>
                </a:lnTo>
                <a:lnTo>
                  <a:pt x="212471" y="275856"/>
                </a:lnTo>
                <a:lnTo>
                  <a:pt x="212471" y="270764"/>
                </a:lnTo>
                <a:lnTo>
                  <a:pt x="212471" y="3810"/>
                </a:lnTo>
                <a:lnTo>
                  <a:pt x="208661" y="3810"/>
                </a:lnTo>
                <a:lnTo>
                  <a:pt x="208661" y="270764"/>
                </a:lnTo>
                <a:lnTo>
                  <a:pt x="3810" y="270764"/>
                </a:lnTo>
                <a:lnTo>
                  <a:pt x="3810" y="3810"/>
                </a:lnTo>
                <a:lnTo>
                  <a:pt x="1905" y="3810"/>
                </a:lnTo>
                <a:lnTo>
                  <a:pt x="1905" y="1270"/>
                </a:lnTo>
                <a:lnTo>
                  <a:pt x="212471" y="1270"/>
                </a:lnTo>
                <a:lnTo>
                  <a:pt x="2124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8521" y="7115179"/>
            <a:ext cx="210566" cy="25882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7748143" y="7249680"/>
            <a:ext cx="49530" cy="125095"/>
          </a:xfrm>
          <a:custGeom>
            <a:avLst/>
            <a:gdLst/>
            <a:ahLst/>
            <a:cxnLst/>
            <a:rect l="l" t="t" r="r" b="b"/>
            <a:pathLst>
              <a:path w="49529" h="125095">
                <a:moveTo>
                  <a:pt x="47788" y="-1007"/>
                </a:moveTo>
                <a:lnTo>
                  <a:pt x="39279" y="-53"/>
                </a:lnTo>
                <a:lnTo>
                  <a:pt x="10703" y="-53"/>
                </a:lnTo>
                <a:lnTo>
                  <a:pt x="1178" y="-1007"/>
                </a:lnTo>
                <a:lnTo>
                  <a:pt x="162" y="-53"/>
                </a:lnTo>
                <a:lnTo>
                  <a:pt x="162" y="2809"/>
                </a:lnTo>
                <a:lnTo>
                  <a:pt x="1178" y="3764"/>
                </a:lnTo>
                <a:lnTo>
                  <a:pt x="5877" y="3764"/>
                </a:lnTo>
                <a:lnTo>
                  <a:pt x="12110" y="5225"/>
                </a:lnTo>
                <a:lnTo>
                  <a:pt x="15545" y="9013"/>
                </a:lnTo>
                <a:lnTo>
                  <a:pt x="17004" y="16379"/>
                </a:lnTo>
                <a:lnTo>
                  <a:pt x="17307" y="28576"/>
                </a:lnTo>
                <a:lnTo>
                  <a:pt x="17307" y="95393"/>
                </a:lnTo>
                <a:lnTo>
                  <a:pt x="17004" y="106912"/>
                </a:lnTo>
                <a:lnTo>
                  <a:pt x="15545" y="113775"/>
                </a:lnTo>
                <a:lnTo>
                  <a:pt x="12110" y="117414"/>
                </a:lnTo>
                <a:lnTo>
                  <a:pt x="5877" y="119264"/>
                </a:lnTo>
                <a:lnTo>
                  <a:pt x="1178" y="119264"/>
                </a:lnTo>
                <a:lnTo>
                  <a:pt x="162" y="120218"/>
                </a:lnTo>
                <a:lnTo>
                  <a:pt x="162" y="123081"/>
                </a:lnTo>
                <a:lnTo>
                  <a:pt x="1178" y="124035"/>
                </a:lnTo>
                <a:lnTo>
                  <a:pt x="10703" y="124035"/>
                </a:lnTo>
                <a:lnTo>
                  <a:pt x="17307" y="123081"/>
                </a:lnTo>
                <a:lnTo>
                  <a:pt x="32548" y="123081"/>
                </a:lnTo>
                <a:lnTo>
                  <a:pt x="39279" y="124035"/>
                </a:lnTo>
                <a:lnTo>
                  <a:pt x="47788" y="124035"/>
                </a:lnTo>
                <a:lnTo>
                  <a:pt x="49693" y="123081"/>
                </a:lnTo>
                <a:lnTo>
                  <a:pt x="49693" y="120218"/>
                </a:lnTo>
                <a:lnTo>
                  <a:pt x="48804" y="119264"/>
                </a:lnTo>
                <a:lnTo>
                  <a:pt x="43978" y="119264"/>
                </a:lnTo>
                <a:lnTo>
                  <a:pt x="37370" y="117414"/>
                </a:lnTo>
                <a:lnTo>
                  <a:pt x="33977" y="113775"/>
                </a:lnTo>
                <a:lnTo>
                  <a:pt x="32726" y="106912"/>
                </a:lnTo>
                <a:lnTo>
                  <a:pt x="32548" y="95393"/>
                </a:lnTo>
                <a:lnTo>
                  <a:pt x="32548" y="28576"/>
                </a:lnTo>
                <a:lnTo>
                  <a:pt x="32726" y="16379"/>
                </a:lnTo>
                <a:lnTo>
                  <a:pt x="33977" y="9013"/>
                </a:lnTo>
                <a:lnTo>
                  <a:pt x="37370" y="5225"/>
                </a:lnTo>
                <a:lnTo>
                  <a:pt x="43978" y="3764"/>
                </a:lnTo>
                <a:lnTo>
                  <a:pt x="48804" y="3764"/>
                </a:lnTo>
                <a:lnTo>
                  <a:pt x="49693" y="2809"/>
                </a:lnTo>
                <a:lnTo>
                  <a:pt x="49693" y="-53"/>
                </a:lnTo>
                <a:lnTo>
                  <a:pt x="47788" y="-10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99654" y="7249680"/>
            <a:ext cx="98044" cy="1248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93075" y="7249680"/>
            <a:ext cx="97154" cy="1248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8287384" y="7249680"/>
            <a:ext cx="49530" cy="125095"/>
          </a:xfrm>
          <a:custGeom>
            <a:avLst/>
            <a:gdLst/>
            <a:ahLst/>
            <a:cxnLst/>
            <a:rect l="l" t="t" r="r" b="b"/>
            <a:pathLst>
              <a:path w="49529" h="125095">
                <a:moveTo>
                  <a:pt x="47799" y="-1007"/>
                </a:moveTo>
                <a:lnTo>
                  <a:pt x="38274" y="-53"/>
                </a:lnTo>
                <a:lnTo>
                  <a:pt x="10588" y="-53"/>
                </a:lnTo>
                <a:lnTo>
                  <a:pt x="1062" y="-1007"/>
                </a:lnTo>
                <a:lnTo>
                  <a:pt x="173" y="-53"/>
                </a:lnTo>
                <a:lnTo>
                  <a:pt x="173" y="2809"/>
                </a:lnTo>
                <a:lnTo>
                  <a:pt x="1062" y="3764"/>
                </a:lnTo>
                <a:lnTo>
                  <a:pt x="5888" y="3764"/>
                </a:lnTo>
                <a:lnTo>
                  <a:pt x="12068" y="5225"/>
                </a:lnTo>
                <a:lnTo>
                  <a:pt x="15509" y="9013"/>
                </a:lnTo>
                <a:lnTo>
                  <a:pt x="16997" y="16379"/>
                </a:lnTo>
                <a:lnTo>
                  <a:pt x="17319" y="28576"/>
                </a:lnTo>
                <a:lnTo>
                  <a:pt x="17319" y="95393"/>
                </a:lnTo>
                <a:lnTo>
                  <a:pt x="16997" y="106912"/>
                </a:lnTo>
                <a:lnTo>
                  <a:pt x="15509" y="113775"/>
                </a:lnTo>
                <a:lnTo>
                  <a:pt x="12068" y="117414"/>
                </a:lnTo>
                <a:lnTo>
                  <a:pt x="5888" y="119264"/>
                </a:lnTo>
                <a:lnTo>
                  <a:pt x="1062" y="119264"/>
                </a:lnTo>
                <a:lnTo>
                  <a:pt x="173" y="120218"/>
                </a:lnTo>
                <a:lnTo>
                  <a:pt x="173" y="123081"/>
                </a:lnTo>
                <a:lnTo>
                  <a:pt x="1062" y="124035"/>
                </a:lnTo>
                <a:lnTo>
                  <a:pt x="10588" y="124035"/>
                </a:lnTo>
                <a:lnTo>
                  <a:pt x="17319" y="123081"/>
                </a:lnTo>
                <a:lnTo>
                  <a:pt x="32559" y="123081"/>
                </a:lnTo>
                <a:lnTo>
                  <a:pt x="38274" y="124035"/>
                </a:lnTo>
                <a:lnTo>
                  <a:pt x="47799" y="124035"/>
                </a:lnTo>
                <a:lnTo>
                  <a:pt x="48688" y="123081"/>
                </a:lnTo>
                <a:lnTo>
                  <a:pt x="49704" y="120218"/>
                </a:lnTo>
                <a:lnTo>
                  <a:pt x="48688" y="119264"/>
                </a:lnTo>
                <a:lnTo>
                  <a:pt x="43989" y="119264"/>
                </a:lnTo>
                <a:lnTo>
                  <a:pt x="37381" y="117414"/>
                </a:lnTo>
                <a:lnTo>
                  <a:pt x="33988" y="113775"/>
                </a:lnTo>
                <a:lnTo>
                  <a:pt x="32738" y="106912"/>
                </a:lnTo>
                <a:lnTo>
                  <a:pt x="32559" y="95393"/>
                </a:lnTo>
                <a:lnTo>
                  <a:pt x="32559" y="28576"/>
                </a:lnTo>
                <a:lnTo>
                  <a:pt x="32738" y="16379"/>
                </a:lnTo>
                <a:lnTo>
                  <a:pt x="33988" y="9013"/>
                </a:lnTo>
                <a:lnTo>
                  <a:pt x="37381" y="5225"/>
                </a:lnTo>
                <a:lnTo>
                  <a:pt x="43989" y="3764"/>
                </a:lnTo>
                <a:lnTo>
                  <a:pt x="48688" y="3764"/>
                </a:lnTo>
                <a:lnTo>
                  <a:pt x="49704" y="2809"/>
                </a:lnTo>
                <a:lnTo>
                  <a:pt x="48688" y="-53"/>
                </a:lnTo>
                <a:lnTo>
                  <a:pt x="47799" y="-10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36991" y="7249680"/>
            <a:ext cx="138049" cy="12766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66480" y="7247775"/>
            <a:ext cx="131572" cy="129565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8899906" y="7249680"/>
            <a:ext cx="49530" cy="125095"/>
          </a:xfrm>
          <a:custGeom>
            <a:avLst/>
            <a:gdLst/>
            <a:ahLst/>
            <a:cxnLst/>
            <a:rect l="l" t="t" r="r" b="b"/>
            <a:pathLst>
              <a:path w="49529" h="125095">
                <a:moveTo>
                  <a:pt x="48828" y="-1007"/>
                </a:moveTo>
                <a:lnTo>
                  <a:pt x="39303" y="-53"/>
                </a:lnTo>
                <a:lnTo>
                  <a:pt x="11616" y="-53"/>
                </a:lnTo>
                <a:lnTo>
                  <a:pt x="2091" y="-1007"/>
                </a:lnTo>
                <a:lnTo>
                  <a:pt x="1202" y="-53"/>
                </a:lnTo>
                <a:lnTo>
                  <a:pt x="186" y="2809"/>
                </a:lnTo>
                <a:lnTo>
                  <a:pt x="1202" y="3764"/>
                </a:lnTo>
                <a:lnTo>
                  <a:pt x="5901" y="3764"/>
                </a:lnTo>
                <a:lnTo>
                  <a:pt x="12509" y="5225"/>
                </a:lnTo>
                <a:lnTo>
                  <a:pt x="15903" y="9013"/>
                </a:lnTo>
                <a:lnTo>
                  <a:pt x="17153" y="16379"/>
                </a:lnTo>
                <a:lnTo>
                  <a:pt x="17332" y="28576"/>
                </a:lnTo>
                <a:lnTo>
                  <a:pt x="17332" y="95393"/>
                </a:lnTo>
                <a:lnTo>
                  <a:pt x="17153" y="106912"/>
                </a:lnTo>
                <a:lnTo>
                  <a:pt x="15903" y="113775"/>
                </a:lnTo>
                <a:lnTo>
                  <a:pt x="12509" y="117414"/>
                </a:lnTo>
                <a:lnTo>
                  <a:pt x="5901" y="119264"/>
                </a:lnTo>
                <a:lnTo>
                  <a:pt x="1202" y="119264"/>
                </a:lnTo>
                <a:lnTo>
                  <a:pt x="186" y="120218"/>
                </a:lnTo>
                <a:lnTo>
                  <a:pt x="1202" y="123081"/>
                </a:lnTo>
                <a:lnTo>
                  <a:pt x="2091" y="124035"/>
                </a:lnTo>
                <a:lnTo>
                  <a:pt x="11616" y="124035"/>
                </a:lnTo>
                <a:lnTo>
                  <a:pt x="17332" y="123081"/>
                </a:lnTo>
                <a:lnTo>
                  <a:pt x="32572" y="123081"/>
                </a:lnTo>
                <a:lnTo>
                  <a:pt x="39303" y="124035"/>
                </a:lnTo>
                <a:lnTo>
                  <a:pt x="48828" y="124035"/>
                </a:lnTo>
                <a:lnTo>
                  <a:pt x="49717" y="123081"/>
                </a:lnTo>
                <a:lnTo>
                  <a:pt x="49717" y="120218"/>
                </a:lnTo>
                <a:lnTo>
                  <a:pt x="48828" y="119264"/>
                </a:lnTo>
                <a:lnTo>
                  <a:pt x="44002" y="119264"/>
                </a:lnTo>
                <a:lnTo>
                  <a:pt x="37823" y="117414"/>
                </a:lnTo>
                <a:lnTo>
                  <a:pt x="34382" y="113775"/>
                </a:lnTo>
                <a:lnTo>
                  <a:pt x="32893" y="106912"/>
                </a:lnTo>
                <a:lnTo>
                  <a:pt x="32572" y="95393"/>
                </a:lnTo>
                <a:lnTo>
                  <a:pt x="32572" y="28576"/>
                </a:lnTo>
                <a:lnTo>
                  <a:pt x="32893" y="16379"/>
                </a:lnTo>
                <a:lnTo>
                  <a:pt x="34382" y="9013"/>
                </a:lnTo>
                <a:lnTo>
                  <a:pt x="37823" y="5225"/>
                </a:lnTo>
                <a:lnTo>
                  <a:pt x="44002" y="3764"/>
                </a:lnTo>
                <a:lnTo>
                  <a:pt x="48828" y="3764"/>
                </a:lnTo>
                <a:lnTo>
                  <a:pt x="49717" y="2809"/>
                </a:lnTo>
                <a:lnTo>
                  <a:pt x="49717" y="-53"/>
                </a:lnTo>
                <a:lnTo>
                  <a:pt x="48828" y="-10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54210" y="7247775"/>
            <a:ext cx="73406" cy="12956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41146" y="7173468"/>
            <a:ext cx="107658" cy="21054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70712" y="7170610"/>
            <a:ext cx="136245" cy="215303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41247" y="7173468"/>
            <a:ext cx="113372" cy="210540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163218" y="7173468"/>
            <a:ext cx="35560" cy="210820"/>
          </a:xfrm>
          <a:custGeom>
            <a:avLst/>
            <a:gdLst/>
            <a:ahLst/>
            <a:cxnLst/>
            <a:rect l="l" t="t" r="r" b="b"/>
            <a:pathLst>
              <a:path w="35559" h="210820">
                <a:moveTo>
                  <a:pt x="35280" y="-1154"/>
                </a:moveTo>
                <a:lnTo>
                  <a:pt x="24" y="-1154"/>
                </a:lnTo>
                <a:lnTo>
                  <a:pt x="24" y="209791"/>
                </a:lnTo>
                <a:lnTo>
                  <a:pt x="35280" y="209791"/>
                </a:lnTo>
                <a:lnTo>
                  <a:pt x="35280" y="-1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36573" y="7173468"/>
            <a:ext cx="108610" cy="21054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68044" y="7173468"/>
            <a:ext cx="108584" cy="210540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1507108" y="7173468"/>
            <a:ext cx="34290" cy="210820"/>
          </a:xfrm>
          <a:custGeom>
            <a:avLst/>
            <a:gdLst/>
            <a:ahLst/>
            <a:cxnLst/>
            <a:rect l="l" t="t" r="r" b="b"/>
            <a:pathLst>
              <a:path w="34290" h="210820">
                <a:moveTo>
                  <a:pt x="34322" y="-1154"/>
                </a:moveTo>
                <a:lnTo>
                  <a:pt x="31" y="-1154"/>
                </a:lnTo>
                <a:lnTo>
                  <a:pt x="31" y="209791"/>
                </a:lnTo>
                <a:lnTo>
                  <a:pt x="34322" y="209791"/>
                </a:lnTo>
                <a:lnTo>
                  <a:pt x="34322" y="-1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80514" y="7173468"/>
            <a:ext cx="147701" cy="21054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59585" y="7170610"/>
            <a:ext cx="162940" cy="215303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1953895" y="7173468"/>
            <a:ext cx="35560" cy="210820"/>
          </a:xfrm>
          <a:custGeom>
            <a:avLst/>
            <a:gdLst/>
            <a:ahLst/>
            <a:cxnLst/>
            <a:rect l="l" t="t" r="r" b="b"/>
            <a:pathLst>
              <a:path w="35560" h="210820">
                <a:moveTo>
                  <a:pt x="35347" y="-1154"/>
                </a:moveTo>
                <a:lnTo>
                  <a:pt x="40" y="-1154"/>
                </a:lnTo>
                <a:lnTo>
                  <a:pt x="40" y="209791"/>
                </a:lnTo>
                <a:lnTo>
                  <a:pt x="35347" y="209791"/>
                </a:lnTo>
                <a:lnTo>
                  <a:pt x="35347" y="-1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017776" y="7170610"/>
            <a:ext cx="126746" cy="215303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2880360"/>
            <a:ext cx="10058399" cy="15011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984489"/>
            <a:ext cx="10058400" cy="54610"/>
          </a:xfrm>
          <a:custGeom>
            <a:avLst/>
            <a:gdLst/>
            <a:ahLst/>
            <a:cxnLst/>
            <a:rect l="l" t="t" r="r" b="b"/>
            <a:pathLst>
              <a:path w="10058400" h="54609">
                <a:moveTo>
                  <a:pt x="0" y="54596"/>
                </a:moveTo>
                <a:lnTo>
                  <a:pt x="10058356" y="54596"/>
                </a:lnTo>
                <a:lnTo>
                  <a:pt x="10058356" y="0"/>
                </a:lnTo>
                <a:lnTo>
                  <a:pt x="0" y="0"/>
                </a:lnTo>
                <a:lnTo>
                  <a:pt x="0" y="54596"/>
                </a:lnTo>
                <a:close/>
              </a:path>
            </a:pathLst>
          </a:custGeom>
          <a:solidFill>
            <a:srgbClr val="5F9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039086"/>
            <a:ext cx="10058400" cy="733425"/>
          </a:xfrm>
          <a:custGeom>
            <a:avLst/>
            <a:gdLst/>
            <a:ahLst/>
            <a:cxnLst/>
            <a:rect l="l" t="t" r="r" b="b"/>
            <a:pathLst>
              <a:path w="10058400" h="733425">
                <a:moveTo>
                  <a:pt x="0" y="733311"/>
                </a:moveTo>
                <a:lnTo>
                  <a:pt x="0" y="0"/>
                </a:lnTo>
                <a:lnTo>
                  <a:pt x="10058356" y="0"/>
                </a:lnTo>
                <a:lnTo>
                  <a:pt x="10058356" y="733311"/>
                </a:lnTo>
                <a:lnTo>
                  <a:pt x="0" y="733311"/>
                </a:lnTo>
                <a:close/>
              </a:path>
            </a:pathLst>
          </a:custGeom>
          <a:solidFill>
            <a:srgbClr val="EE50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03515" y="7259866"/>
            <a:ext cx="212725" cy="276860"/>
          </a:xfrm>
          <a:custGeom>
            <a:avLst/>
            <a:gdLst/>
            <a:ahLst/>
            <a:cxnLst/>
            <a:rect l="l" t="t" r="r" b="b"/>
            <a:pathLst>
              <a:path w="212725" h="276859">
                <a:moveTo>
                  <a:pt x="212471" y="0"/>
                </a:moveTo>
                <a:lnTo>
                  <a:pt x="0" y="0"/>
                </a:lnTo>
                <a:lnTo>
                  <a:pt x="0" y="1282"/>
                </a:lnTo>
                <a:lnTo>
                  <a:pt x="0" y="3822"/>
                </a:lnTo>
                <a:lnTo>
                  <a:pt x="0" y="271284"/>
                </a:lnTo>
                <a:lnTo>
                  <a:pt x="0" y="276377"/>
                </a:lnTo>
                <a:lnTo>
                  <a:pt x="212471" y="276377"/>
                </a:lnTo>
                <a:lnTo>
                  <a:pt x="212471" y="271284"/>
                </a:lnTo>
                <a:lnTo>
                  <a:pt x="212471" y="3822"/>
                </a:lnTo>
                <a:lnTo>
                  <a:pt x="208661" y="3822"/>
                </a:lnTo>
                <a:lnTo>
                  <a:pt x="208661" y="271284"/>
                </a:lnTo>
                <a:lnTo>
                  <a:pt x="3810" y="271284"/>
                </a:lnTo>
                <a:lnTo>
                  <a:pt x="3810" y="3822"/>
                </a:lnTo>
                <a:lnTo>
                  <a:pt x="1905" y="3822"/>
                </a:lnTo>
                <a:lnTo>
                  <a:pt x="1905" y="1282"/>
                </a:lnTo>
                <a:lnTo>
                  <a:pt x="212471" y="1282"/>
                </a:lnTo>
                <a:lnTo>
                  <a:pt x="2124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05427" y="7261136"/>
            <a:ext cx="210570" cy="26109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7875054" y="7396492"/>
            <a:ext cx="49530" cy="125730"/>
          </a:xfrm>
          <a:custGeom>
            <a:avLst/>
            <a:gdLst/>
            <a:ahLst/>
            <a:cxnLst/>
            <a:rect l="l" t="t" r="r" b="b"/>
            <a:pathLst>
              <a:path w="49529" h="125729">
                <a:moveTo>
                  <a:pt x="48515" y="0"/>
                </a:moveTo>
                <a:lnTo>
                  <a:pt x="38989" y="957"/>
                </a:lnTo>
                <a:lnTo>
                  <a:pt x="10414" y="957"/>
                </a:lnTo>
                <a:lnTo>
                  <a:pt x="1905" y="0"/>
                </a:lnTo>
                <a:lnTo>
                  <a:pt x="0" y="957"/>
                </a:lnTo>
                <a:lnTo>
                  <a:pt x="0" y="3831"/>
                </a:lnTo>
                <a:lnTo>
                  <a:pt x="889" y="4789"/>
                </a:lnTo>
                <a:lnTo>
                  <a:pt x="5715" y="4789"/>
                </a:lnTo>
                <a:lnTo>
                  <a:pt x="12323" y="6256"/>
                </a:lnTo>
                <a:lnTo>
                  <a:pt x="15716" y="10058"/>
                </a:lnTo>
                <a:lnTo>
                  <a:pt x="16966" y="17452"/>
                </a:lnTo>
                <a:lnTo>
                  <a:pt x="17145" y="29696"/>
                </a:lnTo>
                <a:lnTo>
                  <a:pt x="17145" y="96778"/>
                </a:lnTo>
                <a:lnTo>
                  <a:pt x="16966" y="108319"/>
                </a:lnTo>
                <a:lnTo>
                  <a:pt x="15716" y="115099"/>
                </a:lnTo>
                <a:lnTo>
                  <a:pt x="12323" y="118467"/>
                </a:lnTo>
                <a:lnTo>
                  <a:pt x="889" y="120727"/>
                </a:lnTo>
                <a:lnTo>
                  <a:pt x="0" y="121685"/>
                </a:lnTo>
                <a:lnTo>
                  <a:pt x="0" y="124559"/>
                </a:lnTo>
                <a:lnTo>
                  <a:pt x="1905" y="125517"/>
                </a:lnTo>
                <a:lnTo>
                  <a:pt x="10414" y="125517"/>
                </a:lnTo>
                <a:lnTo>
                  <a:pt x="17145" y="124559"/>
                </a:lnTo>
                <a:lnTo>
                  <a:pt x="32385" y="124559"/>
                </a:lnTo>
                <a:lnTo>
                  <a:pt x="38989" y="125517"/>
                </a:lnTo>
                <a:lnTo>
                  <a:pt x="48515" y="125517"/>
                </a:lnTo>
                <a:lnTo>
                  <a:pt x="49531" y="124559"/>
                </a:lnTo>
                <a:lnTo>
                  <a:pt x="49531" y="121685"/>
                </a:lnTo>
                <a:lnTo>
                  <a:pt x="48515" y="120727"/>
                </a:lnTo>
                <a:lnTo>
                  <a:pt x="37582" y="118467"/>
                </a:lnTo>
                <a:lnTo>
                  <a:pt x="34147" y="115099"/>
                </a:lnTo>
                <a:lnTo>
                  <a:pt x="32689" y="108319"/>
                </a:lnTo>
                <a:lnTo>
                  <a:pt x="32385" y="96778"/>
                </a:lnTo>
                <a:lnTo>
                  <a:pt x="32385" y="29696"/>
                </a:lnTo>
                <a:lnTo>
                  <a:pt x="32689" y="17452"/>
                </a:lnTo>
                <a:lnTo>
                  <a:pt x="34147" y="10058"/>
                </a:lnTo>
                <a:lnTo>
                  <a:pt x="37582" y="6256"/>
                </a:lnTo>
                <a:lnTo>
                  <a:pt x="43815" y="4789"/>
                </a:lnTo>
                <a:lnTo>
                  <a:pt x="48515" y="4789"/>
                </a:lnTo>
                <a:lnTo>
                  <a:pt x="49531" y="3831"/>
                </a:lnTo>
                <a:lnTo>
                  <a:pt x="49531" y="957"/>
                </a:lnTo>
                <a:lnTo>
                  <a:pt x="4851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27457" y="7396492"/>
            <a:ext cx="97157" cy="12551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219866" y="7396492"/>
            <a:ext cx="98173" cy="125517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8414307" y="7396492"/>
            <a:ext cx="49530" cy="125730"/>
          </a:xfrm>
          <a:custGeom>
            <a:avLst/>
            <a:gdLst/>
            <a:ahLst/>
            <a:cxnLst/>
            <a:rect l="l" t="t" r="r" b="b"/>
            <a:pathLst>
              <a:path w="49529" h="125729">
                <a:moveTo>
                  <a:pt x="48515" y="0"/>
                </a:moveTo>
                <a:lnTo>
                  <a:pt x="38989" y="957"/>
                </a:lnTo>
                <a:lnTo>
                  <a:pt x="10414" y="957"/>
                </a:lnTo>
                <a:lnTo>
                  <a:pt x="889" y="0"/>
                </a:lnTo>
                <a:lnTo>
                  <a:pt x="0" y="957"/>
                </a:lnTo>
                <a:lnTo>
                  <a:pt x="0" y="3831"/>
                </a:lnTo>
                <a:lnTo>
                  <a:pt x="889" y="4789"/>
                </a:lnTo>
                <a:lnTo>
                  <a:pt x="5715" y="4789"/>
                </a:lnTo>
                <a:lnTo>
                  <a:pt x="12323" y="6256"/>
                </a:lnTo>
                <a:lnTo>
                  <a:pt x="15716" y="10058"/>
                </a:lnTo>
                <a:lnTo>
                  <a:pt x="16966" y="17452"/>
                </a:lnTo>
                <a:lnTo>
                  <a:pt x="17145" y="29696"/>
                </a:lnTo>
                <a:lnTo>
                  <a:pt x="17145" y="96778"/>
                </a:lnTo>
                <a:lnTo>
                  <a:pt x="16966" y="108319"/>
                </a:lnTo>
                <a:lnTo>
                  <a:pt x="15716" y="115099"/>
                </a:lnTo>
                <a:lnTo>
                  <a:pt x="12323" y="118467"/>
                </a:lnTo>
                <a:lnTo>
                  <a:pt x="889" y="120727"/>
                </a:lnTo>
                <a:lnTo>
                  <a:pt x="0" y="121685"/>
                </a:lnTo>
                <a:lnTo>
                  <a:pt x="0" y="124559"/>
                </a:lnTo>
                <a:lnTo>
                  <a:pt x="889" y="125517"/>
                </a:lnTo>
                <a:lnTo>
                  <a:pt x="10414" y="125517"/>
                </a:lnTo>
                <a:lnTo>
                  <a:pt x="17145" y="124559"/>
                </a:lnTo>
                <a:lnTo>
                  <a:pt x="32385" y="124559"/>
                </a:lnTo>
                <a:lnTo>
                  <a:pt x="38989" y="125517"/>
                </a:lnTo>
                <a:lnTo>
                  <a:pt x="48515" y="125517"/>
                </a:lnTo>
                <a:lnTo>
                  <a:pt x="49531" y="124559"/>
                </a:lnTo>
                <a:lnTo>
                  <a:pt x="49531" y="121685"/>
                </a:lnTo>
                <a:lnTo>
                  <a:pt x="48515" y="120727"/>
                </a:lnTo>
                <a:lnTo>
                  <a:pt x="37207" y="118467"/>
                </a:lnTo>
                <a:lnTo>
                  <a:pt x="33814" y="115099"/>
                </a:lnTo>
                <a:lnTo>
                  <a:pt x="32564" y="108319"/>
                </a:lnTo>
                <a:lnTo>
                  <a:pt x="32385" y="96778"/>
                </a:lnTo>
                <a:lnTo>
                  <a:pt x="32385" y="29696"/>
                </a:lnTo>
                <a:lnTo>
                  <a:pt x="32564" y="17452"/>
                </a:lnTo>
                <a:lnTo>
                  <a:pt x="33814" y="10058"/>
                </a:lnTo>
                <a:lnTo>
                  <a:pt x="37207" y="6256"/>
                </a:lnTo>
                <a:lnTo>
                  <a:pt x="43815" y="4789"/>
                </a:lnTo>
                <a:lnTo>
                  <a:pt x="48515" y="4789"/>
                </a:lnTo>
                <a:lnTo>
                  <a:pt x="49531" y="3831"/>
                </a:lnTo>
                <a:lnTo>
                  <a:pt x="49531" y="957"/>
                </a:lnTo>
                <a:lnTo>
                  <a:pt x="4851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63789" y="7396492"/>
            <a:ext cx="138178" cy="128391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794426" y="7394576"/>
            <a:ext cx="131447" cy="130307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9026841" y="7396492"/>
            <a:ext cx="50800" cy="125730"/>
          </a:xfrm>
          <a:custGeom>
            <a:avLst/>
            <a:gdLst/>
            <a:ahLst/>
            <a:cxnLst/>
            <a:rect l="l" t="t" r="r" b="b"/>
            <a:pathLst>
              <a:path w="50800" h="125729">
                <a:moveTo>
                  <a:pt x="48642" y="0"/>
                </a:moveTo>
                <a:lnTo>
                  <a:pt x="39116" y="957"/>
                </a:lnTo>
                <a:lnTo>
                  <a:pt x="11430" y="957"/>
                </a:lnTo>
                <a:lnTo>
                  <a:pt x="1905" y="0"/>
                </a:lnTo>
                <a:lnTo>
                  <a:pt x="889" y="957"/>
                </a:lnTo>
                <a:lnTo>
                  <a:pt x="0" y="3831"/>
                </a:lnTo>
                <a:lnTo>
                  <a:pt x="1905" y="4789"/>
                </a:lnTo>
                <a:lnTo>
                  <a:pt x="6604" y="4789"/>
                </a:lnTo>
                <a:lnTo>
                  <a:pt x="12837" y="6256"/>
                </a:lnTo>
                <a:lnTo>
                  <a:pt x="16272" y="10058"/>
                </a:lnTo>
                <a:lnTo>
                  <a:pt x="17730" y="17452"/>
                </a:lnTo>
                <a:lnTo>
                  <a:pt x="18034" y="29696"/>
                </a:lnTo>
                <a:lnTo>
                  <a:pt x="18034" y="96778"/>
                </a:lnTo>
                <a:lnTo>
                  <a:pt x="17730" y="108319"/>
                </a:lnTo>
                <a:lnTo>
                  <a:pt x="16272" y="115099"/>
                </a:lnTo>
                <a:lnTo>
                  <a:pt x="12837" y="118467"/>
                </a:lnTo>
                <a:lnTo>
                  <a:pt x="1905" y="120727"/>
                </a:lnTo>
                <a:lnTo>
                  <a:pt x="0" y="121685"/>
                </a:lnTo>
                <a:lnTo>
                  <a:pt x="889" y="124559"/>
                </a:lnTo>
                <a:lnTo>
                  <a:pt x="1905" y="125517"/>
                </a:lnTo>
                <a:lnTo>
                  <a:pt x="11430" y="125517"/>
                </a:lnTo>
                <a:lnTo>
                  <a:pt x="18034" y="124559"/>
                </a:lnTo>
                <a:lnTo>
                  <a:pt x="33401" y="124559"/>
                </a:lnTo>
                <a:lnTo>
                  <a:pt x="39116" y="125517"/>
                </a:lnTo>
                <a:lnTo>
                  <a:pt x="48642" y="125517"/>
                </a:lnTo>
                <a:lnTo>
                  <a:pt x="49531" y="124559"/>
                </a:lnTo>
                <a:lnTo>
                  <a:pt x="50547" y="121685"/>
                </a:lnTo>
                <a:lnTo>
                  <a:pt x="49531" y="120727"/>
                </a:lnTo>
                <a:lnTo>
                  <a:pt x="38223" y="118467"/>
                </a:lnTo>
                <a:lnTo>
                  <a:pt x="34830" y="115099"/>
                </a:lnTo>
                <a:lnTo>
                  <a:pt x="33580" y="108319"/>
                </a:lnTo>
                <a:lnTo>
                  <a:pt x="33401" y="96778"/>
                </a:lnTo>
                <a:lnTo>
                  <a:pt x="33401" y="29696"/>
                </a:lnTo>
                <a:lnTo>
                  <a:pt x="33580" y="17452"/>
                </a:lnTo>
                <a:lnTo>
                  <a:pt x="34830" y="10058"/>
                </a:lnTo>
                <a:lnTo>
                  <a:pt x="38223" y="6256"/>
                </a:lnTo>
                <a:lnTo>
                  <a:pt x="44831" y="4789"/>
                </a:lnTo>
                <a:lnTo>
                  <a:pt x="49531" y="4789"/>
                </a:lnTo>
                <a:lnTo>
                  <a:pt x="50547" y="3831"/>
                </a:lnTo>
                <a:lnTo>
                  <a:pt x="49531" y="957"/>
                </a:lnTo>
                <a:lnTo>
                  <a:pt x="4864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181149" y="7394576"/>
            <a:ext cx="74296" cy="130307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7870" y="7319830"/>
            <a:ext cx="108612" cy="211758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97438" y="7316956"/>
            <a:ext cx="136235" cy="216548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67978" y="7319830"/>
            <a:ext cx="113375" cy="211758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290855" y="7319830"/>
            <a:ext cx="34290" cy="212090"/>
          </a:xfrm>
          <a:custGeom>
            <a:avLst/>
            <a:gdLst/>
            <a:ahLst/>
            <a:cxnLst/>
            <a:rect l="l" t="t" r="r" b="b"/>
            <a:pathLst>
              <a:path w="34290" h="212090">
                <a:moveTo>
                  <a:pt x="34290" y="0"/>
                </a:moveTo>
                <a:lnTo>
                  <a:pt x="0" y="0"/>
                </a:lnTo>
                <a:lnTo>
                  <a:pt x="0" y="211758"/>
                </a:lnTo>
                <a:lnTo>
                  <a:pt x="34290" y="211758"/>
                </a:lnTo>
                <a:lnTo>
                  <a:pt x="3429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364262" y="7319830"/>
            <a:ext cx="107698" cy="21175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495710" y="7319830"/>
            <a:ext cx="107698" cy="211758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633889" y="7319830"/>
            <a:ext cx="35560" cy="212090"/>
          </a:xfrm>
          <a:custGeom>
            <a:avLst/>
            <a:gdLst/>
            <a:ahLst/>
            <a:cxnLst/>
            <a:rect l="l" t="t" r="r" b="b"/>
            <a:pathLst>
              <a:path w="35560" h="212090">
                <a:moveTo>
                  <a:pt x="35179" y="0"/>
                </a:moveTo>
                <a:lnTo>
                  <a:pt x="0" y="0"/>
                </a:lnTo>
                <a:lnTo>
                  <a:pt x="0" y="211758"/>
                </a:lnTo>
                <a:lnTo>
                  <a:pt x="35179" y="211758"/>
                </a:lnTo>
                <a:lnTo>
                  <a:pt x="3517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707296" y="7319830"/>
            <a:ext cx="147577" cy="211758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886370" y="7316956"/>
            <a:ext cx="162944" cy="216548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2080684" y="7319830"/>
            <a:ext cx="35560" cy="212090"/>
          </a:xfrm>
          <a:custGeom>
            <a:avLst/>
            <a:gdLst/>
            <a:ahLst/>
            <a:cxnLst/>
            <a:rect l="l" t="t" r="r" b="b"/>
            <a:pathLst>
              <a:path w="35560" h="212090">
                <a:moveTo>
                  <a:pt x="35306" y="0"/>
                </a:moveTo>
                <a:lnTo>
                  <a:pt x="0" y="0"/>
                </a:lnTo>
                <a:lnTo>
                  <a:pt x="0" y="211758"/>
                </a:lnTo>
                <a:lnTo>
                  <a:pt x="35306" y="211758"/>
                </a:lnTo>
                <a:lnTo>
                  <a:pt x="353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144566" y="7316956"/>
            <a:ext cx="126621" cy="2165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7166" y="314071"/>
            <a:ext cx="362585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6343" y="2011045"/>
            <a:ext cx="8946515" cy="4850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hyperlink" Target="mailto:MarkButala@intl.zju.edu.cn" TargetMode="External"/><Relationship Id="rId3" Type="http://schemas.openxmlformats.org/officeDocument/2006/relationships/image" Target="../media/image15.png"/><Relationship Id="rId21" Type="http://schemas.openxmlformats.org/officeDocument/2006/relationships/hyperlink" Target="mailto:rakeshk@Illinois.edu" TargetMode="External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hyperlink" Target="mailto:afliflet@illinois.edu" TargetMode="External"/><Relationship Id="rId2" Type="http://schemas.openxmlformats.org/officeDocument/2006/relationships/image" Target="../media/image14.png"/><Relationship Id="rId16" Type="http://schemas.openxmlformats.org/officeDocument/2006/relationships/image" Target="../media/image28.jpg"/><Relationship Id="rId20" Type="http://schemas.openxmlformats.org/officeDocument/2006/relationships/hyperlink" Target="mailto:chshao@Illinois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hyperlink" Target="mailto:timothylee@intl.zju.edu.cn" TargetMode="External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7937"/>
            <a:ext cx="100965" cy="1032510"/>
          </a:xfrm>
          <a:custGeom>
            <a:avLst/>
            <a:gdLst/>
            <a:ahLst/>
            <a:cxnLst/>
            <a:rect l="l" t="t" r="r" b="b"/>
            <a:pathLst>
              <a:path w="100965" h="1032510">
                <a:moveTo>
                  <a:pt x="100446" y="0"/>
                </a:moveTo>
                <a:lnTo>
                  <a:pt x="0" y="0"/>
                </a:lnTo>
                <a:lnTo>
                  <a:pt x="0" y="1032022"/>
                </a:lnTo>
                <a:lnTo>
                  <a:pt x="100446" y="1032022"/>
                </a:lnTo>
                <a:lnTo>
                  <a:pt x="100446" y="0"/>
                </a:lnTo>
                <a:close/>
              </a:path>
            </a:pathLst>
          </a:custGeom>
          <a:solidFill>
            <a:srgbClr val="5F9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4432382"/>
            <a:ext cx="10059670" cy="3339465"/>
            <a:chOff x="0" y="4432382"/>
            <a:chExt cx="10059670" cy="3339465"/>
          </a:xfrm>
        </p:grpSpPr>
        <p:sp>
          <p:nvSpPr>
            <p:cNvPr id="4" name="object 4"/>
            <p:cNvSpPr/>
            <p:nvPr/>
          </p:nvSpPr>
          <p:spPr>
            <a:xfrm>
              <a:off x="0" y="4432382"/>
              <a:ext cx="10058400" cy="106045"/>
            </a:xfrm>
            <a:custGeom>
              <a:avLst/>
              <a:gdLst/>
              <a:ahLst/>
              <a:cxnLst/>
              <a:rect l="l" t="t" r="r" b="b"/>
              <a:pathLst>
                <a:path w="10058400" h="106045">
                  <a:moveTo>
                    <a:pt x="0" y="105962"/>
                  </a:moveTo>
                  <a:lnTo>
                    <a:pt x="10058146" y="105962"/>
                  </a:lnTo>
                  <a:lnTo>
                    <a:pt x="10058146" y="0"/>
                  </a:lnTo>
                  <a:lnTo>
                    <a:pt x="0" y="0"/>
                  </a:lnTo>
                  <a:lnTo>
                    <a:pt x="0" y="105962"/>
                  </a:lnTo>
                  <a:close/>
                </a:path>
              </a:pathLst>
            </a:custGeom>
            <a:solidFill>
              <a:srgbClr val="5F9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538345"/>
              <a:ext cx="10059670" cy="3233420"/>
            </a:xfrm>
            <a:custGeom>
              <a:avLst/>
              <a:gdLst/>
              <a:ahLst/>
              <a:cxnLst/>
              <a:rect l="l" t="t" r="r" b="b"/>
              <a:pathLst>
                <a:path w="10059670" h="3233420">
                  <a:moveTo>
                    <a:pt x="10059500" y="-6229"/>
                  </a:moveTo>
                  <a:lnTo>
                    <a:pt x="0" y="-6229"/>
                  </a:lnTo>
                  <a:lnTo>
                    <a:pt x="0" y="3233393"/>
                  </a:lnTo>
                  <a:lnTo>
                    <a:pt x="10059500" y="3233393"/>
                  </a:lnTo>
                  <a:lnTo>
                    <a:pt x="10059500" y="-6229"/>
                  </a:lnTo>
                  <a:close/>
                </a:path>
              </a:pathLst>
            </a:custGeom>
            <a:solidFill>
              <a:srgbClr val="EE50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76769" y="7112647"/>
              <a:ext cx="212725" cy="276225"/>
            </a:xfrm>
            <a:custGeom>
              <a:avLst/>
              <a:gdLst/>
              <a:ahLst/>
              <a:cxnLst/>
              <a:rect l="l" t="t" r="r" b="b"/>
              <a:pathLst>
                <a:path w="212725" h="276225">
                  <a:moveTo>
                    <a:pt x="212471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0" y="270764"/>
                  </a:lnTo>
                  <a:lnTo>
                    <a:pt x="0" y="275856"/>
                  </a:lnTo>
                  <a:lnTo>
                    <a:pt x="212471" y="275856"/>
                  </a:lnTo>
                  <a:lnTo>
                    <a:pt x="212471" y="270764"/>
                  </a:lnTo>
                  <a:lnTo>
                    <a:pt x="212471" y="3810"/>
                  </a:lnTo>
                  <a:lnTo>
                    <a:pt x="208661" y="3810"/>
                  </a:lnTo>
                  <a:lnTo>
                    <a:pt x="208661" y="270764"/>
                  </a:lnTo>
                  <a:lnTo>
                    <a:pt x="3810" y="270764"/>
                  </a:lnTo>
                  <a:lnTo>
                    <a:pt x="3810" y="3810"/>
                  </a:lnTo>
                  <a:lnTo>
                    <a:pt x="1905" y="3810"/>
                  </a:lnTo>
                  <a:lnTo>
                    <a:pt x="1905" y="1270"/>
                  </a:lnTo>
                  <a:lnTo>
                    <a:pt x="212471" y="1270"/>
                  </a:lnTo>
                  <a:lnTo>
                    <a:pt x="21247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8521" y="7115179"/>
              <a:ext cx="210566" cy="25882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748143" y="7249680"/>
              <a:ext cx="49530" cy="125095"/>
            </a:xfrm>
            <a:custGeom>
              <a:avLst/>
              <a:gdLst/>
              <a:ahLst/>
              <a:cxnLst/>
              <a:rect l="l" t="t" r="r" b="b"/>
              <a:pathLst>
                <a:path w="49529" h="125095">
                  <a:moveTo>
                    <a:pt x="47788" y="-1007"/>
                  </a:moveTo>
                  <a:lnTo>
                    <a:pt x="39279" y="-53"/>
                  </a:lnTo>
                  <a:lnTo>
                    <a:pt x="10703" y="-53"/>
                  </a:lnTo>
                  <a:lnTo>
                    <a:pt x="1178" y="-1007"/>
                  </a:lnTo>
                  <a:lnTo>
                    <a:pt x="162" y="-53"/>
                  </a:lnTo>
                  <a:lnTo>
                    <a:pt x="162" y="2809"/>
                  </a:lnTo>
                  <a:lnTo>
                    <a:pt x="1178" y="3764"/>
                  </a:lnTo>
                  <a:lnTo>
                    <a:pt x="5877" y="3764"/>
                  </a:lnTo>
                  <a:lnTo>
                    <a:pt x="12110" y="5225"/>
                  </a:lnTo>
                  <a:lnTo>
                    <a:pt x="15545" y="9013"/>
                  </a:lnTo>
                  <a:lnTo>
                    <a:pt x="17004" y="16379"/>
                  </a:lnTo>
                  <a:lnTo>
                    <a:pt x="17307" y="28576"/>
                  </a:lnTo>
                  <a:lnTo>
                    <a:pt x="17307" y="95393"/>
                  </a:lnTo>
                  <a:lnTo>
                    <a:pt x="17004" y="106912"/>
                  </a:lnTo>
                  <a:lnTo>
                    <a:pt x="15545" y="113775"/>
                  </a:lnTo>
                  <a:lnTo>
                    <a:pt x="12110" y="117414"/>
                  </a:lnTo>
                  <a:lnTo>
                    <a:pt x="5877" y="119264"/>
                  </a:lnTo>
                  <a:lnTo>
                    <a:pt x="1178" y="119264"/>
                  </a:lnTo>
                  <a:lnTo>
                    <a:pt x="162" y="120218"/>
                  </a:lnTo>
                  <a:lnTo>
                    <a:pt x="162" y="123081"/>
                  </a:lnTo>
                  <a:lnTo>
                    <a:pt x="1178" y="124035"/>
                  </a:lnTo>
                  <a:lnTo>
                    <a:pt x="10703" y="124035"/>
                  </a:lnTo>
                  <a:lnTo>
                    <a:pt x="17307" y="123081"/>
                  </a:lnTo>
                  <a:lnTo>
                    <a:pt x="32548" y="123081"/>
                  </a:lnTo>
                  <a:lnTo>
                    <a:pt x="39279" y="124035"/>
                  </a:lnTo>
                  <a:lnTo>
                    <a:pt x="47788" y="124035"/>
                  </a:lnTo>
                  <a:lnTo>
                    <a:pt x="49693" y="123081"/>
                  </a:lnTo>
                  <a:lnTo>
                    <a:pt x="49693" y="120218"/>
                  </a:lnTo>
                  <a:lnTo>
                    <a:pt x="48804" y="119264"/>
                  </a:lnTo>
                  <a:lnTo>
                    <a:pt x="43978" y="119264"/>
                  </a:lnTo>
                  <a:lnTo>
                    <a:pt x="37370" y="117414"/>
                  </a:lnTo>
                  <a:lnTo>
                    <a:pt x="33977" y="113775"/>
                  </a:lnTo>
                  <a:lnTo>
                    <a:pt x="32726" y="106912"/>
                  </a:lnTo>
                  <a:lnTo>
                    <a:pt x="32548" y="95393"/>
                  </a:lnTo>
                  <a:lnTo>
                    <a:pt x="32548" y="28576"/>
                  </a:lnTo>
                  <a:lnTo>
                    <a:pt x="32726" y="16379"/>
                  </a:lnTo>
                  <a:lnTo>
                    <a:pt x="33977" y="9013"/>
                  </a:lnTo>
                  <a:lnTo>
                    <a:pt x="37370" y="5225"/>
                  </a:lnTo>
                  <a:lnTo>
                    <a:pt x="43978" y="3764"/>
                  </a:lnTo>
                  <a:lnTo>
                    <a:pt x="48804" y="3764"/>
                  </a:lnTo>
                  <a:lnTo>
                    <a:pt x="49693" y="2809"/>
                  </a:lnTo>
                  <a:lnTo>
                    <a:pt x="49693" y="-53"/>
                  </a:lnTo>
                  <a:lnTo>
                    <a:pt x="47788" y="-100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654" y="7249680"/>
              <a:ext cx="98044" cy="12480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3075" y="7249680"/>
              <a:ext cx="97154" cy="12480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287384" y="7249680"/>
              <a:ext cx="49530" cy="125095"/>
            </a:xfrm>
            <a:custGeom>
              <a:avLst/>
              <a:gdLst/>
              <a:ahLst/>
              <a:cxnLst/>
              <a:rect l="l" t="t" r="r" b="b"/>
              <a:pathLst>
                <a:path w="49529" h="125095">
                  <a:moveTo>
                    <a:pt x="47799" y="-1007"/>
                  </a:moveTo>
                  <a:lnTo>
                    <a:pt x="38274" y="-53"/>
                  </a:lnTo>
                  <a:lnTo>
                    <a:pt x="10588" y="-53"/>
                  </a:lnTo>
                  <a:lnTo>
                    <a:pt x="1062" y="-1007"/>
                  </a:lnTo>
                  <a:lnTo>
                    <a:pt x="173" y="-53"/>
                  </a:lnTo>
                  <a:lnTo>
                    <a:pt x="173" y="2809"/>
                  </a:lnTo>
                  <a:lnTo>
                    <a:pt x="1062" y="3764"/>
                  </a:lnTo>
                  <a:lnTo>
                    <a:pt x="5888" y="3764"/>
                  </a:lnTo>
                  <a:lnTo>
                    <a:pt x="12068" y="5225"/>
                  </a:lnTo>
                  <a:lnTo>
                    <a:pt x="15509" y="9013"/>
                  </a:lnTo>
                  <a:lnTo>
                    <a:pt x="16997" y="16379"/>
                  </a:lnTo>
                  <a:lnTo>
                    <a:pt x="17319" y="28576"/>
                  </a:lnTo>
                  <a:lnTo>
                    <a:pt x="17319" y="95393"/>
                  </a:lnTo>
                  <a:lnTo>
                    <a:pt x="16997" y="106912"/>
                  </a:lnTo>
                  <a:lnTo>
                    <a:pt x="15509" y="113775"/>
                  </a:lnTo>
                  <a:lnTo>
                    <a:pt x="12068" y="117414"/>
                  </a:lnTo>
                  <a:lnTo>
                    <a:pt x="5888" y="119264"/>
                  </a:lnTo>
                  <a:lnTo>
                    <a:pt x="1062" y="119264"/>
                  </a:lnTo>
                  <a:lnTo>
                    <a:pt x="173" y="120218"/>
                  </a:lnTo>
                  <a:lnTo>
                    <a:pt x="173" y="123081"/>
                  </a:lnTo>
                  <a:lnTo>
                    <a:pt x="1062" y="124035"/>
                  </a:lnTo>
                  <a:lnTo>
                    <a:pt x="10588" y="124035"/>
                  </a:lnTo>
                  <a:lnTo>
                    <a:pt x="17319" y="123081"/>
                  </a:lnTo>
                  <a:lnTo>
                    <a:pt x="32559" y="123081"/>
                  </a:lnTo>
                  <a:lnTo>
                    <a:pt x="38274" y="124035"/>
                  </a:lnTo>
                  <a:lnTo>
                    <a:pt x="47799" y="124035"/>
                  </a:lnTo>
                  <a:lnTo>
                    <a:pt x="48688" y="123081"/>
                  </a:lnTo>
                  <a:lnTo>
                    <a:pt x="49704" y="120218"/>
                  </a:lnTo>
                  <a:lnTo>
                    <a:pt x="48688" y="119264"/>
                  </a:lnTo>
                  <a:lnTo>
                    <a:pt x="43989" y="119264"/>
                  </a:lnTo>
                  <a:lnTo>
                    <a:pt x="37381" y="117414"/>
                  </a:lnTo>
                  <a:lnTo>
                    <a:pt x="33988" y="113775"/>
                  </a:lnTo>
                  <a:lnTo>
                    <a:pt x="32738" y="106912"/>
                  </a:lnTo>
                  <a:lnTo>
                    <a:pt x="32559" y="95393"/>
                  </a:lnTo>
                  <a:lnTo>
                    <a:pt x="32559" y="28576"/>
                  </a:lnTo>
                  <a:lnTo>
                    <a:pt x="32738" y="16379"/>
                  </a:lnTo>
                  <a:lnTo>
                    <a:pt x="33988" y="9013"/>
                  </a:lnTo>
                  <a:lnTo>
                    <a:pt x="37381" y="5225"/>
                  </a:lnTo>
                  <a:lnTo>
                    <a:pt x="43989" y="3764"/>
                  </a:lnTo>
                  <a:lnTo>
                    <a:pt x="48688" y="3764"/>
                  </a:lnTo>
                  <a:lnTo>
                    <a:pt x="49704" y="2809"/>
                  </a:lnTo>
                  <a:lnTo>
                    <a:pt x="48688" y="-53"/>
                  </a:lnTo>
                  <a:lnTo>
                    <a:pt x="47799" y="-100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36991" y="7249680"/>
              <a:ext cx="138049" cy="12766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666480" y="7247775"/>
              <a:ext cx="131572" cy="12956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99906" y="7249680"/>
              <a:ext cx="49530" cy="125095"/>
            </a:xfrm>
            <a:custGeom>
              <a:avLst/>
              <a:gdLst/>
              <a:ahLst/>
              <a:cxnLst/>
              <a:rect l="l" t="t" r="r" b="b"/>
              <a:pathLst>
                <a:path w="49529" h="125095">
                  <a:moveTo>
                    <a:pt x="48828" y="-1007"/>
                  </a:moveTo>
                  <a:lnTo>
                    <a:pt x="39303" y="-53"/>
                  </a:lnTo>
                  <a:lnTo>
                    <a:pt x="11616" y="-53"/>
                  </a:lnTo>
                  <a:lnTo>
                    <a:pt x="2091" y="-1007"/>
                  </a:lnTo>
                  <a:lnTo>
                    <a:pt x="1202" y="-53"/>
                  </a:lnTo>
                  <a:lnTo>
                    <a:pt x="186" y="2809"/>
                  </a:lnTo>
                  <a:lnTo>
                    <a:pt x="1202" y="3764"/>
                  </a:lnTo>
                  <a:lnTo>
                    <a:pt x="5901" y="3764"/>
                  </a:lnTo>
                  <a:lnTo>
                    <a:pt x="12509" y="5225"/>
                  </a:lnTo>
                  <a:lnTo>
                    <a:pt x="15903" y="9013"/>
                  </a:lnTo>
                  <a:lnTo>
                    <a:pt x="17153" y="16379"/>
                  </a:lnTo>
                  <a:lnTo>
                    <a:pt x="17332" y="28576"/>
                  </a:lnTo>
                  <a:lnTo>
                    <a:pt x="17332" y="95393"/>
                  </a:lnTo>
                  <a:lnTo>
                    <a:pt x="17153" y="106912"/>
                  </a:lnTo>
                  <a:lnTo>
                    <a:pt x="15903" y="113775"/>
                  </a:lnTo>
                  <a:lnTo>
                    <a:pt x="12509" y="117414"/>
                  </a:lnTo>
                  <a:lnTo>
                    <a:pt x="5901" y="119264"/>
                  </a:lnTo>
                  <a:lnTo>
                    <a:pt x="1202" y="119264"/>
                  </a:lnTo>
                  <a:lnTo>
                    <a:pt x="186" y="120218"/>
                  </a:lnTo>
                  <a:lnTo>
                    <a:pt x="1202" y="123081"/>
                  </a:lnTo>
                  <a:lnTo>
                    <a:pt x="2091" y="124035"/>
                  </a:lnTo>
                  <a:lnTo>
                    <a:pt x="11616" y="124035"/>
                  </a:lnTo>
                  <a:lnTo>
                    <a:pt x="17332" y="123081"/>
                  </a:lnTo>
                  <a:lnTo>
                    <a:pt x="32572" y="123081"/>
                  </a:lnTo>
                  <a:lnTo>
                    <a:pt x="39303" y="124035"/>
                  </a:lnTo>
                  <a:lnTo>
                    <a:pt x="48828" y="124035"/>
                  </a:lnTo>
                  <a:lnTo>
                    <a:pt x="49717" y="123081"/>
                  </a:lnTo>
                  <a:lnTo>
                    <a:pt x="49717" y="120218"/>
                  </a:lnTo>
                  <a:lnTo>
                    <a:pt x="48828" y="119264"/>
                  </a:lnTo>
                  <a:lnTo>
                    <a:pt x="44002" y="119264"/>
                  </a:lnTo>
                  <a:lnTo>
                    <a:pt x="37823" y="117414"/>
                  </a:lnTo>
                  <a:lnTo>
                    <a:pt x="34382" y="113775"/>
                  </a:lnTo>
                  <a:lnTo>
                    <a:pt x="32893" y="106912"/>
                  </a:lnTo>
                  <a:lnTo>
                    <a:pt x="32572" y="95393"/>
                  </a:lnTo>
                  <a:lnTo>
                    <a:pt x="32572" y="28576"/>
                  </a:lnTo>
                  <a:lnTo>
                    <a:pt x="32893" y="16379"/>
                  </a:lnTo>
                  <a:lnTo>
                    <a:pt x="34382" y="9013"/>
                  </a:lnTo>
                  <a:lnTo>
                    <a:pt x="37823" y="5225"/>
                  </a:lnTo>
                  <a:lnTo>
                    <a:pt x="44002" y="3764"/>
                  </a:lnTo>
                  <a:lnTo>
                    <a:pt x="48828" y="3764"/>
                  </a:lnTo>
                  <a:lnTo>
                    <a:pt x="49717" y="2809"/>
                  </a:lnTo>
                  <a:lnTo>
                    <a:pt x="49717" y="-53"/>
                  </a:lnTo>
                  <a:lnTo>
                    <a:pt x="48828" y="-100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54210" y="7247775"/>
              <a:ext cx="73406" cy="12956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1146" y="7173468"/>
              <a:ext cx="107658" cy="21054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0712" y="7170610"/>
              <a:ext cx="136245" cy="21530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41247" y="7173468"/>
              <a:ext cx="113372" cy="21054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163218" y="7173468"/>
              <a:ext cx="35560" cy="210820"/>
            </a:xfrm>
            <a:custGeom>
              <a:avLst/>
              <a:gdLst/>
              <a:ahLst/>
              <a:cxnLst/>
              <a:rect l="l" t="t" r="r" b="b"/>
              <a:pathLst>
                <a:path w="35559" h="210820">
                  <a:moveTo>
                    <a:pt x="35280" y="-1154"/>
                  </a:moveTo>
                  <a:lnTo>
                    <a:pt x="24" y="-1154"/>
                  </a:lnTo>
                  <a:lnTo>
                    <a:pt x="24" y="209791"/>
                  </a:lnTo>
                  <a:lnTo>
                    <a:pt x="35280" y="209791"/>
                  </a:lnTo>
                  <a:lnTo>
                    <a:pt x="35280" y="-115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36573" y="7173468"/>
              <a:ext cx="108610" cy="21054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68044" y="7173468"/>
              <a:ext cx="108584" cy="21054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507108" y="7173468"/>
              <a:ext cx="34290" cy="210820"/>
            </a:xfrm>
            <a:custGeom>
              <a:avLst/>
              <a:gdLst/>
              <a:ahLst/>
              <a:cxnLst/>
              <a:rect l="l" t="t" r="r" b="b"/>
              <a:pathLst>
                <a:path w="34290" h="210820">
                  <a:moveTo>
                    <a:pt x="34322" y="-1154"/>
                  </a:moveTo>
                  <a:lnTo>
                    <a:pt x="31" y="-1154"/>
                  </a:lnTo>
                  <a:lnTo>
                    <a:pt x="31" y="209791"/>
                  </a:lnTo>
                  <a:lnTo>
                    <a:pt x="34322" y="209791"/>
                  </a:lnTo>
                  <a:lnTo>
                    <a:pt x="34322" y="-115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80514" y="7173468"/>
              <a:ext cx="147701" cy="21054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59585" y="7170610"/>
              <a:ext cx="162940" cy="21530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953895" y="7173468"/>
              <a:ext cx="35560" cy="210820"/>
            </a:xfrm>
            <a:custGeom>
              <a:avLst/>
              <a:gdLst/>
              <a:ahLst/>
              <a:cxnLst/>
              <a:rect l="l" t="t" r="r" b="b"/>
              <a:pathLst>
                <a:path w="35560" h="210820">
                  <a:moveTo>
                    <a:pt x="35347" y="-1154"/>
                  </a:moveTo>
                  <a:lnTo>
                    <a:pt x="40" y="-1154"/>
                  </a:lnTo>
                  <a:lnTo>
                    <a:pt x="40" y="209791"/>
                  </a:lnTo>
                  <a:lnTo>
                    <a:pt x="35347" y="209791"/>
                  </a:lnTo>
                  <a:lnTo>
                    <a:pt x="35347" y="-115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17776" y="7170610"/>
              <a:ext cx="126746" cy="215303"/>
            </a:xfrm>
            <a:prstGeom prst="rect">
              <a:avLst/>
            </a:prstGeom>
          </p:spPr>
        </p:pic>
      </p:grpSp>
      <p:pic>
        <p:nvPicPr>
          <p:cNvPr id="27" name="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2880360"/>
            <a:ext cx="10058399" cy="150113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412720" y="159880"/>
            <a:ext cx="8959880" cy="1009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132957"/>
                </a:solidFill>
                <a:latin typeface="Arial Narrow"/>
                <a:cs typeface="Arial Narrow"/>
              </a:rPr>
              <a:t>ECE </a:t>
            </a:r>
            <a:r>
              <a:rPr sz="4000" b="1" spc="-10" dirty="0">
                <a:solidFill>
                  <a:srgbClr val="132957"/>
                </a:solidFill>
                <a:latin typeface="Arial Narrow"/>
                <a:cs typeface="Arial Narrow"/>
              </a:rPr>
              <a:t>445/ME470</a:t>
            </a:r>
            <a:r>
              <a:rPr sz="4000" b="1" spc="25" dirty="0">
                <a:solidFill>
                  <a:srgbClr val="132957"/>
                </a:solidFill>
                <a:latin typeface="Arial Narrow"/>
                <a:cs typeface="Arial Narrow"/>
              </a:rPr>
              <a:t> </a:t>
            </a:r>
            <a:r>
              <a:rPr sz="4000" b="1" spc="-5" dirty="0">
                <a:solidFill>
                  <a:srgbClr val="132957"/>
                </a:solidFill>
                <a:latin typeface="Arial Narrow"/>
                <a:cs typeface="Arial Narrow"/>
              </a:rPr>
              <a:t>ZJUI:</a:t>
            </a:r>
            <a:r>
              <a:rPr sz="4000" b="1" spc="-10" dirty="0">
                <a:solidFill>
                  <a:srgbClr val="132957"/>
                </a:solidFill>
                <a:latin typeface="Arial Narrow"/>
                <a:cs typeface="Arial Narrow"/>
              </a:rPr>
              <a:t> </a:t>
            </a:r>
            <a:r>
              <a:rPr sz="4000" b="1" spc="-5" dirty="0">
                <a:solidFill>
                  <a:srgbClr val="132957"/>
                </a:solidFill>
                <a:latin typeface="Arial Narrow"/>
                <a:cs typeface="Arial Narrow"/>
              </a:rPr>
              <a:t>Lecture </a:t>
            </a:r>
            <a:r>
              <a:rPr lang="en-US" sz="4000" b="1" spc="-5" dirty="0" smtClean="0">
                <a:solidFill>
                  <a:srgbClr val="132957"/>
                </a:solidFill>
                <a:latin typeface="Arial Narrow"/>
                <a:cs typeface="Arial Narrow"/>
              </a:rPr>
              <a:t>3 Introduction</a:t>
            </a:r>
            <a:endParaRPr lang="en-US" sz="4000" b="1" spc="-5" dirty="0">
              <a:solidFill>
                <a:srgbClr val="132957"/>
              </a:solidFill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400" b="1" spc="-5" dirty="0">
                <a:solidFill>
                  <a:srgbClr val="132957"/>
                </a:solidFill>
                <a:latin typeface="Arial Narrow"/>
                <a:cs typeface="Arial Narrow"/>
              </a:rPr>
              <a:t>Spring 2023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6D35F8E7-7ABB-D8C5-3CB0-27BDE59DAD8C}"/>
              </a:ext>
            </a:extLst>
          </p:cNvPr>
          <p:cNvSpPr txBox="1">
            <a:spLocks/>
          </p:cNvSpPr>
          <p:nvPr/>
        </p:nvSpPr>
        <p:spPr>
          <a:xfrm>
            <a:off x="444500" y="1162513"/>
            <a:ext cx="4673600" cy="1538889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1700" kern="1200" baseline="0">
                <a:solidFill>
                  <a:srgbClr val="F16322"/>
                </a:solidFill>
                <a:latin typeface="OfficinaSansITCStd Bold"/>
                <a:ea typeface="+mn-ea"/>
                <a:cs typeface="OfficinaSansITCStd Bold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Arne Fliflet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17"/>
              </a:rPr>
              <a:t>afliflet@illinois.edu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Mark </a:t>
            </a:r>
            <a:r>
              <a:rPr lang="en-US" spc="10" dirty="0" err="1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Butala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18"/>
              </a:rPr>
              <a:t>MarkButala@intl.zju.edu</a:t>
            </a:r>
            <a:r>
              <a:rPr lang="en-US" spc="10" dirty="0">
                <a:solidFill>
                  <a:srgbClr val="7030A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18"/>
              </a:rPr>
              <a:t>.cn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Timothy Lee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19"/>
              </a:rPr>
              <a:t>timothylee@intl.zju.edu.cn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Chenhui Shao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20"/>
              </a:rPr>
              <a:t>chshao@Illinois.edu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Rakesh Kumar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21"/>
              </a:rPr>
              <a:t>rakeshk@Illinois.edu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443" y="1014729"/>
            <a:ext cx="3483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132957"/>
                </a:solidFill>
              </a:rPr>
              <a:t>Looming</a:t>
            </a:r>
            <a:r>
              <a:rPr sz="3600" spc="-75" dirty="0">
                <a:solidFill>
                  <a:srgbClr val="132957"/>
                </a:solidFill>
              </a:rPr>
              <a:t> </a:t>
            </a:r>
            <a:r>
              <a:rPr sz="3600" dirty="0">
                <a:solidFill>
                  <a:srgbClr val="132957"/>
                </a:solidFill>
              </a:rPr>
              <a:t>Deadlines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23443" y="1856381"/>
            <a:ext cx="8087157" cy="373050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94970" indent="-382905"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lang="en-US" sz="2800" spc="-10" dirty="0" smtClean="0">
                <a:solidFill>
                  <a:srgbClr val="001F5F"/>
                </a:solidFill>
                <a:latin typeface="Segoe UI"/>
                <a:cs typeface="Segoe UI"/>
              </a:rPr>
              <a:t>Soldering </a:t>
            </a:r>
            <a:r>
              <a:rPr lang="en-US" sz="2800" spc="-10" dirty="0">
                <a:solidFill>
                  <a:srgbClr val="001F5F"/>
                </a:solidFill>
                <a:latin typeface="Segoe UI"/>
                <a:cs typeface="Segoe UI"/>
              </a:rPr>
              <a:t>Exercise</a:t>
            </a:r>
            <a:r>
              <a:rPr lang="en-US" sz="2800" spc="-20" dirty="0">
                <a:solidFill>
                  <a:srgbClr val="001F5F"/>
                </a:solidFill>
                <a:latin typeface="Segoe UI"/>
                <a:cs typeface="Segoe UI"/>
              </a:rPr>
              <a:t>               </a:t>
            </a:r>
            <a:r>
              <a:rPr lang="en-US" sz="2800" spc="-5" dirty="0">
                <a:solidFill>
                  <a:srgbClr val="001F5F"/>
                </a:solidFill>
                <a:latin typeface="Segoe UI"/>
                <a:cs typeface="Segoe UI"/>
              </a:rPr>
              <a:t>due </a:t>
            </a:r>
            <a:r>
              <a:rPr lang="en-US" sz="2800" b="1" spc="-65" dirty="0">
                <a:solidFill>
                  <a:srgbClr val="001F5F"/>
                </a:solidFill>
                <a:latin typeface="Segoe UI"/>
                <a:cs typeface="Segoe UI"/>
              </a:rPr>
              <a:t>Mar.</a:t>
            </a:r>
            <a:r>
              <a:rPr lang="en-US" sz="2800" b="1" spc="5" dirty="0">
                <a:solidFill>
                  <a:srgbClr val="001F5F"/>
                </a:solidFill>
                <a:latin typeface="Segoe UI"/>
                <a:cs typeface="Segoe UI"/>
              </a:rPr>
              <a:t>   </a:t>
            </a:r>
            <a:r>
              <a:rPr lang="en-US" sz="2800" b="1" spc="-5" dirty="0">
                <a:solidFill>
                  <a:srgbClr val="001F5F"/>
                </a:solidFill>
                <a:latin typeface="Segoe UI"/>
                <a:cs typeface="Segoe UI"/>
              </a:rPr>
              <a:t>3,</a:t>
            </a:r>
            <a:r>
              <a:rPr lang="en-US" sz="2800" b="1" spc="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latin typeface="Segoe UI"/>
                <a:cs typeface="Segoe UI"/>
              </a:rPr>
              <a:t>2022</a:t>
            </a:r>
          </a:p>
          <a:p>
            <a:pPr marL="394970" indent="-382905"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lang="en-US" sz="2800" spc="-10" dirty="0">
                <a:solidFill>
                  <a:srgbClr val="001F5F"/>
                </a:solidFill>
                <a:latin typeface="Segoe UI"/>
                <a:cs typeface="Segoe UI"/>
              </a:rPr>
              <a:t>Proposal (Early deadline)    due </a:t>
            </a:r>
            <a:r>
              <a:rPr lang="en-US" sz="2800" b="1" spc="-10" dirty="0">
                <a:solidFill>
                  <a:srgbClr val="001F5F"/>
                </a:solidFill>
                <a:latin typeface="Segoe UI"/>
                <a:cs typeface="Segoe UI"/>
              </a:rPr>
              <a:t>Mar.   8,</a:t>
            </a:r>
            <a:r>
              <a:rPr lang="en-US" sz="2800" b="1" spc="1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latin typeface="Segoe UI"/>
                <a:cs typeface="Segoe UI"/>
              </a:rPr>
              <a:t>2022</a:t>
            </a:r>
          </a:p>
          <a:p>
            <a:pPr marL="394970" indent="-382905"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lang="en-US" sz="2800" spc="-10" dirty="0">
                <a:solidFill>
                  <a:srgbClr val="001F5F"/>
                </a:solidFill>
                <a:latin typeface="Segoe UI"/>
                <a:cs typeface="Segoe UI"/>
              </a:rPr>
              <a:t>Proposal                              due </a:t>
            </a:r>
            <a:r>
              <a:rPr lang="en-US" sz="2800" b="1" spc="-10" dirty="0">
                <a:solidFill>
                  <a:srgbClr val="001F5F"/>
                </a:solidFill>
                <a:latin typeface="Segoe UI"/>
                <a:cs typeface="Segoe UI"/>
              </a:rPr>
              <a:t>Mar.  13,</a:t>
            </a:r>
            <a:r>
              <a:rPr lang="en-US" sz="2800" b="1" spc="1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latin typeface="Segoe UI"/>
                <a:cs typeface="Segoe UI"/>
              </a:rPr>
              <a:t>2022</a:t>
            </a:r>
          </a:p>
          <a:p>
            <a:pPr marL="394970" indent="-382905"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lang="en-US" sz="2800" spc="-10" dirty="0">
                <a:solidFill>
                  <a:srgbClr val="001F5F"/>
                </a:solidFill>
                <a:latin typeface="Segoe UI"/>
                <a:cs typeface="Segoe UI"/>
              </a:rPr>
              <a:t>Design Document                due </a:t>
            </a:r>
            <a:r>
              <a:rPr lang="en-US" sz="2800" b="1" spc="-10" dirty="0">
                <a:solidFill>
                  <a:srgbClr val="001F5F"/>
                </a:solidFill>
                <a:latin typeface="Segoe UI"/>
                <a:cs typeface="Segoe UI"/>
              </a:rPr>
              <a:t>Mar. 23,</a:t>
            </a:r>
            <a:r>
              <a:rPr lang="en-US" sz="2800" b="1" spc="1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latin typeface="Segoe UI"/>
                <a:cs typeface="Segoe UI"/>
              </a:rPr>
              <a:t>2022</a:t>
            </a:r>
          </a:p>
          <a:p>
            <a:pPr marL="394970" indent="-382905"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endParaRPr lang="en-US" sz="2800" b="1" spc="-10" dirty="0">
              <a:solidFill>
                <a:srgbClr val="001F5F"/>
              </a:solidFill>
              <a:latin typeface="Segoe UI"/>
              <a:cs typeface="Segoe UI"/>
            </a:endParaRPr>
          </a:p>
          <a:p>
            <a:pPr marL="394970" indent="-382905"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endParaRPr lang="en-US" sz="2800" b="1" spc="-10" dirty="0">
              <a:solidFill>
                <a:srgbClr val="001F5F"/>
              </a:solidFill>
              <a:latin typeface="Segoe UI"/>
              <a:cs typeface="Segoe UI"/>
            </a:endParaRPr>
          </a:p>
          <a:p>
            <a:pPr marL="394970" indent="-382905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endParaRPr sz="28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443" y="1014729"/>
            <a:ext cx="2590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132957"/>
                </a:solidFill>
              </a:rPr>
              <a:t>In</a:t>
            </a:r>
            <a:r>
              <a:rPr sz="3600" spc="-50" dirty="0">
                <a:solidFill>
                  <a:srgbClr val="132957"/>
                </a:solidFill>
              </a:rPr>
              <a:t> </a:t>
            </a:r>
            <a:r>
              <a:rPr sz="3600" dirty="0">
                <a:solidFill>
                  <a:srgbClr val="132957"/>
                </a:solidFill>
              </a:rPr>
              <a:t>this</a:t>
            </a:r>
            <a:r>
              <a:rPr sz="3600" spc="-35" dirty="0">
                <a:solidFill>
                  <a:srgbClr val="132957"/>
                </a:solidFill>
              </a:rPr>
              <a:t> </a:t>
            </a:r>
            <a:r>
              <a:rPr sz="3600" dirty="0">
                <a:solidFill>
                  <a:srgbClr val="132957"/>
                </a:solidFill>
              </a:rPr>
              <a:t>Lecture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23443" y="1856381"/>
            <a:ext cx="8963025" cy="19402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94970" indent="-382905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lang="en-US" sz="3600" spc="-15" dirty="0" smtClean="0">
                <a:solidFill>
                  <a:srgbClr val="001F5F"/>
                </a:solidFill>
                <a:latin typeface="Segoe UI"/>
                <a:cs typeface="Segoe UI"/>
              </a:rPr>
              <a:t>Summary of provided course information</a:t>
            </a:r>
            <a:endParaRPr sz="3600" dirty="0">
              <a:latin typeface="Segoe UI"/>
              <a:cs typeface="Segoe UI"/>
            </a:endParaRPr>
          </a:p>
          <a:p>
            <a:pPr marL="394970" indent="-38290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lang="en-US" sz="3600" spc="-10" dirty="0" smtClean="0">
                <a:solidFill>
                  <a:srgbClr val="001F5F"/>
                </a:solidFill>
                <a:latin typeface="Segoe UI"/>
                <a:cs typeface="Segoe UI"/>
              </a:rPr>
              <a:t>Student questions</a:t>
            </a:r>
          </a:p>
          <a:p>
            <a:pPr marL="394970" indent="-38290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lang="en-US" sz="3600" spc="-5" dirty="0" smtClean="0">
                <a:solidFill>
                  <a:srgbClr val="001F5F"/>
                </a:solidFill>
                <a:latin typeface="Segoe UI"/>
                <a:cs typeface="Segoe UI"/>
              </a:rPr>
              <a:t>Team contract</a:t>
            </a:r>
            <a:endParaRPr sz="36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166" y="314071"/>
            <a:ext cx="7177634" cy="615553"/>
          </a:xfrm>
        </p:spPr>
        <p:txBody>
          <a:bodyPr/>
          <a:lstStyle/>
          <a:p>
            <a:r>
              <a:rPr lang="en-US" dirty="0" smtClean="0"/>
              <a:t>Summary of key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000539"/>
            <a:ext cx="8946515" cy="63401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Proposal preparation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Review information provided in slides and website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 smtClean="0"/>
              <a:t>Proposal outline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Introduction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Problem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Solution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Visual aid for physical design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High level requirements (3 sentences)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Design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Block diagram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Function overview of systems (and subsystems)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System requirements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Tolerance analysis (of most critical part of project)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Ethics and Safety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Assess relevant ethical and safety issues for project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Cite IEEE/ACM codes of ethics</a:t>
            </a:r>
          </a:p>
          <a:p>
            <a:pPr marL="1828800" lvl="3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6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8946515" cy="64633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Lab Notebooks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Worth 50 points or 10% of grade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Complete record of your work on project ~ 50 pages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Cloth bound with page numbers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Digital versions 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 </a:t>
            </a:r>
            <a:r>
              <a:rPr lang="en-US" sz="2800" b="1" dirty="0" smtClean="0"/>
              <a:t>Ethics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Ethics vs. laws vs. morals – what is the difference?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Ethics and ECE445/ME470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Academic violations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Ethical considerations for engineers (proposal)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Ethics of interactions between students and staff (fairness)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Ethics of interactions between students (team contract)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355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946515" cy="30162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Proposal writing </a:t>
            </a:r>
            <a:r>
              <a:rPr lang="en-US" sz="2800" dirty="0" smtClean="0"/>
              <a:t>(see Writing slides)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Use provided </a:t>
            </a:r>
            <a:r>
              <a:rPr lang="en-US" sz="2800" dirty="0" err="1" smtClean="0"/>
              <a:t>LaTex</a:t>
            </a:r>
            <a:r>
              <a:rPr lang="en-US" sz="2800" dirty="0" smtClean="0"/>
              <a:t> or Word template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Use format and style consistent with a manuscript to be submitted to a journal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Writing quality and style needs to satisfy Advanced </a:t>
            </a:r>
            <a:r>
              <a:rPr lang="en-US" sz="2800" smtClean="0"/>
              <a:t>Composition Requirement </a:t>
            </a:r>
            <a:r>
              <a:rPr lang="en-US" sz="2800" dirty="0" smtClean="0"/>
              <a:t>for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Questions?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526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276</Words>
  <Application>Microsoft Office PowerPoint</Application>
  <PresentationFormat>Custom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Droid Sans</vt:lpstr>
      <vt:lpstr>Segoe UI</vt:lpstr>
      <vt:lpstr>Wingdings</vt:lpstr>
      <vt:lpstr>Office Theme</vt:lpstr>
      <vt:lpstr>PowerPoint Presentation</vt:lpstr>
      <vt:lpstr>Looming Deadlines</vt:lpstr>
      <vt:lpstr>In this Lecture</vt:lpstr>
      <vt:lpstr>Summary of key information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Fliflet, Arne Woolsey</cp:lastModifiedBy>
  <cp:revision>9</cp:revision>
  <dcterms:created xsi:type="dcterms:W3CDTF">2023-02-21T17:25:01Z</dcterms:created>
  <dcterms:modified xsi:type="dcterms:W3CDTF">2023-03-02T16:28:18Z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2023-02-21T00:00:00Z</vt:filetime>
  </property>
</Properties>
</file>